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tags/tag3.xml" ContentType="application/vnd.openxmlformats-officedocument.presentationml.tags+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 id="2147483673" r:id="rId2"/>
  </p:sldMasterIdLst>
  <p:notesMasterIdLst>
    <p:notesMasterId r:id="rId67"/>
  </p:notesMasterIdLst>
  <p:sldIdLst>
    <p:sldId id="256" r:id="rId3"/>
    <p:sldId id="302" r:id="rId4"/>
    <p:sldId id="304" r:id="rId5"/>
    <p:sldId id="306" r:id="rId6"/>
    <p:sldId id="307" r:id="rId7"/>
    <p:sldId id="308" r:id="rId8"/>
    <p:sldId id="309" r:id="rId9"/>
    <p:sldId id="312" r:id="rId10"/>
    <p:sldId id="314" r:id="rId11"/>
    <p:sldId id="317" r:id="rId12"/>
    <p:sldId id="318" r:id="rId13"/>
    <p:sldId id="319" r:id="rId14"/>
    <p:sldId id="321" r:id="rId15"/>
    <p:sldId id="323" r:id="rId16"/>
    <p:sldId id="325" r:id="rId17"/>
    <p:sldId id="326" r:id="rId18"/>
    <p:sldId id="327" r:id="rId19"/>
    <p:sldId id="328" r:id="rId20"/>
    <p:sldId id="329" r:id="rId21"/>
    <p:sldId id="258" r:id="rId22"/>
    <p:sldId id="259" r:id="rId23"/>
    <p:sldId id="260" r:id="rId24"/>
    <p:sldId id="261" r:id="rId25"/>
    <p:sldId id="262" r:id="rId26"/>
    <p:sldId id="263" r:id="rId27"/>
    <p:sldId id="266" r:id="rId28"/>
    <p:sldId id="267" r:id="rId29"/>
    <p:sldId id="268" r:id="rId30"/>
    <p:sldId id="273" r:id="rId31"/>
    <p:sldId id="274" r:id="rId32"/>
    <p:sldId id="275" r:id="rId33"/>
    <p:sldId id="277" r:id="rId34"/>
    <p:sldId id="279" r:id="rId35"/>
    <p:sldId id="281" r:id="rId36"/>
    <p:sldId id="283" r:id="rId37"/>
    <p:sldId id="284" r:id="rId38"/>
    <p:sldId id="286" r:id="rId39"/>
    <p:sldId id="330" r:id="rId40"/>
    <p:sldId id="333" r:id="rId41"/>
    <p:sldId id="334" r:id="rId42"/>
    <p:sldId id="335" r:id="rId43"/>
    <p:sldId id="336" r:id="rId44"/>
    <p:sldId id="340" r:id="rId45"/>
    <p:sldId id="341" r:id="rId46"/>
    <p:sldId id="342" r:id="rId47"/>
    <p:sldId id="343" r:id="rId48"/>
    <p:sldId id="345" r:id="rId49"/>
    <p:sldId id="346" r:id="rId50"/>
    <p:sldId id="344" r:id="rId51"/>
    <p:sldId id="347" r:id="rId52"/>
    <p:sldId id="348" r:id="rId53"/>
    <p:sldId id="349" r:id="rId54"/>
    <p:sldId id="350" r:id="rId55"/>
    <p:sldId id="351" r:id="rId56"/>
    <p:sldId id="352" r:id="rId57"/>
    <p:sldId id="353" r:id="rId58"/>
    <p:sldId id="354" r:id="rId59"/>
    <p:sldId id="355" r:id="rId60"/>
    <p:sldId id="356" r:id="rId61"/>
    <p:sldId id="357" r:id="rId62"/>
    <p:sldId id="358" r:id="rId63"/>
    <p:sldId id="359" r:id="rId64"/>
    <p:sldId id="360" r:id="rId65"/>
    <p:sldId id="361" r:id="rId66"/>
  </p:sldIdLst>
  <p:sldSz cx="9144000" cy="6858000" type="screen4x3"/>
  <p:notesSz cx="6858000" cy="9144000"/>
  <p:embeddedFontLst>
    <p:embeddedFont>
      <p:font typeface="Segoe UI" panose="020B0502040204020203" pitchFamily="34" charset="0"/>
      <p:regular r:id="rId68"/>
      <p:bold r:id="rId69"/>
      <p:italic r:id="rId70"/>
      <p:boldItalic r:id="rId71"/>
    </p:embeddedFont>
    <p:embeddedFont>
      <p:font typeface="Verdana" panose="020B0604030504040204" pitchFamily="34" charset="0"/>
      <p:regular r:id="rId72"/>
      <p:bold r:id="rId73"/>
      <p:italic r:id="rId74"/>
      <p:boldItalic r:id="rId75"/>
    </p:embeddedFont>
    <p:embeddedFont>
      <p:font typeface="SimSun" panose="02010600030101010101" pitchFamily="2" charset="-122"/>
      <p:regular r:id="rId76"/>
    </p:embeddedFont>
    <p:embeddedFont>
      <p:font typeface="Calibri" panose="020F0502020204030204" pitchFamily="34" charset="0"/>
      <p:regular r:id="rId77"/>
      <p:bold r:id="rId78"/>
      <p:italic r:id="rId79"/>
      <p:boldItalic r:id="rId80"/>
    </p:embeddedFont>
  </p:embeddedFontLst>
  <p:custDataLst>
    <p:tags r:id="rId8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023" autoAdjust="0"/>
    <p:restoredTop sz="57208" autoAdjust="0"/>
  </p:normalViewPr>
  <p:slideViewPr>
    <p:cSldViewPr>
      <p:cViewPr varScale="1">
        <p:scale>
          <a:sx n="92" d="100"/>
          <a:sy n="92" d="100"/>
        </p:scale>
        <p:origin x="1860"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4" d="100"/>
          <a:sy n="84" d="100"/>
        </p:scale>
        <p:origin x="167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font" Target="fonts/font1.fntdata"/><Relationship Id="rId76" Type="http://schemas.openxmlformats.org/officeDocument/2006/relationships/font" Target="fonts/font9.fntdata"/><Relationship Id="rId84"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font" Target="fonts/font4.fntdata"/><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font" Target="fonts/font7.fntdata"/><Relationship Id="rId79" Type="http://schemas.openxmlformats.org/officeDocument/2006/relationships/font" Target="fonts/font12.fntdata"/><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presProps" Target="presProps.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font" Target="fonts/font2.fntdata"/><Relationship Id="rId77" Type="http://schemas.openxmlformats.org/officeDocument/2006/relationships/font" Target="fonts/font10.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font" Target="fonts/font5.fntdata"/><Relationship Id="rId80" Type="http://schemas.openxmlformats.org/officeDocument/2006/relationships/font" Target="fonts/font13.fntdata"/><Relationship Id="rId85"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font" Target="fonts/font3.fntdata"/><Relationship Id="rId75" Type="http://schemas.openxmlformats.org/officeDocument/2006/relationships/font" Target="fonts/font8.fntdata"/><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font" Target="fonts/font6.fntdata"/><Relationship Id="rId78" Type="http://schemas.openxmlformats.org/officeDocument/2006/relationships/font" Target="fonts/font11.fntdata"/><Relationship Id="rId81"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3EA28F-BDE1-4693-9CCA-DD9703BDA435}" type="datetimeFigureOut">
              <a:rPr lang="en-US" smtClean="0"/>
              <a:t>8/10/2020</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9D810C0-1704-411C-8CB0-74D15DFA7960}" type="slidenum">
              <a:rPr lang="en-US" smtClean="0"/>
              <a:t>‹#›</a:t>
            </a:fld>
            <a:endParaRPr lang="en-US"/>
          </a:p>
        </p:txBody>
      </p:sp>
    </p:spTree>
    <p:extLst>
      <p:ext uri="{BB962C8B-B14F-4D97-AF65-F5344CB8AC3E}">
        <p14:creationId xmlns:p14="http://schemas.microsoft.com/office/powerpoint/2010/main" val="4190890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3" Type="http://schemas.openxmlformats.org/officeDocument/2006/relationships/hyperlink" Target="http://aka.ms/n2l3cb" TargetMode="External"/><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Times New Roman"/>
              </a:rPr>
              <a:t>Presentation:</a:t>
            </a:r>
            <a:r>
              <a:rPr lang="en-US" sz="1000" b="1">
                <a:latin typeface="Arial"/>
                <a:ea typeface="Calibri"/>
                <a:cs typeface="Times New Roman"/>
              </a:rPr>
              <a:t> 90 minutes</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Lab:</a:t>
            </a:r>
            <a:r>
              <a:rPr lang="en-US" sz="1000" b="1">
                <a:latin typeface="Arial"/>
                <a:ea typeface="Calibri"/>
                <a:cs typeface="Times New Roman"/>
              </a:rPr>
              <a:t> 50 minutes</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After completing this module, students will be able to:</a:t>
            </a:r>
            <a:endParaRPr lang="en-US" sz="1000">
              <a:latin typeface="Arial"/>
              <a:ea typeface="Calibri"/>
              <a:cs typeface="Times New Roman"/>
            </a:endParaRPr>
          </a:p>
          <a:p>
            <a:pPr marL="342900" marR="0" lvl="0" indent="-342900">
              <a:lnSpc>
                <a:spcPct val="115000"/>
              </a:lnSpc>
              <a:spcBef>
                <a:spcPts val="0"/>
              </a:spcBef>
              <a:spcAft>
                <a:spcPts val="995"/>
              </a:spcAft>
              <a:buFont typeface="Symbol"/>
              <a:buChar char=""/>
            </a:pPr>
            <a:r>
              <a:rPr lang="en-US" sz="1000">
                <a:solidFill>
                  <a:srgbClr val="000000"/>
                </a:solidFill>
                <a:effectLst/>
                <a:latin typeface="Arial"/>
                <a:ea typeface="Times New Roman"/>
                <a:cs typeface="Times New Roman"/>
              </a:rPr>
              <a:t>Deploy and manage certificate templates.</a:t>
            </a:r>
            <a:endParaRPr lang="en-US" sz="100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a:solidFill>
                  <a:srgbClr val="000000"/>
                </a:solidFill>
                <a:effectLst/>
                <a:latin typeface="Arial"/>
                <a:ea typeface="Times New Roman"/>
                <a:cs typeface="Times New Roman"/>
              </a:rPr>
              <a:t>Manage certificate deployment, revocation, and recovery.</a:t>
            </a:r>
            <a:endParaRPr lang="en-US" sz="100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a:solidFill>
                  <a:srgbClr val="000000"/>
                </a:solidFill>
                <a:effectLst/>
                <a:latin typeface="Arial"/>
                <a:ea typeface="Times New Roman"/>
                <a:cs typeface="Times New Roman"/>
              </a:rPr>
              <a:t>Use certificates in a business environment.</a:t>
            </a:r>
            <a:endParaRPr lang="en-US" sz="100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a:solidFill>
                  <a:srgbClr val="000000"/>
                </a:solidFill>
                <a:effectLst/>
                <a:latin typeface="Arial"/>
                <a:ea typeface="Times New Roman"/>
                <a:cs typeface="Times New Roman"/>
              </a:rPr>
              <a:t>Implement and manage smart cards.</a:t>
            </a:r>
            <a:endParaRPr lang="en-US" sz="1000">
              <a:effectLst/>
              <a:latin typeface="Arial"/>
              <a:ea typeface="Times New Roman"/>
              <a:cs typeface="Times New Roman"/>
            </a:endParaRPr>
          </a:p>
          <a:p>
            <a:pPr>
              <a:lnSpc>
                <a:spcPct val="115000"/>
              </a:lnSpc>
              <a:spcAft>
                <a:spcPts val="1000"/>
              </a:spcAft>
            </a:pPr>
            <a:r>
              <a:rPr lang="en-US" sz="1000" b="1">
                <a:latin typeface="Arial"/>
                <a:ea typeface="Calibri"/>
                <a:cs typeface="Times New Roman"/>
              </a:rPr>
              <a:t>Required materials</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To teach this module, you need the Microsoft PowerPoint file </a:t>
            </a:r>
            <a:r>
              <a:rPr lang="en-US" sz="1000" b="1">
                <a:latin typeface="Arial"/>
                <a:ea typeface="Calibri"/>
                <a:cs typeface="Times New Roman"/>
              </a:rPr>
              <a:t>20742B_09.pptx</a:t>
            </a:r>
            <a:r>
              <a:rPr lang="en-US" sz="1000">
                <a:latin typeface="Arial"/>
                <a:ea typeface="Calibri"/>
                <a:cs typeface="Times New Roman"/>
              </a:rPr>
              <a:t>.</a:t>
            </a:r>
          </a:p>
          <a:p>
            <a:pPr>
              <a:lnSpc>
                <a:spcPct val="115000"/>
              </a:lnSpc>
              <a:spcAft>
                <a:spcPts val="1000"/>
              </a:spcAft>
            </a:pPr>
            <a:r>
              <a:rPr lang="en-US" sz="1000" b="1">
                <a:latin typeface="Arial"/>
                <a:ea typeface="Calibri"/>
                <a:cs typeface="Times New Roman"/>
              </a:rPr>
              <a:t>Preparation tasks</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To prepare for this module, you should:</a:t>
            </a:r>
          </a:p>
          <a:p>
            <a:pPr marL="342900" marR="0" lvl="0" indent="-342900">
              <a:lnSpc>
                <a:spcPct val="115000"/>
              </a:lnSpc>
              <a:spcBef>
                <a:spcPts val="0"/>
              </a:spcBef>
              <a:spcAft>
                <a:spcPts val="995"/>
              </a:spcAft>
              <a:buFont typeface="Symbol"/>
              <a:buChar char=""/>
            </a:pPr>
            <a:r>
              <a:rPr lang="en-US" sz="1000">
                <a:effectLst/>
                <a:latin typeface="Arial"/>
                <a:ea typeface="Times New Roman"/>
                <a:cs typeface="Times New Roman"/>
              </a:rPr>
              <a:t>Read all of this module’s materials.</a:t>
            </a:r>
          </a:p>
          <a:p>
            <a:pPr marL="342900" marR="0" lvl="0" indent="-342900">
              <a:lnSpc>
                <a:spcPct val="115000"/>
              </a:lnSpc>
              <a:spcBef>
                <a:spcPts val="0"/>
              </a:spcBef>
              <a:spcAft>
                <a:spcPts val="995"/>
              </a:spcAft>
              <a:buFont typeface="Symbol"/>
              <a:buChar char=""/>
            </a:pPr>
            <a:r>
              <a:rPr lang="en-US" sz="1000">
                <a:effectLst/>
                <a:latin typeface="Arial"/>
                <a:ea typeface="Times New Roman"/>
                <a:cs typeface="Times New Roman"/>
              </a:rPr>
              <a:t>Practice performing the demonstrations and labs.</a:t>
            </a:r>
          </a:p>
          <a:p>
            <a:pPr marL="342900" marR="0" lvl="0" indent="-342900">
              <a:lnSpc>
                <a:spcPct val="115000"/>
              </a:lnSpc>
              <a:spcBef>
                <a:spcPts val="0"/>
              </a:spcBef>
              <a:spcAft>
                <a:spcPts val="995"/>
              </a:spcAft>
              <a:buFont typeface="Symbol"/>
              <a:buChar char=""/>
            </a:pPr>
            <a:r>
              <a:rPr lang="en-US" sz="1000">
                <a:effectLst/>
                <a:latin typeface="Arial"/>
                <a:ea typeface="Times New Roman"/>
                <a:cs typeface="Times New Roman"/>
              </a:rPr>
              <a:t>Work through the Module Review and Takeaways section to determine how you will use the information to reinforce student learning and promote knowledge transfer to on-the-job performance.</a:t>
            </a:r>
          </a:p>
          <a:p>
            <a:pPr>
              <a:lnSpc>
                <a:spcPct val="115000"/>
              </a:lnSpc>
              <a:spcAft>
                <a:spcPts val="1000"/>
              </a:spcAft>
            </a:pPr>
            <a:r>
              <a:rPr lang="en-US" sz="1000">
                <a:latin typeface="Arial"/>
                <a:ea typeface="Calibri"/>
                <a:cs typeface="Times New Roman"/>
              </a:rPr>
              <a:t>As you prepare for this class, it is imperative that you complete the labs yourself. This gives you an understanding of how the labs work and the concepts that each covers, so that you can provide meaningful hints to students who might have issues.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E9D810C0-1704-411C-8CB0-74D15DFA7960}" type="slidenum">
              <a:rPr lang="en-US" smtClean="0"/>
              <a:t>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Deploying and managing certificates</a:t>
            </a:r>
          </a:p>
        </p:txBody>
      </p:sp>
    </p:spTree>
    <p:extLst>
      <p:ext uri="{BB962C8B-B14F-4D97-AF65-F5344CB8AC3E}">
        <p14:creationId xmlns:p14="http://schemas.microsoft.com/office/powerpoint/2010/main" val="23694515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r>
              <a:rPr lang="en-US" sz="1000" dirty="0">
                <a:latin typeface="Arial" panose="020B0604020202020204" pitchFamily="34" charset="0"/>
                <a:ea typeface="Calibri" panose="020F0502020204030204" pitchFamily="34" charset="0"/>
                <a:cs typeface="Times New Roman" panose="02020603050405020304" pitchFamily="18" charset="0"/>
              </a:rPr>
              <a:t>Discuss methods and tools that you can use to manage CA hierarchy. Make sure that you explain that learning how to use </a:t>
            </a:r>
            <a:r>
              <a:rPr lang="en-US" sz="1000" b="1" dirty="0" err="1">
                <a:latin typeface="Arial" panose="020B0604020202020204" pitchFamily="34" charset="0"/>
                <a:ea typeface="Calibri" panose="020F0502020204030204" pitchFamily="34" charset="0"/>
                <a:cs typeface="Times New Roman" panose="02020603050405020304" pitchFamily="18" charset="0"/>
              </a:rPr>
              <a:t>certutil</a:t>
            </a:r>
            <a:r>
              <a:rPr lang="en-US" sz="1000" dirty="0">
                <a:latin typeface="Arial" panose="020B0604020202020204" pitchFamily="34" charset="0"/>
                <a:ea typeface="Calibri" panose="020F0502020204030204" pitchFamily="34" charset="0"/>
                <a:cs typeface="Times New Roman" panose="02020603050405020304" pitchFamily="18" charset="0"/>
              </a:rPr>
              <a:t> is important. Additionally, discuss the options in Group Policy for managing PKI, CAs, and certificates. Emphasize that Windows Server 2016 includes two modules for the Windows PowerShell command-line interface for AD CS deployment and administration. If time permits, demonstrate some of the cmdlets. </a:t>
            </a:r>
          </a:p>
          <a:p>
            <a:endParaRPr lang="en-US" sz="1000"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5DB329F1-8540-48DE-843F-4E5C1CD79D79}" type="slidenum">
              <a:rPr lang="en-US" smtClean="0">
                <a:solidFill>
                  <a:prstClr val="black"/>
                </a:solidFill>
              </a:rPr>
              <a:pPr/>
              <a:t>10</a:t>
            </a:fld>
            <a:endParaRPr lang="en-US">
              <a:solidFill>
                <a:prstClr val="black"/>
              </a:solidFill>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a:solidFill>
                  <a:srgbClr val="336699"/>
                </a:solidFill>
                <a:latin typeface="Arial" panose="020B0604020202020204" pitchFamily="34" charset="0"/>
              </a:rPr>
              <a:t>8: Deploying and managing AD CS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9426463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Discuss the different permissions that you can assign to manage a CA. Explore scenarios in which you might only want a user or group to issue and manage certificates based on a specific certificate template. For example, you might want to delegate the issuance and revocation of web server certificates to the manager of the IT department, but you would not want the IT manager to have the ability to issue subordinate CA certificates.</a:t>
            </a:r>
          </a:p>
        </p:txBody>
      </p:sp>
      <p:sp>
        <p:nvSpPr>
          <p:cNvPr id="4" name="Slide Number Placeholder 3"/>
          <p:cNvSpPr>
            <a:spLocks noGrp="1"/>
          </p:cNvSpPr>
          <p:nvPr>
            <p:ph type="sldNum" sz="quarter" idx="10"/>
          </p:nvPr>
        </p:nvSpPr>
        <p:spPr/>
        <p:txBody>
          <a:bodyPr/>
          <a:lstStyle/>
          <a:p>
            <a:fld id="{5DB329F1-8540-48DE-843F-4E5C1CD79D79}" type="slidenum">
              <a:rPr lang="en-US" smtClean="0">
                <a:solidFill>
                  <a:prstClr val="black"/>
                </a:solidFill>
              </a:rPr>
              <a:pPr/>
              <a:t>11</a:t>
            </a:fld>
            <a:endParaRPr lang="en-US">
              <a:solidFill>
                <a:prstClr val="black"/>
              </a:solidFill>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a:solidFill>
                  <a:srgbClr val="336699"/>
                </a:solidFill>
                <a:latin typeface="Arial" panose="020B0604020202020204" pitchFamily="34" charset="0"/>
              </a:rPr>
              <a:t>8: Deploying and managing AD CS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3008325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Define and discuss role-based administration for a CA hierarchy. Discuss the typical roles you might use in an AD CS deployment and how they might vary based on the chosen hierarchy. Explain the role-based administration scenario from the Student Handbook. Emphasize to students that role-based administration is a concept that you have to implement manually. It is not a feature that is automatically available after installing AD CS.</a:t>
            </a:r>
          </a:p>
        </p:txBody>
      </p:sp>
      <p:sp>
        <p:nvSpPr>
          <p:cNvPr id="4" name="Slide Number Placeholder 3"/>
          <p:cNvSpPr>
            <a:spLocks noGrp="1"/>
          </p:cNvSpPr>
          <p:nvPr>
            <p:ph type="sldNum" sz="quarter" idx="10"/>
          </p:nvPr>
        </p:nvSpPr>
        <p:spPr/>
        <p:txBody>
          <a:bodyPr/>
          <a:lstStyle/>
          <a:p>
            <a:fld id="{5DB329F1-8540-48DE-843F-4E5C1CD79D79}" type="slidenum">
              <a:rPr lang="en-US" smtClean="0">
                <a:solidFill>
                  <a:prstClr val="black"/>
                </a:solidFill>
              </a:rPr>
              <a:pPr/>
              <a:t>12</a:t>
            </a:fld>
            <a:endParaRPr lang="en-US">
              <a:solidFill>
                <a:prstClr val="black"/>
              </a:solidFill>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a:solidFill>
                  <a:srgbClr val="336699"/>
                </a:solidFill>
                <a:latin typeface="Arial" panose="020B0604020202020204" pitchFamily="34" charset="0"/>
              </a:rPr>
              <a:t>8: Deploying and managing AD CS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9459910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This is an important topic. Make sure that you spend enough time explaining the importance of the authority information access (AIA) and certificate revocation list distribution point (CDP) locations. Discuss what you must consider when deploying standalone or offline CAs and the requirements for clients that are not domain members or for external clients to validate certificates that an internal CA issued.</a:t>
            </a:r>
          </a:p>
        </p:txBody>
      </p:sp>
      <p:sp>
        <p:nvSpPr>
          <p:cNvPr id="4" name="Slide Number Placeholder 3"/>
          <p:cNvSpPr>
            <a:spLocks noGrp="1"/>
          </p:cNvSpPr>
          <p:nvPr>
            <p:ph type="sldNum" sz="quarter" idx="10"/>
          </p:nvPr>
        </p:nvSpPr>
        <p:spPr/>
        <p:txBody>
          <a:bodyPr/>
          <a:lstStyle/>
          <a:p>
            <a:fld id="{5DB329F1-8540-48DE-843F-4E5C1CD79D79}" type="slidenum">
              <a:rPr lang="en-US" smtClean="0">
                <a:solidFill>
                  <a:prstClr val="black"/>
                </a:solidFill>
              </a:rPr>
              <a:pPr/>
              <a:t>13</a:t>
            </a:fld>
            <a:endParaRPr lang="en-US">
              <a:solidFill>
                <a:prstClr val="black"/>
              </a:solidFill>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a:solidFill>
                  <a:srgbClr val="336699"/>
                </a:solidFill>
                <a:latin typeface="Arial" panose="020B0604020202020204" pitchFamily="34" charset="0"/>
              </a:rPr>
              <a:t>8: Deploying and managing AD CS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3607794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Which of the following issues could prevent </a:t>
            </a:r>
            <a:r>
              <a:rPr lang="en-US" sz="1000" dirty="0" err="1">
                <a:effectLst/>
                <a:latin typeface="Arial" panose="020B0604020202020204" pitchFamily="34" charset="0"/>
                <a:ea typeface="Calibri" panose="020F0502020204030204" pitchFamily="34" charset="0"/>
                <a:cs typeface="Times New Roman" panose="02020603050405020304" pitchFamily="18" charset="0"/>
              </a:rPr>
              <a:t>autoenrollment</a:t>
            </a:r>
            <a:r>
              <a:rPr lang="en-US" sz="1000" dirty="0">
                <a:effectLst/>
                <a:latin typeface="Arial" panose="020B0604020202020204" pitchFamily="34" charset="0"/>
                <a:ea typeface="Calibri" panose="020F0502020204030204" pitchFamily="34" charset="0"/>
                <a:cs typeface="Times New Roman" panose="02020603050405020304" pitchFamily="18" charset="0"/>
              </a:rPr>
              <a:t> from working correctly in AD CS?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t>
            </a:r>
            <a:r>
              <a:rPr lang="en-US" sz="1000" dirty="0">
                <a:solidFill>
                  <a:prstClr val="black"/>
                </a:solidFill>
                <a:latin typeface="Arial"/>
                <a:ea typeface="Calibri" panose="020F0502020204030204" pitchFamily="34" charset="0"/>
                <a:cs typeface="Times New Roman"/>
              </a:rPr>
              <a:t>  </a:t>
            </a:r>
            <a:r>
              <a:rPr lang="en-US" sz="1000" dirty="0">
                <a:latin typeface="Arial" panose="020B0604020202020204" pitchFamily="34" charset="0"/>
                <a:ea typeface="Calibri" panose="020F0502020204030204" pitchFamily="34" charset="0"/>
                <a:cs typeface="Times New Roman" panose="02020603050405020304" pitchFamily="18" charset="0"/>
              </a:rPr>
              <a:t> ) Option 1: The computer that you expect to </a:t>
            </a:r>
            <a:r>
              <a:rPr lang="en-US" sz="1000" dirty="0" err="1">
                <a:latin typeface="Arial" panose="020B0604020202020204" pitchFamily="34" charset="0"/>
                <a:ea typeface="Calibri" panose="020F0502020204030204" pitchFamily="34" charset="0"/>
                <a:cs typeface="Times New Roman" panose="02020603050405020304" pitchFamily="18" charset="0"/>
              </a:rPr>
              <a:t>autoenroll</a:t>
            </a:r>
            <a:r>
              <a:rPr lang="en-US" sz="1000" dirty="0">
                <a:latin typeface="Arial" panose="020B0604020202020204" pitchFamily="34" charset="0"/>
                <a:ea typeface="Calibri" panose="020F0502020204030204" pitchFamily="34" charset="0"/>
                <a:cs typeface="Times New Roman" panose="02020603050405020304" pitchFamily="18" charset="0"/>
              </a:rPr>
              <a:t> for a certificate is in an AD DS organizational unit (OU) where policy inheritance is blocked.</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2: The user who you expect to </a:t>
            </a:r>
            <a:r>
              <a:rPr lang="en-US" sz="1000" dirty="0" err="1">
                <a:latin typeface="Arial" panose="020B0604020202020204" pitchFamily="34" charset="0"/>
                <a:ea typeface="Calibri" panose="020F0502020204030204" pitchFamily="34" charset="0"/>
                <a:cs typeface="Times New Roman" panose="02020603050405020304" pitchFamily="18" charset="0"/>
              </a:rPr>
              <a:t>autoenroll</a:t>
            </a:r>
            <a:r>
              <a:rPr lang="en-US" sz="1000" dirty="0">
                <a:latin typeface="Arial" panose="020B0604020202020204" pitchFamily="34" charset="0"/>
                <a:ea typeface="Calibri" panose="020F0502020204030204" pitchFamily="34" charset="0"/>
                <a:cs typeface="Times New Roman" panose="02020603050405020304" pitchFamily="18" charset="0"/>
              </a:rPr>
              <a:t> for a certificate is in an AD DS OU where the necessary Group Policy setting is not linked or inherited.</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3: The CA is a standalone CA.</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4: The certificate template is not published on a CA.</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5: The AIA URL is configured incorrectly on the extensions tab of the CA.</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t>
            </a:r>
            <a:r>
              <a:rPr lang="en-US" sz="1000" dirty="0">
                <a:solidFill>
                  <a:prstClr val="black"/>
                </a:solidFill>
                <a:latin typeface="Arial"/>
                <a:ea typeface="Calibri"/>
                <a:cs typeface="Times New Roman"/>
              </a:rPr>
              <a:t>√</a:t>
            </a:r>
            <a:r>
              <a:rPr lang="en-US" sz="1000" dirty="0">
                <a:effectLst/>
                <a:latin typeface="Arial" panose="020B0604020202020204" pitchFamily="34" charset="0"/>
                <a:ea typeface="Calibri" panose="020F0502020204030204" pitchFamily="34" charset="0"/>
                <a:cs typeface="Times New Roman" panose="02020603050405020304" pitchFamily="18" charset="0"/>
              </a:rPr>
              <a:t> ) Option 1: The computer that you expect to </a:t>
            </a:r>
            <a:r>
              <a:rPr lang="en-US" sz="1000" dirty="0" err="1">
                <a:effectLst/>
                <a:latin typeface="Arial" panose="020B0604020202020204" pitchFamily="34" charset="0"/>
                <a:ea typeface="Calibri" panose="020F0502020204030204" pitchFamily="34" charset="0"/>
                <a:cs typeface="Times New Roman" panose="02020603050405020304" pitchFamily="18" charset="0"/>
              </a:rPr>
              <a:t>autoenroll</a:t>
            </a:r>
            <a:r>
              <a:rPr lang="en-US" sz="1000" dirty="0">
                <a:effectLst/>
                <a:latin typeface="Arial" panose="020B0604020202020204" pitchFamily="34" charset="0"/>
                <a:ea typeface="Calibri" panose="020F0502020204030204" pitchFamily="34" charset="0"/>
                <a:cs typeface="Times New Roman" panose="02020603050405020304" pitchFamily="18" charset="0"/>
              </a:rPr>
              <a:t> for a certificate is in an AD DS organizational unit (OU) where policy inheritance is blocked.</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t>
            </a:r>
            <a:r>
              <a:rPr lang="en-US" sz="1000" dirty="0">
                <a:solidFill>
                  <a:prstClr val="black"/>
                </a:solidFill>
                <a:latin typeface="Arial"/>
                <a:ea typeface="Calibri"/>
                <a:cs typeface="Times New Roman"/>
              </a:rPr>
              <a:t>√</a:t>
            </a:r>
            <a:r>
              <a:rPr lang="en-US" sz="1000" dirty="0">
                <a:effectLst/>
                <a:latin typeface="Arial" panose="020B0604020202020204" pitchFamily="34" charset="0"/>
                <a:ea typeface="Calibri" panose="020F0502020204030204" pitchFamily="34" charset="0"/>
                <a:cs typeface="Times New Roman" panose="02020603050405020304" pitchFamily="18" charset="0"/>
              </a:rPr>
              <a:t> ) Option 2: The user who you expect to </a:t>
            </a:r>
            <a:r>
              <a:rPr lang="en-US" sz="1000" dirty="0" err="1">
                <a:effectLst/>
                <a:latin typeface="Arial" panose="020B0604020202020204" pitchFamily="34" charset="0"/>
                <a:ea typeface="Calibri" panose="020F0502020204030204" pitchFamily="34" charset="0"/>
                <a:cs typeface="Times New Roman" panose="02020603050405020304" pitchFamily="18" charset="0"/>
              </a:rPr>
              <a:t>autoenroll</a:t>
            </a:r>
            <a:r>
              <a:rPr lang="en-US" sz="1000" dirty="0">
                <a:effectLst/>
                <a:latin typeface="Arial" panose="020B0604020202020204" pitchFamily="34" charset="0"/>
                <a:ea typeface="Calibri" panose="020F0502020204030204" pitchFamily="34" charset="0"/>
                <a:cs typeface="Times New Roman" panose="02020603050405020304" pitchFamily="18" charset="0"/>
              </a:rPr>
              <a:t> for a certificate is in an AD DS OU where the necessary Group Policy setting is not linked or inherited.</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t>
            </a:r>
            <a:r>
              <a:rPr lang="en-US" sz="1000" dirty="0">
                <a:solidFill>
                  <a:prstClr val="black"/>
                </a:solidFill>
                <a:latin typeface="Arial"/>
                <a:ea typeface="Calibri"/>
                <a:cs typeface="Times New Roman"/>
              </a:rPr>
              <a:t>√</a:t>
            </a:r>
            <a:r>
              <a:rPr lang="en-US" sz="1000" dirty="0">
                <a:effectLst/>
                <a:latin typeface="Arial" panose="020B0604020202020204" pitchFamily="34" charset="0"/>
                <a:ea typeface="Calibri" panose="020F0502020204030204" pitchFamily="34" charset="0"/>
                <a:cs typeface="Times New Roman" panose="02020603050405020304" pitchFamily="18" charset="0"/>
              </a:rPr>
              <a:t> ) Option 3: The CA is a standalone CA.</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t>
            </a:r>
            <a:r>
              <a:rPr lang="en-US" sz="1000" dirty="0">
                <a:solidFill>
                  <a:prstClr val="black"/>
                </a:solidFill>
                <a:latin typeface="Arial"/>
                <a:ea typeface="Calibri"/>
                <a:cs typeface="Times New Roman"/>
              </a:rPr>
              <a:t>√</a:t>
            </a:r>
            <a:r>
              <a:rPr lang="en-US" sz="1000" dirty="0">
                <a:effectLst/>
                <a:latin typeface="Arial" panose="020B0604020202020204" pitchFamily="34" charset="0"/>
                <a:ea typeface="Calibri" panose="020F0502020204030204" pitchFamily="34" charset="0"/>
                <a:cs typeface="Times New Roman" panose="02020603050405020304" pitchFamily="18" charset="0"/>
              </a:rPr>
              <a:t> ) Option 4: The certificate template is not published on a CA.</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Option 5: The AIA URL is configured incorrectly on the extensions tab of the CA.</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Feedback</a:t>
            </a:r>
          </a:p>
          <a:p>
            <a:pPr>
              <a:lnSpc>
                <a:spcPct val="107000"/>
              </a:lnSpc>
              <a:spcAft>
                <a:spcPts val="800"/>
              </a:spcAft>
            </a:pPr>
            <a:r>
              <a:rPr lang="en-CA" sz="1000" dirty="0">
                <a:latin typeface="Arial" panose="020B0604020202020204" pitchFamily="34" charset="0"/>
                <a:ea typeface="Calibri" panose="020F0502020204030204" pitchFamily="34" charset="0"/>
                <a:cs typeface="Times New Roman" panose="02020603050405020304" pitchFamily="18" charset="0"/>
              </a:rPr>
              <a:t>Group Policy Object (GPO) inheritance is a common issue that can prevent </a:t>
            </a:r>
            <a:r>
              <a:rPr lang="en-CA" sz="1000" dirty="0" err="1">
                <a:latin typeface="Arial" panose="020B0604020202020204" pitchFamily="34" charset="0"/>
                <a:ea typeface="Calibri" panose="020F0502020204030204" pitchFamily="34" charset="0"/>
                <a:cs typeface="Times New Roman" panose="02020603050405020304" pitchFamily="18" charset="0"/>
              </a:rPr>
              <a:t>autoenrollment</a:t>
            </a:r>
            <a:r>
              <a:rPr lang="en-CA" sz="1000" dirty="0">
                <a:latin typeface="Arial" panose="020B0604020202020204" pitchFamily="34" charset="0"/>
                <a:ea typeface="Calibri" panose="020F0502020204030204" pitchFamily="34" charset="0"/>
                <a:cs typeface="Times New Roman" panose="02020603050405020304" pitchFamily="18" charset="0"/>
              </a:rPr>
              <a:t>. Users and computers must be in an AD DS organization where you have linked the required GPO settings and not blocked policy inheritance. Additionally, CAs must be enterprise CAs for </a:t>
            </a:r>
            <a:r>
              <a:rPr lang="en-CA" sz="1000" dirty="0" err="1">
                <a:latin typeface="Arial" panose="020B0604020202020204" pitchFamily="34" charset="0"/>
                <a:ea typeface="Calibri" panose="020F0502020204030204" pitchFamily="34" charset="0"/>
                <a:cs typeface="Times New Roman" panose="02020603050405020304" pitchFamily="18" charset="0"/>
              </a:rPr>
              <a:t>autoenrollment</a:t>
            </a:r>
            <a:r>
              <a:rPr lang="en-CA" sz="1000" dirty="0">
                <a:latin typeface="Arial" panose="020B0604020202020204" pitchFamily="34" charset="0"/>
                <a:ea typeface="Calibri" panose="020F0502020204030204" pitchFamily="34" charset="0"/>
                <a:cs typeface="Times New Roman" panose="02020603050405020304" pitchFamily="18" charset="0"/>
              </a:rPr>
              <a:t> to work correctly because clients use AD DS to determine the available CAs and templates. You must publish templates on an enterprise CA, and the user or computer must have the </a:t>
            </a:r>
            <a:r>
              <a:rPr lang="en-CA" sz="1000" dirty="0" err="1">
                <a:latin typeface="Arial" panose="020B0604020202020204" pitchFamily="34" charset="0"/>
                <a:ea typeface="Calibri" panose="020F0502020204030204" pitchFamily="34" charset="0"/>
                <a:cs typeface="Times New Roman" panose="02020603050405020304" pitchFamily="18" charset="0"/>
              </a:rPr>
              <a:t>autoenrollment</a:t>
            </a:r>
            <a:r>
              <a:rPr lang="en-CA" sz="1000" dirty="0">
                <a:latin typeface="Arial" panose="020B0604020202020204" pitchFamily="34" charset="0"/>
                <a:ea typeface="Calibri" panose="020F0502020204030204" pitchFamily="34" charset="0"/>
                <a:cs typeface="Times New Roman" panose="02020603050405020304" pitchFamily="18" charset="0"/>
              </a:rPr>
              <a:t> permissions configured on the template. An invalid AIA or CDP URL on the CA will not prevent </a:t>
            </a:r>
            <a:r>
              <a:rPr lang="en-CA" sz="1000" dirty="0" err="1">
                <a:latin typeface="Arial" panose="020B0604020202020204" pitchFamily="34" charset="0"/>
                <a:ea typeface="Calibri" panose="020F0502020204030204" pitchFamily="34" charset="0"/>
                <a:cs typeface="Times New Roman" panose="02020603050405020304" pitchFamily="18" charset="0"/>
              </a:rPr>
              <a:t>autoenrollment</a:t>
            </a:r>
            <a:r>
              <a:rPr lang="en-CA" sz="1000" dirty="0">
                <a:latin typeface="Arial" panose="020B0604020202020204" pitchFamily="34" charset="0"/>
                <a:ea typeface="Calibri" panose="020F0502020204030204" pitchFamily="34" charset="0"/>
                <a:cs typeface="Times New Roman" panose="02020603050405020304" pitchFamily="18" charset="0"/>
              </a:rPr>
              <a:t>, but it might prevent the certificate from validating correctly when used by a client application or service</a:t>
            </a:r>
            <a:r>
              <a:rPr lang="en-CA" sz="1000" dirty="0" smtClean="0">
                <a:latin typeface="Arial" panose="020B0604020202020204" pitchFamily="34" charset="0"/>
                <a:ea typeface="Calibri" panose="020F0502020204030204" pitchFamily="34" charset="0"/>
                <a:cs typeface="Times New Roman" panose="02020603050405020304" pitchFamily="18" charset="0"/>
              </a:rPr>
              <a:t>.</a:t>
            </a:r>
            <a:endParaRPr lang="en-CA"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DB329F1-8540-48DE-843F-4E5C1CD79D79}" type="slidenum">
              <a:rPr lang="en-US" smtClean="0">
                <a:solidFill>
                  <a:prstClr val="black"/>
                </a:solidFill>
              </a:rPr>
              <a:pPr/>
              <a:t>14</a:t>
            </a:fld>
            <a:endParaRPr lang="en-US">
              <a:solidFill>
                <a:prstClr val="black"/>
              </a:solidFill>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panose="020B0604020202020204" pitchFamily="34" charset="0"/>
              </a:rPr>
              <a:t>8: Deploying and managing AD CS</a:t>
            </a:r>
            <a:endParaRPr lang="en-US" sz="1200" b="1" dirty="0">
              <a:solidFill>
                <a:srgbClr val="336699"/>
              </a:solidFill>
              <a:latin typeface="Arial" panose="020B0604020202020204" pitchFamily="34" charset="0"/>
            </a:endParaRPr>
          </a:p>
        </p:txBody>
      </p:sp>
      <p:sp>
        <p:nvSpPr>
          <p:cNvPr id="7" name="TextBox 6"/>
          <p:cNvSpPr txBox="1"/>
          <p:nvPr/>
        </p:nvSpPr>
        <p:spPr>
          <a:xfrm>
            <a:off x="0" y="8878711"/>
            <a:ext cx="1871025" cy="246221"/>
          </a:xfrm>
          <a:prstGeom prst="rect">
            <a:avLst/>
          </a:prstGeom>
          <a:noFill/>
        </p:spPr>
        <p:txBody>
          <a:bodyPr vert="horz" wrap="none" rtlCol="0">
            <a:spAutoFit/>
          </a:bodyPr>
          <a:lstStyle/>
          <a:p>
            <a:r>
              <a:rPr lang="en-CA" sz="1000" dirty="0">
                <a:solidFill>
                  <a:prstClr val="black"/>
                </a:solidFill>
                <a:latin typeface="Arial" panose="020B0604020202020204" pitchFamily="34" charset="0"/>
              </a:rPr>
              <a:t>(More notes on the next slide)</a:t>
            </a:r>
            <a:endParaRPr lang="en-US" sz="1000" dirty="0">
              <a:solidFill>
                <a:prstClr val="black"/>
              </a:solidFill>
              <a:latin typeface="Arial" panose="020B0604020202020204" pitchFamily="34" charset="0"/>
            </a:endParaRPr>
          </a:p>
        </p:txBody>
      </p:sp>
    </p:spTree>
    <p:extLst>
      <p:ext uri="{BB962C8B-B14F-4D97-AF65-F5344CB8AC3E}">
        <p14:creationId xmlns:p14="http://schemas.microsoft.com/office/powerpoint/2010/main" val="10787546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Discuss which tools you can use to troubleshoot and manage CAs. Additionally, discuss some of the most common AD CS issues and how to resolve them. Refer to the Student Handbook for different troubleshooting methods. If time permits, provide a short demonstration of the PKIView tool.</a:t>
            </a:r>
          </a:p>
        </p:txBody>
      </p:sp>
      <p:sp>
        <p:nvSpPr>
          <p:cNvPr id="4" name="Slide Number Placeholder 3"/>
          <p:cNvSpPr>
            <a:spLocks noGrp="1"/>
          </p:cNvSpPr>
          <p:nvPr>
            <p:ph type="sldNum" sz="quarter" idx="10"/>
          </p:nvPr>
        </p:nvSpPr>
        <p:spPr/>
        <p:txBody>
          <a:bodyPr/>
          <a:lstStyle/>
          <a:p>
            <a:fld id="{5DB329F1-8540-48DE-843F-4E5C1CD79D79}" type="slidenum">
              <a:rPr lang="en-US" smtClean="0">
                <a:solidFill>
                  <a:prstClr val="black"/>
                </a:solidFill>
              </a:rPr>
              <a:pPr/>
              <a:t>15</a:t>
            </a:fld>
            <a:endParaRPr lang="en-US">
              <a:solidFill>
                <a:prstClr val="black"/>
              </a:solidFill>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a:solidFill>
                  <a:srgbClr val="336699"/>
                </a:solidFill>
                <a:latin typeface="Arial" panose="020B0604020202020204" pitchFamily="34" charset="0"/>
              </a:rPr>
              <a:t>8: Deploying and managing AD CS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4483145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Discuss the renewal of CA certificates. Students might be familiar with the renewal procedure, but they are probably not aware of potential side effects of renewal. Be sure that you explain and discuss all the considerations for renewing a root CA certificate and for renewing a certificate for an issuing CA.</a:t>
            </a:r>
          </a:p>
        </p:txBody>
      </p:sp>
      <p:sp>
        <p:nvSpPr>
          <p:cNvPr id="4" name="Slide Number Placeholder 3"/>
          <p:cNvSpPr>
            <a:spLocks noGrp="1"/>
          </p:cNvSpPr>
          <p:nvPr>
            <p:ph type="sldNum" sz="quarter" idx="10"/>
          </p:nvPr>
        </p:nvSpPr>
        <p:spPr/>
        <p:txBody>
          <a:bodyPr/>
          <a:lstStyle/>
          <a:p>
            <a:fld id="{5DB329F1-8540-48DE-843F-4E5C1CD79D79}" type="slidenum">
              <a:rPr lang="en-US" smtClean="0">
                <a:solidFill>
                  <a:prstClr val="black"/>
                </a:solidFill>
              </a:rPr>
              <a:pPr/>
              <a:t>16</a:t>
            </a:fld>
            <a:endParaRPr lang="en-US">
              <a:solidFill>
                <a:prstClr val="black"/>
              </a:solidFill>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a:solidFill>
                  <a:srgbClr val="336699"/>
                </a:solidFill>
                <a:latin typeface="Arial" panose="020B0604020202020204" pitchFamily="34" charset="0"/>
              </a:rPr>
              <a:t>8: Deploying and managing AD CS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3086913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Discuss the procedure for moving a CA to another computer. First, make sure that you define scenarios for this and discuss each step. Use the Student Handbook for detailed steps. This slide provides only the high-level steps for this procedure.</a:t>
            </a:r>
          </a:p>
        </p:txBody>
      </p:sp>
      <p:sp>
        <p:nvSpPr>
          <p:cNvPr id="4" name="Slide Number Placeholder 3"/>
          <p:cNvSpPr>
            <a:spLocks noGrp="1"/>
          </p:cNvSpPr>
          <p:nvPr>
            <p:ph type="sldNum" sz="quarter" idx="10"/>
          </p:nvPr>
        </p:nvSpPr>
        <p:spPr/>
        <p:txBody>
          <a:bodyPr/>
          <a:lstStyle/>
          <a:p>
            <a:fld id="{5DB329F1-8540-48DE-843F-4E5C1CD79D79}" type="slidenum">
              <a:rPr lang="en-US" smtClean="0">
                <a:solidFill>
                  <a:prstClr val="black"/>
                </a:solidFill>
              </a:rPr>
              <a:pPr/>
              <a:t>17</a:t>
            </a:fld>
            <a:endParaRPr lang="en-US">
              <a:solidFill>
                <a:prstClr val="black"/>
              </a:solidFill>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a:solidFill>
                  <a:srgbClr val="336699"/>
                </a:solidFill>
                <a:latin typeface="Arial" panose="020B0604020202020204" pitchFamily="34" charset="0"/>
              </a:rPr>
              <a:t>8: Deploying and managing AD CS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515166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Discuss the tools that students can use to maintain and monitor the status of a CA hierarchy. If time permits, demonstrate how to use the PKIView tool. It should be available on </a:t>
            </a:r>
            <a:r>
              <a:rPr lang="en-US" sz="1000" b="1">
                <a:effectLst/>
                <a:latin typeface="Arial" panose="020B0604020202020204" pitchFamily="34" charset="0"/>
                <a:ea typeface="Calibri" panose="020F0502020204030204" pitchFamily="34" charset="0"/>
                <a:cs typeface="Times New Roman" panose="02020603050405020304" pitchFamily="18" charset="0"/>
              </a:rPr>
              <a:t>LON-SVR1</a:t>
            </a:r>
            <a:r>
              <a:rPr lang="en-US" sz="1000">
                <a:effectLst/>
                <a:latin typeface="Arial" panose="020B0604020202020204" pitchFamily="34" charset="0"/>
                <a:ea typeface="Calibri" panose="020F0502020204030204" pitchFamily="34" charset="0"/>
                <a:cs typeface="Times New Roman" panose="02020603050405020304" pitchFamily="18" charset="0"/>
              </a:rPr>
              <a:t> if you successfully completed the previous demonstrations. Additionally, you can briefly show events that you can log with CA auditing.</a:t>
            </a:r>
          </a:p>
        </p:txBody>
      </p:sp>
      <p:sp>
        <p:nvSpPr>
          <p:cNvPr id="4" name="Slide Number Placeholder 3"/>
          <p:cNvSpPr>
            <a:spLocks noGrp="1"/>
          </p:cNvSpPr>
          <p:nvPr>
            <p:ph type="sldNum" sz="quarter" idx="10"/>
          </p:nvPr>
        </p:nvSpPr>
        <p:spPr/>
        <p:txBody>
          <a:bodyPr/>
          <a:lstStyle/>
          <a:p>
            <a:fld id="{5DB329F1-8540-48DE-843F-4E5C1CD79D79}" type="slidenum">
              <a:rPr lang="en-US" smtClean="0">
                <a:solidFill>
                  <a:prstClr val="black"/>
                </a:solidFill>
              </a:rPr>
              <a:pPr/>
              <a:t>18</a:t>
            </a:fld>
            <a:endParaRPr lang="en-US">
              <a:solidFill>
                <a:prstClr val="black"/>
              </a:solidFill>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a:solidFill>
                  <a:srgbClr val="336699"/>
                </a:solidFill>
                <a:latin typeface="Arial" panose="020B0604020202020204" pitchFamily="34" charset="0"/>
              </a:rPr>
              <a:t>8: Deploying and managing AD CS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2680932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Exercise 1: Deploying an offline root CA</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 Datum wants to use certificates for various purposes. You need to install the appropriate CA infrastructure. Because A. Datum uses Windows Server 2016 AD DS, you decided to implement the AD CS role. When you reviewed the available designs, you decided to implement a standalone root CA. This CA will be taken offline after it issues a certificate for a subordinate CA. After installation, you must make sure that you configured the CDP and AIA locations correctly. You must also make sure that you have a Domain Name System (DNS) record for the offline root CA so that it is accessible from the network.</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Exercise 2: Deploying an enterprise subordinate CA</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After deploying the standalone root CA, the next step is to deploy an enterprise subordinate CA. A. Datum wants to use an enterprise subordinate CA to utilize AD DS integration. Additionally, because the root CA is a standalone CA, you want to publish its certificate to all clients.</a:t>
            </a:r>
          </a:p>
          <a:p>
            <a:endParaRPr lang="en-US" sz="1000"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5DB329F1-8540-48DE-843F-4E5C1CD79D79}" type="slidenum">
              <a:rPr lang="en-US" smtClean="0">
                <a:solidFill>
                  <a:prstClr val="black"/>
                </a:solidFill>
              </a:rPr>
              <a:pPr/>
              <a:t>19</a:t>
            </a:fld>
            <a:endParaRPr lang="en-US">
              <a:solidFill>
                <a:prstClr val="black"/>
              </a:solidFill>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a:solidFill>
                  <a:srgbClr val="336699"/>
                </a:solidFill>
                <a:latin typeface="Arial" panose="020B0604020202020204" pitchFamily="34" charset="0"/>
              </a:rPr>
              <a:t>8: Deploying and managing AD CS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543539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dirty="0">
                <a:effectLst/>
                <a:latin typeface="Arial" panose="020B0604020202020204" pitchFamily="34" charset="0"/>
                <a:ea typeface="Calibri" panose="020F0502020204030204" pitchFamily="34" charset="0"/>
                <a:cs typeface="Times New Roman" panose="02020603050405020304" pitchFamily="18" charset="0"/>
              </a:rPr>
              <a:t> 80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a:t>
            </a:r>
            <a:r>
              <a:rPr lang="en-US" sz="1000" b="1" dirty="0">
                <a:effectLst/>
                <a:latin typeface="Arial" panose="020B0604020202020204" pitchFamily="34" charset="0"/>
                <a:ea typeface="Calibri" panose="020F0502020204030204" pitchFamily="34" charset="0"/>
                <a:cs typeface="Times New Roman" panose="02020603050405020304" pitchFamily="18" charset="0"/>
              </a:rPr>
              <a:t> 60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After completing this module, students will be able to: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Deploy certification authorities (CAs).</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Administer CAs.</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Troubleshoot and maintain CAs.</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15000"/>
              </a:lnSpc>
              <a:spcBef>
                <a:spcPts val="900"/>
              </a:spcBef>
              <a:spcAft>
                <a:spcPts val="995"/>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15000"/>
              </a:lnSpc>
              <a:spcAft>
                <a:spcPts val="995"/>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20742B_08.pptx</a:t>
            </a:r>
            <a:r>
              <a:rPr lang="en-US" sz="1000" dirty="0">
                <a:effectLst/>
                <a:latin typeface="Arial" panose="020B0604020202020204" pitchFamily="34" charset="0"/>
                <a:ea typeface="Calibri" panose="020F0502020204030204" pitchFamily="34" charset="0"/>
                <a:cs typeface="Times New Roman" panose="02020603050405020304" pitchFamily="18" charset="0"/>
              </a:rPr>
              <a:t>.</a:t>
            </a:r>
          </a:p>
          <a:p>
            <a:pPr>
              <a:lnSpc>
                <a:spcPct val="115000"/>
              </a:lnSpc>
              <a:spcBef>
                <a:spcPts val="900"/>
              </a:spcBef>
              <a:spcAft>
                <a:spcPts val="995"/>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Preparation tasks</a:t>
            </a:r>
          </a:p>
          <a:p>
            <a:pPr>
              <a:lnSpc>
                <a:spcPct val="115000"/>
              </a:lnSpc>
              <a:spcAft>
                <a:spcPts val="995"/>
              </a:spcAft>
            </a:pPr>
            <a:r>
              <a:rPr lang="en-US" sz="1000" dirty="0">
                <a:effectLst/>
                <a:latin typeface="Arial" panose="020B0604020202020204" pitchFamily="34" charset="0"/>
                <a:ea typeface="Calibri" panose="020F0502020204030204" pitchFamily="34" charset="0"/>
                <a:cs typeface="Segoe UI" panose="020B0502040204020203" pitchFamily="34" charset="0"/>
              </a:rPr>
              <a:t>To prepare for this module:</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of this module’s materials.</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this section to reinforce student learning and promote knowledge transfer to on-the-job performance.</a:t>
            </a:r>
          </a:p>
          <a:p>
            <a:pPr>
              <a:lnSpc>
                <a:spcPct val="107000"/>
              </a:lnSpc>
              <a:spcAft>
                <a:spcPts val="800"/>
              </a:spcAft>
            </a:pPr>
            <a:r>
              <a:rPr lang="en-CA" sz="1000" dirty="0">
                <a:effectLst/>
                <a:latin typeface="Arial" panose="020B0604020202020204" pitchFamily="34" charset="0"/>
                <a:ea typeface="Calibri" panose="020F0502020204030204" pitchFamily="34" charset="0"/>
                <a:cs typeface="Segoe UI" panose="020B0502040204020203" pitchFamily="34" charset="0"/>
              </a:rPr>
              <a:t>As you prepare for this class, it is imperative that you complete the labs yourself. This gives you an understanding of how the labs work and the concepts that each lab covers. This enables you to provide meaningful hints to students who might have issues while working in the labs. Furthermore, it will help guide your lecture to ensure that you discuss the concepts that the labs cover.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DB329F1-8540-48DE-843F-4E5C1CD79D79}" type="slidenum">
              <a:rPr lang="en-US" smtClean="0">
                <a:solidFill>
                  <a:prstClr val="black"/>
                </a:solidFill>
              </a:rPr>
              <a:pPr/>
              <a:t>2</a:t>
            </a:fld>
            <a:endParaRPr lang="en-US">
              <a:solidFill>
                <a:prstClr val="black"/>
              </a:solidFill>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a:solidFill>
                  <a:srgbClr val="336699"/>
                </a:solidFill>
                <a:latin typeface="Arial" panose="020B0604020202020204" pitchFamily="34" charset="0"/>
              </a:rPr>
              <a:t>8: Deploying and managing AD CS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3021109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Which of the following statements are true regarding version 2 certificate templates in AD CS? (Choose all that apply.)</a:t>
            </a:r>
          </a:p>
          <a:p>
            <a:pPr>
              <a:lnSpc>
                <a:spcPct val="115000"/>
              </a:lnSpc>
              <a:spcAft>
                <a:spcPts val="1000"/>
              </a:spcAft>
            </a:pPr>
            <a:r>
              <a:rPr lang="en-US" sz="1000" dirty="0">
                <a:latin typeface="Arial"/>
                <a:ea typeface="Calibri"/>
                <a:cs typeface="Times New Roman"/>
              </a:rPr>
              <a:t>(   ) Option 1: Version 2 templates support autoenrollment.</a:t>
            </a:r>
          </a:p>
          <a:p>
            <a:pPr>
              <a:lnSpc>
                <a:spcPct val="115000"/>
              </a:lnSpc>
              <a:spcAft>
                <a:spcPts val="1000"/>
              </a:spcAft>
            </a:pPr>
            <a:r>
              <a:rPr lang="en-US" sz="1000" dirty="0">
                <a:latin typeface="Arial"/>
                <a:ea typeface="Calibri"/>
                <a:cs typeface="Times New Roman"/>
              </a:rPr>
              <a:t>(   ) Option 2: You can only modify the Security tab on a version 2 template.</a:t>
            </a:r>
          </a:p>
          <a:p>
            <a:pPr>
              <a:lnSpc>
                <a:spcPct val="115000"/>
              </a:lnSpc>
              <a:spcAft>
                <a:spcPts val="1000"/>
              </a:spcAft>
            </a:pPr>
            <a:r>
              <a:rPr lang="en-US" sz="1000" dirty="0">
                <a:latin typeface="Arial"/>
                <a:ea typeface="Calibri"/>
                <a:cs typeface="Times New Roman"/>
              </a:rPr>
              <a:t>(   ) Option 3: You can upgrade to a version 2 template by duplicating a version 1 template.</a:t>
            </a:r>
          </a:p>
          <a:p>
            <a:pPr>
              <a:lnSpc>
                <a:spcPct val="115000"/>
              </a:lnSpc>
              <a:spcAft>
                <a:spcPts val="1000"/>
              </a:spcAft>
            </a:pPr>
            <a:r>
              <a:rPr lang="en-US" sz="1000" dirty="0">
                <a:latin typeface="Arial"/>
                <a:ea typeface="Calibri"/>
                <a:cs typeface="Times New Roman"/>
              </a:rPr>
              <a:t>(   ) Option 4: Only Windows Server 2008, Windows Vista, and later operating systems support version 2 templates.</a:t>
            </a:r>
          </a:p>
          <a:p>
            <a:pPr>
              <a:lnSpc>
                <a:spcPct val="115000"/>
              </a:lnSpc>
              <a:spcAft>
                <a:spcPts val="1000"/>
              </a:spcAft>
            </a:pPr>
            <a:r>
              <a:rPr lang="en-US" sz="1000" dirty="0">
                <a:latin typeface="Arial"/>
                <a:ea typeface="Calibri"/>
                <a:cs typeface="Times New Roman"/>
              </a:rPr>
              <a:t>(   ) Option 5: Only Windows Server 2012, Windows 8, and later operating systems support version 2 templates.</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 Option 1: Version 2 templates support autoenrollment.</a:t>
            </a:r>
          </a:p>
          <a:p>
            <a:pPr>
              <a:lnSpc>
                <a:spcPct val="115000"/>
              </a:lnSpc>
              <a:spcAft>
                <a:spcPts val="1000"/>
              </a:spcAft>
            </a:pPr>
            <a:r>
              <a:rPr lang="en-US" sz="1000" dirty="0">
                <a:latin typeface="Arial"/>
                <a:ea typeface="Calibri"/>
                <a:cs typeface="Times New Roman"/>
              </a:rPr>
              <a:t>(   ) Option 2: You can only modify the Security tab on a version 2 template.</a:t>
            </a:r>
          </a:p>
          <a:p>
            <a:pPr>
              <a:lnSpc>
                <a:spcPct val="115000"/>
              </a:lnSpc>
              <a:spcAft>
                <a:spcPts val="1000"/>
              </a:spcAft>
            </a:pPr>
            <a:r>
              <a:rPr lang="en-US" sz="1000" dirty="0">
                <a:latin typeface="Arial"/>
                <a:ea typeface="Calibri"/>
                <a:cs typeface="Times New Roman"/>
              </a:rPr>
              <a:t>(√ ) Option 3: You can upgrade to a version 2 template by duplicating a version 1 template.</a:t>
            </a:r>
          </a:p>
          <a:p>
            <a:pPr>
              <a:lnSpc>
                <a:spcPct val="115000"/>
              </a:lnSpc>
              <a:spcAft>
                <a:spcPts val="1000"/>
              </a:spcAft>
            </a:pPr>
            <a:r>
              <a:rPr lang="en-US" sz="1000" dirty="0">
                <a:latin typeface="Arial"/>
                <a:ea typeface="Calibri"/>
                <a:cs typeface="Times New Roman"/>
              </a:rPr>
              <a:t>(   ) Option 4: Only Windows Server 2008, Windows Vista, and later operating systems support version 2 templates.</a:t>
            </a:r>
          </a:p>
          <a:p>
            <a:pPr>
              <a:lnSpc>
                <a:spcPct val="115000"/>
              </a:lnSpc>
              <a:spcAft>
                <a:spcPts val="1000"/>
              </a:spcAft>
            </a:pPr>
            <a:r>
              <a:rPr lang="en-US" sz="1000" dirty="0">
                <a:latin typeface="Arial"/>
                <a:ea typeface="Calibri"/>
                <a:cs typeface="Times New Roman"/>
              </a:rPr>
              <a:t>(   ) Option 5: Only Windows Server 2012, Windows 8, and later operating systems support version 2 templates.</a:t>
            </a:r>
          </a:p>
          <a:p>
            <a:pPr>
              <a:lnSpc>
                <a:spcPct val="115000"/>
              </a:lnSpc>
              <a:spcAft>
                <a:spcPts val="1000"/>
              </a:spcAft>
            </a:pPr>
            <a:endParaRPr lang="en-US" sz="1000" b="1" dirty="0">
              <a:latin typeface="Arial"/>
              <a:ea typeface="Calibri"/>
              <a:cs typeface="Times New Roman"/>
            </a:endParaRPr>
          </a:p>
          <a:p>
            <a:pPr>
              <a:lnSpc>
                <a:spcPct val="115000"/>
              </a:lnSpc>
              <a:spcAft>
                <a:spcPts val="1000"/>
              </a:spcAft>
            </a:pPr>
            <a:r>
              <a:rPr lang="en-US" sz="1000" b="1" dirty="0">
                <a:latin typeface="Arial"/>
                <a:ea typeface="Calibri"/>
                <a:cs typeface="Times New Roman"/>
              </a:rPr>
              <a:t>Feedback</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One important aspect of version 2 templates is that they support </a:t>
            </a:r>
            <a:r>
              <a:rPr lang="en-US" sz="1000" dirty="0" err="1">
                <a:latin typeface="Arial"/>
                <a:ea typeface="Calibri"/>
                <a:cs typeface="Times New Roman"/>
              </a:rPr>
              <a:t>autoenrollment</a:t>
            </a:r>
            <a:r>
              <a:rPr lang="en-US" sz="1000" dirty="0">
                <a:latin typeface="Arial"/>
                <a:ea typeface="Calibri"/>
                <a:cs typeface="Times New Roman"/>
              </a:rPr>
              <a:t> by Active Directory Domain Services (AD DS) users and computers. Unlike version 1 templates, you can modify all aspects of a version 2 template. To upgrade to a version 2 template, you can duplicate a version 1 template. Version 2 templates are supported on Windows Server 2003 Enterprise Edition, Windows Server 2008 Enterprise, and Windows Server 2008 R2 and later.</a:t>
            </a:r>
          </a:p>
        </p:txBody>
      </p:sp>
      <p:sp>
        <p:nvSpPr>
          <p:cNvPr id="4" name="Slide Number Placeholder 3"/>
          <p:cNvSpPr>
            <a:spLocks noGrp="1"/>
          </p:cNvSpPr>
          <p:nvPr>
            <p:ph type="sldNum" sz="quarter" idx="10"/>
          </p:nvPr>
        </p:nvSpPr>
        <p:spPr/>
        <p:txBody>
          <a:bodyPr/>
          <a:lstStyle/>
          <a:p>
            <a:fld id="{E9D810C0-1704-411C-8CB0-74D15DFA7960}" type="slidenum">
              <a:rPr lang="en-US" smtClean="0"/>
              <a:t>20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Deploying and managing certificates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a:rPr>
              <a:t>(More notes on the next slide)</a:t>
            </a:r>
          </a:p>
        </p:txBody>
      </p:sp>
    </p:spTree>
    <p:extLst>
      <p:ext uri="{BB962C8B-B14F-4D97-AF65-F5344CB8AC3E}">
        <p14:creationId xmlns:p14="http://schemas.microsoft.com/office/powerpoint/2010/main" val="29378444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You should start by defining a certificate. Ask students to provide their definition of a certificate. After that, start introducing templates. A set of default templates is included during the installation of Active Directory Certificate Services (AD CS). Explain that students can duplicate and modify these default templates to meet business requirements. Later topics cover specific template versions and features. Also, emphasize that in Windows Server 2008 R2 and later, the Standard edition operating system also works with certificate templates.</a:t>
            </a:r>
          </a:p>
        </p:txBody>
      </p:sp>
      <p:sp>
        <p:nvSpPr>
          <p:cNvPr id="4" name="Slide Number Placeholder 3"/>
          <p:cNvSpPr>
            <a:spLocks noGrp="1"/>
          </p:cNvSpPr>
          <p:nvPr>
            <p:ph type="sldNum" sz="quarter" idx="10"/>
          </p:nvPr>
        </p:nvSpPr>
        <p:spPr/>
        <p:txBody>
          <a:bodyPr/>
          <a:lstStyle/>
          <a:p>
            <a:fld id="{E9D810C0-1704-411C-8CB0-74D15DFA7960}" type="slidenum">
              <a:rPr lang="en-US" smtClean="0"/>
              <a:t>21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Deploying and managing certificates</a:t>
            </a:r>
          </a:p>
        </p:txBody>
      </p:sp>
    </p:spTree>
    <p:extLst>
      <p:ext uri="{BB962C8B-B14F-4D97-AF65-F5344CB8AC3E}">
        <p14:creationId xmlns:p14="http://schemas.microsoft.com/office/powerpoint/2010/main" val="19666041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Discuss certificate template versions and the functional differences between them. Point out to student that version 4 templates are only available in Windows Server 2012, Windows 8, and later operating systems.</a:t>
            </a:r>
          </a:p>
        </p:txBody>
      </p:sp>
      <p:sp>
        <p:nvSpPr>
          <p:cNvPr id="4" name="Slide Number Placeholder 3"/>
          <p:cNvSpPr>
            <a:spLocks noGrp="1"/>
          </p:cNvSpPr>
          <p:nvPr>
            <p:ph type="sldNum" sz="quarter" idx="10"/>
          </p:nvPr>
        </p:nvSpPr>
        <p:spPr/>
        <p:txBody>
          <a:bodyPr/>
          <a:lstStyle/>
          <a:p>
            <a:fld id="{E9D810C0-1704-411C-8CB0-74D15DFA7960}" type="slidenum">
              <a:rPr lang="en-US" smtClean="0"/>
              <a:t>22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Deploying and managing certificates</a:t>
            </a:r>
          </a:p>
        </p:txBody>
      </p:sp>
    </p:spTree>
    <p:extLst>
      <p:ext uri="{BB962C8B-B14F-4D97-AF65-F5344CB8AC3E}">
        <p14:creationId xmlns:p14="http://schemas.microsoft.com/office/powerpoint/2010/main" val="18395523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a:latin typeface="Arial"/>
                <a:ea typeface="Calibri"/>
                <a:cs typeface="Times New Roman"/>
              </a:rPr>
              <a:t>Discuss security options for certificate templates. Explain that the </a:t>
            </a:r>
            <a:r>
              <a:rPr lang="en-US" sz="1000">
                <a:latin typeface="Arial"/>
                <a:ea typeface="Calibri"/>
                <a:cs typeface="Segoe UI"/>
              </a:rPr>
              <a:t>discretionary access control list (</a:t>
            </a:r>
            <a:r>
              <a:rPr lang="en-CA" sz="1000">
                <a:latin typeface="Arial"/>
                <a:ea typeface="Calibri"/>
                <a:cs typeface="Times New Roman"/>
              </a:rPr>
              <a:t>DACL) for a certificate template has the same purpose as other Active Directory objects. Also, emphasize the difference between the Enroll and Autoenroll permissions.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E9D810C0-1704-411C-8CB0-74D15DFA7960}" type="slidenum">
              <a:rPr lang="en-US" smtClean="0"/>
              <a:t>23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Deploying and managing certificates</a:t>
            </a:r>
          </a:p>
        </p:txBody>
      </p:sp>
    </p:spTree>
    <p:extLst>
      <p:ext uri="{BB962C8B-B14F-4D97-AF65-F5344CB8AC3E}">
        <p14:creationId xmlns:p14="http://schemas.microsoft.com/office/powerpoint/2010/main" val="39524320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Discuss the settings that students can modify on a certificate template. If time permits, you can show these options quickly in a certification authority (CA) console. Also, discuss single-purpose and multipurpose certificates.</a:t>
            </a:r>
          </a:p>
        </p:txBody>
      </p:sp>
      <p:sp>
        <p:nvSpPr>
          <p:cNvPr id="4" name="Slide Number Placeholder 3"/>
          <p:cNvSpPr>
            <a:spLocks noGrp="1"/>
          </p:cNvSpPr>
          <p:nvPr>
            <p:ph type="sldNum" sz="quarter" idx="10"/>
          </p:nvPr>
        </p:nvSpPr>
        <p:spPr/>
        <p:txBody>
          <a:bodyPr/>
          <a:lstStyle/>
          <a:p>
            <a:fld id="{E9D810C0-1704-411C-8CB0-74D15DFA7960}" type="slidenum">
              <a:rPr lang="en-US" smtClean="0"/>
              <a:t>24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Deploying and managing certificates</a:t>
            </a:r>
          </a:p>
        </p:txBody>
      </p:sp>
    </p:spTree>
    <p:extLst>
      <p:ext uri="{BB962C8B-B14F-4D97-AF65-F5344CB8AC3E}">
        <p14:creationId xmlns:p14="http://schemas.microsoft.com/office/powerpoint/2010/main" val="31654527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Times New Roman"/>
              </a:rPr>
              <a:t>Mention that students should duplicate templates before they modify them, as a best practice. This preserves the original template for future duplication or as a reference. Students can replace a template with a new one by using the option to supersede an existing template. This option is available in each template.</a:t>
            </a:r>
          </a:p>
        </p:txBody>
      </p:sp>
      <p:sp>
        <p:nvSpPr>
          <p:cNvPr id="4" name="Slide Number Placeholder 3"/>
          <p:cNvSpPr>
            <a:spLocks noGrp="1"/>
          </p:cNvSpPr>
          <p:nvPr>
            <p:ph type="sldNum" sz="quarter" idx="10"/>
          </p:nvPr>
        </p:nvSpPr>
        <p:spPr/>
        <p:txBody>
          <a:bodyPr/>
          <a:lstStyle/>
          <a:p>
            <a:fld id="{E9D810C0-1704-411C-8CB0-74D15DFA7960}" type="slidenum">
              <a:rPr lang="en-US" smtClean="0"/>
              <a:t>25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Deploying and managing certificates</a:t>
            </a:r>
          </a:p>
        </p:txBody>
      </p:sp>
    </p:spTree>
    <p:extLst>
      <p:ext uri="{BB962C8B-B14F-4D97-AF65-F5344CB8AC3E}">
        <p14:creationId xmlns:p14="http://schemas.microsoft.com/office/powerpoint/2010/main" val="27462161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Discuss enrollment methods. Be sure to explain all the differences between these methods. Discuss the example scenarios for each method in the student manual. Make sure that students understand when each method is appropriate to use.</a:t>
            </a:r>
          </a:p>
        </p:txBody>
      </p:sp>
      <p:sp>
        <p:nvSpPr>
          <p:cNvPr id="4" name="Slide Number Placeholder 3"/>
          <p:cNvSpPr>
            <a:spLocks noGrp="1"/>
          </p:cNvSpPr>
          <p:nvPr>
            <p:ph type="sldNum" sz="quarter" idx="10"/>
          </p:nvPr>
        </p:nvSpPr>
        <p:spPr/>
        <p:txBody>
          <a:bodyPr/>
          <a:lstStyle/>
          <a:p>
            <a:fld id="{E9D810C0-1704-411C-8CB0-74D15DFA7960}" type="slidenum">
              <a:rPr lang="en-US" smtClean="0"/>
              <a:t>26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Deploying and managing certificates</a:t>
            </a:r>
          </a:p>
        </p:txBody>
      </p:sp>
    </p:spTree>
    <p:extLst>
      <p:ext uri="{BB962C8B-B14F-4D97-AF65-F5344CB8AC3E}">
        <p14:creationId xmlns:p14="http://schemas.microsoft.com/office/powerpoint/2010/main" val="16887600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Times New Roman"/>
              </a:rPr>
              <a:t>Explain that autoenrollment enables organizations to deploy public key–based certificates to users and computers automatically. Domain members that use the Windows XP operating system, Windows Server 2003, or later versions can use certificate autoenrollment. You also </a:t>
            </a:r>
            <a:r>
              <a:rPr lang="en-US" sz="1000">
                <a:latin typeface="Arial"/>
                <a:ea typeface="Calibri"/>
                <a:cs typeface="Segoe UI"/>
              </a:rPr>
              <a:t>might</a:t>
            </a:r>
            <a:r>
              <a:rPr lang="en-US" sz="1000">
                <a:latin typeface="Arial"/>
                <a:ea typeface="Calibri"/>
                <a:cs typeface="Times New Roman"/>
              </a:rPr>
              <a:t> want to discuss autoenrollment briefly from the perspective of CA options or certificate templates. Finally, be sure to discuss Credential Roaming.</a:t>
            </a:r>
          </a:p>
        </p:txBody>
      </p:sp>
      <p:sp>
        <p:nvSpPr>
          <p:cNvPr id="4" name="Slide Number Placeholder 3"/>
          <p:cNvSpPr>
            <a:spLocks noGrp="1"/>
          </p:cNvSpPr>
          <p:nvPr>
            <p:ph type="sldNum" sz="quarter" idx="10"/>
          </p:nvPr>
        </p:nvSpPr>
        <p:spPr/>
        <p:txBody>
          <a:bodyPr/>
          <a:lstStyle/>
          <a:p>
            <a:fld id="{E9D810C0-1704-411C-8CB0-74D15DFA7960}" type="slidenum">
              <a:rPr lang="en-US" smtClean="0"/>
              <a:t>27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Deploying and managing certificates</a:t>
            </a:r>
          </a:p>
        </p:txBody>
      </p:sp>
    </p:spTree>
    <p:extLst>
      <p:ext uri="{BB962C8B-B14F-4D97-AF65-F5344CB8AC3E}">
        <p14:creationId xmlns:p14="http://schemas.microsoft.com/office/powerpoint/2010/main" val="36792461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hr-HR" sz="1000">
                <a:latin typeface="Arial"/>
                <a:ea typeface="Calibri"/>
                <a:cs typeface="Times New Roman"/>
              </a:rPr>
              <a:t>Define an enrollment agent and describe the different scenarios in which an enrollment agent might be necessary. Smart card enrollment is a very common scenario where you might use enrollment agents. Differentiate an enrollment agent from a cerificate manager, pointing out that enrollment agents can only process an enrollment request. Emphasize to students that they must secure the Enrollment Agent template appropriately, as someone could use it maliciously to impersonate other users. This is typically why designated enrollment agents are members of corporate or IT security departments.</a:t>
            </a:r>
            <a:endParaRPr lang="en-US" sz="1000">
              <a:latin typeface="Arial"/>
              <a:ea typeface="Calibri"/>
              <a:cs typeface="Times New Roman"/>
            </a:endParaRPr>
          </a:p>
          <a:p>
            <a:pPr>
              <a:lnSpc>
                <a:spcPct val="115000"/>
              </a:lnSpc>
              <a:spcAft>
                <a:spcPts val="1000"/>
              </a:spcAft>
            </a:pPr>
            <a:r>
              <a:rPr lang="hr-HR" sz="1000">
                <a:latin typeface="Arial"/>
                <a:ea typeface="Calibri"/>
                <a:cs typeface="Times New Roman"/>
              </a:rPr>
              <a:t>Explain that prior to Windows Server 2008 Enterprise CAs, the scope of an enrollment agent could not be restricted. However, recent versions of AD CS now allow you to limit the specific users, groups, and certificate templates that an enrollment agent can enroll on behalf of.</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E9D810C0-1704-411C-8CB0-74D15DFA7960}" type="slidenum">
              <a:rPr lang="en-US" smtClean="0"/>
              <a:t>28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Deploying and managing certificates</a:t>
            </a:r>
          </a:p>
        </p:txBody>
      </p:sp>
    </p:spTree>
    <p:extLst>
      <p:ext uri="{BB962C8B-B14F-4D97-AF65-F5344CB8AC3E}">
        <p14:creationId xmlns:p14="http://schemas.microsoft.com/office/powerpoint/2010/main" val="15374360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This lesson describes the practical application of certificates. Most students will know about Secure Sockets Layer (SSL) and digital signature or encryption, but they might not understand how they work. Explain these technologies in detail. Also, describe how certificates and key pairs enable these technologies.</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Which of the following are true statements regarding the use of certificates in a business environment? (Choose all that apply.)</a:t>
            </a:r>
          </a:p>
          <a:p>
            <a:pPr>
              <a:lnSpc>
                <a:spcPct val="115000"/>
              </a:lnSpc>
              <a:spcAft>
                <a:spcPts val="1000"/>
              </a:spcAft>
            </a:pPr>
            <a:r>
              <a:rPr lang="en-US" sz="1000" dirty="0">
                <a:latin typeface="Arial"/>
                <a:ea typeface="Calibri"/>
                <a:cs typeface="Times New Roman"/>
              </a:rPr>
              <a:t>(   ) Option 1: Certificates can be used to encrypt HTTP traffic between a web server and browser.</a:t>
            </a:r>
          </a:p>
          <a:p>
            <a:pPr>
              <a:lnSpc>
                <a:spcPct val="115000"/>
              </a:lnSpc>
              <a:spcAft>
                <a:spcPts val="1000"/>
              </a:spcAft>
            </a:pPr>
            <a:r>
              <a:rPr lang="en-US" sz="1000" dirty="0">
                <a:latin typeface="Arial"/>
                <a:ea typeface="Calibri"/>
                <a:cs typeface="Times New Roman"/>
              </a:rPr>
              <a:t>(   ) Option 2: Users can use certificates to digitally sign documents.</a:t>
            </a:r>
          </a:p>
          <a:p>
            <a:pPr>
              <a:lnSpc>
                <a:spcPct val="115000"/>
              </a:lnSpc>
              <a:spcAft>
                <a:spcPts val="1000"/>
              </a:spcAft>
            </a:pPr>
            <a:r>
              <a:rPr lang="en-US" sz="1000" dirty="0">
                <a:latin typeface="Arial"/>
                <a:ea typeface="Calibri"/>
                <a:cs typeface="Times New Roman"/>
              </a:rPr>
              <a:t>(   ) Option 3: Digitally signed documents are invalid if someone modifies the contents.</a:t>
            </a:r>
          </a:p>
          <a:p>
            <a:pPr>
              <a:lnSpc>
                <a:spcPct val="115000"/>
              </a:lnSpc>
              <a:spcAft>
                <a:spcPts val="1000"/>
              </a:spcAft>
            </a:pPr>
            <a:r>
              <a:rPr lang="en-US" sz="1000" dirty="0">
                <a:latin typeface="Arial"/>
                <a:ea typeface="Calibri"/>
                <a:cs typeface="Times New Roman"/>
              </a:rPr>
              <a:t>(   ) Option 4: To send encrypted email to an external recipient who is not part of your internal PKI, you must use an encryption certificate that a public CA issued.</a:t>
            </a:r>
          </a:p>
          <a:p>
            <a:pPr>
              <a:lnSpc>
                <a:spcPct val="115000"/>
              </a:lnSpc>
              <a:spcAft>
                <a:spcPts val="1000"/>
              </a:spcAft>
            </a:pPr>
            <a:r>
              <a:rPr lang="en-US" sz="1000" dirty="0">
                <a:latin typeface="Arial"/>
                <a:ea typeface="Calibri"/>
                <a:cs typeface="Times New Roman"/>
              </a:rPr>
              <a:t>(   ) Option 5: Files encrypted by using EFS can only be read by the individual who first encrypted the file.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 Option 1: Certificates can be used to encrypt HTTP traffic between a web server and browser.</a:t>
            </a:r>
          </a:p>
          <a:p>
            <a:pPr>
              <a:lnSpc>
                <a:spcPct val="115000"/>
              </a:lnSpc>
              <a:spcAft>
                <a:spcPts val="1000"/>
              </a:spcAft>
            </a:pPr>
            <a:r>
              <a:rPr lang="en-US" sz="1000" dirty="0">
                <a:latin typeface="Arial"/>
                <a:ea typeface="Calibri"/>
                <a:cs typeface="Times New Roman"/>
              </a:rPr>
              <a:t>(√ ) Option 2: Users can use certificates to digitally sign documents.</a:t>
            </a:r>
          </a:p>
          <a:p>
            <a:pPr>
              <a:lnSpc>
                <a:spcPct val="115000"/>
              </a:lnSpc>
              <a:spcAft>
                <a:spcPts val="1000"/>
              </a:spcAft>
            </a:pPr>
            <a:r>
              <a:rPr lang="en-US" sz="1000" dirty="0">
                <a:latin typeface="Arial"/>
                <a:ea typeface="Calibri"/>
                <a:cs typeface="Times New Roman"/>
              </a:rPr>
              <a:t>(√ ) Option 3: Digitally signed documents are invalid if someone modifies the contents.</a:t>
            </a:r>
          </a:p>
          <a:p>
            <a:pPr>
              <a:lnSpc>
                <a:spcPct val="115000"/>
              </a:lnSpc>
              <a:spcAft>
                <a:spcPts val="1000"/>
              </a:spcAft>
            </a:pPr>
            <a:r>
              <a:rPr lang="en-US" sz="1000" dirty="0">
                <a:latin typeface="Arial"/>
                <a:ea typeface="Calibri"/>
                <a:cs typeface="Times New Roman"/>
              </a:rPr>
              <a:t>(   ) Option 4: To send encrypted email to an external recipient who is not part of your internal PKI, you must use an encryption certificate that a public CA issued.</a:t>
            </a:r>
          </a:p>
          <a:p>
            <a:pPr>
              <a:lnSpc>
                <a:spcPct val="115000"/>
              </a:lnSpc>
              <a:spcAft>
                <a:spcPts val="1000"/>
              </a:spcAft>
            </a:pPr>
            <a:r>
              <a:rPr lang="en-US" sz="1000" dirty="0">
                <a:latin typeface="Arial"/>
                <a:ea typeface="Calibri"/>
                <a:cs typeface="Times New Roman"/>
              </a:rPr>
              <a:t>(   ) Option 5: Files encrypted by using EFS can only be read by the individual who first encrypted the file.</a:t>
            </a:r>
          </a:p>
        </p:txBody>
      </p:sp>
      <p:sp>
        <p:nvSpPr>
          <p:cNvPr id="4" name="Slide Number Placeholder 3"/>
          <p:cNvSpPr>
            <a:spLocks noGrp="1"/>
          </p:cNvSpPr>
          <p:nvPr>
            <p:ph type="sldNum" sz="quarter" idx="10"/>
          </p:nvPr>
        </p:nvSpPr>
        <p:spPr/>
        <p:txBody>
          <a:bodyPr/>
          <a:lstStyle/>
          <a:p>
            <a:fld id="{E9D810C0-1704-411C-8CB0-74D15DFA7960}" type="slidenum">
              <a:rPr lang="en-US" smtClean="0"/>
              <a:t>29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Deploying and managing certificates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dirty="0">
                <a:latin typeface="Arial"/>
              </a:rPr>
              <a:t>(More notes on the next slide)</a:t>
            </a:r>
          </a:p>
        </p:txBody>
      </p:sp>
    </p:spTree>
    <p:extLst>
      <p:ext uri="{BB962C8B-B14F-4D97-AF65-F5344CB8AC3E}">
        <p14:creationId xmlns:p14="http://schemas.microsoft.com/office/powerpoint/2010/main" val="2671384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This lesson is very important, especially for students who do not have previous experience with PKIs or CAs. Make sure that you spend enough time explaining all the necessary details.</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Which of the following options describe the advantages of deploying an enterprise CA instead of a standalone CA?</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1: Provides multiple ways in which users and devices can receive certificates.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2: Does not require AD DS.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3: Certificate requests can be issued or denied automatically based on policy.</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4: Can be taken offline to prevent compromise.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5: Can use templates to issue certificates based on data in AD DS.</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t>
            </a:r>
            <a:r>
              <a:rPr lang="en-US" sz="1000" dirty="0">
                <a:latin typeface="Arial"/>
                <a:ea typeface="Calibri"/>
                <a:cs typeface="Times New Roman"/>
              </a:rPr>
              <a:t>√</a:t>
            </a:r>
            <a:r>
              <a:rPr lang="en-US" sz="1000" dirty="0">
                <a:latin typeface="Arial" panose="020B0604020202020204" pitchFamily="34" charset="0"/>
                <a:ea typeface="Calibri" panose="020F0502020204030204" pitchFamily="34" charset="0"/>
                <a:cs typeface="Times New Roman" panose="02020603050405020304" pitchFamily="18" charset="0"/>
              </a:rPr>
              <a:t> ) Option 1: Provides multiple ways in which users and devices can receive certificates.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2: Does not require AD DS.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t>
            </a:r>
            <a:r>
              <a:rPr lang="en-US" sz="1000" dirty="0">
                <a:latin typeface="Arial"/>
                <a:ea typeface="Calibri"/>
                <a:cs typeface="Times New Roman"/>
              </a:rPr>
              <a:t>√</a:t>
            </a:r>
            <a:r>
              <a:rPr lang="en-US" sz="1000" dirty="0">
                <a:latin typeface="Arial" panose="020B0604020202020204" pitchFamily="34" charset="0"/>
                <a:ea typeface="Calibri" panose="020F0502020204030204" pitchFamily="34" charset="0"/>
                <a:cs typeface="Times New Roman" panose="02020603050405020304" pitchFamily="18" charset="0"/>
              </a:rPr>
              <a:t> ) Option 3: Certificate requests can be issued or denied automatically based on policy.</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4: Can be taken offline to prevent compromise.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t>
            </a:r>
            <a:r>
              <a:rPr lang="en-US" sz="1000" dirty="0">
                <a:latin typeface="Arial"/>
                <a:ea typeface="Calibri"/>
                <a:cs typeface="Times New Roman"/>
              </a:rPr>
              <a:t>√</a:t>
            </a:r>
            <a:r>
              <a:rPr lang="en-US" sz="1000" dirty="0">
                <a:latin typeface="Arial" panose="020B0604020202020204" pitchFamily="34" charset="0"/>
                <a:ea typeface="Calibri" panose="020F0502020204030204" pitchFamily="34" charset="0"/>
                <a:cs typeface="Times New Roman" panose="02020603050405020304" pitchFamily="18" charset="0"/>
              </a:rPr>
              <a:t> ) Option 5: Can use templates to issue certificates based on data in AD DS.</a:t>
            </a:r>
          </a:p>
          <a:p>
            <a:pPr>
              <a:lnSpc>
                <a:spcPct val="107000"/>
              </a:lnSpc>
              <a:spcAft>
                <a:spcPts val="800"/>
              </a:spcAft>
            </a:pPr>
            <a:endParaRPr lang="en-CA"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b="1" dirty="0">
                <a:latin typeface="Arial" panose="020B0604020202020204" pitchFamily="34" charset="0"/>
                <a:ea typeface="Calibri" panose="020F0502020204030204" pitchFamily="34" charset="0"/>
                <a:cs typeface="Times New Roman" panose="02020603050405020304" pitchFamily="18" charset="0"/>
              </a:rPr>
              <a:t>Feedback</a:t>
            </a:r>
          </a:p>
          <a:p>
            <a:pPr>
              <a:lnSpc>
                <a:spcPct val="107000"/>
              </a:lnSpc>
              <a:spcAft>
                <a:spcPts val="800"/>
              </a:spcAft>
            </a:pPr>
            <a:r>
              <a:rPr lang="en-CA" sz="1000" dirty="0">
                <a:latin typeface="Arial" panose="020B0604020202020204" pitchFamily="34" charset="0"/>
                <a:ea typeface="Calibri" panose="020F0502020204030204" pitchFamily="34" charset="0"/>
                <a:cs typeface="Times New Roman" panose="02020603050405020304" pitchFamily="18" charset="0"/>
              </a:rPr>
              <a:t>The advantages of an enterprise CA are that you can take advantage of multiple ways to enroll for certificates, including </a:t>
            </a:r>
            <a:r>
              <a:rPr lang="en-CA" sz="1000" dirty="0" err="1">
                <a:latin typeface="Arial" panose="020B0604020202020204" pitchFamily="34" charset="0"/>
                <a:ea typeface="Calibri" panose="020F0502020204030204" pitchFamily="34" charset="0"/>
                <a:cs typeface="Times New Roman" panose="02020603050405020304" pitchFamily="18" charset="0"/>
              </a:rPr>
              <a:t>autoenrollment</a:t>
            </a:r>
            <a:r>
              <a:rPr lang="en-CA" sz="1000" dirty="0">
                <a:latin typeface="Arial" panose="020B0604020202020204" pitchFamily="34" charset="0"/>
                <a:ea typeface="Calibri" panose="020F0502020204030204" pitchFamily="34" charset="0"/>
                <a:cs typeface="Times New Roman" panose="02020603050405020304" pitchFamily="18" charset="0"/>
              </a:rPr>
              <a:t> by using certificate templates. Enterprise CAs also allow for automatic approval or denial of requests based on issuance policies. Enterprise CAs, however, require AD DS and must be left online to facilitate certificate enrollment</a:t>
            </a:r>
            <a:r>
              <a:rPr lang="en-CA" sz="1000" dirty="0" smtClean="0">
                <a:latin typeface="Arial" panose="020B0604020202020204" pitchFamily="34" charset="0"/>
                <a:ea typeface="Calibri" panose="020F0502020204030204" pitchFamily="34" charset="0"/>
                <a:cs typeface="Times New Roman" panose="02020603050405020304" pitchFamily="18" charset="0"/>
              </a:rPr>
              <a:t>.</a:t>
            </a:r>
            <a:endParaRPr lang="en-US" sz="1000"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5DB329F1-8540-48DE-843F-4E5C1CD79D79}" type="slidenum">
              <a:rPr lang="en-US" smtClean="0">
                <a:solidFill>
                  <a:prstClr val="black"/>
                </a:solidFill>
              </a:rPr>
              <a:pPr/>
              <a:t>3</a:t>
            </a:fld>
            <a:endParaRPr lang="en-US">
              <a:solidFill>
                <a:prstClr val="black"/>
              </a:solidFill>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panose="020B0604020202020204" pitchFamily="34" charset="0"/>
              </a:rPr>
              <a:t>8: Deploying and managing AD CS</a:t>
            </a:r>
            <a:endParaRPr lang="en-US" sz="1200" b="1" dirty="0">
              <a:solidFill>
                <a:srgbClr val="336699"/>
              </a:solidFill>
              <a:latin typeface="Arial" panose="020B0604020202020204" pitchFamily="34" charset="0"/>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dirty="0">
                <a:solidFill>
                  <a:prstClr val="black"/>
                </a:solidFill>
                <a:latin typeface="Arial" panose="020B0604020202020204" pitchFamily="34" charset="0"/>
              </a:rPr>
              <a:t>(More notes on the next slide)</a:t>
            </a:r>
          </a:p>
        </p:txBody>
      </p:sp>
    </p:spTree>
    <p:extLst>
      <p:ext uri="{BB962C8B-B14F-4D97-AF65-F5344CB8AC3E}">
        <p14:creationId xmlns:p14="http://schemas.microsoft.com/office/powerpoint/2010/main" val="28390309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Define SSL. After that, ask students to describe how SSL works. Discuss the process of the SSL handshake step by step. Do not forget to mention the potential trust issues for a server certificate. </a:t>
            </a:r>
            <a:br>
              <a:rPr lang="en-US" sz="1000" dirty="0">
                <a:latin typeface="Arial"/>
                <a:ea typeface="Calibri"/>
                <a:cs typeface="Times New Roman"/>
              </a:rPr>
            </a:br>
            <a:r>
              <a:rPr lang="en-US" sz="1000" dirty="0">
                <a:latin typeface="Arial"/>
                <a:ea typeface="Calibri"/>
                <a:cs typeface="Times New Roman"/>
              </a:rPr>
              <a:t>Describe how to configure an SSL certificate on Internet Information Services (IIS) and when to use subject alternative names. It is also worth mentioning to students that the SSL protocol is no longer considered secure. In most cases, the Transport Layer Security (TLS) protocol has completely replaced SSL. However, SSL is still commonly used to describe an encrypted session even when the TLS protocol is in use.</a:t>
            </a:r>
          </a:p>
        </p:txBody>
      </p:sp>
      <p:sp>
        <p:nvSpPr>
          <p:cNvPr id="4" name="Slide Number Placeholder 3"/>
          <p:cNvSpPr>
            <a:spLocks noGrp="1"/>
          </p:cNvSpPr>
          <p:nvPr>
            <p:ph type="sldNum" sz="quarter" idx="10"/>
          </p:nvPr>
        </p:nvSpPr>
        <p:spPr/>
        <p:txBody>
          <a:bodyPr/>
          <a:lstStyle/>
          <a:p>
            <a:fld id="{E9D810C0-1704-411C-8CB0-74D15DFA7960}" type="slidenum">
              <a:rPr lang="en-US" smtClean="0"/>
              <a:t>30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Deploying and managing certificates</a:t>
            </a:r>
          </a:p>
        </p:txBody>
      </p:sp>
    </p:spTree>
    <p:extLst>
      <p:ext uri="{BB962C8B-B14F-4D97-AF65-F5344CB8AC3E}">
        <p14:creationId xmlns:p14="http://schemas.microsoft.com/office/powerpoint/2010/main" val="6383248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Times New Roman"/>
              </a:rPr>
              <a:t>Define the purpose of a digital signature. Make sure that you emphasize that a digital signature protects content consistency but does not protect content from unauthorized access. Explain how content is signed digitally and how a digital signature verification works. Use the process described in the manual for details. Finally, explain how to configure and issue a certificate for digital signature.</a:t>
            </a:r>
          </a:p>
        </p:txBody>
      </p:sp>
      <p:sp>
        <p:nvSpPr>
          <p:cNvPr id="4" name="Slide Number Placeholder 3"/>
          <p:cNvSpPr>
            <a:spLocks noGrp="1"/>
          </p:cNvSpPr>
          <p:nvPr>
            <p:ph type="sldNum" sz="quarter" idx="10"/>
          </p:nvPr>
        </p:nvSpPr>
        <p:spPr/>
        <p:txBody>
          <a:bodyPr/>
          <a:lstStyle/>
          <a:p>
            <a:fld id="{E9D810C0-1704-411C-8CB0-74D15DFA7960}" type="slidenum">
              <a:rPr lang="en-US" smtClean="0"/>
              <a:t>31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Deploying and managing certificates</a:t>
            </a:r>
          </a:p>
        </p:txBody>
      </p:sp>
    </p:spTree>
    <p:extLst>
      <p:ext uri="{BB962C8B-B14F-4D97-AF65-F5344CB8AC3E}">
        <p14:creationId xmlns:p14="http://schemas.microsoft.com/office/powerpoint/2010/main" val="30310387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Times New Roman"/>
              </a:rPr>
              <a:t>Describe encryption, and compare it to digital signatures, emphasizing how they are different. Define </a:t>
            </a:r>
            <a:r>
              <a:rPr lang="en-US" sz="1000">
                <a:latin typeface="Arial"/>
                <a:ea typeface="Calibri"/>
                <a:cs typeface="Segoe UI"/>
              </a:rPr>
              <a:t>Encrypting File System (</a:t>
            </a:r>
            <a:r>
              <a:rPr lang="en-US" sz="1000">
                <a:latin typeface="Arial"/>
                <a:ea typeface="Calibri"/>
                <a:cs typeface="Times New Roman"/>
              </a:rPr>
              <a:t>EFS), and use the diagram on the slide to describe how it works with one user and with multiple users and a Data Recovery Agent (DRA). Describe how email encryption works and what the limitations are. Also, mention that Microsoft recommends the use of Bitlocker Drive Encryption instead of encrypting files with EFS.</a:t>
            </a:r>
          </a:p>
        </p:txBody>
      </p:sp>
      <p:sp>
        <p:nvSpPr>
          <p:cNvPr id="4" name="Slide Number Placeholder 3"/>
          <p:cNvSpPr>
            <a:spLocks noGrp="1"/>
          </p:cNvSpPr>
          <p:nvPr>
            <p:ph type="sldNum" sz="quarter" idx="10"/>
          </p:nvPr>
        </p:nvSpPr>
        <p:spPr/>
        <p:txBody>
          <a:bodyPr/>
          <a:lstStyle/>
          <a:p>
            <a:fld id="{E9D810C0-1704-411C-8CB0-74D15DFA7960}" type="slidenum">
              <a:rPr lang="en-US" smtClean="0"/>
              <a:t>32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Deploying and managing certificates</a:t>
            </a:r>
          </a:p>
        </p:txBody>
      </p:sp>
    </p:spTree>
    <p:extLst>
      <p:ext uri="{BB962C8B-B14F-4D97-AF65-F5344CB8AC3E}">
        <p14:creationId xmlns:p14="http://schemas.microsoft.com/office/powerpoint/2010/main" val="37605623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Describe some scenarios for using certificates for authentication of users and devices.</a:t>
            </a:r>
          </a:p>
        </p:txBody>
      </p:sp>
      <p:sp>
        <p:nvSpPr>
          <p:cNvPr id="4" name="Slide Number Placeholder 3"/>
          <p:cNvSpPr>
            <a:spLocks noGrp="1"/>
          </p:cNvSpPr>
          <p:nvPr>
            <p:ph type="sldNum" sz="quarter" idx="10"/>
          </p:nvPr>
        </p:nvSpPr>
        <p:spPr/>
        <p:txBody>
          <a:bodyPr/>
          <a:lstStyle/>
          <a:p>
            <a:fld id="{E9D810C0-1704-411C-8CB0-74D15DFA7960}" type="slidenum">
              <a:rPr lang="en-US" smtClean="0"/>
              <a:t>33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Deploying and managing certificates</a:t>
            </a:r>
          </a:p>
        </p:txBody>
      </p:sp>
    </p:spTree>
    <p:extLst>
      <p:ext uri="{BB962C8B-B14F-4D97-AF65-F5344CB8AC3E}">
        <p14:creationId xmlns:p14="http://schemas.microsoft.com/office/powerpoint/2010/main" val="11907957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Provide a general definition of smart cards.</a:t>
            </a:r>
          </a:p>
        </p:txBody>
      </p:sp>
      <p:sp>
        <p:nvSpPr>
          <p:cNvPr id="4" name="Slide Number Placeholder 3"/>
          <p:cNvSpPr>
            <a:spLocks noGrp="1"/>
          </p:cNvSpPr>
          <p:nvPr>
            <p:ph type="sldNum" sz="quarter" idx="10"/>
          </p:nvPr>
        </p:nvSpPr>
        <p:spPr/>
        <p:txBody>
          <a:bodyPr/>
          <a:lstStyle/>
          <a:p>
            <a:fld id="{E9D810C0-1704-411C-8CB0-74D15DFA7960}" type="slidenum">
              <a:rPr lang="en-US" smtClean="0"/>
              <a:t>34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Deploying and managing certificates</a:t>
            </a:r>
          </a:p>
        </p:txBody>
      </p:sp>
    </p:spTree>
    <p:extLst>
      <p:ext uri="{BB962C8B-B14F-4D97-AF65-F5344CB8AC3E}">
        <p14:creationId xmlns:p14="http://schemas.microsoft.com/office/powerpoint/2010/main" val="25987926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Describe virtual smart cards and explain their benefits. Emphasize how virtual smart cards work and compare them to physical smart cards. Briefly explain the trusted platform module (TPM).</a:t>
            </a:r>
          </a:p>
        </p:txBody>
      </p:sp>
      <p:sp>
        <p:nvSpPr>
          <p:cNvPr id="4" name="Slide Number Placeholder 3"/>
          <p:cNvSpPr>
            <a:spLocks noGrp="1"/>
          </p:cNvSpPr>
          <p:nvPr>
            <p:ph type="sldNum" sz="quarter" idx="10"/>
          </p:nvPr>
        </p:nvSpPr>
        <p:spPr/>
        <p:txBody>
          <a:bodyPr/>
          <a:lstStyle/>
          <a:p>
            <a:fld id="{E9D810C0-1704-411C-8CB0-74D15DFA7960}" type="slidenum">
              <a:rPr lang="en-US" smtClean="0"/>
              <a:t>35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Deploying and managing certificates</a:t>
            </a:r>
          </a:p>
        </p:txBody>
      </p:sp>
    </p:spTree>
    <p:extLst>
      <p:ext uri="{BB962C8B-B14F-4D97-AF65-F5344CB8AC3E}">
        <p14:creationId xmlns:p14="http://schemas.microsoft.com/office/powerpoint/2010/main" val="17537291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Describe the preparation steps and process of smart card enrollment.</a:t>
            </a:r>
          </a:p>
        </p:txBody>
      </p:sp>
      <p:sp>
        <p:nvSpPr>
          <p:cNvPr id="4" name="Slide Number Placeholder 3"/>
          <p:cNvSpPr>
            <a:spLocks noGrp="1"/>
          </p:cNvSpPr>
          <p:nvPr>
            <p:ph type="sldNum" sz="quarter" idx="10"/>
          </p:nvPr>
        </p:nvSpPr>
        <p:spPr/>
        <p:txBody>
          <a:bodyPr/>
          <a:lstStyle/>
          <a:p>
            <a:fld id="{E9D810C0-1704-411C-8CB0-74D15DFA7960}" type="slidenum">
              <a:rPr lang="en-US" smtClean="0"/>
              <a:t>36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Deploying and managing certificates</a:t>
            </a:r>
          </a:p>
        </p:txBody>
      </p:sp>
    </p:spTree>
    <p:extLst>
      <p:ext uri="{BB962C8B-B14F-4D97-AF65-F5344CB8AC3E}">
        <p14:creationId xmlns:p14="http://schemas.microsoft.com/office/powerpoint/2010/main" val="29453705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Exercise 1: Configuring certificate templates</a:t>
            </a:r>
          </a:p>
          <a:p>
            <a:pPr>
              <a:lnSpc>
                <a:spcPct val="115000"/>
              </a:lnSpc>
              <a:spcAft>
                <a:spcPts val="1000"/>
              </a:spcAft>
            </a:pPr>
            <a:r>
              <a:rPr lang="en-US" sz="1000" dirty="0">
                <a:latin typeface="Arial"/>
                <a:ea typeface="Calibri"/>
                <a:cs typeface="Times New Roman"/>
              </a:rPr>
              <a:t>After deploying the CA infrastructure, the next step is to deploy the certificate templates that the organization requires. First, A. Datum wants to implement a new web server certificate and certificates for users.</a:t>
            </a:r>
          </a:p>
          <a:p>
            <a:pPr>
              <a:lnSpc>
                <a:spcPct val="115000"/>
              </a:lnSpc>
              <a:spcAft>
                <a:spcPts val="1000"/>
              </a:spcAft>
            </a:pPr>
            <a:r>
              <a:rPr lang="en-US" sz="1000" b="1" dirty="0">
                <a:latin typeface="Arial"/>
                <a:ea typeface="Calibri"/>
                <a:cs typeface="Times New Roman"/>
              </a:rPr>
              <a:t>Exercise 2: Enrolling and using certificates</a:t>
            </a:r>
          </a:p>
          <a:p>
            <a:pPr>
              <a:lnSpc>
                <a:spcPct val="115000"/>
              </a:lnSpc>
              <a:spcAft>
                <a:spcPts val="1000"/>
              </a:spcAft>
            </a:pPr>
            <a:r>
              <a:rPr lang="en-US" sz="1000" dirty="0">
                <a:latin typeface="Arial"/>
                <a:ea typeface="Calibri"/>
                <a:cs typeface="Times New Roman"/>
              </a:rPr>
              <a:t>The next step in implementing a PKI at A. Datum is configuring certificate enrollment. A. Datum wants to enable different options for distributing certificates. Users should be able to enroll automatically, and smart card users should get their smart cards from Enrollment Agents. A. Datum has delegated Enrollment Agent rights for the Marketing department group to user Annie Conner.</a:t>
            </a:r>
          </a:p>
          <a:p>
            <a:pPr>
              <a:lnSpc>
                <a:spcPct val="115000"/>
              </a:lnSpc>
              <a:spcAft>
                <a:spcPts val="1000"/>
              </a:spcAft>
            </a:pPr>
            <a:r>
              <a:rPr lang="en-US" sz="1000" b="1" dirty="0">
                <a:latin typeface="Arial"/>
                <a:ea typeface="Calibri"/>
                <a:cs typeface="Times New Roman"/>
              </a:rPr>
              <a:t>Exercise 3: Configuring and implementing key recovery</a:t>
            </a:r>
          </a:p>
          <a:p>
            <a:pPr>
              <a:lnSpc>
                <a:spcPct val="115000"/>
              </a:lnSpc>
              <a:spcAft>
                <a:spcPts val="1000"/>
              </a:spcAft>
            </a:pPr>
            <a:r>
              <a:rPr lang="en-US" sz="1000" dirty="0">
                <a:latin typeface="Arial"/>
                <a:ea typeface="Calibri"/>
                <a:cs typeface="Times New Roman"/>
              </a:rPr>
              <a:t>As a part of establishing a PKI, you want to configure and test procedures for private key recovery. You want to assign a KRA certificate for an administrator and configure a CA and specific certificate templates to allow key archival. In addition, you want to test a procedure for key recovery.</a:t>
            </a:r>
          </a:p>
        </p:txBody>
      </p:sp>
      <p:sp>
        <p:nvSpPr>
          <p:cNvPr id="4" name="Slide Number Placeholder 3"/>
          <p:cNvSpPr>
            <a:spLocks noGrp="1"/>
          </p:cNvSpPr>
          <p:nvPr>
            <p:ph type="sldNum" sz="quarter" idx="10"/>
          </p:nvPr>
        </p:nvSpPr>
        <p:spPr/>
        <p:txBody>
          <a:bodyPr/>
          <a:lstStyle/>
          <a:p>
            <a:fld id="{E9D810C0-1704-411C-8CB0-74D15DFA7960}" type="slidenum">
              <a:rPr lang="en-US" smtClean="0"/>
              <a:t>37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20742B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Deploying and managing certificates</a:t>
            </a:r>
          </a:p>
        </p:txBody>
      </p:sp>
    </p:spTree>
    <p:extLst>
      <p:ext uri="{BB962C8B-B14F-4D97-AF65-F5344CB8AC3E}">
        <p14:creationId xmlns:p14="http://schemas.microsoft.com/office/powerpoint/2010/main" val="35353202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Presentation: </a:t>
            </a:r>
            <a:r>
              <a:rPr lang="en-US" sz="1000" b="1">
                <a:effectLst/>
                <a:latin typeface="Arial" panose="020B0604020202020204" pitchFamily="34" charset="0"/>
                <a:ea typeface="Calibri" panose="020F0502020204030204" pitchFamily="34" charset="0"/>
                <a:cs typeface="Times New Roman" panose="02020603050405020304" pitchFamily="18" charset="0"/>
              </a:rPr>
              <a:t>90 minutes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Lab: </a:t>
            </a:r>
            <a:r>
              <a:rPr lang="en-US" sz="1000" b="1">
                <a:effectLst/>
                <a:latin typeface="Arial" panose="020B0604020202020204" pitchFamily="34" charset="0"/>
                <a:ea typeface="Calibri" panose="020F0502020204030204" pitchFamily="34" charset="0"/>
                <a:cs typeface="Times New Roman" panose="02020603050405020304" pitchFamily="18" charset="0"/>
              </a:rPr>
              <a:t>90 minutes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After completing this module, students will be able to: </a:t>
            </a:r>
          </a:p>
          <a:p>
            <a:pPr marL="342900" marR="0" lvl="0" indent="-342900">
              <a:lnSpc>
                <a:spcPct val="115000"/>
              </a:lnSpc>
              <a:spcBef>
                <a:spcPts val="0"/>
              </a:spcBef>
              <a:spcAft>
                <a:spcPts val="995"/>
              </a:spcAft>
              <a:buFont typeface="Symbol" panose="05050102010706020507" pitchFamily="18" charset="2"/>
              <a:buChar char=""/>
            </a:pPr>
            <a:r>
              <a:rPr lang="en-US" sz="1000">
                <a:effectLst/>
                <a:latin typeface="Arial" panose="020B0604020202020204" pitchFamily="34" charset="0"/>
                <a:ea typeface="Times New Roman" panose="02020603050405020304" pitchFamily="18" charset="0"/>
                <a:cs typeface="Segoe UI" panose="020B0502040204020203" pitchFamily="34" charset="0"/>
              </a:rPr>
              <a:t>Describe Active Directory Federation Services (AD FS).</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Explain how to deploy AD FS.</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Explain how to implement AD FS for a single organization.</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Explain how to extend AD FS to external clients.</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Implement single sign-on (SSO) to support online services.</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15000"/>
              </a:lnSpc>
              <a:spcBef>
                <a:spcPts val="900"/>
              </a:spcBef>
              <a:spcAft>
                <a:spcPts val="995"/>
              </a:spcAft>
            </a:pPr>
            <a:r>
              <a:rPr lang="en-US" sz="1000" b="1">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15000"/>
              </a:lnSpc>
              <a:spcAft>
                <a:spcPts val="995"/>
              </a:spcAft>
            </a:pPr>
            <a:r>
              <a:rPr lang="en-US" sz="1000">
                <a:effectLst/>
                <a:latin typeface="Arial" panose="020B0604020202020204" pitchFamily="34" charset="0"/>
                <a:ea typeface="Calibri" panose="020F0502020204030204" pitchFamily="34" charset="0"/>
                <a:cs typeface="Segoe UI" panose="020B0502040204020203" pitchFamily="34" charset="0"/>
              </a:rPr>
              <a:t>To teach this module, you need the Microsoft PowerPoint file </a:t>
            </a:r>
            <a:r>
              <a:rPr lang="en-US" sz="1000" b="1">
                <a:effectLst/>
                <a:latin typeface="Arial" panose="020B0604020202020204" pitchFamily="34" charset="0"/>
                <a:ea typeface="Calibri" panose="020F0502020204030204" pitchFamily="34" charset="0"/>
                <a:cs typeface="Times New Roman" panose="02020603050405020304" pitchFamily="18" charset="0"/>
              </a:rPr>
              <a:t>20742B_04.pptx</a:t>
            </a:r>
            <a:r>
              <a:rPr lang="en-US" sz="1000">
                <a:effectLst/>
                <a:latin typeface="Arial" panose="020B0604020202020204" pitchFamily="34" charset="0"/>
                <a:ea typeface="Calibri" panose="020F0502020204030204" pitchFamily="34" charset="0"/>
                <a:cs typeface="Segoe UI" panose="020B0502040204020203" pitchFamily="34" charset="0"/>
              </a:rPr>
              <a:t>.</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15000"/>
              </a:lnSpc>
              <a:spcBef>
                <a:spcPts val="900"/>
              </a:spcBef>
              <a:spcAft>
                <a:spcPts val="995"/>
              </a:spcAft>
            </a:pPr>
            <a:r>
              <a:rPr lang="en-US" sz="1000" b="1">
                <a:effectLst/>
                <a:latin typeface="Arial" panose="020B0604020202020204" pitchFamily="34" charset="0"/>
                <a:ea typeface="Times New Roman" panose="02020603050405020304" pitchFamily="18" charset="0"/>
                <a:cs typeface="Segoe UI" panose="020B0502040204020203" pitchFamily="34" charset="0"/>
              </a:rPr>
              <a:t>Preparation tasks</a:t>
            </a:r>
          </a:p>
          <a:p>
            <a:pPr fontAlgn="base">
              <a:lnSpc>
                <a:spcPct val="115000"/>
              </a:lnSpc>
              <a:spcAft>
                <a:spcPts val="995"/>
              </a:spcAft>
            </a:pPr>
            <a:r>
              <a:rPr lang="en-US" sz="1000">
                <a:effectLst/>
                <a:latin typeface="Arial" panose="020B0604020202020204" pitchFamily="34" charset="0"/>
                <a:ea typeface="Times New Roman" panose="02020603050405020304" pitchFamily="18" charset="0"/>
                <a:cs typeface="Segoe UI" panose="020B0502040204020203" pitchFamily="34" charset="0"/>
              </a:rPr>
              <a:t>To prepare for this module, you should:</a:t>
            </a:r>
            <a:endParaRPr lang="en-US" sz="1000">
              <a:effectLst/>
              <a:latin typeface="Arial" panose="020B0604020202020204" pitchFamily="34" charset="0"/>
              <a:ea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a:effectLst/>
                <a:latin typeface="Arial" panose="020B0604020202020204" pitchFamily="34" charset="0"/>
                <a:ea typeface="Times New Roman" panose="02020603050405020304" pitchFamily="18" charset="0"/>
                <a:cs typeface="Segoe UI" panose="020B0502040204020203" pitchFamily="34" charset="0"/>
              </a:rPr>
              <a:t>Read all of this module’s materials.</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a:effectLst/>
                <a:latin typeface="Arial" panose="020B0604020202020204" pitchFamily="34" charset="0"/>
                <a:ea typeface="Times New Roman" panose="02020603050405020304" pitchFamily="18" charset="0"/>
                <a:cs typeface="Segoe UI" panose="020B0502040204020203" pitchFamily="34" charset="0"/>
              </a:rPr>
              <a:t>Practice performing the demonstrations and the lab.</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a:effectLst/>
                <a:latin typeface="Arial" panose="020B0604020202020204" pitchFamily="34" charset="0"/>
                <a:ea typeface="Times New Roman" panose="02020603050405020304" pitchFamily="18" charset="0"/>
                <a:cs typeface="Segoe UI" panose="020B0502040204020203" pitchFamily="34" charset="0"/>
              </a:rPr>
              <a:t>Work through the Module Review and Takeaways section to determine how you will use the information to reinforce student learning and promote knowledge transfer to on-the-job performance.</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As you prepare for this class, it is imperative that you complete the lab yourself. This gives you an understanding of how the lab works, as well as the concepts that the lab covers. This allows you to provide meaningful hints to students who might have issues while working in the lab. Furthermore, it will help guide your lecture to ensure that you discuss the concepts that the lab covers. </a:t>
            </a:r>
          </a:p>
        </p:txBody>
      </p:sp>
      <p:sp>
        <p:nvSpPr>
          <p:cNvPr id="4" name="Slide Number Placeholder 3"/>
          <p:cNvSpPr>
            <a:spLocks noGrp="1"/>
          </p:cNvSpPr>
          <p:nvPr>
            <p:ph type="sldNum" sz="quarter" idx="10"/>
          </p:nvPr>
        </p:nvSpPr>
        <p:spPr/>
        <p:txBody>
          <a:bodyPr/>
          <a:lstStyle/>
          <a:p>
            <a:fld id="{7B0F7987-2D5B-4BB1-8B75-EAE4AED11DD1}" type="slidenum">
              <a:rPr lang="en-US" smtClean="0">
                <a:solidFill>
                  <a:prstClr val="black"/>
                </a:solidFill>
              </a:rPr>
              <a:pPr/>
              <a:t>38</a:t>
            </a:fld>
            <a:endParaRPr lang="en-US">
              <a:solidFill>
                <a:prstClr val="black"/>
              </a:solidFill>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30742865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Segoe UI" panose="020B0502040204020203" pitchFamily="34" charset="0"/>
              </a:rPr>
              <a:t>As you start this lesson and this topic, emphasize that identity federation addresses authentication and authorization scenarios that are not easily addressed by traditional means. Within most organizations, users authenticate to Active Directory Domain Services (AD DS) by using the Kerberos V5 authentication protocol, and based on that authentication, users are granted access to most services and applications. Most of these deployment scenarios do not use AD FS. Instead, AD FS allows authentication and authorization across boundaries where AD DS authentication is not sufficient. For example, two organizations </a:t>
            </a:r>
            <a:r>
              <a:rPr lang="en-US" sz="1000">
                <a:effectLst/>
                <a:latin typeface="Arial" panose="020B0604020202020204" pitchFamily="34" charset="0"/>
                <a:ea typeface="Calibri" panose="020F0502020204030204" pitchFamily="34" charset="0"/>
                <a:cs typeface="Times New Roman" panose="02020603050405020304" pitchFamily="18" charset="0"/>
              </a:rPr>
              <a:t>might </a:t>
            </a:r>
            <a:r>
              <a:rPr lang="en-US" sz="1000">
                <a:effectLst/>
                <a:latin typeface="Arial" panose="020B0604020202020204" pitchFamily="34" charset="0"/>
                <a:ea typeface="Calibri" panose="020F0502020204030204" pitchFamily="34" charset="0"/>
                <a:cs typeface="Segoe UI" panose="020B0502040204020203" pitchFamily="34" charset="0"/>
              </a:rPr>
              <a:t>want to allow access to applications and still maintain strict security requirements that help prevent cross-forest trusts.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effectLst/>
                <a:latin typeface="Arial" panose="020B0604020202020204" pitchFamily="34" charset="0"/>
                <a:ea typeface="Calibri" panose="020F0502020204030204" pitchFamily="34" charset="0"/>
                <a:cs typeface="Segoe UI" panose="020B0502040204020203" pitchFamily="34" charset="0"/>
              </a:rPr>
              <a:t>Identity federation is also becoming increasingly popular in cloud deployment scenarios. Traditional options for allowing authentication and authorization are not available in hosted private cloud environments, so an alternative method to allow access to cloud applications is necessary</a:t>
            </a:r>
            <a:r>
              <a:rPr lang="en-US" sz="1000">
                <a:effectLst/>
                <a:latin typeface="Arial" panose="020B0604020202020204" pitchFamily="34" charset="0"/>
                <a:ea typeface="Calibri" panose="020F0502020204030204" pitchFamily="34"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7B0F7987-2D5B-4BB1-8B75-EAE4AED11DD1}" type="slidenum">
              <a:rPr lang="en-US" smtClean="0">
                <a:solidFill>
                  <a:prstClr val="black"/>
                </a:solidFill>
              </a:rPr>
              <a:pPr/>
              <a:t>39</a:t>
            </a:fld>
            <a:endParaRPr lang="en-US">
              <a:solidFill>
                <a:prstClr val="black"/>
              </a:solidFill>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1438996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Define PKI, certificates, and the technologies and benefits that PKI provides, such as confidentiality, integrity, authenticity, nonrepudiation, and availability.</a:t>
            </a:r>
          </a:p>
          <a:p>
            <a:pPr>
              <a:lnSpc>
                <a:spcPct val="107000"/>
              </a:lnSpc>
              <a:spcAft>
                <a:spcPts val="800"/>
              </a:spcAft>
            </a:pPr>
            <a:r>
              <a:rPr lang="en-US" sz="10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Introduce Active Directory Certificate Services (AD CS) and explain the purpose of each role service. Mention the changes with AD CS since Windows Server 2012 R2, such as improved Trusted Platform Module key attestation.</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DB329F1-8540-48DE-843F-4E5C1CD79D79}" type="slidenum">
              <a:rPr lang="en-US" smtClean="0">
                <a:solidFill>
                  <a:prstClr val="black"/>
                </a:solidFill>
              </a:rPr>
              <a:pPr/>
              <a:t>4</a:t>
            </a:fld>
            <a:endParaRPr lang="en-US">
              <a:solidFill>
                <a:prstClr val="black"/>
              </a:solidFill>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a:solidFill>
                  <a:srgbClr val="336699"/>
                </a:solidFill>
                <a:latin typeface="Arial" panose="020B0604020202020204" pitchFamily="34" charset="0"/>
              </a:rPr>
              <a:t>8: Deploying and managing AD CS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503580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Segoe UI" panose="020B0502040204020203" pitchFamily="34" charset="0"/>
              </a:rPr>
              <a:t>Use this topic to describe how claims-based authentication makes it possible to implement identity federation. As organizations define their business processes with partner organizations, they define which users are granted access and what applications or data the users can access. Claims are a way to transmit agreed-upon information between organizations. If the application provider wants to allow access based on specific groups or another attribute, the identity provider has to ensure that information is in the claims that are sent to the application provider.</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B0F7987-2D5B-4BB1-8B75-EAE4AED11DD1}" type="slidenum">
              <a:rPr lang="en-US" smtClean="0">
                <a:solidFill>
                  <a:prstClr val="black"/>
                </a:solidFill>
              </a:rPr>
              <a:pPr/>
              <a:t>40</a:t>
            </a:fld>
            <a:endParaRPr lang="en-US">
              <a:solidFill>
                <a:prstClr val="black"/>
              </a:solidFill>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30913119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Segoe UI" panose="020B0502040204020203" pitchFamily="34" charset="0"/>
              </a:rPr>
              <a:t>Emphasize that web services comprise an industry-standard solution and are not exclusively a Microsoft solution. The industry standards have been developed over the last several years. The goal of web services specifications is to allow organizations to use almost any authentication mechanism and almost any application platform. Web services specifications define how the two components communicate.</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effectLst/>
                <a:latin typeface="Arial" panose="020B0604020202020204" pitchFamily="34" charset="0"/>
                <a:ea typeface="Calibri" panose="020F0502020204030204" pitchFamily="34" charset="0"/>
                <a:cs typeface="Segoe UI" panose="020B0502040204020203" pitchFamily="34" charset="0"/>
              </a:rPr>
              <a:t>Mention that web services include many more specifications than those that are listed in the student handbook. This topic describes the current Web Services Security (WS-Security) specifications as they are implemented in AD FS.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effectLst/>
                <a:latin typeface="Arial" panose="020B0604020202020204" pitchFamily="34" charset="0"/>
                <a:ea typeface="Calibri" panose="020F0502020204030204" pitchFamily="34" charset="0"/>
                <a:cs typeface="Segoe UI" panose="020B0502040204020203" pitchFamily="34" charset="0"/>
              </a:rPr>
              <a:t>You should emphasize that you can make user account properties available to other organizations, but only if your administrator defines it. Only information that your administrator defines as visible to other organizations is made available. Conversely, any information about the user accounts that an administrator does not define specifically as visible is never available to other organizations.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B0F7987-2D5B-4BB1-8B75-EAE4AED11DD1}" type="slidenum">
              <a:rPr lang="en-US" smtClean="0">
                <a:solidFill>
                  <a:prstClr val="black"/>
                </a:solidFill>
              </a:rPr>
              <a:pPr/>
              <a:t>41</a:t>
            </a:fld>
            <a:endParaRPr lang="en-US">
              <a:solidFill>
                <a:prstClr val="black"/>
              </a:solidFill>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245437026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Segoe UI" panose="020B0502040204020203" pitchFamily="34" charset="0"/>
              </a:rPr>
              <a:t>Provide an introduction to AD FS.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B0F7987-2D5B-4BB1-8B75-EAE4AED11DD1}" type="slidenum">
              <a:rPr lang="en-US" smtClean="0">
                <a:solidFill>
                  <a:prstClr val="black"/>
                </a:solidFill>
              </a:rPr>
              <a:pPr/>
              <a:t>42</a:t>
            </a:fld>
            <a:endParaRPr lang="en-US">
              <a:solidFill>
                <a:prstClr val="black"/>
              </a:solidFill>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273766698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Segoe UI" panose="020B0502040204020203" pitchFamily="34" charset="0"/>
              </a:rPr>
              <a:t>This topic’s goal is to provide an overview of the terminology and components that this module detail explains in more detail. Do not spend a lot of time on this topic, and avoid going into too much detail for any of the terms.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B0F7987-2D5B-4BB1-8B75-EAE4AED11DD1}" type="slidenum">
              <a:rPr lang="en-US" smtClean="0">
                <a:solidFill>
                  <a:prstClr val="black"/>
                </a:solidFill>
              </a:rPr>
              <a:pPr/>
              <a:t>43</a:t>
            </a:fld>
            <a:endParaRPr lang="en-US">
              <a:solidFill>
                <a:prstClr val="black"/>
              </a:solidFill>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27098634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You might need to discuss the concept of a split Domain Name System (DNS) with the students. In most cases, organizations implement a split DNS to allow users, both internal and external, to resolve DNS names to different IP addresses when accessing the network. For example, if an organization deploys a federation server proxy, the federation server fully qualified domain name (FQDN) from the Internet must point to the public IP address of the federation server proxy. That same FQDN from the perimeter network resolves to the federation server on the internal network. Therefore, a split DNS is required to help ensure that the perimeter network has access to something other than the Internet DNS.</a:t>
            </a:r>
          </a:p>
        </p:txBody>
      </p:sp>
      <p:sp>
        <p:nvSpPr>
          <p:cNvPr id="4" name="Slide Number Placeholder 3"/>
          <p:cNvSpPr>
            <a:spLocks noGrp="1"/>
          </p:cNvSpPr>
          <p:nvPr>
            <p:ph type="sldNum" sz="quarter" idx="10"/>
          </p:nvPr>
        </p:nvSpPr>
        <p:spPr/>
        <p:txBody>
          <a:bodyPr/>
          <a:lstStyle/>
          <a:p>
            <a:fld id="{7B0F7987-2D5B-4BB1-8B75-EAE4AED11DD1}" type="slidenum">
              <a:rPr lang="en-US" smtClean="0">
                <a:solidFill>
                  <a:prstClr val="black"/>
                </a:solidFill>
              </a:rPr>
              <a:pPr/>
              <a:t>44</a:t>
            </a:fld>
            <a:endParaRPr lang="en-US">
              <a:solidFill>
                <a:prstClr val="black"/>
              </a:solidFill>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303833945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It is important that the s</a:t>
            </a:r>
            <a:r>
              <a:rPr lang="en-US" sz="1000">
                <a:effectLst/>
                <a:latin typeface="Arial" panose="020B0604020202020204" pitchFamily="34" charset="0"/>
                <a:ea typeface="Calibri" panose="020F0502020204030204" pitchFamily="34" charset="0"/>
                <a:cs typeface="Segoe UI" panose="020B0502040204020203" pitchFamily="34" charset="0"/>
              </a:rPr>
              <a:t>tudents understand the role of certificates in an AD FS deployment, so be prepared to spend extra time on this topic. If the students are not familiar with the certification authority (CA) options, describe the differences between using a public CA and deploying an internal CA by using Active Directory Certificate Services (AD CS).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effectLst/>
                <a:latin typeface="Arial" panose="020B0604020202020204" pitchFamily="34" charset="0"/>
                <a:ea typeface="Calibri" panose="020F0502020204030204" pitchFamily="34" charset="0"/>
                <a:cs typeface="Segoe UI" panose="020B0502040204020203" pitchFamily="34" charset="0"/>
              </a:rPr>
              <a:t>Emphasize the concept of certificate trust. For certificates to be trusted by federation servers and clients, the certificates must be issued by a CA that is trusted by the servers and clients, or the servers and clients must be explicitly configured to trust the certificates.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effectLst/>
                <a:latin typeface="Arial" panose="020B0604020202020204" pitchFamily="34" charset="0"/>
                <a:ea typeface="Calibri" panose="020F0502020204030204" pitchFamily="34" charset="0"/>
                <a:cs typeface="Segoe UI" panose="020B0502040204020203" pitchFamily="34" charset="0"/>
              </a:rPr>
              <a:t>If the students are not familiar with AD CS, spend some time discussing the option of using AD CS to deploy an internal, private CA. Discuss the advantages of this deployment, such as a lower cost, complete control of the CA deployment, and the automatic enrollment of certificates. Also, explain to the students that they must carefully plan the deployment to help ensure that it provides the appropriate services while maintaining the maximum security enhancement</a:t>
            </a:r>
            <a:r>
              <a:rPr lang="en-US" sz="1000">
                <a:effectLst/>
                <a:latin typeface="Arial" panose="020B0604020202020204" pitchFamily="34" charset="0"/>
                <a:ea typeface="Calibri" panose="020F0502020204030204" pitchFamily="34"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7B0F7987-2D5B-4BB1-8B75-EAE4AED11DD1}" type="slidenum">
              <a:rPr lang="en-US" smtClean="0">
                <a:solidFill>
                  <a:prstClr val="black"/>
                </a:solidFill>
              </a:rPr>
              <a:pPr/>
              <a:t>45</a:t>
            </a:fld>
            <a:endParaRPr lang="en-US">
              <a:solidFill>
                <a:prstClr val="black"/>
              </a:solidFill>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34033729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The </a:t>
            </a:r>
            <a:r>
              <a:rPr lang="en-US" sz="1000">
                <a:solidFill>
                  <a:srgbClr val="000000"/>
                </a:solidFill>
                <a:effectLst/>
                <a:latin typeface="Arial" panose="020B0604020202020204" pitchFamily="34" charset="0"/>
                <a:ea typeface="Calibri" panose="020F0502020204030204" pitchFamily="34" charset="0"/>
                <a:cs typeface="Segoe UI" panose="020B0502040204020203" pitchFamily="34" charset="0"/>
              </a:rPr>
              <a:t>students must understand the material that this topic covers if they want to understand the rest of this module, because the terms </a:t>
            </a:r>
            <a:r>
              <a:rPr lang="en-US" sz="1000" i="1">
                <a:effectLst/>
                <a:latin typeface="Arial" panose="020B0604020202020204" pitchFamily="34" charset="0"/>
                <a:ea typeface="Calibri" panose="020F0502020204030204" pitchFamily="34" charset="0"/>
                <a:cs typeface="Times New Roman" panose="02020603050405020304" pitchFamily="18" charset="0"/>
              </a:rPr>
              <a:t>claims provider</a:t>
            </a:r>
            <a:r>
              <a:rPr lang="en-US" sz="1000">
                <a:solidFill>
                  <a:srgbClr val="000000"/>
                </a:solidFill>
                <a:effectLst/>
                <a:latin typeface="Arial" panose="020B0604020202020204" pitchFamily="34" charset="0"/>
                <a:ea typeface="Calibri" panose="020F0502020204030204" pitchFamily="34" charset="0"/>
                <a:cs typeface="Segoe UI" panose="020B0502040204020203" pitchFamily="34" charset="0"/>
              </a:rPr>
              <a:t> and </a:t>
            </a:r>
            <a:r>
              <a:rPr lang="en-US" sz="1000" i="1">
                <a:effectLst/>
                <a:latin typeface="Arial" panose="020B0604020202020204" pitchFamily="34" charset="0"/>
                <a:ea typeface="Calibri" panose="020F0502020204030204" pitchFamily="34" charset="0"/>
                <a:cs typeface="Times New Roman" panose="02020603050405020304" pitchFamily="18" charset="0"/>
              </a:rPr>
              <a:t>relying party</a:t>
            </a:r>
            <a:r>
              <a:rPr lang="en-US" sz="1000">
                <a:solidFill>
                  <a:srgbClr val="000000"/>
                </a:solidFill>
                <a:effectLst/>
                <a:latin typeface="Arial" panose="020B0604020202020204" pitchFamily="34" charset="0"/>
                <a:ea typeface="Calibri" panose="020F0502020204030204" pitchFamily="34" charset="0"/>
                <a:cs typeface="Segoe UI" panose="020B0502040204020203" pitchFamily="34" charset="0"/>
              </a:rPr>
              <a:t> are used throughout. Make it clear that the </a:t>
            </a:r>
            <a:r>
              <a:rPr lang="en-US" sz="1000">
                <a:effectLst/>
                <a:latin typeface="Arial" panose="020B0604020202020204" pitchFamily="34" charset="0"/>
                <a:ea typeface="Calibri" panose="020F0502020204030204" pitchFamily="34" charset="0"/>
                <a:cs typeface="Times New Roman" panose="02020603050405020304" pitchFamily="18" charset="0"/>
              </a:rPr>
              <a:t>claims provider</a:t>
            </a:r>
            <a:r>
              <a:rPr lang="en-US" sz="1000">
                <a:solidFill>
                  <a:srgbClr val="000000"/>
                </a:solidFill>
                <a:effectLst/>
                <a:latin typeface="Arial" panose="020B0604020202020204" pitchFamily="34" charset="0"/>
                <a:ea typeface="Calibri" panose="020F0502020204030204" pitchFamily="34" charset="0"/>
                <a:cs typeface="Segoe UI" panose="020B0502040204020203" pitchFamily="34" charset="0"/>
              </a:rPr>
              <a:t> is the server that issues claims and authenticates users. The </a:t>
            </a:r>
            <a:r>
              <a:rPr lang="en-US" sz="1000">
                <a:effectLst/>
                <a:latin typeface="Arial" panose="020B0604020202020204" pitchFamily="34" charset="0"/>
                <a:ea typeface="Calibri" panose="020F0502020204030204" pitchFamily="34" charset="0"/>
                <a:cs typeface="Times New Roman" panose="02020603050405020304" pitchFamily="18" charset="0"/>
              </a:rPr>
              <a:t>relying p</a:t>
            </a:r>
            <a:r>
              <a:rPr lang="en-US" sz="1000">
                <a:solidFill>
                  <a:srgbClr val="000000"/>
                </a:solidFill>
                <a:effectLst/>
                <a:latin typeface="Arial" panose="020B0604020202020204" pitchFamily="34" charset="0"/>
                <a:ea typeface="Calibri" panose="020F0502020204030204" pitchFamily="34" charset="0"/>
                <a:cs typeface="Segoe UI" panose="020B0502040204020203" pitchFamily="34" charset="0"/>
              </a:rPr>
              <a:t>arty is located where the application is located, and it consumes the claims issued by the claims provider.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solidFill>
                  <a:srgbClr val="000000"/>
                </a:solidFill>
                <a:effectLst/>
                <a:latin typeface="Arial" panose="020B0604020202020204" pitchFamily="34" charset="0"/>
                <a:ea typeface="Calibri" panose="020F0502020204030204" pitchFamily="34" charset="0"/>
                <a:cs typeface="Segoe UI" panose="020B0502040204020203" pitchFamily="34" charset="0"/>
              </a:rPr>
              <a:t>Ensure that the students understand that a single AD FS federation server can be both a claims provider and a relying party. In a single-organization deployment of AD FS, the federation server authenticates users and creates claims, but it also consumes those claims and issues tokens for application access.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B0F7987-2D5B-4BB1-8B75-EAE4AED11DD1}" type="slidenum">
              <a:rPr lang="en-US" smtClean="0">
                <a:solidFill>
                  <a:prstClr val="black"/>
                </a:solidFill>
              </a:rPr>
              <a:pPr/>
              <a:t>46</a:t>
            </a:fld>
            <a:endParaRPr lang="en-US">
              <a:solidFill>
                <a:prstClr val="black"/>
              </a:solidFill>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218503076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The diagram illustrates the nine steps that the student handbook describes.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Start this topic by describing the scenarios for which an organization might use AD FS. The students </a:t>
            </a:r>
            <a:r>
              <a:rPr lang="en-US" sz="1000" dirty="0">
                <a:effectLst/>
                <a:latin typeface="Arial" panose="020B0604020202020204" pitchFamily="34" charset="0"/>
                <a:ea typeface="Calibri" panose="020F0502020204030204" pitchFamily="34" charset="0"/>
                <a:cs typeface="Times New Roman" panose="02020603050405020304" pitchFamily="18" charset="0"/>
              </a:rPr>
              <a:t>might </a:t>
            </a:r>
            <a:r>
              <a:rPr lang="en-US" sz="1000" dirty="0">
                <a:effectLst/>
                <a:latin typeface="Arial" panose="020B0604020202020204" pitchFamily="34" charset="0"/>
                <a:ea typeface="Calibri" panose="020F0502020204030204" pitchFamily="34" charset="0"/>
                <a:cs typeface="Segoe UI" panose="020B0502040204020203" pitchFamily="34" charset="0"/>
              </a:rPr>
              <a:t>mention that they use AD FS to connect to a cloud service. Mention that this is definitely valid in a single-organization scenario but that this lesson describes it later because it requires a different infrastructure.</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Use the build slide to describe the communication flow in this scenario. The goal is not necessarily for the students to understand all the details of how AD FS works in this scenario. Instead, keep the discussion at a high level so that the students can see the overall communication flow. Highlight that the web server in this scenario does not communicate directly with the Web Application Proxy or the federation server. Rather, the client computer initiates all the communication steps.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Emphasize to the students that a federation server is a server with AD FS installed and that a Web Application Proxy is a server with Web Application Proxy installed. These terms are used throughout the documentation for AD FS, and it is useful for the students to become accustomed to them.</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730912F-634D-4A8B-8560-D2976403809C}" type="slidenum">
              <a:rPr lang="en-US" smtClean="0">
                <a:solidFill>
                  <a:prstClr val="black"/>
                </a:solidFill>
              </a:rPr>
              <a:pPr/>
              <a:t>47</a:t>
            </a:fld>
            <a:endParaRPr lang="en-US">
              <a:solidFill>
                <a:prstClr val="black"/>
              </a:solidFill>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147923333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The diagram illustrates the 11 steps that the student handbook describes.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When you describe this scenario, emphasize the areas of control in each organization. Trey Research, which is the account partner, or claims provider, has complete control over its user accounts and authentication mechanisms. A. Datum Corporation has no control over how Trey Research implements its user accounts. On the other hand, A. Datum Corporation, as the relying party, has complete control over the application and the access it grants to the application. </a:t>
            </a:r>
            <a:r>
              <a:rPr lang="en-US" sz="1000">
                <a:effectLst/>
                <a:latin typeface="Arial" panose="020B0604020202020204" pitchFamily="34" charset="0"/>
                <a:ea typeface="Calibri" panose="020F0502020204030204" pitchFamily="34" charset="0"/>
                <a:cs typeface="Times New Roman" panose="02020603050405020304" pitchFamily="18" charset="0"/>
              </a:rPr>
              <a:t>To enable the relationship, the organizations must agree on what kinds of claims each party will provide and accept, and they must exchange certificates and public keys.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730912F-634D-4A8B-8560-D2976403809C}" type="slidenum">
              <a:rPr lang="en-US" smtClean="0">
                <a:solidFill>
                  <a:prstClr val="black"/>
                </a:solidFill>
              </a:rPr>
              <a:pPr/>
              <a:t>48</a:t>
            </a:fld>
            <a:endParaRPr lang="en-US">
              <a:solidFill>
                <a:prstClr val="black"/>
              </a:solidFill>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48879160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The diagram illustrates the eleven steps that the student handbook describes.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Stress the similarity of the business-to-business scenario to the cloud-based services scenario. The communication flow between client computers and AD FS servers is exactly the same. Highlight that you can extend the Microsoft Exchange Online example to any cloud-based service that uses claims-based authentication.</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Highlight that you can extend the Microsoft Office 365 example so that it applies to any cloud-based service that uses claims-based authentication.</a:t>
            </a:r>
          </a:p>
        </p:txBody>
      </p:sp>
      <p:sp>
        <p:nvSpPr>
          <p:cNvPr id="4" name="Slide Number Placeholder 3"/>
          <p:cNvSpPr>
            <a:spLocks noGrp="1"/>
          </p:cNvSpPr>
          <p:nvPr>
            <p:ph type="sldNum" sz="quarter" idx="10"/>
          </p:nvPr>
        </p:nvSpPr>
        <p:spPr/>
        <p:txBody>
          <a:bodyPr/>
          <a:lstStyle/>
          <a:p>
            <a:fld id="{F730912F-634D-4A8B-8560-D2976403809C}" type="slidenum">
              <a:rPr lang="en-US" smtClean="0">
                <a:solidFill>
                  <a:prstClr val="black"/>
                </a:solidFill>
              </a:rPr>
              <a:pPr/>
              <a:t>49</a:t>
            </a:fld>
            <a:endParaRPr lang="en-US">
              <a:solidFill>
                <a:prstClr val="black"/>
              </a:solidFill>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10: Implementing and administering AD FS</a:t>
            </a:r>
          </a:p>
        </p:txBody>
      </p:sp>
    </p:spTree>
    <p:extLst>
      <p:ext uri="{BB962C8B-B14F-4D97-AF65-F5344CB8AC3E}">
        <p14:creationId xmlns:p14="http://schemas.microsoft.com/office/powerpoint/2010/main" val="3821708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Highlight various usage scenarios for CAs. This should help students understand the typical scenarios in an enterprise environment. Contrast these scenarios with a typical usage scenario in a small environment, such as a single-server PKI. Make sure that students understand that a single CA does not represent a CA hierarchy, although it is still a fully functional PKI.</a:t>
            </a:r>
          </a:p>
        </p:txBody>
      </p:sp>
      <p:sp>
        <p:nvSpPr>
          <p:cNvPr id="4" name="Slide Number Placeholder 3"/>
          <p:cNvSpPr>
            <a:spLocks noGrp="1"/>
          </p:cNvSpPr>
          <p:nvPr>
            <p:ph type="sldNum" sz="quarter" idx="10"/>
          </p:nvPr>
        </p:nvSpPr>
        <p:spPr/>
        <p:txBody>
          <a:bodyPr/>
          <a:lstStyle/>
          <a:p>
            <a:fld id="{5DB329F1-8540-48DE-843F-4E5C1CD79D79}" type="slidenum">
              <a:rPr lang="en-US" smtClean="0">
                <a:solidFill>
                  <a:prstClr val="black"/>
                </a:solidFill>
              </a:rPr>
              <a:pPr/>
              <a:t>5</a:t>
            </a:fld>
            <a:endParaRPr lang="en-US">
              <a:solidFill>
                <a:prstClr val="black"/>
              </a:solidFill>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a:solidFill>
                  <a:srgbClr val="336699"/>
                </a:solidFill>
                <a:latin typeface="Arial" panose="020B0604020202020204" pitchFamily="34" charset="0"/>
              </a:rPr>
              <a:t>8: Deploying and managing AD CS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22612988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Presentation</a:t>
            </a:r>
            <a:r>
              <a:rPr lang="en-US" sz="1000" dirty="0">
                <a:latin typeface="Arial" panose="020B0604020202020204" pitchFamily="34" charset="0"/>
                <a:ea typeface="Calibri" panose="020F0502020204030204" pitchFamily="34" charset="0"/>
                <a:cs typeface="Segoe UI" panose="020B0502040204020203" pitchFamily="34" charset="0"/>
              </a:rPr>
              <a:t>: </a:t>
            </a:r>
            <a:r>
              <a:rPr lang="en-US" sz="1000" b="1" dirty="0">
                <a:latin typeface="Arial" panose="020B0604020202020204" pitchFamily="34" charset="0"/>
                <a:ea typeface="Calibri" panose="020F0502020204030204" pitchFamily="34" charset="0"/>
                <a:cs typeface="Times New Roman" panose="02020603050405020304" pitchFamily="18" charset="0"/>
              </a:rPr>
              <a:t>60 minutes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Lab</a:t>
            </a:r>
            <a:r>
              <a:rPr lang="en-US" sz="1000" dirty="0">
                <a:latin typeface="Arial" panose="020B0604020202020204" pitchFamily="34" charset="0"/>
                <a:ea typeface="Calibri" panose="020F0502020204030204" pitchFamily="34" charset="0"/>
                <a:cs typeface="Segoe UI" panose="020B0502040204020203" pitchFamily="34" charset="0"/>
              </a:rPr>
              <a:t>: </a:t>
            </a:r>
            <a:r>
              <a:rPr lang="en-US" sz="1000" b="1" dirty="0">
                <a:latin typeface="Arial" panose="020B0604020202020204" pitchFamily="34" charset="0"/>
                <a:ea typeface="Calibri" panose="020F0502020204030204" pitchFamily="34" charset="0"/>
                <a:cs typeface="Times New Roman" panose="02020603050405020304" pitchFamily="18" charset="0"/>
              </a:rPr>
              <a:t>60 minutes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Describe Active Directory Rights Management Services (AD RMS).</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Deploy and manage an AD RMS infrastructure.</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Configure AD RMS content protection.</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Required materials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solidFill>
                  <a:srgbClr val="000000"/>
                </a:solidFill>
                <a:latin typeface="Arial" panose="020B0604020202020204" pitchFamily="34" charset="0"/>
                <a:ea typeface="Calibri" panose="020F0502020204030204" pitchFamily="34" charset="0"/>
                <a:cs typeface="Segoe UI" panose="020B0502040204020203" pitchFamily="34" charset="0"/>
              </a:rPr>
              <a:t>To teach this module, you need the Microsoft PowerPoint file </a:t>
            </a:r>
            <a:r>
              <a:rPr lang="en-US" sz="1000" b="1" dirty="0">
                <a:solidFill>
                  <a:srgbClr val="000000"/>
                </a:solidFill>
                <a:latin typeface="Arial" panose="020B0604020202020204" pitchFamily="34" charset="0"/>
                <a:ea typeface="Calibri" panose="020F0502020204030204" pitchFamily="34" charset="0"/>
                <a:cs typeface="Segoe UI" panose="020B0502040204020203" pitchFamily="34" charset="0"/>
              </a:rPr>
              <a:t>20742B_11.pptx</a:t>
            </a:r>
            <a:r>
              <a:rPr lang="en-US" sz="1000" dirty="0">
                <a:solidFill>
                  <a:srgbClr val="000000"/>
                </a:solidFill>
                <a:latin typeface="Arial" panose="020B0604020202020204" pitchFamily="34" charset="0"/>
                <a:ea typeface="Calibri" panose="020F0502020204030204" pitchFamily="34" charset="0"/>
                <a:cs typeface="Segoe UI" panose="020B0502040204020203" pitchFamily="34" charset="0"/>
              </a:rPr>
              <a:t>.</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of this module’s materials.</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the lab.</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 yourself. This gives you an understanding of how the lab works, as well as the concepts that the lab covers. This enables you to provide meaningful hints to students who might have issues while working in the lab. Furthermore, it will help guide your lecture to ensure that you discuss the concepts that the lab covers. </a:t>
            </a:r>
          </a:p>
        </p:txBody>
      </p:sp>
      <p:sp>
        <p:nvSpPr>
          <p:cNvPr id="4" name="Slide Number Placeholder 3"/>
          <p:cNvSpPr>
            <a:spLocks noGrp="1"/>
          </p:cNvSpPr>
          <p:nvPr>
            <p:ph type="sldNum" sz="quarter" idx="10"/>
          </p:nvPr>
        </p:nvSpPr>
        <p:spPr/>
        <p:txBody>
          <a:bodyPr/>
          <a:lstStyle/>
          <a:p>
            <a:fld id="{EB9D6640-8395-4189-83B9-27AD542EF4AA}" type="slidenum">
              <a:rPr lang="en-US" smtClean="0">
                <a:solidFill>
                  <a:prstClr val="black"/>
                </a:solidFill>
              </a:rPr>
              <a:pPr/>
              <a:t>50</a:t>
            </a:fld>
            <a:endParaRPr lang="en-US">
              <a:solidFill>
                <a:prstClr val="black"/>
              </a:solidFill>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pPr>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pPr>
            <a:r>
              <a:rPr lang="en-US" sz="1200" b="1">
                <a:solidFill>
                  <a:srgbClr val="336699"/>
                </a:solidFill>
                <a:latin typeface="Arial" panose="020B0604020202020204" pitchFamily="34" charset="0"/>
              </a:rPr>
              <a:t>11: Implementing and administering AD RMS</a:t>
            </a:r>
          </a:p>
        </p:txBody>
      </p:sp>
    </p:spTree>
    <p:extLst>
      <p:ext uri="{BB962C8B-B14F-4D97-AF65-F5344CB8AC3E}">
        <p14:creationId xmlns:p14="http://schemas.microsoft.com/office/powerpoint/2010/main" val="319871924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Describe the basic functionality of AD RMS. Ask the students what steps they might take to stop the wrong recipients from accessing the content of an email message that was unintentionally sent to them. In addition, ask the students what steps they might take to help ensure that only authorized people can open data that is copied to a USB drive. When having this discussion, you </a:t>
            </a:r>
            <a:r>
              <a:rPr lang="en-US" sz="1000">
                <a:solidFill>
                  <a:srgbClr val="000000"/>
                </a:solidFill>
                <a:latin typeface="Arial" panose="020B0604020202020204" pitchFamily="34" charset="0"/>
                <a:ea typeface="Calibri" panose="020F0502020204030204" pitchFamily="34" charset="0"/>
                <a:cs typeface="Segoe UI" panose="020B0502040204020203" pitchFamily="34" charset="0"/>
              </a:rPr>
              <a:t>might</a:t>
            </a:r>
            <a:r>
              <a:rPr lang="en-US" sz="1000">
                <a:latin typeface="Arial" panose="020B0604020202020204" pitchFamily="34" charset="0"/>
                <a:ea typeface="Calibri" panose="020F0502020204030204" pitchFamily="34" charset="0"/>
                <a:cs typeface="Segoe UI" panose="020B0502040204020203" pitchFamily="34" charset="0"/>
              </a:rPr>
              <a:t> become aware of misconceptions that the students have about technologies such as Encrypting File System (EFS) and BitLocker To Go.</a:t>
            </a:r>
            <a:r>
              <a:rPr lang="en-US" sz="1000">
                <a:solidFill>
                  <a:srgbClr val="000000"/>
                </a:solidFill>
                <a:latin typeface="Arial" panose="020B0604020202020204" pitchFamily="34" charset="0"/>
                <a:ea typeface="Calibri" panose="020F0502020204030204" pitchFamily="34" charset="0"/>
                <a:cs typeface="Segoe UI" panose="020B0502040204020203" pitchFamily="34" charset="0"/>
              </a:rPr>
              <a:t> </a:t>
            </a:r>
            <a:r>
              <a:rPr lang="en-US" sz="1000">
                <a:latin typeface="Arial" panose="020B0604020202020204" pitchFamily="34" charset="0"/>
                <a:ea typeface="Calibri" panose="020F0502020204030204" pitchFamily="34" charset="0"/>
                <a:cs typeface="Segoe UI" panose="020B0502040204020203" pitchFamily="34" charset="0"/>
              </a:rPr>
              <a:t>This topic helps to introduce usage scenarios for AD RMS, and you will explore many of these details later in this module.</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B9D6640-8395-4189-83B9-27AD542EF4AA}" type="slidenum">
              <a:rPr lang="en-US" smtClean="0">
                <a:solidFill>
                  <a:prstClr val="black"/>
                </a:solidFill>
              </a:rPr>
              <a:pPr/>
              <a:t>51</a:t>
            </a:fld>
            <a:endParaRPr lang="en-US">
              <a:solidFill>
                <a:prstClr val="black"/>
              </a:solidFill>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pPr>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pPr>
            <a:r>
              <a:rPr lang="en-US" sz="1200" b="1">
                <a:solidFill>
                  <a:srgbClr val="336699"/>
                </a:solidFill>
                <a:latin typeface="Arial" panose="020B0604020202020204" pitchFamily="34" charset="0"/>
              </a:rPr>
              <a:t>11: Implementing and administering AD RMS</a:t>
            </a:r>
          </a:p>
        </p:txBody>
      </p:sp>
    </p:spTree>
    <p:extLst>
      <p:ext uri="{BB962C8B-B14F-4D97-AF65-F5344CB8AC3E}">
        <p14:creationId xmlns:p14="http://schemas.microsoft.com/office/powerpoint/2010/main" val="193501896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Discuss with the students the need for AD RMS beyond what it can accomplish with file and folder permissions, BitLocker Drive Encryption, BitLocker To Go, and EFS. For example, when they properly configure AD RMS, it is possible to revoke access to a document after it has been distributed. Provide the students with a hypothetical case for which they might want this. In addition, discuss the usage scenarios from the student handbook.</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B9D6640-8395-4189-83B9-27AD542EF4AA}" type="slidenum">
              <a:rPr lang="en-US" smtClean="0">
                <a:solidFill>
                  <a:prstClr val="black"/>
                </a:solidFill>
              </a:rPr>
              <a:pPr/>
              <a:t>52</a:t>
            </a:fld>
            <a:endParaRPr lang="en-US">
              <a:solidFill>
                <a:prstClr val="black"/>
              </a:solidFill>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pPr>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pPr>
            <a:r>
              <a:rPr lang="en-US" sz="1200" b="1">
                <a:solidFill>
                  <a:srgbClr val="336699"/>
                </a:solidFill>
                <a:latin typeface="Arial" panose="020B0604020202020204" pitchFamily="34" charset="0"/>
              </a:rPr>
              <a:t>11: Implementing and administering AD RMS</a:t>
            </a:r>
          </a:p>
        </p:txBody>
      </p:sp>
    </p:spTree>
    <p:extLst>
      <p:ext uri="{BB962C8B-B14F-4D97-AF65-F5344CB8AC3E}">
        <p14:creationId xmlns:p14="http://schemas.microsoft.com/office/powerpoint/2010/main" val="60224810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Describe the various AD RMS components.</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B9D6640-8395-4189-83B9-27AD542EF4AA}" type="slidenum">
              <a:rPr lang="en-US" smtClean="0">
                <a:solidFill>
                  <a:prstClr val="black"/>
                </a:solidFill>
              </a:rPr>
              <a:pPr/>
              <a:t>53</a:t>
            </a:fld>
            <a:endParaRPr lang="en-US">
              <a:solidFill>
                <a:prstClr val="black"/>
              </a:solidFill>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pPr>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pPr>
            <a:r>
              <a:rPr lang="en-US" sz="1200" b="1">
                <a:solidFill>
                  <a:srgbClr val="336699"/>
                </a:solidFill>
                <a:latin typeface="Arial" panose="020B0604020202020204" pitchFamily="34" charset="0"/>
              </a:rPr>
              <a:t>11: Implementing and administering AD RMS</a:t>
            </a:r>
          </a:p>
        </p:txBody>
      </p:sp>
    </p:spTree>
    <p:extLst>
      <p:ext uri="{BB962C8B-B14F-4D97-AF65-F5344CB8AC3E}">
        <p14:creationId xmlns:p14="http://schemas.microsoft.com/office/powerpoint/2010/main" val="285621573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Describe the different AD RMS certificates and license types. When you first introduce the students to the different certificates and licenses, they are likely to get them confused. It </a:t>
            </a:r>
            <a:r>
              <a:rPr lang="en-US" sz="1000">
                <a:solidFill>
                  <a:srgbClr val="000000"/>
                </a:solidFill>
                <a:latin typeface="Arial" panose="020B0604020202020204" pitchFamily="34" charset="0"/>
                <a:ea typeface="Calibri" panose="020F0502020204030204" pitchFamily="34" charset="0"/>
                <a:cs typeface="Segoe UI" panose="020B0502040204020203" pitchFamily="34" charset="0"/>
              </a:rPr>
              <a:t>might</a:t>
            </a:r>
            <a:r>
              <a:rPr lang="en-US" sz="1000">
                <a:latin typeface="Arial" panose="020B0604020202020204" pitchFamily="34" charset="0"/>
                <a:ea typeface="Calibri" panose="020F0502020204030204" pitchFamily="34" charset="0"/>
                <a:cs typeface="Times New Roman" panose="02020603050405020304" pitchFamily="18" charset="0"/>
              </a:rPr>
              <a:t> be worth asking the students questions such as the following:</a:t>
            </a:r>
          </a:p>
          <a:p>
            <a:pPr marL="342900" marR="0" lvl="0" indent="-342900">
              <a:lnSpc>
                <a:spcPct val="115000"/>
              </a:lnSpc>
              <a:spcBef>
                <a:spcPts val="0"/>
              </a:spcBef>
              <a:spcAft>
                <a:spcPts val="995"/>
              </a:spcAft>
              <a:buFont typeface="Symbol" panose="05050102010706020507" pitchFamily="18" charset="2"/>
              <a:buChar char=""/>
            </a:pPr>
            <a:r>
              <a:rPr lang="en-US" sz="1000">
                <a:effectLst/>
                <a:latin typeface="Arial" panose="020B0604020202020204" pitchFamily="34" charset="0"/>
                <a:ea typeface="Times New Roman" panose="02020603050405020304" pitchFamily="18" charset="0"/>
                <a:cs typeface="Times New Roman" panose="02020603050405020304" pitchFamily="18" charset="0"/>
              </a:rPr>
              <a:t>Which certificate identifies a particular AD RMS user?</a:t>
            </a:r>
          </a:p>
          <a:p>
            <a:pPr marL="342900" marR="0" lvl="0" indent="-342900">
              <a:lnSpc>
                <a:spcPct val="115000"/>
              </a:lnSpc>
              <a:spcBef>
                <a:spcPts val="0"/>
              </a:spcBef>
              <a:spcAft>
                <a:spcPts val="995"/>
              </a:spcAft>
              <a:buFont typeface="Symbol" panose="05050102010706020507" pitchFamily="18" charset="2"/>
              <a:buChar char=""/>
            </a:pPr>
            <a:r>
              <a:rPr lang="en-US" sz="1000">
                <a:effectLst/>
                <a:latin typeface="Arial" panose="020B0604020202020204" pitchFamily="34" charset="0"/>
                <a:ea typeface="Times New Roman" panose="02020603050405020304" pitchFamily="18" charset="0"/>
                <a:cs typeface="Times New Roman" panose="02020603050405020304" pitchFamily="18" charset="0"/>
              </a:rPr>
              <a:t>Which certificate allows the publication of AD RMS-protected content?</a:t>
            </a:r>
          </a:p>
        </p:txBody>
      </p:sp>
      <p:sp>
        <p:nvSpPr>
          <p:cNvPr id="4" name="Slide Number Placeholder 3"/>
          <p:cNvSpPr>
            <a:spLocks noGrp="1"/>
          </p:cNvSpPr>
          <p:nvPr>
            <p:ph type="sldNum" sz="quarter" idx="10"/>
          </p:nvPr>
        </p:nvSpPr>
        <p:spPr/>
        <p:txBody>
          <a:bodyPr/>
          <a:lstStyle/>
          <a:p>
            <a:fld id="{EB9D6640-8395-4189-83B9-27AD542EF4AA}" type="slidenum">
              <a:rPr lang="en-US" smtClean="0">
                <a:solidFill>
                  <a:prstClr val="black"/>
                </a:solidFill>
              </a:rPr>
              <a:pPr/>
              <a:t>54</a:t>
            </a:fld>
            <a:endParaRPr lang="en-US">
              <a:solidFill>
                <a:prstClr val="black"/>
              </a:solidFill>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pPr>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pPr>
            <a:r>
              <a:rPr lang="en-US" sz="1200" b="1">
                <a:solidFill>
                  <a:srgbClr val="336699"/>
                </a:solidFill>
                <a:latin typeface="Arial" panose="020B0604020202020204" pitchFamily="34" charset="0"/>
              </a:rPr>
              <a:t>11: Implementing and administering AD RMS</a:t>
            </a:r>
          </a:p>
        </p:txBody>
      </p:sp>
    </p:spTree>
    <p:extLst>
      <p:ext uri="{BB962C8B-B14F-4D97-AF65-F5344CB8AC3E}">
        <p14:creationId xmlns:p14="http://schemas.microsoft.com/office/powerpoint/2010/main" val="338739053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Segoe UI" panose="020B0502040204020203" pitchFamily="34" charset="0"/>
              </a:rPr>
              <a:t>This is an animated slide:</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a:latin typeface="Arial" panose="020B0604020202020204" pitchFamily="34" charset="0"/>
                <a:ea typeface="Times New Roman" panose="02020603050405020304" pitchFamily="18" charset="0"/>
                <a:cs typeface="Times New Roman" panose="02020603050405020304" pitchFamily="18" charset="0"/>
              </a:rPr>
              <a:t>An author configures rights protection for a file.</a:t>
            </a:r>
          </a:p>
          <a:p>
            <a:pPr marL="342900" marR="0" lvl="0" indent="-342900">
              <a:lnSpc>
                <a:spcPct val="115000"/>
              </a:lnSpc>
              <a:spcBef>
                <a:spcPts val="0"/>
              </a:spcBef>
              <a:spcAft>
                <a:spcPts val="995"/>
              </a:spcAft>
              <a:buFont typeface="+mj-lt"/>
              <a:buAutoNum type="arabicPeriod"/>
            </a:pPr>
            <a:r>
              <a:rPr lang="en-US" sz="1000">
                <a:latin typeface="Arial" panose="020B0604020202020204" pitchFamily="34" charset="0"/>
                <a:ea typeface="Times New Roman" panose="02020603050405020304" pitchFamily="18" charset="0"/>
                <a:cs typeface="Times New Roman" panose="02020603050405020304" pitchFamily="18" charset="0"/>
              </a:rPr>
              <a:t>The author receives a client licensor certificate from the AD RMS server.</a:t>
            </a:r>
          </a:p>
          <a:p>
            <a:pPr marL="342900" marR="0" lvl="0" indent="-342900">
              <a:lnSpc>
                <a:spcPct val="115000"/>
              </a:lnSpc>
              <a:spcBef>
                <a:spcPts val="0"/>
              </a:spcBef>
              <a:spcAft>
                <a:spcPts val="995"/>
              </a:spcAft>
              <a:buFont typeface="+mj-lt"/>
              <a:buAutoNum type="arabicPeriod"/>
            </a:pPr>
            <a:r>
              <a:rPr lang="en-US" sz="1000">
                <a:latin typeface="Arial" panose="020B0604020202020204" pitchFamily="34" charset="0"/>
                <a:ea typeface="Times New Roman" panose="02020603050405020304" pitchFamily="18" charset="0"/>
                <a:cs typeface="Times New Roman" panose="02020603050405020304" pitchFamily="18" charset="0"/>
              </a:rPr>
              <a:t>The author defines a collection of usage rights and conditions for the file. </a:t>
            </a:r>
          </a:p>
          <a:p>
            <a:pPr marL="342900" marR="0" lvl="0" indent="-342900">
              <a:lnSpc>
                <a:spcPct val="115000"/>
              </a:lnSpc>
              <a:spcBef>
                <a:spcPts val="0"/>
              </a:spcBef>
              <a:spcAft>
                <a:spcPts val="995"/>
              </a:spcAft>
              <a:buFont typeface="+mj-lt"/>
              <a:buAutoNum type="arabicPeriod"/>
            </a:pPr>
            <a:r>
              <a:rPr lang="en-US" sz="1000">
                <a:latin typeface="Arial" panose="020B0604020202020204" pitchFamily="34" charset="0"/>
                <a:ea typeface="Times New Roman" panose="02020603050405020304" pitchFamily="18" charset="0"/>
                <a:cs typeface="Times New Roman" panose="02020603050405020304" pitchFamily="18" charset="0"/>
              </a:rPr>
              <a:t>The app encrypts the file with a symmetric key. </a:t>
            </a:r>
          </a:p>
          <a:p>
            <a:pPr marL="342900" marR="0" lvl="0" indent="-342900">
              <a:lnSpc>
                <a:spcPct val="115000"/>
              </a:lnSpc>
              <a:spcBef>
                <a:spcPts val="0"/>
              </a:spcBef>
              <a:spcAft>
                <a:spcPts val="995"/>
              </a:spcAft>
              <a:buFont typeface="+mj-lt"/>
              <a:buAutoNum type="arabicPeriod"/>
            </a:pPr>
            <a:r>
              <a:rPr lang="en-US" sz="1000">
                <a:latin typeface="Arial" panose="020B0604020202020204" pitchFamily="34" charset="0"/>
                <a:ea typeface="Times New Roman" panose="02020603050405020304" pitchFamily="18" charset="0"/>
                <a:cs typeface="Times New Roman" panose="02020603050405020304" pitchFamily="18" charset="0"/>
              </a:rPr>
              <a:t>This symmetric key is encrypted to the public key of the AD RMS server that the author is using.</a:t>
            </a:r>
          </a:p>
          <a:p>
            <a:pPr marL="342900" marR="0" lvl="0" indent="-342900">
              <a:lnSpc>
                <a:spcPct val="115000"/>
              </a:lnSpc>
              <a:spcBef>
                <a:spcPts val="0"/>
              </a:spcBef>
              <a:spcAft>
                <a:spcPts val="995"/>
              </a:spcAft>
              <a:buFont typeface="+mj-lt"/>
              <a:buAutoNum type="arabicPeriod"/>
            </a:pPr>
            <a:r>
              <a:rPr lang="en-US" sz="1000">
                <a:latin typeface="Arial" panose="020B0604020202020204" pitchFamily="34" charset="0"/>
                <a:ea typeface="Times New Roman" panose="02020603050405020304" pitchFamily="18" charset="0"/>
                <a:cs typeface="Times New Roman" panose="02020603050405020304" pitchFamily="18" charset="0"/>
              </a:rPr>
              <a:t>The app or browser transmits a request to the author's AD RMS server for a use license. </a:t>
            </a:r>
          </a:p>
          <a:p>
            <a:pPr marL="342900" marR="0" lvl="0" indent="-342900">
              <a:lnSpc>
                <a:spcPct val="115000"/>
              </a:lnSpc>
              <a:spcBef>
                <a:spcPts val="0"/>
              </a:spcBef>
              <a:spcAft>
                <a:spcPts val="995"/>
              </a:spcAft>
              <a:buFont typeface="+mj-lt"/>
              <a:buAutoNum type="arabicPeriod"/>
            </a:pPr>
            <a:r>
              <a:rPr lang="en-US" sz="1000">
                <a:latin typeface="Arial" panose="020B0604020202020204" pitchFamily="34" charset="0"/>
                <a:ea typeface="Times New Roman" panose="02020603050405020304" pitchFamily="18" charset="0"/>
                <a:cs typeface="Times New Roman" panose="02020603050405020304" pitchFamily="18" charset="0"/>
              </a:rPr>
              <a:t>The AD RMS server determines if the recipient is authorized. If the recipient is authorized, the AD RMS server issues a use license.</a:t>
            </a:r>
          </a:p>
          <a:p>
            <a:pPr marL="342900" marR="0" lvl="0" indent="-342900">
              <a:lnSpc>
                <a:spcPct val="115000"/>
              </a:lnSpc>
              <a:spcBef>
                <a:spcPts val="0"/>
              </a:spcBef>
              <a:spcAft>
                <a:spcPts val="995"/>
              </a:spcAft>
              <a:buFont typeface="+mj-lt"/>
              <a:buAutoNum type="arabicPeriod"/>
            </a:pPr>
            <a:r>
              <a:rPr lang="en-US" sz="1000">
                <a:latin typeface="Arial" panose="020B0604020202020204" pitchFamily="34" charset="0"/>
                <a:ea typeface="Times New Roman" panose="02020603050405020304" pitchFamily="18" charset="0"/>
                <a:cs typeface="Times New Roman" panose="02020603050405020304" pitchFamily="18" charset="0"/>
              </a:rPr>
              <a:t>The AD RMS server uses its private key to decrypt the symmetric key that was encrypted in step 3.</a:t>
            </a:r>
          </a:p>
          <a:p>
            <a:pPr marL="342900" marR="0" lvl="0" indent="-342900">
              <a:lnSpc>
                <a:spcPct val="115000"/>
              </a:lnSpc>
              <a:spcBef>
                <a:spcPts val="0"/>
              </a:spcBef>
              <a:spcAft>
                <a:spcPts val="995"/>
              </a:spcAft>
              <a:buFont typeface="+mj-lt"/>
              <a:buAutoNum type="arabicPeriod"/>
            </a:pPr>
            <a:r>
              <a:rPr lang="en-US" sz="1000">
                <a:latin typeface="Arial" panose="020B0604020202020204" pitchFamily="34" charset="0"/>
                <a:ea typeface="Times New Roman" panose="02020603050405020304" pitchFamily="18" charset="0"/>
                <a:cs typeface="Times New Roman" panose="02020603050405020304" pitchFamily="18" charset="0"/>
              </a:rPr>
              <a:t>The AD RMS server re-encrypts the symmetric key by using the recipient's public key and then adds the encrypted session key to the use license.</a:t>
            </a:r>
          </a:p>
        </p:txBody>
      </p:sp>
      <p:sp>
        <p:nvSpPr>
          <p:cNvPr id="4" name="Slide Number Placeholder 3"/>
          <p:cNvSpPr>
            <a:spLocks noGrp="1"/>
          </p:cNvSpPr>
          <p:nvPr>
            <p:ph type="sldNum" sz="quarter" idx="10"/>
          </p:nvPr>
        </p:nvSpPr>
        <p:spPr/>
        <p:txBody>
          <a:bodyPr/>
          <a:lstStyle/>
          <a:p>
            <a:fld id="{EB9D6640-8395-4189-83B9-27AD542EF4AA}" type="slidenum">
              <a:rPr lang="en-US" smtClean="0">
                <a:solidFill>
                  <a:prstClr val="black"/>
                </a:solidFill>
              </a:rPr>
              <a:pPr/>
              <a:t>55</a:t>
            </a:fld>
            <a:endParaRPr lang="en-US">
              <a:solidFill>
                <a:prstClr val="black"/>
              </a:solidFill>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pPr>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pPr>
            <a:r>
              <a:rPr lang="en-US" sz="1200" b="1">
                <a:solidFill>
                  <a:srgbClr val="336699"/>
                </a:solidFill>
                <a:latin typeface="Arial" panose="020B0604020202020204" pitchFamily="34" charset="0"/>
              </a:rPr>
              <a:t>11: Implementing and administering AD RMS</a:t>
            </a:r>
          </a:p>
        </p:txBody>
      </p:sp>
    </p:spTree>
    <p:extLst>
      <p:ext uri="{BB962C8B-B14F-4D97-AF65-F5344CB8AC3E}">
        <p14:creationId xmlns:p14="http://schemas.microsoft.com/office/powerpoint/2010/main" val="134995740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Describe the different AD RMS deployment scenarios. Ask the students if they have deployed AD RMS in their organizations. If they have, ask them how they did it.</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B9D6640-8395-4189-83B9-27AD542EF4AA}" type="slidenum">
              <a:rPr lang="en-US" smtClean="0">
                <a:solidFill>
                  <a:prstClr val="black"/>
                </a:solidFill>
              </a:rPr>
              <a:pPr/>
              <a:t>56</a:t>
            </a:fld>
            <a:endParaRPr lang="en-US">
              <a:solidFill>
                <a:prstClr val="black"/>
              </a:solidFill>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pPr>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pPr>
            <a:r>
              <a:rPr lang="en-US" sz="1200" b="1">
                <a:solidFill>
                  <a:srgbClr val="336699"/>
                </a:solidFill>
                <a:latin typeface="Arial" panose="020B0604020202020204" pitchFamily="34" charset="0"/>
              </a:rPr>
              <a:t>11: Implementing and administering AD RMS</a:t>
            </a:r>
          </a:p>
        </p:txBody>
      </p:sp>
    </p:spTree>
    <p:extLst>
      <p:ext uri="{BB962C8B-B14F-4D97-AF65-F5344CB8AC3E}">
        <p14:creationId xmlns:p14="http://schemas.microsoft.com/office/powerpoint/2010/main" val="206203482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Discuss each component of AD RMS configuration. Explain to the students that, with the exception of small deployments, they should host the configuration database on Microsoft SQL Server rather than in Windows Internal Database (WID).</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B9D6640-8395-4189-83B9-27AD542EF4AA}" type="slidenum">
              <a:rPr lang="en-US" smtClean="0">
                <a:solidFill>
                  <a:prstClr val="black"/>
                </a:solidFill>
              </a:rPr>
              <a:pPr/>
              <a:t>57</a:t>
            </a:fld>
            <a:endParaRPr lang="en-US">
              <a:solidFill>
                <a:prstClr val="black"/>
              </a:solidFill>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pPr>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pPr>
            <a:r>
              <a:rPr lang="en-US" sz="1200" b="1">
                <a:solidFill>
                  <a:srgbClr val="336699"/>
                </a:solidFill>
                <a:latin typeface="Arial" panose="020B0604020202020204" pitchFamily="34" charset="0"/>
              </a:rPr>
              <a:t>11: Implementing and administering AD RMS</a:t>
            </a:r>
          </a:p>
        </p:txBody>
      </p:sp>
    </p:spTree>
    <p:extLst>
      <p:ext uri="{BB962C8B-B14F-4D97-AF65-F5344CB8AC3E}">
        <p14:creationId xmlns:p14="http://schemas.microsoft.com/office/powerpoint/2010/main" val="307297689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Mention to the students that the client is available in these operating systems but that the app must be AD RMS-enabled before it is possible to produce and consume AD RMS-protected content. Discuss the licensing requirements for AD RMS </a:t>
            </a:r>
            <a:r>
              <a:rPr lang="en-US" sz="1000">
                <a:solidFill>
                  <a:srgbClr val="000000"/>
                </a:solidFill>
                <a:latin typeface="Arial" panose="020B0604020202020204" pitchFamily="34" charset="0"/>
                <a:ea typeface="Calibri" panose="020F0502020204030204" pitchFamily="34" charset="0"/>
                <a:cs typeface="Segoe UI" panose="020B0502040204020203" pitchFamily="34" charset="0"/>
              </a:rPr>
              <a:t>client access licenses (</a:t>
            </a:r>
            <a:r>
              <a:rPr lang="en-US" sz="1000">
                <a:latin typeface="Arial" panose="020B0604020202020204" pitchFamily="34" charset="0"/>
                <a:ea typeface="Calibri" panose="020F0502020204030204" pitchFamily="34" charset="0"/>
                <a:cs typeface="Times New Roman" panose="02020603050405020304" pitchFamily="18" charset="0"/>
              </a:rPr>
              <a:t>CALs).</a:t>
            </a:r>
          </a:p>
        </p:txBody>
      </p:sp>
      <p:sp>
        <p:nvSpPr>
          <p:cNvPr id="4" name="Slide Number Placeholder 3"/>
          <p:cNvSpPr>
            <a:spLocks noGrp="1"/>
          </p:cNvSpPr>
          <p:nvPr>
            <p:ph type="sldNum" sz="quarter" idx="10"/>
          </p:nvPr>
        </p:nvSpPr>
        <p:spPr/>
        <p:txBody>
          <a:bodyPr/>
          <a:lstStyle/>
          <a:p>
            <a:fld id="{EB9D6640-8395-4189-83B9-27AD542EF4AA}" type="slidenum">
              <a:rPr lang="en-US" smtClean="0">
                <a:solidFill>
                  <a:prstClr val="black"/>
                </a:solidFill>
              </a:rPr>
              <a:pPr/>
              <a:t>58</a:t>
            </a:fld>
            <a:endParaRPr lang="en-US">
              <a:solidFill>
                <a:prstClr val="black"/>
              </a:solidFill>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pPr>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pPr>
            <a:r>
              <a:rPr lang="en-US" sz="1200" b="1">
                <a:solidFill>
                  <a:srgbClr val="336699"/>
                </a:solidFill>
                <a:latin typeface="Arial" panose="020B0604020202020204" pitchFamily="34" charset="0"/>
              </a:rPr>
              <a:t>11: Implementing and administering AD RMS</a:t>
            </a:r>
          </a:p>
        </p:txBody>
      </p:sp>
    </p:spTree>
    <p:extLst>
      <p:ext uri="{BB962C8B-B14F-4D97-AF65-F5344CB8AC3E}">
        <p14:creationId xmlns:p14="http://schemas.microsoft.com/office/powerpoint/2010/main" val="1132983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Explain the methods you can use to establish external trusts for AD RMS-protected documents to be used outside your organization.</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B9D6640-8395-4189-83B9-27AD542EF4AA}" type="slidenum">
              <a:rPr lang="en-US" smtClean="0">
                <a:solidFill>
                  <a:prstClr val="black"/>
                </a:solidFill>
              </a:rPr>
              <a:pPr/>
              <a:t>59</a:t>
            </a:fld>
            <a:endParaRPr lang="en-US">
              <a:solidFill>
                <a:prstClr val="black"/>
              </a:solidFill>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pPr>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pPr>
            <a:r>
              <a:rPr lang="en-US" sz="1200" b="1">
                <a:solidFill>
                  <a:srgbClr val="336699"/>
                </a:solidFill>
                <a:latin typeface="Arial" panose="020B0604020202020204" pitchFamily="34" charset="0"/>
              </a:rPr>
              <a:t>11: Implementing and administering AD RMS</a:t>
            </a:r>
          </a:p>
        </p:txBody>
      </p:sp>
    </p:spTree>
    <p:extLst>
      <p:ext uri="{BB962C8B-B14F-4D97-AF65-F5344CB8AC3E}">
        <p14:creationId xmlns:p14="http://schemas.microsoft.com/office/powerpoint/2010/main" val="32893207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Discuss the following:</a:t>
            </a:r>
          </a:p>
          <a:p>
            <a:pPr marL="342900" marR="0" lvl="0" indent="-342900">
              <a:lnSpc>
                <a:spcPct val="115000"/>
              </a:lnSpc>
              <a:spcBef>
                <a:spcPts val="0"/>
              </a:spcBef>
              <a:spcAft>
                <a:spcPts val="995"/>
              </a:spcAft>
              <a:buFont typeface="Symbol" panose="05050102010706020507" pitchFamily="18" charset="2"/>
              <a:buChar char=""/>
            </a:pPr>
            <a:r>
              <a:rPr lang="en-US" sz="1000">
                <a:effectLst/>
                <a:latin typeface="Arial" panose="020B0604020202020204" pitchFamily="34" charset="0"/>
                <a:ea typeface="Times New Roman" panose="02020603050405020304" pitchFamily="18" charset="0"/>
                <a:cs typeface="Times New Roman" panose="02020603050405020304" pitchFamily="18" charset="0"/>
              </a:rPr>
              <a:t>Standalone and enterprise CAs, and their differences.</a:t>
            </a:r>
          </a:p>
          <a:p>
            <a:pPr marL="342900" marR="0" lvl="0" indent="-342900">
              <a:lnSpc>
                <a:spcPct val="115000"/>
              </a:lnSpc>
              <a:spcBef>
                <a:spcPts val="0"/>
              </a:spcBef>
              <a:spcAft>
                <a:spcPts val="995"/>
              </a:spcAft>
              <a:buFont typeface="Symbol" panose="05050102010706020507" pitchFamily="18" charset="2"/>
              <a:buChar char=""/>
            </a:pPr>
            <a:r>
              <a:rPr lang="en-US" sz="1000">
                <a:effectLst/>
                <a:latin typeface="Arial" panose="020B0604020202020204" pitchFamily="34" charset="0"/>
                <a:ea typeface="Times New Roman" panose="02020603050405020304" pitchFamily="18" charset="0"/>
                <a:cs typeface="Times New Roman" panose="02020603050405020304" pitchFamily="18" charset="0"/>
              </a:rPr>
              <a:t>CAs that issue certificates to clients over the Internet.</a:t>
            </a:r>
          </a:p>
          <a:p>
            <a:pPr marL="342900" marR="0" lvl="0" indent="-342900">
              <a:lnSpc>
                <a:spcPct val="115000"/>
              </a:lnSpc>
              <a:spcBef>
                <a:spcPts val="0"/>
              </a:spcBef>
              <a:spcAft>
                <a:spcPts val="995"/>
              </a:spcAft>
              <a:buFont typeface="Symbol" panose="05050102010706020507" pitchFamily="18" charset="2"/>
              <a:buChar char=""/>
            </a:pPr>
            <a:r>
              <a:rPr lang="en-US" sz="1000">
                <a:effectLst/>
                <a:latin typeface="Arial" panose="020B0604020202020204" pitchFamily="34" charset="0"/>
                <a:ea typeface="Times New Roman" panose="02020603050405020304" pitchFamily="18" charset="0"/>
                <a:cs typeface="Times New Roman" panose="02020603050405020304" pitchFamily="18" charset="0"/>
              </a:rPr>
              <a:t>You typically configure a root CA as a standalone CA.</a:t>
            </a:r>
          </a:p>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Mention that business requirements often dictate the types of CAs that students might use. For example, autoenrollment requires an enterprise CA.</a:t>
            </a:r>
          </a:p>
        </p:txBody>
      </p:sp>
      <p:sp>
        <p:nvSpPr>
          <p:cNvPr id="4" name="Slide Number Placeholder 3"/>
          <p:cNvSpPr>
            <a:spLocks noGrp="1"/>
          </p:cNvSpPr>
          <p:nvPr>
            <p:ph type="sldNum" sz="quarter" idx="10"/>
          </p:nvPr>
        </p:nvSpPr>
        <p:spPr/>
        <p:txBody>
          <a:bodyPr/>
          <a:lstStyle/>
          <a:p>
            <a:fld id="{5DB329F1-8540-48DE-843F-4E5C1CD79D79}" type="slidenum">
              <a:rPr lang="en-US" smtClean="0">
                <a:solidFill>
                  <a:prstClr val="black"/>
                </a:solidFill>
              </a:rPr>
              <a:pPr/>
              <a:t>6</a:t>
            </a:fld>
            <a:endParaRPr lang="en-US">
              <a:solidFill>
                <a:prstClr val="black"/>
              </a:solidFill>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a:solidFill>
                  <a:srgbClr val="336699"/>
                </a:solidFill>
                <a:latin typeface="Arial" panose="020B0604020202020204" pitchFamily="34" charset="0"/>
              </a:rPr>
              <a:t>8: Deploying and managing AD CS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25729876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Describe to the students how AD RMS templates collect rights together and how applying a template applies those rights to the content.</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Describe to students the different rights that they can configure by using AD RMS.</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Explain the difference between content expiration (not being able to open a document after a certain time) and content revocation (stopping people from accessing content that has not expired).</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Ask the students in which situations they would use content revocation. An example is if an important document is lost, and they want to revoke access to that document.</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B9D6640-8395-4189-83B9-27AD542EF4AA}" type="slidenum">
              <a:rPr lang="en-US" smtClean="0">
                <a:solidFill>
                  <a:prstClr val="black"/>
                </a:solidFill>
              </a:rPr>
              <a:pPr/>
              <a:t>60</a:t>
            </a:fld>
            <a:endParaRPr lang="en-US">
              <a:solidFill>
                <a:prstClr val="black"/>
              </a:solidFill>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pPr>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pPr>
            <a:r>
              <a:rPr lang="en-US" sz="1200" b="1">
                <a:solidFill>
                  <a:srgbClr val="336699"/>
                </a:solidFill>
                <a:latin typeface="Arial" panose="020B0604020202020204" pitchFamily="34" charset="0"/>
              </a:rPr>
              <a:t>11: Implementing and administering AD RMS</a:t>
            </a:r>
          </a:p>
        </p:txBody>
      </p:sp>
    </p:spTree>
    <p:extLst>
      <p:ext uri="{BB962C8B-B14F-4D97-AF65-F5344CB8AC3E}">
        <p14:creationId xmlns:p14="http://schemas.microsoft.com/office/powerpoint/2010/main" val="200256593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Discuss the configurations of the shared folder and the settings that must be configured on the client to help ensure that AD RMS templates are available to users whose computers are not connected to an AD RMS cluster.</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B9D6640-8395-4189-83B9-27AD542EF4AA}" type="slidenum">
              <a:rPr lang="en-US" smtClean="0">
                <a:solidFill>
                  <a:prstClr val="black"/>
                </a:solidFill>
              </a:rPr>
              <a:pPr/>
              <a:t>61</a:t>
            </a:fld>
            <a:endParaRPr lang="en-US">
              <a:solidFill>
                <a:prstClr val="black"/>
              </a:solidFill>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pPr>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pPr>
            <a:r>
              <a:rPr lang="en-US" sz="1200" b="1">
                <a:solidFill>
                  <a:srgbClr val="336699"/>
                </a:solidFill>
                <a:latin typeface="Arial" panose="020B0604020202020204" pitchFamily="34" charset="0"/>
              </a:rPr>
              <a:t>11: Implementing and administering AD RMS</a:t>
            </a:r>
          </a:p>
        </p:txBody>
      </p:sp>
    </p:spTree>
    <p:extLst>
      <p:ext uri="{BB962C8B-B14F-4D97-AF65-F5344CB8AC3E}">
        <p14:creationId xmlns:p14="http://schemas.microsoft.com/office/powerpoint/2010/main" val="57878954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Discuss with the students the scenarios in which they would implement exclusion policies. Remind the students that an exclusion policy blocks only the acquisition of new licenses, so an excluded user with an existing license will still consume content. It is only when that user attempts to acquire a new end-user license that he or she will be blocked.</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B9D6640-8395-4189-83B9-27AD542EF4AA}" type="slidenum">
              <a:rPr lang="en-US" smtClean="0">
                <a:solidFill>
                  <a:prstClr val="black"/>
                </a:solidFill>
              </a:rPr>
              <a:pPr/>
              <a:t>62</a:t>
            </a:fld>
            <a:endParaRPr lang="en-US">
              <a:solidFill>
                <a:prstClr val="black"/>
              </a:solidFill>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pPr>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pPr>
            <a:r>
              <a:rPr lang="en-US" sz="1200" b="1">
                <a:solidFill>
                  <a:srgbClr val="336699"/>
                </a:solidFill>
                <a:latin typeface="Arial" panose="020B0604020202020204" pitchFamily="34" charset="0"/>
              </a:rPr>
              <a:t>11: Implementing and administering AD RMS</a:t>
            </a:r>
          </a:p>
        </p:txBody>
      </p:sp>
    </p:spTree>
    <p:extLst>
      <p:ext uri="{BB962C8B-B14F-4D97-AF65-F5344CB8AC3E}">
        <p14:creationId xmlns:p14="http://schemas.microsoft.com/office/powerpoint/2010/main" val="72493034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Segoe UI" panose="020B0502040204020203" pitchFamily="34" charset="0"/>
              </a:rPr>
              <a:t>During your discussion, remind the students about the security risks involved with the Super Users group. Members of this group have access to all AD RMS-protected content. You must strictly monitor access to this group, because granting access to this group </a:t>
            </a:r>
            <a:r>
              <a:rPr lang="en-US" sz="1000">
                <a:solidFill>
                  <a:srgbClr val="000000"/>
                </a:solidFill>
                <a:latin typeface="Arial" panose="020B0604020202020204" pitchFamily="34" charset="0"/>
                <a:ea typeface="Calibri" panose="020F0502020204030204" pitchFamily="34" charset="0"/>
                <a:cs typeface="Segoe UI" panose="020B0502040204020203" pitchFamily="34" charset="0"/>
              </a:rPr>
              <a:t>might</a:t>
            </a:r>
            <a:r>
              <a:rPr lang="en-US" sz="1000">
                <a:latin typeface="Arial" panose="020B0604020202020204" pitchFamily="34" charset="0"/>
                <a:ea typeface="Calibri" panose="020F0502020204030204" pitchFamily="34" charset="0"/>
                <a:cs typeface="Segoe UI" panose="020B0502040204020203" pitchFamily="34" charset="0"/>
              </a:rPr>
              <a:t> violate organizational policies. Concerns might also exist regarding compliance with legal obligations.</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B9D6640-8395-4189-83B9-27AD542EF4AA}" type="slidenum">
              <a:rPr lang="en-US" smtClean="0">
                <a:solidFill>
                  <a:prstClr val="black"/>
                </a:solidFill>
              </a:rPr>
              <a:pPr/>
              <a:t>63</a:t>
            </a:fld>
            <a:endParaRPr lang="en-US">
              <a:solidFill>
                <a:prstClr val="black"/>
              </a:solidFill>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pPr>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pPr>
            <a:r>
              <a:rPr lang="en-US" sz="1200" b="1">
                <a:solidFill>
                  <a:srgbClr val="336699"/>
                </a:solidFill>
                <a:latin typeface="Arial" panose="020B0604020202020204" pitchFamily="34" charset="0"/>
              </a:rPr>
              <a:t>11: Implementing and administering AD RMS</a:t>
            </a:r>
          </a:p>
        </p:txBody>
      </p:sp>
    </p:spTree>
    <p:extLst>
      <p:ext uri="{BB962C8B-B14F-4D97-AF65-F5344CB8AC3E}">
        <p14:creationId xmlns:p14="http://schemas.microsoft.com/office/powerpoint/2010/main" val="214164030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Real-world Issues and Scenarios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Because directory synchronization is the link between your on-premises AD DS objects and the services in Azure AD, be careful when making changes to Azure AD Connect or Synchronization Service Manager after production deployment. For example, a minor mistake in filtering can accidentally delete all user mailboxes in Office 365. </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In some environments, for example, in a test environment, you might test all changes on a separate directory synchronization server that is connected to a separate Azure AD tenant (trial). In addition, you should manually initiate run profiles for each management agent in Synchronization Service Manager and observe the pending actions before exporting to Azure AD. In some cases, it might be a good idea to create a new run profile for exporting to Azure AD that includes a maximum limit on the number of allowed deletions.</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Review 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What feature do you need to configure so that objects synchronize from Azure AD to your on-premises </a:t>
            </a:r>
            <a:br>
              <a:rPr lang="en-US" sz="1000" dirty="0">
                <a:effectLst/>
                <a:latin typeface="Arial" panose="020B0604020202020204" pitchFamily="34" charset="0"/>
                <a:ea typeface="Calibri" panose="020F0502020204030204" pitchFamily="34" charset="0"/>
                <a:cs typeface="Times New Roman" panose="02020603050405020304" pitchFamily="18" charset="0"/>
              </a:rPr>
            </a:br>
            <a:r>
              <a:rPr lang="en-US" sz="1000" dirty="0">
                <a:effectLst/>
                <a:latin typeface="Arial" panose="020B0604020202020204" pitchFamily="34" charset="0"/>
                <a:ea typeface="Calibri" panose="020F0502020204030204" pitchFamily="34" charset="0"/>
                <a:cs typeface="Times New Roman" panose="02020603050405020304" pitchFamily="18" charset="0"/>
              </a:rPr>
              <a:t>AD DS?</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You need to deploy </a:t>
            </a:r>
            <a:r>
              <a:rPr lang="en-US" sz="1000" dirty="0" err="1">
                <a:effectLst/>
                <a:latin typeface="Arial" panose="020B0604020202020204" pitchFamily="34" charset="0"/>
                <a:ea typeface="Calibri" panose="020F0502020204030204" pitchFamily="34" charset="0"/>
                <a:cs typeface="Times New Roman" panose="02020603050405020304" pitchFamily="18" charset="0"/>
              </a:rPr>
              <a:t>writeback</a:t>
            </a:r>
            <a:r>
              <a:rPr lang="en-US" sz="1000" dirty="0">
                <a:effectLst/>
                <a:latin typeface="Arial" panose="020B0604020202020204" pitchFamily="34" charset="0"/>
                <a:ea typeface="Calibri" panose="020F0502020204030204" pitchFamily="34" charset="0"/>
                <a:cs typeface="Times New Roman" panose="02020603050405020304" pitchFamily="18" charset="0"/>
              </a:rPr>
              <a:t> functionalities. Currently, you can use password </a:t>
            </a:r>
            <a:r>
              <a:rPr lang="en-US" sz="1000" dirty="0" err="1">
                <a:effectLst/>
                <a:latin typeface="Arial" panose="020B0604020202020204" pitchFamily="34" charset="0"/>
                <a:ea typeface="Calibri" panose="020F0502020204030204" pitchFamily="34" charset="0"/>
                <a:cs typeface="Times New Roman" panose="02020603050405020304" pitchFamily="18" charset="0"/>
              </a:rPr>
              <a:t>writeback</a:t>
            </a:r>
            <a:r>
              <a:rPr lang="en-US" sz="1000" dirty="0">
                <a:effectLst/>
                <a:latin typeface="Arial" panose="020B0604020202020204" pitchFamily="34" charset="0"/>
                <a:ea typeface="Calibri" panose="020F0502020204030204" pitchFamily="34" charset="0"/>
                <a:cs typeface="Times New Roman" panose="02020603050405020304" pitchFamily="18" charset="0"/>
              </a:rPr>
              <a:t>, groups </a:t>
            </a:r>
            <a:r>
              <a:rPr lang="en-US" sz="1000" dirty="0" err="1">
                <a:effectLst/>
                <a:latin typeface="Arial" panose="020B0604020202020204" pitchFamily="34" charset="0"/>
                <a:ea typeface="Calibri" panose="020F0502020204030204" pitchFamily="34" charset="0"/>
                <a:cs typeface="Times New Roman" panose="02020603050405020304" pitchFamily="18" charset="0"/>
              </a:rPr>
              <a:t>writeback</a:t>
            </a:r>
            <a:r>
              <a:rPr lang="en-US" sz="1000" dirty="0">
                <a:effectLst/>
                <a:latin typeface="Arial" panose="020B0604020202020204" pitchFamily="34" charset="0"/>
                <a:ea typeface="Calibri" panose="020F0502020204030204" pitchFamily="34" charset="0"/>
                <a:cs typeface="Times New Roman" panose="02020603050405020304" pitchFamily="18" charset="0"/>
              </a:rPr>
              <a:t>, and devices </a:t>
            </a:r>
            <a:r>
              <a:rPr lang="en-US" sz="1000" dirty="0" err="1">
                <a:effectLst/>
                <a:latin typeface="Arial" panose="020B0604020202020204" pitchFamily="34" charset="0"/>
                <a:ea typeface="Calibri" panose="020F0502020204030204" pitchFamily="34" charset="0"/>
                <a:cs typeface="Times New Roman" panose="02020603050405020304" pitchFamily="18" charset="0"/>
              </a:rPr>
              <a:t>writeback</a:t>
            </a:r>
            <a:r>
              <a:rPr lang="en-US" sz="1000" dirty="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Tools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The following table lists the tools that this module references:</a:t>
            </a:r>
          </a:p>
          <a:p>
            <a:pPr>
              <a:lnSpc>
                <a:spcPct val="107000"/>
              </a:lnSpc>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18F6BFF-0681-4550-B8B9-3E793AC23B72}" type="slidenum">
              <a:rPr lang="en-US" smtClean="0">
                <a:solidFill>
                  <a:prstClr val="black"/>
                </a:solidFill>
              </a:rPr>
              <a:pPr/>
              <a:t>64</a:t>
            </a:fld>
            <a:endParaRPr lang="en-US">
              <a:solidFill>
                <a:prstClr val="black"/>
              </a:solidFill>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solidFill>
                  <a:prstClr val="black"/>
                </a:solidFill>
                <a:latin typeface="Arial" panose="020B0604020202020204" pitchFamily="34" charset="0"/>
              </a:rPr>
              <a:t>(More notes on the next slide)</a:t>
            </a:r>
          </a:p>
        </p:txBody>
      </p:sp>
      <p:graphicFrame>
        <p:nvGraphicFramePr>
          <p:cNvPr id="8" name="Table 7"/>
          <p:cNvGraphicFramePr>
            <a:graphicFrameLocks noGrp="1"/>
          </p:cNvGraphicFramePr>
          <p:nvPr>
            <p:extLst/>
          </p:nvPr>
        </p:nvGraphicFramePr>
        <p:xfrm>
          <a:off x="420027" y="6386463"/>
          <a:ext cx="5791203" cy="1483360"/>
        </p:xfrm>
        <a:graphic>
          <a:graphicData uri="http://schemas.openxmlformats.org/drawingml/2006/table">
            <a:tbl>
              <a:tblPr firstRow="1" bandRow="1">
                <a:tableStyleId>{5940675A-B579-460E-94D1-54222C63F5DA}</a:tableStyleId>
              </a:tblPr>
              <a:tblGrid>
                <a:gridCol w="1930401">
                  <a:extLst>
                    <a:ext uri="{9D8B030D-6E8A-4147-A177-3AD203B41FA5}">
                      <a16:colId xmlns="" xmlns:a16="http://schemas.microsoft.com/office/drawing/2014/main" val="20000"/>
                    </a:ext>
                  </a:extLst>
                </a:gridCol>
                <a:gridCol w="1930401">
                  <a:extLst>
                    <a:ext uri="{9D8B030D-6E8A-4147-A177-3AD203B41FA5}">
                      <a16:colId xmlns="" xmlns:a16="http://schemas.microsoft.com/office/drawing/2014/main" val="20001"/>
                    </a:ext>
                  </a:extLst>
                </a:gridCol>
                <a:gridCol w="1930401">
                  <a:extLst>
                    <a:ext uri="{9D8B030D-6E8A-4147-A177-3AD203B41FA5}">
                      <a16:colId xmlns="" xmlns:a16="http://schemas.microsoft.com/office/drawing/2014/main" val="20002"/>
                    </a:ext>
                  </a:extLst>
                </a:gridCol>
              </a:tblGrid>
              <a:tr h="370840">
                <a:tc>
                  <a:txBody>
                    <a:bodyPr/>
                    <a:lstStyle/>
                    <a:p>
                      <a:pPr marL="0" marR="0">
                        <a:lnSpc>
                          <a:spcPct val="115000"/>
                        </a:lnSpc>
                        <a:spcBef>
                          <a:spcPts val="0"/>
                        </a:spcBef>
                        <a:spcAft>
                          <a:spcPts val="0"/>
                        </a:spcAft>
                      </a:pPr>
                      <a:r>
                        <a:rPr lang="en-US" sz="1000" b="1" dirty="0">
                          <a:effectLst/>
                          <a:latin typeface="Arial" panose="020B0604020202020204" pitchFamily="34" charset="0"/>
                          <a:ea typeface="SimSun" panose="02010600030101010101" pitchFamily="2" charset="-122"/>
                          <a:cs typeface="Arial" panose="020B0604020202020204" pitchFamily="34" charset="0"/>
                        </a:rPr>
                        <a:t>Tool</a:t>
                      </a:r>
                      <a:endParaRPr lang="en-US" sz="1000" dirty="0">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000" b="1">
                          <a:effectLst/>
                          <a:latin typeface="Arial" panose="020B0604020202020204" pitchFamily="34" charset="0"/>
                          <a:ea typeface="SimSun" panose="02010600030101010101" pitchFamily="2" charset="-122"/>
                          <a:cs typeface="Arial" panose="020B0604020202020204" pitchFamily="34" charset="0"/>
                        </a:rPr>
                        <a:t>Use for</a:t>
                      </a:r>
                      <a:endParaRPr lang="en-US" sz="1000">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tc>
                <a:tc>
                  <a:txBody>
                    <a:bodyPr/>
                    <a:lstStyle/>
                    <a:p>
                      <a:pPr marL="0" marR="0">
                        <a:lnSpc>
                          <a:spcPct val="115000"/>
                        </a:lnSpc>
                        <a:spcBef>
                          <a:spcPts val="0"/>
                        </a:spcBef>
                        <a:spcAft>
                          <a:spcPts val="0"/>
                        </a:spcAft>
                      </a:pPr>
                      <a:r>
                        <a:rPr lang="en-US" sz="1000" b="1">
                          <a:effectLst/>
                          <a:latin typeface="Arial" panose="020B0604020202020204" pitchFamily="34" charset="0"/>
                          <a:ea typeface="SimSun" panose="02010600030101010101" pitchFamily="2" charset="-122"/>
                          <a:cs typeface="Arial" panose="020B0604020202020204" pitchFamily="34" charset="0"/>
                        </a:rPr>
                        <a:t>Where to find it</a:t>
                      </a:r>
                      <a:endParaRPr lang="en-US" sz="1000">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tc>
                <a:extLst>
                  <a:ext uri="{0D108BD9-81ED-4DB2-BD59-A6C34878D82A}">
                    <a16:rowId xmlns="" xmlns:a16="http://schemas.microsoft.com/office/drawing/2014/main" val="10000"/>
                  </a:ext>
                </a:extLst>
              </a:tr>
              <a:tr h="370840">
                <a:tc>
                  <a:txBody>
                    <a:bodyPr/>
                    <a:lstStyle/>
                    <a:p>
                      <a:pPr marL="0" marR="0">
                        <a:lnSpc>
                          <a:spcPct val="115000"/>
                        </a:lnSpc>
                        <a:spcBef>
                          <a:spcPts val="0"/>
                        </a:spcBef>
                        <a:spcAft>
                          <a:spcPts val="0"/>
                        </a:spcAft>
                      </a:pPr>
                      <a:r>
                        <a:rPr lang="en-US" sz="1000">
                          <a:effectLst/>
                          <a:latin typeface="Arial" panose="020B0604020202020204" pitchFamily="34" charset="0"/>
                          <a:ea typeface="SimSun" panose="02010600030101010101" pitchFamily="2" charset="-122"/>
                          <a:cs typeface="Arial" panose="020B0604020202020204" pitchFamily="34" charset="0"/>
                        </a:rPr>
                        <a:t>Azure AD Connect</a:t>
                      </a:r>
                    </a:p>
                  </a:txBody>
                  <a:tcPr marL="68580" marR="68580" marT="0" marB="0"/>
                </a:tc>
                <a:tc>
                  <a:txBody>
                    <a:bodyPr/>
                    <a:lstStyle/>
                    <a:p>
                      <a:pPr marL="0" marR="0">
                        <a:lnSpc>
                          <a:spcPct val="115000"/>
                        </a:lnSpc>
                        <a:spcBef>
                          <a:spcPts val="0"/>
                        </a:spcBef>
                        <a:spcAft>
                          <a:spcPts val="0"/>
                        </a:spcAft>
                      </a:pPr>
                      <a:r>
                        <a:rPr lang="en-US" sz="1000">
                          <a:effectLst/>
                          <a:latin typeface="Arial" panose="020B0604020202020204" pitchFamily="34" charset="0"/>
                          <a:ea typeface="SimSun" panose="02010600030101010101" pitchFamily="2" charset="-122"/>
                          <a:cs typeface="Arial" panose="020B0604020202020204" pitchFamily="34" charset="0"/>
                        </a:rPr>
                        <a:t>Establishing synchronization between AD DS and Azure AD</a:t>
                      </a:r>
                    </a:p>
                  </a:txBody>
                  <a:tcPr marL="68580" marR="68580" marT="0" marB="0"/>
                </a:tc>
                <a:tc>
                  <a:txBody>
                    <a:bodyPr/>
                    <a:lstStyle/>
                    <a:p>
                      <a:pPr marL="0" marR="0">
                        <a:lnSpc>
                          <a:spcPct val="115000"/>
                        </a:lnSpc>
                        <a:spcBef>
                          <a:spcPts val="0"/>
                        </a:spcBef>
                        <a:spcAft>
                          <a:spcPts val="0"/>
                        </a:spcAft>
                      </a:pPr>
                      <a:r>
                        <a:rPr lang="en-US" sz="1000" dirty="0">
                          <a:effectLst/>
                          <a:latin typeface="Arial" panose="020B0604020202020204" pitchFamily="34" charset="0"/>
                          <a:ea typeface="SimSun" panose="02010600030101010101" pitchFamily="2" charset="-122"/>
                          <a:cs typeface="Arial" panose="020B0604020202020204" pitchFamily="34" charset="0"/>
                        </a:rPr>
                        <a:t>Microsoft Download Center</a:t>
                      </a:r>
                    </a:p>
                  </a:txBody>
                  <a:tcPr marL="68580" marR="68580" marT="0" marB="0"/>
                </a:tc>
                <a:extLst>
                  <a:ext uri="{0D108BD9-81ED-4DB2-BD59-A6C34878D82A}">
                    <a16:rowId xmlns="" xmlns:a16="http://schemas.microsoft.com/office/drawing/2014/main" val="10001"/>
                  </a:ext>
                </a:extLst>
              </a:tr>
              <a:tr h="370840">
                <a:tc>
                  <a:txBody>
                    <a:bodyPr/>
                    <a:lstStyle/>
                    <a:p>
                      <a:pPr marL="0" marR="0">
                        <a:lnSpc>
                          <a:spcPct val="115000"/>
                        </a:lnSpc>
                        <a:spcBef>
                          <a:spcPts val="0"/>
                        </a:spcBef>
                        <a:spcAft>
                          <a:spcPts val="0"/>
                        </a:spcAft>
                      </a:pPr>
                      <a:r>
                        <a:rPr lang="en-US" sz="1000">
                          <a:effectLst/>
                          <a:latin typeface="Arial" panose="020B0604020202020204" pitchFamily="34" charset="0"/>
                          <a:ea typeface="SimSun" panose="02010600030101010101" pitchFamily="2" charset="-122"/>
                          <a:cs typeface="Arial" panose="020B0604020202020204" pitchFamily="34" charset="0"/>
                        </a:rPr>
                        <a:t>Azure AD Connect Health</a:t>
                      </a:r>
                    </a:p>
                  </a:txBody>
                  <a:tcPr marL="68580" marR="68580" marT="0" marB="0"/>
                </a:tc>
                <a:tc>
                  <a:txBody>
                    <a:bodyPr/>
                    <a:lstStyle/>
                    <a:p>
                      <a:pPr marL="0" marR="0">
                        <a:lnSpc>
                          <a:spcPct val="115000"/>
                        </a:lnSpc>
                        <a:spcBef>
                          <a:spcPts val="0"/>
                        </a:spcBef>
                        <a:spcAft>
                          <a:spcPts val="0"/>
                        </a:spcAft>
                      </a:pPr>
                      <a:r>
                        <a:rPr lang="en-US" sz="1000" dirty="0">
                          <a:effectLst/>
                          <a:latin typeface="Arial" panose="020B0604020202020204" pitchFamily="34" charset="0"/>
                          <a:ea typeface="SimSun" panose="02010600030101010101" pitchFamily="2" charset="-122"/>
                          <a:cs typeface="Arial" panose="020B0604020202020204" pitchFamily="34" charset="0"/>
                        </a:rPr>
                        <a:t>Monitoring AD DS to Azure AD synchronization health</a:t>
                      </a:r>
                    </a:p>
                  </a:txBody>
                  <a:tcPr marL="68580" marR="68580" marT="0" marB="0"/>
                </a:tc>
                <a:tc>
                  <a:txBody>
                    <a:bodyPr/>
                    <a:lstStyle/>
                    <a:p>
                      <a:pPr marL="0" marR="0">
                        <a:lnSpc>
                          <a:spcPct val="115000"/>
                        </a:lnSpc>
                        <a:spcBef>
                          <a:spcPts val="0"/>
                        </a:spcBef>
                        <a:spcAft>
                          <a:spcPts val="0"/>
                        </a:spcAft>
                      </a:pPr>
                      <a:r>
                        <a:rPr lang="en-US" sz="1000" dirty="0">
                          <a:effectLst/>
                          <a:latin typeface="Arial" panose="020B0604020202020204" pitchFamily="34" charset="0"/>
                          <a:ea typeface="SimSun" panose="02010600030101010101" pitchFamily="2" charset="-122"/>
                          <a:cs typeface="Arial" panose="020B0604020202020204" pitchFamily="34" charset="0"/>
                        </a:rPr>
                        <a:t>The Azure classic portal</a:t>
                      </a:r>
                    </a:p>
                  </a:txBody>
                  <a:tcPr marL="68580" marR="68580" marT="0" marB="0"/>
                </a:tc>
                <a:extLst>
                  <a:ext uri="{0D108BD9-81ED-4DB2-BD59-A6C34878D82A}">
                    <a16:rowId xmlns="" xmlns:a16="http://schemas.microsoft.com/office/drawing/2014/main" val="10002"/>
                  </a:ext>
                </a:extLst>
              </a:tr>
              <a:tr h="370840">
                <a:tc>
                  <a:txBody>
                    <a:bodyPr/>
                    <a:lstStyle/>
                    <a:p>
                      <a:pPr marL="0" marR="0">
                        <a:lnSpc>
                          <a:spcPct val="115000"/>
                        </a:lnSpc>
                        <a:spcBef>
                          <a:spcPts val="0"/>
                        </a:spcBef>
                        <a:spcAft>
                          <a:spcPts val="0"/>
                        </a:spcAft>
                      </a:pPr>
                      <a:r>
                        <a:rPr lang="en-US" sz="1000">
                          <a:effectLst/>
                          <a:latin typeface="Arial" panose="020B0604020202020204" pitchFamily="34" charset="0"/>
                          <a:ea typeface="SimSun" panose="02010600030101010101" pitchFamily="2" charset="-122"/>
                          <a:cs typeface="Arial" panose="020B0604020202020204" pitchFamily="34" charset="0"/>
                        </a:rPr>
                        <a:t>The Azure classic portal</a:t>
                      </a:r>
                    </a:p>
                  </a:txBody>
                  <a:tcPr marL="68580" marR="68580" marT="0" marB="0"/>
                </a:tc>
                <a:tc>
                  <a:txBody>
                    <a:bodyPr/>
                    <a:lstStyle/>
                    <a:p>
                      <a:pPr marL="0" marR="0">
                        <a:lnSpc>
                          <a:spcPct val="115000"/>
                        </a:lnSpc>
                        <a:spcBef>
                          <a:spcPts val="0"/>
                        </a:spcBef>
                        <a:spcAft>
                          <a:spcPts val="0"/>
                        </a:spcAft>
                      </a:pPr>
                      <a:r>
                        <a:rPr lang="en-US" sz="1000">
                          <a:effectLst/>
                          <a:latin typeface="Arial" panose="020B0604020202020204" pitchFamily="34" charset="0"/>
                          <a:ea typeface="SimSun" panose="02010600030101010101" pitchFamily="2" charset="-122"/>
                          <a:cs typeface="Arial" panose="020B0604020202020204" pitchFamily="34" charset="0"/>
                        </a:rPr>
                        <a:t>Azure AD management</a:t>
                      </a:r>
                    </a:p>
                  </a:txBody>
                  <a:tcPr marL="68580" marR="68580" marT="0" marB="0"/>
                </a:tc>
                <a:tc>
                  <a:txBody>
                    <a:bodyPr/>
                    <a:lstStyle/>
                    <a:p>
                      <a:pPr marL="0" marR="0">
                        <a:lnSpc>
                          <a:spcPct val="115000"/>
                        </a:lnSpc>
                        <a:spcBef>
                          <a:spcPts val="0"/>
                        </a:spcBef>
                        <a:spcAft>
                          <a:spcPts val="0"/>
                        </a:spcAft>
                      </a:pPr>
                      <a:r>
                        <a:rPr lang="en-US" sz="1000" u="sng" dirty="0">
                          <a:solidFill>
                            <a:srgbClr val="0000FF"/>
                          </a:solidFill>
                          <a:effectLst/>
                          <a:latin typeface="Arial" panose="020B0604020202020204" pitchFamily="34" charset="0"/>
                          <a:ea typeface="SimSun" panose="02010600030101010101" pitchFamily="2" charset="-122"/>
                          <a:cs typeface="Arial" panose="020B0604020202020204" pitchFamily="34" charset="0"/>
                          <a:hlinkClick r:id="rId3"/>
                        </a:rPr>
                        <a:t>http://aka.ms/n2l3cb</a:t>
                      </a:r>
                      <a:r>
                        <a:rPr lang="en-US" sz="1000" dirty="0">
                          <a:effectLst/>
                          <a:latin typeface="Arial" panose="020B0604020202020204" pitchFamily="34" charset="0"/>
                          <a:ea typeface="SimSun" panose="02010600030101010101" pitchFamily="2" charset="-122"/>
                          <a:cs typeface="Arial" panose="020B0604020202020204" pitchFamily="34" charset="0"/>
                        </a:rPr>
                        <a:t> </a:t>
                      </a:r>
                    </a:p>
                  </a:txBody>
                  <a:tcPr marL="68580" marR="68580" marT="0" marB="0"/>
                </a:tc>
                <a:extLst>
                  <a:ext uri="{0D108BD9-81ED-4DB2-BD59-A6C34878D82A}">
                    <a16:rowId xmlns="" xmlns:a16="http://schemas.microsoft.com/office/drawing/2014/main" val="10003"/>
                  </a:ext>
                </a:extLst>
              </a:tr>
            </a:tbl>
          </a:graphicData>
        </a:graphic>
      </p:graphicFrame>
      <p:sp>
        <p:nvSpPr>
          <p:cNvPr id="9" name="Rectangle 8"/>
          <p:cNvSpPr/>
          <p:nvPr/>
        </p:nvSpPr>
        <p:spPr>
          <a:xfrm>
            <a:off x="0" y="361037"/>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12: Implementing AD DS synchronization with Microsoft </a:t>
            </a:r>
            <a:br>
              <a:rPr lang="en-US" sz="1200" b="1" dirty="0">
                <a:solidFill>
                  <a:srgbClr val="336699"/>
                </a:solidFill>
                <a:latin typeface="Arial" panose="020B0604020202020204" pitchFamily="34" charset="0"/>
              </a:rPr>
            </a:br>
            <a:r>
              <a:rPr lang="en-US" sz="1200" b="1" dirty="0">
                <a:solidFill>
                  <a:srgbClr val="336699"/>
                </a:solidFill>
                <a:latin typeface="Arial" panose="020B0604020202020204" pitchFamily="34" charset="0"/>
              </a:rPr>
              <a:t>Azure AD</a:t>
            </a:r>
          </a:p>
        </p:txBody>
      </p:sp>
    </p:spTree>
    <p:extLst>
      <p:ext uri="{BB962C8B-B14F-4D97-AF65-F5344CB8AC3E}">
        <p14:creationId xmlns:p14="http://schemas.microsoft.com/office/powerpoint/2010/main" val="28920922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Describe the key considerations for installing a root CA. When discussing the private key configuration, mention that any provider that contains a number sign (#) in its name is a Cryptography Next Generation (CNG) provider. The CNG application programming interface (API) is the long-term replacement for the CryptoAPI of previous Windows operating system versions.</a:t>
            </a:r>
          </a:p>
        </p:txBody>
      </p:sp>
      <p:sp>
        <p:nvSpPr>
          <p:cNvPr id="4" name="Slide Number Placeholder 3"/>
          <p:cNvSpPr>
            <a:spLocks noGrp="1"/>
          </p:cNvSpPr>
          <p:nvPr>
            <p:ph type="sldNum" sz="quarter" idx="10"/>
          </p:nvPr>
        </p:nvSpPr>
        <p:spPr/>
        <p:txBody>
          <a:bodyPr/>
          <a:lstStyle/>
          <a:p>
            <a:fld id="{5DB329F1-8540-48DE-843F-4E5C1CD79D79}" type="slidenum">
              <a:rPr lang="en-US" smtClean="0">
                <a:solidFill>
                  <a:prstClr val="black"/>
                </a:solidFill>
              </a:rPr>
              <a:pPr/>
              <a:t>7</a:t>
            </a:fld>
            <a:endParaRPr lang="en-US">
              <a:solidFill>
                <a:prstClr val="black"/>
              </a:solidFill>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a:solidFill>
                  <a:srgbClr val="336699"/>
                </a:solidFill>
                <a:latin typeface="Arial" panose="020B0604020202020204" pitchFamily="34" charset="0"/>
              </a:rPr>
              <a:t>8: Deploying and managing AD CS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938212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Discuss the scenarios for deploying a subordinate CA. Ask students if they have PKI deployed in their environments, and ask them whether they are using root CAs only or if they also have deployed subordinate CAs.</a:t>
            </a:r>
          </a:p>
        </p:txBody>
      </p:sp>
      <p:sp>
        <p:nvSpPr>
          <p:cNvPr id="4" name="Slide Number Placeholder 3"/>
          <p:cNvSpPr>
            <a:spLocks noGrp="1"/>
          </p:cNvSpPr>
          <p:nvPr>
            <p:ph type="sldNum" sz="quarter" idx="10"/>
          </p:nvPr>
        </p:nvSpPr>
        <p:spPr/>
        <p:txBody>
          <a:bodyPr/>
          <a:lstStyle/>
          <a:p>
            <a:fld id="{5DB329F1-8540-48DE-843F-4E5C1CD79D79}" type="slidenum">
              <a:rPr lang="en-US" smtClean="0">
                <a:solidFill>
                  <a:prstClr val="black"/>
                </a:solidFill>
              </a:rPr>
              <a:pPr/>
              <a:t>8</a:t>
            </a:fld>
            <a:endParaRPr lang="en-US">
              <a:solidFill>
                <a:prstClr val="black"/>
              </a:solidFill>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a:solidFill>
                  <a:srgbClr val="336699"/>
                </a:solidFill>
                <a:latin typeface="Arial" panose="020B0604020202020204" pitchFamily="34" charset="0"/>
              </a:rPr>
              <a:t>8: Deploying and managing AD CS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6134896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796024"/>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Which of the following options are true statements regarding role-based administration of your AD CS deployment?</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1: AD CS automatically creates three built-in roles and groups for CA Administrator, Certificate Manager, and Enrollee.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t>
            </a:r>
            <a:r>
              <a:rPr lang="en-US" sz="1000" dirty="0">
                <a:latin typeface="Arial"/>
                <a:ea typeface="Calibri" panose="020F0502020204030204" pitchFamily="34" charset="0"/>
                <a:cs typeface="Times New Roman"/>
              </a:rPr>
              <a:t>  </a:t>
            </a:r>
            <a:r>
              <a:rPr lang="en-US" sz="1000" dirty="0">
                <a:latin typeface="Arial" panose="020B0604020202020204" pitchFamily="34" charset="0"/>
                <a:ea typeface="Calibri" panose="020F0502020204030204" pitchFamily="34" charset="0"/>
                <a:cs typeface="Times New Roman" panose="02020603050405020304" pitchFamily="18" charset="0"/>
              </a:rPr>
              <a:t> ) Option 2: You can grant AD CS role groups one or more of the following CA permissions: Manage CA, Issue and Manage Certificates, Read, and Request Certificates.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t>
            </a:r>
            <a:r>
              <a:rPr lang="en-US" sz="1000" dirty="0">
                <a:latin typeface="Arial"/>
                <a:ea typeface="Calibri" panose="020F0502020204030204" pitchFamily="34" charset="0"/>
                <a:cs typeface="Times New Roman"/>
              </a:rPr>
              <a:t>   </a:t>
            </a:r>
            <a:r>
              <a:rPr lang="en-US" sz="1000" dirty="0">
                <a:latin typeface="Arial" panose="020B0604020202020204" pitchFamily="34" charset="0"/>
                <a:ea typeface="Calibri" panose="020F0502020204030204" pitchFamily="34" charset="0"/>
                <a:cs typeface="Times New Roman" panose="02020603050405020304" pitchFamily="18" charset="0"/>
              </a:rPr>
              <a:t>) Option 3: You can limit the Issue and Manage Certificates CA permission to a specific template or set of templates.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t>
            </a:r>
            <a:r>
              <a:rPr lang="en-US" sz="1000" dirty="0">
                <a:latin typeface="Arial"/>
                <a:ea typeface="Calibri" panose="020F0502020204030204" pitchFamily="34" charset="0"/>
                <a:cs typeface="Times New Roman"/>
              </a:rPr>
              <a:t>  </a:t>
            </a:r>
            <a:r>
              <a:rPr lang="en-US" sz="1000" dirty="0">
                <a:latin typeface="Arial" panose="020B0604020202020204" pitchFamily="34" charset="0"/>
                <a:ea typeface="Calibri" panose="020F0502020204030204" pitchFamily="34" charset="0"/>
                <a:cs typeface="Times New Roman" panose="02020603050405020304" pitchFamily="18" charset="0"/>
              </a:rPr>
              <a:t> ) Option 4: You can create custom AD CS role groups based on the specific needs of your organization.</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5: The Authenticated Users security principal can enroll for any certificate that is published </a:t>
            </a:r>
            <a:br>
              <a:rPr lang="en-US" sz="1000" dirty="0">
                <a:latin typeface="Arial" panose="020B0604020202020204" pitchFamily="34" charset="0"/>
                <a:ea typeface="Calibri" panose="020F0502020204030204" pitchFamily="34" charset="0"/>
                <a:cs typeface="Times New Roman" panose="02020603050405020304" pitchFamily="18" charset="0"/>
              </a:rPr>
            </a:br>
            <a:r>
              <a:rPr lang="en-US" sz="1000" dirty="0">
                <a:latin typeface="Arial" panose="020B0604020202020204" pitchFamily="34" charset="0"/>
                <a:ea typeface="Calibri" panose="020F0502020204030204" pitchFamily="34" charset="0"/>
                <a:cs typeface="Times New Roman" panose="02020603050405020304" pitchFamily="18" charset="0"/>
              </a:rPr>
              <a:t>on a CA.</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Option 1: AD CS automatically creates three built-in roles and groups for CA Administrator, Certificate Manager, and Enrollee.</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t>
            </a:r>
            <a:r>
              <a:rPr lang="en-US" sz="1000" dirty="0">
                <a:latin typeface="Arial"/>
                <a:ea typeface="Calibri"/>
                <a:cs typeface="Times New Roman"/>
              </a:rPr>
              <a:t>√</a:t>
            </a:r>
            <a:r>
              <a:rPr lang="en-US" sz="1000" dirty="0">
                <a:effectLst/>
                <a:latin typeface="Arial" panose="020B0604020202020204" pitchFamily="34" charset="0"/>
                <a:ea typeface="Calibri" panose="020F0502020204030204" pitchFamily="34" charset="0"/>
                <a:cs typeface="Times New Roman" panose="02020603050405020304" pitchFamily="18" charset="0"/>
              </a:rPr>
              <a:t> ) Option 2: You can grant AD CS role groups one or more of the following CA permissions: Manage CA, Issue and Manage Certificates, Read, and Request Certificates.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t>
            </a:r>
            <a:r>
              <a:rPr lang="en-US" sz="1000" dirty="0">
                <a:latin typeface="Arial"/>
                <a:ea typeface="Calibri"/>
                <a:cs typeface="Times New Roman"/>
              </a:rPr>
              <a:t>√</a:t>
            </a:r>
            <a:r>
              <a:rPr lang="en-US" sz="1000" dirty="0">
                <a:effectLst/>
                <a:latin typeface="Arial" panose="020B0604020202020204" pitchFamily="34" charset="0"/>
                <a:ea typeface="Calibri" panose="020F0502020204030204" pitchFamily="34" charset="0"/>
                <a:cs typeface="Times New Roman" panose="02020603050405020304" pitchFamily="18" charset="0"/>
              </a:rPr>
              <a:t> ) Option 3: You can limit the Issue and Manage Certificates CA permission to a specific template or set of templates.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t>
            </a:r>
            <a:r>
              <a:rPr lang="en-US" sz="1000" dirty="0">
                <a:latin typeface="Arial"/>
                <a:ea typeface="Calibri"/>
                <a:cs typeface="Times New Roman"/>
              </a:rPr>
              <a:t>√</a:t>
            </a:r>
            <a:r>
              <a:rPr lang="en-US" sz="1000" dirty="0">
                <a:effectLst/>
                <a:latin typeface="Arial" panose="020B0604020202020204" pitchFamily="34" charset="0"/>
                <a:ea typeface="Calibri" panose="020F0502020204030204" pitchFamily="34" charset="0"/>
                <a:cs typeface="Times New Roman" panose="02020603050405020304" pitchFamily="18" charset="0"/>
              </a:rPr>
              <a:t> ) Option 4: You can create custom AD CS role groups based on the specific needs of your organization.</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 Option 5: The Authenticated Users security principal can enroll for any certificate that is published </a:t>
            </a:r>
            <a:br>
              <a:rPr lang="en-US" sz="1000" dirty="0">
                <a:effectLst/>
                <a:latin typeface="Arial" panose="020B0604020202020204" pitchFamily="34" charset="0"/>
                <a:ea typeface="Calibri" panose="020F0502020204030204" pitchFamily="34" charset="0"/>
                <a:cs typeface="Times New Roman" panose="02020603050405020304" pitchFamily="18" charset="0"/>
              </a:rPr>
            </a:br>
            <a:r>
              <a:rPr lang="en-US" sz="1000" dirty="0">
                <a:effectLst/>
                <a:latin typeface="Arial" panose="020B0604020202020204" pitchFamily="34" charset="0"/>
                <a:ea typeface="Calibri" panose="020F0502020204030204" pitchFamily="34" charset="0"/>
                <a:cs typeface="Times New Roman" panose="02020603050405020304" pitchFamily="18" charset="0"/>
              </a:rPr>
              <a:t>on a CA.</a:t>
            </a:r>
          </a:p>
          <a:p>
            <a:pPr>
              <a:lnSpc>
                <a:spcPct val="107000"/>
              </a:lnSpc>
              <a:spcAft>
                <a:spcPts val="800"/>
              </a:spcAft>
            </a:pPr>
            <a:endParaRPr lang="en-CA" sz="1000" b="1"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000" b="1" dirty="0">
                <a:latin typeface="Arial" panose="020B0604020202020204" pitchFamily="34" charset="0"/>
                <a:ea typeface="Calibri" panose="020F0502020204030204" pitchFamily="34" charset="0"/>
                <a:cs typeface="Times New Roman" panose="02020603050405020304" pitchFamily="18" charset="0"/>
              </a:rPr>
              <a:t>Feedback</a:t>
            </a:r>
          </a:p>
          <a:p>
            <a:pPr>
              <a:lnSpc>
                <a:spcPct val="107000"/>
              </a:lnSpc>
              <a:spcAft>
                <a:spcPts val="800"/>
              </a:spcAft>
            </a:pPr>
            <a:r>
              <a:rPr lang="en-CA" sz="1000" dirty="0">
                <a:latin typeface="Arial" panose="020B0604020202020204" pitchFamily="34" charset="0"/>
                <a:ea typeface="Calibri" panose="020F0502020204030204" pitchFamily="34" charset="0"/>
                <a:cs typeface="Times New Roman" panose="02020603050405020304" pitchFamily="18" charset="0"/>
              </a:rPr>
              <a:t>Role-based administration in AD CS is a concept, not a feature that is installed automatically; therefore, you must manually create any role groups. After you have created a role group, you can assign it one or more of the following CA permissions: Manage CA, Issue and Manage Certificates, Read, Request Certificates. You can customize the roles according to the needs of your organization, including restriction of the Issue and Manage Certificates permission to a specific template or set of templates. The Authenticated Users security principal can request any certificate, but the certificate template controls the ability to enroll, not the CA itself</a:t>
            </a:r>
            <a:r>
              <a:rPr lang="en-CA" sz="1000" dirty="0" smtClean="0">
                <a:latin typeface="Arial" panose="020B0604020202020204" pitchFamily="34" charset="0"/>
                <a:ea typeface="Calibri" panose="020F0502020204030204" pitchFamily="34" charset="0"/>
                <a:cs typeface="Times New Roman" panose="02020603050405020304" pitchFamily="18"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DB329F1-8540-48DE-843F-4E5C1CD79D79}" type="slidenum">
              <a:rPr lang="en-US" smtClean="0">
                <a:solidFill>
                  <a:prstClr val="black"/>
                </a:solidFill>
              </a:rPr>
              <a:pPr/>
              <a:t>9</a:t>
            </a:fld>
            <a:endParaRPr lang="en-US">
              <a:solidFill>
                <a:prstClr val="black"/>
              </a:solidFill>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20742B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a:solidFill>
                  <a:srgbClr val="336699"/>
                </a:solidFill>
                <a:latin typeface="Arial" panose="020B0604020202020204" pitchFamily="34" charset="0"/>
              </a:rPr>
              <a:t>8: Deploying and managing AD CS</a:t>
            </a:r>
            <a:endParaRPr lang="en-US" sz="1200" b="1">
              <a:solidFill>
                <a:srgbClr val="336699"/>
              </a:solidFill>
              <a:latin typeface="Arial" panose="020B0604020202020204" pitchFamily="34" charset="0"/>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CA" sz="1000" dirty="0">
                <a:solidFill>
                  <a:prstClr val="black"/>
                </a:solidFill>
                <a:latin typeface="Arial" panose="020B0604020202020204" pitchFamily="34" charset="0"/>
              </a:rPr>
              <a:t>(More notes on the next slide)</a:t>
            </a:r>
            <a:endParaRPr lang="en-US" sz="1000" dirty="0">
              <a:solidFill>
                <a:prstClr val="black"/>
              </a:solidFill>
              <a:latin typeface="Arial" panose="020B0604020202020204" pitchFamily="34" charset="0"/>
            </a:endParaRPr>
          </a:p>
        </p:txBody>
      </p:sp>
    </p:spTree>
    <p:extLst>
      <p:ext uri="{BB962C8B-B14F-4D97-AF65-F5344CB8AC3E}">
        <p14:creationId xmlns:p14="http://schemas.microsoft.com/office/powerpoint/2010/main" val="4257089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775881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b="1">
              <a:solidFill>
                <a:srgbClr val="FFFFFF"/>
              </a:solidFill>
            </a:endParaRPr>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8606314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814281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19472629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970134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90385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207217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8208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20468172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7711523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891279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979655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82665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b="1">
              <a:solidFill>
                <a:srgbClr val="FFFFFF"/>
              </a:solidFill>
            </a:endParaRPr>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fontAlgn="base" hangingPunct="0">
              <a:spcBef>
                <a:spcPct val="0"/>
              </a:spcBef>
              <a:spcAft>
                <a:spcPct val="0"/>
              </a:spcAft>
              <a:defRPr/>
            </a:pPr>
            <a:endParaRPr lang="en-US" b="1">
              <a:solidFill>
                <a:srgbClr val="000000"/>
              </a:solidFill>
              <a:cs typeface="Arial" charset="0"/>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7675321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0.xml"/><Relationship Id="rId1" Type="http://schemas.openxmlformats.org/officeDocument/2006/relationships/slideLayout" Target="../slideLayouts/slideLayout6.xml"/><Relationship Id="rId4" Type="http://schemas.openxmlformats.org/officeDocument/2006/relationships/image" Target="../media/image5.emf"/></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image" Target="../media/image6.png"/><Relationship Id="rId7" Type="http://schemas.openxmlformats.org/officeDocument/2006/relationships/image" Target="../media/image10.emf"/><Relationship Id="rId2" Type="http://schemas.openxmlformats.org/officeDocument/2006/relationships/notesSlide" Target="../notesSlides/notesSlide47.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8.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image" Target="../media/image6.png"/><Relationship Id="rId7" Type="http://schemas.openxmlformats.org/officeDocument/2006/relationships/image" Target="../media/image10.emf"/><Relationship Id="rId2" Type="http://schemas.openxmlformats.org/officeDocument/2006/relationships/notesSlide" Target="../notesSlides/notesSlide48.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7.png"/></Relationships>
</file>

<file path=ppt/slides/_rels/slide4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emf"/><Relationship Id="rId2" Type="http://schemas.openxmlformats.org/officeDocument/2006/relationships/notesSlide" Target="../notesSlides/notesSlide49.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13.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notesSlide" Target="../notesSlides/notesSlide55.xml"/><Relationship Id="rId1" Type="http://schemas.openxmlformats.org/officeDocument/2006/relationships/slideLayout" Target="../slideLayouts/slideLayout18.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emf"/><Relationship Id="rId15" Type="http://schemas.openxmlformats.org/officeDocument/2006/relationships/image" Target="../media/image11.emf"/><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10.emf"/></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2022868"/>
            <a:ext cx="5732417" cy="627864"/>
          </a:xfrm>
        </p:spPr>
        <p:txBody>
          <a:bodyPr/>
          <a:lstStyle/>
          <a:p>
            <a:r>
              <a:rPr lang="en-US" dirty="0"/>
              <a:t>Module </a:t>
            </a:r>
            <a:r>
              <a:rPr lang="en-US" dirty="0" smtClean="0"/>
              <a:t>12</a:t>
            </a:r>
            <a:endParaRPr lang="en-US" dirty="0"/>
          </a:p>
        </p:txBody>
      </p:sp>
      <p:sp>
        <p:nvSpPr>
          <p:cNvPr id="3" name="Subtitle 2"/>
          <p:cNvSpPr>
            <a:spLocks noGrp="1"/>
          </p:cNvSpPr>
          <p:nvPr>
            <p:ph type="subTitle" sz="quarter" idx="1"/>
          </p:nvPr>
        </p:nvSpPr>
        <p:spPr/>
        <p:txBody>
          <a:bodyPr/>
          <a:lstStyle/>
          <a:p>
            <a:r>
              <a:rPr lang="en-IN" dirty="0"/>
              <a:t>Installing and Configuring Active Directory Services</a:t>
            </a:r>
            <a:r>
              <a:rPr lang="en-US" dirty="0"/>
              <a:t>
</a:t>
            </a:r>
          </a:p>
        </p:txBody>
      </p:sp>
    </p:spTree>
    <p:custDataLst>
      <p:tags r:id="rId1"/>
    </p:custDataLst>
    <p:extLst>
      <p:ext uri="{BB962C8B-B14F-4D97-AF65-F5344CB8AC3E}">
        <p14:creationId xmlns:p14="http://schemas.microsoft.com/office/powerpoint/2010/main" val="779918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Managing CAs</a:t>
            </a:r>
          </a:p>
        </p:txBody>
      </p:sp>
      <p:sp>
        <p:nvSpPr>
          <p:cNvPr id="4" name="Content Placeholder 2"/>
          <p:cNvSpPr txBox="1">
            <a:spLocks/>
          </p:cNvSpPr>
          <p:nvPr/>
        </p:nvSpPr>
        <p:spPr>
          <a:xfrm>
            <a:off x="458788" y="872359"/>
            <a:ext cx="8119156" cy="5434449"/>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bs-Latn-BA" kern="0">
                <a:solidFill>
                  <a:srgbClr val="000000"/>
                </a:solidFill>
              </a:rPr>
              <a:t>For managing CA hierarchy</a:t>
            </a:r>
            <a:r>
              <a:rPr lang="en-US" kern="0">
                <a:solidFill>
                  <a:srgbClr val="000000"/>
                </a:solidFill>
              </a:rPr>
              <a:t>,</a:t>
            </a:r>
            <a:r>
              <a:rPr lang="bs-Latn-BA" kern="0">
                <a:solidFill>
                  <a:srgbClr val="000000"/>
                </a:solidFill>
              </a:rPr>
              <a:t> you can use:</a:t>
            </a:r>
          </a:p>
          <a:p>
            <a:pPr lvl="1"/>
            <a:r>
              <a:rPr lang="en-US" kern="0">
                <a:solidFill>
                  <a:srgbClr val="000000"/>
                </a:solidFill>
              </a:rPr>
              <a:t>CA management console</a:t>
            </a:r>
          </a:p>
          <a:p>
            <a:pPr lvl="1"/>
            <a:r>
              <a:rPr lang="en-US" kern="0">
                <a:solidFill>
                  <a:srgbClr val="000000"/>
                </a:solidFill>
              </a:rPr>
              <a:t>Windows PowerShell </a:t>
            </a:r>
          </a:p>
          <a:p>
            <a:pPr lvl="1"/>
            <a:r>
              <a:rPr lang="bs-Latn-BA" kern="0">
                <a:solidFill>
                  <a:srgbClr val="000000"/>
                </a:solidFill>
              </a:rPr>
              <a:t>C</a:t>
            </a:r>
            <a:r>
              <a:rPr lang="en-US" kern="0">
                <a:solidFill>
                  <a:srgbClr val="000000"/>
                </a:solidFill>
              </a:rPr>
              <a:t>ertutil</a:t>
            </a:r>
            <a:r>
              <a:rPr lang="bs-Latn-BA" kern="0">
                <a:solidFill>
                  <a:srgbClr val="000000"/>
                </a:solidFill>
              </a:rPr>
              <a:t> command</a:t>
            </a:r>
            <a:r>
              <a:rPr lang="en-US" kern="0">
                <a:solidFill>
                  <a:srgbClr val="000000"/>
                </a:solidFill>
              </a:rPr>
              <a:t>-</a:t>
            </a:r>
            <a:r>
              <a:rPr lang="bs-Latn-BA" kern="0">
                <a:solidFill>
                  <a:srgbClr val="000000"/>
                </a:solidFill>
              </a:rPr>
              <a:t>line </a:t>
            </a:r>
            <a:r>
              <a:rPr lang="en-CA" kern="0">
                <a:solidFill>
                  <a:srgbClr val="000000"/>
                </a:solidFill>
              </a:rPr>
              <a:t>tool</a:t>
            </a:r>
            <a:endParaRPr lang="en-US" kern="0">
              <a:solidFill>
                <a:srgbClr val="000000"/>
              </a:solidFill>
            </a:endParaRPr>
          </a:p>
          <a:p>
            <a:pPr marL="288925" lvl="1" indent="0">
              <a:buFont typeface="Arial" pitchFamily="34" charset="0"/>
              <a:buNone/>
            </a:pPr>
            <a:endParaRPr lang="en-US" sz="1000" kern="0">
              <a:solidFill>
                <a:srgbClr val="000000"/>
              </a:solidFill>
            </a:endParaRPr>
          </a:p>
          <a:p>
            <a:r>
              <a:rPr lang="bs-Latn-BA" kern="0">
                <a:solidFill>
                  <a:srgbClr val="000000"/>
                </a:solidFill>
              </a:rPr>
              <a:t>Certutil provides </a:t>
            </a:r>
            <a:r>
              <a:rPr lang="en-US" kern="0">
                <a:solidFill>
                  <a:srgbClr val="000000"/>
                </a:solidFill>
              </a:rPr>
              <a:t>an </a:t>
            </a:r>
            <a:r>
              <a:rPr lang="bs-Latn-BA" kern="0">
                <a:solidFill>
                  <a:srgbClr val="000000"/>
                </a:solidFill>
              </a:rPr>
              <a:t>interface for advanced CA and PKI configuration and management</a:t>
            </a:r>
            <a:endParaRPr lang="en-US" kern="0">
              <a:solidFill>
                <a:srgbClr val="000000"/>
              </a:solidFill>
            </a:endParaRPr>
          </a:p>
          <a:p>
            <a:pPr marL="0" indent="0">
              <a:buFont typeface="Arial" pitchFamily="34" charset="0"/>
              <a:buNone/>
            </a:pPr>
            <a:endParaRPr lang="bs-Latn-BA" sz="1000" kern="0">
              <a:solidFill>
                <a:srgbClr val="000000"/>
              </a:solidFill>
            </a:endParaRPr>
          </a:p>
          <a:p>
            <a:r>
              <a:rPr lang="bs-Latn-BA" kern="0">
                <a:solidFill>
                  <a:srgbClr val="000000"/>
                </a:solidFill>
              </a:rPr>
              <a:t>PKI options</a:t>
            </a:r>
            <a:r>
              <a:rPr lang="en-US" kern="0">
                <a:solidFill>
                  <a:srgbClr val="000000"/>
                </a:solidFill>
              </a:rPr>
              <a:t> are</a:t>
            </a:r>
            <a:r>
              <a:rPr lang="bs-Latn-BA" kern="0">
                <a:solidFill>
                  <a:srgbClr val="000000"/>
                </a:solidFill>
              </a:rPr>
              <a:t> manageable through Group Policy</a:t>
            </a:r>
            <a:r>
              <a:rPr lang="en-US" kern="0">
                <a:solidFill>
                  <a:srgbClr val="000000"/>
                </a:solidFill>
              </a:rPr>
              <a:t>, if you use the following</a:t>
            </a:r>
            <a:r>
              <a:rPr lang="bs-Latn-BA" kern="0">
                <a:solidFill>
                  <a:srgbClr val="000000"/>
                </a:solidFill>
              </a:rPr>
              <a:t>:</a:t>
            </a:r>
            <a:endParaRPr lang="en-US" kern="0">
              <a:solidFill>
                <a:srgbClr val="000000"/>
              </a:solidFill>
            </a:endParaRPr>
          </a:p>
          <a:p>
            <a:pPr lvl="1"/>
            <a:r>
              <a:rPr lang="en-US" kern="0">
                <a:solidFill>
                  <a:srgbClr val="000000"/>
                </a:solidFill>
              </a:rPr>
              <a:t>Credential roaming</a:t>
            </a:r>
          </a:p>
          <a:p>
            <a:pPr lvl="1"/>
            <a:r>
              <a:rPr lang="en-US" kern="0">
                <a:solidFill>
                  <a:srgbClr val="000000"/>
                </a:solidFill>
              </a:rPr>
              <a:t>Autoenrollment of certificates</a:t>
            </a:r>
          </a:p>
          <a:p>
            <a:pPr lvl="1"/>
            <a:r>
              <a:rPr lang="en-US" kern="0">
                <a:solidFill>
                  <a:srgbClr val="000000"/>
                </a:solidFill>
              </a:rPr>
              <a:t>Certificate path validation</a:t>
            </a:r>
          </a:p>
          <a:p>
            <a:pPr lvl="1"/>
            <a:r>
              <a:rPr lang="en-US" kern="0">
                <a:solidFill>
                  <a:srgbClr val="000000"/>
                </a:solidFill>
              </a:rPr>
              <a:t>Certificate distribution</a:t>
            </a:r>
          </a:p>
          <a:p>
            <a:endParaRPr lang="en-US" kern="0" dirty="0">
              <a:solidFill>
                <a:srgbClr val="000000"/>
              </a:solidFill>
            </a:endParaRPr>
          </a:p>
        </p:txBody>
      </p:sp>
    </p:spTree>
    <p:extLst>
      <p:ext uri="{BB962C8B-B14F-4D97-AF65-F5344CB8AC3E}">
        <p14:creationId xmlns:p14="http://schemas.microsoft.com/office/powerpoint/2010/main" val="6257855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Configuring CA security</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bs-Latn-BA" kern="0">
                <a:solidFill>
                  <a:srgbClr val="000000"/>
                </a:solidFill>
              </a:rPr>
              <a:t>You can assign</a:t>
            </a:r>
            <a:r>
              <a:rPr lang="en-US" kern="0">
                <a:solidFill>
                  <a:srgbClr val="000000"/>
                </a:solidFill>
              </a:rPr>
              <a:t> the</a:t>
            </a:r>
            <a:r>
              <a:rPr lang="bs-Latn-BA" kern="0">
                <a:solidFill>
                  <a:srgbClr val="000000"/>
                </a:solidFill>
              </a:rPr>
              <a:t> following permissions on </a:t>
            </a:r>
            <a:r>
              <a:rPr lang="en-US" kern="0">
                <a:solidFill>
                  <a:srgbClr val="000000"/>
                </a:solidFill>
              </a:rPr>
              <a:t>a CA object</a:t>
            </a:r>
            <a:r>
              <a:rPr lang="bs-Latn-BA" kern="0">
                <a:solidFill>
                  <a:srgbClr val="000000"/>
                </a:solidFill>
              </a:rPr>
              <a:t>:</a:t>
            </a:r>
          </a:p>
          <a:p>
            <a:pPr lvl="1"/>
            <a:r>
              <a:rPr lang="en-US" kern="0">
                <a:solidFill>
                  <a:srgbClr val="000000"/>
                </a:solidFill>
              </a:rPr>
              <a:t>Read</a:t>
            </a:r>
          </a:p>
          <a:p>
            <a:pPr lvl="1"/>
            <a:r>
              <a:rPr lang="en-US" kern="0">
                <a:solidFill>
                  <a:srgbClr val="000000"/>
                </a:solidFill>
              </a:rPr>
              <a:t>Issue and Manage Certificates</a:t>
            </a:r>
          </a:p>
          <a:p>
            <a:pPr lvl="1"/>
            <a:r>
              <a:rPr lang="en-US" kern="0">
                <a:solidFill>
                  <a:srgbClr val="000000"/>
                </a:solidFill>
              </a:rPr>
              <a:t>Manage CA</a:t>
            </a:r>
          </a:p>
          <a:p>
            <a:pPr lvl="1"/>
            <a:r>
              <a:rPr lang="en-US" kern="0">
                <a:solidFill>
                  <a:srgbClr val="000000"/>
                </a:solidFill>
              </a:rPr>
              <a:t>Request Certificates</a:t>
            </a:r>
          </a:p>
          <a:p>
            <a:pPr lvl="1"/>
            <a:endParaRPr lang="en-US" kern="0">
              <a:solidFill>
                <a:srgbClr val="000000"/>
              </a:solidFill>
            </a:endParaRPr>
          </a:p>
          <a:p>
            <a:r>
              <a:rPr lang="en-US" kern="0">
                <a:solidFill>
                  <a:srgbClr val="000000"/>
                </a:solidFill>
              </a:rPr>
              <a:t>Security principals with the Issue and Manage Certificates permission can be restricted to a specific template</a:t>
            </a:r>
          </a:p>
          <a:p>
            <a:pPr lvl="1"/>
            <a:r>
              <a:rPr lang="en-US" kern="0">
                <a:solidFill>
                  <a:srgbClr val="000000"/>
                </a:solidFill>
              </a:rPr>
              <a:t>The </a:t>
            </a:r>
            <a:r>
              <a:rPr lang="en-US" b="1" kern="0">
                <a:solidFill>
                  <a:srgbClr val="000000"/>
                </a:solidFill>
              </a:rPr>
              <a:t>Certificate Managers </a:t>
            </a:r>
            <a:r>
              <a:rPr lang="en-US" kern="0">
                <a:solidFill>
                  <a:srgbClr val="000000"/>
                </a:solidFill>
              </a:rPr>
              <a:t>tab on the CA object properties</a:t>
            </a:r>
          </a:p>
          <a:p>
            <a:endParaRPr lang="en-US" kern="0" dirty="0">
              <a:solidFill>
                <a:srgbClr val="000000"/>
              </a:solidFill>
            </a:endParaRPr>
          </a:p>
        </p:txBody>
      </p:sp>
    </p:spTree>
    <p:extLst>
      <p:ext uri="{BB962C8B-B14F-4D97-AF65-F5344CB8AC3E}">
        <p14:creationId xmlns:p14="http://schemas.microsoft.com/office/powerpoint/2010/main" val="35097781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Security roles for CA administration</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kern="0">
                <a:solidFill>
                  <a:srgbClr val="000000"/>
                </a:solidFill>
              </a:rPr>
              <a:t>Role-based administration:</a:t>
            </a:r>
          </a:p>
          <a:p>
            <a:pPr lvl="1"/>
            <a:r>
              <a:rPr lang="en-US" kern="0">
                <a:solidFill>
                  <a:srgbClr val="000000"/>
                </a:solidFill>
              </a:rPr>
              <a:t>Grant predefined CA permissions to a security group</a:t>
            </a:r>
          </a:p>
          <a:p>
            <a:pPr lvl="1"/>
            <a:r>
              <a:rPr lang="en-US" kern="0">
                <a:solidFill>
                  <a:srgbClr val="000000"/>
                </a:solidFill>
              </a:rPr>
              <a:t>Must be manually configured; roles are not automatically created</a:t>
            </a:r>
          </a:p>
          <a:p>
            <a:r>
              <a:rPr lang="en-US" kern="0">
                <a:solidFill>
                  <a:srgbClr val="000000"/>
                </a:solidFill>
              </a:rPr>
              <a:t>Typical roles for AD CS might be:</a:t>
            </a:r>
          </a:p>
          <a:p>
            <a:pPr lvl="1"/>
            <a:r>
              <a:rPr lang="en-US" kern="0">
                <a:solidFill>
                  <a:srgbClr val="000000"/>
                </a:solidFill>
              </a:rPr>
              <a:t>CA Administrator</a:t>
            </a:r>
          </a:p>
          <a:p>
            <a:pPr lvl="1"/>
            <a:r>
              <a:rPr lang="en-US" kern="0">
                <a:solidFill>
                  <a:srgbClr val="000000"/>
                </a:solidFill>
              </a:rPr>
              <a:t>Certificate Manager</a:t>
            </a:r>
          </a:p>
          <a:p>
            <a:pPr lvl="1"/>
            <a:r>
              <a:rPr lang="en-US" b="1" kern="0">
                <a:solidFill>
                  <a:srgbClr val="000000"/>
                </a:solidFill>
              </a:rPr>
              <a:t>Backup Operator</a:t>
            </a:r>
          </a:p>
          <a:p>
            <a:pPr lvl="1"/>
            <a:r>
              <a:rPr lang="en-US" kern="0">
                <a:solidFill>
                  <a:srgbClr val="000000"/>
                </a:solidFill>
              </a:rPr>
              <a:t>Auditor</a:t>
            </a:r>
          </a:p>
          <a:p>
            <a:pPr lvl="1"/>
            <a:r>
              <a:rPr lang="en-US" kern="0">
                <a:solidFill>
                  <a:srgbClr val="000000"/>
                </a:solidFill>
              </a:rPr>
              <a:t>Enrollee</a:t>
            </a:r>
          </a:p>
          <a:p>
            <a:r>
              <a:rPr lang="en-US" kern="0">
                <a:solidFill>
                  <a:srgbClr val="000000"/>
                </a:solidFill>
              </a:rPr>
              <a:t>Roles might be unique to each AD CS deployment</a:t>
            </a:r>
            <a:endParaRPr lang="en-US" kern="0" dirty="0">
              <a:solidFill>
                <a:srgbClr val="000000"/>
              </a:solidFill>
            </a:endParaRPr>
          </a:p>
        </p:txBody>
      </p:sp>
    </p:spTree>
    <p:extLst>
      <p:ext uri="{BB962C8B-B14F-4D97-AF65-F5344CB8AC3E}">
        <p14:creationId xmlns:p14="http://schemas.microsoft.com/office/powerpoint/2010/main" val="6571179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Configuring CDPs and AIA locations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kern="0">
                <a:solidFill>
                  <a:srgbClr val="000000"/>
                </a:solidFill>
              </a:rPr>
              <a:t>The AIA </a:t>
            </a:r>
            <a:r>
              <a:rPr lang="bs-Latn-BA" sz="2400" kern="0">
                <a:solidFill>
                  <a:srgbClr val="000000"/>
                </a:solidFill>
              </a:rPr>
              <a:t>specifies </a:t>
            </a:r>
            <a:r>
              <a:rPr lang="en-US" sz="2400" kern="0">
                <a:solidFill>
                  <a:srgbClr val="000000"/>
                </a:solidFill>
              </a:rPr>
              <a:t>where to retrieve the CA's certificate</a:t>
            </a:r>
          </a:p>
          <a:p>
            <a:r>
              <a:rPr lang="en-US" sz="2400" kern="0">
                <a:solidFill>
                  <a:srgbClr val="000000"/>
                </a:solidFill>
              </a:rPr>
              <a:t>The CDP</a:t>
            </a:r>
            <a:r>
              <a:rPr lang="bs-Latn-BA" sz="2400" kern="0">
                <a:solidFill>
                  <a:srgbClr val="000000"/>
                </a:solidFill>
              </a:rPr>
              <a:t> specifies </a:t>
            </a:r>
            <a:r>
              <a:rPr lang="en-US" sz="2400" kern="0">
                <a:solidFill>
                  <a:srgbClr val="000000"/>
                </a:solidFill>
              </a:rPr>
              <a:t>from where the CRL for a CA can be retrieved</a:t>
            </a:r>
            <a:endParaRPr lang="bs-Latn-BA" sz="2400" kern="0">
              <a:solidFill>
                <a:srgbClr val="000000"/>
              </a:solidFill>
            </a:endParaRPr>
          </a:p>
          <a:p>
            <a:r>
              <a:rPr lang="bs-Latn-BA" sz="2400" kern="0">
                <a:solidFill>
                  <a:srgbClr val="000000"/>
                </a:solidFill>
              </a:rPr>
              <a:t>Publication locations for AIA and CDP</a:t>
            </a:r>
            <a:r>
              <a:rPr lang="en-US" sz="2400" kern="0">
                <a:solidFill>
                  <a:srgbClr val="000000"/>
                </a:solidFill>
              </a:rPr>
              <a:t>:</a:t>
            </a:r>
          </a:p>
          <a:p>
            <a:pPr lvl="1"/>
            <a:r>
              <a:rPr lang="en-US" sz="2000" kern="0">
                <a:solidFill>
                  <a:srgbClr val="000000"/>
                </a:solidFill>
              </a:rPr>
              <a:t>AD DS (LDAP)</a:t>
            </a:r>
          </a:p>
          <a:p>
            <a:pPr lvl="1"/>
            <a:r>
              <a:rPr lang="en-US" sz="2000" kern="0">
                <a:solidFill>
                  <a:srgbClr val="000000"/>
                </a:solidFill>
              </a:rPr>
              <a:t>Web servers (HTTP)</a:t>
            </a:r>
          </a:p>
          <a:p>
            <a:pPr lvl="1"/>
            <a:r>
              <a:rPr lang="en-US" sz="2000" kern="0">
                <a:solidFill>
                  <a:srgbClr val="000000"/>
                </a:solidFill>
              </a:rPr>
              <a:t>FTP servers</a:t>
            </a:r>
          </a:p>
          <a:p>
            <a:pPr lvl="1"/>
            <a:r>
              <a:rPr lang="en-US" sz="2000" kern="0">
                <a:solidFill>
                  <a:srgbClr val="000000"/>
                </a:solidFill>
              </a:rPr>
              <a:t>File servers</a:t>
            </a:r>
          </a:p>
          <a:p>
            <a:r>
              <a:rPr lang="bs-Latn-BA" sz="2400" kern="0">
                <a:solidFill>
                  <a:srgbClr val="000000"/>
                </a:solidFill>
              </a:rPr>
              <a:t>Ensure that you properly configure CRL and AIA locations for offline and standalone C</a:t>
            </a:r>
            <a:r>
              <a:rPr lang="en-US" sz="2400" kern="0">
                <a:solidFill>
                  <a:srgbClr val="000000"/>
                </a:solidFill>
              </a:rPr>
              <a:t>A</a:t>
            </a:r>
            <a:r>
              <a:rPr lang="bs-Latn-BA" sz="2400" kern="0">
                <a:solidFill>
                  <a:srgbClr val="000000"/>
                </a:solidFill>
              </a:rPr>
              <a:t>s</a:t>
            </a:r>
          </a:p>
          <a:p>
            <a:r>
              <a:rPr lang="bs-Latn-BA" sz="2400" kern="0">
                <a:solidFill>
                  <a:srgbClr val="000000"/>
                </a:solidFill>
              </a:rPr>
              <a:t>Ensure that </a:t>
            </a:r>
            <a:r>
              <a:rPr lang="en-US" sz="2400" kern="0">
                <a:solidFill>
                  <a:srgbClr val="000000"/>
                </a:solidFill>
              </a:rPr>
              <a:t>the </a:t>
            </a:r>
            <a:r>
              <a:rPr lang="bs-Latn-BA" sz="2400" kern="0">
                <a:solidFill>
                  <a:srgbClr val="000000"/>
                </a:solidFill>
              </a:rPr>
              <a:t>CRL for </a:t>
            </a:r>
            <a:r>
              <a:rPr lang="en-US" sz="2400" kern="0">
                <a:solidFill>
                  <a:srgbClr val="000000"/>
                </a:solidFill>
              </a:rPr>
              <a:t>an o</a:t>
            </a:r>
            <a:r>
              <a:rPr lang="bs-Latn-BA" sz="2400" kern="0">
                <a:solidFill>
                  <a:srgbClr val="000000"/>
                </a:solidFill>
              </a:rPr>
              <a:t>ffline </a:t>
            </a:r>
            <a:r>
              <a:rPr lang="en-US" sz="2400" kern="0">
                <a:solidFill>
                  <a:srgbClr val="000000"/>
                </a:solidFill>
              </a:rPr>
              <a:t>r</a:t>
            </a:r>
            <a:r>
              <a:rPr lang="bs-Latn-BA" sz="2400" kern="0">
                <a:solidFill>
                  <a:srgbClr val="000000"/>
                </a:solidFill>
              </a:rPr>
              <a:t>oot CA does not expire</a:t>
            </a:r>
            <a:endParaRPr lang="en-US" sz="2400" kern="0" dirty="0">
              <a:solidFill>
                <a:srgbClr val="000000"/>
              </a:solidFill>
            </a:endParaRPr>
          </a:p>
        </p:txBody>
      </p:sp>
    </p:spTree>
    <p:extLst>
      <p:ext uri="{BB962C8B-B14F-4D97-AF65-F5344CB8AC3E}">
        <p14:creationId xmlns:p14="http://schemas.microsoft.com/office/powerpoint/2010/main" val="18614061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Lesson 3: Troubleshooting and maintaining CAs</a:t>
            </a:r>
            <a:endParaRPr lang="en-US"/>
          </a:p>
        </p:txBody>
      </p:sp>
      <p:sp>
        <p:nvSpPr>
          <p:cNvPr id="3" name="Text Placeholder 2"/>
          <p:cNvSpPr>
            <a:spLocks noGrp="1"/>
          </p:cNvSpPr>
          <p:nvPr>
            <p:ph type="body" idx="1"/>
          </p:nvPr>
        </p:nvSpPr>
        <p:spPr/>
        <p:txBody>
          <a:bodyPr/>
          <a:lstStyle/>
          <a:p>
            <a:r>
              <a:rPr lang="en-CA"/>
              <a:t>Troubleshooting CAs
Renewing a CA certificate
Moving a root CA to another computer
Monitoring CA operations</a:t>
            </a:r>
            <a:endParaRPr lang="en-US"/>
          </a:p>
        </p:txBody>
      </p:sp>
    </p:spTree>
    <p:extLst>
      <p:ext uri="{BB962C8B-B14F-4D97-AF65-F5344CB8AC3E}">
        <p14:creationId xmlns:p14="http://schemas.microsoft.com/office/powerpoint/2010/main" val="32324923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Troubleshooting CAs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hr-HR" kern="0">
                <a:solidFill>
                  <a:srgbClr val="000000"/>
                </a:solidFill>
              </a:rPr>
              <a:t>Tools for managing CAs:</a:t>
            </a:r>
          </a:p>
          <a:p>
            <a:pPr lvl="1"/>
            <a:r>
              <a:rPr lang="en-US" kern="0">
                <a:solidFill>
                  <a:srgbClr val="000000"/>
                </a:solidFill>
              </a:rPr>
              <a:t>Certificates snap-in</a:t>
            </a:r>
          </a:p>
          <a:p>
            <a:pPr lvl="1"/>
            <a:r>
              <a:rPr lang="en-US" kern="0">
                <a:solidFill>
                  <a:srgbClr val="000000"/>
                </a:solidFill>
              </a:rPr>
              <a:t>PKIView.msc console</a:t>
            </a:r>
          </a:p>
          <a:p>
            <a:pPr lvl="1"/>
            <a:r>
              <a:rPr lang="en-US" b="1" kern="0">
                <a:solidFill>
                  <a:srgbClr val="000000"/>
                </a:solidFill>
              </a:rPr>
              <a:t>Certification Authority </a:t>
            </a:r>
            <a:r>
              <a:rPr lang="en-US" kern="0">
                <a:solidFill>
                  <a:srgbClr val="000000"/>
                </a:solidFill>
              </a:rPr>
              <a:t>console</a:t>
            </a:r>
          </a:p>
          <a:p>
            <a:pPr lvl="1"/>
            <a:r>
              <a:rPr lang="en-US" kern="0">
                <a:solidFill>
                  <a:srgbClr val="000000"/>
                </a:solidFill>
              </a:rPr>
              <a:t>Certutil.exe</a:t>
            </a:r>
          </a:p>
          <a:p>
            <a:pPr lvl="1"/>
            <a:r>
              <a:rPr lang="en-US" kern="0">
                <a:solidFill>
                  <a:srgbClr val="000000"/>
                </a:solidFill>
              </a:rPr>
              <a:t>Certificate Templates snap-in</a:t>
            </a:r>
          </a:p>
          <a:p>
            <a:pPr marL="288925" lvl="1" indent="0">
              <a:buFont typeface="Arial" pitchFamily="34" charset="0"/>
              <a:buNone/>
            </a:pPr>
            <a:endParaRPr lang="en-US" kern="0">
              <a:solidFill>
                <a:srgbClr val="000000"/>
              </a:solidFill>
            </a:endParaRPr>
          </a:p>
          <a:p>
            <a:r>
              <a:rPr lang="en-US" kern="0">
                <a:solidFill>
                  <a:srgbClr val="000000"/>
                </a:solidFill>
              </a:rPr>
              <a:t>Common AD CS issues</a:t>
            </a:r>
            <a:r>
              <a:rPr lang="hr-HR" kern="0">
                <a:solidFill>
                  <a:srgbClr val="000000"/>
                </a:solidFill>
              </a:rPr>
              <a:t>:</a:t>
            </a:r>
            <a:endParaRPr lang="en-US" kern="0">
              <a:solidFill>
                <a:srgbClr val="000000"/>
              </a:solidFill>
            </a:endParaRPr>
          </a:p>
          <a:p>
            <a:pPr lvl="1"/>
            <a:r>
              <a:rPr lang="en-US" kern="0">
                <a:solidFill>
                  <a:srgbClr val="000000"/>
                </a:solidFill>
              </a:rPr>
              <a:t>Client autoenrollment issues</a:t>
            </a:r>
          </a:p>
          <a:p>
            <a:pPr lvl="1"/>
            <a:r>
              <a:rPr lang="en-US" kern="0">
                <a:solidFill>
                  <a:srgbClr val="000000"/>
                </a:solidFill>
              </a:rPr>
              <a:t>Unavailable enterprise CA option</a:t>
            </a:r>
          </a:p>
          <a:p>
            <a:pPr lvl="1"/>
            <a:r>
              <a:rPr lang="en-US" kern="0">
                <a:solidFill>
                  <a:srgbClr val="000000"/>
                </a:solidFill>
              </a:rPr>
              <a:t>Error accessing CA webpages</a:t>
            </a:r>
          </a:p>
          <a:p>
            <a:pPr lvl="1"/>
            <a:r>
              <a:rPr lang="en-US" kern="0">
                <a:solidFill>
                  <a:srgbClr val="000000"/>
                </a:solidFill>
              </a:rPr>
              <a:t>Enrollment agent restriction</a:t>
            </a:r>
          </a:p>
          <a:p>
            <a:endParaRPr lang="en-US" kern="0" dirty="0">
              <a:solidFill>
                <a:srgbClr val="000000"/>
              </a:solidFill>
            </a:endParaRPr>
          </a:p>
        </p:txBody>
      </p:sp>
    </p:spTree>
    <p:extLst>
      <p:ext uri="{BB962C8B-B14F-4D97-AF65-F5344CB8AC3E}">
        <p14:creationId xmlns:p14="http://schemas.microsoft.com/office/powerpoint/2010/main" val="5087479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Renewing a CA certificate</a:t>
            </a:r>
          </a:p>
        </p:txBody>
      </p:sp>
      <p:sp>
        <p:nvSpPr>
          <p:cNvPr id="4" name="Content Placeholder 1"/>
          <p:cNvSpPr txBox="1">
            <a:spLocks/>
          </p:cNvSpPr>
          <p:nvPr/>
        </p:nvSpPr>
        <p:spPr>
          <a:xfrm>
            <a:off x="458788" y="908002"/>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kern="0" dirty="0">
                <a:solidFill>
                  <a:srgbClr val="000000"/>
                </a:solidFill>
              </a:rPr>
              <a:t>The CA certificate needs to be renewed when the validity period of the CA certificate is close to its expiration date</a:t>
            </a:r>
          </a:p>
          <a:p>
            <a:pPr marL="0" indent="0">
              <a:buFont typeface="Arial" pitchFamily="34" charset="0"/>
              <a:buNone/>
            </a:pPr>
            <a:endParaRPr lang="en-US" sz="800" kern="0" dirty="0">
              <a:solidFill>
                <a:srgbClr val="000000"/>
              </a:solidFill>
            </a:endParaRPr>
          </a:p>
          <a:p>
            <a:r>
              <a:rPr lang="en-US" sz="2400" kern="0" dirty="0">
                <a:solidFill>
                  <a:srgbClr val="000000"/>
                </a:solidFill>
              </a:rPr>
              <a:t>The CA will never issue a certificate that has a longer validity time than its own certificate</a:t>
            </a:r>
          </a:p>
          <a:p>
            <a:pPr marL="0" indent="0">
              <a:buFont typeface="Arial" pitchFamily="34" charset="0"/>
              <a:buNone/>
            </a:pPr>
            <a:endParaRPr lang="en-US" sz="800" kern="0" dirty="0">
              <a:solidFill>
                <a:srgbClr val="000000"/>
              </a:solidFill>
            </a:endParaRPr>
          </a:p>
          <a:p>
            <a:r>
              <a:rPr lang="en-US" sz="2400" kern="0" dirty="0">
                <a:solidFill>
                  <a:srgbClr val="000000"/>
                </a:solidFill>
              </a:rPr>
              <a:t>C</a:t>
            </a:r>
            <a:r>
              <a:rPr lang="hr-HR" sz="2400" kern="0" dirty="0">
                <a:solidFill>
                  <a:srgbClr val="000000"/>
                </a:solidFill>
              </a:rPr>
              <a:t>onsiderations</a:t>
            </a:r>
            <a:r>
              <a:rPr lang="en-US" sz="2400" kern="0" dirty="0">
                <a:solidFill>
                  <a:srgbClr val="000000"/>
                </a:solidFill>
              </a:rPr>
              <a:t> for renewing a root CA</a:t>
            </a:r>
            <a:r>
              <a:rPr lang="hr-HR" sz="2400" kern="0" dirty="0">
                <a:solidFill>
                  <a:srgbClr val="000000"/>
                </a:solidFill>
              </a:rPr>
              <a:t> </a:t>
            </a:r>
            <a:r>
              <a:rPr lang="en-US" sz="2400" kern="0" dirty="0">
                <a:solidFill>
                  <a:srgbClr val="000000"/>
                </a:solidFill>
              </a:rPr>
              <a:t>certificate</a:t>
            </a:r>
            <a:r>
              <a:rPr lang="hr-HR" kern="0" dirty="0">
                <a:solidFill>
                  <a:srgbClr val="000000"/>
                </a:solidFill>
              </a:rPr>
              <a:t>:</a:t>
            </a:r>
          </a:p>
          <a:p>
            <a:pPr lvl="1"/>
            <a:r>
              <a:rPr lang="hr-HR" sz="2000" kern="0" dirty="0">
                <a:solidFill>
                  <a:srgbClr val="000000"/>
                </a:solidFill>
              </a:rPr>
              <a:t>Key length</a:t>
            </a:r>
          </a:p>
          <a:p>
            <a:pPr lvl="1"/>
            <a:r>
              <a:rPr lang="hr-HR" sz="2000" kern="0" dirty="0">
                <a:solidFill>
                  <a:srgbClr val="000000"/>
                </a:solidFill>
              </a:rPr>
              <a:t>Validity period</a:t>
            </a:r>
            <a:endParaRPr lang="en-US" sz="2000" kern="0" dirty="0">
              <a:solidFill>
                <a:srgbClr val="000000"/>
              </a:solidFill>
            </a:endParaRPr>
          </a:p>
          <a:p>
            <a:pPr marL="288925" lvl="1" indent="0">
              <a:buFont typeface="Arial" pitchFamily="34" charset="0"/>
              <a:buNone/>
            </a:pPr>
            <a:endParaRPr lang="en-US" sz="800" kern="0" dirty="0">
              <a:solidFill>
                <a:srgbClr val="000000"/>
              </a:solidFill>
            </a:endParaRPr>
          </a:p>
          <a:p>
            <a:r>
              <a:rPr lang="en-US" sz="2400" kern="0" dirty="0">
                <a:solidFill>
                  <a:srgbClr val="000000"/>
                </a:solidFill>
              </a:rPr>
              <a:t>C</a:t>
            </a:r>
            <a:r>
              <a:rPr lang="hr-HR" sz="2400" kern="0" dirty="0">
                <a:solidFill>
                  <a:srgbClr val="000000"/>
                </a:solidFill>
              </a:rPr>
              <a:t>onsiderations</a:t>
            </a:r>
            <a:r>
              <a:rPr lang="en-US" sz="2400" kern="0" dirty="0">
                <a:solidFill>
                  <a:srgbClr val="000000"/>
                </a:solidFill>
              </a:rPr>
              <a:t> for renewing a certificate for an issuing CA</a:t>
            </a:r>
            <a:r>
              <a:rPr lang="hr-HR" sz="2400" kern="0" dirty="0">
                <a:solidFill>
                  <a:srgbClr val="000000"/>
                </a:solidFill>
              </a:rPr>
              <a:t>:</a:t>
            </a:r>
          </a:p>
          <a:p>
            <a:pPr lvl="1"/>
            <a:r>
              <a:rPr lang="hr-HR" kern="0" dirty="0">
                <a:solidFill>
                  <a:srgbClr val="000000"/>
                </a:solidFill>
              </a:rPr>
              <a:t>New key pair</a:t>
            </a:r>
          </a:p>
          <a:p>
            <a:pPr lvl="1"/>
            <a:r>
              <a:rPr lang="hr-HR" kern="0" dirty="0">
                <a:solidFill>
                  <a:srgbClr val="000000"/>
                </a:solidFill>
              </a:rPr>
              <a:t>Smaller CRLs</a:t>
            </a:r>
            <a:endParaRPr lang="en-US" kern="0" dirty="0">
              <a:solidFill>
                <a:srgbClr val="000000"/>
              </a:solidFill>
            </a:endParaRPr>
          </a:p>
          <a:p>
            <a:pPr marL="288925" lvl="1" indent="0">
              <a:buFont typeface="Arial" pitchFamily="34" charset="0"/>
              <a:buNone/>
            </a:pPr>
            <a:endParaRPr lang="en-US" sz="800" kern="0" dirty="0">
              <a:solidFill>
                <a:srgbClr val="000000"/>
              </a:solidFill>
            </a:endParaRPr>
          </a:p>
          <a:p>
            <a:r>
              <a:rPr lang="en-US" sz="2400" kern="0" dirty="0">
                <a:solidFill>
                  <a:srgbClr val="000000"/>
                </a:solidFill>
              </a:rPr>
              <a:t>Procedure for renewing a CA certificate</a:t>
            </a:r>
          </a:p>
        </p:txBody>
      </p:sp>
    </p:spTree>
    <p:extLst>
      <p:ext uri="{BB962C8B-B14F-4D97-AF65-F5344CB8AC3E}">
        <p14:creationId xmlns:p14="http://schemas.microsoft.com/office/powerpoint/2010/main" val="25103223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Moving a root CA to another computer</a:t>
            </a:r>
            <a:endParaRPr lang="en-US"/>
          </a:p>
        </p:txBody>
      </p:sp>
      <p:sp>
        <p:nvSpPr>
          <p:cNvPr id="4" name="Content Placeholder 2"/>
          <p:cNvSpPr txBox="1">
            <a:spLocks/>
          </p:cNvSpPr>
          <p:nvPr/>
        </p:nvSpPr>
        <p:spPr>
          <a:xfrm>
            <a:off x="197224" y="948645"/>
            <a:ext cx="8695764" cy="5613520"/>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kern="0">
                <a:solidFill>
                  <a:srgbClr val="000000"/>
                </a:solidFill>
              </a:rPr>
              <a:t>T</a:t>
            </a:r>
            <a:r>
              <a:rPr lang="hr-HR" sz="2000" kern="0">
                <a:solidFill>
                  <a:srgbClr val="000000"/>
                </a:solidFill>
              </a:rPr>
              <a:t>o move </a:t>
            </a:r>
            <a:r>
              <a:rPr lang="en-US" sz="2000" kern="0">
                <a:solidFill>
                  <a:srgbClr val="000000"/>
                </a:solidFill>
              </a:rPr>
              <a:t>a </a:t>
            </a:r>
            <a:r>
              <a:rPr lang="hr-HR" sz="2000" kern="0">
                <a:solidFill>
                  <a:srgbClr val="000000"/>
                </a:solidFill>
              </a:rPr>
              <a:t>CA from one </a:t>
            </a:r>
            <a:r>
              <a:rPr lang="en-US" sz="2000" kern="0">
                <a:solidFill>
                  <a:srgbClr val="000000"/>
                </a:solidFill>
              </a:rPr>
              <a:t>computer</a:t>
            </a:r>
            <a:r>
              <a:rPr lang="hr-HR" sz="2000" kern="0">
                <a:solidFill>
                  <a:srgbClr val="000000"/>
                </a:solidFill>
              </a:rPr>
              <a:t> to another</a:t>
            </a:r>
            <a:r>
              <a:rPr lang="en-US" sz="2000" kern="0">
                <a:solidFill>
                  <a:srgbClr val="000000"/>
                </a:solidFill>
              </a:rPr>
              <a:t>,</a:t>
            </a:r>
            <a:r>
              <a:rPr lang="hr-HR" sz="2000" kern="0">
                <a:solidFill>
                  <a:srgbClr val="000000"/>
                </a:solidFill>
              </a:rPr>
              <a:t> you have to perform backup and restore</a:t>
            </a:r>
            <a:r>
              <a:rPr lang="en-US" sz="2000" kern="0">
                <a:solidFill>
                  <a:srgbClr val="000000"/>
                </a:solidFill>
              </a:rPr>
              <a:t>:</a:t>
            </a:r>
            <a:endParaRPr lang="hr-HR" sz="2000" kern="0">
              <a:solidFill>
                <a:srgbClr val="000000"/>
              </a:solidFill>
            </a:endParaRPr>
          </a:p>
          <a:p>
            <a:r>
              <a:rPr lang="en-US" sz="2000" kern="0">
                <a:solidFill>
                  <a:srgbClr val="000000"/>
                </a:solidFill>
              </a:rPr>
              <a:t>To b</a:t>
            </a:r>
            <a:r>
              <a:rPr lang="hr-HR" sz="2000" kern="0">
                <a:solidFill>
                  <a:srgbClr val="000000"/>
                </a:solidFill>
              </a:rPr>
              <a:t>ack</a:t>
            </a:r>
            <a:r>
              <a:rPr lang="en-US" sz="2000" kern="0">
                <a:solidFill>
                  <a:srgbClr val="000000"/>
                </a:solidFill>
              </a:rPr>
              <a:t> </a:t>
            </a:r>
            <a:r>
              <a:rPr lang="hr-HR" sz="2000" kern="0">
                <a:solidFill>
                  <a:srgbClr val="000000"/>
                </a:solidFill>
              </a:rPr>
              <a:t>up</a:t>
            </a:r>
            <a:r>
              <a:rPr lang="en-US" sz="2000" kern="0">
                <a:solidFill>
                  <a:srgbClr val="000000"/>
                </a:solidFill>
              </a:rPr>
              <a:t> a computer, follow this </a:t>
            </a:r>
            <a:r>
              <a:rPr lang="hr-HR" sz="2000" kern="0">
                <a:solidFill>
                  <a:srgbClr val="000000"/>
                </a:solidFill>
              </a:rPr>
              <a:t>procedure:</a:t>
            </a:r>
          </a:p>
          <a:p>
            <a:pPr lvl="1"/>
            <a:r>
              <a:rPr lang="hr-HR" sz="2000" kern="0">
                <a:solidFill>
                  <a:srgbClr val="000000"/>
                </a:solidFill>
              </a:rPr>
              <a:t>R</a:t>
            </a:r>
            <a:r>
              <a:rPr lang="en-US" sz="2000" kern="0">
                <a:solidFill>
                  <a:srgbClr val="000000"/>
                </a:solidFill>
              </a:rPr>
              <a:t>ecord the names of the certificate templates</a:t>
            </a:r>
          </a:p>
          <a:p>
            <a:pPr lvl="1"/>
            <a:r>
              <a:rPr lang="en-US" sz="2000" kern="0">
                <a:solidFill>
                  <a:srgbClr val="000000"/>
                </a:solidFill>
              </a:rPr>
              <a:t>Back up a CA</a:t>
            </a:r>
            <a:r>
              <a:rPr lang="hr-HR" sz="2000" kern="0">
                <a:solidFill>
                  <a:srgbClr val="000000"/>
                </a:solidFill>
              </a:rPr>
              <a:t> in </a:t>
            </a:r>
            <a:r>
              <a:rPr lang="en-US" sz="2000" kern="0">
                <a:solidFill>
                  <a:srgbClr val="000000"/>
                </a:solidFill>
              </a:rPr>
              <a:t>the </a:t>
            </a:r>
            <a:r>
              <a:rPr lang="hr-HR" sz="2000" kern="0">
                <a:solidFill>
                  <a:srgbClr val="000000"/>
                </a:solidFill>
              </a:rPr>
              <a:t>CA admin console</a:t>
            </a:r>
            <a:endParaRPr lang="en-US" sz="2000" kern="0">
              <a:solidFill>
                <a:srgbClr val="000000"/>
              </a:solidFill>
            </a:endParaRPr>
          </a:p>
          <a:p>
            <a:pPr lvl="1"/>
            <a:r>
              <a:rPr lang="hr-HR" sz="2000" kern="0">
                <a:solidFill>
                  <a:srgbClr val="000000"/>
                </a:solidFill>
              </a:rPr>
              <a:t>E</a:t>
            </a:r>
            <a:r>
              <a:rPr lang="en-US" sz="2000" kern="0">
                <a:solidFill>
                  <a:srgbClr val="000000"/>
                </a:solidFill>
              </a:rPr>
              <a:t>xport </a:t>
            </a:r>
            <a:r>
              <a:rPr lang="hr-HR" sz="2000" kern="0">
                <a:solidFill>
                  <a:srgbClr val="000000"/>
                </a:solidFill>
              </a:rPr>
              <a:t>the </a:t>
            </a:r>
            <a:r>
              <a:rPr lang="en-US" sz="2000" kern="0">
                <a:solidFill>
                  <a:srgbClr val="000000"/>
                </a:solidFill>
              </a:rPr>
              <a:t>registry subkey</a:t>
            </a:r>
          </a:p>
          <a:p>
            <a:pPr lvl="1"/>
            <a:r>
              <a:rPr lang="hr-HR" sz="2000" kern="0">
                <a:solidFill>
                  <a:srgbClr val="000000"/>
                </a:solidFill>
              </a:rPr>
              <a:t>U</a:t>
            </a:r>
            <a:r>
              <a:rPr lang="en-US" sz="2000" kern="0">
                <a:solidFill>
                  <a:srgbClr val="000000"/>
                </a:solidFill>
              </a:rPr>
              <a:t>ninstall the CA </a:t>
            </a:r>
            <a:r>
              <a:rPr lang="hr-HR" sz="2000" kern="0">
                <a:solidFill>
                  <a:srgbClr val="000000"/>
                </a:solidFill>
              </a:rPr>
              <a:t>role</a:t>
            </a:r>
            <a:r>
              <a:rPr lang="en-US" sz="2000" kern="0">
                <a:solidFill>
                  <a:srgbClr val="000000"/>
                </a:solidFill>
              </a:rPr>
              <a:t> </a:t>
            </a:r>
          </a:p>
          <a:p>
            <a:pPr lvl="1"/>
            <a:r>
              <a:rPr lang="en-US" sz="2000" kern="0">
                <a:solidFill>
                  <a:srgbClr val="000000"/>
                </a:solidFill>
              </a:rPr>
              <a:t>Confirm the %SystemRoot% folder </a:t>
            </a:r>
            <a:r>
              <a:rPr lang="hr-HR" sz="2000" kern="0">
                <a:solidFill>
                  <a:srgbClr val="000000"/>
                </a:solidFill>
              </a:rPr>
              <a:t>locations</a:t>
            </a:r>
          </a:p>
          <a:p>
            <a:pPr lvl="1"/>
            <a:r>
              <a:rPr lang="hr-HR" sz="2000" kern="0">
                <a:solidFill>
                  <a:srgbClr val="000000"/>
                </a:solidFill>
              </a:rPr>
              <a:t>Remove </a:t>
            </a:r>
            <a:r>
              <a:rPr lang="en-US" sz="2000" kern="0">
                <a:solidFill>
                  <a:srgbClr val="000000"/>
                </a:solidFill>
              </a:rPr>
              <a:t>the </a:t>
            </a:r>
            <a:r>
              <a:rPr lang="hr-HR" sz="2000" kern="0">
                <a:solidFill>
                  <a:srgbClr val="000000"/>
                </a:solidFill>
              </a:rPr>
              <a:t>old CA from the domain</a:t>
            </a:r>
          </a:p>
          <a:p>
            <a:r>
              <a:rPr lang="en-US" sz="2000" kern="0">
                <a:solidFill>
                  <a:srgbClr val="000000"/>
                </a:solidFill>
              </a:rPr>
              <a:t>To r</a:t>
            </a:r>
            <a:r>
              <a:rPr lang="hr-HR" sz="2000" kern="0">
                <a:solidFill>
                  <a:srgbClr val="000000"/>
                </a:solidFill>
              </a:rPr>
              <a:t>estore</a:t>
            </a:r>
            <a:r>
              <a:rPr lang="en-US" sz="2000" kern="0">
                <a:solidFill>
                  <a:srgbClr val="000000"/>
                </a:solidFill>
              </a:rPr>
              <a:t>, follow this procedure:</a:t>
            </a:r>
          </a:p>
          <a:p>
            <a:pPr lvl="1"/>
            <a:r>
              <a:rPr lang="en-US" sz="2000" kern="0">
                <a:solidFill>
                  <a:srgbClr val="000000"/>
                </a:solidFill>
              </a:rPr>
              <a:t>Install AD CS</a:t>
            </a:r>
          </a:p>
          <a:p>
            <a:pPr lvl="1"/>
            <a:r>
              <a:rPr lang="en-US" sz="2000" kern="0">
                <a:solidFill>
                  <a:srgbClr val="000000"/>
                </a:solidFill>
              </a:rPr>
              <a:t>Use the existing private key</a:t>
            </a:r>
          </a:p>
          <a:p>
            <a:pPr lvl="1"/>
            <a:r>
              <a:rPr lang="hr-HR" sz="2000" kern="0">
                <a:solidFill>
                  <a:srgbClr val="000000"/>
                </a:solidFill>
              </a:rPr>
              <a:t>Restore </a:t>
            </a:r>
            <a:r>
              <a:rPr lang="en-US" sz="2000" kern="0">
                <a:solidFill>
                  <a:srgbClr val="000000"/>
                </a:solidFill>
              </a:rPr>
              <a:t>the registry file </a:t>
            </a:r>
          </a:p>
          <a:p>
            <a:pPr lvl="1"/>
            <a:r>
              <a:rPr lang="en-US" sz="2000" kern="0">
                <a:solidFill>
                  <a:srgbClr val="000000"/>
                </a:solidFill>
              </a:rPr>
              <a:t>Restore the CA</a:t>
            </a:r>
            <a:r>
              <a:rPr lang="hr-HR" sz="2000" kern="0">
                <a:solidFill>
                  <a:srgbClr val="000000"/>
                </a:solidFill>
              </a:rPr>
              <a:t> database and settings</a:t>
            </a:r>
            <a:endParaRPr lang="en-US" sz="2000" kern="0">
              <a:solidFill>
                <a:srgbClr val="000000"/>
              </a:solidFill>
            </a:endParaRPr>
          </a:p>
          <a:p>
            <a:pPr lvl="1"/>
            <a:r>
              <a:rPr lang="hr-HR" sz="2000" kern="0">
                <a:solidFill>
                  <a:srgbClr val="000000"/>
                </a:solidFill>
              </a:rPr>
              <a:t>R</a:t>
            </a:r>
            <a:r>
              <a:rPr lang="en-US" sz="2000" kern="0">
                <a:solidFill>
                  <a:srgbClr val="000000"/>
                </a:solidFill>
              </a:rPr>
              <a:t>estore the certificate templates </a:t>
            </a:r>
          </a:p>
          <a:p>
            <a:pPr lvl="1"/>
            <a:endParaRPr lang="hr-HR" sz="2000" kern="0">
              <a:solidFill>
                <a:srgbClr val="000000"/>
              </a:solidFill>
            </a:endParaRPr>
          </a:p>
          <a:p>
            <a:endParaRPr lang="en-US" sz="2400" kern="0">
              <a:solidFill>
                <a:srgbClr val="000000"/>
              </a:solidFill>
            </a:endParaRPr>
          </a:p>
          <a:p>
            <a:pPr lvl="1"/>
            <a:endParaRPr lang="en-US" sz="2000" kern="0" dirty="0">
              <a:solidFill>
                <a:srgbClr val="000000"/>
              </a:solidFill>
            </a:endParaRPr>
          </a:p>
        </p:txBody>
      </p:sp>
    </p:spTree>
    <p:extLst>
      <p:ext uri="{BB962C8B-B14F-4D97-AF65-F5344CB8AC3E}">
        <p14:creationId xmlns:p14="http://schemas.microsoft.com/office/powerpoint/2010/main" val="6555426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Monitoring CA operations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hr-HR" kern="0">
                <a:solidFill>
                  <a:srgbClr val="000000"/>
                </a:solidFill>
              </a:rPr>
              <a:t>For monitoring and maintenance of</a:t>
            </a:r>
            <a:r>
              <a:rPr lang="en-US" kern="0">
                <a:solidFill>
                  <a:srgbClr val="000000"/>
                </a:solidFill>
              </a:rPr>
              <a:t> a</a:t>
            </a:r>
            <a:r>
              <a:rPr lang="hr-HR" kern="0">
                <a:solidFill>
                  <a:srgbClr val="000000"/>
                </a:solidFill>
              </a:rPr>
              <a:t> CA hierarchy</a:t>
            </a:r>
            <a:r>
              <a:rPr lang="en-US" kern="0">
                <a:solidFill>
                  <a:srgbClr val="000000"/>
                </a:solidFill>
              </a:rPr>
              <a:t>,</a:t>
            </a:r>
            <a:r>
              <a:rPr lang="hr-HR" kern="0">
                <a:solidFill>
                  <a:srgbClr val="000000"/>
                </a:solidFill>
              </a:rPr>
              <a:t> you can use </a:t>
            </a:r>
            <a:r>
              <a:rPr lang="en-US" kern="0">
                <a:solidFill>
                  <a:srgbClr val="000000"/>
                </a:solidFill>
              </a:rPr>
              <a:t>PKIV</a:t>
            </a:r>
            <a:r>
              <a:rPr lang="hr-HR" kern="0">
                <a:solidFill>
                  <a:srgbClr val="000000"/>
                </a:solidFill>
              </a:rPr>
              <a:t>iew and CA </a:t>
            </a:r>
            <a:r>
              <a:rPr lang="en-US" kern="0">
                <a:solidFill>
                  <a:srgbClr val="000000"/>
                </a:solidFill>
              </a:rPr>
              <a:t>a</a:t>
            </a:r>
            <a:r>
              <a:rPr lang="hr-HR" kern="0">
                <a:solidFill>
                  <a:srgbClr val="000000"/>
                </a:solidFill>
              </a:rPr>
              <a:t>uditing</a:t>
            </a:r>
          </a:p>
          <a:p>
            <a:r>
              <a:rPr lang="en-US" kern="0">
                <a:solidFill>
                  <a:srgbClr val="000000"/>
                </a:solidFill>
              </a:rPr>
              <a:t>With </a:t>
            </a:r>
            <a:r>
              <a:rPr lang="hr-HR" kern="0">
                <a:solidFill>
                  <a:srgbClr val="000000"/>
                </a:solidFill>
              </a:rPr>
              <a:t>PKIView</a:t>
            </a:r>
            <a:r>
              <a:rPr lang="en-US" kern="0">
                <a:solidFill>
                  <a:srgbClr val="000000"/>
                </a:solidFill>
              </a:rPr>
              <a:t>, you can</a:t>
            </a:r>
            <a:r>
              <a:rPr lang="hr-HR" kern="0">
                <a:solidFill>
                  <a:srgbClr val="000000"/>
                </a:solidFill>
              </a:rPr>
              <a:t>:</a:t>
            </a:r>
          </a:p>
          <a:p>
            <a:pPr lvl="1"/>
            <a:r>
              <a:rPr lang="hr-HR" kern="0">
                <a:solidFill>
                  <a:srgbClr val="000000"/>
                </a:solidFill>
              </a:rPr>
              <a:t>A</a:t>
            </a:r>
            <a:r>
              <a:rPr lang="en-US" kern="0">
                <a:solidFill>
                  <a:srgbClr val="000000"/>
                </a:solidFill>
              </a:rPr>
              <a:t>ccess </a:t>
            </a:r>
            <a:r>
              <a:rPr lang="hr-HR" kern="0">
                <a:solidFill>
                  <a:srgbClr val="000000"/>
                </a:solidFill>
              </a:rPr>
              <a:t>and manage </a:t>
            </a:r>
            <a:r>
              <a:rPr lang="en-US" kern="0">
                <a:solidFill>
                  <a:srgbClr val="000000"/>
                </a:solidFill>
              </a:rPr>
              <a:t>PKI-related AD DS containers </a:t>
            </a:r>
          </a:p>
          <a:p>
            <a:pPr lvl="1"/>
            <a:r>
              <a:rPr lang="hr-HR" kern="0">
                <a:solidFill>
                  <a:srgbClr val="000000"/>
                </a:solidFill>
              </a:rPr>
              <a:t>Monitor </a:t>
            </a:r>
            <a:r>
              <a:rPr lang="en-US" kern="0">
                <a:solidFill>
                  <a:srgbClr val="000000"/>
                </a:solidFill>
              </a:rPr>
              <a:t>CAs and their health state</a:t>
            </a:r>
          </a:p>
          <a:p>
            <a:pPr lvl="1"/>
            <a:r>
              <a:rPr lang="hr-HR" kern="0">
                <a:solidFill>
                  <a:srgbClr val="000000"/>
                </a:solidFill>
              </a:rPr>
              <a:t>Check the status of </a:t>
            </a:r>
            <a:r>
              <a:rPr lang="en-US" kern="0">
                <a:solidFill>
                  <a:srgbClr val="000000"/>
                </a:solidFill>
              </a:rPr>
              <a:t>CA certificates</a:t>
            </a:r>
          </a:p>
          <a:p>
            <a:pPr lvl="1"/>
            <a:r>
              <a:rPr lang="hr-HR" kern="0">
                <a:solidFill>
                  <a:srgbClr val="000000"/>
                </a:solidFill>
              </a:rPr>
              <a:t>Check the status of </a:t>
            </a:r>
            <a:r>
              <a:rPr lang="en-US" kern="0">
                <a:solidFill>
                  <a:srgbClr val="000000"/>
                </a:solidFill>
              </a:rPr>
              <a:t>AIA locations</a:t>
            </a:r>
          </a:p>
          <a:p>
            <a:pPr lvl="1"/>
            <a:r>
              <a:rPr lang="hr-HR" kern="0">
                <a:solidFill>
                  <a:srgbClr val="000000"/>
                </a:solidFill>
              </a:rPr>
              <a:t>Check the status of </a:t>
            </a:r>
            <a:r>
              <a:rPr lang="en-US" kern="0">
                <a:solidFill>
                  <a:srgbClr val="000000"/>
                </a:solidFill>
              </a:rPr>
              <a:t>CRLs</a:t>
            </a:r>
          </a:p>
          <a:p>
            <a:pPr lvl="1"/>
            <a:r>
              <a:rPr lang="hr-HR" kern="0">
                <a:solidFill>
                  <a:srgbClr val="000000"/>
                </a:solidFill>
              </a:rPr>
              <a:t>Check the status of </a:t>
            </a:r>
            <a:r>
              <a:rPr lang="en-US" kern="0">
                <a:solidFill>
                  <a:srgbClr val="000000"/>
                </a:solidFill>
              </a:rPr>
              <a:t>CDPs</a:t>
            </a:r>
          </a:p>
          <a:p>
            <a:pPr lvl="1"/>
            <a:r>
              <a:rPr lang="hr-HR" kern="0">
                <a:solidFill>
                  <a:srgbClr val="000000"/>
                </a:solidFill>
              </a:rPr>
              <a:t>E</a:t>
            </a:r>
            <a:r>
              <a:rPr lang="en-US" kern="0">
                <a:solidFill>
                  <a:srgbClr val="000000"/>
                </a:solidFill>
              </a:rPr>
              <a:t>valuate the state of the Online Responder</a:t>
            </a:r>
            <a:endParaRPr lang="hr-HR" kern="0">
              <a:solidFill>
                <a:srgbClr val="000000"/>
              </a:solidFill>
            </a:endParaRPr>
          </a:p>
          <a:p>
            <a:r>
              <a:rPr lang="hr-HR" kern="0">
                <a:solidFill>
                  <a:srgbClr val="000000"/>
                </a:solidFill>
              </a:rPr>
              <a:t>CA </a:t>
            </a:r>
            <a:r>
              <a:rPr lang="en-US" kern="0">
                <a:solidFill>
                  <a:srgbClr val="000000"/>
                </a:solidFill>
              </a:rPr>
              <a:t>a</a:t>
            </a:r>
            <a:r>
              <a:rPr lang="hr-HR" kern="0">
                <a:solidFill>
                  <a:srgbClr val="000000"/>
                </a:solidFill>
              </a:rPr>
              <a:t>uditing provides logging for various events that </a:t>
            </a:r>
            <a:r>
              <a:rPr lang="en-CA" kern="0">
                <a:solidFill>
                  <a:srgbClr val="000000"/>
                </a:solidFill>
              </a:rPr>
              <a:t>occur </a:t>
            </a:r>
            <a:r>
              <a:rPr lang="hr-HR" kern="0">
                <a:solidFill>
                  <a:srgbClr val="000000"/>
                </a:solidFill>
              </a:rPr>
              <a:t>on the CA</a:t>
            </a:r>
            <a:endParaRPr lang="en-US" kern="0">
              <a:solidFill>
                <a:srgbClr val="000000"/>
              </a:solidFill>
            </a:endParaRPr>
          </a:p>
          <a:p>
            <a:pPr lvl="1"/>
            <a:endParaRPr lang="en-US" kern="0" dirty="0">
              <a:solidFill>
                <a:srgbClr val="000000"/>
              </a:solidFill>
            </a:endParaRPr>
          </a:p>
        </p:txBody>
      </p:sp>
    </p:spTree>
    <p:extLst>
      <p:ext uri="{BB962C8B-B14F-4D97-AF65-F5344CB8AC3E}">
        <p14:creationId xmlns:p14="http://schemas.microsoft.com/office/powerpoint/2010/main" val="32913228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054451" cy="740664"/>
          </a:xfrm>
        </p:spPr>
        <p:txBody>
          <a:bodyPr/>
          <a:lstStyle/>
          <a:p>
            <a:r>
              <a:rPr lang="en-CA" dirty="0"/>
              <a:t>Lab: Deploying and configuring a two-tier CA hierarchy</a:t>
            </a:r>
            <a:endParaRPr lang="en-US" dirty="0"/>
          </a:p>
        </p:txBody>
      </p:sp>
      <p:sp>
        <p:nvSpPr>
          <p:cNvPr id="3" name="Text Placeholder 2"/>
          <p:cNvSpPr>
            <a:spLocks noGrp="1"/>
          </p:cNvSpPr>
          <p:nvPr>
            <p:ph type="body" idx="1"/>
          </p:nvPr>
        </p:nvSpPr>
        <p:spPr/>
        <p:txBody>
          <a:bodyPr/>
          <a:lstStyle/>
          <a:p>
            <a:r>
              <a:rPr lang="en-US" dirty="0"/>
              <a:t>Exercise 1: Deploying an offline root CA
Exercise 2: Deploying an enterprise </a:t>
            </a:r>
            <a:br>
              <a:rPr lang="en-US" dirty="0"/>
            </a:br>
            <a:r>
              <a:rPr lang="en-US" dirty="0"/>
              <a:t>subordinate CA</a:t>
            </a:r>
          </a:p>
        </p:txBody>
      </p:sp>
      <p:sp>
        <p:nvSpPr>
          <p:cNvPr id="4" name="TextBox 3"/>
          <p:cNvSpPr txBox="1"/>
          <p:nvPr/>
        </p:nvSpPr>
        <p:spPr>
          <a:xfrm>
            <a:off x="520932" y="2457879"/>
            <a:ext cx="3146311" cy="523220"/>
          </a:xfrm>
          <a:prstGeom prst="rect">
            <a:avLst/>
          </a:prstGeom>
          <a:noFill/>
        </p:spPr>
        <p:txBody>
          <a:bodyPr vert="horz" wrap="none" rtlCol="0">
            <a:spAutoFit/>
          </a:bodyPr>
          <a:lstStyle/>
          <a:p>
            <a:r>
              <a:rPr lang="en-US" sz="2800" dirty="0">
                <a:solidFill>
                  <a:srgbClr val="000000"/>
                </a:solidFill>
                <a:latin typeface="Segoe UI" panose="020B0502040204020203" pitchFamily="34" charset="0"/>
              </a:rPr>
              <a:t>Logon Information</a:t>
            </a:r>
          </a:p>
        </p:txBody>
      </p:sp>
      <p:sp>
        <p:nvSpPr>
          <p:cNvPr id="5" name="TextBox 4"/>
          <p:cNvSpPr txBox="1"/>
          <p:nvPr/>
        </p:nvSpPr>
        <p:spPr>
          <a:xfrm>
            <a:off x="520932" y="3187232"/>
            <a:ext cx="7754239" cy="2246769"/>
          </a:xfrm>
          <a:prstGeom prst="rect">
            <a:avLst/>
          </a:prstGeom>
          <a:noFill/>
        </p:spPr>
        <p:txBody>
          <a:bodyPr vert="horz" wrap="none" rtlCol="0">
            <a:spAutoFit/>
          </a:bodyPr>
          <a:lstStyle/>
          <a:p>
            <a:r>
              <a:rPr lang="en-CA" sz="2800" dirty="0">
                <a:solidFill>
                  <a:srgbClr val="000000"/>
                </a:solidFill>
                <a:latin typeface="Segoe UI" panose="020B0502040204020203" pitchFamily="34" charset="0"/>
              </a:rPr>
              <a:t>Virtual machines: 	</a:t>
            </a:r>
            <a:r>
              <a:rPr lang="en-CA" sz="2800" b="1" dirty="0">
                <a:solidFill>
                  <a:srgbClr val="000000"/>
                </a:solidFill>
                <a:latin typeface="Segoe UI" panose="020B0502040204020203" pitchFamily="34" charset="0"/>
              </a:rPr>
              <a:t>20742B-LON-DC1</a:t>
            </a:r>
          </a:p>
          <a:p>
            <a:r>
              <a:rPr lang="en-CA" sz="2800" b="1" dirty="0">
                <a:solidFill>
                  <a:srgbClr val="000000"/>
                </a:solidFill>
                <a:latin typeface="Segoe UI" panose="020B0502040204020203" pitchFamily="34" charset="0"/>
              </a:rPr>
              <a:t>				20742B-LON-SVR1</a:t>
            </a:r>
          </a:p>
          <a:p>
            <a:r>
              <a:rPr lang="en-CA" sz="2800" b="1" dirty="0">
                <a:solidFill>
                  <a:srgbClr val="000000"/>
                </a:solidFill>
                <a:latin typeface="Segoe UI" panose="020B0502040204020203" pitchFamily="34" charset="0"/>
              </a:rPr>
              <a:t>				20742B-CA-SVR1</a:t>
            </a:r>
            <a:endParaRPr lang="en-CA" sz="2800" dirty="0">
              <a:solidFill>
                <a:srgbClr val="000000"/>
              </a:solidFill>
              <a:latin typeface="Segoe UI" panose="020B0502040204020203" pitchFamily="34" charset="0"/>
            </a:endParaRPr>
          </a:p>
          <a:p>
            <a:r>
              <a:rPr lang="en-US" sz="2800" dirty="0">
                <a:solidFill>
                  <a:srgbClr val="000000"/>
                </a:solidFill>
                <a:latin typeface="Segoe UI" panose="020B0502040204020203" pitchFamily="34" charset="0"/>
              </a:rPr>
              <a:t>User name: 		</a:t>
            </a:r>
            <a:r>
              <a:rPr lang="en-US" sz="2800" b="1" dirty="0" err="1">
                <a:solidFill>
                  <a:srgbClr val="000000"/>
                </a:solidFill>
                <a:latin typeface="Segoe UI" panose="020B0502040204020203" pitchFamily="34" charset="0"/>
              </a:rPr>
              <a:t>Adatum</a:t>
            </a:r>
            <a:r>
              <a:rPr lang="en-US" sz="2800" b="1" dirty="0">
                <a:solidFill>
                  <a:srgbClr val="000000"/>
                </a:solidFill>
                <a:latin typeface="Segoe UI" panose="020B0502040204020203" pitchFamily="34" charset="0"/>
              </a:rPr>
              <a:t>\Administrator</a:t>
            </a:r>
            <a:endParaRPr lang="en-US" sz="2800" dirty="0">
              <a:solidFill>
                <a:srgbClr val="000000"/>
              </a:solidFill>
              <a:latin typeface="Segoe UI" panose="020B0502040204020203" pitchFamily="34" charset="0"/>
            </a:endParaRPr>
          </a:p>
          <a:p>
            <a:r>
              <a:rPr lang="en-US" sz="2800" dirty="0">
                <a:solidFill>
                  <a:srgbClr val="000000"/>
                </a:solidFill>
                <a:latin typeface="Segoe UI" panose="020B0502040204020203" pitchFamily="34" charset="0"/>
              </a:rPr>
              <a:t>Password: 			</a:t>
            </a:r>
            <a:r>
              <a:rPr lang="en-US" sz="2800" b="1" dirty="0">
                <a:solidFill>
                  <a:srgbClr val="000000"/>
                </a:solidFill>
                <a:latin typeface="Segoe UI" panose="020B0502040204020203" pitchFamily="34" charset="0"/>
              </a:rPr>
              <a:t>Pa55w.rd</a:t>
            </a: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a:solidFill>
                  <a:srgbClr val="000000"/>
                </a:solidFill>
                <a:latin typeface="Segoe UI" panose="020B0502040204020203" pitchFamily="34" charset="0"/>
              </a:rPr>
              <a:t>Estimated Time: 60 minutes</a:t>
            </a:r>
          </a:p>
        </p:txBody>
      </p:sp>
    </p:spTree>
    <p:extLst>
      <p:ext uri="{BB962C8B-B14F-4D97-AF65-F5344CB8AC3E}">
        <p14:creationId xmlns:p14="http://schemas.microsoft.com/office/powerpoint/2010/main" val="39688510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sz="quarter" idx="1"/>
          </p:nvPr>
        </p:nvSpPr>
        <p:spPr/>
        <p:txBody>
          <a:bodyPr/>
          <a:lstStyle/>
          <a:p>
            <a:r>
              <a:rPr lang="en-CA" dirty="0" smtClean="0"/>
              <a:t>Active Directory Certificate Service</a:t>
            </a:r>
            <a:r>
              <a:rPr lang="en-CA" dirty="0"/>
              <a:t>
</a:t>
            </a:r>
            <a:endParaRPr lang="en-US" dirty="0"/>
          </a:p>
        </p:txBody>
      </p:sp>
    </p:spTree>
    <p:extLst>
      <p:ext uri="{BB962C8B-B14F-4D97-AF65-F5344CB8AC3E}">
        <p14:creationId xmlns:p14="http://schemas.microsoft.com/office/powerpoint/2010/main" val="36732754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a:xfrm>
            <a:off x="458788" y="0"/>
            <a:ext cx="8304212" cy="740664"/>
          </a:xfrm>
        </p:spPr>
        <p:txBody>
          <a:bodyPr/>
          <a:lstStyle/>
          <a:p>
            <a:r>
              <a:rPr lang="en-US" dirty="0"/>
              <a:t>Lesson </a:t>
            </a:r>
            <a:r>
              <a:rPr lang="en-US" dirty="0" smtClean="0"/>
              <a:t>4: </a:t>
            </a:r>
            <a:r>
              <a:rPr lang="en-US" dirty="0"/>
              <a:t>Deploying and managing </a:t>
            </a:r>
            <a:r>
              <a:rPr lang="en-US" dirty="0" smtClean="0"/>
              <a:t>certificate</a:t>
            </a:r>
            <a:endParaRPr lang="en-US" dirty="0"/>
          </a:p>
        </p:txBody>
      </p:sp>
      <p:sp>
        <p:nvSpPr>
          <p:cNvPr id="3" name="Text Placeholder 2"/>
          <p:cNvSpPr>
            <a:spLocks noGrp="1"/>
          </p:cNvSpPr>
          <p:nvPr>
            <p:ph type="body" idx="1"/>
          </p:nvPr>
        </p:nvSpPr>
        <p:spPr/>
        <p:txBody>
          <a:bodyPr/>
          <a:lstStyle/>
          <a:p>
            <a:r>
              <a:rPr lang="en-US" dirty="0"/>
              <a:t>What are certificates and certificate templates?
Certificate template versions in </a:t>
            </a:r>
            <a:br>
              <a:rPr lang="en-US" dirty="0"/>
            </a:br>
            <a:r>
              <a:rPr lang="en-US" dirty="0"/>
              <a:t>Windows Server 2016
Configuring certificate template permissions
Configuring certificate template settings
Options for updating a certificate template
Demonstration: Modifying and enabling a certificate template</a:t>
            </a:r>
          </a:p>
        </p:txBody>
      </p:sp>
    </p:spTree>
    <p:extLst>
      <p:ext uri="{BB962C8B-B14F-4D97-AF65-F5344CB8AC3E}">
        <p14:creationId xmlns:p14="http://schemas.microsoft.com/office/powerpoint/2010/main" val="13845757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are certificates and certificate templates?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A </a:t>
            </a:r>
            <a:r>
              <a:rPr lang="en-US" dirty="0" err="1"/>
              <a:t>ce</a:t>
            </a:r>
            <a:r>
              <a:rPr lang="hr-HR" dirty="0"/>
              <a:t>rtificate contains information about user</a:t>
            </a:r>
            <a:r>
              <a:rPr lang="en-US" dirty="0"/>
              <a:t>s,</a:t>
            </a:r>
            <a:r>
              <a:rPr lang="hr-HR" dirty="0"/>
              <a:t> device</a:t>
            </a:r>
            <a:r>
              <a:rPr lang="en-US" dirty="0"/>
              <a:t>s</a:t>
            </a:r>
            <a:r>
              <a:rPr lang="hr-HR" dirty="0"/>
              <a:t>, usage, validity</a:t>
            </a:r>
            <a:r>
              <a:rPr lang="en-US" dirty="0"/>
              <a:t>,</a:t>
            </a:r>
            <a:r>
              <a:rPr lang="hr-HR" dirty="0"/>
              <a:t> and a key pair</a:t>
            </a:r>
          </a:p>
          <a:p>
            <a:r>
              <a:rPr lang="en-US" dirty="0"/>
              <a:t>A certificate template defines:</a:t>
            </a:r>
          </a:p>
          <a:p>
            <a:pPr marL="411480" lvl="1"/>
            <a:r>
              <a:rPr lang="en-US" dirty="0"/>
              <a:t>The format and contents of a certificate</a:t>
            </a:r>
          </a:p>
          <a:p>
            <a:pPr marL="411480" lvl="1"/>
            <a:r>
              <a:rPr lang="en-US" dirty="0"/>
              <a:t>The process for creating and submitting a valid certificate request</a:t>
            </a:r>
          </a:p>
          <a:p>
            <a:pPr marL="411480" lvl="1"/>
            <a:r>
              <a:rPr lang="en-US" dirty="0"/>
              <a:t>The security principals that are allowed to read, enroll, or use </a:t>
            </a:r>
            <a:r>
              <a:rPr lang="en-US" dirty="0" err="1"/>
              <a:t>autoenrollment</a:t>
            </a:r>
            <a:r>
              <a:rPr lang="en-US" dirty="0"/>
              <a:t> for a certificate that will be based on the template</a:t>
            </a:r>
          </a:p>
          <a:p>
            <a:pPr marL="411480" lvl="1"/>
            <a:r>
              <a:rPr lang="en-US" dirty="0"/>
              <a:t>The permissions that are required to modify a certificate template </a:t>
            </a:r>
          </a:p>
          <a:p>
            <a:endParaRPr lang="en-US" dirty="0"/>
          </a:p>
        </p:txBody>
      </p:sp>
    </p:spTree>
    <p:extLst>
      <p:ext uri="{BB962C8B-B14F-4D97-AF65-F5344CB8AC3E}">
        <p14:creationId xmlns:p14="http://schemas.microsoft.com/office/powerpoint/2010/main" val="22553995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988425" cy="740664"/>
          </a:xfrm>
        </p:spPr>
        <p:txBody>
          <a:bodyPr/>
          <a:lstStyle/>
          <a:p>
            <a:r>
              <a:rPr lang="en-US" dirty="0"/>
              <a:t>Certificate template versions in Windows Server 2016</a:t>
            </a:r>
          </a:p>
        </p:txBody>
      </p:sp>
      <p:sp>
        <p:nvSpPr>
          <p:cNvPr id="4" name="Content Placeholder 2"/>
          <p:cNvSpPr>
            <a:spLocks noGrp="1"/>
          </p:cNvSpPr>
          <p:nvPr/>
        </p:nvSpPr>
        <p:spPr bwMode="auto">
          <a:xfrm>
            <a:off x="458788" y="990600"/>
            <a:ext cx="8119156" cy="55827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a:t>Version 1</a:t>
            </a:r>
          </a:p>
          <a:p>
            <a:pPr marL="411480" lvl="1"/>
            <a:r>
              <a:rPr lang="en-US" sz="2000" dirty="0"/>
              <a:t>Created by default when CA is installed</a:t>
            </a:r>
          </a:p>
          <a:p>
            <a:pPr marL="411480" lvl="1"/>
            <a:r>
              <a:rPr lang="en-US" sz="2000" dirty="0"/>
              <a:t>Cannot be modified (except for permissions) or removed</a:t>
            </a:r>
          </a:p>
          <a:p>
            <a:pPr marL="411480" lvl="1"/>
            <a:r>
              <a:rPr lang="en-US" sz="2000" dirty="0"/>
              <a:t>Can be duplicated to create version 2 or version 3 templates</a:t>
            </a:r>
          </a:p>
          <a:p>
            <a:r>
              <a:rPr lang="en-US" sz="2400" dirty="0"/>
              <a:t>Version 2</a:t>
            </a:r>
          </a:p>
          <a:p>
            <a:pPr marL="411480" lvl="1"/>
            <a:r>
              <a:rPr lang="en-US" sz="2000" dirty="0"/>
              <a:t>Allows customization of most settings in the template</a:t>
            </a:r>
          </a:p>
          <a:p>
            <a:pPr marL="411480" lvl="1"/>
            <a:r>
              <a:rPr lang="en-US" sz="2000" dirty="0"/>
              <a:t>Supports autoenrollment</a:t>
            </a:r>
          </a:p>
          <a:p>
            <a:r>
              <a:rPr lang="en-US" sz="2400" dirty="0"/>
              <a:t>Version 3</a:t>
            </a:r>
          </a:p>
          <a:p>
            <a:pPr marL="411480" lvl="1"/>
            <a:r>
              <a:rPr lang="en-US" sz="2000" dirty="0"/>
              <a:t>Supports advanced Suite B cryptographic settings</a:t>
            </a:r>
          </a:p>
          <a:p>
            <a:pPr marL="411480" lvl="1"/>
            <a:r>
              <a:rPr lang="en-US" sz="2000" dirty="0"/>
              <a:t>Includes advanced options for encryption, digital signatures, key exchange, and hashing</a:t>
            </a:r>
          </a:p>
          <a:p>
            <a:r>
              <a:rPr lang="en-US" sz="2400" dirty="0"/>
              <a:t>Version 4</a:t>
            </a:r>
          </a:p>
          <a:p>
            <a:pPr marL="411480" lvl="1"/>
            <a:r>
              <a:rPr lang="en-US" sz="2000" dirty="0"/>
              <a:t>Supports both CSPs and key storage providers</a:t>
            </a:r>
          </a:p>
          <a:p>
            <a:pPr marL="411480" lvl="1"/>
            <a:r>
              <a:rPr lang="en-US" sz="2000" dirty="0"/>
              <a:t>Supports renewal with the same key</a:t>
            </a:r>
          </a:p>
        </p:txBody>
      </p:sp>
    </p:spTree>
    <p:extLst>
      <p:ext uri="{BB962C8B-B14F-4D97-AF65-F5344CB8AC3E}">
        <p14:creationId xmlns:p14="http://schemas.microsoft.com/office/powerpoint/2010/main" val="26449368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Configuring certificate template permissions</a:t>
            </a:r>
          </a:p>
        </p:txBody>
      </p:sp>
      <p:graphicFrame>
        <p:nvGraphicFramePr>
          <p:cNvPr id="4" name="Table 3"/>
          <p:cNvGraphicFramePr>
            <a:graphicFrameLocks noGrp="1"/>
          </p:cNvGraphicFramePr>
          <p:nvPr>
            <p:extLst>
              <p:ext uri="{D42A27DB-BD31-4B8C-83A1-F6EECF244321}">
                <p14:modId xmlns:p14="http://schemas.microsoft.com/office/powerpoint/2010/main" val="2016471092"/>
              </p:ext>
            </p:extLst>
          </p:nvPr>
        </p:nvGraphicFramePr>
        <p:xfrm>
          <a:off x="457199" y="1096178"/>
          <a:ext cx="8229602" cy="4689282"/>
        </p:xfrm>
        <a:graphic>
          <a:graphicData uri="http://schemas.openxmlformats.org/drawingml/2006/table">
            <a:tbl>
              <a:tblPr firstRow="1" bandRow="1">
                <a:tableStyleId>{2D5ABB26-0587-4C30-8999-92F81FD0307C}</a:tableStyleId>
              </a:tblPr>
              <a:tblGrid>
                <a:gridCol w="2626243">
                  <a:extLst>
                    <a:ext uri="{9D8B030D-6E8A-4147-A177-3AD203B41FA5}">
                      <a16:colId xmlns="" xmlns:a16="http://schemas.microsoft.com/office/drawing/2014/main" val="20000"/>
                    </a:ext>
                  </a:extLst>
                </a:gridCol>
                <a:gridCol w="5603359">
                  <a:extLst>
                    <a:ext uri="{9D8B030D-6E8A-4147-A177-3AD203B41FA5}">
                      <a16:colId xmlns="" xmlns:a16="http://schemas.microsoft.com/office/drawing/2014/main" val="20001"/>
                    </a:ext>
                  </a:extLst>
                </a:gridCol>
              </a:tblGrid>
              <a:tr h="370840">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2000" b="1" u="none" strike="noStrike" cap="none" normalizeH="0" baseline="0" dirty="0">
                          <a:ln>
                            <a:noFill/>
                          </a:ln>
                          <a:effectLst/>
                          <a:latin typeface="Segoe UI" panose="020B0502040204020203" pitchFamily="34" charset="0"/>
                          <a:cs typeface="Segoe UI" panose="020B0502040204020203" pitchFamily="34" charset="0"/>
                        </a:rPr>
                        <a:t>Permission</a:t>
                      </a:r>
                      <a:endParaRPr kumimoji="0" lang="en-US" sz="2000" b="1"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T="91440" marB="91440" anchor="ct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2000" b="1" u="none" strike="noStrike" cap="none" normalizeH="0" baseline="0" dirty="0">
                          <a:ln>
                            <a:noFill/>
                          </a:ln>
                          <a:effectLst/>
                          <a:latin typeface="Segoe UI" panose="020B0502040204020203" pitchFamily="34" charset="0"/>
                          <a:cs typeface="Segoe UI" panose="020B0502040204020203" pitchFamily="34" charset="0"/>
                        </a:rPr>
                        <a:t>Description</a:t>
                      </a:r>
                      <a:endParaRPr kumimoji="0" lang="en-US" sz="2000" b="1"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T="91440" marB="91440" anchor="ct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 xmlns:a16="http://schemas.microsoft.com/office/drawing/2014/main" val="10000"/>
                  </a:ext>
                </a:extLst>
              </a:tr>
              <a:tr h="370840">
                <a:tc>
                  <a:txBody>
                    <a:bodyPr/>
                    <a:lstStyle/>
                    <a:p>
                      <a:r>
                        <a:rPr lang="en-US" sz="2000" dirty="0">
                          <a:latin typeface="Segoe UI" panose="020B0502040204020203" pitchFamily="34" charset="0"/>
                          <a:cs typeface="Segoe UI" panose="020B0502040204020203" pitchFamily="34" charset="0"/>
                        </a:rPr>
                        <a:t>Full Control</a:t>
                      </a:r>
                      <a:endParaRPr lang="en-US" sz="2000" dirty="0">
                        <a:latin typeface="Segoe UI" panose="020B0502040204020203" pitchFamily="34" charset="0"/>
                        <a:ea typeface="Segoe UI" panose="020B0502040204020203" pitchFamily="34" charset="0"/>
                        <a:cs typeface="Segoe UI" panose="020B0502040204020203" pitchFamily="34" charset="0"/>
                      </a:endParaRPr>
                    </a:p>
                  </a:txBody>
                  <a:tcPr marT="91440" marB="91440" anchor="ct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000" u="none" strike="noStrike" cap="none" normalizeH="0" baseline="0" dirty="0">
                          <a:ln>
                            <a:noFill/>
                          </a:ln>
                          <a:effectLst/>
                          <a:latin typeface="Segoe UI" panose="020B0502040204020203" pitchFamily="34" charset="0"/>
                          <a:cs typeface="Segoe UI" panose="020B0502040204020203" pitchFamily="34" charset="0"/>
                        </a:rPr>
                        <a:t>Allows a designated user, group, or computer to modify all attributes—</a:t>
                      </a:r>
                      <a:r>
                        <a:rPr kumimoji="0" lang="bs-Latn-BA" sz="2000" u="none" strike="noStrike" cap="none" normalizeH="0" baseline="0" dirty="0">
                          <a:ln>
                            <a:noFill/>
                          </a:ln>
                          <a:effectLst/>
                          <a:latin typeface="Segoe UI" panose="020B0502040204020203" pitchFamily="34" charset="0"/>
                          <a:cs typeface="Segoe UI" panose="020B0502040204020203" pitchFamily="34" charset="0"/>
                        </a:rPr>
                        <a:t>including ownership and permissions</a:t>
                      </a:r>
                      <a:endParaRPr kumimoji="0" lang="en-US" sz="20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T="91440" marB="91440" anchor="ct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 xmlns:a16="http://schemas.microsoft.com/office/drawing/2014/main" val="10001"/>
                  </a:ext>
                </a:extLst>
              </a:tr>
              <a:tr h="370840">
                <a:tc>
                  <a:txBody>
                    <a:bodyPr/>
                    <a:lstStyle/>
                    <a:p>
                      <a:r>
                        <a:rPr lang="en-US" sz="2000" dirty="0">
                          <a:latin typeface="Segoe UI" panose="020B0502040204020203" pitchFamily="34" charset="0"/>
                          <a:cs typeface="Segoe UI" panose="020B0502040204020203" pitchFamily="34" charset="0"/>
                        </a:rPr>
                        <a:t>Read</a:t>
                      </a:r>
                      <a:endParaRPr lang="en-US" sz="2000" dirty="0">
                        <a:latin typeface="Segoe UI" panose="020B0502040204020203" pitchFamily="34" charset="0"/>
                        <a:ea typeface="Segoe UI" panose="020B0502040204020203" pitchFamily="34" charset="0"/>
                        <a:cs typeface="Segoe UI" panose="020B0502040204020203" pitchFamily="34" charset="0"/>
                      </a:endParaRPr>
                    </a:p>
                  </a:txBody>
                  <a:tcPr marT="91440" marB="91440" anchor="ct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000" u="none" strike="noStrike" cap="none" normalizeH="0" baseline="0" dirty="0">
                          <a:ln>
                            <a:noFill/>
                          </a:ln>
                          <a:effectLst/>
                          <a:latin typeface="Segoe UI" panose="020B0502040204020203" pitchFamily="34" charset="0"/>
                          <a:cs typeface="Segoe UI" panose="020B0502040204020203" pitchFamily="34" charset="0"/>
                        </a:rPr>
                        <a:t>Allows a designated user, group, or computer to read the certificate in AD DS when enrolling</a:t>
                      </a:r>
                      <a:endParaRPr kumimoji="0" lang="en-US" sz="20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T="91440" marB="91440" anchor="ct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 xmlns:a16="http://schemas.microsoft.com/office/drawing/2014/main" val="10002"/>
                  </a:ext>
                </a:extLst>
              </a:tr>
              <a:tr h="370840">
                <a:tc>
                  <a:txBody>
                    <a:bodyPr/>
                    <a:lstStyle/>
                    <a:p>
                      <a:r>
                        <a:rPr lang="en-US" sz="2000" dirty="0">
                          <a:latin typeface="Segoe UI" panose="020B0502040204020203" pitchFamily="34" charset="0"/>
                          <a:cs typeface="Segoe UI" panose="020B0502040204020203" pitchFamily="34" charset="0"/>
                        </a:rPr>
                        <a:t>Write</a:t>
                      </a:r>
                      <a:endParaRPr lang="en-US" sz="2000" dirty="0">
                        <a:latin typeface="Segoe UI" panose="020B0502040204020203" pitchFamily="34" charset="0"/>
                        <a:ea typeface="Segoe UI" panose="020B0502040204020203" pitchFamily="34" charset="0"/>
                        <a:cs typeface="Segoe UI" panose="020B0502040204020203" pitchFamily="34" charset="0"/>
                      </a:endParaRPr>
                    </a:p>
                  </a:txBody>
                  <a:tcPr marT="91440" marB="91440" anchor="ct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000" u="none" strike="noStrike" cap="none" normalizeH="0" baseline="0" dirty="0">
                          <a:ln>
                            <a:noFill/>
                          </a:ln>
                          <a:effectLst/>
                          <a:latin typeface="Segoe UI" panose="020B0502040204020203" pitchFamily="34" charset="0"/>
                          <a:cs typeface="Segoe UI" panose="020B0502040204020203" pitchFamily="34" charset="0"/>
                        </a:rPr>
                        <a:t>Allows a designated user, group, or computer to modify all attributes except permissions</a:t>
                      </a:r>
                      <a:endParaRPr kumimoji="0" lang="en-US" sz="20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T="91440" marB="91440" anchor="ct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 xmlns:a16="http://schemas.microsoft.com/office/drawing/2014/main" val="10003"/>
                  </a:ext>
                </a:extLst>
              </a:tr>
              <a:tr h="757362">
                <a:tc>
                  <a:txBody>
                    <a:bodyPr/>
                    <a:lstStyle/>
                    <a:p>
                      <a:r>
                        <a:rPr lang="en-US" sz="2000" dirty="0">
                          <a:latin typeface="Segoe UI" panose="020B0502040204020203" pitchFamily="34" charset="0"/>
                          <a:cs typeface="Segoe UI" panose="020B0502040204020203" pitchFamily="34" charset="0"/>
                        </a:rPr>
                        <a:t>Enroll</a:t>
                      </a:r>
                      <a:endParaRPr lang="en-US" sz="2000" dirty="0">
                        <a:latin typeface="Segoe UI" panose="020B0502040204020203" pitchFamily="34" charset="0"/>
                        <a:ea typeface="Segoe UI" panose="020B0502040204020203" pitchFamily="34" charset="0"/>
                        <a:cs typeface="Segoe UI" panose="020B0502040204020203" pitchFamily="34" charset="0"/>
                      </a:endParaRPr>
                    </a:p>
                  </a:txBody>
                  <a:tcPr marT="91440" marB="91440" anchor="ct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000" u="none" strike="noStrike" cap="none" normalizeH="0" baseline="0" dirty="0">
                          <a:ln>
                            <a:noFill/>
                          </a:ln>
                          <a:effectLst/>
                          <a:latin typeface="Segoe UI" panose="020B0502040204020203" pitchFamily="34" charset="0"/>
                          <a:cs typeface="Segoe UI" panose="020B0502040204020203" pitchFamily="34" charset="0"/>
                        </a:rPr>
                        <a:t>Allows a designated user, group, or computer to enroll for the certificate template</a:t>
                      </a:r>
                      <a:endParaRPr kumimoji="0" lang="en-US" sz="20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T="91440" marB="91440" anchor="ct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 xmlns:a16="http://schemas.microsoft.com/office/drawing/2014/main" val="10004"/>
                  </a:ext>
                </a:extLst>
              </a:tr>
              <a:tr h="370840">
                <a:tc>
                  <a:txBody>
                    <a:bodyPr/>
                    <a:lstStyle/>
                    <a:p>
                      <a:r>
                        <a:rPr lang="en-US" sz="2000" dirty="0" err="1">
                          <a:latin typeface="Segoe UI" panose="020B0502040204020203" pitchFamily="34" charset="0"/>
                          <a:cs typeface="Segoe UI" panose="020B0502040204020203" pitchFamily="34" charset="0"/>
                        </a:rPr>
                        <a:t>Autoenroll</a:t>
                      </a:r>
                      <a:endParaRPr lang="en-US" sz="2000" dirty="0">
                        <a:latin typeface="Segoe UI" panose="020B0502040204020203" pitchFamily="34" charset="0"/>
                        <a:ea typeface="Segoe UI" panose="020B0502040204020203" pitchFamily="34" charset="0"/>
                        <a:cs typeface="Segoe UI" panose="020B0502040204020203" pitchFamily="34" charset="0"/>
                      </a:endParaRPr>
                    </a:p>
                  </a:txBody>
                  <a:tcPr marT="91440" marB="91440" anchor="ct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000" u="none" strike="noStrike" cap="none" normalizeH="0" baseline="0" dirty="0">
                          <a:ln>
                            <a:noFill/>
                          </a:ln>
                          <a:effectLst/>
                          <a:latin typeface="Segoe UI" panose="020B0502040204020203" pitchFamily="34" charset="0"/>
                          <a:cs typeface="Segoe UI" panose="020B0502040204020203" pitchFamily="34" charset="0"/>
                        </a:rPr>
                        <a:t>Allows a designated user, group, or computer to receive a certificate through the </a:t>
                      </a:r>
                      <a:r>
                        <a:rPr kumimoji="0" lang="en-US" sz="2000" u="none" strike="noStrike" cap="none" normalizeH="0" baseline="0" dirty="0" err="1">
                          <a:ln>
                            <a:noFill/>
                          </a:ln>
                          <a:effectLst/>
                          <a:latin typeface="Segoe UI" panose="020B0502040204020203" pitchFamily="34" charset="0"/>
                          <a:cs typeface="Segoe UI" panose="020B0502040204020203" pitchFamily="34" charset="0"/>
                        </a:rPr>
                        <a:t>autoenrollment</a:t>
                      </a:r>
                      <a:r>
                        <a:rPr kumimoji="0" lang="en-US" sz="2000" u="none" strike="noStrike" cap="none" normalizeH="0" baseline="0" dirty="0">
                          <a:ln>
                            <a:noFill/>
                          </a:ln>
                          <a:effectLst/>
                          <a:latin typeface="Segoe UI" panose="020B0502040204020203" pitchFamily="34" charset="0"/>
                          <a:cs typeface="Segoe UI" panose="020B0502040204020203" pitchFamily="34" charset="0"/>
                        </a:rPr>
                        <a:t> process</a:t>
                      </a:r>
                      <a:endParaRPr kumimoji="0" lang="en-US" sz="20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T="91440" marB="91440" anchor="ct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39913594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ce33ac11-5a49-42d5-998e-0eac073770a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Configuring certificate template settings</a:t>
            </a:r>
          </a:p>
        </p:txBody>
      </p:sp>
      <p:sp>
        <p:nvSpPr>
          <p:cNvPr id="4" name="TextBox 1"/>
          <p:cNvSpPr txBox="1"/>
          <p:nvPr/>
        </p:nvSpPr>
        <p:spPr>
          <a:xfrm>
            <a:off x="544749" y="929629"/>
            <a:ext cx="7918315" cy="1200329"/>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bs-Latn-BA" sz="2400" b="0" dirty="0">
                <a:latin typeface="Segoe UI" pitchFamily="34" charset="0"/>
                <a:ea typeface="Segoe UI" pitchFamily="34" charset="0"/>
                <a:cs typeface="Segoe UI" pitchFamily="34" charset="0"/>
              </a:rPr>
              <a:t>For each certificate template, you can customize several settings</a:t>
            </a:r>
            <a:r>
              <a:rPr lang="en-US" sz="2400" b="0" dirty="0">
                <a:latin typeface="Segoe UI" pitchFamily="34" charset="0"/>
                <a:ea typeface="Segoe UI" pitchFamily="34" charset="0"/>
                <a:cs typeface="Segoe UI" pitchFamily="34" charset="0"/>
              </a:rPr>
              <a:t>,</a:t>
            </a:r>
            <a:r>
              <a:rPr lang="bs-Latn-BA" sz="2400" b="0" dirty="0">
                <a:latin typeface="Segoe UI" pitchFamily="34" charset="0"/>
                <a:ea typeface="Segoe UI" pitchFamily="34" charset="0"/>
                <a:cs typeface="Segoe UI" pitchFamily="34" charset="0"/>
              </a:rPr>
              <a:t> such as validity time, purpose, CSP, private key exportability</a:t>
            </a:r>
            <a:r>
              <a:rPr lang="en-CA" sz="2400" b="0" dirty="0">
                <a:latin typeface="Segoe UI" pitchFamily="34" charset="0"/>
                <a:ea typeface="Segoe UI" pitchFamily="34" charset="0"/>
                <a:cs typeface="Segoe UI" pitchFamily="34" charset="0"/>
              </a:rPr>
              <a:t>,</a:t>
            </a:r>
            <a:r>
              <a:rPr lang="bs-Latn-BA" sz="2400" b="0" dirty="0">
                <a:latin typeface="Segoe UI" pitchFamily="34" charset="0"/>
                <a:ea typeface="Segoe UI" pitchFamily="34" charset="0"/>
                <a:cs typeface="Segoe UI" pitchFamily="34" charset="0"/>
              </a:rPr>
              <a:t> and issuance requirements</a:t>
            </a:r>
          </a:p>
        </p:txBody>
      </p:sp>
      <p:graphicFrame>
        <p:nvGraphicFramePr>
          <p:cNvPr id="5" name="Table 4"/>
          <p:cNvGraphicFramePr>
            <a:graphicFrameLocks noGrp="1"/>
          </p:cNvGraphicFramePr>
          <p:nvPr>
            <p:extLst>
              <p:ext uri="{D42A27DB-BD31-4B8C-83A1-F6EECF244321}">
                <p14:modId xmlns:p14="http://schemas.microsoft.com/office/powerpoint/2010/main" val="3312853931"/>
              </p:ext>
            </p:extLst>
          </p:nvPr>
        </p:nvGraphicFramePr>
        <p:xfrm>
          <a:off x="874644" y="2550637"/>
          <a:ext cx="7394712" cy="3139440"/>
        </p:xfrm>
        <a:graphic>
          <a:graphicData uri="http://schemas.openxmlformats.org/drawingml/2006/table">
            <a:tbl>
              <a:tblPr firstRow="1" bandRow="1">
                <a:tableStyleId>{5C22544A-7EE6-4342-B048-85BDC9FD1C3A}</a:tableStyleId>
              </a:tblPr>
              <a:tblGrid>
                <a:gridCol w="1987826">
                  <a:extLst>
                    <a:ext uri="{9D8B030D-6E8A-4147-A177-3AD203B41FA5}">
                      <a16:colId xmlns="" xmlns:a16="http://schemas.microsoft.com/office/drawing/2014/main" val="20000"/>
                    </a:ext>
                  </a:extLst>
                </a:gridCol>
                <a:gridCol w="2941982">
                  <a:extLst>
                    <a:ext uri="{9D8B030D-6E8A-4147-A177-3AD203B41FA5}">
                      <a16:colId xmlns="" xmlns:a16="http://schemas.microsoft.com/office/drawing/2014/main" val="20001"/>
                    </a:ext>
                  </a:extLst>
                </a:gridCol>
                <a:gridCol w="2464904">
                  <a:extLst>
                    <a:ext uri="{9D8B030D-6E8A-4147-A177-3AD203B41FA5}">
                      <a16:colId xmlns="" xmlns:a16="http://schemas.microsoft.com/office/drawing/2014/main" val="20002"/>
                    </a:ext>
                  </a:extLst>
                </a:gridCol>
              </a:tblGrid>
              <a:tr h="640080">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lang="en-US" sz="2000" b="1" kern="1200" dirty="0">
                          <a:solidFill>
                            <a:schemeClr val="tx1"/>
                          </a:solidFill>
                          <a:latin typeface="Segoe UI" pitchFamily="34" charset="0"/>
                          <a:ea typeface="Segoe UI" pitchFamily="34" charset="0"/>
                          <a:cs typeface="Segoe UI" pitchFamily="34" charset="0"/>
                        </a:rPr>
                        <a:t>Category</a:t>
                      </a:r>
                    </a:p>
                  </a:txBody>
                  <a:tcPr anchor="ct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lang="en-US" sz="2000" b="1" kern="1200" dirty="0">
                          <a:solidFill>
                            <a:schemeClr val="tx1"/>
                          </a:solidFill>
                          <a:latin typeface="Segoe UI" pitchFamily="34" charset="0"/>
                          <a:ea typeface="Segoe UI" pitchFamily="34" charset="0"/>
                          <a:cs typeface="Segoe UI" pitchFamily="34" charset="0"/>
                        </a:rPr>
                        <a:t>Example of single purpose</a:t>
                      </a:r>
                    </a:p>
                  </a:txBody>
                  <a:tcPr anchor="ct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lang="en-US" sz="2000" b="1" kern="1200" dirty="0">
                          <a:solidFill>
                            <a:schemeClr val="tx1"/>
                          </a:solidFill>
                          <a:latin typeface="Segoe UI" pitchFamily="34" charset="0"/>
                          <a:ea typeface="Segoe UI" pitchFamily="34" charset="0"/>
                          <a:cs typeface="Segoe UI" pitchFamily="34" charset="0"/>
                        </a:rPr>
                        <a:t>Example of multipurpose</a:t>
                      </a:r>
                    </a:p>
                  </a:txBody>
                  <a:tcPr anchor="ct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 xmlns:a16="http://schemas.microsoft.com/office/drawing/2014/main" val="10000"/>
                  </a:ext>
                </a:extLst>
              </a:tr>
              <a:tr h="1341120">
                <a:tc>
                  <a:txBody>
                    <a:bodyPr/>
                    <a:lstStyle/>
                    <a:p>
                      <a:pPr algn="l"/>
                      <a:endParaRPr lang="en-US" sz="2000" b="0" kern="1200" dirty="0">
                        <a:solidFill>
                          <a:schemeClr val="tx1"/>
                        </a:solidFill>
                        <a:latin typeface="Segoe UI" pitchFamily="34" charset="0"/>
                        <a:ea typeface="Segoe UI" pitchFamily="34" charset="0"/>
                        <a:cs typeface="Segoe UI" pitchFamily="34" charset="0"/>
                      </a:endParaRPr>
                    </a:p>
                    <a:p>
                      <a:pPr algn="l"/>
                      <a:endParaRPr lang="en-US" sz="2000" b="0" kern="1200" dirty="0">
                        <a:solidFill>
                          <a:schemeClr val="tx1"/>
                        </a:solidFill>
                        <a:latin typeface="Segoe UI" pitchFamily="34" charset="0"/>
                        <a:ea typeface="Segoe UI" pitchFamily="34" charset="0"/>
                        <a:cs typeface="Segoe UI" pitchFamily="34" charset="0"/>
                      </a:endParaRPr>
                    </a:p>
                    <a:p>
                      <a:pPr algn="l"/>
                      <a:r>
                        <a:rPr lang="en-US" sz="2000" b="0" kern="1200" dirty="0">
                          <a:solidFill>
                            <a:schemeClr val="tx1"/>
                          </a:solidFill>
                          <a:latin typeface="Segoe UI" pitchFamily="34" charset="0"/>
                          <a:ea typeface="Segoe UI" pitchFamily="34" charset="0"/>
                          <a:cs typeface="Segoe UI" pitchFamily="34" charset="0"/>
                        </a:rPr>
                        <a:t>Users</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285750" indent="-285750" algn="l" eaLnBrk="1" hangingPunct="1">
                        <a:lnSpc>
                          <a:spcPct val="90000"/>
                        </a:lnSpc>
                        <a:spcBef>
                          <a:spcPct val="70000"/>
                        </a:spcBef>
                        <a:buClr>
                          <a:srgbClr val="0070C0"/>
                        </a:buClr>
                        <a:buSzPct val="100000"/>
                        <a:buFont typeface="Arial" panose="020B0604020202020204" pitchFamily="34" charset="0"/>
                        <a:buChar char="•"/>
                      </a:pPr>
                      <a:r>
                        <a:rPr lang="en-CA" sz="2000" b="0" kern="1200" dirty="0">
                          <a:solidFill>
                            <a:schemeClr val="tx1"/>
                          </a:solidFill>
                          <a:latin typeface="Segoe UI" pitchFamily="34" charset="0"/>
                          <a:ea typeface="Segoe UI" pitchFamily="34" charset="0"/>
                          <a:cs typeface="Segoe UI" pitchFamily="34" charset="0"/>
                        </a:rPr>
                        <a:t>Basic EFS</a:t>
                      </a:r>
                    </a:p>
                    <a:p>
                      <a:pPr marL="285750" indent="-285750" algn="l" eaLnBrk="1" hangingPunct="1">
                        <a:lnSpc>
                          <a:spcPct val="90000"/>
                        </a:lnSpc>
                        <a:spcBef>
                          <a:spcPct val="70000"/>
                        </a:spcBef>
                        <a:buClr>
                          <a:srgbClr val="0070C0"/>
                        </a:buClr>
                        <a:buSzPct val="100000"/>
                        <a:buFont typeface="Arial" panose="020B0604020202020204" pitchFamily="34" charset="0"/>
                        <a:buChar char="•"/>
                      </a:pPr>
                      <a:r>
                        <a:rPr lang="en-CA" sz="2000" b="0" kern="1200" dirty="0">
                          <a:solidFill>
                            <a:schemeClr val="tx1"/>
                          </a:solidFill>
                          <a:latin typeface="Segoe UI" pitchFamily="34" charset="0"/>
                          <a:ea typeface="Segoe UI" pitchFamily="34" charset="0"/>
                          <a:cs typeface="Segoe UI" pitchFamily="34" charset="0"/>
                        </a:rPr>
                        <a:t>Authenticated session</a:t>
                      </a:r>
                    </a:p>
                    <a:p>
                      <a:pPr marL="285750" indent="-285750" algn="l" eaLnBrk="1" hangingPunct="1">
                        <a:lnSpc>
                          <a:spcPct val="90000"/>
                        </a:lnSpc>
                        <a:spcBef>
                          <a:spcPct val="70000"/>
                        </a:spcBef>
                        <a:buClr>
                          <a:srgbClr val="0070C0"/>
                        </a:buClr>
                        <a:buSzPct val="100000"/>
                        <a:buFont typeface="Arial" panose="020B0604020202020204" pitchFamily="34" charset="0"/>
                        <a:buChar char="•"/>
                      </a:pPr>
                      <a:r>
                        <a:rPr lang="en-CA" sz="2000" b="0" kern="1200" dirty="0">
                          <a:solidFill>
                            <a:schemeClr val="tx1"/>
                          </a:solidFill>
                          <a:latin typeface="Segoe UI" pitchFamily="34" charset="0"/>
                          <a:ea typeface="Segoe UI" pitchFamily="34" charset="0"/>
                          <a:cs typeface="Segoe UI" pitchFamily="34" charset="0"/>
                        </a:rPr>
                        <a:t>Smart card sign-in</a:t>
                      </a:r>
                      <a:r>
                        <a:rPr lang="en-US" sz="2000" b="0" kern="1200" dirty="0">
                          <a:solidFill>
                            <a:schemeClr val="tx1"/>
                          </a:solidFill>
                          <a:latin typeface="Segoe UI" pitchFamily="34" charset="0"/>
                          <a:ea typeface="Segoe UI" pitchFamily="34" charset="0"/>
                          <a:cs typeface="Segoe UI" pitchFamily="34" charset="0"/>
                        </a:rPr>
                        <a:t>  </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285750" indent="-285750" algn="l" eaLnBrk="1" hangingPunct="1">
                        <a:lnSpc>
                          <a:spcPct val="90000"/>
                        </a:lnSpc>
                        <a:spcBef>
                          <a:spcPct val="70000"/>
                        </a:spcBef>
                        <a:buClr>
                          <a:srgbClr val="0070C0"/>
                        </a:buClr>
                        <a:buSzPct val="100000"/>
                        <a:buFont typeface="Arial" panose="020B0604020202020204" pitchFamily="34" charset="0"/>
                        <a:buChar char="•"/>
                      </a:pPr>
                      <a:r>
                        <a:rPr lang="en-CA" sz="2000" b="0" kern="1200" dirty="0">
                          <a:solidFill>
                            <a:schemeClr val="tx1"/>
                          </a:solidFill>
                          <a:latin typeface="Segoe UI" pitchFamily="34" charset="0"/>
                          <a:ea typeface="Segoe UI" pitchFamily="34" charset="0"/>
                          <a:cs typeface="Segoe UI" pitchFamily="34" charset="0"/>
                        </a:rPr>
                        <a:t>Administrator</a:t>
                      </a:r>
                    </a:p>
                    <a:p>
                      <a:pPr marL="285750" indent="-285750" algn="l" eaLnBrk="1" hangingPunct="1">
                        <a:lnSpc>
                          <a:spcPct val="90000"/>
                        </a:lnSpc>
                        <a:spcBef>
                          <a:spcPct val="70000"/>
                        </a:spcBef>
                        <a:buClr>
                          <a:srgbClr val="0070C0"/>
                        </a:buClr>
                        <a:buSzPct val="100000"/>
                        <a:buFont typeface="Arial" panose="020B0604020202020204" pitchFamily="34" charset="0"/>
                        <a:buChar char="•"/>
                      </a:pPr>
                      <a:r>
                        <a:rPr lang="en-CA" sz="2000" b="0" kern="1200" dirty="0">
                          <a:solidFill>
                            <a:schemeClr val="tx1"/>
                          </a:solidFill>
                          <a:latin typeface="Segoe UI" pitchFamily="34" charset="0"/>
                          <a:ea typeface="Segoe UI" pitchFamily="34" charset="0"/>
                          <a:cs typeface="Segoe UI" pitchFamily="34" charset="0"/>
                        </a:rPr>
                        <a:t>User</a:t>
                      </a:r>
                    </a:p>
                    <a:p>
                      <a:pPr marL="285750" indent="-285750" algn="l" eaLnBrk="1" hangingPunct="1">
                        <a:lnSpc>
                          <a:spcPct val="90000"/>
                        </a:lnSpc>
                        <a:spcBef>
                          <a:spcPct val="70000"/>
                        </a:spcBef>
                        <a:buClr>
                          <a:srgbClr val="0070C0"/>
                        </a:buClr>
                        <a:buSzPct val="100000"/>
                        <a:buFont typeface="Arial" panose="020B0604020202020204" pitchFamily="34" charset="0"/>
                        <a:buChar char="•"/>
                      </a:pPr>
                      <a:r>
                        <a:rPr lang="en-CA" sz="2000" b="0" kern="1200" dirty="0">
                          <a:solidFill>
                            <a:schemeClr val="tx1"/>
                          </a:solidFill>
                          <a:latin typeface="Segoe UI" pitchFamily="34" charset="0"/>
                          <a:ea typeface="Segoe UI" pitchFamily="34" charset="0"/>
                          <a:cs typeface="Segoe UI" pitchFamily="34" charset="0"/>
                        </a:rPr>
                        <a:t>Smart card user</a:t>
                      </a:r>
                      <a:endParaRPr lang="en-US" sz="2000" b="0" kern="1200" dirty="0">
                        <a:solidFill>
                          <a:schemeClr val="tx1"/>
                        </a:solidFill>
                        <a:latin typeface="Segoe UI" pitchFamily="34" charset="0"/>
                        <a:ea typeface="Segoe UI" pitchFamily="34" charset="0"/>
                        <a:cs typeface="Segoe UI"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 xmlns:a16="http://schemas.microsoft.com/office/drawing/2014/main" val="10001"/>
                  </a:ext>
                </a:extLst>
              </a:tr>
              <a:tr h="1158240">
                <a:tc>
                  <a:txBody>
                    <a:bodyPr/>
                    <a:lstStyle/>
                    <a:p>
                      <a:pPr algn="l"/>
                      <a:endParaRPr lang="en-US" sz="2000" b="0" kern="1200" dirty="0">
                        <a:solidFill>
                          <a:schemeClr val="tx1"/>
                        </a:solidFill>
                        <a:latin typeface="Segoe UI" pitchFamily="34" charset="0"/>
                        <a:ea typeface="Segoe UI" pitchFamily="34" charset="0"/>
                        <a:cs typeface="Segoe UI" pitchFamily="34" charset="0"/>
                      </a:endParaRPr>
                    </a:p>
                    <a:p>
                      <a:pPr algn="l"/>
                      <a:r>
                        <a:rPr lang="en-US" sz="2000" b="0" kern="1200" dirty="0">
                          <a:solidFill>
                            <a:schemeClr val="tx1"/>
                          </a:solidFill>
                          <a:latin typeface="Segoe UI" pitchFamily="34" charset="0"/>
                          <a:ea typeface="Segoe UI" pitchFamily="34" charset="0"/>
                          <a:cs typeface="Segoe UI" pitchFamily="34" charset="0"/>
                        </a:rPr>
                        <a:t>Computers</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285750" indent="-285750" algn="l" eaLnBrk="1" hangingPunct="1">
                        <a:lnSpc>
                          <a:spcPct val="90000"/>
                        </a:lnSpc>
                        <a:spcBef>
                          <a:spcPct val="70000"/>
                        </a:spcBef>
                        <a:buClr>
                          <a:srgbClr val="0070C0"/>
                        </a:buClr>
                        <a:buSzPct val="100000"/>
                        <a:buFont typeface="Arial" panose="020B0604020202020204" pitchFamily="34" charset="0"/>
                        <a:buChar char="•"/>
                      </a:pPr>
                      <a:r>
                        <a:rPr lang="en-CA" sz="2000" b="0" kern="1200" dirty="0">
                          <a:solidFill>
                            <a:schemeClr val="tx1"/>
                          </a:solidFill>
                          <a:latin typeface="Segoe UI" pitchFamily="34" charset="0"/>
                          <a:ea typeface="Segoe UI" pitchFamily="34" charset="0"/>
                          <a:cs typeface="Segoe UI" pitchFamily="34" charset="0"/>
                        </a:rPr>
                        <a:t>Web server</a:t>
                      </a:r>
                    </a:p>
                    <a:p>
                      <a:pPr marL="285750" indent="-285750" algn="l" eaLnBrk="1" hangingPunct="1">
                        <a:lnSpc>
                          <a:spcPct val="90000"/>
                        </a:lnSpc>
                        <a:spcBef>
                          <a:spcPct val="70000"/>
                        </a:spcBef>
                        <a:buClr>
                          <a:srgbClr val="0070C0"/>
                        </a:buClr>
                        <a:buSzPct val="100000"/>
                        <a:buFont typeface="Arial" panose="020B0604020202020204" pitchFamily="34" charset="0"/>
                        <a:buChar char="•"/>
                      </a:pPr>
                      <a:r>
                        <a:rPr lang="en-CA" sz="2000" b="0" kern="1200" dirty="0">
                          <a:solidFill>
                            <a:schemeClr val="tx1"/>
                          </a:solidFill>
                          <a:latin typeface="Segoe UI" pitchFamily="34" charset="0"/>
                          <a:ea typeface="Segoe UI" pitchFamily="34" charset="0"/>
                          <a:cs typeface="Segoe UI" pitchFamily="34" charset="0"/>
                        </a:rPr>
                        <a:t>IPsec </a:t>
                      </a:r>
                      <a:endParaRPr lang="en-US" sz="2000" b="0" kern="1200" dirty="0">
                        <a:solidFill>
                          <a:schemeClr val="tx1"/>
                        </a:solidFill>
                        <a:latin typeface="Segoe UI" pitchFamily="34" charset="0"/>
                        <a:ea typeface="Segoe UI" pitchFamily="34" charset="0"/>
                        <a:cs typeface="Segoe UI" pitchFamily="34" charset="0"/>
                      </a:endParaRPr>
                    </a:p>
                    <a:p>
                      <a:pPr marL="285750" indent="-285750">
                        <a:buClr>
                          <a:srgbClr val="0070C0"/>
                        </a:buClr>
                        <a:buSzPct val="100000"/>
                        <a:buFont typeface="Arial" panose="020B0604020202020204" pitchFamily="34" charset="0"/>
                        <a:buChar char="•"/>
                      </a:pPr>
                      <a:endParaRPr lang="en-US" sz="2000" b="0" kern="1200" dirty="0">
                        <a:solidFill>
                          <a:schemeClr val="tx1"/>
                        </a:solidFill>
                        <a:latin typeface="Segoe UI" pitchFamily="34" charset="0"/>
                        <a:ea typeface="Segoe UI" pitchFamily="34" charset="0"/>
                        <a:cs typeface="Segoe UI"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285750" indent="-285750" algn="l" eaLnBrk="1" hangingPunct="1">
                        <a:lnSpc>
                          <a:spcPct val="90000"/>
                        </a:lnSpc>
                        <a:spcBef>
                          <a:spcPct val="70000"/>
                        </a:spcBef>
                        <a:buClr>
                          <a:srgbClr val="0070C0"/>
                        </a:buClr>
                        <a:buSzPct val="100000"/>
                        <a:buFont typeface="Arial" panose="020B0604020202020204" pitchFamily="34" charset="0"/>
                        <a:buChar char="•"/>
                      </a:pPr>
                      <a:r>
                        <a:rPr lang="en-CA" sz="2000" b="0" kern="1200" dirty="0">
                          <a:solidFill>
                            <a:schemeClr val="tx1"/>
                          </a:solidFill>
                          <a:latin typeface="Segoe UI" pitchFamily="34" charset="0"/>
                          <a:ea typeface="Segoe UI" pitchFamily="34" charset="0"/>
                          <a:cs typeface="Segoe UI" pitchFamily="34" charset="0"/>
                        </a:rPr>
                        <a:t>Computer</a:t>
                      </a:r>
                    </a:p>
                    <a:p>
                      <a:pPr marL="285750" indent="-285750" algn="l" eaLnBrk="1" hangingPunct="1">
                        <a:lnSpc>
                          <a:spcPct val="90000"/>
                        </a:lnSpc>
                        <a:spcBef>
                          <a:spcPct val="70000"/>
                        </a:spcBef>
                        <a:buClr>
                          <a:srgbClr val="0070C0"/>
                        </a:buClr>
                        <a:buSzPct val="100000"/>
                        <a:buFont typeface="Arial" panose="020B0604020202020204" pitchFamily="34" charset="0"/>
                        <a:buChar char="•"/>
                      </a:pPr>
                      <a:r>
                        <a:rPr lang="en-CA" sz="2000" b="0" kern="1200" dirty="0">
                          <a:solidFill>
                            <a:schemeClr val="tx1"/>
                          </a:solidFill>
                          <a:latin typeface="Segoe UI" pitchFamily="34" charset="0"/>
                          <a:ea typeface="Segoe UI" pitchFamily="34" charset="0"/>
                          <a:cs typeface="Segoe UI" pitchFamily="34" charset="0"/>
                        </a:rPr>
                        <a:t>Domain controller </a:t>
                      </a:r>
                      <a:endParaRPr lang="en-US" sz="2000" b="0" kern="1200" dirty="0">
                        <a:solidFill>
                          <a:schemeClr val="tx1"/>
                        </a:solidFill>
                        <a:latin typeface="Segoe UI" pitchFamily="34" charset="0"/>
                        <a:ea typeface="Segoe UI" pitchFamily="34" charset="0"/>
                        <a:cs typeface="Segoe UI"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39594507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a3de5f44-4e35-4a5d-892b-2e69ea27d74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Options for updating a certificate template</a:t>
            </a:r>
          </a:p>
        </p:txBody>
      </p:sp>
      <p:grpSp>
        <p:nvGrpSpPr>
          <p:cNvPr id="4" name="Group 3" descr="The illustration depicting two types of certificate template modifications. Modifying a template is depicted as an original template that is connected by an arrow to an updated template. Superseding a template is depicted as two smart card templates (Smart card 1 and Smart card 2) pointing to one new template called Smart cards (new).&#10;&#10;"/>
          <p:cNvGrpSpPr/>
          <p:nvPr/>
        </p:nvGrpSpPr>
        <p:grpSpPr>
          <a:xfrm>
            <a:off x="679450" y="1005597"/>
            <a:ext cx="7997622" cy="5262436"/>
            <a:chOff x="679450" y="1005597"/>
            <a:chExt cx="7997622" cy="5262436"/>
          </a:xfrm>
        </p:grpSpPr>
        <p:sp>
          <p:nvSpPr>
            <p:cNvPr id="5" name="AutoShape 50"/>
            <p:cNvSpPr>
              <a:spLocks noChangeArrowheads="1"/>
            </p:cNvSpPr>
            <p:nvPr/>
          </p:nvSpPr>
          <p:spPr bwMode="auto">
            <a:xfrm>
              <a:off x="679450" y="1005597"/>
              <a:ext cx="7997622" cy="2173288"/>
            </a:xfrm>
            <a:prstGeom prst="roundRect">
              <a:avLst>
                <a:gd name="adj" fmla="val 4167"/>
              </a:avLst>
            </a:prstGeom>
            <a:solidFill>
              <a:srgbClr val="6DC2E9"/>
            </a:solidFill>
            <a:ln>
              <a:noFill/>
              <a:headEnd/>
              <a:tailEnd/>
            </a:ln>
          </p:spPr>
          <p:style>
            <a:lnRef idx="2">
              <a:schemeClr val="accent1"/>
            </a:lnRef>
            <a:fillRef idx="1">
              <a:schemeClr val="lt1"/>
            </a:fillRef>
            <a:effectRef idx="0">
              <a:schemeClr val="accent1"/>
            </a:effectRef>
            <a:fontRef idx="minor">
              <a:schemeClr val="dk1"/>
            </a:fontRef>
          </p:style>
          <p:txBody>
            <a:bodyPr anchor="ct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231775" indent="-231775" algn="l">
                <a:spcBef>
                  <a:spcPct val="25000"/>
                </a:spcBef>
                <a:spcAft>
                  <a:spcPct val="20000"/>
                </a:spcAft>
                <a:buClr>
                  <a:schemeClr val="hlink"/>
                </a:buClr>
              </a:pPr>
              <a:endParaRPr lang="en-US" b="0" dirty="0">
                <a:latin typeface="Segoe UI" pitchFamily="34" charset="0"/>
                <a:ea typeface="Segoe UI" pitchFamily="34" charset="0"/>
                <a:cs typeface="Segoe UI" pitchFamily="34" charset="0"/>
              </a:endParaRPr>
            </a:p>
          </p:txBody>
        </p:sp>
        <p:sp>
          <p:nvSpPr>
            <p:cNvPr id="6" name="AutoShape 27"/>
            <p:cNvSpPr>
              <a:spLocks noChangeArrowheads="1"/>
            </p:cNvSpPr>
            <p:nvPr/>
          </p:nvSpPr>
          <p:spPr bwMode="auto">
            <a:xfrm>
              <a:off x="4017962" y="1305014"/>
              <a:ext cx="4446588" cy="1641475"/>
            </a:xfrm>
            <a:prstGeom prst="roundRect">
              <a:avLst>
                <a:gd name="adj" fmla="val 4167"/>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endParaRPr lang="en-US" dirty="0">
                <a:latin typeface="Segoe UI" pitchFamily="34" charset="0"/>
                <a:ea typeface="Segoe UI" pitchFamily="34" charset="0"/>
                <a:cs typeface="Segoe UI" pitchFamily="34" charset="0"/>
              </a:endParaRPr>
            </a:p>
          </p:txBody>
        </p:sp>
        <p:sp>
          <p:nvSpPr>
            <p:cNvPr id="7" name="AutoShape 28"/>
            <p:cNvSpPr>
              <a:spLocks noChangeArrowheads="1"/>
            </p:cNvSpPr>
            <p:nvPr/>
          </p:nvSpPr>
          <p:spPr bwMode="auto">
            <a:xfrm>
              <a:off x="4076148" y="1708507"/>
              <a:ext cx="4186186" cy="1133475"/>
            </a:xfrm>
            <a:prstGeom prst="roundRect">
              <a:avLst>
                <a:gd name="adj" fmla="val 4167"/>
              </a:avLst>
            </a:prstGeom>
            <a:ln>
              <a:noFill/>
              <a:headEnd/>
              <a:tailEnd/>
            </a:ln>
          </p:spPr>
          <p:style>
            <a:lnRef idx="2">
              <a:schemeClr val="accent1"/>
            </a:lnRef>
            <a:fillRef idx="1">
              <a:schemeClr val="lt1"/>
            </a:fillRef>
            <a:effectRef idx="0">
              <a:schemeClr val="accent1"/>
            </a:effectRef>
            <a:fontRef idx="minor">
              <a:schemeClr val="dk1"/>
            </a:fontRef>
          </p:style>
          <p:txBody>
            <a:bodyPr anchor="ct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231775" indent="-231775" algn="l">
                <a:spcBef>
                  <a:spcPct val="25000"/>
                </a:spcBef>
                <a:spcAft>
                  <a:spcPct val="20000"/>
                </a:spcAft>
                <a:buClr>
                  <a:schemeClr val="hlink"/>
                </a:buClr>
              </a:pPr>
              <a:r>
                <a:rPr lang="en-US" b="0" dirty="0">
                  <a:latin typeface="Segoe UI" pitchFamily="34" charset="0"/>
                  <a:ea typeface="Segoe UI" pitchFamily="34" charset="0"/>
                  <a:cs typeface="Segoe UI" pitchFamily="34" charset="0"/>
                </a:rPr>
                <a:t>    Modify the original certificate template to incorporate the new settings</a:t>
              </a:r>
            </a:p>
          </p:txBody>
        </p:sp>
        <p:sp>
          <p:nvSpPr>
            <p:cNvPr id="8" name="Text Box 33"/>
            <p:cNvSpPr txBox="1">
              <a:spLocks noChangeArrowheads="1"/>
            </p:cNvSpPr>
            <p:nvPr/>
          </p:nvSpPr>
          <p:spPr bwMode="auto">
            <a:xfrm>
              <a:off x="4017962" y="1179965"/>
              <a:ext cx="30432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spcBef>
                  <a:spcPct val="50000"/>
                </a:spcBef>
              </a:pPr>
              <a:r>
                <a:rPr lang="en-US" sz="2400" b="0" dirty="0">
                  <a:latin typeface="Segoe UI" pitchFamily="34" charset="0"/>
                  <a:ea typeface="Segoe UI" pitchFamily="34" charset="0"/>
                  <a:cs typeface="Segoe UI" pitchFamily="34" charset="0"/>
                </a:rPr>
                <a:t>Modifying</a:t>
              </a:r>
            </a:p>
          </p:txBody>
        </p:sp>
        <p:sp>
          <p:nvSpPr>
            <p:cNvPr id="9" name="AutoShape 34"/>
            <p:cNvSpPr>
              <a:spLocks noChangeArrowheads="1"/>
            </p:cNvSpPr>
            <p:nvPr/>
          </p:nvSpPr>
          <p:spPr bwMode="auto">
            <a:xfrm>
              <a:off x="679450" y="3814172"/>
              <a:ext cx="7997622" cy="2419350"/>
            </a:xfrm>
            <a:prstGeom prst="roundRect">
              <a:avLst>
                <a:gd name="adj" fmla="val 4167"/>
              </a:avLst>
            </a:prstGeom>
            <a:solidFill>
              <a:srgbClr val="6DC2E9"/>
            </a:solidFill>
            <a:ln>
              <a:headEnd/>
              <a:tailEnd/>
            </a:ln>
          </p:spPr>
          <p:style>
            <a:lnRef idx="2">
              <a:schemeClr val="accent1"/>
            </a:lnRef>
            <a:fillRef idx="1">
              <a:schemeClr val="lt1"/>
            </a:fillRef>
            <a:effectRef idx="0">
              <a:schemeClr val="accent1"/>
            </a:effectRef>
            <a:fontRef idx="minor">
              <a:schemeClr val="dk1"/>
            </a:fontRef>
          </p:style>
          <p:txBody>
            <a:bodyPr anchor="ct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231775" indent="-231775" algn="l">
                <a:spcBef>
                  <a:spcPct val="25000"/>
                </a:spcBef>
                <a:spcAft>
                  <a:spcPct val="20000"/>
                </a:spcAft>
                <a:buClr>
                  <a:schemeClr val="hlink"/>
                </a:buClr>
              </a:pPr>
              <a:endParaRPr lang="en-US" b="0" dirty="0">
                <a:latin typeface="Segoe UI" pitchFamily="34" charset="0"/>
                <a:ea typeface="Segoe UI" pitchFamily="34" charset="0"/>
                <a:cs typeface="Segoe UI" pitchFamily="34" charset="0"/>
              </a:endParaRPr>
            </a:p>
          </p:txBody>
        </p:sp>
        <p:sp>
          <p:nvSpPr>
            <p:cNvPr id="10" name="AutoShape 35"/>
            <p:cNvSpPr>
              <a:spLocks noChangeArrowheads="1"/>
            </p:cNvSpPr>
            <p:nvPr/>
          </p:nvSpPr>
          <p:spPr bwMode="auto">
            <a:xfrm>
              <a:off x="4070350" y="3988003"/>
              <a:ext cx="4394200" cy="2071687"/>
            </a:xfrm>
            <a:prstGeom prst="roundRect">
              <a:avLst>
                <a:gd name="adj" fmla="val 4167"/>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endParaRPr lang="en-US" dirty="0">
                <a:latin typeface="Segoe UI" pitchFamily="34" charset="0"/>
                <a:ea typeface="Segoe UI" pitchFamily="34" charset="0"/>
                <a:cs typeface="Segoe UI" pitchFamily="34" charset="0"/>
              </a:endParaRPr>
            </a:p>
          </p:txBody>
        </p:sp>
        <p:sp>
          <p:nvSpPr>
            <p:cNvPr id="11" name="AutoShape 36"/>
            <p:cNvSpPr>
              <a:spLocks noChangeArrowheads="1"/>
            </p:cNvSpPr>
            <p:nvPr/>
          </p:nvSpPr>
          <p:spPr bwMode="auto">
            <a:xfrm>
              <a:off x="4070350" y="4474888"/>
              <a:ext cx="4158102" cy="1160463"/>
            </a:xfrm>
            <a:prstGeom prst="roundRect">
              <a:avLst>
                <a:gd name="adj" fmla="val 4167"/>
              </a:avLst>
            </a:prstGeom>
            <a:ln>
              <a:noFill/>
              <a:headEnd/>
              <a:tailEnd/>
            </a:ln>
          </p:spPr>
          <p:style>
            <a:lnRef idx="2">
              <a:schemeClr val="accent1"/>
            </a:lnRef>
            <a:fillRef idx="1">
              <a:schemeClr val="lt1"/>
            </a:fillRef>
            <a:effectRef idx="0">
              <a:schemeClr val="accent1"/>
            </a:effectRef>
            <a:fontRef idx="minor">
              <a:schemeClr val="dk1"/>
            </a:fontRef>
          </p:style>
          <p:txBody>
            <a:bodyPr anchor="ct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231775" indent="-231775" algn="l">
                <a:spcBef>
                  <a:spcPct val="25000"/>
                </a:spcBef>
                <a:spcAft>
                  <a:spcPct val="20000"/>
                </a:spcAft>
                <a:buClr>
                  <a:schemeClr val="hlink"/>
                </a:buClr>
              </a:pPr>
              <a:r>
                <a:rPr lang="en-US" b="0" dirty="0">
                  <a:latin typeface="Segoe UI" pitchFamily="34" charset="0"/>
                  <a:ea typeface="Segoe UI" pitchFamily="34" charset="0"/>
                  <a:cs typeface="Segoe UI" pitchFamily="34" charset="0"/>
                </a:rPr>
                <a:t>    Replace one or more certificate templates with an updated certificate template</a:t>
              </a:r>
            </a:p>
          </p:txBody>
        </p:sp>
        <p:sp>
          <p:nvSpPr>
            <p:cNvPr id="12" name="Text Box 37"/>
            <p:cNvSpPr txBox="1">
              <a:spLocks noChangeArrowheads="1"/>
            </p:cNvSpPr>
            <p:nvPr/>
          </p:nvSpPr>
          <p:spPr bwMode="auto">
            <a:xfrm>
              <a:off x="4168775" y="3959875"/>
              <a:ext cx="30432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spcBef>
                  <a:spcPct val="50000"/>
                </a:spcBef>
              </a:pPr>
              <a:r>
                <a:rPr lang="en-US" sz="2400" b="0" dirty="0">
                  <a:latin typeface="Segoe UI" pitchFamily="34" charset="0"/>
                  <a:ea typeface="Segoe UI" pitchFamily="34" charset="0"/>
                  <a:cs typeface="Segoe UI" pitchFamily="34" charset="0"/>
                </a:rPr>
                <a:t>Superseding</a:t>
              </a:r>
            </a:p>
          </p:txBody>
        </p:sp>
        <p:sp>
          <p:nvSpPr>
            <p:cNvPr id="13" name="Text Box 32"/>
            <p:cNvSpPr txBox="1">
              <a:spLocks noChangeArrowheads="1"/>
            </p:cNvSpPr>
            <p:nvPr/>
          </p:nvSpPr>
          <p:spPr bwMode="auto">
            <a:xfrm>
              <a:off x="2623502" y="2371179"/>
              <a:ext cx="120919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ct val="50000"/>
                </a:spcBef>
              </a:pPr>
              <a:r>
                <a:rPr lang="en-US" b="0" dirty="0">
                  <a:latin typeface="Segoe UI" pitchFamily="34" charset="0"/>
                  <a:ea typeface="Segoe UI" pitchFamily="34" charset="0"/>
                  <a:cs typeface="Segoe UI" pitchFamily="34" charset="0"/>
                </a:rPr>
                <a:t>Updated</a:t>
              </a:r>
            </a:p>
          </p:txBody>
        </p:sp>
        <p:sp>
          <p:nvSpPr>
            <p:cNvPr id="14" name="Text Box 49"/>
            <p:cNvSpPr txBox="1">
              <a:spLocks noChangeArrowheads="1"/>
            </p:cNvSpPr>
            <p:nvPr/>
          </p:nvSpPr>
          <p:spPr bwMode="auto">
            <a:xfrm>
              <a:off x="786130" y="2372132"/>
              <a:ext cx="10239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ct val="50000"/>
                </a:spcBef>
              </a:pPr>
              <a:r>
                <a:rPr lang="en-US" b="0" dirty="0">
                  <a:latin typeface="Segoe UI" pitchFamily="34" charset="0"/>
                  <a:ea typeface="Segoe UI" pitchFamily="34" charset="0"/>
                  <a:cs typeface="Segoe UI" pitchFamily="34" charset="0"/>
                </a:rPr>
                <a:t>Original</a:t>
              </a:r>
            </a:p>
          </p:txBody>
        </p:sp>
        <p:cxnSp>
          <p:nvCxnSpPr>
            <p:cNvPr id="15" name="Straight Arrow Connector 14"/>
            <p:cNvCxnSpPr/>
            <p:nvPr/>
          </p:nvCxnSpPr>
          <p:spPr bwMode="auto">
            <a:xfrm>
              <a:off x="1810068" y="2048866"/>
              <a:ext cx="813434" cy="0"/>
            </a:xfrm>
            <a:prstGeom prst="straightConnector1">
              <a:avLst/>
            </a:prstGeom>
            <a:ln>
              <a:solidFill>
                <a:srgbClr val="FF0000"/>
              </a:solidFill>
              <a:headEnd type="none" w="med" len="med"/>
              <a:tailEnd type="arrow"/>
            </a:ln>
            <a:effectLst/>
          </p:spPr>
          <p:style>
            <a:lnRef idx="3">
              <a:schemeClr val="dk1"/>
            </a:lnRef>
            <a:fillRef idx="0">
              <a:schemeClr val="dk1"/>
            </a:fillRef>
            <a:effectRef idx="2">
              <a:schemeClr val="dk1"/>
            </a:effectRef>
            <a:fontRef idx="minor">
              <a:schemeClr val="tx1"/>
            </a:fontRef>
          </p:style>
        </p:cxnSp>
        <p:sp>
          <p:nvSpPr>
            <p:cNvPr id="16" name="Text Box 45"/>
            <p:cNvSpPr txBox="1">
              <a:spLocks noChangeArrowheads="1"/>
            </p:cNvSpPr>
            <p:nvPr/>
          </p:nvSpPr>
          <p:spPr bwMode="auto">
            <a:xfrm>
              <a:off x="700651" y="4749921"/>
              <a:ext cx="133058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ct val="50000"/>
                </a:spcBef>
              </a:pPr>
              <a:r>
                <a:rPr lang="en-US" sz="1400" b="0" dirty="0">
                  <a:latin typeface="Segoe UI" pitchFamily="34" charset="0"/>
                  <a:ea typeface="Segoe UI" pitchFamily="34" charset="0"/>
                  <a:cs typeface="Segoe UI" pitchFamily="34" charset="0"/>
                </a:rPr>
                <a:t>Smart card 1</a:t>
              </a:r>
            </a:p>
          </p:txBody>
        </p:sp>
        <p:sp>
          <p:nvSpPr>
            <p:cNvPr id="17" name="Text Box 46"/>
            <p:cNvSpPr txBox="1">
              <a:spLocks noChangeArrowheads="1"/>
            </p:cNvSpPr>
            <p:nvPr/>
          </p:nvSpPr>
          <p:spPr bwMode="auto">
            <a:xfrm>
              <a:off x="688975" y="5960256"/>
              <a:ext cx="134225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ct val="50000"/>
                </a:spcBef>
              </a:pPr>
              <a:r>
                <a:rPr lang="en-US" sz="1400" b="0" dirty="0">
                  <a:latin typeface="Segoe UI" pitchFamily="34" charset="0"/>
                  <a:ea typeface="Segoe UI" pitchFamily="34" charset="0"/>
                  <a:cs typeface="Segoe UI" pitchFamily="34" charset="0"/>
                </a:rPr>
                <a:t>Smart card 2</a:t>
              </a:r>
            </a:p>
          </p:txBody>
        </p:sp>
        <p:sp>
          <p:nvSpPr>
            <p:cNvPr id="18" name="Text Box 47"/>
            <p:cNvSpPr txBox="1">
              <a:spLocks noChangeArrowheads="1"/>
            </p:cNvSpPr>
            <p:nvPr/>
          </p:nvSpPr>
          <p:spPr bwMode="auto">
            <a:xfrm>
              <a:off x="2713486" y="5383852"/>
              <a:ext cx="125935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ct val="50000"/>
                </a:spcBef>
              </a:pPr>
              <a:r>
                <a:rPr lang="en-US" sz="1400" b="0" dirty="0">
                  <a:latin typeface="Segoe UI" pitchFamily="34" charset="0"/>
                  <a:ea typeface="Segoe UI" pitchFamily="34" charset="0"/>
                  <a:cs typeface="Segoe UI" pitchFamily="34" charset="0"/>
                </a:rPr>
                <a:t>Smart cards (new)</a:t>
              </a:r>
            </a:p>
          </p:txBody>
        </p:sp>
        <p:cxnSp>
          <p:nvCxnSpPr>
            <p:cNvPr id="19" name="Straight Arrow Connector 18"/>
            <p:cNvCxnSpPr/>
            <p:nvPr/>
          </p:nvCxnSpPr>
          <p:spPr bwMode="auto">
            <a:xfrm>
              <a:off x="1840508" y="4429581"/>
              <a:ext cx="914940" cy="421744"/>
            </a:xfrm>
            <a:prstGeom prst="straightConnector1">
              <a:avLst/>
            </a:prstGeom>
            <a:ln>
              <a:solidFill>
                <a:srgbClr val="FF0000"/>
              </a:solidFill>
              <a:headEnd type="none" w="med" len="med"/>
              <a:tailEnd type="arrow"/>
            </a:ln>
            <a:effectLst/>
          </p:spPr>
          <p:style>
            <a:lnRef idx="3">
              <a:schemeClr val="dk1"/>
            </a:lnRef>
            <a:fillRef idx="0">
              <a:schemeClr val="dk1"/>
            </a:fillRef>
            <a:effectRef idx="2">
              <a:schemeClr val="dk1"/>
            </a:effectRef>
            <a:fontRef idx="minor">
              <a:schemeClr val="tx1"/>
            </a:fontRef>
          </p:style>
        </p:cxnSp>
        <p:cxnSp>
          <p:nvCxnSpPr>
            <p:cNvPr id="20" name="Straight Arrow Connector 19"/>
            <p:cNvCxnSpPr/>
            <p:nvPr/>
          </p:nvCxnSpPr>
          <p:spPr bwMode="auto">
            <a:xfrm flipV="1">
              <a:off x="1840508" y="5141370"/>
              <a:ext cx="938465" cy="439252"/>
            </a:xfrm>
            <a:prstGeom prst="straightConnector1">
              <a:avLst/>
            </a:prstGeom>
            <a:ln>
              <a:solidFill>
                <a:srgbClr val="FF0000"/>
              </a:solidFill>
              <a:headEnd type="none" w="med" len="med"/>
              <a:tailEnd type="arrow"/>
            </a:ln>
            <a:effectLst/>
          </p:spPr>
          <p:style>
            <a:lnRef idx="3">
              <a:schemeClr val="dk1"/>
            </a:lnRef>
            <a:fillRef idx="0">
              <a:schemeClr val="dk1"/>
            </a:fillRef>
            <a:effectRef idx="2">
              <a:schemeClr val="dk1"/>
            </a:effectRef>
            <a:fontRef idx="minor">
              <a:schemeClr val="tx1"/>
            </a:fontRef>
          </p:style>
        </p:cxnSp>
        <p:grpSp>
          <p:nvGrpSpPr>
            <p:cNvPr id="21" name="Group 20"/>
            <p:cNvGrpSpPr>
              <a:grpSpLocks noChangeAspect="1"/>
            </p:cNvGrpSpPr>
            <p:nvPr/>
          </p:nvGrpSpPr>
          <p:grpSpPr>
            <a:xfrm rot="16200000">
              <a:off x="764473" y="4045615"/>
              <a:ext cx="905650" cy="560901"/>
              <a:chOff x="9067802" y="4985546"/>
              <a:chExt cx="1576388" cy="976313"/>
            </a:xfrm>
          </p:grpSpPr>
          <p:grpSp>
            <p:nvGrpSpPr>
              <p:cNvPr id="50" name="Group 49"/>
              <p:cNvGrpSpPr>
                <a:grpSpLocks noChangeAspect="1"/>
              </p:cNvGrpSpPr>
              <p:nvPr/>
            </p:nvGrpSpPr>
            <p:grpSpPr bwMode="auto">
              <a:xfrm>
                <a:off x="9067802" y="4985546"/>
                <a:ext cx="1576388" cy="976313"/>
                <a:chOff x="5717" y="3143"/>
                <a:chExt cx="993" cy="615"/>
              </a:xfrm>
            </p:grpSpPr>
            <p:sp>
              <p:nvSpPr>
                <p:cNvPr id="52" name="AutoShape 3"/>
                <p:cNvSpPr>
                  <a:spLocks noChangeAspect="1" noChangeArrowheads="1" noTextEdit="1"/>
                </p:cNvSpPr>
                <p:nvPr/>
              </p:nvSpPr>
              <p:spPr bwMode="auto">
                <a:xfrm>
                  <a:off x="5722" y="3143"/>
                  <a:ext cx="988" cy="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53" name="Freeform 52"/>
                <p:cNvSpPr>
                  <a:spLocks/>
                </p:cNvSpPr>
                <p:nvPr/>
              </p:nvSpPr>
              <p:spPr bwMode="auto">
                <a:xfrm>
                  <a:off x="5717" y="3148"/>
                  <a:ext cx="988" cy="610"/>
                </a:xfrm>
                <a:custGeom>
                  <a:avLst/>
                  <a:gdLst>
                    <a:gd name="T0" fmla="*/ 201 w 201"/>
                    <a:gd name="T1" fmla="*/ 107 h 123"/>
                    <a:gd name="T2" fmla="*/ 185 w 201"/>
                    <a:gd name="T3" fmla="*/ 123 h 123"/>
                    <a:gd name="T4" fmla="*/ 16 w 201"/>
                    <a:gd name="T5" fmla="*/ 123 h 123"/>
                    <a:gd name="T6" fmla="*/ 0 w 201"/>
                    <a:gd name="T7" fmla="*/ 107 h 123"/>
                    <a:gd name="T8" fmla="*/ 0 w 201"/>
                    <a:gd name="T9" fmla="*/ 16 h 123"/>
                    <a:gd name="T10" fmla="*/ 16 w 201"/>
                    <a:gd name="T11" fmla="*/ 0 h 123"/>
                    <a:gd name="T12" fmla="*/ 185 w 201"/>
                    <a:gd name="T13" fmla="*/ 0 h 123"/>
                    <a:gd name="T14" fmla="*/ 201 w 201"/>
                    <a:gd name="T15" fmla="*/ 16 h 123"/>
                    <a:gd name="T16" fmla="*/ 201 w 201"/>
                    <a:gd name="T17" fmla="*/ 10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1" h="123">
                      <a:moveTo>
                        <a:pt x="201" y="107"/>
                      </a:moveTo>
                      <a:cubicBezTo>
                        <a:pt x="201" y="116"/>
                        <a:pt x="194" y="123"/>
                        <a:pt x="185" y="123"/>
                      </a:cubicBezTo>
                      <a:cubicBezTo>
                        <a:pt x="16" y="123"/>
                        <a:pt x="16" y="123"/>
                        <a:pt x="16" y="123"/>
                      </a:cubicBezTo>
                      <a:cubicBezTo>
                        <a:pt x="7" y="123"/>
                        <a:pt x="0" y="116"/>
                        <a:pt x="0" y="107"/>
                      </a:cubicBezTo>
                      <a:cubicBezTo>
                        <a:pt x="0" y="16"/>
                        <a:pt x="0" y="16"/>
                        <a:pt x="0" y="16"/>
                      </a:cubicBezTo>
                      <a:cubicBezTo>
                        <a:pt x="0" y="7"/>
                        <a:pt x="7" y="0"/>
                        <a:pt x="16" y="0"/>
                      </a:cubicBezTo>
                      <a:cubicBezTo>
                        <a:pt x="185" y="0"/>
                        <a:pt x="185" y="0"/>
                        <a:pt x="185" y="0"/>
                      </a:cubicBezTo>
                      <a:cubicBezTo>
                        <a:pt x="194" y="0"/>
                        <a:pt x="201" y="7"/>
                        <a:pt x="201" y="16"/>
                      </a:cubicBezTo>
                      <a:lnTo>
                        <a:pt x="201" y="107"/>
                      </a:lnTo>
                      <a:close/>
                    </a:path>
                  </a:pathLst>
                </a:custGeom>
                <a:solidFill>
                  <a:schemeClr val="bg1"/>
                </a:solidFill>
                <a:ln w="12700">
                  <a:solidFill>
                    <a:srgbClr val="969696"/>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grpSp>
          <p:pic>
            <p:nvPicPr>
              <p:cNvPr id="51" name="Picture 50"/>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0" b="100000" l="556" r="100000"/>
                        </a14:imgEffect>
                      </a14:imgLayer>
                    </a14:imgProps>
                  </a:ext>
                  <a:ext uri="{28A0092B-C50C-407E-A947-70E740481C1C}">
                    <a14:useLocalDpi xmlns:a14="http://schemas.microsoft.com/office/drawing/2010/main" val="0"/>
                  </a:ext>
                </a:extLst>
              </a:blip>
              <a:srcRect/>
              <a:stretch>
                <a:fillRect/>
              </a:stretch>
            </p:blipFill>
            <p:spPr bwMode="auto">
              <a:xfrm rot="5400000">
                <a:off x="9306837" y="5346807"/>
                <a:ext cx="244504" cy="283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2" name="Group 21"/>
            <p:cNvGrpSpPr>
              <a:grpSpLocks noChangeAspect="1"/>
            </p:cNvGrpSpPr>
            <p:nvPr/>
          </p:nvGrpSpPr>
          <p:grpSpPr>
            <a:xfrm rot="16200000">
              <a:off x="2811458" y="4627721"/>
              <a:ext cx="905650" cy="560901"/>
              <a:chOff x="9067802" y="4985546"/>
              <a:chExt cx="1576388" cy="976313"/>
            </a:xfrm>
          </p:grpSpPr>
          <p:grpSp>
            <p:nvGrpSpPr>
              <p:cNvPr id="46" name="Group 45"/>
              <p:cNvGrpSpPr>
                <a:grpSpLocks noChangeAspect="1"/>
              </p:cNvGrpSpPr>
              <p:nvPr/>
            </p:nvGrpSpPr>
            <p:grpSpPr bwMode="auto">
              <a:xfrm>
                <a:off x="9067802" y="4985546"/>
                <a:ext cx="1576388" cy="976313"/>
                <a:chOff x="5717" y="3143"/>
                <a:chExt cx="993" cy="615"/>
              </a:xfrm>
            </p:grpSpPr>
            <p:sp>
              <p:nvSpPr>
                <p:cNvPr id="48" name="AutoShape 3"/>
                <p:cNvSpPr>
                  <a:spLocks noChangeAspect="1" noChangeArrowheads="1" noTextEdit="1"/>
                </p:cNvSpPr>
                <p:nvPr/>
              </p:nvSpPr>
              <p:spPr bwMode="auto">
                <a:xfrm>
                  <a:off x="5722" y="3143"/>
                  <a:ext cx="988" cy="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49" name="Freeform 48"/>
                <p:cNvSpPr>
                  <a:spLocks/>
                </p:cNvSpPr>
                <p:nvPr/>
              </p:nvSpPr>
              <p:spPr bwMode="auto">
                <a:xfrm>
                  <a:off x="5717" y="3148"/>
                  <a:ext cx="988" cy="610"/>
                </a:xfrm>
                <a:custGeom>
                  <a:avLst/>
                  <a:gdLst>
                    <a:gd name="T0" fmla="*/ 201 w 201"/>
                    <a:gd name="T1" fmla="*/ 107 h 123"/>
                    <a:gd name="T2" fmla="*/ 185 w 201"/>
                    <a:gd name="T3" fmla="*/ 123 h 123"/>
                    <a:gd name="T4" fmla="*/ 16 w 201"/>
                    <a:gd name="T5" fmla="*/ 123 h 123"/>
                    <a:gd name="T6" fmla="*/ 0 w 201"/>
                    <a:gd name="T7" fmla="*/ 107 h 123"/>
                    <a:gd name="T8" fmla="*/ 0 w 201"/>
                    <a:gd name="T9" fmla="*/ 16 h 123"/>
                    <a:gd name="T10" fmla="*/ 16 w 201"/>
                    <a:gd name="T11" fmla="*/ 0 h 123"/>
                    <a:gd name="T12" fmla="*/ 185 w 201"/>
                    <a:gd name="T13" fmla="*/ 0 h 123"/>
                    <a:gd name="T14" fmla="*/ 201 w 201"/>
                    <a:gd name="T15" fmla="*/ 16 h 123"/>
                    <a:gd name="T16" fmla="*/ 201 w 201"/>
                    <a:gd name="T17" fmla="*/ 10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1" h="123">
                      <a:moveTo>
                        <a:pt x="201" y="107"/>
                      </a:moveTo>
                      <a:cubicBezTo>
                        <a:pt x="201" y="116"/>
                        <a:pt x="194" y="123"/>
                        <a:pt x="185" y="123"/>
                      </a:cubicBezTo>
                      <a:cubicBezTo>
                        <a:pt x="16" y="123"/>
                        <a:pt x="16" y="123"/>
                        <a:pt x="16" y="123"/>
                      </a:cubicBezTo>
                      <a:cubicBezTo>
                        <a:pt x="7" y="123"/>
                        <a:pt x="0" y="116"/>
                        <a:pt x="0" y="107"/>
                      </a:cubicBezTo>
                      <a:cubicBezTo>
                        <a:pt x="0" y="16"/>
                        <a:pt x="0" y="16"/>
                        <a:pt x="0" y="16"/>
                      </a:cubicBezTo>
                      <a:cubicBezTo>
                        <a:pt x="0" y="7"/>
                        <a:pt x="7" y="0"/>
                        <a:pt x="16" y="0"/>
                      </a:cubicBezTo>
                      <a:cubicBezTo>
                        <a:pt x="185" y="0"/>
                        <a:pt x="185" y="0"/>
                        <a:pt x="185" y="0"/>
                      </a:cubicBezTo>
                      <a:cubicBezTo>
                        <a:pt x="194" y="0"/>
                        <a:pt x="201" y="7"/>
                        <a:pt x="201" y="16"/>
                      </a:cubicBezTo>
                      <a:lnTo>
                        <a:pt x="201" y="107"/>
                      </a:lnTo>
                      <a:close/>
                    </a:path>
                  </a:pathLst>
                </a:custGeom>
                <a:solidFill>
                  <a:schemeClr val="bg1"/>
                </a:solidFill>
                <a:ln w="12700">
                  <a:solidFill>
                    <a:srgbClr val="969696"/>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grpSp>
          <p:pic>
            <p:nvPicPr>
              <p:cNvPr id="47" name="Picture 46"/>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0" b="100000" l="556" r="100000"/>
                        </a14:imgEffect>
                      </a14:imgLayer>
                    </a14:imgProps>
                  </a:ext>
                  <a:ext uri="{28A0092B-C50C-407E-A947-70E740481C1C}">
                    <a14:useLocalDpi xmlns:a14="http://schemas.microsoft.com/office/drawing/2010/main" val="0"/>
                  </a:ext>
                </a:extLst>
              </a:blip>
              <a:srcRect/>
              <a:stretch>
                <a:fillRect/>
              </a:stretch>
            </p:blipFill>
            <p:spPr bwMode="auto">
              <a:xfrm rot="5400000">
                <a:off x="9306837" y="5346807"/>
                <a:ext cx="244504" cy="283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3" name="Group 22"/>
            <p:cNvGrpSpPr>
              <a:grpSpLocks noChangeAspect="1"/>
            </p:cNvGrpSpPr>
            <p:nvPr/>
          </p:nvGrpSpPr>
          <p:grpSpPr>
            <a:xfrm rot="16200000">
              <a:off x="755824" y="5241388"/>
              <a:ext cx="905650" cy="560901"/>
              <a:chOff x="9067802" y="4985546"/>
              <a:chExt cx="1576388" cy="976313"/>
            </a:xfrm>
          </p:grpSpPr>
          <p:grpSp>
            <p:nvGrpSpPr>
              <p:cNvPr id="42" name="Group 41"/>
              <p:cNvGrpSpPr>
                <a:grpSpLocks noChangeAspect="1"/>
              </p:cNvGrpSpPr>
              <p:nvPr/>
            </p:nvGrpSpPr>
            <p:grpSpPr bwMode="auto">
              <a:xfrm>
                <a:off x="9067802" y="4985546"/>
                <a:ext cx="1576388" cy="976313"/>
                <a:chOff x="5717" y="3143"/>
                <a:chExt cx="993" cy="615"/>
              </a:xfrm>
            </p:grpSpPr>
            <p:sp>
              <p:nvSpPr>
                <p:cNvPr id="44" name="AutoShape 3"/>
                <p:cNvSpPr>
                  <a:spLocks noChangeAspect="1" noChangeArrowheads="1" noTextEdit="1"/>
                </p:cNvSpPr>
                <p:nvPr/>
              </p:nvSpPr>
              <p:spPr bwMode="auto">
                <a:xfrm>
                  <a:off x="5722" y="3143"/>
                  <a:ext cx="988" cy="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45" name="Freeform 44"/>
                <p:cNvSpPr>
                  <a:spLocks/>
                </p:cNvSpPr>
                <p:nvPr/>
              </p:nvSpPr>
              <p:spPr bwMode="auto">
                <a:xfrm>
                  <a:off x="5717" y="3148"/>
                  <a:ext cx="988" cy="610"/>
                </a:xfrm>
                <a:custGeom>
                  <a:avLst/>
                  <a:gdLst>
                    <a:gd name="T0" fmla="*/ 201 w 201"/>
                    <a:gd name="T1" fmla="*/ 107 h 123"/>
                    <a:gd name="T2" fmla="*/ 185 w 201"/>
                    <a:gd name="T3" fmla="*/ 123 h 123"/>
                    <a:gd name="T4" fmla="*/ 16 w 201"/>
                    <a:gd name="T5" fmla="*/ 123 h 123"/>
                    <a:gd name="T6" fmla="*/ 0 w 201"/>
                    <a:gd name="T7" fmla="*/ 107 h 123"/>
                    <a:gd name="T8" fmla="*/ 0 w 201"/>
                    <a:gd name="T9" fmla="*/ 16 h 123"/>
                    <a:gd name="T10" fmla="*/ 16 w 201"/>
                    <a:gd name="T11" fmla="*/ 0 h 123"/>
                    <a:gd name="T12" fmla="*/ 185 w 201"/>
                    <a:gd name="T13" fmla="*/ 0 h 123"/>
                    <a:gd name="T14" fmla="*/ 201 w 201"/>
                    <a:gd name="T15" fmla="*/ 16 h 123"/>
                    <a:gd name="T16" fmla="*/ 201 w 201"/>
                    <a:gd name="T17" fmla="*/ 10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1" h="123">
                      <a:moveTo>
                        <a:pt x="201" y="107"/>
                      </a:moveTo>
                      <a:cubicBezTo>
                        <a:pt x="201" y="116"/>
                        <a:pt x="194" y="123"/>
                        <a:pt x="185" y="123"/>
                      </a:cubicBezTo>
                      <a:cubicBezTo>
                        <a:pt x="16" y="123"/>
                        <a:pt x="16" y="123"/>
                        <a:pt x="16" y="123"/>
                      </a:cubicBezTo>
                      <a:cubicBezTo>
                        <a:pt x="7" y="123"/>
                        <a:pt x="0" y="116"/>
                        <a:pt x="0" y="107"/>
                      </a:cubicBezTo>
                      <a:cubicBezTo>
                        <a:pt x="0" y="16"/>
                        <a:pt x="0" y="16"/>
                        <a:pt x="0" y="16"/>
                      </a:cubicBezTo>
                      <a:cubicBezTo>
                        <a:pt x="0" y="7"/>
                        <a:pt x="7" y="0"/>
                        <a:pt x="16" y="0"/>
                      </a:cubicBezTo>
                      <a:cubicBezTo>
                        <a:pt x="185" y="0"/>
                        <a:pt x="185" y="0"/>
                        <a:pt x="185" y="0"/>
                      </a:cubicBezTo>
                      <a:cubicBezTo>
                        <a:pt x="194" y="0"/>
                        <a:pt x="201" y="7"/>
                        <a:pt x="201" y="16"/>
                      </a:cubicBezTo>
                      <a:lnTo>
                        <a:pt x="201" y="107"/>
                      </a:lnTo>
                      <a:close/>
                    </a:path>
                  </a:pathLst>
                </a:custGeom>
                <a:solidFill>
                  <a:schemeClr val="bg1"/>
                </a:solidFill>
                <a:ln w="12700">
                  <a:solidFill>
                    <a:srgbClr val="969696"/>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grpSp>
          <p:pic>
            <p:nvPicPr>
              <p:cNvPr id="43" name="Picture 42"/>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0" b="100000" l="556" r="100000"/>
                        </a14:imgEffect>
                      </a14:imgLayer>
                    </a14:imgProps>
                  </a:ext>
                  <a:ext uri="{28A0092B-C50C-407E-A947-70E740481C1C}">
                    <a14:useLocalDpi xmlns:a14="http://schemas.microsoft.com/office/drawing/2010/main" val="0"/>
                  </a:ext>
                </a:extLst>
              </a:blip>
              <a:srcRect/>
              <a:stretch>
                <a:fillRect/>
              </a:stretch>
            </p:blipFill>
            <p:spPr bwMode="auto">
              <a:xfrm rot="5400000">
                <a:off x="9306837" y="5346807"/>
                <a:ext cx="244504" cy="283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4" name="Group 23"/>
            <p:cNvGrpSpPr>
              <a:grpSpLocks noChangeAspect="1"/>
            </p:cNvGrpSpPr>
            <p:nvPr/>
          </p:nvGrpSpPr>
          <p:grpSpPr>
            <a:xfrm>
              <a:off x="835551" y="1710210"/>
              <a:ext cx="921260" cy="646274"/>
              <a:chOff x="7193746" y="1983638"/>
              <a:chExt cx="2715568" cy="1905001"/>
            </a:xfrm>
          </p:grpSpPr>
          <p:sp>
            <p:nvSpPr>
              <p:cNvPr id="34" name="Rectangle 33"/>
              <p:cNvSpPr/>
              <p:nvPr/>
            </p:nvSpPr>
            <p:spPr bwMode="auto">
              <a:xfrm rot="5400000">
                <a:off x="7599029" y="1578355"/>
                <a:ext cx="1905001" cy="2715568"/>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5" name="Line 11"/>
              <p:cNvSpPr>
                <a:spLocks noChangeShapeType="1"/>
              </p:cNvSpPr>
              <p:nvPr/>
            </p:nvSpPr>
            <p:spPr bwMode="auto">
              <a:xfrm flipV="1">
                <a:off x="7507699" y="2337594"/>
                <a:ext cx="2033820" cy="460"/>
              </a:xfrm>
              <a:prstGeom prst="line">
                <a:avLst/>
              </a:prstGeom>
              <a:noFill/>
              <a:ln w="38100" cap="rnd">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36" name="Line 12"/>
              <p:cNvSpPr>
                <a:spLocks noChangeShapeType="1"/>
              </p:cNvSpPr>
              <p:nvPr/>
            </p:nvSpPr>
            <p:spPr bwMode="auto">
              <a:xfrm>
                <a:off x="7535239" y="3482943"/>
                <a:ext cx="638942" cy="0"/>
              </a:xfrm>
              <a:prstGeom prst="line">
                <a:avLst/>
              </a:prstGeom>
              <a:noFill/>
              <a:ln w="38100" cap="rnd">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37" name="Line 14"/>
              <p:cNvSpPr>
                <a:spLocks noChangeShapeType="1"/>
              </p:cNvSpPr>
              <p:nvPr/>
            </p:nvSpPr>
            <p:spPr bwMode="auto">
              <a:xfrm>
                <a:off x="7535239" y="3294015"/>
                <a:ext cx="742951" cy="0"/>
              </a:xfrm>
              <a:prstGeom prst="line">
                <a:avLst/>
              </a:prstGeom>
              <a:noFill/>
              <a:ln w="38100" cap="rnd">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38" name="Line 16"/>
              <p:cNvSpPr>
                <a:spLocks noChangeShapeType="1"/>
              </p:cNvSpPr>
              <p:nvPr/>
            </p:nvSpPr>
            <p:spPr bwMode="auto">
              <a:xfrm>
                <a:off x="7520866" y="2721828"/>
                <a:ext cx="2020655" cy="0"/>
              </a:xfrm>
              <a:prstGeom prst="line">
                <a:avLst/>
              </a:prstGeom>
              <a:noFill/>
              <a:ln w="38100" cap="rnd">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39" name="Line 17"/>
              <p:cNvSpPr>
                <a:spLocks noChangeShapeType="1"/>
              </p:cNvSpPr>
              <p:nvPr/>
            </p:nvSpPr>
            <p:spPr bwMode="auto">
              <a:xfrm>
                <a:off x="7520866" y="2532467"/>
                <a:ext cx="2020655" cy="0"/>
              </a:xfrm>
              <a:prstGeom prst="line">
                <a:avLst/>
              </a:prstGeom>
              <a:noFill/>
              <a:ln w="38100" cap="rnd">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40" name="Oval 39"/>
              <p:cNvSpPr>
                <a:spLocks noChangeArrowheads="1"/>
              </p:cNvSpPr>
              <p:nvPr/>
            </p:nvSpPr>
            <p:spPr bwMode="auto">
              <a:xfrm>
                <a:off x="8996053" y="3106042"/>
                <a:ext cx="457201" cy="457201"/>
              </a:xfrm>
              <a:prstGeom prst="ellipse">
                <a:avLst/>
              </a:prstGeom>
              <a:solidFill>
                <a:srgbClr val="FF9900"/>
              </a:solidFill>
              <a:ln>
                <a:noFill/>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41" name="Freeform 40"/>
              <p:cNvSpPr>
                <a:spLocks noEditPoints="1"/>
              </p:cNvSpPr>
              <p:nvPr/>
            </p:nvSpPr>
            <p:spPr bwMode="auto">
              <a:xfrm>
                <a:off x="8813174" y="2923166"/>
                <a:ext cx="822959" cy="822959"/>
              </a:xfrm>
              <a:custGeom>
                <a:avLst/>
                <a:gdLst>
                  <a:gd name="T0" fmla="*/ 154 w 168"/>
                  <a:gd name="T1" fmla="*/ 95 h 168"/>
                  <a:gd name="T2" fmla="*/ 168 w 168"/>
                  <a:gd name="T3" fmla="*/ 84 h 168"/>
                  <a:gd name="T4" fmla="*/ 154 w 168"/>
                  <a:gd name="T5" fmla="*/ 73 h 168"/>
                  <a:gd name="T6" fmla="*/ 164 w 168"/>
                  <a:gd name="T7" fmla="*/ 58 h 168"/>
                  <a:gd name="T8" fmla="*/ 148 w 168"/>
                  <a:gd name="T9" fmla="*/ 51 h 168"/>
                  <a:gd name="T10" fmla="*/ 152 w 168"/>
                  <a:gd name="T11" fmla="*/ 34 h 168"/>
                  <a:gd name="T12" fmla="*/ 134 w 168"/>
                  <a:gd name="T13" fmla="*/ 33 h 168"/>
                  <a:gd name="T14" fmla="*/ 133 w 168"/>
                  <a:gd name="T15" fmla="*/ 16 h 168"/>
                  <a:gd name="T16" fmla="*/ 116 w 168"/>
                  <a:gd name="T17" fmla="*/ 20 h 168"/>
                  <a:gd name="T18" fmla="*/ 110 w 168"/>
                  <a:gd name="T19" fmla="*/ 4 h 168"/>
                  <a:gd name="T20" fmla="*/ 95 w 168"/>
                  <a:gd name="T21" fmla="*/ 13 h 168"/>
                  <a:gd name="T22" fmla="*/ 84 w 168"/>
                  <a:gd name="T23" fmla="*/ 0 h 168"/>
                  <a:gd name="T24" fmla="*/ 73 w 168"/>
                  <a:gd name="T25" fmla="*/ 13 h 168"/>
                  <a:gd name="T26" fmla="*/ 58 w 168"/>
                  <a:gd name="T27" fmla="*/ 4 h 168"/>
                  <a:gd name="T28" fmla="*/ 51 w 168"/>
                  <a:gd name="T29" fmla="*/ 20 h 168"/>
                  <a:gd name="T30" fmla="*/ 35 w 168"/>
                  <a:gd name="T31" fmla="*/ 16 h 168"/>
                  <a:gd name="T32" fmla="*/ 33 w 168"/>
                  <a:gd name="T33" fmla="*/ 33 h 168"/>
                  <a:gd name="T34" fmla="*/ 16 w 168"/>
                  <a:gd name="T35" fmla="*/ 34 h 168"/>
                  <a:gd name="T36" fmla="*/ 20 w 168"/>
                  <a:gd name="T37" fmla="*/ 51 h 168"/>
                  <a:gd name="T38" fmla="*/ 4 w 168"/>
                  <a:gd name="T39" fmla="*/ 58 h 168"/>
                  <a:gd name="T40" fmla="*/ 13 w 168"/>
                  <a:gd name="T41" fmla="*/ 73 h 168"/>
                  <a:gd name="T42" fmla="*/ 0 w 168"/>
                  <a:gd name="T43" fmla="*/ 84 h 168"/>
                  <a:gd name="T44" fmla="*/ 13 w 168"/>
                  <a:gd name="T45" fmla="*/ 95 h 168"/>
                  <a:gd name="T46" fmla="*/ 4 w 168"/>
                  <a:gd name="T47" fmla="*/ 110 h 168"/>
                  <a:gd name="T48" fmla="*/ 20 w 168"/>
                  <a:gd name="T49" fmla="*/ 116 h 168"/>
                  <a:gd name="T50" fmla="*/ 16 w 168"/>
                  <a:gd name="T51" fmla="*/ 133 h 168"/>
                  <a:gd name="T52" fmla="*/ 33 w 168"/>
                  <a:gd name="T53" fmla="*/ 134 h 168"/>
                  <a:gd name="T54" fmla="*/ 35 w 168"/>
                  <a:gd name="T55" fmla="*/ 152 h 168"/>
                  <a:gd name="T56" fmla="*/ 51 w 168"/>
                  <a:gd name="T57" fmla="*/ 147 h 168"/>
                  <a:gd name="T58" fmla="*/ 58 w 168"/>
                  <a:gd name="T59" fmla="*/ 164 h 168"/>
                  <a:gd name="T60" fmla="*/ 73 w 168"/>
                  <a:gd name="T61" fmla="*/ 154 h 168"/>
                  <a:gd name="T62" fmla="*/ 84 w 168"/>
                  <a:gd name="T63" fmla="*/ 168 h 168"/>
                  <a:gd name="T64" fmla="*/ 95 w 168"/>
                  <a:gd name="T65" fmla="*/ 154 h 168"/>
                  <a:gd name="T66" fmla="*/ 110 w 168"/>
                  <a:gd name="T67" fmla="*/ 164 h 168"/>
                  <a:gd name="T68" fmla="*/ 116 w 168"/>
                  <a:gd name="T69" fmla="*/ 147 h 168"/>
                  <a:gd name="T70" fmla="*/ 133 w 168"/>
                  <a:gd name="T71" fmla="*/ 152 h 168"/>
                  <a:gd name="T72" fmla="*/ 134 w 168"/>
                  <a:gd name="T73" fmla="*/ 134 h 168"/>
                  <a:gd name="T74" fmla="*/ 152 w 168"/>
                  <a:gd name="T75" fmla="*/ 133 h 168"/>
                  <a:gd name="T76" fmla="*/ 148 w 168"/>
                  <a:gd name="T77" fmla="*/ 116 h 168"/>
                  <a:gd name="T78" fmla="*/ 164 w 168"/>
                  <a:gd name="T79" fmla="*/ 110 h 168"/>
                  <a:gd name="T80" fmla="*/ 154 w 168"/>
                  <a:gd name="T81" fmla="*/ 95 h 168"/>
                  <a:gd name="T82" fmla="*/ 85 w 168"/>
                  <a:gd name="T83" fmla="*/ 147 h 168"/>
                  <a:gd name="T84" fmla="*/ 23 w 168"/>
                  <a:gd name="T85" fmla="*/ 85 h 168"/>
                  <a:gd name="T86" fmla="*/ 85 w 168"/>
                  <a:gd name="T87" fmla="*/ 23 h 168"/>
                  <a:gd name="T88" fmla="*/ 147 w 168"/>
                  <a:gd name="T89" fmla="*/ 85 h 168"/>
                  <a:gd name="T90" fmla="*/ 85 w 168"/>
                  <a:gd name="T91" fmla="*/ 14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8" h="168">
                    <a:moveTo>
                      <a:pt x="154" y="95"/>
                    </a:moveTo>
                    <a:cubicBezTo>
                      <a:pt x="168" y="84"/>
                      <a:pt x="168" y="84"/>
                      <a:pt x="168" y="84"/>
                    </a:cubicBezTo>
                    <a:cubicBezTo>
                      <a:pt x="154" y="73"/>
                      <a:pt x="154" y="73"/>
                      <a:pt x="154" y="73"/>
                    </a:cubicBezTo>
                    <a:cubicBezTo>
                      <a:pt x="164" y="58"/>
                      <a:pt x="164" y="58"/>
                      <a:pt x="164" y="58"/>
                    </a:cubicBezTo>
                    <a:cubicBezTo>
                      <a:pt x="148" y="51"/>
                      <a:pt x="148" y="51"/>
                      <a:pt x="148" y="51"/>
                    </a:cubicBezTo>
                    <a:cubicBezTo>
                      <a:pt x="152" y="34"/>
                      <a:pt x="152" y="34"/>
                      <a:pt x="152" y="34"/>
                    </a:cubicBezTo>
                    <a:cubicBezTo>
                      <a:pt x="134" y="33"/>
                      <a:pt x="134" y="33"/>
                      <a:pt x="134" y="33"/>
                    </a:cubicBezTo>
                    <a:cubicBezTo>
                      <a:pt x="133" y="16"/>
                      <a:pt x="133" y="16"/>
                      <a:pt x="133" y="16"/>
                    </a:cubicBezTo>
                    <a:cubicBezTo>
                      <a:pt x="116" y="20"/>
                      <a:pt x="116" y="20"/>
                      <a:pt x="116" y="20"/>
                    </a:cubicBezTo>
                    <a:cubicBezTo>
                      <a:pt x="110" y="4"/>
                      <a:pt x="110" y="4"/>
                      <a:pt x="110" y="4"/>
                    </a:cubicBezTo>
                    <a:cubicBezTo>
                      <a:pt x="95" y="13"/>
                      <a:pt x="95" y="13"/>
                      <a:pt x="95" y="13"/>
                    </a:cubicBezTo>
                    <a:cubicBezTo>
                      <a:pt x="84" y="0"/>
                      <a:pt x="84" y="0"/>
                      <a:pt x="84" y="0"/>
                    </a:cubicBezTo>
                    <a:cubicBezTo>
                      <a:pt x="73" y="13"/>
                      <a:pt x="73" y="13"/>
                      <a:pt x="73" y="13"/>
                    </a:cubicBezTo>
                    <a:cubicBezTo>
                      <a:pt x="58" y="4"/>
                      <a:pt x="58" y="4"/>
                      <a:pt x="58" y="4"/>
                    </a:cubicBezTo>
                    <a:cubicBezTo>
                      <a:pt x="51" y="20"/>
                      <a:pt x="51" y="20"/>
                      <a:pt x="51" y="20"/>
                    </a:cubicBezTo>
                    <a:cubicBezTo>
                      <a:pt x="35" y="16"/>
                      <a:pt x="35" y="16"/>
                      <a:pt x="35" y="16"/>
                    </a:cubicBezTo>
                    <a:cubicBezTo>
                      <a:pt x="33" y="33"/>
                      <a:pt x="33" y="33"/>
                      <a:pt x="33" y="33"/>
                    </a:cubicBezTo>
                    <a:cubicBezTo>
                      <a:pt x="16" y="34"/>
                      <a:pt x="16" y="34"/>
                      <a:pt x="16" y="34"/>
                    </a:cubicBezTo>
                    <a:cubicBezTo>
                      <a:pt x="20" y="51"/>
                      <a:pt x="20" y="51"/>
                      <a:pt x="20" y="51"/>
                    </a:cubicBezTo>
                    <a:cubicBezTo>
                      <a:pt x="4" y="58"/>
                      <a:pt x="4" y="58"/>
                      <a:pt x="4" y="58"/>
                    </a:cubicBezTo>
                    <a:cubicBezTo>
                      <a:pt x="13" y="73"/>
                      <a:pt x="13" y="73"/>
                      <a:pt x="13" y="73"/>
                    </a:cubicBezTo>
                    <a:cubicBezTo>
                      <a:pt x="0" y="84"/>
                      <a:pt x="0" y="84"/>
                      <a:pt x="0" y="84"/>
                    </a:cubicBezTo>
                    <a:cubicBezTo>
                      <a:pt x="13" y="95"/>
                      <a:pt x="13" y="95"/>
                      <a:pt x="13" y="95"/>
                    </a:cubicBezTo>
                    <a:cubicBezTo>
                      <a:pt x="4" y="110"/>
                      <a:pt x="4" y="110"/>
                      <a:pt x="4" y="110"/>
                    </a:cubicBezTo>
                    <a:cubicBezTo>
                      <a:pt x="20" y="116"/>
                      <a:pt x="20" y="116"/>
                      <a:pt x="20" y="116"/>
                    </a:cubicBezTo>
                    <a:cubicBezTo>
                      <a:pt x="16" y="133"/>
                      <a:pt x="16" y="133"/>
                      <a:pt x="16" y="133"/>
                    </a:cubicBezTo>
                    <a:cubicBezTo>
                      <a:pt x="33" y="134"/>
                      <a:pt x="33" y="134"/>
                      <a:pt x="33" y="134"/>
                    </a:cubicBezTo>
                    <a:cubicBezTo>
                      <a:pt x="35" y="152"/>
                      <a:pt x="35" y="152"/>
                      <a:pt x="35" y="152"/>
                    </a:cubicBezTo>
                    <a:cubicBezTo>
                      <a:pt x="51" y="147"/>
                      <a:pt x="51" y="147"/>
                      <a:pt x="51" y="147"/>
                    </a:cubicBezTo>
                    <a:cubicBezTo>
                      <a:pt x="58" y="164"/>
                      <a:pt x="58" y="164"/>
                      <a:pt x="58" y="164"/>
                    </a:cubicBezTo>
                    <a:cubicBezTo>
                      <a:pt x="73" y="154"/>
                      <a:pt x="73" y="154"/>
                      <a:pt x="73" y="154"/>
                    </a:cubicBezTo>
                    <a:cubicBezTo>
                      <a:pt x="84" y="168"/>
                      <a:pt x="84" y="168"/>
                      <a:pt x="84" y="168"/>
                    </a:cubicBezTo>
                    <a:cubicBezTo>
                      <a:pt x="95" y="154"/>
                      <a:pt x="95" y="154"/>
                      <a:pt x="95" y="154"/>
                    </a:cubicBezTo>
                    <a:cubicBezTo>
                      <a:pt x="110" y="164"/>
                      <a:pt x="110" y="164"/>
                      <a:pt x="110" y="164"/>
                    </a:cubicBezTo>
                    <a:cubicBezTo>
                      <a:pt x="116" y="147"/>
                      <a:pt x="116" y="147"/>
                      <a:pt x="116" y="147"/>
                    </a:cubicBezTo>
                    <a:cubicBezTo>
                      <a:pt x="133" y="152"/>
                      <a:pt x="133" y="152"/>
                      <a:pt x="133" y="152"/>
                    </a:cubicBezTo>
                    <a:cubicBezTo>
                      <a:pt x="134" y="134"/>
                      <a:pt x="134" y="134"/>
                      <a:pt x="134" y="134"/>
                    </a:cubicBezTo>
                    <a:cubicBezTo>
                      <a:pt x="152" y="133"/>
                      <a:pt x="152" y="133"/>
                      <a:pt x="152" y="133"/>
                    </a:cubicBezTo>
                    <a:cubicBezTo>
                      <a:pt x="148" y="116"/>
                      <a:pt x="148" y="116"/>
                      <a:pt x="148" y="116"/>
                    </a:cubicBezTo>
                    <a:cubicBezTo>
                      <a:pt x="164" y="110"/>
                      <a:pt x="164" y="110"/>
                      <a:pt x="164" y="110"/>
                    </a:cubicBezTo>
                    <a:lnTo>
                      <a:pt x="154" y="95"/>
                    </a:lnTo>
                    <a:close/>
                    <a:moveTo>
                      <a:pt x="85" y="147"/>
                    </a:moveTo>
                    <a:cubicBezTo>
                      <a:pt x="50" y="147"/>
                      <a:pt x="23" y="119"/>
                      <a:pt x="23" y="85"/>
                    </a:cubicBezTo>
                    <a:cubicBezTo>
                      <a:pt x="23" y="51"/>
                      <a:pt x="50" y="23"/>
                      <a:pt x="85" y="23"/>
                    </a:cubicBezTo>
                    <a:cubicBezTo>
                      <a:pt x="119" y="23"/>
                      <a:pt x="147" y="51"/>
                      <a:pt x="147" y="85"/>
                    </a:cubicBezTo>
                    <a:cubicBezTo>
                      <a:pt x="147" y="119"/>
                      <a:pt x="119" y="147"/>
                      <a:pt x="85" y="147"/>
                    </a:cubicBezTo>
                    <a:close/>
                  </a:path>
                </a:pathLst>
              </a:custGeom>
              <a:solidFill>
                <a:srgbClr val="FF9900"/>
              </a:solidFill>
              <a:ln>
                <a:noFill/>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grpSp>
        <p:grpSp>
          <p:nvGrpSpPr>
            <p:cNvPr id="25" name="Group 24"/>
            <p:cNvGrpSpPr>
              <a:grpSpLocks noChangeAspect="1"/>
            </p:cNvGrpSpPr>
            <p:nvPr/>
          </p:nvGrpSpPr>
          <p:grpSpPr>
            <a:xfrm>
              <a:off x="2742066" y="1706883"/>
              <a:ext cx="921260" cy="646274"/>
              <a:chOff x="7193745" y="1781496"/>
              <a:chExt cx="2715568" cy="1905001"/>
            </a:xfrm>
          </p:grpSpPr>
          <p:sp>
            <p:nvSpPr>
              <p:cNvPr id="26" name="Rectangle 25"/>
              <p:cNvSpPr/>
              <p:nvPr/>
            </p:nvSpPr>
            <p:spPr bwMode="auto">
              <a:xfrm rot="5400000">
                <a:off x="7599028" y="1376213"/>
                <a:ext cx="1905001" cy="2715568"/>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Line 11"/>
              <p:cNvSpPr>
                <a:spLocks noChangeShapeType="1"/>
              </p:cNvSpPr>
              <p:nvPr/>
            </p:nvSpPr>
            <p:spPr bwMode="auto">
              <a:xfrm flipV="1">
                <a:off x="7507699" y="2135450"/>
                <a:ext cx="2033821" cy="459"/>
              </a:xfrm>
              <a:prstGeom prst="line">
                <a:avLst/>
              </a:prstGeom>
              <a:noFill/>
              <a:ln w="38100" cap="rnd">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28" name="Line 12"/>
              <p:cNvSpPr>
                <a:spLocks noChangeShapeType="1"/>
              </p:cNvSpPr>
              <p:nvPr/>
            </p:nvSpPr>
            <p:spPr bwMode="auto">
              <a:xfrm>
                <a:off x="7535239" y="3280798"/>
                <a:ext cx="638942" cy="0"/>
              </a:xfrm>
              <a:prstGeom prst="line">
                <a:avLst/>
              </a:prstGeom>
              <a:noFill/>
              <a:ln w="38100" cap="rnd">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29" name="Line 14"/>
              <p:cNvSpPr>
                <a:spLocks noChangeShapeType="1"/>
              </p:cNvSpPr>
              <p:nvPr/>
            </p:nvSpPr>
            <p:spPr bwMode="auto">
              <a:xfrm>
                <a:off x="7535239" y="3091873"/>
                <a:ext cx="742950" cy="0"/>
              </a:xfrm>
              <a:prstGeom prst="line">
                <a:avLst/>
              </a:prstGeom>
              <a:noFill/>
              <a:ln w="38100" cap="rnd">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30" name="Line 16"/>
              <p:cNvSpPr>
                <a:spLocks noChangeShapeType="1"/>
              </p:cNvSpPr>
              <p:nvPr/>
            </p:nvSpPr>
            <p:spPr bwMode="auto">
              <a:xfrm>
                <a:off x="7520865" y="2519685"/>
                <a:ext cx="2020655" cy="0"/>
              </a:xfrm>
              <a:prstGeom prst="line">
                <a:avLst/>
              </a:prstGeom>
              <a:noFill/>
              <a:ln w="38100" cap="rnd">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31" name="Line 17"/>
              <p:cNvSpPr>
                <a:spLocks noChangeShapeType="1"/>
              </p:cNvSpPr>
              <p:nvPr/>
            </p:nvSpPr>
            <p:spPr bwMode="auto">
              <a:xfrm>
                <a:off x="7520865" y="2330325"/>
                <a:ext cx="2020655" cy="0"/>
              </a:xfrm>
              <a:prstGeom prst="line">
                <a:avLst/>
              </a:prstGeom>
              <a:noFill/>
              <a:ln w="38100" cap="rnd">
                <a:solidFill>
                  <a:schemeClr val="bg1">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32" name="Oval 31"/>
              <p:cNvSpPr>
                <a:spLocks noChangeArrowheads="1"/>
              </p:cNvSpPr>
              <p:nvPr/>
            </p:nvSpPr>
            <p:spPr bwMode="auto">
              <a:xfrm>
                <a:off x="8996053" y="2903898"/>
                <a:ext cx="457200" cy="457200"/>
              </a:xfrm>
              <a:prstGeom prst="ellipse">
                <a:avLst/>
              </a:prstGeom>
              <a:solidFill>
                <a:srgbClr val="FF9900"/>
              </a:solidFill>
              <a:ln>
                <a:noFill/>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33" name="Freeform 32"/>
              <p:cNvSpPr>
                <a:spLocks noEditPoints="1"/>
              </p:cNvSpPr>
              <p:nvPr/>
            </p:nvSpPr>
            <p:spPr bwMode="auto">
              <a:xfrm>
                <a:off x="8813173" y="2721018"/>
                <a:ext cx="822960" cy="822960"/>
              </a:xfrm>
              <a:custGeom>
                <a:avLst/>
                <a:gdLst>
                  <a:gd name="T0" fmla="*/ 154 w 168"/>
                  <a:gd name="T1" fmla="*/ 95 h 168"/>
                  <a:gd name="T2" fmla="*/ 168 w 168"/>
                  <a:gd name="T3" fmla="*/ 84 h 168"/>
                  <a:gd name="T4" fmla="*/ 154 w 168"/>
                  <a:gd name="T5" fmla="*/ 73 h 168"/>
                  <a:gd name="T6" fmla="*/ 164 w 168"/>
                  <a:gd name="T7" fmla="*/ 58 h 168"/>
                  <a:gd name="T8" fmla="*/ 148 w 168"/>
                  <a:gd name="T9" fmla="*/ 51 h 168"/>
                  <a:gd name="T10" fmla="*/ 152 w 168"/>
                  <a:gd name="T11" fmla="*/ 34 h 168"/>
                  <a:gd name="T12" fmla="*/ 134 w 168"/>
                  <a:gd name="T13" fmla="*/ 33 h 168"/>
                  <a:gd name="T14" fmla="*/ 133 w 168"/>
                  <a:gd name="T15" fmla="*/ 16 h 168"/>
                  <a:gd name="T16" fmla="*/ 116 w 168"/>
                  <a:gd name="T17" fmla="*/ 20 h 168"/>
                  <a:gd name="T18" fmla="*/ 110 w 168"/>
                  <a:gd name="T19" fmla="*/ 4 h 168"/>
                  <a:gd name="T20" fmla="*/ 95 w 168"/>
                  <a:gd name="T21" fmla="*/ 13 h 168"/>
                  <a:gd name="T22" fmla="*/ 84 w 168"/>
                  <a:gd name="T23" fmla="*/ 0 h 168"/>
                  <a:gd name="T24" fmla="*/ 73 w 168"/>
                  <a:gd name="T25" fmla="*/ 13 h 168"/>
                  <a:gd name="T26" fmla="*/ 58 w 168"/>
                  <a:gd name="T27" fmla="*/ 4 h 168"/>
                  <a:gd name="T28" fmla="*/ 51 w 168"/>
                  <a:gd name="T29" fmla="*/ 20 h 168"/>
                  <a:gd name="T30" fmla="*/ 35 w 168"/>
                  <a:gd name="T31" fmla="*/ 16 h 168"/>
                  <a:gd name="T32" fmla="*/ 33 w 168"/>
                  <a:gd name="T33" fmla="*/ 33 h 168"/>
                  <a:gd name="T34" fmla="*/ 16 w 168"/>
                  <a:gd name="T35" fmla="*/ 34 h 168"/>
                  <a:gd name="T36" fmla="*/ 20 w 168"/>
                  <a:gd name="T37" fmla="*/ 51 h 168"/>
                  <a:gd name="T38" fmla="*/ 4 w 168"/>
                  <a:gd name="T39" fmla="*/ 58 h 168"/>
                  <a:gd name="T40" fmla="*/ 13 w 168"/>
                  <a:gd name="T41" fmla="*/ 73 h 168"/>
                  <a:gd name="T42" fmla="*/ 0 w 168"/>
                  <a:gd name="T43" fmla="*/ 84 h 168"/>
                  <a:gd name="T44" fmla="*/ 13 w 168"/>
                  <a:gd name="T45" fmla="*/ 95 h 168"/>
                  <a:gd name="T46" fmla="*/ 4 w 168"/>
                  <a:gd name="T47" fmla="*/ 110 h 168"/>
                  <a:gd name="T48" fmla="*/ 20 w 168"/>
                  <a:gd name="T49" fmla="*/ 116 h 168"/>
                  <a:gd name="T50" fmla="*/ 16 w 168"/>
                  <a:gd name="T51" fmla="*/ 133 h 168"/>
                  <a:gd name="T52" fmla="*/ 33 w 168"/>
                  <a:gd name="T53" fmla="*/ 134 h 168"/>
                  <a:gd name="T54" fmla="*/ 35 w 168"/>
                  <a:gd name="T55" fmla="*/ 152 h 168"/>
                  <a:gd name="T56" fmla="*/ 51 w 168"/>
                  <a:gd name="T57" fmla="*/ 147 h 168"/>
                  <a:gd name="T58" fmla="*/ 58 w 168"/>
                  <a:gd name="T59" fmla="*/ 164 h 168"/>
                  <a:gd name="T60" fmla="*/ 73 w 168"/>
                  <a:gd name="T61" fmla="*/ 154 h 168"/>
                  <a:gd name="T62" fmla="*/ 84 w 168"/>
                  <a:gd name="T63" fmla="*/ 168 h 168"/>
                  <a:gd name="T64" fmla="*/ 95 w 168"/>
                  <a:gd name="T65" fmla="*/ 154 h 168"/>
                  <a:gd name="T66" fmla="*/ 110 w 168"/>
                  <a:gd name="T67" fmla="*/ 164 h 168"/>
                  <a:gd name="T68" fmla="*/ 116 w 168"/>
                  <a:gd name="T69" fmla="*/ 147 h 168"/>
                  <a:gd name="T70" fmla="*/ 133 w 168"/>
                  <a:gd name="T71" fmla="*/ 152 h 168"/>
                  <a:gd name="T72" fmla="*/ 134 w 168"/>
                  <a:gd name="T73" fmla="*/ 134 h 168"/>
                  <a:gd name="T74" fmla="*/ 152 w 168"/>
                  <a:gd name="T75" fmla="*/ 133 h 168"/>
                  <a:gd name="T76" fmla="*/ 148 w 168"/>
                  <a:gd name="T77" fmla="*/ 116 h 168"/>
                  <a:gd name="T78" fmla="*/ 164 w 168"/>
                  <a:gd name="T79" fmla="*/ 110 h 168"/>
                  <a:gd name="T80" fmla="*/ 154 w 168"/>
                  <a:gd name="T81" fmla="*/ 95 h 168"/>
                  <a:gd name="T82" fmla="*/ 85 w 168"/>
                  <a:gd name="T83" fmla="*/ 147 h 168"/>
                  <a:gd name="T84" fmla="*/ 23 w 168"/>
                  <a:gd name="T85" fmla="*/ 85 h 168"/>
                  <a:gd name="T86" fmla="*/ 85 w 168"/>
                  <a:gd name="T87" fmla="*/ 23 h 168"/>
                  <a:gd name="T88" fmla="*/ 147 w 168"/>
                  <a:gd name="T89" fmla="*/ 85 h 168"/>
                  <a:gd name="T90" fmla="*/ 85 w 168"/>
                  <a:gd name="T91" fmla="*/ 147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8" h="168">
                    <a:moveTo>
                      <a:pt x="154" y="95"/>
                    </a:moveTo>
                    <a:cubicBezTo>
                      <a:pt x="168" y="84"/>
                      <a:pt x="168" y="84"/>
                      <a:pt x="168" y="84"/>
                    </a:cubicBezTo>
                    <a:cubicBezTo>
                      <a:pt x="154" y="73"/>
                      <a:pt x="154" y="73"/>
                      <a:pt x="154" y="73"/>
                    </a:cubicBezTo>
                    <a:cubicBezTo>
                      <a:pt x="164" y="58"/>
                      <a:pt x="164" y="58"/>
                      <a:pt x="164" y="58"/>
                    </a:cubicBezTo>
                    <a:cubicBezTo>
                      <a:pt x="148" y="51"/>
                      <a:pt x="148" y="51"/>
                      <a:pt x="148" y="51"/>
                    </a:cubicBezTo>
                    <a:cubicBezTo>
                      <a:pt x="152" y="34"/>
                      <a:pt x="152" y="34"/>
                      <a:pt x="152" y="34"/>
                    </a:cubicBezTo>
                    <a:cubicBezTo>
                      <a:pt x="134" y="33"/>
                      <a:pt x="134" y="33"/>
                      <a:pt x="134" y="33"/>
                    </a:cubicBezTo>
                    <a:cubicBezTo>
                      <a:pt x="133" y="16"/>
                      <a:pt x="133" y="16"/>
                      <a:pt x="133" y="16"/>
                    </a:cubicBezTo>
                    <a:cubicBezTo>
                      <a:pt x="116" y="20"/>
                      <a:pt x="116" y="20"/>
                      <a:pt x="116" y="20"/>
                    </a:cubicBezTo>
                    <a:cubicBezTo>
                      <a:pt x="110" y="4"/>
                      <a:pt x="110" y="4"/>
                      <a:pt x="110" y="4"/>
                    </a:cubicBezTo>
                    <a:cubicBezTo>
                      <a:pt x="95" y="13"/>
                      <a:pt x="95" y="13"/>
                      <a:pt x="95" y="13"/>
                    </a:cubicBezTo>
                    <a:cubicBezTo>
                      <a:pt x="84" y="0"/>
                      <a:pt x="84" y="0"/>
                      <a:pt x="84" y="0"/>
                    </a:cubicBezTo>
                    <a:cubicBezTo>
                      <a:pt x="73" y="13"/>
                      <a:pt x="73" y="13"/>
                      <a:pt x="73" y="13"/>
                    </a:cubicBezTo>
                    <a:cubicBezTo>
                      <a:pt x="58" y="4"/>
                      <a:pt x="58" y="4"/>
                      <a:pt x="58" y="4"/>
                    </a:cubicBezTo>
                    <a:cubicBezTo>
                      <a:pt x="51" y="20"/>
                      <a:pt x="51" y="20"/>
                      <a:pt x="51" y="20"/>
                    </a:cubicBezTo>
                    <a:cubicBezTo>
                      <a:pt x="35" y="16"/>
                      <a:pt x="35" y="16"/>
                      <a:pt x="35" y="16"/>
                    </a:cubicBezTo>
                    <a:cubicBezTo>
                      <a:pt x="33" y="33"/>
                      <a:pt x="33" y="33"/>
                      <a:pt x="33" y="33"/>
                    </a:cubicBezTo>
                    <a:cubicBezTo>
                      <a:pt x="16" y="34"/>
                      <a:pt x="16" y="34"/>
                      <a:pt x="16" y="34"/>
                    </a:cubicBezTo>
                    <a:cubicBezTo>
                      <a:pt x="20" y="51"/>
                      <a:pt x="20" y="51"/>
                      <a:pt x="20" y="51"/>
                    </a:cubicBezTo>
                    <a:cubicBezTo>
                      <a:pt x="4" y="58"/>
                      <a:pt x="4" y="58"/>
                      <a:pt x="4" y="58"/>
                    </a:cubicBezTo>
                    <a:cubicBezTo>
                      <a:pt x="13" y="73"/>
                      <a:pt x="13" y="73"/>
                      <a:pt x="13" y="73"/>
                    </a:cubicBezTo>
                    <a:cubicBezTo>
                      <a:pt x="0" y="84"/>
                      <a:pt x="0" y="84"/>
                      <a:pt x="0" y="84"/>
                    </a:cubicBezTo>
                    <a:cubicBezTo>
                      <a:pt x="13" y="95"/>
                      <a:pt x="13" y="95"/>
                      <a:pt x="13" y="95"/>
                    </a:cubicBezTo>
                    <a:cubicBezTo>
                      <a:pt x="4" y="110"/>
                      <a:pt x="4" y="110"/>
                      <a:pt x="4" y="110"/>
                    </a:cubicBezTo>
                    <a:cubicBezTo>
                      <a:pt x="20" y="116"/>
                      <a:pt x="20" y="116"/>
                      <a:pt x="20" y="116"/>
                    </a:cubicBezTo>
                    <a:cubicBezTo>
                      <a:pt x="16" y="133"/>
                      <a:pt x="16" y="133"/>
                      <a:pt x="16" y="133"/>
                    </a:cubicBezTo>
                    <a:cubicBezTo>
                      <a:pt x="33" y="134"/>
                      <a:pt x="33" y="134"/>
                      <a:pt x="33" y="134"/>
                    </a:cubicBezTo>
                    <a:cubicBezTo>
                      <a:pt x="35" y="152"/>
                      <a:pt x="35" y="152"/>
                      <a:pt x="35" y="152"/>
                    </a:cubicBezTo>
                    <a:cubicBezTo>
                      <a:pt x="51" y="147"/>
                      <a:pt x="51" y="147"/>
                      <a:pt x="51" y="147"/>
                    </a:cubicBezTo>
                    <a:cubicBezTo>
                      <a:pt x="58" y="164"/>
                      <a:pt x="58" y="164"/>
                      <a:pt x="58" y="164"/>
                    </a:cubicBezTo>
                    <a:cubicBezTo>
                      <a:pt x="73" y="154"/>
                      <a:pt x="73" y="154"/>
                      <a:pt x="73" y="154"/>
                    </a:cubicBezTo>
                    <a:cubicBezTo>
                      <a:pt x="84" y="168"/>
                      <a:pt x="84" y="168"/>
                      <a:pt x="84" y="168"/>
                    </a:cubicBezTo>
                    <a:cubicBezTo>
                      <a:pt x="95" y="154"/>
                      <a:pt x="95" y="154"/>
                      <a:pt x="95" y="154"/>
                    </a:cubicBezTo>
                    <a:cubicBezTo>
                      <a:pt x="110" y="164"/>
                      <a:pt x="110" y="164"/>
                      <a:pt x="110" y="164"/>
                    </a:cubicBezTo>
                    <a:cubicBezTo>
                      <a:pt x="116" y="147"/>
                      <a:pt x="116" y="147"/>
                      <a:pt x="116" y="147"/>
                    </a:cubicBezTo>
                    <a:cubicBezTo>
                      <a:pt x="133" y="152"/>
                      <a:pt x="133" y="152"/>
                      <a:pt x="133" y="152"/>
                    </a:cubicBezTo>
                    <a:cubicBezTo>
                      <a:pt x="134" y="134"/>
                      <a:pt x="134" y="134"/>
                      <a:pt x="134" y="134"/>
                    </a:cubicBezTo>
                    <a:cubicBezTo>
                      <a:pt x="152" y="133"/>
                      <a:pt x="152" y="133"/>
                      <a:pt x="152" y="133"/>
                    </a:cubicBezTo>
                    <a:cubicBezTo>
                      <a:pt x="148" y="116"/>
                      <a:pt x="148" y="116"/>
                      <a:pt x="148" y="116"/>
                    </a:cubicBezTo>
                    <a:cubicBezTo>
                      <a:pt x="164" y="110"/>
                      <a:pt x="164" y="110"/>
                      <a:pt x="164" y="110"/>
                    </a:cubicBezTo>
                    <a:lnTo>
                      <a:pt x="154" y="95"/>
                    </a:lnTo>
                    <a:close/>
                    <a:moveTo>
                      <a:pt x="85" y="147"/>
                    </a:moveTo>
                    <a:cubicBezTo>
                      <a:pt x="50" y="147"/>
                      <a:pt x="23" y="119"/>
                      <a:pt x="23" y="85"/>
                    </a:cubicBezTo>
                    <a:cubicBezTo>
                      <a:pt x="23" y="51"/>
                      <a:pt x="50" y="23"/>
                      <a:pt x="85" y="23"/>
                    </a:cubicBezTo>
                    <a:cubicBezTo>
                      <a:pt x="119" y="23"/>
                      <a:pt x="147" y="51"/>
                      <a:pt x="147" y="85"/>
                    </a:cubicBezTo>
                    <a:cubicBezTo>
                      <a:pt x="147" y="119"/>
                      <a:pt x="119" y="147"/>
                      <a:pt x="85" y="147"/>
                    </a:cubicBezTo>
                    <a:close/>
                  </a:path>
                </a:pathLst>
              </a:custGeom>
              <a:solidFill>
                <a:srgbClr val="FF9900"/>
              </a:solidFill>
              <a:ln>
                <a:noFill/>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grpSp>
      </p:grpSp>
    </p:spTree>
    <p:extLst>
      <p:ext uri="{BB962C8B-B14F-4D97-AF65-F5344CB8AC3E}">
        <p14:creationId xmlns:p14="http://schemas.microsoft.com/office/powerpoint/2010/main" val="32142092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Certificate enrollment methods</a:t>
            </a:r>
          </a:p>
        </p:txBody>
      </p:sp>
      <p:graphicFrame>
        <p:nvGraphicFramePr>
          <p:cNvPr id="4" name="Table 3"/>
          <p:cNvGraphicFramePr>
            <a:graphicFrameLocks noGrp="1"/>
          </p:cNvGraphicFramePr>
          <p:nvPr>
            <p:extLst>
              <p:ext uri="{D42A27DB-BD31-4B8C-83A1-F6EECF244321}">
                <p14:modId xmlns:p14="http://schemas.microsoft.com/office/powerpoint/2010/main" val="2688002726"/>
              </p:ext>
            </p:extLst>
          </p:nvPr>
        </p:nvGraphicFramePr>
        <p:xfrm>
          <a:off x="416560" y="1234440"/>
          <a:ext cx="8310880" cy="5242560"/>
        </p:xfrm>
        <a:graphic>
          <a:graphicData uri="http://schemas.openxmlformats.org/drawingml/2006/table">
            <a:tbl>
              <a:tblPr firstRow="1" bandRow="1">
                <a:tableStyleId>{5C22544A-7EE6-4342-B048-85BDC9FD1C3A}</a:tableStyleId>
              </a:tblPr>
              <a:tblGrid>
                <a:gridCol w="3230880">
                  <a:extLst>
                    <a:ext uri="{9D8B030D-6E8A-4147-A177-3AD203B41FA5}">
                      <a16:colId xmlns="" xmlns:a16="http://schemas.microsoft.com/office/drawing/2014/main" val="20000"/>
                    </a:ext>
                  </a:extLst>
                </a:gridCol>
                <a:gridCol w="5080000">
                  <a:extLst>
                    <a:ext uri="{9D8B030D-6E8A-4147-A177-3AD203B41FA5}">
                      <a16:colId xmlns="" xmlns:a16="http://schemas.microsoft.com/office/drawing/2014/main" val="20001"/>
                    </a:ext>
                  </a:extLst>
                </a:gridCol>
              </a:tblGrid>
              <a:tr h="457200">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000" u="none" strike="noStrike" cap="none" normalizeH="0" baseline="0" dirty="0">
                          <a:ln>
                            <a:noFill/>
                          </a:ln>
                          <a:solidFill>
                            <a:sysClr val="windowText" lastClr="000000"/>
                          </a:solidFill>
                          <a:effectLst/>
                          <a:latin typeface="Segoe UI" panose="020B0502040204020203" pitchFamily="34" charset="0"/>
                          <a:cs typeface="Segoe UI" panose="020B0502040204020203" pitchFamily="34" charset="0"/>
                        </a:rPr>
                        <a:t>Method</a:t>
                      </a:r>
                      <a:endParaRPr kumimoji="0" lang="en-US" sz="2000" b="0" i="0" u="none" strike="noStrike" cap="none" normalizeH="0" baseline="0" dirty="0">
                        <a:ln>
                          <a:noFill/>
                        </a:ln>
                        <a:solidFill>
                          <a:sysClr val="windowText" lastClr="000000"/>
                        </a:solidFill>
                        <a:effectLst/>
                        <a:latin typeface="Segoe UI" pitchFamily="34" charset="0"/>
                        <a:ea typeface="Segoe UI" pitchFamily="34" charset="0"/>
                        <a:cs typeface="Segoe UI" pitchFamily="34" charset="0"/>
                      </a:endParaRPr>
                    </a:p>
                  </a:txBody>
                  <a:tcPr marT="91440" marB="91440" anchor="ct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lvl="0" indent="0" algn="l" defTabSz="914400" rtl="0" eaLnBrk="1" fontAlgn="base" latinLnBrk="0" hangingPunct="1">
                        <a:lnSpc>
                          <a:spcPct val="90000"/>
                        </a:lnSpc>
                        <a:spcBef>
                          <a:spcPct val="70000"/>
                        </a:spcBef>
                        <a:spcAft>
                          <a:spcPct val="0"/>
                        </a:spcAft>
                        <a:buClrTx/>
                        <a:buSzTx/>
                        <a:buFontTx/>
                        <a:buNone/>
                        <a:tabLst/>
                      </a:pPr>
                      <a:r>
                        <a:rPr kumimoji="0" lang="en-US" sz="2000" u="none" strike="noStrike" cap="none" normalizeH="0" baseline="0" dirty="0">
                          <a:ln>
                            <a:noFill/>
                          </a:ln>
                          <a:solidFill>
                            <a:sysClr val="windowText" lastClr="000000"/>
                          </a:solidFill>
                          <a:effectLst/>
                          <a:latin typeface="Segoe UI" panose="020B0502040204020203" pitchFamily="34" charset="0"/>
                          <a:cs typeface="Segoe UI" panose="020B0502040204020203" pitchFamily="34" charset="0"/>
                        </a:rPr>
                        <a:t>Use</a:t>
                      </a:r>
                      <a:endParaRPr kumimoji="0" lang="en-US" sz="2000" b="0" i="0" u="none" strike="noStrike" cap="none" normalizeH="0" baseline="0" dirty="0">
                        <a:ln>
                          <a:noFill/>
                        </a:ln>
                        <a:solidFill>
                          <a:sysClr val="windowText" lastClr="000000"/>
                        </a:solidFill>
                        <a:effectLst/>
                        <a:latin typeface="Segoe UI" pitchFamily="34" charset="0"/>
                        <a:ea typeface="Segoe UI" pitchFamily="34" charset="0"/>
                        <a:cs typeface="Segoe UI" pitchFamily="34" charset="0"/>
                      </a:endParaRPr>
                    </a:p>
                  </a:txBody>
                  <a:tcPr marT="91440" marB="91440" anchor="ct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 xmlns:a16="http://schemas.microsoft.com/office/drawing/2014/main" val="10000"/>
                  </a:ext>
                </a:extLst>
              </a:tr>
              <a:tr h="1005840">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000" u="none" strike="noStrike" cap="none" normalizeH="0" baseline="0" dirty="0" err="1">
                          <a:ln>
                            <a:noFill/>
                          </a:ln>
                          <a:effectLst/>
                          <a:latin typeface="Segoe UI" panose="020B0502040204020203" pitchFamily="34" charset="0"/>
                          <a:cs typeface="Segoe UI" panose="020B0502040204020203" pitchFamily="34" charset="0"/>
                        </a:rPr>
                        <a:t>Autoenrollment</a:t>
                      </a:r>
                      <a:endParaRPr kumimoji="0" lang="en-US" sz="20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T="91440" marB="91440" anchor="ct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342900" marR="0" lvl="0" indent="-342900"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2000" u="none" strike="noStrike" cap="none" normalizeH="0" baseline="0" dirty="0">
                          <a:ln>
                            <a:noFill/>
                          </a:ln>
                          <a:effectLst/>
                          <a:latin typeface="Segoe UI" panose="020B0502040204020203" pitchFamily="34" charset="0"/>
                          <a:cs typeface="Segoe UI" panose="020B0502040204020203" pitchFamily="34" charset="0"/>
                        </a:rPr>
                        <a:t>To automate the request, retrieval, and storage of certificates for domain-based computers</a:t>
                      </a:r>
                      <a:endParaRPr kumimoji="0" lang="en-US" sz="20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T="91440" marB="91440" anchor="ct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 xmlns:a16="http://schemas.microsoft.com/office/drawing/2014/main" val="10001"/>
                  </a:ext>
                </a:extLst>
              </a:tr>
              <a:tr h="1280160">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000" u="none" strike="noStrike" cap="none" normalizeH="0" baseline="0" dirty="0">
                          <a:ln>
                            <a:noFill/>
                          </a:ln>
                          <a:effectLst/>
                          <a:latin typeface="Segoe UI" panose="020B0502040204020203" pitchFamily="34" charset="0"/>
                          <a:cs typeface="Segoe UI" panose="020B0502040204020203" pitchFamily="34" charset="0"/>
                        </a:rPr>
                        <a:t>Manual enrollment</a:t>
                      </a:r>
                      <a:endParaRPr kumimoji="0" lang="en-US" sz="20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T="91440" marB="91440" anchor="ct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342900" marR="0" lvl="0" indent="-342900"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2000" u="none" strike="noStrike" cap="none" normalizeH="0" baseline="0" dirty="0">
                          <a:ln>
                            <a:noFill/>
                          </a:ln>
                          <a:effectLst/>
                          <a:latin typeface="Segoe UI" panose="020B0502040204020203" pitchFamily="34" charset="0"/>
                          <a:cs typeface="Segoe UI" panose="020B0502040204020203" pitchFamily="34" charset="0"/>
                        </a:rPr>
                        <a:t>To request certificates by using the </a:t>
                      </a:r>
                      <a:r>
                        <a:rPr kumimoji="0" lang="en-US" sz="2000" b="1" u="none" strike="noStrike" cap="none" normalizeH="0" baseline="0" dirty="0">
                          <a:ln>
                            <a:noFill/>
                          </a:ln>
                          <a:effectLst/>
                          <a:latin typeface="Segoe UI" panose="020B0502040204020203" pitchFamily="34" charset="0"/>
                          <a:cs typeface="Segoe UI" panose="020B0502040204020203" pitchFamily="34" charset="0"/>
                        </a:rPr>
                        <a:t>Certificates</a:t>
                      </a:r>
                      <a:r>
                        <a:rPr kumimoji="0" lang="en-US" sz="2000" u="none" strike="noStrike" cap="none" normalizeH="0" baseline="0" dirty="0">
                          <a:ln>
                            <a:noFill/>
                          </a:ln>
                          <a:effectLst/>
                          <a:latin typeface="Segoe UI" panose="020B0502040204020203" pitchFamily="34" charset="0"/>
                          <a:cs typeface="Segoe UI" panose="020B0502040204020203" pitchFamily="34" charset="0"/>
                        </a:rPr>
                        <a:t> console or </a:t>
                      </a:r>
                      <a:r>
                        <a:rPr kumimoji="0" lang="en-US" sz="2000" b="1" u="none" strike="noStrike" cap="none" normalizeH="0" baseline="0" dirty="0">
                          <a:ln>
                            <a:noFill/>
                          </a:ln>
                          <a:effectLst/>
                          <a:latin typeface="Segoe UI" panose="020B0502040204020203" pitchFamily="34" charset="0"/>
                          <a:cs typeface="Segoe UI" panose="020B0502040204020203" pitchFamily="34" charset="0"/>
                        </a:rPr>
                        <a:t>Certreq.exe</a:t>
                      </a:r>
                      <a:r>
                        <a:rPr kumimoji="0" lang="en-US" sz="2000" u="none" strike="noStrike" cap="none" normalizeH="0" baseline="0" dirty="0">
                          <a:ln>
                            <a:noFill/>
                          </a:ln>
                          <a:effectLst/>
                          <a:latin typeface="Segoe UI" panose="020B0502040204020203" pitchFamily="34" charset="0"/>
                          <a:cs typeface="Segoe UI" panose="020B0502040204020203" pitchFamily="34" charset="0"/>
                        </a:rPr>
                        <a:t> when the requestor cannot communicate directly with the CA</a:t>
                      </a:r>
                      <a:endParaRPr kumimoji="0" lang="en-US" sz="20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T="91440" marB="91440" anchor="ct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 xmlns:a16="http://schemas.microsoft.com/office/drawing/2014/main" val="10002"/>
                  </a:ext>
                </a:extLst>
              </a:tr>
              <a:tr h="1493520">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000" u="none" strike="noStrike" cap="none" normalizeH="0" baseline="0" dirty="0">
                          <a:ln>
                            <a:noFill/>
                          </a:ln>
                          <a:effectLst/>
                          <a:latin typeface="Segoe UI" panose="020B0502040204020203" pitchFamily="34" charset="0"/>
                          <a:cs typeface="Segoe UI" panose="020B0502040204020203" pitchFamily="34" charset="0"/>
                        </a:rPr>
                        <a:t>CA Web enrollment</a:t>
                      </a:r>
                      <a:endParaRPr kumimoji="0" lang="en-US" sz="20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T="91440" marB="91440" anchor="ct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342900" marR="0" lvl="0" indent="-342900"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2000" u="none" strike="noStrike" cap="none" normalizeH="0" baseline="0" dirty="0">
                          <a:ln>
                            <a:noFill/>
                          </a:ln>
                          <a:effectLst/>
                          <a:latin typeface="Segoe UI" panose="020B0502040204020203" pitchFamily="34" charset="0"/>
                          <a:cs typeface="Segoe UI" panose="020B0502040204020203" pitchFamily="34" charset="0"/>
                        </a:rPr>
                        <a:t>To request certificates from a website that is located on a CA</a:t>
                      </a:r>
                    </a:p>
                    <a:p>
                      <a:pPr marL="342900" marR="0" lvl="0" indent="-342900"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2000" u="none" strike="noStrike" cap="none" normalizeH="0" baseline="0" dirty="0">
                          <a:ln>
                            <a:noFill/>
                          </a:ln>
                          <a:effectLst/>
                          <a:latin typeface="Segoe UI" panose="020B0502040204020203" pitchFamily="34" charset="0"/>
                          <a:cs typeface="Segoe UI" panose="020B0502040204020203" pitchFamily="34" charset="0"/>
                        </a:rPr>
                        <a:t>To issue certificates when autoenrollment is not available</a:t>
                      </a:r>
                      <a:endParaRPr kumimoji="0" lang="en-US" sz="20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T="91440" marB="91440" anchor="ct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 xmlns:a16="http://schemas.microsoft.com/office/drawing/2014/main" val="10003"/>
                  </a:ext>
                </a:extLst>
              </a:tr>
              <a:tr h="1005840">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2000" u="none" strike="noStrike" cap="none" normalizeH="0" baseline="0" dirty="0">
                          <a:ln>
                            <a:noFill/>
                          </a:ln>
                          <a:effectLst/>
                          <a:latin typeface="Segoe UI" panose="020B0502040204020203" pitchFamily="34" charset="0"/>
                          <a:cs typeface="Segoe UI" panose="020B0502040204020203" pitchFamily="34" charset="0"/>
                        </a:rPr>
                        <a:t>Enroll on behalf</a:t>
                      </a:r>
                      <a:endParaRPr kumimoji="0" lang="en-US" sz="20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T="91440" marB="91440" anchor="ct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342900" marR="0" lvl="0" indent="-342900"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2000" u="none" strike="noStrike" cap="none" normalizeH="0" baseline="0" dirty="0">
                          <a:ln>
                            <a:noFill/>
                          </a:ln>
                          <a:effectLst/>
                          <a:latin typeface="Segoe UI" panose="020B0502040204020203" pitchFamily="34" charset="0"/>
                          <a:cs typeface="Segoe UI" panose="020B0502040204020203" pitchFamily="34" charset="0"/>
                        </a:rPr>
                        <a:t>To provide </a:t>
                      </a:r>
                      <a:r>
                        <a:rPr kumimoji="0" lang="bs-Latn-BA" sz="2000" u="none" strike="noStrike" cap="none" normalizeH="0" baseline="0" dirty="0">
                          <a:ln>
                            <a:noFill/>
                          </a:ln>
                          <a:effectLst/>
                          <a:latin typeface="Segoe UI" panose="020B0502040204020203" pitchFamily="34" charset="0"/>
                          <a:cs typeface="Segoe UI" panose="020B0502040204020203" pitchFamily="34" charset="0"/>
                        </a:rPr>
                        <a:t>IT st</a:t>
                      </a:r>
                      <a:r>
                        <a:rPr kumimoji="0" lang="en-CA" sz="2000" u="none" strike="noStrike" cap="none" normalizeH="0" baseline="0" dirty="0">
                          <a:ln>
                            <a:noFill/>
                          </a:ln>
                          <a:effectLst/>
                          <a:latin typeface="Segoe UI" panose="020B0502040204020203" pitchFamily="34" charset="0"/>
                          <a:cs typeface="Segoe UI" panose="020B0502040204020203" pitchFamily="34" charset="0"/>
                        </a:rPr>
                        <a:t>a</a:t>
                      </a:r>
                      <a:r>
                        <a:rPr kumimoji="0" lang="bs-Latn-BA" sz="2000" u="none" strike="noStrike" cap="none" normalizeH="0" baseline="0" dirty="0">
                          <a:ln>
                            <a:noFill/>
                          </a:ln>
                          <a:effectLst/>
                          <a:latin typeface="Segoe UI" panose="020B0502040204020203" pitchFamily="34" charset="0"/>
                          <a:cs typeface="Segoe UI" panose="020B0502040204020203" pitchFamily="34" charset="0"/>
                        </a:rPr>
                        <a:t>ff with </a:t>
                      </a:r>
                      <a:r>
                        <a:rPr kumimoji="0" lang="en-US" sz="2000" u="none" strike="noStrike" cap="none" normalizeH="0" baseline="0" dirty="0">
                          <a:ln>
                            <a:noFill/>
                          </a:ln>
                          <a:effectLst/>
                          <a:latin typeface="Segoe UI" panose="020B0502040204020203" pitchFamily="34" charset="0"/>
                          <a:cs typeface="Segoe UI" panose="020B0502040204020203" pitchFamily="34" charset="0"/>
                        </a:rPr>
                        <a:t>the right to request certificates on behalf of another user</a:t>
                      </a:r>
                      <a:r>
                        <a:rPr kumimoji="0" lang="bs-Latn-BA" sz="2000" u="none" strike="noStrike" cap="none" normalizeH="0" baseline="0" dirty="0">
                          <a:ln>
                            <a:noFill/>
                          </a:ln>
                          <a:effectLst/>
                          <a:latin typeface="Segoe UI" panose="020B0502040204020203" pitchFamily="34" charset="0"/>
                          <a:cs typeface="Segoe UI" panose="020B0502040204020203" pitchFamily="34" charset="0"/>
                        </a:rPr>
                        <a:t> (Enrollment Agent)</a:t>
                      </a:r>
                      <a:endParaRPr kumimoji="0" lang="en-US" sz="20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marT="91440" marB="91440" anchor="ctr" horzOverflow="overflow">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819062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697b362a-6495-4e6e-991e-a4099d727bb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Overview of certificate autoenrollment</a:t>
            </a:r>
          </a:p>
        </p:txBody>
      </p:sp>
      <p:sp>
        <p:nvSpPr>
          <p:cNvPr id="4" name="Rectangle 3"/>
          <p:cNvSpPr>
            <a:spLocks noChangeArrowheads="1"/>
          </p:cNvSpPr>
          <p:nvPr/>
        </p:nvSpPr>
        <p:spPr bwMode="auto">
          <a:xfrm>
            <a:off x="500063" y="893763"/>
            <a:ext cx="2105025" cy="1357312"/>
          </a:xfrm>
          <a:prstGeom prst="rect">
            <a:avLst/>
          </a:prstGeom>
          <a:noFill/>
          <a:ln w="9525">
            <a:noFill/>
            <a:miter lim="800000"/>
            <a:headEnd/>
            <a:tailEnd/>
          </a:ln>
          <a:effectLst/>
        </p:spPr>
        <p:txBody>
          <a:bodyPr tIns="91440" bIns="9144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342900" indent="-342900">
              <a:lnSpc>
                <a:spcPct val="90000"/>
              </a:lnSpc>
              <a:spcBef>
                <a:spcPct val="70000"/>
              </a:spcBef>
              <a:buClr>
                <a:schemeClr val="hlink"/>
              </a:buClr>
              <a:buSzPct val="90000"/>
              <a:buFontTx/>
              <a:buChar char="•"/>
            </a:pPr>
            <a:endParaRPr lang="x-none" sz="1600" b="0">
              <a:latin typeface="Segoe UI" pitchFamily="34" charset="0"/>
              <a:ea typeface="Segoe UI" pitchFamily="34" charset="0"/>
              <a:cs typeface="Segoe UI" pitchFamily="34" charset="0"/>
            </a:endParaRPr>
          </a:p>
        </p:txBody>
      </p:sp>
      <p:sp>
        <p:nvSpPr>
          <p:cNvPr id="5" name="Rectangle 4"/>
          <p:cNvSpPr>
            <a:spLocks noChangeArrowheads="1"/>
          </p:cNvSpPr>
          <p:nvPr/>
        </p:nvSpPr>
        <p:spPr bwMode="auto">
          <a:xfrm>
            <a:off x="500063" y="4908550"/>
            <a:ext cx="2105025" cy="1436688"/>
          </a:xfrm>
          <a:prstGeom prst="rect">
            <a:avLst/>
          </a:prstGeom>
          <a:noFill/>
          <a:ln w="9525">
            <a:noFill/>
            <a:miter lim="800000"/>
            <a:headEnd/>
            <a:tailEnd/>
          </a:ln>
          <a:effectLst/>
        </p:spPr>
        <p:txBody>
          <a:bodyPr tIns="91440" bIns="9144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90000"/>
              </a:lnSpc>
              <a:spcBef>
                <a:spcPct val="70000"/>
              </a:spcBef>
              <a:buClr>
                <a:schemeClr val="hlink"/>
              </a:buClr>
              <a:buSzPct val="90000"/>
            </a:pPr>
            <a:endParaRPr lang="x-none" sz="1600" b="0">
              <a:latin typeface="Segoe UI" pitchFamily="34" charset="0"/>
              <a:ea typeface="Segoe UI" pitchFamily="34" charset="0"/>
              <a:cs typeface="Segoe UI" pitchFamily="34" charset="0"/>
            </a:endParaRPr>
          </a:p>
        </p:txBody>
      </p:sp>
      <p:sp>
        <p:nvSpPr>
          <p:cNvPr id="6" name="Rectangle 5"/>
          <p:cNvSpPr>
            <a:spLocks noChangeArrowheads="1"/>
          </p:cNvSpPr>
          <p:nvPr/>
        </p:nvSpPr>
        <p:spPr bwMode="auto">
          <a:xfrm>
            <a:off x="492125" y="3619500"/>
            <a:ext cx="2105025" cy="1300163"/>
          </a:xfrm>
          <a:prstGeom prst="rect">
            <a:avLst/>
          </a:prstGeom>
          <a:noFill/>
          <a:ln>
            <a:noFill/>
          </a:ln>
          <a:effectLst/>
          <a:extLst/>
        </p:spPr>
        <p:txBody>
          <a:bodyPr tIns="91440" bIns="9144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90000"/>
              </a:lnSpc>
              <a:spcBef>
                <a:spcPct val="70000"/>
              </a:spcBef>
              <a:buClr>
                <a:schemeClr val="hlink"/>
              </a:buClr>
              <a:buSzPct val="90000"/>
            </a:pPr>
            <a:endParaRPr lang="x-none" sz="1600" b="0">
              <a:latin typeface="Segoe UI" pitchFamily="34" charset="0"/>
              <a:ea typeface="Segoe UI" pitchFamily="34" charset="0"/>
              <a:cs typeface="Segoe UI" pitchFamily="34" charset="0"/>
            </a:endParaRPr>
          </a:p>
        </p:txBody>
      </p:sp>
      <p:sp>
        <p:nvSpPr>
          <p:cNvPr id="7" name="Rectangle 6"/>
          <p:cNvSpPr>
            <a:spLocks noChangeArrowheads="1"/>
          </p:cNvSpPr>
          <p:nvPr/>
        </p:nvSpPr>
        <p:spPr bwMode="auto">
          <a:xfrm>
            <a:off x="500063" y="2251075"/>
            <a:ext cx="2105025" cy="1357313"/>
          </a:xfrm>
          <a:prstGeom prst="rect">
            <a:avLst/>
          </a:prstGeom>
          <a:noFill/>
          <a:ln w="9525">
            <a:noFill/>
            <a:miter lim="800000"/>
            <a:headEnd/>
            <a:tailEnd/>
          </a:ln>
          <a:effectLst/>
        </p:spPr>
        <p:txBody>
          <a:bodyPr tIns="91440" bIns="9144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342900" indent="-342900">
              <a:lnSpc>
                <a:spcPct val="90000"/>
              </a:lnSpc>
              <a:spcBef>
                <a:spcPct val="70000"/>
              </a:spcBef>
              <a:buClr>
                <a:schemeClr val="hlink"/>
              </a:buClr>
              <a:buSzPct val="90000"/>
              <a:buFontTx/>
              <a:buChar char="•"/>
            </a:pPr>
            <a:endParaRPr lang="x-none" sz="1600" b="0">
              <a:latin typeface="Segoe UI" pitchFamily="34" charset="0"/>
              <a:ea typeface="Segoe UI" pitchFamily="34" charset="0"/>
              <a:cs typeface="Segoe UI" pitchFamily="34" charset="0"/>
            </a:endParaRPr>
          </a:p>
        </p:txBody>
      </p:sp>
      <p:sp>
        <p:nvSpPr>
          <p:cNvPr id="8" name="Line 40"/>
          <p:cNvSpPr>
            <a:spLocks noChangeShapeType="1"/>
          </p:cNvSpPr>
          <p:nvPr/>
        </p:nvSpPr>
        <p:spPr bwMode="auto">
          <a:xfrm>
            <a:off x="2605088" y="893763"/>
            <a:ext cx="0" cy="5451475"/>
          </a:xfrm>
          <a:prstGeom prst="line">
            <a:avLst/>
          </a:prstGeom>
          <a:noFill/>
          <a:ln w="12700">
            <a:noFill/>
            <a:round/>
            <a:headEnd/>
            <a:tailEnd/>
          </a:ln>
          <a:effectLst/>
          <a:extLst>
            <a:ext uri="{909E8E84-426E-40DD-AFC4-6F175D3DCCD1}">
              <a14:hiddenFill xmlns:a14="http://schemas.microsoft.com/office/drawing/2010/main">
                <a:noFill/>
              </a14:hiddenFill>
            </a:ext>
          </a:extLst>
        </p:spPr>
        <p:txBody>
          <a:bodyPr tIns="91440" bIns="9144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hr-HR" sz="1600">
              <a:latin typeface="Segoe UI" pitchFamily="34" charset="0"/>
              <a:ea typeface="Segoe UI" pitchFamily="34" charset="0"/>
              <a:cs typeface="Segoe UI" pitchFamily="34" charset="0"/>
            </a:endParaRPr>
          </a:p>
        </p:txBody>
      </p:sp>
      <p:sp>
        <p:nvSpPr>
          <p:cNvPr id="9" name="Line 41"/>
          <p:cNvSpPr>
            <a:spLocks noChangeShapeType="1"/>
          </p:cNvSpPr>
          <p:nvPr/>
        </p:nvSpPr>
        <p:spPr bwMode="auto">
          <a:xfrm>
            <a:off x="492125" y="893763"/>
            <a:ext cx="0" cy="5451475"/>
          </a:xfrm>
          <a:prstGeom prst="line">
            <a:avLst/>
          </a:prstGeom>
          <a:noFill/>
          <a:ln w="12700" cap="sq">
            <a:noFill/>
            <a:round/>
            <a:headEnd/>
            <a:tailEnd/>
          </a:ln>
          <a:effectLst/>
          <a:extLst>
            <a:ext uri="{909E8E84-426E-40DD-AFC4-6F175D3DCCD1}">
              <a14:hiddenFill xmlns:a14="http://schemas.microsoft.com/office/drawing/2010/main">
                <a:noFill/>
              </a14:hiddenFill>
            </a:ext>
          </a:extLst>
        </p:spPr>
        <p:txBody>
          <a:bodyPr tIns="91440" bIns="9144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hr-HR" sz="1600">
              <a:latin typeface="Segoe UI" pitchFamily="34" charset="0"/>
              <a:ea typeface="Segoe UI" pitchFamily="34" charset="0"/>
              <a:cs typeface="Segoe UI" pitchFamily="34" charset="0"/>
            </a:endParaRPr>
          </a:p>
        </p:txBody>
      </p:sp>
      <p:sp>
        <p:nvSpPr>
          <p:cNvPr id="10" name="Line 42"/>
          <p:cNvSpPr>
            <a:spLocks noChangeShapeType="1"/>
          </p:cNvSpPr>
          <p:nvPr/>
        </p:nvSpPr>
        <p:spPr bwMode="auto">
          <a:xfrm>
            <a:off x="500063" y="893763"/>
            <a:ext cx="8213725" cy="0"/>
          </a:xfrm>
          <a:prstGeom prst="line">
            <a:avLst/>
          </a:prstGeom>
          <a:noFill/>
          <a:ln w="12700" cap="sq">
            <a:noFill/>
            <a:round/>
            <a:headEnd/>
            <a:tailEnd/>
          </a:ln>
          <a:effectLst/>
          <a:extLst>
            <a:ext uri="{909E8E84-426E-40DD-AFC4-6F175D3DCCD1}">
              <a14:hiddenFill xmlns:a14="http://schemas.microsoft.com/office/drawing/2010/main">
                <a:noFill/>
              </a14:hiddenFill>
            </a:ext>
          </a:extLst>
        </p:spPr>
        <p:txBody>
          <a:bodyPr tIns="91440" bIns="9144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hr-HR" sz="1600">
              <a:latin typeface="Segoe UI" pitchFamily="34" charset="0"/>
              <a:ea typeface="Segoe UI" pitchFamily="34" charset="0"/>
              <a:cs typeface="Segoe UI" pitchFamily="34" charset="0"/>
            </a:endParaRPr>
          </a:p>
        </p:txBody>
      </p:sp>
      <p:sp>
        <p:nvSpPr>
          <p:cNvPr id="11" name="Line 43"/>
          <p:cNvSpPr>
            <a:spLocks noChangeShapeType="1"/>
          </p:cNvSpPr>
          <p:nvPr/>
        </p:nvSpPr>
        <p:spPr bwMode="auto">
          <a:xfrm>
            <a:off x="8713788" y="893763"/>
            <a:ext cx="0" cy="5451475"/>
          </a:xfrm>
          <a:prstGeom prst="line">
            <a:avLst/>
          </a:prstGeom>
          <a:noFill/>
          <a:ln w="12700" cap="sq">
            <a:noFill/>
            <a:round/>
            <a:headEnd/>
            <a:tailEnd/>
          </a:ln>
          <a:effectLst/>
          <a:extLst>
            <a:ext uri="{909E8E84-426E-40DD-AFC4-6F175D3DCCD1}">
              <a14:hiddenFill xmlns:a14="http://schemas.microsoft.com/office/drawing/2010/main">
                <a:noFill/>
              </a14:hiddenFill>
            </a:ext>
          </a:extLst>
        </p:spPr>
        <p:txBody>
          <a:bodyPr tIns="91440" bIns="9144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hr-HR" sz="1600">
              <a:latin typeface="Segoe UI" pitchFamily="34" charset="0"/>
              <a:ea typeface="Segoe UI" pitchFamily="34" charset="0"/>
              <a:cs typeface="Segoe UI" pitchFamily="34" charset="0"/>
            </a:endParaRPr>
          </a:p>
        </p:txBody>
      </p:sp>
      <p:sp>
        <p:nvSpPr>
          <p:cNvPr id="12" name="Line 44"/>
          <p:cNvSpPr>
            <a:spLocks noChangeShapeType="1"/>
          </p:cNvSpPr>
          <p:nvPr/>
        </p:nvSpPr>
        <p:spPr bwMode="auto">
          <a:xfrm>
            <a:off x="500063" y="6345238"/>
            <a:ext cx="8213725" cy="0"/>
          </a:xfrm>
          <a:prstGeom prst="line">
            <a:avLst/>
          </a:prstGeom>
          <a:noFill/>
          <a:ln w="12700" cap="sq">
            <a:noFill/>
            <a:round/>
            <a:headEnd/>
            <a:tailEnd/>
          </a:ln>
          <a:effectLst/>
          <a:extLst>
            <a:ext uri="{909E8E84-426E-40DD-AFC4-6F175D3DCCD1}">
              <a14:hiddenFill xmlns:a14="http://schemas.microsoft.com/office/drawing/2010/main">
                <a:noFill/>
              </a14:hiddenFill>
            </a:ext>
          </a:extLst>
        </p:spPr>
        <p:txBody>
          <a:bodyPr tIns="91440" bIns="9144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hr-HR" sz="1600">
              <a:latin typeface="Segoe UI" pitchFamily="34" charset="0"/>
              <a:ea typeface="Segoe UI" pitchFamily="34" charset="0"/>
              <a:cs typeface="Segoe UI" pitchFamily="34" charset="0"/>
            </a:endParaRPr>
          </a:p>
        </p:txBody>
      </p:sp>
      <p:sp>
        <p:nvSpPr>
          <p:cNvPr id="13" name="Line 45"/>
          <p:cNvSpPr>
            <a:spLocks noChangeShapeType="1"/>
          </p:cNvSpPr>
          <p:nvPr/>
        </p:nvSpPr>
        <p:spPr bwMode="auto">
          <a:xfrm>
            <a:off x="500063" y="3608388"/>
            <a:ext cx="8213725" cy="0"/>
          </a:xfrm>
          <a:prstGeom prst="line">
            <a:avLst/>
          </a:prstGeom>
          <a:noFill/>
          <a:ln w="12700">
            <a:noFill/>
            <a:round/>
            <a:headEnd/>
            <a:tailEnd/>
          </a:ln>
          <a:effectLst/>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hr-HR" sz="1600">
              <a:latin typeface="Segoe UI" pitchFamily="34" charset="0"/>
              <a:ea typeface="Segoe UI" pitchFamily="34" charset="0"/>
              <a:cs typeface="Segoe UI" pitchFamily="34" charset="0"/>
            </a:endParaRPr>
          </a:p>
        </p:txBody>
      </p:sp>
      <p:sp>
        <p:nvSpPr>
          <p:cNvPr id="14" name="Line 46"/>
          <p:cNvSpPr>
            <a:spLocks noChangeShapeType="1"/>
          </p:cNvSpPr>
          <p:nvPr/>
        </p:nvSpPr>
        <p:spPr bwMode="auto">
          <a:xfrm>
            <a:off x="500063" y="4908550"/>
            <a:ext cx="8213725" cy="0"/>
          </a:xfrm>
          <a:prstGeom prst="line">
            <a:avLst/>
          </a:prstGeom>
          <a:noFill/>
          <a:ln w="12700">
            <a:noFill/>
            <a:round/>
            <a:headEnd/>
            <a:tailEnd/>
          </a:ln>
          <a:effectLst/>
          <a:extLst>
            <a:ext uri="{909E8E84-426E-40DD-AFC4-6F175D3DCCD1}">
              <a14:hiddenFill xmlns:a14="http://schemas.microsoft.com/office/drawing/2010/main">
                <a:noFill/>
              </a14:hiddenFill>
            </a:ext>
          </a:extLst>
        </p:spPr>
        <p:txBody>
          <a:bodyPr lIns="182880" rIns="18288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hr-HR" sz="1600">
              <a:latin typeface="Segoe UI" pitchFamily="34" charset="0"/>
              <a:ea typeface="Segoe UI" pitchFamily="34" charset="0"/>
              <a:cs typeface="Segoe UI" pitchFamily="34" charset="0"/>
            </a:endParaRPr>
          </a:p>
        </p:txBody>
      </p:sp>
      <p:sp>
        <p:nvSpPr>
          <p:cNvPr id="15" name="Content Placeholder 2"/>
          <p:cNvSpPr>
            <a:spLocks noGrp="1"/>
          </p:cNvSpPr>
          <p:nvPr/>
        </p:nvSpPr>
        <p:spPr bwMode="auto">
          <a:xfrm>
            <a:off x="369650" y="1143000"/>
            <a:ext cx="8383048"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342900" indent="-342900">
              <a:lnSpc>
                <a:spcPct val="90000"/>
              </a:lnSpc>
              <a:spcBef>
                <a:spcPct val="70000"/>
              </a:spcBef>
              <a:buClr>
                <a:schemeClr val="hlink"/>
              </a:buClr>
            </a:pPr>
            <a:r>
              <a:rPr lang="en-US" dirty="0"/>
              <a:t>A certificate template is configured for Allow, Enroll, and </a:t>
            </a:r>
            <a:r>
              <a:rPr lang="en-US" dirty="0" err="1"/>
              <a:t>Autoenroll</a:t>
            </a:r>
            <a:r>
              <a:rPr lang="en-US" dirty="0"/>
              <a:t> permissions for users who receive the certificates</a:t>
            </a:r>
          </a:p>
          <a:p>
            <a:pPr marL="342900" indent="-342900">
              <a:lnSpc>
                <a:spcPct val="90000"/>
              </a:lnSpc>
              <a:spcBef>
                <a:spcPct val="70000"/>
              </a:spcBef>
              <a:buClr>
                <a:schemeClr val="hlink"/>
              </a:buClr>
            </a:pPr>
            <a:endParaRPr lang="en-US" sz="800" dirty="0"/>
          </a:p>
          <a:p>
            <a:r>
              <a:rPr lang="en-US" dirty="0"/>
              <a:t>The CA is configured to issue the template</a:t>
            </a:r>
          </a:p>
          <a:p>
            <a:endParaRPr lang="en-US" sz="800" dirty="0"/>
          </a:p>
          <a:p>
            <a:r>
              <a:rPr lang="en-US" dirty="0"/>
              <a:t>An AD DS Group Policy Object </a:t>
            </a:r>
            <a:r>
              <a:rPr lang="bs-Latn-BA" dirty="0"/>
              <a:t>should be</a:t>
            </a:r>
            <a:r>
              <a:rPr lang="en-US" dirty="0"/>
              <a:t> created to enable </a:t>
            </a:r>
            <a:r>
              <a:rPr lang="en-US" dirty="0" err="1"/>
              <a:t>autoenrollment</a:t>
            </a:r>
            <a:endParaRPr lang="en-US" dirty="0"/>
          </a:p>
          <a:p>
            <a:endParaRPr lang="en-US" sz="800" dirty="0"/>
          </a:p>
          <a:p>
            <a:r>
              <a:rPr lang="en-US" dirty="0"/>
              <a:t>The GPO </a:t>
            </a:r>
            <a:r>
              <a:rPr lang="bs-Latn-BA" dirty="0"/>
              <a:t>should be</a:t>
            </a:r>
            <a:r>
              <a:rPr lang="en-US" dirty="0"/>
              <a:t> linked to the appropriate site, domain, or Organizational Unit</a:t>
            </a:r>
          </a:p>
          <a:p>
            <a:endParaRPr lang="en-US" sz="800" dirty="0"/>
          </a:p>
          <a:p>
            <a:r>
              <a:rPr lang="en-US" dirty="0"/>
              <a:t>The user or computer receives the certificates during the next Group Policy refresh interval</a:t>
            </a:r>
          </a:p>
        </p:txBody>
      </p:sp>
    </p:spTree>
    <p:extLst>
      <p:ext uri="{BB962C8B-B14F-4D97-AF65-F5344CB8AC3E}">
        <p14:creationId xmlns:p14="http://schemas.microsoft.com/office/powerpoint/2010/main" val="10141791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an enrollment agent?</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An </a:t>
            </a:r>
            <a:r>
              <a:rPr lang="en-US" i="1" dirty="0"/>
              <a:t>Enrollment Agent</a:t>
            </a:r>
            <a:r>
              <a:rPr lang="en-US" dirty="0"/>
              <a:t> is a user account used to request certificates on behalf of another user account</a:t>
            </a:r>
          </a:p>
          <a:p>
            <a:r>
              <a:rPr lang="en-US" dirty="0"/>
              <a:t>An Enrollment Agent must possess a certificate based on the Enrollment Agent template</a:t>
            </a:r>
          </a:p>
          <a:p>
            <a:r>
              <a:rPr lang="en-US" dirty="0"/>
              <a:t>Enrollment Agents are typically members of corporate or IT security departments</a:t>
            </a:r>
          </a:p>
          <a:p>
            <a:r>
              <a:rPr lang="en-US" dirty="0"/>
              <a:t>You can limit the scope of an Enrollment Agent to:</a:t>
            </a:r>
          </a:p>
          <a:p>
            <a:pPr marL="411480" lvl="1"/>
            <a:r>
              <a:rPr lang="en-US" dirty="0"/>
              <a:t>S</a:t>
            </a:r>
            <a:r>
              <a:rPr lang="hr-HR" dirty="0"/>
              <a:t>pecific </a:t>
            </a:r>
            <a:r>
              <a:rPr lang="en-US" dirty="0"/>
              <a:t>users or security groups</a:t>
            </a:r>
            <a:endParaRPr lang="hr-HR" dirty="0"/>
          </a:p>
          <a:p>
            <a:pPr marL="411480" lvl="1"/>
            <a:r>
              <a:rPr lang="en-US" dirty="0"/>
              <a:t>S</a:t>
            </a:r>
            <a:r>
              <a:rPr lang="hr-HR" dirty="0"/>
              <a:t>pecific certificate templates</a:t>
            </a:r>
            <a:endParaRPr lang="en-US" dirty="0"/>
          </a:p>
        </p:txBody>
      </p:sp>
    </p:spTree>
    <p:extLst>
      <p:ext uri="{BB962C8B-B14F-4D97-AF65-F5344CB8AC3E}">
        <p14:creationId xmlns:p14="http://schemas.microsoft.com/office/powerpoint/2010/main" val="37715296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07425" cy="740664"/>
          </a:xfrm>
        </p:spPr>
        <p:txBody>
          <a:bodyPr/>
          <a:lstStyle/>
          <a:p>
            <a:r>
              <a:rPr lang="en-US" dirty="0"/>
              <a:t>Lesson </a:t>
            </a:r>
            <a:r>
              <a:rPr lang="en-US" dirty="0" smtClean="0"/>
              <a:t>5: </a:t>
            </a:r>
            <a:r>
              <a:rPr lang="en-US" dirty="0"/>
              <a:t>Using certificates in a business environment</a:t>
            </a:r>
          </a:p>
        </p:txBody>
      </p:sp>
      <p:sp>
        <p:nvSpPr>
          <p:cNvPr id="3" name="Text Placeholder 2"/>
          <p:cNvSpPr>
            <a:spLocks noGrp="1"/>
          </p:cNvSpPr>
          <p:nvPr>
            <p:ph type="body" idx="1"/>
          </p:nvPr>
        </p:nvSpPr>
        <p:spPr/>
        <p:txBody>
          <a:bodyPr/>
          <a:lstStyle/>
          <a:p>
            <a:r>
              <a:rPr lang="en-US" dirty="0"/>
              <a:t>Using certificates for SSL
Using certificates for digital signatures
Demonstration: Signing a document digitally
Using certificates for content encryption
Demonstration: Encrypting a file with EFS
Using certificates for authentication</a:t>
            </a:r>
          </a:p>
        </p:txBody>
      </p:sp>
    </p:spTree>
    <p:extLst>
      <p:ext uri="{BB962C8B-B14F-4D97-AF65-F5344CB8AC3E}">
        <p14:creationId xmlns:p14="http://schemas.microsoft.com/office/powerpoint/2010/main" val="625134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1: Deploying CAs</a:t>
            </a:r>
          </a:p>
        </p:txBody>
      </p:sp>
      <p:sp>
        <p:nvSpPr>
          <p:cNvPr id="3" name="Text Placeholder 2"/>
          <p:cNvSpPr>
            <a:spLocks noGrp="1"/>
          </p:cNvSpPr>
          <p:nvPr>
            <p:ph type="body" idx="1"/>
          </p:nvPr>
        </p:nvSpPr>
        <p:spPr/>
        <p:txBody>
          <a:bodyPr/>
          <a:lstStyle/>
          <a:p>
            <a:r>
              <a:rPr lang="en-US" dirty="0"/>
              <a:t>What is AD CS?
Options for implementing CA hierarchies
Standalone vs. enterprise CAs
Considerations for deploying a root CA
</a:t>
            </a:r>
            <a:r>
              <a:rPr lang="en-US" dirty="0" smtClean="0"/>
              <a:t>Considerations </a:t>
            </a:r>
            <a:r>
              <a:rPr lang="en-US" dirty="0"/>
              <a:t>for deploying a subordinate </a:t>
            </a:r>
            <a:r>
              <a:rPr lang="en-US" dirty="0" smtClean="0"/>
              <a:t>CA</a:t>
            </a:r>
            <a:endParaRPr lang="en-US" dirty="0"/>
          </a:p>
        </p:txBody>
      </p:sp>
    </p:spTree>
    <p:extLst>
      <p:ext uri="{BB962C8B-B14F-4D97-AF65-F5344CB8AC3E}">
        <p14:creationId xmlns:p14="http://schemas.microsoft.com/office/powerpoint/2010/main" val="33908364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certificates for SSL</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a:t>The purpose of securing a connection with SSL is to protect data</a:t>
            </a:r>
            <a:r>
              <a:rPr lang="hr-HR" sz="2400" dirty="0"/>
              <a:t> during communication</a:t>
            </a:r>
            <a:endParaRPr lang="en-US" sz="2400" dirty="0"/>
          </a:p>
          <a:p>
            <a:r>
              <a:rPr lang="hr-HR" sz="2400" dirty="0"/>
              <a:t>For </a:t>
            </a:r>
            <a:r>
              <a:rPr lang="en-US" sz="2400" dirty="0"/>
              <a:t>SSL,</a:t>
            </a:r>
            <a:r>
              <a:rPr lang="hr-HR" sz="2400" dirty="0"/>
              <a:t> </a:t>
            </a:r>
            <a:r>
              <a:rPr lang="en-US" sz="2400" dirty="0"/>
              <a:t>a certificate must be installed on the server</a:t>
            </a:r>
          </a:p>
          <a:p>
            <a:r>
              <a:rPr lang="hr-HR" sz="2400" dirty="0"/>
              <a:t>Be aware of </a:t>
            </a:r>
            <a:r>
              <a:rPr lang="en-US" sz="2400" dirty="0"/>
              <a:t>trust issues </a:t>
            </a:r>
            <a:endParaRPr lang="hr-HR" sz="2400" dirty="0"/>
          </a:p>
          <a:p>
            <a:r>
              <a:rPr lang="hr-HR" sz="2400" dirty="0"/>
              <a:t>SSL works in</a:t>
            </a:r>
            <a:r>
              <a:rPr lang="en-US" sz="2400" dirty="0"/>
              <a:t> the</a:t>
            </a:r>
            <a:r>
              <a:rPr lang="hr-HR" sz="2400" dirty="0"/>
              <a:t> following steps:</a:t>
            </a:r>
            <a:endParaRPr lang="en-US" sz="2400" dirty="0"/>
          </a:p>
          <a:p>
            <a:pPr marL="640080" lvl="1" indent="-457200">
              <a:buFont typeface="+mj-lt"/>
              <a:buAutoNum type="arabicPeriod"/>
            </a:pPr>
            <a:r>
              <a:rPr lang="en-US" dirty="0"/>
              <a:t>The user types an HTTPS URL </a:t>
            </a:r>
          </a:p>
          <a:p>
            <a:pPr marL="640080" lvl="1" indent="-457200">
              <a:buFont typeface="+mj-lt"/>
              <a:buAutoNum type="arabicPeriod"/>
            </a:pPr>
            <a:r>
              <a:rPr lang="en-US" dirty="0"/>
              <a:t>The web server sends its SSL certificate</a:t>
            </a:r>
          </a:p>
          <a:p>
            <a:pPr marL="640080" lvl="1" indent="-457200">
              <a:buFont typeface="+mj-lt"/>
              <a:buAutoNum type="arabicPeriod"/>
            </a:pPr>
            <a:r>
              <a:rPr lang="en-US" dirty="0"/>
              <a:t>The client performs a check of the server certificate</a:t>
            </a:r>
          </a:p>
          <a:p>
            <a:pPr marL="640080" lvl="1" indent="-457200">
              <a:buFont typeface="+mj-lt"/>
              <a:buAutoNum type="arabicPeriod"/>
            </a:pPr>
            <a:r>
              <a:rPr lang="en-US" dirty="0"/>
              <a:t>The client generate</a:t>
            </a:r>
            <a:r>
              <a:rPr lang="hr-HR" dirty="0"/>
              <a:t>s</a:t>
            </a:r>
            <a:r>
              <a:rPr lang="en-US" dirty="0"/>
              <a:t> a symmetric encryption key</a:t>
            </a:r>
          </a:p>
          <a:p>
            <a:pPr marL="640080" lvl="1" indent="-457200">
              <a:buFont typeface="+mj-lt"/>
              <a:buAutoNum type="arabicPeriod"/>
            </a:pPr>
            <a:r>
              <a:rPr lang="en-US" dirty="0"/>
              <a:t>The c</a:t>
            </a:r>
            <a:r>
              <a:rPr lang="hr-HR" dirty="0"/>
              <a:t>lient </a:t>
            </a:r>
            <a:r>
              <a:rPr lang="en-US" dirty="0"/>
              <a:t>encrypt</a:t>
            </a:r>
            <a:r>
              <a:rPr lang="hr-HR" dirty="0"/>
              <a:t>s</a:t>
            </a:r>
            <a:r>
              <a:rPr lang="en-US" dirty="0"/>
              <a:t> this key with the server’s public key</a:t>
            </a:r>
          </a:p>
          <a:p>
            <a:pPr marL="640080" lvl="1" indent="-457200">
              <a:buFont typeface="+mj-lt"/>
              <a:buAutoNum type="arabicPeriod"/>
            </a:pPr>
            <a:r>
              <a:rPr lang="en-US" dirty="0"/>
              <a:t>The server uses its private key to decrypt the encrypted symmetric key</a:t>
            </a:r>
            <a:endParaRPr lang="hr-HR" dirty="0"/>
          </a:p>
        </p:txBody>
      </p:sp>
    </p:spTree>
    <p:extLst>
      <p:ext uri="{BB962C8B-B14F-4D97-AF65-F5344CB8AC3E}">
        <p14:creationId xmlns:p14="http://schemas.microsoft.com/office/powerpoint/2010/main" val="373241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certificates for digital signatures</a:t>
            </a:r>
          </a:p>
        </p:txBody>
      </p:sp>
      <p:sp>
        <p:nvSpPr>
          <p:cNvPr id="4" name="Content Placeholder 2"/>
          <p:cNvSpPr>
            <a:spLocks noGrp="1"/>
          </p:cNvSpPr>
          <p:nvPr/>
        </p:nvSpPr>
        <p:spPr bwMode="auto">
          <a:xfrm>
            <a:off x="484909" y="917305"/>
            <a:ext cx="8506691"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hr-HR" sz="2400" dirty="0"/>
              <a:t>Digital signature</a:t>
            </a:r>
            <a:r>
              <a:rPr lang="en-US" sz="2400" dirty="0"/>
              <a:t>s</a:t>
            </a:r>
            <a:r>
              <a:rPr lang="hr-HR" sz="2400" dirty="0"/>
              <a:t> ensure</a:t>
            </a:r>
            <a:r>
              <a:rPr lang="en-US" sz="2400" dirty="0"/>
              <a:t> that</a:t>
            </a:r>
            <a:r>
              <a:rPr lang="hr-HR" sz="2400" dirty="0"/>
              <a:t>:</a:t>
            </a:r>
          </a:p>
          <a:p>
            <a:pPr marL="411480" lvl="1"/>
            <a:r>
              <a:rPr lang="hr-HR" sz="2000" dirty="0"/>
              <a:t>Content</a:t>
            </a:r>
            <a:r>
              <a:rPr lang="en-US" sz="2000" dirty="0"/>
              <a:t> is not modified during transport</a:t>
            </a:r>
          </a:p>
          <a:p>
            <a:pPr marL="411480" lvl="1"/>
            <a:r>
              <a:rPr lang="en-US" sz="2000" dirty="0"/>
              <a:t>The identity of the author is verifiable</a:t>
            </a:r>
          </a:p>
          <a:p>
            <a:r>
              <a:rPr lang="en-US" sz="2400" dirty="0"/>
              <a:t>Digital signatures work in the following way</a:t>
            </a:r>
            <a:r>
              <a:rPr lang="hr-HR" sz="2400" dirty="0"/>
              <a:t>:</a:t>
            </a:r>
          </a:p>
          <a:p>
            <a:pPr marL="676656" lvl="1" indent="-457200">
              <a:buFont typeface="+mj-lt"/>
              <a:buAutoNum type="arabicPeriod"/>
            </a:pPr>
            <a:r>
              <a:rPr lang="en-US" sz="2000" dirty="0"/>
              <a:t>When an author digitally signs a document or a message, the operating system on his or her computer creates a message cryptographic digest</a:t>
            </a:r>
          </a:p>
          <a:p>
            <a:pPr marL="676656" lvl="1" indent="-457200">
              <a:buFont typeface="+mj-lt"/>
              <a:buAutoNum type="arabicPeriod"/>
            </a:pPr>
            <a:r>
              <a:rPr lang="en-US" sz="2000" dirty="0"/>
              <a:t>The cryptographic d</a:t>
            </a:r>
            <a:r>
              <a:rPr lang="hr-HR" sz="2000" dirty="0"/>
              <a:t>igest</a:t>
            </a:r>
            <a:r>
              <a:rPr lang="en-US" sz="2000" dirty="0"/>
              <a:t> is then encrypted by using the author’s private key</a:t>
            </a:r>
            <a:r>
              <a:rPr lang="hr-HR" sz="2000" dirty="0"/>
              <a:t> and </a:t>
            </a:r>
            <a:r>
              <a:rPr lang="en-US" sz="2000" dirty="0"/>
              <a:t>added to the end of the document or message</a:t>
            </a:r>
            <a:endParaRPr lang="hr-HR" sz="2000" dirty="0"/>
          </a:p>
          <a:p>
            <a:pPr marL="676656" lvl="1" indent="-457200">
              <a:buFont typeface="+mj-lt"/>
              <a:buAutoNum type="arabicPeriod"/>
            </a:pPr>
            <a:r>
              <a:rPr lang="en-US" sz="2000" dirty="0"/>
              <a:t>The recipient use</a:t>
            </a:r>
            <a:r>
              <a:rPr lang="hr-HR" sz="2000" dirty="0"/>
              <a:t>s</a:t>
            </a:r>
            <a:r>
              <a:rPr lang="en-US" sz="2000" dirty="0"/>
              <a:t> the author’s public key to decrypt the cryptographic digest </a:t>
            </a:r>
            <a:r>
              <a:rPr lang="hr-HR" sz="2000" dirty="0"/>
              <a:t>and compare it to </a:t>
            </a:r>
            <a:r>
              <a:rPr lang="en-US" sz="2000" dirty="0"/>
              <a:t>the cryptographic </a:t>
            </a:r>
            <a:r>
              <a:rPr lang="hr-HR" sz="2000" dirty="0"/>
              <a:t>digest created on </a:t>
            </a:r>
            <a:r>
              <a:rPr lang="en-US" sz="2000" dirty="0"/>
              <a:t>the </a:t>
            </a:r>
            <a:r>
              <a:rPr lang="hr-HR" sz="2000" dirty="0"/>
              <a:t>recipient</a:t>
            </a:r>
            <a:r>
              <a:rPr lang="en-US" sz="2000" dirty="0"/>
              <a:t>’s</a:t>
            </a:r>
            <a:r>
              <a:rPr lang="hr-HR" sz="2000" dirty="0"/>
              <a:t> </a:t>
            </a:r>
            <a:r>
              <a:rPr lang="en-US" sz="2000" dirty="0"/>
              <a:t>computer</a:t>
            </a:r>
          </a:p>
          <a:p>
            <a:r>
              <a:rPr lang="hr-HR" sz="2400" dirty="0"/>
              <a:t>Users need to have </a:t>
            </a:r>
            <a:r>
              <a:rPr lang="en-US" sz="2400" dirty="0"/>
              <a:t>a </a:t>
            </a:r>
            <a:r>
              <a:rPr lang="hr-HR" sz="2400" dirty="0"/>
              <a:t>certificate</a:t>
            </a:r>
            <a:r>
              <a:rPr lang="en-US" sz="2400" dirty="0"/>
              <a:t> that is</a:t>
            </a:r>
            <a:r>
              <a:rPr lang="hr-HR" sz="2400" dirty="0"/>
              <a:t> based on</a:t>
            </a:r>
            <a:r>
              <a:rPr lang="en-US" sz="2400" dirty="0"/>
              <a:t> a</a:t>
            </a:r>
            <a:r>
              <a:rPr lang="hr-HR" sz="2400" dirty="0"/>
              <a:t> </a:t>
            </a:r>
            <a:r>
              <a:rPr lang="hr-HR" sz="2400" b="1" dirty="0"/>
              <a:t>User</a:t>
            </a:r>
            <a:r>
              <a:rPr lang="hr-HR" sz="2400" dirty="0"/>
              <a:t> template to use digital signatures</a:t>
            </a:r>
            <a:endParaRPr lang="en-US" sz="2400" dirty="0"/>
          </a:p>
          <a:p>
            <a:endParaRPr lang="en-US" dirty="0"/>
          </a:p>
        </p:txBody>
      </p:sp>
    </p:spTree>
    <p:extLst>
      <p:ext uri="{BB962C8B-B14F-4D97-AF65-F5344CB8AC3E}">
        <p14:creationId xmlns:p14="http://schemas.microsoft.com/office/powerpoint/2010/main" val="29691027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certificates for content encryption</a:t>
            </a:r>
          </a:p>
        </p:txBody>
      </p:sp>
      <p:sp>
        <p:nvSpPr>
          <p:cNvPr id="4" name="Content Placeholder 2"/>
          <p:cNvSpPr>
            <a:spLocks noGrp="1"/>
          </p:cNvSpPr>
          <p:nvPr/>
        </p:nvSpPr>
        <p:spPr bwMode="auto">
          <a:xfrm>
            <a:off x="145473" y="1084521"/>
            <a:ext cx="8686800" cy="495935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hr-HR" sz="2400" dirty="0"/>
              <a:t>Encryption protects</a:t>
            </a:r>
            <a:r>
              <a:rPr lang="en-US" sz="2400" dirty="0"/>
              <a:t/>
            </a:r>
            <a:br>
              <a:rPr lang="en-US" sz="2400" dirty="0"/>
            </a:br>
            <a:r>
              <a:rPr lang="hr-HR" sz="2400" dirty="0"/>
              <a:t>data from unauthorized</a:t>
            </a:r>
            <a:r>
              <a:rPr lang="en-US" sz="2400" dirty="0"/>
              <a:t/>
            </a:r>
            <a:br>
              <a:rPr lang="en-US" sz="2400" dirty="0"/>
            </a:br>
            <a:r>
              <a:rPr lang="hr-HR" sz="2400" dirty="0"/>
              <a:t>access</a:t>
            </a:r>
          </a:p>
          <a:p>
            <a:r>
              <a:rPr lang="hr-HR" sz="2400" dirty="0"/>
              <a:t>EFS uses certificates for</a:t>
            </a:r>
            <a:r>
              <a:rPr lang="en-US" sz="2400" dirty="0"/>
              <a:t/>
            </a:r>
            <a:br>
              <a:rPr lang="en-US" sz="2400" dirty="0"/>
            </a:br>
            <a:r>
              <a:rPr lang="hr-HR" sz="2400" dirty="0"/>
              <a:t>file encryption</a:t>
            </a:r>
          </a:p>
          <a:p>
            <a:pPr marL="0" indent="0">
              <a:buNone/>
            </a:pPr>
            <a:endParaRPr lang="hr-HR" sz="2400" dirty="0"/>
          </a:p>
          <a:p>
            <a:endParaRPr lang="hr-HR" sz="2400" dirty="0"/>
          </a:p>
          <a:p>
            <a:endParaRPr lang="en-US" dirty="0"/>
          </a:p>
          <a:p>
            <a:endParaRPr lang="en-US" dirty="0"/>
          </a:p>
          <a:p>
            <a:r>
              <a:rPr lang="hr-HR" sz="2400" dirty="0"/>
              <a:t>To send </a:t>
            </a:r>
            <a:r>
              <a:rPr lang="en-US" sz="2400" dirty="0"/>
              <a:t>an </a:t>
            </a:r>
            <a:r>
              <a:rPr lang="hr-HR" sz="2400" dirty="0"/>
              <a:t>encrypted</a:t>
            </a:r>
            <a:r>
              <a:rPr lang="en-US" sz="2400" dirty="0"/>
              <a:t/>
            </a:r>
            <a:br>
              <a:rPr lang="en-US" sz="2400" dirty="0"/>
            </a:br>
            <a:r>
              <a:rPr lang="hr-HR" sz="2400" dirty="0"/>
              <a:t>message, you must</a:t>
            </a:r>
            <a:r>
              <a:rPr lang="en-US" sz="2400" dirty="0"/>
              <a:t/>
            </a:r>
            <a:br>
              <a:rPr lang="en-US" sz="2400" dirty="0"/>
            </a:br>
            <a:r>
              <a:rPr lang="en-US" sz="2400" dirty="0"/>
              <a:t>possess the </a:t>
            </a:r>
            <a:r>
              <a:rPr lang="hr-HR" sz="2400" dirty="0"/>
              <a:t>recipient</a:t>
            </a:r>
            <a:r>
              <a:rPr lang="en-US" sz="2400" dirty="0"/>
              <a:t>’s</a:t>
            </a:r>
            <a:br>
              <a:rPr lang="en-US" sz="2400" dirty="0"/>
            </a:br>
            <a:r>
              <a:rPr lang="hr-HR" sz="2400" dirty="0"/>
              <a:t>public key</a:t>
            </a:r>
            <a:endParaRPr lang="en-US" sz="2400" dirty="0"/>
          </a:p>
        </p:txBody>
      </p:sp>
      <p:sp>
        <p:nvSpPr>
          <p:cNvPr id="5" name="Rectangle 4"/>
          <p:cNvSpPr/>
          <p:nvPr/>
        </p:nvSpPr>
        <p:spPr bwMode="auto">
          <a:xfrm>
            <a:off x="3831560" y="1612151"/>
            <a:ext cx="3478065" cy="3782809"/>
          </a:xfrm>
          <a:prstGeom prst="rect">
            <a:avLst/>
          </a:prstGeom>
          <a:noFill/>
          <a:ln w="9525" cap="flat" cmpd="sng" algn="ctr">
            <a:solidFill>
              <a:srgbClr val="0070C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dirty="0">
              <a:ln>
                <a:noFill/>
              </a:ln>
              <a:solidFill>
                <a:srgbClr val="A3D8F5"/>
              </a:solidFill>
              <a:effectLst/>
              <a:latin typeface="Segoe UI" panose="020B0502040204020203" pitchFamily="34" charset="0"/>
              <a:ea typeface="Segoe UI" panose="020B0502040204020203" pitchFamily="34" charset="0"/>
              <a:cs typeface="Segoe UI" panose="020B0502040204020203" pitchFamily="34" charset="0"/>
            </a:endParaRPr>
          </a:p>
        </p:txBody>
      </p:sp>
      <p:cxnSp>
        <p:nvCxnSpPr>
          <p:cNvPr id="6" name="Straight Connector 5"/>
          <p:cNvCxnSpPr/>
          <p:nvPr/>
        </p:nvCxnSpPr>
        <p:spPr bwMode="auto">
          <a:xfrm>
            <a:off x="3831560" y="2498807"/>
            <a:ext cx="3478065" cy="0"/>
          </a:xfrm>
          <a:prstGeom prst="line">
            <a:avLst/>
          </a:prstGeom>
          <a:ln>
            <a:solidFill>
              <a:srgbClr val="0070C0"/>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7" name="Straight Connector 6"/>
          <p:cNvCxnSpPr/>
          <p:nvPr/>
        </p:nvCxnSpPr>
        <p:spPr bwMode="auto">
          <a:xfrm>
            <a:off x="3831560" y="3511472"/>
            <a:ext cx="3478065" cy="0"/>
          </a:xfrm>
          <a:prstGeom prst="line">
            <a:avLst/>
          </a:prstGeom>
          <a:ln>
            <a:solidFill>
              <a:srgbClr val="0070C0"/>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8" name="Straight Connector 7"/>
          <p:cNvCxnSpPr/>
          <p:nvPr/>
        </p:nvCxnSpPr>
        <p:spPr bwMode="auto">
          <a:xfrm>
            <a:off x="3831560" y="4524137"/>
            <a:ext cx="3478065" cy="0"/>
          </a:xfrm>
          <a:prstGeom prst="line">
            <a:avLst/>
          </a:prstGeom>
          <a:ln>
            <a:solidFill>
              <a:srgbClr val="0070C0"/>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sp>
        <p:nvSpPr>
          <p:cNvPr id="9" name="TextBox 11"/>
          <p:cNvSpPr txBox="1"/>
          <p:nvPr/>
        </p:nvSpPr>
        <p:spPr>
          <a:xfrm>
            <a:off x="4124522" y="1604975"/>
            <a:ext cx="2961645" cy="83099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dirty="0">
                <a:latin typeface="Segoe UI" panose="020B0502040204020203" pitchFamily="34" charset="0"/>
                <a:ea typeface="Segoe UI" panose="020B0502040204020203" pitchFamily="34" charset="0"/>
                <a:cs typeface="Segoe UI" panose="020B0502040204020203" pitchFamily="34" charset="0"/>
              </a:rPr>
              <a:t>File encryption key:</a:t>
            </a:r>
          </a:p>
          <a:p>
            <a:r>
              <a:rPr lang="en-US" sz="1600" b="0" dirty="0">
                <a:latin typeface="Segoe UI" panose="020B0502040204020203" pitchFamily="34" charset="0"/>
                <a:ea typeface="Segoe UI" panose="020B0502040204020203" pitchFamily="34" charset="0"/>
                <a:cs typeface="Segoe UI" panose="020B0502040204020203" pitchFamily="34" charset="0"/>
              </a:rPr>
              <a:t>Encrypted with the file owner’s</a:t>
            </a:r>
            <a:br>
              <a:rPr lang="en-US" sz="1600" b="0" dirty="0">
                <a:latin typeface="Segoe UI" panose="020B0502040204020203" pitchFamily="34" charset="0"/>
                <a:ea typeface="Segoe UI" panose="020B0502040204020203" pitchFamily="34" charset="0"/>
                <a:cs typeface="Segoe UI" panose="020B0502040204020203" pitchFamily="34" charset="0"/>
              </a:rPr>
            </a:br>
            <a:r>
              <a:rPr lang="en-US" sz="1600" b="0" dirty="0">
                <a:latin typeface="Segoe UI" panose="020B0502040204020203" pitchFamily="34" charset="0"/>
                <a:ea typeface="Segoe UI" panose="020B0502040204020203" pitchFamily="34" charset="0"/>
                <a:cs typeface="Segoe UI" panose="020B0502040204020203" pitchFamily="34" charset="0"/>
              </a:rPr>
              <a:t>public key</a:t>
            </a:r>
          </a:p>
        </p:txBody>
      </p:sp>
      <p:sp>
        <p:nvSpPr>
          <p:cNvPr id="10" name="TextBox 12"/>
          <p:cNvSpPr txBox="1"/>
          <p:nvPr/>
        </p:nvSpPr>
        <p:spPr>
          <a:xfrm>
            <a:off x="4023817" y="2498807"/>
            <a:ext cx="3140988" cy="83099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dirty="0">
                <a:latin typeface="Segoe UI" panose="020B0502040204020203" pitchFamily="34" charset="0"/>
                <a:ea typeface="Segoe UI" panose="020B0502040204020203" pitchFamily="34" charset="0"/>
                <a:cs typeface="Segoe UI" panose="020B0502040204020203" pitchFamily="34" charset="0"/>
              </a:rPr>
              <a:t>File encryption key:</a:t>
            </a:r>
          </a:p>
          <a:p>
            <a:r>
              <a:rPr lang="en-US" sz="1600" b="0" dirty="0">
                <a:latin typeface="Segoe UI" panose="020B0502040204020203" pitchFamily="34" charset="0"/>
                <a:ea typeface="Segoe UI" panose="020B0502040204020203" pitchFamily="34" charset="0"/>
                <a:cs typeface="Segoe UI" panose="020B0502040204020203" pitchFamily="34" charset="0"/>
              </a:rPr>
              <a:t>Encrypted with the public key of </a:t>
            </a:r>
          </a:p>
          <a:p>
            <a:r>
              <a:rPr lang="en-US" sz="1600" b="0" dirty="0">
                <a:latin typeface="Segoe UI" panose="020B0502040204020203" pitchFamily="34" charset="0"/>
                <a:ea typeface="Segoe UI" panose="020B0502040204020203" pitchFamily="34" charset="0"/>
                <a:cs typeface="Segoe UI" panose="020B0502040204020203" pitchFamily="34" charset="0"/>
              </a:rPr>
              <a:t>Recovery Agent 1</a:t>
            </a:r>
          </a:p>
        </p:txBody>
      </p:sp>
      <p:sp>
        <p:nvSpPr>
          <p:cNvPr id="11" name="TextBox 13"/>
          <p:cNvSpPr txBox="1"/>
          <p:nvPr/>
        </p:nvSpPr>
        <p:spPr>
          <a:xfrm>
            <a:off x="4058194" y="3535297"/>
            <a:ext cx="3084883" cy="83099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dirty="0">
                <a:latin typeface="Segoe UI" panose="020B0502040204020203" pitchFamily="34" charset="0"/>
                <a:ea typeface="Segoe UI" panose="020B0502040204020203" pitchFamily="34" charset="0"/>
                <a:cs typeface="Segoe UI" panose="020B0502040204020203" pitchFamily="34" charset="0"/>
              </a:rPr>
              <a:t>File encryption key:</a:t>
            </a:r>
          </a:p>
          <a:p>
            <a:r>
              <a:rPr lang="en-US" sz="1600" b="0" dirty="0">
                <a:latin typeface="Segoe UI" panose="020B0502040204020203" pitchFamily="34" charset="0"/>
                <a:ea typeface="Segoe UI" panose="020B0502040204020203" pitchFamily="34" charset="0"/>
                <a:cs typeface="Segoe UI" panose="020B0502040204020203" pitchFamily="34" charset="0"/>
              </a:rPr>
              <a:t>Encrypted with the public key of</a:t>
            </a:r>
          </a:p>
          <a:p>
            <a:r>
              <a:rPr lang="en-US" sz="1600" b="0" dirty="0">
                <a:latin typeface="Segoe UI" panose="020B0502040204020203" pitchFamily="34" charset="0"/>
                <a:ea typeface="Segoe UI" panose="020B0502040204020203" pitchFamily="34" charset="0"/>
                <a:cs typeface="Segoe UI" panose="020B0502040204020203" pitchFamily="34" charset="0"/>
              </a:rPr>
              <a:t>Recovery Agent 2 (optional)</a:t>
            </a:r>
          </a:p>
        </p:txBody>
      </p:sp>
      <p:sp>
        <p:nvSpPr>
          <p:cNvPr id="12" name="TextBox 15"/>
          <p:cNvSpPr txBox="1"/>
          <p:nvPr/>
        </p:nvSpPr>
        <p:spPr>
          <a:xfrm>
            <a:off x="4023817" y="4608399"/>
            <a:ext cx="1666803" cy="338554"/>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dirty="0">
                <a:latin typeface="Segoe UI" panose="020B0502040204020203" pitchFamily="34" charset="0"/>
                <a:ea typeface="Segoe UI" panose="020B0502040204020203" pitchFamily="34" charset="0"/>
                <a:cs typeface="Segoe UI" panose="020B0502040204020203" pitchFamily="34" charset="0"/>
              </a:rPr>
              <a:t>Encrypted data</a:t>
            </a:r>
            <a:endParaRPr lang="en-US" sz="1600" b="0" dirty="0">
              <a:latin typeface="Segoe UI" panose="020B0502040204020203" pitchFamily="34" charset="0"/>
              <a:ea typeface="Segoe UI" panose="020B0502040204020203" pitchFamily="34" charset="0"/>
              <a:cs typeface="Segoe UI" panose="020B0502040204020203" pitchFamily="34" charset="0"/>
            </a:endParaRPr>
          </a:p>
        </p:txBody>
      </p:sp>
      <p:sp>
        <p:nvSpPr>
          <p:cNvPr id="13" name="TextBox 17"/>
          <p:cNvSpPr txBox="1"/>
          <p:nvPr/>
        </p:nvSpPr>
        <p:spPr>
          <a:xfrm>
            <a:off x="7522275" y="1705135"/>
            <a:ext cx="1510977" cy="830997"/>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dirty="0">
                <a:latin typeface="Segoe UI" panose="020B0502040204020203" pitchFamily="34" charset="0"/>
                <a:cs typeface="Segoe UI" panose="020B0502040204020203" pitchFamily="34" charset="0"/>
              </a:rPr>
              <a:t>Data</a:t>
            </a:r>
          </a:p>
          <a:p>
            <a:r>
              <a:rPr lang="en-US" sz="1600" dirty="0">
                <a:latin typeface="Segoe UI" panose="020B0502040204020203" pitchFamily="34" charset="0"/>
                <a:cs typeface="Segoe UI" panose="020B0502040204020203" pitchFamily="34" charset="0"/>
              </a:rPr>
              <a:t>Decryption</a:t>
            </a:r>
          </a:p>
          <a:p>
            <a:r>
              <a:rPr lang="en-US" sz="1600" dirty="0">
                <a:latin typeface="Segoe UI" panose="020B0502040204020203" pitchFamily="34" charset="0"/>
                <a:cs typeface="Segoe UI" panose="020B0502040204020203" pitchFamily="34" charset="0"/>
              </a:rPr>
              <a:t>Field</a:t>
            </a:r>
          </a:p>
        </p:txBody>
      </p:sp>
      <p:sp>
        <p:nvSpPr>
          <p:cNvPr id="14" name="TextBox 18"/>
          <p:cNvSpPr txBox="1"/>
          <p:nvPr/>
        </p:nvSpPr>
        <p:spPr>
          <a:xfrm>
            <a:off x="7615676" y="3609710"/>
            <a:ext cx="1067408" cy="83099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dirty="0">
                <a:latin typeface="Segoe UI" panose="020B0502040204020203" pitchFamily="34" charset="0"/>
                <a:cs typeface="Segoe UI" panose="020B0502040204020203" pitchFamily="34" charset="0"/>
              </a:rPr>
              <a:t>Data</a:t>
            </a:r>
          </a:p>
          <a:p>
            <a:r>
              <a:rPr lang="en-US" sz="1600" dirty="0">
                <a:latin typeface="Segoe UI" panose="020B0502040204020203" pitchFamily="34" charset="0"/>
                <a:cs typeface="Segoe UI" panose="020B0502040204020203" pitchFamily="34" charset="0"/>
              </a:rPr>
              <a:t>Recovery</a:t>
            </a:r>
          </a:p>
          <a:p>
            <a:r>
              <a:rPr lang="en-US" sz="1600" dirty="0">
                <a:latin typeface="Segoe UI" panose="020B0502040204020203" pitchFamily="34" charset="0"/>
                <a:cs typeface="Segoe UI" panose="020B0502040204020203" pitchFamily="34" charset="0"/>
              </a:rPr>
              <a:t>Fields</a:t>
            </a:r>
          </a:p>
        </p:txBody>
      </p:sp>
      <p:sp>
        <p:nvSpPr>
          <p:cNvPr id="15" name="TextBox 19"/>
          <p:cNvSpPr txBox="1"/>
          <p:nvPr/>
        </p:nvSpPr>
        <p:spPr>
          <a:xfrm>
            <a:off x="2471353" y="3393161"/>
            <a:ext cx="968535"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latin typeface="Segoe UI" panose="020B0502040204020203" pitchFamily="34" charset="0"/>
                <a:ea typeface="Segoe UI" panose="020B0502040204020203" pitchFamily="34" charset="0"/>
                <a:cs typeface="Segoe UI" panose="020B0502040204020203" pitchFamily="34" charset="0"/>
              </a:rPr>
              <a:t>Header</a:t>
            </a:r>
          </a:p>
        </p:txBody>
      </p:sp>
      <p:sp>
        <p:nvSpPr>
          <p:cNvPr id="16" name="Left Brace 15"/>
          <p:cNvSpPr/>
          <p:nvPr/>
        </p:nvSpPr>
        <p:spPr bwMode="auto">
          <a:xfrm flipH="1">
            <a:off x="7309621" y="1664073"/>
            <a:ext cx="212653" cy="834734"/>
          </a:xfrm>
          <a:prstGeom prst="leftBrace">
            <a:avLst/>
          </a:prstGeom>
          <a:ln>
            <a:solidFill>
              <a:srgbClr val="FF0000"/>
            </a:solidFill>
            <a:headEnd type="none" w="med" len="med"/>
            <a:tailEnd type="none" w="med" len="med"/>
          </a:ln>
          <a:effectLst/>
        </p:spPr>
        <p:style>
          <a:lnRef idx="3">
            <a:schemeClr val="dk1"/>
          </a:lnRef>
          <a:fillRef idx="0">
            <a:schemeClr val="dk1"/>
          </a:fillRef>
          <a:effectRef idx="2">
            <a:schemeClr val="dk1"/>
          </a:effectRef>
          <a:fontRef idx="minor">
            <a:schemeClr val="tx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mn-lt"/>
                <a:ea typeface="+mn-ea"/>
                <a:cs typeface="+mn-cs"/>
              </a:defRPr>
            </a:lvl1pPr>
            <a:lvl2pPr marL="457200" algn="l" rtl="0" fontAlgn="base">
              <a:spcBef>
                <a:spcPct val="0"/>
              </a:spcBef>
              <a:spcAft>
                <a:spcPct val="0"/>
              </a:spcAft>
              <a:defRPr b="1" kern="1200">
                <a:solidFill>
                  <a:schemeClr val="tx1"/>
                </a:solidFill>
                <a:latin typeface="+mn-lt"/>
                <a:ea typeface="+mn-ea"/>
                <a:cs typeface="+mn-cs"/>
              </a:defRPr>
            </a:lvl2pPr>
            <a:lvl3pPr marL="914400" algn="l" rtl="0" fontAlgn="base">
              <a:spcBef>
                <a:spcPct val="0"/>
              </a:spcBef>
              <a:spcAft>
                <a:spcPct val="0"/>
              </a:spcAft>
              <a:defRPr b="1" kern="1200">
                <a:solidFill>
                  <a:schemeClr val="tx1"/>
                </a:solidFill>
                <a:latin typeface="+mn-lt"/>
                <a:ea typeface="+mn-ea"/>
                <a:cs typeface="+mn-cs"/>
              </a:defRPr>
            </a:lvl3pPr>
            <a:lvl4pPr marL="1371600" algn="l" rtl="0" fontAlgn="base">
              <a:spcBef>
                <a:spcPct val="0"/>
              </a:spcBef>
              <a:spcAft>
                <a:spcPct val="0"/>
              </a:spcAft>
              <a:defRPr b="1" kern="1200">
                <a:solidFill>
                  <a:schemeClr val="tx1"/>
                </a:solidFill>
                <a:latin typeface="+mn-lt"/>
                <a:ea typeface="+mn-ea"/>
                <a:cs typeface="+mn-cs"/>
              </a:defRPr>
            </a:lvl4pPr>
            <a:lvl5pPr marL="1828800" algn="l" rtl="0" fontAlgn="base">
              <a:spcBef>
                <a:spcPct val="0"/>
              </a:spcBef>
              <a:spcAft>
                <a:spcPct val="0"/>
              </a:spcAft>
              <a:defRPr b="1" kern="1200">
                <a:solidFill>
                  <a:schemeClr val="tx1"/>
                </a:solidFill>
                <a:latin typeface="+mn-lt"/>
                <a:ea typeface="+mn-ea"/>
                <a:cs typeface="+mn-cs"/>
              </a:defRPr>
            </a:lvl5pPr>
            <a:lvl6pPr marL="2286000" algn="l" defTabSz="914400" rtl="0" eaLnBrk="1" latinLnBrk="0" hangingPunct="1">
              <a:defRPr b="1" kern="1200">
                <a:solidFill>
                  <a:schemeClr val="tx1"/>
                </a:solidFill>
                <a:latin typeface="+mn-lt"/>
                <a:ea typeface="+mn-ea"/>
                <a:cs typeface="+mn-cs"/>
              </a:defRPr>
            </a:lvl6pPr>
            <a:lvl7pPr marL="2743200" algn="l" defTabSz="914400" rtl="0" eaLnBrk="1" latinLnBrk="0" hangingPunct="1">
              <a:defRPr b="1" kern="1200">
                <a:solidFill>
                  <a:schemeClr val="tx1"/>
                </a:solidFill>
                <a:latin typeface="+mn-lt"/>
                <a:ea typeface="+mn-ea"/>
                <a:cs typeface="+mn-cs"/>
              </a:defRPr>
            </a:lvl7pPr>
            <a:lvl8pPr marL="3200400" algn="l" defTabSz="914400" rtl="0" eaLnBrk="1" latinLnBrk="0" hangingPunct="1">
              <a:defRPr b="1" kern="1200">
                <a:solidFill>
                  <a:schemeClr val="tx1"/>
                </a:solidFill>
                <a:latin typeface="+mn-lt"/>
                <a:ea typeface="+mn-ea"/>
                <a:cs typeface="+mn-cs"/>
              </a:defRPr>
            </a:lvl8pPr>
            <a:lvl9pPr marL="3657600" algn="l" defTabSz="914400" rtl="0" eaLnBrk="1" latinLnBrk="0" hangingPunct="1">
              <a:defRPr b="1" kern="1200">
                <a:solidFill>
                  <a:schemeClr val="tx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17" name="Left Brace 16"/>
          <p:cNvSpPr/>
          <p:nvPr/>
        </p:nvSpPr>
        <p:spPr bwMode="auto">
          <a:xfrm flipH="1">
            <a:off x="7355726" y="2537134"/>
            <a:ext cx="191354" cy="1987003"/>
          </a:xfrm>
          <a:prstGeom prst="leftBrace">
            <a:avLst/>
          </a:prstGeom>
          <a:ln>
            <a:solidFill>
              <a:srgbClr val="FF0000"/>
            </a:solidFill>
            <a:headEnd type="none" w="med" len="med"/>
            <a:tailEnd type="none" w="med" len="med"/>
          </a:ln>
          <a:effectLst/>
        </p:spPr>
        <p:style>
          <a:lnRef idx="3">
            <a:schemeClr val="dk1"/>
          </a:lnRef>
          <a:fillRef idx="0">
            <a:schemeClr val="dk1"/>
          </a:fillRef>
          <a:effectRef idx="2">
            <a:schemeClr val="dk1"/>
          </a:effectRef>
          <a:fontRef idx="minor">
            <a:schemeClr val="tx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mn-lt"/>
                <a:ea typeface="+mn-ea"/>
                <a:cs typeface="+mn-cs"/>
              </a:defRPr>
            </a:lvl1pPr>
            <a:lvl2pPr marL="457200" algn="l" rtl="0" fontAlgn="base">
              <a:spcBef>
                <a:spcPct val="0"/>
              </a:spcBef>
              <a:spcAft>
                <a:spcPct val="0"/>
              </a:spcAft>
              <a:defRPr b="1" kern="1200">
                <a:solidFill>
                  <a:schemeClr val="tx1"/>
                </a:solidFill>
                <a:latin typeface="+mn-lt"/>
                <a:ea typeface="+mn-ea"/>
                <a:cs typeface="+mn-cs"/>
              </a:defRPr>
            </a:lvl2pPr>
            <a:lvl3pPr marL="914400" algn="l" rtl="0" fontAlgn="base">
              <a:spcBef>
                <a:spcPct val="0"/>
              </a:spcBef>
              <a:spcAft>
                <a:spcPct val="0"/>
              </a:spcAft>
              <a:defRPr b="1" kern="1200">
                <a:solidFill>
                  <a:schemeClr val="tx1"/>
                </a:solidFill>
                <a:latin typeface="+mn-lt"/>
                <a:ea typeface="+mn-ea"/>
                <a:cs typeface="+mn-cs"/>
              </a:defRPr>
            </a:lvl3pPr>
            <a:lvl4pPr marL="1371600" algn="l" rtl="0" fontAlgn="base">
              <a:spcBef>
                <a:spcPct val="0"/>
              </a:spcBef>
              <a:spcAft>
                <a:spcPct val="0"/>
              </a:spcAft>
              <a:defRPr b="1" kern="1200">
                <a:solidFill>
                  <a:schemeClr val="tx1"/>
                </a:solidFill>
                <a:latin typeface="+mn-lt"/>
                <a:ea typeface="+mn-ea"/>
                <a:cs typeface="+mn-cs"/>
              </a:defRPr>
            </a:lvl4pPr>
            <a:lvl5pPr marL="1828800" algn="l" rtl="0" fontAlgn="base">
              <a:spcBef>
                <a:spcPct val="0"/>
              </a:spcBef>
              <a:spcAft>
                <a:spcPct val="0"/>
              </a:spcAft>
              <a:defRPr b="1" kern="1200">
                <a:solidFill>
                  <a:schemeClr val="tx1"/>
                </a:solidFill>
                <a:latin typeface="+mn-lt"/>
                <a:ea typeface="+mn-ea"/>
                <a:cs typeface="+mn-cs"/>
              </a:defRPr>
            </a:lvl5pPr>
            <a:lvl6pPr marL="2286000" algn="l" defTabSz="914400" rtl="0" eaLnBrk="1" latinLnBrk="0" hangingPunct="1">
              <a:defRPr b="1" kern="1200">
                <a:solidFill>
                  <a:schemeClr val="tx1"/>
                </a:solidFill>
                <a:latin typeface="+mn-lt"/>
                <a:ea typeface="+mn-ea"/>
                <a:cs typeface="+mn-cs"/>
              </a:defRPr>
            </a:lvl6pPr>
            <a:lvl7pPr marL="2743200" algn="l" defTabSz="914400" rtl="0" eaLnBrk="1" latinLnBrk="0" hangingPunct="1">
              <a:defRPr b="1" kern="1200">
                <a:solidFill>
                  <a:schemeClr val="tx1"/>
                </a:solidFill>
                <a:latin typeface="+mn-lt"/>
                <a:ea typeface="+mn-ea"/>
                <a:cs typeface="+mn-cs"/>
              </a:defRPr>
            </a:lvl7pPr>
            <a:lvl8pPr marL="3200400" algn="l" defTabSz="914400" rtl="0" eaLnBrk="1" latinLnBrk="0" hangingPunct="1">
              <a:defRPr b="1" kern="1200">
                <a:solidFill>
                  <a:schemeClr val="tx1"/>
                </a:solidFill>
                <a:latin typeface="+mn-lt"/>
                <a:ea typeface="+mn-ea"/>
                <a:cs typeface="+mn-cs"/>
              </a:defRPr>
            </a:lvl8pPr>
            <a:lvl9pPr marL="3657600" algn="l" defTabSz="914400" rtl="0" eaLnBrk="1" latinLnBrk="0" hangingPunct="1">
              <a:defRPr b="1" kern="1200">
                <a:solidFill>
                  <a:schemeClr val="tx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18" name="Left Brace 17"/>
          <p:cNvSpPr/>
          <p:nvPr/>
        </p:nvSpPr>
        <p:spPr bwMode="auto">
          <a:xfrm>
            <a:off x="3503907" y="1664710"/>
            <a:ext cx="318931" cy="2859428"/>
          </a:xfrm>
          <a:prstGeom prst="leftBrace">
            <a:avLst/>
          </a:prstGeom>
          <a:ln>
            <a:solidFill>
              <a:srgbClr val="FF0000"/>
            </a:solidFill>
            <a:headEnd type="none" w="med" len="med"/>
            <a:tailEnd type="none" w="med" len="med"/>
          </a:ln>
          <a:effectLst/>
        </p:spPr>
        <p:style>
          <a:lnRef idx="3">
            <a:schemeClr val="dk1"/>
          </a:lnRef>
          <a:fillRef idx="0">
            <a:schemeClr val="dk1"/>
          </a:fillRef>
          <a:effectRef idx="2">
            <a:schemeClr val="dk1"/>
          </a:effectRef>
          <a:fontRef idx="minor">
            <a:schemeClr val="tx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mn-lt"/>
                <a:ea typeface="+mn-ea"/>
                <a:cs typeface="+mn-cs"/>
              </a:defRPr>
            </a:lvl1pPr>
            <a:lvl2pPr marL="457200" algn="l" rtl="0" fontAlgn="base">
              <a:spcBef>
                <a:spcPct val="0"/>
              </a:spcBef>
              <a:spcAft>
                <a:spcPct val="0"/>
              </a:spcAft>
              <a:defRPr b="1" kern="1200">
                <a:solidFill>
                  <a:schemeClr val="tx1"/>
                </a:solidFill>
                <a:latin typeface="+mn-lt"/>
                <a:ea typeface="+mn-ea"/>
                <a:cs typeface="+mn-cs"/>
              </a:defRPr>
            </a:lvl2pPr>
            <a:lvl3pPr marL="914400" algn="l" rtl="0" fontAlgn="base">
              <a:spcBef>
                <a:spcPct val="0"/>
              </a:spcBef>
              <a:spcAft>
                <a:spcPct val="0"/>
              </a:spcAft>
              <a:defRPr b="1" kern="1200">
                <a:solidFill>
                  <a:schemeClr val="tx1"/>
                </a:solidFill>
                <a:latin typeface="+mn-lt"/>
                <a:ea typeface="+mn-ea"/>
                <a:cs typeface="+mn-cs"/>
              </a:defRPr>
            </a:lvl3pPr>
            <a:lvl4pPr marL="1371600" algn="l" rtl="0" fontAlgn="base">
              <a:spcBef>
                <a:spcPct val="0"/>
              </a:spcBef>
              <a:spcAft>
                <a:spcPct val="0"/>
              </a:spcAft>
              <a:defRPr b="1" kern="1200">
                <a:solidFill>
                  <a:schemeClr val="tx1"/>
                </a:solidFill>
                <a:latin typeface="+mn-lt"/>
                <a:ea typeface="+mn-ea"/>
                <a:cs typeface="+mn-cs"/>
              </a:defRPr>
            </a:lvl4pPr>
            <a:lvl5pPr marL="1828800" algn="l" rtl="0" fontAlgn="base">
              <a:spcBef>
                <a:spcPct val="0"/>
              </a:spcBef>
              <a:spcAft>
                <a:spcPct val="0"/>
              </a:spcAft>
              <a:defRPr b="1" kern="1200">
                <a:solidFill>
                  <a:schemeClr val="tx1"/>
                </a:solidFill>
                <a:latin typeface="+mn-lt"/>
                <a:ea typeface="+mn-ea"/>
                <a:cs typeface="+mn-cs"/>
              </a:defRPr>
            </a:lvl5pPr>
            <a:lvl6pPr marL="2286000" algn="l" defTabSz="914400" rtl="0" eaLnBrk="1" latinLnBrk="0" hangingPunct="1">
              <a:defRPr b="1" kern="1200">
                <a:solidFill>
                  <a:schemeClr val="tx1"/>
                </a:solidFill>
                <a:latin typeface="+mn-lt"/>
                <a:ea typeface="+mn-ea"/>
                <a:cs typeface="+mn-cs"/>
              </a:defRPr>
            </a:lvl6pPr>
            <a:lvl7pPr marL="2743200" algn="l" defTabSz="914400" rtl="0" eaLnBrk="1" latinLnBrk="0" hangingPunct="1">
              <a:defRPr b="1" kern="1200">
                <a:solidFill>
                  <a:schemeClr val="tx1"/>
                </a:solidFill>
                <a:latin typeface="+mn-lt"/>
                <a:ea typeface="+mn-ea"/>
                <a:cs typeface="+mn-cs"/>
              </a:defRPr>
            </a:lvl7pPr>
            <a:lvl8pPr marL="3200400" algn="l" defTabSz="914400" rtl="0" eaLnBrk="1" latinLnBrk="0" hangingPunct="1">
              <a:defRPr b="1" kern="1200">
                <a:solidFill>
                  <a:schemeClr val="tx1"/>
                </a:solidFill>
                <a:latin typeface="+mn-lt"/>
                <a:ea typeface="+mn-ea"/>
                <a:cs typeface="+mn-cs"/>
              </a:defRPr>
            </a:lvl8pPr>
            <a:lvl9pPr marL="3657600" algn="l" defTabSz="914400" rtl="0" eaLnBrk="1" latinLnBrk="0" hangingPunct="1">
              <a:defRPr b="1" kern="1200">
                <a:solidFill>
                  <a:schemeClr val="tx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5272712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2bf95d81-7fcb-4372-83bc-3c56f5a6ebd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certificates for authentication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You can use c</a:t>
            </a:r>
            <a:r>
              <a:rPr lang="hr-HR" dirty="0"/>
              <a:t>ertificates</a:t>
            </a:r>
            <a:r>
              <a:rPr lang="en-US" dirty="0"/>
              <a:t> </a:t>
            </a:r>
            <a:r>
              <a:rPr lang="hr-HR" dirty="0"/>
              <a:t>for user and device authentication</a:t>
            </a:r>
            <a:endParaRPr lang="en-US" dirty="0"/>
          </a:p>
          <a:p>
            <a:r>
              <a:rPr lang="en-US" dirty="0"/>
              <a:t>You can also use certificates in </a:t>
            </a:r>
            <a:r>
              <a:rPr lang="hr-HR" dirty="0"/>
              <a:t>network and application access scenarios such as:</a:t>
            </a:r>
          </a:p>
          <a:p>
            <a:pPr marL="411480" lvl="1"/>
            <a:r>
              <a:rPr lang="en-US" dirty="0"/>
              <a:t>L2TP/IPsec</a:t>
            </a:r>
            <a:r>
              <a:rPr lang="hr-HR" dirty="0"/>
              <a:t> </a:t>
            </a:r>
            <a:r>
              <a:rPr lang="en-US" dirty="0"/>
              <a:t>VPN</a:t>
            </a:r>
          </a:p>
          <a:p>
            <a:pPr marL="411480" lvl="1"/>
            <a:r>
              <a:rPr lang="en-US" dirty="0"/>
              <a:t>EAP-TLS</a:t>
            </a:r>
          </a:p>
          <a:p>
            <a:pPr marL="411480" lvl="1"/>
            <a:r>
              <a:rPr lang="en-US" dirty="0"/>
              <a:t>PEAP</a:t>
            </a:r>
          </a:p>
          <a:p>
            <a:pPr marL="411480" lvl="1"/>
            <a:r>
              <a:rPr lang="en-US" dirty="0"/>
              <a:t>NAP </a:t>
            </a:r>
            <a:r>
              <a:rPr lang="hr-HR" dirty="0"/>
              <a:t>with </a:t>
            </a:r>
            <a:r>
              <a:rPr lang="en-US" dirty="0"/>
              <a:t>I</a:t>
            </a:r>
            <a:r>
              <a:rPr lang="hr-HR" dirty="0"/>
              <a:t>P</a:t>
            </a:r>
            <a:r>
              <a:rPr lang="en-US" dirty="0"/>
              <a:t>sec</a:t>
            </a:r>
          </a:p>
          <a:p>
            <a:pPr marL="411480" lvl="1"/>
            <a:r>
              <a:rPr lang="en-US" dirty="0"/>
              <a:t>Outlook Web App </a:t>
            </a:r>
          </a:p>
          <a:p>
            <a:pPr marL="411480" lvl="1"/>
            <a:r>
              <a:rPr lang="hr-HR" dirty="0"/>
              <a:t>M</a:t>
            </a:r>
            <a:r>
              <a:rPr lang="en-US" dirty="0" err="1"/>
              <a:t>obile</a:t>
            </a:r>
            <a:r>
              <a:rPr lang="en-US" dirty="0"/>
              <a:t> device</a:t>
            </a:r>
            <a:r>
              <a:rPr lang="hr-HR" dirty="0"/>
              <a:t> authentication</a:t>
            </a:r>
            <a:endParaRPr lang="en-US" dirty="0"/>
          </a:p>
          <a:p>
            <a:endParaRPr lang="en-US" dirty="0"/>
          </a:p>
        </p:txBody>
      </p:sp>
    </p:spTree>
    <p:extLst>
      <p:ext uri="{BB962C8B-B14F-4D97-AF65-F5344CB8AC3E}">
        <p14:creationId xmlns:p14="http://schemas.microsoft.com/office/powerpoint/2010/main" val="179200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6ccb5ea8-4dc7-40c8-8295-d737c0b76fb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a smart card?</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A smart card is a miniature computer, with limited storage and processing capabilities, embedded in a plastic card about the size of a credit card</a:t>
            </a:r>
          </a:p>
          <a:p>
            <a:endParaRPr lang="bs-Latn-BA" dirty="0"/>
          </a:p>
          <a:p>
            <a:r>
              <a:rPr lang="bs-Latn-BA" dirty="0"/>
              <a:t>Smart </a:t>
            </a:r>
            <a:r>
              <a:rPr lang="bs-Latn-BA" dirty="0" err="1"/>
              <a:t>cards</a:t>
            </a:r>
            <a:r>
              <a:rPr lang="bs-Latn-BA" dirty="0"/>
              <a:t>:</a:t>
            </a:r>
          </a:p>
          <a:p>
            <a:pPr marL="411480" lvl="1"/>
            <a:r>
              <a:rPr lang="bs-Latn-BA" dirty="0"/>
              <a:t>Provide </a:t>
            </a:r>
            <a:r>
              <a:rPr lang="en-US" dirty="0"/>
              <a:t>options for multifactor authentication</a:t>
            </a:r>
          </a:p>
          <a:p>
            <a:pPr marL="411480" lvl="1"/>
            <a:r>
              <a:rPr lang="bs-Latn-BA" dirty="0"/>
              <a:t>P</a:t>
            </a:r>
            <a:r>
              <a:rPr lang="en-US" dirty="0" err="1"/>
              <a:t>rovide</a:t>
            </a:r>
            <a:r>
              <a:rPr lang="en-US" dirty="0"/>
              <a:t> enhanced security over passwords</a:t>
            </a:r>
          </a:p>
          <a:p>
            <a:pPr lvl="1"/>
            <a:endParaRPr lang="en-US" dirty="0"/>
          </a:p>
          <a:p>
            <a:pPr marL="174625" lvl="1" indent="-174625">
              <a:buSzPct val="90000"/>
            </a:pPr>
            <a:r>
              <a:rPr lang="en-US" sz="2800" dirty="0"/>
              <a:t>You must use a valid smart card and PIN together</a:t>
            </a:r>
            <a:endParaRPr lang="en-US" dirty="0"/>
          </a:p>
        </p:txBody>
      </p:sp>
    </p:spTree>
    <p:extLst>
      <p:ext uri="{BB962C8B-B14F-4D97-AF65-F5344CB8AC3E}">
        <p14:creationId xmlns:p14="http://schemas.microsoft.com/office/powerpoint/2010/main" val="14513049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a919cd57-e932-4588-8e95-13eee7e82c6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a virtual smart card?</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A smart card infrastructure </a:t>
            </a:r>
            <a:r>
              <a:rPr lang="bs-Latn-BA" dirty="0"/>
              <a:t>might be </a:t>
            </a:r>
            <a:r>
              <a:rPr lang="en-US" dirty="0"/>
              <a:t>expensive</a:t>
            </a:r>
            <a:endParaRPr lang="bs-Latn-BA" dirty="0"/>
          </a:p>
          <a:p>
            <a:r>
              <a:rPr lang="en-US" dirty="0"/>
              <a:t>Windows Server 2012 AD CS introduced virtual smart cards</a:t>
            </a:r>
            <a:endParaRPr lang="bs-Latn-BA" dirty="0"/>
          </a:p>
          <a:p>
            <a:r>
              <a:rPr lang="bs-Latn-BA" dirty="0"/>
              <a:t>Virtual </a:t>
            </a:r>
            <a:r>
              <a:rPr lang="en-US" dirty="0"/>
              <a:t>s</a:t>
            </a:r>
            <a:r>
              <a:rPr lang="bs-Latn-BA" dirty="0"/>
              <a:t>mart </a:t>
            </a:r>
            <a:r>
              <a:rPr lang="en-US" dirty="0"/>
              <a:t>c</a:t>
            </a:r>
            <a:r>
              <a:rPr lang="bs-Latn-BA" dirty="0"/>
              <a:t>ard</a:t>
            </a:r>
            <a:r>
              <a:rPr lang="en-US" dirty="0"/>
              <a:t>s use</a:t>
            </a:r>
            <a:r>
              <a:rPr lang="bs-Latn-BA" dirty="0"/>
              <a:t> </a:t>
            </a:r>
            <a:r>
              <a:rPr lang="en-US" dirty="0"/>
              <a:t>the capabilities of the </a:t>
            </a:r>
            <a:br>
              <a:rPr lang="en-US" dirty="0"/>
            </a:br>
            <a:r>
              <a:rPr lang="en-US" dirty="0"/>
              <a:t>TPM chip </a:t>
            </a:r>
            <a:endParaRPr lang="bs-Latn-BA" dirty="0"/>
          </a:p>
          <a:p>
            <a:r>
              <a:rPr lang="bs-Latn-BA" dirty="0"/>
              <a:t>N</a:t>
            </a:r>
            <a:r>
              <a:rPr lang="en-US" dirty="0"/>
              <a:t>o cost for buying smart cards and smart card readers</a:t>
            </a:r>
            <a:endParaRPr lang="bs-Latn-BA" dirty="0"/>
          </a:p>
          <a:p>
            <a:r>
              <a:rPr lang="en-US" dirty="0"/>
              <a:t>The computer</a:t>
            </a:r>
            <a:r>
              <a:rPr lang="bs-Latn-BA" dirty="0"/>
              <a:t> </a:t>
            </a:r>
            <a:r>
              <a:rPr lang="en-US" dirty="0"/>
              <a:t>acts like a smart card</a:t>
            </a:r>
            <a:endParaRPr lang="bs-Latn-BA" dirty="0"/>
          </a:p>
          <a:p>
            <a:r>
              <a:rPr lang="en-US" dirty="0"/>
              <a:t>The cryptographic capabilities of the TPM protect the private keys</a:t>
            </a:r>
            <a:endParaRPr lang="bs-Latn-BA" dirty="0"/>
          </a:p>
          <a:p>
            <a:endParaRPr lang="en-US" dirty="0"/>
          </a:p>
        </p:txBody>
      </p:sp>
    </p:spTree>
    <p:extLst>
      <p:ext uri="{BB962C8B-B14F-4D97-AF65-F5344CB8AC3E}">
        <p14:creationId xmlns:p14="http://schemas.microsoft.com/office/powerpoint/2010/main" val="38105598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c09206f1-ccc2-489a-bf36-9d8abba8fc8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Enrolling certificates for smart cards</a:t>
            </a:r>
          </a:p>
        </p:txBody>
      </p:sp>
      <p:sp>
        <p:nvSpPr>
          <p:cNvPr id="4" name="Content Placeholder 2"/>
          <p:cNvSpPr>
            <a:spLocks noGrp="1"/>
          </p:cNvSpPr>
          <p:nvPr/>
        </p:nvSpPr>
        <p:spPr bwMode="auto">
          <a:xfrm>
            <a:off x="369651" y="1021215"/>
            <a:ext cx="8208293"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bs-Latn-BA" dirty="0"/>
              <a:t>Before </a:t>
            </a:r>
            <a:r>
              <a:rPr lang="en-US" dirty="0"/>
              <a:t>you issue smart cards, define the method of enrolling smart card certificates</a:t>
            </a:r>
          </a:p>
          <a:p>
            <a:endParaRPr lang="en-US" sz="800" dirty="0"/>
          </a:p>
          <a:p>
            <a:r>
              <a:rPr lang="en-US" dirty="0"/>
              <a:t>Smart card certificate enrollment requires some manual intervention</a:t>
            </a:r>
          </a:p>
          <a:p>
            <a:endParaRPr lang="en-US" sz="800" dirty="0"/>
          </a:p>
          <a:p>
            <a:r>
              <a:rPr lang="bs-Latn-BA" dirty="0"/>
              <a:t>For smart card enrollment:</a:t>
            </a:r>
          </a:p>
          <a:p>
            <a:pPr marL="411480" lvl="1"/>
            <a:r>
              <a:rPr lang="bs-Latn-BA" dirty="0"/>
              <a:t>D</a:t>
            </a:r>
            <a:r>
              <a:rPr lang="en-US" dirty="0" err="1"/>
              <a:t>efine</a:t>
            </a:r>
            <a:r>
              <a:rPr lang="en-US" dirty="0"/>
              <a:t> the certificate template </a:t>
            </a:r>
            <a:r>
              <a:rPr lang="bs-Latn-BA" dirty="0"/>
              <a:t>for </a:t>
            </a:r>
            <a:r>
              <a:rPr lang="en-US" dirty="0"/>
              <a:t>the </a:t>
            </a:r>
            <a:r>
              <a:rPr lang="bs-Latn-BA" dirty="0"/>
              <a:t>smart cards</a:t>
            </a:r>
            <a:endParaRPr lang="en-US" dirty="0"/>
          </a:p>
          <a:p>
            <a:pPr marL="411480" lvl="1"/>
            <a:r>
              <a:rPr lang="bs-Latn-BA" dirty="0"/>
              <a:t>E</a:t>
            </a:r>
            <a:r>
              <a:rPr lang="en-US" dirty="0" err="1"/>
              <a:t>nroll</a:t>
            </a:r>
            <a:r>
              <a:rPr lang="en-US" dirty="0"/>
              <a:t> one or more users for the Enrollment Agent certificate</a:t>
            </a:r>
          </a:p>
          <a:p>
            <a:pPr marL="411480" lvl="1"/>
            <a:r>
              <a:rPr lang="bs-Latn-BA" dirty="0"/>
              <a:t>Configure </a:t>
            </a:r>
            <a:r>
              <a:rPr lang="en-US" dirty="0"/>
              <a:t>the enrollment station</a:t>
            </a:r>
          </a:p>
          <a:p>
            <a:pPr marL="411480" lvl="1"/>
            <a:r>
              <a:rPr lang="bs-Latn-BA" dirty="0"/>
              <a:t>Start </a:t>
            </a:r>
            <a:r>
              <a:rPr lang="en-US" dirty="0"/>
              <a:t>the </a:t>
            </a:r>
            <a:r>
              <a:rPr lang="en-US" b="1" dirty="0"/>
              <a:t>Enroll On Behalf O</a:t>
            </a:r>
            <a:r>
              <a:rPr lang="bs-Latn-BA" b="1" dirty="0"/>
              <a:t>f </a:t>
            </a:r>
            <a:r>
              <a:rPr lang="en-US" dirty="0"/>
              <a:t>w</a:t>
            </a:r>
            <a:r>
              <a:rPr lang="bs-Latn-BA" dirty="0"/>
              <a:t>izard</a:t>
            </a:r>
            <a:endParaRPr lang="en-US" dirty="0"/>
          </a:p>
          <a:p>
            <a:pPr lvl="1"/>
            <a:endParaRPr lang="bs-Latn-BA" sz="800" dirty="0"/>
          </a:p>
          <a:p>
            <a:r>
              <a:rPr lang="bs-Latn-BA" dirty="0"/>
              <a:t>Ensure that users change their personal PIN</a:t>
            </a:r>
            <a:r>
              <a:rPr lang="en-US" dirty="0"/>
              <a:t>s</a:t>
            </a:r>
          </a:p>
          <a:p>
            <a:endParaRPr lang="en-US" dirty="0"/>
          </a:p>
        </p:txBody>
      </p:sp>
    </p:spTree>
    <p:extLst>
      <p:ext uri="{BB962C8B-B14F-4D97-AF65-F5344CB8AC3E}">
        <p14:creationId xmlns:p14="http://schemas.microsoft.com/office/powerpoint/2010/main" val="3160375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Deploying and using certificates</a:t>
            </a:r>
          </a:p>
        </p:txBody>
      </p:sp>
      <p:sp>
        <p:nvSpPr>
          <p:cNvPr id="3" name="Text Placeholder 2"/>
          <p:cNvSpPr>
            <a:spLocks noGrp="1"/>
          </p:cNvSpPr>
          <p:nvPr>
            <p:ph type="body" idx="1"/>
          </p:nvPr>
        </p:nvSpPr>
        <p:spPr/>
        <p:txBody>
          <a:bodyPr/>
          <a:lstStyle/>
          <a:p>
            <a:r>
              <a:rPr lang="en-US" dirty="0"/>
              <a:t>Exercise 1: Configuring certificate templates
Exercise 2: Enrolling and using </a:t>
            </a:r>
            <a:r>
              <a:rPr lang="en-US" dirty="0" smtClean="0"/>
              <a:t>certificates</a:t>
            </a:r>
            <a:endParaRPr lang="en-US" dirty="0"/>
          </a:p>
        </p:txBody>
      </p:sp>
      <p:sp>
        <p:nvSpPr>
          <p:cNvPr id="4" name="TextBox 3"/>
          <p:cNvSpPr txBox="1"/>
          <p:nvPr/>
        </p:nvSpPr>
        <p:spPr>
          <a:xfrm>
            <a:off x="458788" y="3124200"/>
            <a:ext cx="3146311" cy="523220"/>
          </a:xfrm>
          <a:prstGeom prst="rect">
            <a:avLst/>
          </a:prstGeom>
          <a:noFill/>
        </p:spPr>
        <p:txBody>
          <a:bodyPr vert="horz" wrap="none" rtlCol="0">
            <a:spAutoFit/>
          </a:bodyPr>
          <a:lstStyle/>
          <a:p>
            <a:r>
              <a:rPr lang="en-US" sz="2800" dirty="0">
                <a:latin typeface="Segoe UI"/>
              </a:rPr>
              <a:t>Logon Information</a:t>
            </a:r>
          </a:p>
        </p:txBody>
      </p:sp>
      <p:sp>
        <p:nvSpPr>
          <p:cNvPr id="5" name="TextBox 4"/>
          <p:cNvSpPr txBox="1"/>
          <p:nvPr/>
        </p:nvSpPr>
        <p:spPr>
          <a:xfrm>
            <a:off x="458788" y="3657600"/>
            <a:ext cx="7194983" cy="2308324"/>
          </a:xfrm>
          <a:prstGeom prst="rect">
            <a:avLst/>
          </a:prstGeom>
          <a:noFill/>
        </p:spPr>
        <p:txBody>
          <a:bodyPr vert="horz" wrap="none" rtlCol="0">
            <a:spAutoFit/>
          </a:bodyPr>
          <a:lstStyle/>
          <a:p>
            <a:r>
              <a:rPr lang="en-US" sz="2400" b="0" i="0" u="none" strike="noStrike" baseline="0" dirty="0">
                <a:latin typeface="Segoe UI"/>
              </a:rPr>
              <a:t>Virtual machines: 		</a:t>
            </a:r>
            <a:r>
              <a:rPr lang="en-US" sz="2400" b="1" i="0" u="none" strike="noStrike" baseline="0" dirty="0">
                <a:latin typeface="Segoe UI"/>
              </a:rPr>
              <a:t>20742B-LON-DC1 </a:t>
            </a:r>
          </a:p>
          <a:p>
            <a:r>
              <a:rPr lang="en-US" sz="2400" b="1" dirty="0">
                <a:latin typeface="Segoe UI"/>
              </a:rPr>
              <a:t>				</a:t>
            </a:r>
            <a:r>
              <a:rPr lang="en-US" sz="2400" b="1" i="0" u="none" strike="noStrike" baseline="0" dirty="0">
                <a:latin typeface="Segoe UI"/>
              </a:rPr>
              <a:t>20742B-LON-SVR1 </a:t>
            </a:r>
          </a:p>
          <a:p>
            <a:r>
              <a:rPr lang="en-US" sz="2400" b="1" dirty="0">
                <a:latin typeface="Segoe UI"/>
              </a:rPr>
              <a:t>				</a:t>
            </a:r>
            <a:r>
              <a:rPr lang="en-US" sz="2400" b="1" i="0" u="none" strike="noStrike" baseline="0" dirty="0">
                <a:latin typeface="Segoe UI"/>
              </a:rPr>
              <a:t>20742B-LON-SVR2</a:t>
            </a:r>
            <a:r>
              <a:rPr lang="en-US" sz="2400" b="0" i="0" u="none" strike="noStrike" baseline="0" dirty="0">
                <a:latin typeface="Segoe UI"/>
              </a:rPr>
              <a:t> </a:t>
            </a:r>
          </a:p>
          <a:p>
            <a:r>
              <a:rPr lang="en-US" sz="2400" dirty="0">
                <a:latin typeface="Segoe UI"/>
              </a:rPr>
              <a:t>				</a:t>
            </a:r>
            <a:r>
              <a:rPr lang="en-US" sz="2400" b="1" i="0" u="none" strike="noStrike" baseline="0" dirty="0">
                <a:latin typeface="Segoe UI"/>
              </a:rPr>
              <a:t>20742B-LON-CL1</a:t>
            </a:r>
            <a:endParaRPr lang="en-US" sz="2400" b="0" i="0" u="none" strike="noStrike" baseline="0" dirty="0">
              <a:latin typeface="Segoe UI"/>
            </a:endParaRPr>
          </a:p>
          <a:p>
            <a:r>
              <a:rPr lang="en-US" sz="2400" b="0" i="0" u="none" strike="noStrike" baseline="0" dirty="0">
                <a:latin typeface="Segoe UI"/>
              </a:rPr>
              <a:t>User name: 			</a:t>
            </a:r>
            <a:r>
              <a:rPr lang="en-US" sz="2400" b="1" i="0" u="none" strike="noStrike" baseline="0" dirty="0" err="1">
                <a:latin typeface="Segoe UI"/>
              </a:rPr>
              <a:t>Adatum</a:t>
            </a:r>
            <a:r>
              <a:rPr lang="en-US" sz="2400" b="1" i="0" u="none" strike="noStrike" baseline="0" dirty="0">
                <a:latin typeface="Segoe UI"/>
              </a:rPr>
              <a:t>\Administrator</a:t>
            </a:r>
            <a:endParaRPr lang="en-US" sz="2400" b="0" i="0" u="none" strike="noStrike" baseline="0" dirty="0">
              <a:latin typeface="Segoe UI"/>
            </a:endParaRPr>
          </a:p>
          <a:p>
            <a:r>
              <a:rPr lang="en-US" sz="2400" b="0" i="0" u="none" strike="noStrike" baseline="0" dirty="0">
                <a:latin typeface="Segoe UI"/>
              </a:rPr>
              <a:t>Password: 			</a:t>
            </a:r>
            <a:r>
              <a:rPr lang="en-US" sz="2400" b="1" i="0" u="none" strike="noStrike" baseline="0" dirty="0">
                <a:latin typeface="Segoe UI"/>
              </a:rPr>
              <a:t>Pa55w.rd</a:t>
            </a:r>
            <a:endParaRPr lang="en-US" sz="2400" dirty="0">
              <a:solidFill>
                <a:srgbClr val="000000"/>
              </a:solidFill>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a:latin typeface="Segoe UI"/>
              </a:rPr>
              <a:t>Estimated Time: 50 minutes</a:t>
            </a:r>
          </a:p>
        </p:txBody>
      </p:sp>
    </p:spTree>
    <p:extLst>
      <p:ext uri="{BB962C8B-B14F-4D97-AF65-F5344CB8AC3E}">
        <p14:creationId xmlns:p14="http://schemas.microsoft.com/office/powerpoint/2010/main" val="32297027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sz="quarter" idx="1"/>
          </p:nvPr>
        </p:nvSpPr>
        <p:spPr/>
        <p:txBody>
          <a:bodyPr/>
          <a:lstStyle/>
          <a:p>
            <a:r>
              <a:rPr lang="en-CA" dirty="0"/>
              <a:t>Active Directory </a:t>
            </a:r>
            <a:r>
              <a:rPr lang="en-US" dirty="0" smtClean="0"/>
              <a:t>Federation Service</a:t>
            </a:r>
            <a:r>
              <a:rPr lang="en-US" dirty="0"/>
              <a:t>
</a:t>
            </a:r>
          </a:p>
        </p:txBody>
      </p:sp>
    </p:spTree>
    <p:extLst>
      <p:ext uri="{BB962C8B-B14F-4D97-AF65-F5344CB8AC3E}">
        <p14:creationId xmlns:p14="http://schemas.microsoft.com/office/powerpoint/2010/main" val="28219082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identity federation?</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kern="0">
                <a:solidFill>
                  <a:srgbClr val="000000"/>
                </a:solidFill>
              </a:rPr>
              <a:t>Allows identification, authentication, and authorization across organizational and platform boundaries</a:t>
            </a:r>
            <a:endParaRPr lang="en-US" sz="900" kern="0">
              <a:solidFill>
                <a:srgbClr val="000000"/>
              </a:solidFill>
            </a:endParaRPr>
          </a:p>
          <a:p>
            <a:r>
              <a:rPr lang="en-US" kern="0">
                <a:solidFill>
                  <a:srgbClr val="000000"/>
                </a:solidFill>
              </a:rPr>
              <a:t>Requires a federated trust relationship between two organizations or entities</a:t>
            </a:r>
            <a:endParaRPr lang="en-US" sz="900" kern="0">
              <a:solidFill>
                <a:srgbClr val="000000"/>
              </a:solidFill>
            </a:endParaRPr>
          </a:p>
          <a:p>
            <a:r>
              <a:rPr lang="en-US" kern="0">
                <a:solidFill>
                  <a:srgbClr val="000000"/>
                </a:solidFill>
              </a:rPr>
              <a:t>Allows organizations to retain control over who can access resources</a:t>
            </a:r>
            <a:endParaRPr lang="en-US" sz="900" kern="0">
              <a:solidFill>
                <a:srgbClr val="000000"/>
              </a:solidFill>
            </a:endParaRPr>
          </a:p>
          <a:p>
            <a:r>
              <a:rPr lang="en-US" kern="0">
                <a:solidFill>
                  <a:srgbClr val="000000"/>
                </a:solidFill>
              </a:rPr>
              <a:t>Allows organizations to retain control of their user and group accounts</a:t>
            </a:r>
          </a:p>
          <a:p>
            <a:endParaRPr lang="en-US" kern="0" dirty="0">
              <a:solidFill>
                <a:srgbClr val="000000"/>
              </a:solidFill>
            </a:endParaRPr>
          </a:p>
        </p:txBody>
      </p:sp>
    </p:spTree>
    <p:extLst>
      <p:ext uri="{BB962C8B-B14F-4D97-AF65-F5344CB8AC3E}">
        <p14:creationId xmlns:p14="http://schemas.microsoft.com/office/powerpoint/2010/main" val="2646936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AD CS?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kern="0">
                <a:solidFill>
                  <a:srgbClr val="000000"/>
                </a:solidFill>
              </a:rPr>
              <a:t>Allows you to implement a PKI for your organization:</a:t>
            </a:r>
          </a:p>
          <a:p>
            <a:pPr lvl="1"/>
            <a:r>
              <a:rPr lang="en-US" kern="0">
                <a:solidFill>
                  <a:srgbClr val="000000"/>
                </a:solidFill>
              </a:rPr>
              <a:t>Issue and manage certificates</a:t>
            </a:r>
          </a:p>
          <a:p>
            <a:r>
              <a:rPr lang="en-US" kern="0">
                <a:solidFill>
                  <a:srgbClr val="000000"/>
                </a:solidFill>
              </a:rPr>
              <a:t>AD CS role services in Windows Server 2016:</a:t>
            </a:r>
          </a:p>
          <a:p>
            <a:pPr lvl="1"/>
            <a:r>
              <a:rPr lang="en-US" kern="0">
                <a:solidFill>
                  <a:srgbClr val="000000"/>
                </a:solidFill>
              </a:rPr>
              <a:t>Certification Authority</a:t>
            </a:r>
          </a:p>
          <a:p>
            <a:pPr lvl="1"/>
            <a:r>
              <a:rPr lang="en-US" kern="0">
                <a:solidFill>
                  <a:srgbClr val="000000"/>
                </a:solidFill>
              </a:rPr>
              <a:t>Certification Authority Web Enrollment</a:t>
            </a:r>
          </a:p>
          <a:p>
            <a:pPr lvl="1"/>
            <a:r>
              <a:rPr lang="en-US" kern="0">
                <a:solidFill>
                  <a:srgbClr val="000000"/>
                </a:solidFill>
              </a:rPr>
              <a:t>Online Responder</a:t>
            </a:r>
          </a:p>
          <a:p>
            <a:pPr lvl="1"/>
            <a:r>
              <a:rPr lang="en-US" kern="0">
                <a:solidFill>
                  <a:srgbClr val="000000"/>
                </a:solidFill>
              </a:rPr>
              <a:t>Network Device Enrollment Service</a:t>
            </a:r>
          </a:p>
          <a:p>
            <a:pPr lvl="1"/>
            <a:r>
              <a:rPr lang="en-US" kern="0">
                <a:solidFill>
                  <a:srgbClr val="000000"/>
                </a:solidFill>
              </a:rPr>
              <a:t>Certificate Enrollment Web Service</a:t>
            </a:r>
          </a:p>
          <a:p>
            <a:pPr lvl="1"/>
            <a:r>
              <a:rPr lang="en-US" kern="0">
                <a:solidFill>
                  <a:srgbClr val="000000"/>
                </a:solidFill>
              </a:rPr>
              <a:t>Certificate Enrollment Policy Web Service</a:t>
            </a:r>
            <a:endParaRPr lang="en-US" kern="0" dirty="0">
              <a:solidFill>
                <a:srgbClr val="000000"/>
              </a:solidFill>
            </a:endParaRPr>
          </a:p>
        </p:txBody>
      </p:sp>
    </p:spTree>
    <p:extLst>
      <p:ext uri="{BB962C8B-B14F-4D97-AF65-F5344CB8AC3E}">
        <p14:creationId xmlns:p14="http://schemas.microsoft.com/office/powerpoint/2010/main" val="19812674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255257" cy="740664"/>
          </a:xfrm>
        </p:spPr>
        <p:txBody>
          <a:bodyPr/>
          <a:lstStyle/>
          <a:p>
            <a:r>
              <a:rPr lang="en-US" dirty="0"/>
              <a:t>What are claims-based identity and claims-based authentication?</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342900" lvl="1" indent="-342900"/>
            <a:r>
              <a:rPr lang="en-CA" kern="0">
                <a:solidFill>
                  <a:srgbClr val="000000"/>
                </a:solidFill>
              </a:rPr>
              <a:t>Claims provide information about the users</a:t>
            </a:r>
          </a:p>
          <a:p>
            <a:pPr marL="342900" lvl="1" indent="-342900"/>
            <a:r>
              <a:rPr lang="en-CA" kern="0">
                <a:solidFill>
                  <a:srgbClr val="000000"/>
                </a:solidFill>
              </a:rPr>
              <a:t>T</a:t>
            </a:r>
            <a:r>
              <a:rPr lang="en-US" kern="0">
                <a:solidFill>
                  <a:srgbClr val="000000"/>
                </a:solidFill>
              </a:rPr>
              <a:t>he users’ identity provider supplies information that the application provider accepts </a:t>
            </a:r>
            <a:endParaRPr lang="en-US" kern="0" dirty="0">
              <a:solidFill>
                <a:srgbClr val="000000"/>
              </a:solidFill>
            </a:endParaRPr>
          </a:p>
        </p:txBody>
      </p:sp>
      <p:grpSp>
        <p:nvGrpSpPr>
          <p:cNvPr id="5" name="Group 4" descr="Diagram of how the identity provider provides security tokens that are sent to the application provider, which is running an AD FS–compatible application. Two secure servers are connected by a horizontal arrow that passes through a cloud. The secure server on the left is labeled “Identity Provider” and “Security Token service. The secure server on the right is labeled “Application Provider” and “Application.”&#10;&#10;"/>
          <p:cNvGrpSpPr/>
          <p:nvPr/>
        </p:nvGrpSpPr>
        <p:grpSpPr>
          <a:xfrm>
            <a:off x="296341" y="2281084"/>
            <a:ext cx="8331879" cy="3475029"/>
            <a:chOff x="296341" y="2281084"/>
            <a:chExt cx="8331879" cy="3475029"/>
          </a:xfrm>
        </p:grpSpPr>
        <p:grpSp>
          <p:nvGrpSpPr>
            <p:cNvPr id="6" name="Group 4"/>
            <p:cNvGrpSpPr>
              <a:grpSpLocks noChangeAspect="1"/>
            </p:cNvGrpSpPr>
            <p:nvPr/>
          </p:nvGrpSpPr>
          <p:grpSpPr bwMode="auto">
            <a:xfrm>
              <a:off x="3104268" y="2281084"/>
              <a:ext cx="3846443" cy="2169422"/>
              <a:chOff x="6696" y="1934"/>
              <a:chExt cx="539" cy="304"/>
            </a:xfrm>
          </p:grpSpPr>
          <p:sp>
            <p:nvSpPr>
              <p:cNvPr id="18" name="AutoShape 3"/>
              <p:cNvSpPr>
                <a:spLocks noChangeAspect="1" noChangeArrowheads="1" noTextEdit="1"/>
              </p:cNvSpPr>
              <p:nvPr/>
            </p:nvSpPr>
            <p:spPr bwMode="auto">
              <a:xfrm>
                <a:off x="6696" y="1934"/>
                <a:ext cx="539"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a:solidFill>
                    <a:srgbClr val="000000"/>
                  </a:solidFill>
                  <a:cs typeface="Arial" charset="0"/>
                </a:endParaRPr>
              </a:p>
            </p:txBody>
          </p:sp>
          <p:sp>
            <p:nvSpPr>
              <p:cNvPr id="19" name="Freeform 5"/>
              <p:cNvSpPr>
                <a:spLocks/>
              </p:cNvSpPr>
              <p:nvPr/>
            </p:nvSpPr>
            <p:spPr bwMode="auto">
              <a:xfrm>
                <a:off x="6699" y="2031"/>
                <a:ext cx="402" cy="205"/>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b="1">
                  <a:solidFill>
                    <a:srgbClr val="000000"/>
                  </a:solidFill>
                  <a:cs typeface="Arial" charset="0"/>
                </a:endParaRPr>
              </a:p>
            </p:txBody>
          </p:sp>
        </p:grpSp>
        <p:sp>
          <p:nvSpPr>
            <p:cNvPr id="7" name="Text Box 3"/>
            <p:cNvSpPr txBox="1">
              <a:spLocks noChangeArrowheads="1"/>
            </p:cNvSpPr>
            <p:nvPr/>
          </p:nvSpPr>
          <p:spPr bwMode="blackWhite">
            <a:xfrm>
              <a:off x="7099759" y="5048226"/>
              <a:ext cx="1470274" cy="707886"/>
            </a:xfrm>
            <a:prstGeom prst="rect">
              <a:avLst/>
            </a:prstGeom>
            <a:noFill/>
            <a:ln w="9525">
              <a:noFill/>
              <a:miter lim="800000"/>
              <a:headEnd/>
              <a:tailEnd/>
            </a:ln>
            <a:effectLst/>
          </p:spPr>
          <p:txBody>
            <a:bodyPr wrap="none">
              <a:spAutoFit/>
              <a:flatTx/>
            </a:bodyPr>
            <a:lstStyle/>
            <a:p>
              <a:pPr algn="ctr" eaLnBrk="0" fontAlgn="base" hangingPunct="0">
                <a:spcBef>
                  <a:spcPct val="0"/>
                </a:spcBef>
                <a:spcAft>
                  <a:spcPct val="0"/>
                </a:spcAft>
                <a:defRPr/>
              </a:pPr>
              <a:r>
                <a:rPr lang="en-US" sz="2000">
                  <a:solidFill>
                    <a:srgbClr val="000000"/>
                  </a:solidFill>
                  <a:latin typeface="Segoe UI" pitchFamily="34" charset="0"/>
                  <a:ea typeface="Segoe UI" pitchFamily="34" charset="0"/>
                  <a:cs typeface="Segoe UI" pitchFamily="34" charset="0"/>
                </a:rPr>
                <a:t>Application</a:t>
              </a:r>
            </a:p>
            <a:p>
              <a:pPr algn="ctr" eaLnBrk="0" fontAlgn="base" hangingPunct="0">
                <a:spcBef>
                  <a:spcPct val="0"/>
                </a:spcBef>
                <a:spcAft>
                  <a:spcPct val="0"/>
                </a:spcAft>
                <a:defRPr/>
              </a:pPr>
              <a:r>
                <a:rPr lang="en-US" sz="2000">
                  <a:solidFill>
                    <a:srgbClr val="000000"/>
                  </a:solidFill>
                  <a:latin typeface="Segoe UI" pitchFamily="34" charset="0"/>
                  <a:ea typeface="Segoe UI" pitchFamily="34" charset="0"/>
                  <a:cs typeface="Segoe UI" pitchFamily="34" charset="0"/>
                </a:rPr>
                <a:t>provider</a:t>
              </a:r>
              <a:endParaRPr lang="en-US" sz="2000" dirty="0">
                <a:solidFill>
                  <a:srgbClr val="000000"/>
                </a:solidFill>
                <a:latin typeface="Segoe UI" pitchFamily="34" charset="0"/>
                <a:ea typeface="Segoe UI" pitchFamily="34" charset="0"/>
                <a:cs typeface="Segoe UI" pitchFamily="34" charset="0"/>
              </a:endParaRPr>
            </a:p>
          </p:txBody>
        </p:sp>
        <p:sp>
          <p:nvSpPr>
            <p:cNvPr id="8" name="Text Box 5"/>
            <p:cNvSpPr txBox="1">
              <a:spLocks noChangeArrowheads="1"/>
            </p:cNvSpPr>
            <p:nvPr/>
          </p:nvSpPr>
          <p:spPr bwMode="blackWhite">
            <a:xfrm>
              <a:off x="585311" y="5048227"/>
              <a:ext cx="1133452" cy="707886"/>
            </a:xfrm>
            <a:prstGeom prst="rect">
              <a:avLst/>
            </a:prstGeom>
            <a:noFill/>
            <a:ln w="9525">
              <a:noFill/>
              <a:miter lim="800000"/>
              <a:headEnd/>
              <a:tailEnd/>
            </a:ln>
            <a:effectLst/>
          </p:spPr>
          <p:txBody>
            <a:bodyPr wrap="none">
              <a:spAutoFit/>
              <a:flatTx/>
            </a:bodyPr>
            <a:lstStyle/>
            <a:p>
              <a:pPr algn="ctr" eaLnBrk="0" fontAlgn="base" hangingPunct="0">
                <a:spcBef>
                  <a:spcPct val="0"/>
                </a:spcBef>
                <a:spcAft>
                  <a:spcPct val="0"/>
                </a:spcAft>
                <a:defRPr/>
              </a:pPr>
              <a:r>
                <a:rPr lang="en-US" sz="2000">
                  <a:solidFill>
                    <a:srgbClr val="000000"/>
                  </a:solidFill>
                  <a:latin typeface="Segoe UI" pitchFamily="34" charset="0"/>
                  <a:ea typeface="Segoe UI" pitchFamily="34" charset="0"/>
                  <a:cs typeface="Segoe UI" pitchFamily="34" charset="0"/>
                </a:rPr>
                <a:t>Identity</a:t>
              </a:r>
            </a:p>
            <a:p>
              <a:pPr algn="ctr" eaLnBrk="0" fontAlgn="base" hangingPunct="0">
                <a:spcBef>
                  <a:spcPct val="0"/>
                </a:spcBef>
                <a:spcAft>
                  <a:spcPct val="0"/>
                </a:spcAft>
                <a:defRPr/>
              </a:pPr>
              <a:r>
                <a:rPr lang="en-US" sz="2000">
                  <a:solidFill>
                    <a:srgbClr val="000000"/>
                  </a:solidFill>
                  <a:latin typeface="Segoe UI" pitchFamily="34" charset="0"/>
                  <a:ea typeface="Segoe UI" pitchFamily="34" charset="0"/>
                  <a:cs typeface="Segoe UI" pitchFamily="34" charset="0"/>
                </a:rPr>
                <a:t>provider</a:t>
              </a:r>
              <a:endParaRPr lang="en-US" sz="2000" dirty="0">
                <a:solidFill>
                  <a:srgbClr val="000000"/>
                </a:solidFill>
                <a:latin typeface="Segoe UI" pitchFamily="34" charset="0"/>
                <a:ea typeface="Segoe UI" pitchFamily="34" charset="0"/>
                <a:cs typeface="Segoe UI" pitchFamily="34" charset="0"/>
              </a:endParaRPr>
            </a:p>
          </p:txBody>
        </p:sp>
        <p:sp>
          <p:nvSpPr>
            <p:cNvPr id="9" name="Text Box 7"/>
            <p:cNvSpPr txBox="1">
              <a:spLocks noChangeArrowheads="1"/>
            </p:cNvSpPr>
            <p:nvPr/>
          </p:nvSpPr>
          <p:spPr bwMode="auto">
            <a:xfrm>
              <a:off x="6896656" y="2962810"/>
              <a:ext cx="1731564" cy="461665"/>
            </a:xfrm>
            <a:prstGeom prst="rect">
              <a:avLst/>
            </a:prstGeom>
            <a:noFill/>
            <a:ln w="9525">
              <a:noFill/>
              <a:miter lim="800000"/>
              <a:headEnd/>
              <a:tailEnd/>
            </a:ln>
            <a:effectLst/>
          </p:spPr>
          <p:txBody>
            <a:bodyPr wrap="none">
              <a:spAutoFit/>
            </a:bodyPr>
            <a:lstStyle/>
            <a:p>
              <a:pPr algn="ctr" fontAlgn="base">
                <a:spcBef>
                  <a:spcPct val="0"/>
                </a:spcBef>
                <a:spcAft>
                  <a:spcPct val="0"/>
                </a:spcAft>
                <a:defRPr/>
              </a:pPr>
              <a:r>
                <a:rPr lang="en-US" sz="2400">
                  <a:solidFill>
                    <a:srgbClr val="000000"/>
                  </a:solidFill>
                  <a:latin typeface="Segoe UI" pitchFamily="34" charset="0"/>
                  <a:ea typeface="Segoe UI" pitchFamily="34" charset="0"/>
                  <a:cs typeface="Segoe UI" pitchFamily="34" charset="0"/>
                </a:rPr>
                <a:t>Application</a:t>
              </a:r>
              <a:endParaRPr lang="en-US" sz="2400" dirty="0">
                <a:solidFill>
                  <a:srgbClr val="000000"/>
                </a:solidFill>
                <a:latin typeface="Segoe UI" pitchFamily="34" charset="0"/>
                <a:ea typeface="Segoe UI" pitchFamily="34" charset="0"/>
                <a:cs typeface="Segoe UI" pitchFamily="34" charset="0"/>
              </a:endParaRPr>
            </a:p>
          </p:txBody>
        </p:sp>
        <p:sp>
          <p:nvSpPr>
            <p:cNvPr id="10" name="Text Box 11"/>
            <p:cNvSpPr txBox="1">
              <a:spLocks noChangeArrowheads="1"/>
            </p:cNvSpPr>
            <p:nvPr/>
          </p:nvSpPr>
          <p:spPr bwMode="auto">
            <a:xfrm>
              <a:off x="1147997" y="2382683"/>
              <a:ext cx="1261884" cy="1200329"/>
            </a:xfrm>
            <a:prstGeom prst="rect">
              <a:avLst/>
            </a:prstGeom>
            <a:noFill/>
            <a:ln w="9525">
              <a:noFill/>
              <a:miter lim="800000"/>
              <a:headEnd/>
              <a:tailEnd/>
            </a:ln>
            <a:effectLst/>
          </p:spPr>
          <p:txBody>
            <a:bodyPr wrap="none">
              <a:spAutoFit/>
            </a:bodyPr>
            <a:lstStyle/>
            <a:p>
              <a:pPr fontAlgn="base">
                <a:spcBef>
                  <a:spcPct val="0"/>
                </a:spcBef>
                <a:spcAft>
                  <a:spcPct val="0"/>
                </a:spcAft>
                <a:defRPr/>
              </a:pPr>
              <a:r>
                <a:rPr lang="en-US" sz="2400">
                  <a:solidFill>
                    <a:srgbClr val="000000"/>
                  </a:solidFill>
                  <a:latin typeface="Segoe UI" pitchFamily="34" charset="0"/>
                  <a:ea typeface="Segoe UI" pitchFamily="34" charset="0"/>
                  <a:cs typeface="Segoe UI" pitchFamily="34" charset="0"/>
                </a:rPr>
                <a:t>Security</a:t>
              </a:r>
            </a:p>
            <a:p>
              <a:pPr fontAlgn="base">
                <a:spcBef>
                  <a:spcPct val="0"/>
                </a:spcBef>
                <a:spcAft>
                  <a:spcPct val="0"/>
                </a:spcAft>
                <a:defRPr/>
              </a:pPr>
              <a:r>
                <a:rPr lang="en-US" sz="2400">
                  <a:solidFill>
                    <a:srgbClr val="000000"/>
                  </a:solidFill>
                  <a:latin typeface="Segoe UI" pitchFamily="34" charset="0"/>
                  <a:ea typeface="Segoe UI" pitchFamily="34" charset="0"/>
                  <a:cs typeface="Segoe UI" pitchFamily="34" charset="0"/>
                </a:rPr>
                <a:t>token</a:t>
              </a:r>
            </a:p>
            <a:p>
              <a:pPr fontAlgn="base">
                <a:spcBef>
                  <a:spcPct val="0"/>
                </a:spcBef>
                <a:spcAft>
                  <a:spcPct val="0"/>
                </a:spcAft>
                <a:defRPr/>
              </a:pPr>
              <a:r>
                <a:rPr lang="en-US" sz="2400">
                  <a:solidFill>
                    <a:srgbClr val="000000"/>
                  </a:solidFill>
                  <a:latin typeface="Segoe UI" pitchFamily="34" charset="0"/>
                  <a:ea typeface="Segoe UI" pitchFamily="34" charset="0"/>
                  <a:cs typeface="Segoe UI" pitchFamily="34" charset="0"/>
                </a:rPr>
                <a:t>service</a:t>
              </a:r>
              <a:endParaRPr lang="en-US" sz="2400" dirty="0">
                <a:solidFill>
                  <a:srgbClr val="000000"/>
                </a:solidFill>
                <a:latin typeface="Segoe UI" pitchFamily="34" charset="0"/>
                <a:ea typeface="Segoe UI" pitchFamily="34" charset="0"/>
                <a:cs typeface="Segoe UI" pitchFamily="34" charset="0"/>
              </a:endParaRPr>
            </a:p>
          </p:txBody>
        </p:sp>
        <p:sp>
          <p:nvSpPr>
            <p:cNvPr id="11" name="TextBox 10"/>
            <p:cNvSpPr txBox="1"/>
            <p:nvPr/>
          </p:nvSpPr>
          <p:spPr>
            <a:xfrm>
              <a:off x="1686915" y="3997927"/>
              <a:ext cx="1791773" cy="1015663"/>
            </a:xfrm>
            <a:prstGeom prst="rect">
              <a:avLst/>
            </a:prstGeom>
            <a:noFill/>
          </p:spPr>
          <p:txBody>
            <a:bodyPr wrap="none" rtlCol="0">
              <a:spAutoFit/>
            </a:bodyPr>
            <a:lstStyle/>
            <a:p>
              <a:pPr algn="ctr" fontAlgn="base">
                <a:spcBef>
                  <a:spcPct val="0"/>
                </a:spcBef>
                <a:spcAft>
                  <a:spcPct val="0"/>
                </a:spcAft>
                <a:defRPr/>
              </a:pPr>
              <a:r>
                <a:rPr lang="en-US" sz="2000">
                  <a:solidFill>
                    <a:srgbClr val="000000"/>
                  </a:solidFill>
                  <a:latin typeface="Segoe UI" pitchFamily="34" charset="0"/>
                  <a:ea typeface="Segoe UI" pitchFamily="34" charset="0"/>
                  <a:cs typeface="Segoe UI" pitchFamily="34" charset="0"/>
                </a:rPr>
                <a:t>Security token</a:t>
              </a:r>
            </a:p>
            <a:p>
              <a:pPr algn="ctr" fontAlgn="base">
                <a:spcBef>
                  <a:spcPct val="0"/>
                </a:spcBef>
                <a:spcAft>
                  <a:spcPct val="0"/>
                </a:spcAft>
                <a:defRPr/>
              </a:pPr>
              <a:r>
                <a:rPr lang="en-US" sz="2000">
                  <a:solidFill>
                    <a:srgbClr val="000000"/>
                  </a:solidFill>
                  <a:latin typeface="Segoe UI" pitchFamily="34" charset="0"/>
                  <a:ea typeface="Segoe UI" pitchFamily="34" charset="0"/>
                  <a:cs typeface="Segoe UI" pitchFamily="34" charset="0"/>
                </a:rPr>
                <a:t>(outgoing</a:t>
              </a:r>
            </a:p>
            <a:p>
              <a:pPr algn="ctr" fontAlgn="base">
                <a:spcBef>
                  <a:spcPct val="0"/>
                </a:spcBef>
                <a:spcAft>
                  <a:spcPct val="0"/>
                </a:spcAft>
                <a:defRPr/>
              </a:pPr>
              <a:r>
                <a:rPr lang="en-US" sz="2000">
                  <a:solidFill>
                    <a:srgbClr val="000000"/>
                  </a:solidFill>
                  <a:latin typeface="Segoe UI" pitchFamily="34" charset="0"/>
                  <a:ea typeface="Segoe UI" pitchFamily="34" charset="0"/>
                  <a:cs typeface="Segoe UI" pitchFamily="34" charset="0"/>
                </a:rPr>
                <a:t>claims)</a:t>
              </a:r>
              <a:endParaRPr lang="en-US" sz="2000" b="1" dirty="0">
                <a:solidFill>
                  <a:srgbClr val="000000"/>
                </a:solidFill>
                <a:cs typeface="Arial" charset="0"/>
              </a:endParaRPr>
            </a:p>
          </p:txBody>
        </p:sp>
        <p:sp>
          <p:nvSpPr>
            <p:cNvPr id="12" name="TextBox 11"/>
            <p:cNvSpPr txBox="1"/>
            <p:nvPr/>
          </p:nvSpPr>
          <p:spPr>
            <a:xfrm>
              <a:off x="5655943" y="3996154"/>
              <a:ext cx="1791773" cy="1015663"/>
            </a:xfrm>
            <a:prstGeom prst="rect">
              <a:avLst/>
            </a:prstGeom>
            <a:noFill/>
          </p:spPr>
          <p:txBody>
            <a:bodyPr wrap="none" rtlCol="0">
              <a:spAutoFit/>
            </a:bodyPr>
            <a:lstStyle/>
            <a:p>
              <a:pPr algn="ctr" fontAlgn="base">
                <a:spcBef>
                  <a:spcPct val="0"/>
                </a:spcBef>
                <a:spcAft>
                  <a:spcPct val="0"/>
                </a:spcAft>
                <a:defRPr/>
              </a:pPr>
              <a:r>
                <a:rPr lang="en-US" sz="2000" dirty="0">
                  <a:solidFill>
                    <a:srgbClr val="000000"/>
                  </a:solidFill>
                  <a:latin typeface="Segoe UI" pitchFamily="34" charset="0"/>
                  <a:ea typeface="Segoe UI" pitchFamily="34" charset="0"/>
                  <a:cs typeface="Segoe UI" pitchFamily="34" charset="0"/>
                </a:rPr>
                <a:t>Security token</a:t>
              </a:r>
            </a:p>
            <a:p>
              <a:pPr algn="ctr" fontAlgn="base">
                <a:spcBef>
                  <a:spcPct val="0"/>
                </a:spcBef>
                <a:spcAft>
                  <a:spcPct val="0"/>
                </a:spcAft>
                <a:defRPr/>
              </a:pPr>
              <a:r>
                <a:rPr lang="en-US" sz="2000" dirty="0">
                  <a:solidFill>
                    <a:srgbClr val="000000"/>
                  </a:solidFill>
                  <a:latin typeface="Segoe UI" pitchFamily="34" charset="0"/>
                  <a:ea typeface="Segoe UI" pitchFamily="34" charset="0"/>
                  <a:cs typeface="Segoe UI" pitchFamily="34" charset="0"/>
                </a:rPr>
                <a:t>(incoming</a:t>
              </a:r>
            </a:p>
            <a:p>
              <a:pPr algn="ctr" fontAlgn="base">
                <a:spcBef>
                  <a:spcPct val="0"/>
                </a:spcBef>
                <a:spcAft>
                  <a:spcPct val="0"/>
                </a:spcAft>
                <a:defRPr/>
              </a:pPr>
              <a:r>
                <a:rPr lang="en-US" sz="2000" dirty="0">
                  <a:solidFill>
                    <a:srgbClr val="000000"/>
                  </a:solidFill>
                  <a:latin typeface="Segoe UI" pitchFamily="34" charset="0"/>
                  <a:ea typeface="Segoe UI" pitchFamily="34" charset="0"/>
                  <a:cs typeface="Segoe UI" pitchFamily="34" charset="0"/>
                </a:rPr>
                <a:t>claims)</a:t>
              </a:r>
              <a:endParaRPr lang="en-US" sz="2000" b="1" dirty="0">
                <a:solidFill>
                  <a:srgbClr val="000000"/>
                </a:solidFill>
                <a:cs typeface="Arial" charset="0"/>
              </a:endParaRPr>
            </a:p>
          </p:txBody>
        </p:sp>
        <p:cxnSp>
          <p:nvCxnSpPr>
            <p:cNvPr id="13" name="Straight Arrow Connector 12"/>
            <p:cNvCxnSpPr/>
            <p:nvPr/>
          </p:nvCxnSpPr>
          <p:spPr bwMode="auto">
            <a:xfrm flipH="1">
              <a:off x="5291850" y="3966066"/>
              <a:ext cx="2092971" cy="1"/>
            </a:xfrm>
            <a:prstGeom prst="straightConnector1">
              <a:avLst/>
            </a:prstGeom>
            <a:ln>
              <a:solidFill>
                <a:schemeClr val="tx1"/>
              </a:solidFill>
              <a:headEnd type="arrow" w="med" len="med"/>
              <a:tailEnd type="none"/>
            </a:ln>
            <a:effectLst/>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bwMode="auto">
            <a:xfrm flipV="1">
              <a:off x="1564725" y="3966067"/>
              <a:ext cx="2190152" cy="6030"/>
            </a:xfrm>
            <a:prstGeom prst="straightConnector1">
              <a:avLst/>
            </a:prstGeom>
            <a:ln>
              <a:solidFill>
                <a:schemeClr val="tx1"/>
              </a:solidFill>
              <a:headEnd type="none" w="med" len="med"/>
              <a:tailEnd type="arrow"/>
            </a:ln>
            <a:effectLst/>
          </p:spPr>
          <p:style>
            <a:lnRef idx="3">
              <a:schemeClr val="dk1"/>
            </a:lnRef>
            <a:fillRef idx="0">
              <a:schemeClr val="dk1"/>
            </a:fillRef>
            <a:effectRef idx="2">
              <a:schemeClr val="dk1"/>
            </a:effectRef>
            <a:fontRef idx="minor">
              <a:schemeClr val="tx1"/>
            </a:fontRef>
          </p:style>
        </p:cxnSp>
        <p:grpSp>
          <p:nvGrpSpPr>
            <p:cNvPr id="15" name="Group 14"/>
            <p:cNvGrpSpPr/>
            <p:nvPr/>
          </p:nvGrpSpPr>
          <p:grpSpPr>
            <a:xfrm>
              <a:off x="296341" y="3324557"/>
              <a:ext cx="2082068" cy="2082068"/>
              <a:chOff x="3829986" y="4480593"/>
              <a:chExt cx="2082068" cy="2082068"/>
            </a:xfrm>
          </p:grpSpPr>
          <p:pic>
            <p:nvPicPr>
              <p:cNvPr id="16" name="Picture 15"/>
              <p:cNvPicPr>
                <a:picLocks noChangeAspect="1"/>
              </p:cNvPicPr>
              <p:nvPr/>
            </p:nvPicPr>
            <p:blipFill>
              <a:blip r:embed="rId3"/>
              <a:stretch>
                <a:fillRect/>
              </a:stretch>
            </p:blipFill>
            <p:spPr>
              <a:xfrm>
                <a:off x="4203508" y="4726054"/>
                <a:ext cx="619953" cy="1166969"/>
              </a:xfrm>
              <a:prstGeom prst="rect">
                <a:avLst/>
              </a:prstGeom>
            </p:spPr>
          </p:pic>
          <p:pic>
            <p:nvPicPr>
              <p:cNvPr id="17" name="Picture 16"/>
              <p:cNvPicPr>
                <a:picLocks noChangeAspect="1"/>
              </p:cNvPicPr>
              <p:nvPr/>
            </p:nvPicPr>
            <p:blipFill>
              <a:blip r:embed="rId4"/>
              <a:stretch>
                <a:fillRect/>
              </a:stretch>
            </p:blipFill>
            <p:spPr>
              <a:xfrm>
                <a:off x="3829986" y="4480593"/>
                <a:ext cx="2082068" cy="2082068"/>
              </a:xfrm>
              <a:prstGeom prst="rect">
                <a:avLst/>
              </a:prstGeom>
            </p:spPr>
          </p:pic>
        </p:grpSp>
      </p:grpSp>
      <p:grpSp>
        <p:nvGrpSpPr>
          <p:cNvPr id="20" name="Group 19"/>
          <p:cNvGrpSpPr/>
          <p:nvPr/>
        </p:nvGrpSpPr>
        <p:grpSpPr>
          <a:xfrm>
            <a:off x="7201184" y="3287476"/>
            <a:ext cx="2082068" cy="2082068"/>
            <a:chOff x="3829986" y="4480593"/>
            <a:chExt cx="2082068" cy="2082068"/>
          </a:xfrm>
        </p:grpSpPr>
        <p:pic>
          <p:nvPicPr>
            <p:cNvPr id="21" name="Picture 20"/>
            <p:cNvPicPr>
              <a:picLocks noChangeAspect="1"/>
            </p:cNvPicPr>
            <p:nvPr/>
          </p:nvPicPr>
          <p:blipFill>
            <a:blip r:embed="rId3"/>
            <a:stretch>
              <a:fillRect/>
            </a:stretch>
          </p:blipFill>
          <p:spPr>
            <a:xfrm>
              <a:off x="4203508" y="4726054"/>
              <a:ext cx="619953" cy="1166969"/>
            </a:xfrm>
            <a:prstGeom prst="rect">
              <a:avLst/>
            </a:prstGeom>
          </p:spPr>
        </p:pic>
        <p:pic>
          <p:nvPicPr>
            <p:cNvPr id="22" name="Picture 21"/>
            <p:cNvPicPr>
              <a:picLocks noChangeAspect="1"/>
            </p:cNvPicPr>
            <p:nvPr/>
          </p:nvPicPr>
          <p:blipFill>
            <a:blip r:embed="rId4"/>
            <a:stretch>
              <a:fillRect/>
            </a:stretch>
          </p:blipFill>
          <p:spPr>
            <a:xfrm>
              <a:off x="3829986" y="4480593"/>
              <a:ext cx="2082068" cy="2082068"/>
            </a:xfrm>
            <a:prstGeom prst="rect">
              <a:avLst/>
            </a:prstGeom>
          </p:spPr>
        </p:pic>
      </p:grpSp>
    </p:spTree>
    <p:extLst>
      <p:ext uri="{BB962C8B-B14F-4D97-AF65-F5344CB8AC3E}">
        <p14:creationId xmlns:p14="http://schemas.microsoft.com/office/powerpoint/2010/main" val="881075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Overview of web services</a:t>
            </a:r>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kern="0">
                <a:solidFill>
                  <a:srgbClr val="000000"/>
                </a:solidFill>
              </a:rPr>
              <a:t>Web services comprise a standardized set of specifications used to build applications and services</a:t>
            </a:r>
          </a:p>
          <a:p>
            <a:r>
              <a:rPr lang="en-US" kern="0">
                <a:solidFill>
                  <a:srgbClr val="000000"/>
                </a:solidFill>
              </a:rPr>
              <a:t>Web services typically:</a:t>
            </a:r>
          </a:p>
          <a:p>
            <a:pPr lvl="1"/>
            <a:r>
              <a:rPr lang="en-US" kern="0">
                <a:solidFill>
                  <a:srgbClr val="000000"/>
                </a:solidFill>
              </a:rPr>
              <a:t>Transmit data as XML</a:t>
            </a:r>
          </a:p>
          <a:p>
            <a:pPr lvl="1"/>
            <a:r>
              <a:rPr lang="en-US" kern="0">
                <a:solidFill>
                  <a:srgbClr val="000000"/>
                </a:solidFill>
              </a:rPr>
              <a:t>Use SOAP to define the XML message format</a:t>
            </a:r>
          </a:p>
          <a:p>
            <a:pPr lvl="1"/>
            <a:r>
              <a:rPr lang="en-US" kern="0">
                <a:solidFill>
                  <a:srgbClr val="000000"/>
                </a:solidFill>
              </a:rPr>
              <a:t>Use WSDL to define valid SOAP messages</a:t>
            </a:r>
          </a:p>
          <a:p>
            <a:pPr lvl="1"/>
            <a:r>
              <a:rPr lang="en-US" kern="0">
                <a:solidFill>
                  <a:srgbClr val="000000"/>
                </a:solidFill>
              </a:rPr>
              <a:t>Use UDDI to describe available web services</a:t>
            </a:r>
          </a:p>
          <a:p>
            <a:r>
              <a:rPr lang="en-US" kern="0">
                <a:solidFill>
                  <a:srgbClr val="000000"/>
                </a:solidFill>
              </a:rPr>
              <a:t>SAML is a standard for exchanging identity claims</a:t>
            </a:r>
          </a:p>
          <a:p>
            <a:pPr marL="0" indent="0">
              <a:buFont typeface="Arial" pitchFamily="34" charset="0"/>
              <a:buNone/>
            </a:pPr>
            <a:endParaRPr lang="en-US" kern="0" dirty="0">
              <a:solidFill>
                <a:srgbClr val="000000"/>
              </a:solidFill>
            </a:endParaRPr>
          </a:p>
        </p:txBody>
      </p:sp>
    </p:spTree>
    <p:extLst>
      <p:ext uri="{BB962C8B-B14F-4D97-AF65-F5344CB8AC3E}">
        <p14:creationId xmlns:p14="http://schemas.microsoft.com/office/powerpoint/2010/main" val="25496256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AD FS?</a:t>
            </a:r>
          </a:p>
        </p:txBody>
      </p:sp>
      <p:sp>
        <p:nvSpPr>
          <p:cNvPr id="4" name="Content Placeholder 2"/>
          <p:cNvSpPr txBox="1">
            <a:spLocks/>
          </p:cNvSpPr>
          <p:nvPr/>
        </p:nvSpPr>
        <p:spPr>
          <a:xfrm>
            <a:off x="458788" y="1021214"/>
            <a:ext cx="8119156" cy="5665336"/>
          </a:xfrm>
          <a:prstGeom prst="rect">
            <a:avLst/>
          </a:prstGeom>
        </p:spPr>
        <p:txBody>
          <a:bodyPr>
            <a:normAutofit/>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kern="0">
                <a:solidFill>
                  <a:srgbClr val="000000"/>
                </a:solidFill>
              </a:rPr>
              <a:t>AD FS is the Microsoft identity federation product that can use claims-based authentication</a:t>
            </a:r>
            <a:endParaRPr lang="en-US" sz="1000" kern="0">
              <a:solidFill>
                <a:srgbClr val="000000"/>
              </a:solidFill>
            </a:endParaRPr>
          </a:p>
          <a:p>
            <a:r>
              <a:rPr lang="en-US" kern="0">
                <a:solidFill>
                  <a:srgbClr val="000000"/>
                </a:solidFill>
              </a:rPr>
              <a:t>AD FS has the following features:</a:t>
            </a:r>
          </a:p>
          <a:p>
            <a:pPr lvl="1"/>
            <a:r>
              <a:rPr lang="en-US" kern="0">
                <a:solidFill>
                  <a:srgbClr val="000000"/>
                </a:solidFill>
              </a:rPr>
              <a:t>SSO for web-based apps</a:t>
            </a:r>
          </a:p>
          <a:p>
            <a:pPr lvl="1"/>
            <a:r>
              <a:rPr lang="en-US" kern="0">
                <a:solidFill>
                  <a:srgbClr val="000000"/>
                </a:solidFill>
              </a:rPr>
              <a:t>Interoperability with web services on multiple platforms</a:t>
            </a:r>
          </a:p>
          <a:p>
            <a:pPr lvl="1"/>
            <a:r>
              <a:rPr lang="en-US" kern="0">
                <a:solidFill>
                  <a:srgbClr val="000000"/>
                </a:solidFill>
              </a:rPr>
              <a:t>Support for many clients, such as web browsers, mobile devices, and applications</a:t>
            </a:r>
          </a:p>
          <a:p>
            <a:pPr lvl="1"/>
            <a:r>
              <a:rPr lang="en-US" kern="0">
                <a:solidFill>
                  <a:srgbClr val="000000"/>
                </a:solidFill>
              </a:rPr>
              <a:t>Extensibility to support customized claims from third-party applications</a:t>
            </a:r>
          </a:p>
          <a:p>
            <a:pPr lvl="1"/>
            <a:r>
              <a:rPr lang="en-US" kern="0">
                <a:solidFill>
                  <a:srgbClr val="000000"/>
                </a:solidFill>
              </a:rPr>
              <a:t>The Delegation of account management to the user’s organization </a:t>
            </a:r>
          </a:p>
          <a:p>
            <a:pPr lvl="1"/>
            <a:endParaRPr lang="en-US" sz="900" kern="0">
              <a:solidFill>
                <a:srgbClr val="000000"/>
              </a:solidFill>
            </a:endParaRPr>
          </a:p>
          <a:p>
            <a:pPr lvl="1"/>
            <a:endParaRPr lang="en-US" kern="0" dirty="0">
              <a:solidFill>
                <a:srgbClr val="000000"/>
              </a:solidFill>
            </a:endParaRPr>
          </a:p>
        </p:txBody>
      </p:sp>
    </p:spTree>
    <p:extLst>
      <p:ext uri="{BB962C8B-B14F-4D97-AF65-F5344CB8AC3E}">
        <p14:creationId xmlns:p14="http://schemas.microsoft.com/office/powerpoint/2010/main" val="18173480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 FS components</a:t>
            </a:r>
          </a:p>
        </p:txBody>
      </p:sp>
      <p:graphicFrame>
        <p:nvGraphicFramePr>
          <p:cNvPr id="4" name="Table 3"/>
          <p:cNvGraphicFramePr>
            <a:graphicFrameLocks noGrp="1"/>
          </p:cNvGraphicFramePr>
          <p:nvPr>
            <p:extLst/>
          </p:nvPr>
        </p:nvGraphicFramePr>
        <p:xfrm>
          <a:off x="320589" y="1344468"/>
          <a:ext cx="8496886" cy="3962400"/>
        </p:xfrm>
        <a:graphic>
          <a:graphicData uri="http://schemas.openxmlformats.org/drawingml/2006/table">
            <a:tbl>
              <a:tblPr firstRow="1" bandRow="1">
                <a:tableStyleId>{5940675A-B579-460E-94D1-54222C63F5DA}</a:tableStyleId>
              </a:tblPr>
              <a:tblGrid>
                <a:gridCol w="4600135">
                  <a:extLst>
                    <a:ext uri="{9D8B030D-6E8A-4147-A177-3AD203B41FA5}">
                      <a16:colId xmlns="" xmlns:a16="http://schemas.microsoft.com/office/drawing/2014/main" val="20000"/>
                    </a:ext>
                  </a:extLst>
                </a:gridCol>
                <a:gridCol w="3896751">
                  <a:extLst>
                    <a:ext uri="{9D8B030D-6E8A-4147-A177-3AD203B41FA5}">
                      <a16:colId xmlns="" xmlns:a16="http://schemas.microsoft.com/office/drawing/2014/main" val="20001"/>
                    </a:ext>
                  </a:extLst>
                </a:gridCol>
              </a:tblGrid>
              <a:tr h="518160">
                <a:tc>
                  <a:txBody>
                    <a:bodyPr/>
                    <a:lstStyle/>
                    <a:p>
                      <a:pPr marL="457200" indent="-457200" algn="l" defTabSz="914400" rtl="0" eaLnBrk="1" latinLnBrk="0" hangingPunct="1">
                        <a:buClr>
                          <a:srgbClr val="0070C0"/>
                        </a:buClr>
                        <a:buFont typeface="Arial" panose="020B0604020202020204" pitchFamily="34" charset="0"/>
                        <a:buChar char="•"/>
                      </a:pPr>
                      <a:r>
                        <a:rPr lang="en-US" sz="2800" kern="1200" dirty="0">
                          <a:latin typeface="Segoe UI" pitchFamily="34" charset="0"/>
                          <a:cs typeface="Segoe UI" pitchFamily="34" charset="0"/>
                        </a:rPr>
                        <a:t>Federation server</a:t>
                      </a:r>
                      <a:endParaRPr lang="en-US" sz="2800" b="0" kern="12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l" defTabSz="914400" rtl="0" eaLnBrk="1" latinLnBrk="0" hangingPunct="1">
                        <a:buClr>
                          <a:srgbClr val="0070C0"/>
                        </a:buClr>
                        <a:buFont typeface="Arial" panose="020B0604020202020204" pitchFamily="34" charset="0"/>
                        <a:buChar char="•"/>
                      </a:pPr>
                      <a:r>
                        <a:rPr lang="en-US" sz="2800" kern="1200" dirty="0">
                          <a:latin typeface="Segoe UI" pitchFamily="34" charset="0"/>
                          <a:cs typeface="Segoe UI" pitchFamily="34" charset="0"/>
                        </a:rPr>
                        <a:t>Relying parties</a:t>
                      </a:r>
                      <a:endParaRPr lang="en-US" sz="2800" b="0" kern="12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1371600">
                <a:tc>
                  <a:txBody>
                    <a:bodyPr/>
                    <a:lstStyle/>
                    <a:p>
                      <a:pPr marL="457200" indent="-457200">
                        <a:buClr>
                          <a:srgbClr val="0070C0"/>
                        </a:buClr>
                        <a:buFont typeface="Arial" panose="020B0604020202020204" pitchFamily="34" charset="0"/>
                        <a:buChar char="•"/>
                      </a:pPr>
                      <a:r>
                        <a:rPr lang="en-US" sz="2800" dirty="0">
                          <a:latin typeface="Segoe UI" pitchFamily="34" charset="0"/>
                          <a:cs typeface="Segoe UI" pitchFamily="34" charset="0"/>
                        </a:rPr>
                        <a:t>Federation server proxy</a:t>
                      </a:r>
                      <a:br>
                        <a:rPr lang="en-US" sz="2800" dirty="0">
                          <a:latin typeface="Segoe UI" pitchFamily="34" charset="0"/>
                          <a:cs typeface="Segoe UI" pitchFamily="34" charset="0"/>
                        </a:rPr>
                      </a:br>
                      <a:r>
                        <a:rPr lang="en-US" sz="2800" dirty="0">
                          <a:latin typeface="Segoe UI" pitchFamily="34" charset="0"/>
                          <a:cs typeface="Segoe UI" pitchFamily="34" charset="0"/>
                        </a:rPr>
                        <a:t>and Web Application</a:t>
                      </a:r>
                      <a:r>
                        <a:rPr lang="en-US" sz="2800" baseline="0" dirty="0">
                          <a:latin typeface="Segoe UI" pitchFamily="34" charset="0"/>
                          <a:cs typeface="Segoe UI" pitchFamily="34" charset="0"/>
                        </a:rPr>
                        <a:t> Proxy</a:t>
                      </a:r>
                      <a:endParaRPr lang="en-US" sz="2800" b="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l" defTabSz="914400" rtl="0" eaLnBrk="1" latinLnBrk="0" hangingPunct="1">
                        <a:buClr>
                          <a:srgbClr val="0070C0"/>
                        </a:buClr>
                        <a:buFont typeface="Arial" panose="020B0604020202020204" pitchFamily="34" charset="0"/>
                        <a:buChar char="•"/>
                      </a:pPr>
                      <a:r>
                        <a:rPr lang="en-US" sz="2800" kern="1200" dirty="0">
                          <a:solidFill>
                            <a:schemeClr val="tx1"/>
                          </a:solidFill>
                          <a:latin typeface="Segoe UI" pitchFamily="34" charset="0"/>
                          <a:ea typeface="+mn-ea"/>
                          <a:cs typeface="Segoe UI" pitchFamily="34" charset="0"/>
                        </a:rPr>
                        <a:t>Claims provider trust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518160">
                <a:tc>
                  <a:txBody>
                    <a:bodyPr/>
                    <a:lstStyle/>
                    <a:p>
                      <a:pPr marL="457200" indent="-457200">
                        <a:buClr>
                          <a:srgbClr val="0070C0"/>
                        </a:buClr>
                        <a:buFont typeface="Arial" panose="020B0604020202020204" pitchFamily="34" charset="0"/>
                        <a:buChar char="•"/>
                      </a:pPr>
                      <a:r>
                        <a:rPr lang="en-US" sz="2800" dirty="0">
                          <a:latin typeface="Segoe UI" pitchFamily="34" charset="0"/>
                          <a:cs typeface="Segoe UI" pitchFamily="34" charset="0"/>
                        </a:rPr>
                        <a:t>Claims</a:t>
                      </a:r>
                      <a:endParaRPr lang="en-US" sz="2800" b="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buClr>
                          <a:srgbClr val="0070C0"/>
                        </a:buClr>
                        <a:buFont typeface="Arial" panose="020B0604020202020204" pitchFamily="34" charset="0"/>
                        <a:buChar char="•"/>
                      </a:pPr>
                      <a:r>
                        <a:rPr lang="en-US" sz="2800" dirty="0">
                          <a:latin typeface="Segoe UI" pitchFamily="34" charset="0"/>
                          <a:cs typeface="Segoe UI" pitchFamily="34" charset="0"/>
                        </a:rPr>
                        <a:t>Relying party trust</a:t>
                      </a:r>
                      <a:endParaRPr lang="en-US" sz="2800" b="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518160">
                <a:tc>
                  <a:txBody>
                    <a:bodyPr/>
                    <a:lstStyle/>
                    <a:p>
                      <a:pPr marL="457200" indent="-457200">
                        <a:buClr>
                          <a:srgbClr val="0070C0"/>
                        </a:buClr>
                        <a:buFont typeface="Arial" panose="020B0604020202020204" pitchFamily="34" charset="0"/>
                        <a:buChar char="•"/>
                      </a:pPr>
                      <a:r>
                        <a:rPr lang="en-US" sz="2800" dirty="0">
                          <a:latin typeface="Segoe UI" pitchFamily="34" charset="0"/>
                          <a:cs typeface="Segoe UI" pitchFamily="34" charset="0"/>
                        </a:rPr>
                        <a:t>Claim</a:t>
                      </a:r>
                      <a:r>
                        <a:rPr lang="en-US" sz="2800" baseline="0" dirty="0">
                          <a:latin typeface="Segoe UI" pitchFamily="34" charset="0"/>
                          <a:cs typeface="Segoe UI" pitchFamily="34" charset="0"/>
                        </a:rPr>
                        <a:t> rules</a:t>
                      </a:r>
                      <a:endParaRPr lang="en-US" sz="2800" b="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buClr>
                          <a:srgbClr val="0070C0"/>
                        </a:buClr>
                        <a:buFont typeface="Arial" panose="020B0604020202020204" pitchFamily="34" charset="0"/>
                        <a:buChar char="•"/>
                      </a:pPr>
                      <a:r>
                        <a:rPr lang="en-US" sz="2800" dirty="0">
                          <a:latin typeface="Segoe UI" pitchFamily="34" charset="0"/>
                          <a:cs typeface="Segoe UI" pitchFamily="34" charset="0"/>
                        </a:rPr>
                        <a:t>Certificates</a:t>
                      </a:r>
                      <a:endParaRPr lang="en-US" sz="2800" b="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4"/>
                  </a:ext>
                </a:extLst>
              </a:tr>
              <a:tr h="518160">
                <a:tc>
                  <a:txBody>
                    <a:bodyPr/>
                    <a:lstStyle/>
                    <a:p>
                      <a:pPr marL="457200" indent="-457200">
                        <a:buClr>
                          <a:srgbClr val="0070C0"/>
                        </a:buClr>
                        <a:buFont typeface="Arial" panose="020B0604020202020204" pitchFamily="34" charset="0"/>
                        <a:buChar char="•"/>
                      </a:pPr>
                      <a:r>
                        <a:rPr lang="en-US" sz="2800" dirty="0">
                          <a:latin typeface="Segoe UI" pitchFamily="34" charset="0"/>
                          <a:cs typeface="Segoe UI" pitchFamily="34" charset="0"/>
                        </a:rPr>
                        <a:t>Attribute store</a:t>
                      </a:r>
                      <a:endParaRPr lang="en-US" sz="2800" b="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buClr>
                          <a:srgbClr val="0070C0"/>
                        </a:buClr>
                        <a:buFont typeface="Arial" panose="020B0604020202020204" pitchFamily="34" charset="0"/>
                        <a:buChar char="•"/>
                      </a:pPr>
                      <a:r>
                        <a:rPr lang="en-US" sz="2800" dirty="0">
                          <a:latin typeface="Segoe UI" pitchFamily="34" charset="0"/>
                          <a:cs typeface="Segoe UI" pitchFamily="34" charset="0"/>
                        </a:rPr>
                        <a:t>Endpoints</a:t>
                      </a:r>
                      <a:endParaRPr lang="en-US" sz="2800" b="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5"/>
                  </a:ext>
                </a:extLst>
              </a:tr>
              <a:tr h="518160">
                <a:tc>
                  <a:txBody>
                    <a:bodyPr/>
                    <a:lstStyle/>
                    <a:p>
                      <a:pPr marL="457200" indent="-457200">
                        <a:buClr>
                          <a:srgbClr val="0070C0"/>
                        </a:buClr>
                        <a:buFont typeface="Arial" panose="020B0604020202020204" pitchFamily="34" charset="0"/>
                        <a:buChar char="•"/>
                      </a:pPr>
                      <a:r>
                        <a:rPr lang="en-US" sz="2800" dirty="0">
                          <a:latin typeface="Segoe UI" pitchFamily="34" charset="0"/>
                          <a:cs typeface="Segoe UI" pitchFamily="34" charset="0"/>
                        </a:rPr>
                        <a:t>Claims providers</a:t>
                      </a:r>
                      <a:endParaRPr lang="en-US" sz="2800" b="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buClr>
                          <a:srgbClr val="0070C0"/>
                        </a:buClr>
                        <a:buFont typeface="Arial" panose="020B0604020202020204" pitchFamily="34" charset="0"/>
                        <a:buChar char="•"/>
                      </a:pPr>
                      <a:endParaRPr lang="en-US" sz="2800" b="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18649671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 FS requirements</a:t>
            </a:r>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58738" indent="0">
              <a:buFont typeface="Arial" pitchFamily="34" charset="0"/>
              <a:buNone/>
              <a:defRPr/>
            </a:pPr>
            <a:r>
              <a:rPr lang="en-US" kern="0">
                <a:solidFill>
                  <a:srgbClr val="000000"/>
                </a:solidFill>
              </a:rPr>
              <a:t>A successful AD FS deployment includes the following critical infrastructure:</a:t>
            </a:r>
          </a:p>
          <a:p>
            <a:pPr marL="404813" lvl="1" indent="-342900">
              <a:buSzPct val="90000"/>
              <a:defRPr/>
            </a:pPr>
            <a:r>
              <a:rPr lang="en-GB" sz="2800" kern="0">
                <a:solidFill>
                  <a:srgbClr val="000000"/>
                </a:solidFill>
              </a:rPr>
              <a:t>TCP/IP network connectivity</a:t>
            </a:r>
          </a:p>
          <a:p>
            <a:pPr marL="404813" lvl="1" indent="-342900">
              <a:buSzPct val="90000"/>
              <a:defRPr/>
            </a:pPr>
            <a:r>
              <a:rPr lang="en-US" sz="2800" kern="0">
                <a:solidFill>
                  <a:srgbClr val="000000"/>
                </a:solidFill>
              </a:rPr>
              <a:t>AD DS</a:t>
            </a:r>
          </a:p>
          <a:p>
            <a:pPr marL="404813" lvl="1" indent="-342900">
              <a:buSzPct val="90000"/>
              <a:defRPr/>
            </a:pPr>
            <a:r>
              <a:rPr lang="en-US" sz="2800" kern="0">
                <a:solidFill>
                  <a:srgbClr val="000000"/>
                </a:solidFill>
              </a:rPr>
              <a:t>Attribute stores</a:t>
            </a:r>
          </a:p>
          <a:p>
            <a:pPr marL="404813" lvl="1" indent="-342900">
              <a:buSzPct val="90000"/>
              <a:defRPr/>
            </a:pPr>
            <a:r>
              <a:rPr lang="en-CA" sz="2800" kern="0">
                <a:solidFill>
                  <a:srgbClr val="000000"/>
                </a:solidFill>
              </a:rPr>
              <a:t>DNS</a:t>
            </a:r>
            <a:endParaRPr lang="en-US" sz="2800" kern="0">
              <a:solidFill>
                <a:srgbClr val="000000"/>
              </a:solidFill>
            </a:endParaRPr>
          </a:p>
          <a:p>
            <a:pPr marL="0" lvl="1">
              <a:buSzPct val="90000"/>
              <a:defRPr/>
            </a:pPr>
            <a:endParaRPr lang="en-US" kern="0">
              <a:solidFill>
                <a:srgbClr val="000000"/>
              </a:solidFill>
            </a:endParaRPr>
          </a:p>
          <a:p>
            <a:endParaRPr lang="en-US" kern="0" dirty="0">
              <a:solidFill>
                <a:srgbClr val="000000"/>
              </a:solidFill>
            </a:endParaRPr>
          </a:p>
        </p:txBody>
      </p:sp>
    </p:spTree>
    <p:extLst>
      <p:ext uri="{BB962C8B-B14F-4D97-AF65-F5344CB8AC3E}">
        <p14:creationId xmlns:p14="http://schemas.microsoft.com/office/powerpoint/2010/main" val="858732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PKI and certificate requirements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kern="0">
                <a:solidFill>
                  <a:srgbClr val="000000"/>
                </a:solidFill>
              </a:rPr>
              <a:t>AD FS uses the following certificates:</a:t>
            </a:r>
          </a:p>
          <a:p>
            <a:pPr lvl="1"/>
            <a:r>
              <a:rPr lang="en-US" kern="0">
                <a:solidFill>
                  <a:srgbClr val="000000"/>
                </a:solidFill>
              </a:rPr>
              <a:t>Service communication certificates</a:t>
            </a:r>
          </a:p>
          <a:p>
            <a:pPr lvl="1"/>
            <a:r>
              <a:rPr lang="en-US" kern="0">
                <a:solidFill>
                  <a:srgbClr val="000000"/>
                </a:solidFill>
              </a:rPr>
              <a:t>Token-signing certificates</a:t>
            </a:r>
          </a:p>
          <a:p>
            <a:pPr lvl="1"/>
            <a:r>
              <a:rPr lang="en-US" kern="0">
                <a:solidFill>
                  <a:srgbClr val="000000"/>
                </a:solidFill>
              </a:rPr>
              <a:t>Token-decrypting certificates</a:t>
            </a:r>
          </a:p>
          <a:p>
            <a:r>
              <a:rPr lang="en-US" kern="0">
                <a:solidFill>
                  <a:srgbClr val="000000"/>
                </a:solidFill>
              </a:rPr>
              <a:t>When choosing certificates, ensure that all federation partners and clients trust the service communication certificate</a:t>
            </a:r>
          </a:p>
          <a:p>
            <a:endParaRPr lang="en-US" kern="0" dirty="0">
              <a:solidFill>
                <a:srgbClr val="000000"/>
              </a:solidFill>
            </a:endParaRPr>
          </a:p>
        </p:txBody>
      </p:sp>
    </p:spTree>
    <p:extLst>
      <p:ext uri="{BB962C8B-B14F-4D97-AF65-F5344CB8AC3E}">
        <p14:creationId xmlns:p14="http://schemas.microsoft.com/office/powerpoint/2010/main" val="29583588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Federation server roles</a:t>
            </a:r>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kern="0">
                <a:solidFill>
                  <a:srgbClr val="000000"/>
                </a:solidFill>
              </a:rPr>
              <a:t>A claims provider federation server:</a:t>
            </a:r>
          </a:p>
          <a:p>
            <a:pPr lvl="1"/>
            <a:r>
              <a:rPr lang="en-US" kern="0">
                <a:solidFill>
                  <a:srgbClr val="000000"/>
                </a:solidFill>
              </a:rPr>
              <a:t>Authenticates internal users</a:t>
            </a:r>
          </a:p>
          <a:p>
            <a:pPr lvl="1"/>
            <a:r>
              <a:rPr lang="en-US" kern="0">
                <a:solidFill>
                  <a:srgbClr val="000000"/>
                </a:solidFill>
              </a:rPr>
              <a:t>Issues signed tokens containing user claims</a:t>
            </a:r>
          </a:p>
          <a:p>
            <a:r>
              <a:rPr lang="en-US" kern="0">
                <a:solidFill>
                  <a:srgbClr val="000000"/>
                </a:solidFill>
              </a:rPr>
              <a:t>A relying party federation server:</a:t>
            </a:r>
          </a:p>
          <a:p>
            <a:pPr lvl="1"/>
            <a:r>
              <a:rPr lang="en-US" kern="0">
                <a:solidFill>
                  <a:srgbClr val="000000"/>
                </a:solidFill>
              </a:rPr>
              <a:t>Consumes tokens from the claims provider</a:t>
            </a:r>
          </a:p>
          <a:p>
            <a:pPr lvl="1"/>
            <a:r>
              <a:rPr lang="en-US" kern="0">
                <a:solidFill>
                  <a:srgbClr val="000000"/>
                </a:solidFill>
              </a:rPr>
              <a:t>Issues tokens for application access</a:t>
            </a:r>
          </a:p>
          <a:p>
            <a:r>
              <a:rPr lang="en-US" kern="0">
                <a:solidFill>
                  <a:srgbClr val="000000"/>
                </a:solidFill>
              </a:rPr>
              <a:t>A Federation Service Proxy:</a:t>
            </a:r>
          </a:p>
          <a:p>
            <a:pPr lvl="1"/>
            <a:r>
              <a:rPr lang="en-US" kern="0">
                <a:solidFill>
                  <a:srgbClr val="000000"/>
                </a:solidFill>
              </a:rPr>
              <a:t>Gets deployed in a perimeter network</a:t>
            </a:r>
          </a:p>
          <a:p>
            <a:pPr lvl="1"/>
            <a:r>
              <a:rPr lang="en-US" kern="0">
                <a:solidFill>
                  <a:srgbClr val="000000"/>
                </a:solidFill>
              </a:rPr>
              <a:t>Provides a layer of security enhancement for internal federation servers</a:t>
            </a:r>
            <a:endParaRPr lang="en-US" kern="0" dirty="0">
              <a:solidFill>
                <a:srgbClr val="000000"/>
              </a:solidFill>
            </a:endParaRPr>
          </a:p>
        </p:txBody>
      </p:sp>
    </p:spTree>
    <p:extLst>
      <p:ext uri="{BB962C8B-B14F-4D97-AF65-F5344CB8AC3E}">
        <p14:creationId xmlns:p14="http://schemas.microsoft.com/office/powerpoint/2010/main" val="17766272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AD FS enables SSO in a single organization</a:t>
            </a:r>
          </a:p>
        </p:txBody>
      </p:sp>
      <p:sp>
        <p:nvSpPr>
          <p:cNvPr id="8" name="Rectangle 160"/>
          <p:cNvSpPr>
            <a:spLocks noChangeArrowheads="1"/>
          </p:cNvSpPr>
          <p:nvPr/>
        </p:nvSpPr>
        <p:spPr bwMode="auto">
          <a:xfrm>
            <a:off x="755036" y="4899698"/>
            <a:ext cx="1115562"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300" b="1" dirty="0">
                <a:solidFill>
                  <a:srgbClr val="000000"/>
                </a:solidFill>
                <a:latin typeface="Segoe UI" panose="020B0502040204020203" pitchFamily="34" charset="0"/>
                <a:ea typeface="Segoe UI" panose="020B0502040204020203" pitchFamily="34" charset="0"/>
                <a:cs typeface="Segoe UI" panose="020B0502040204020203" pitchFamily="34" charset="0"/>
              </a:rPr>
              <a:t>External client</a:t>
            </a:r>
            <a:endParaRPr lang="en-GB"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9" name="Rectangle 216"/>
          <p:cNvSpPr>
            <a:spLocks noChangeArrowheads="1"/>
          </p:cNvSpPr>
          <p:nvPr/>
        </p:nvSpPr>
        <p:spPr bwMode="auto">
          <a:xfrm>
            <a:off x="7449100" y="4412069"/>
            <a:ext cx="8399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GB" sz="1300" b="1" dirty="0">
                <a:solidFill>
                  <a:srgbClr val="000000"/>
                </a:solidFill>
                <a:latin typeface="Segoe UI" panose="020B0502040204020203" pitchFamily="34" charset="0"/>
                <a:ea typeface="Segoe UI" panose="020B0502040204020203" pitchFamily="34" charset="0"/>
                <a:cs typeface="Segoe UI" panose="020B0502040204020203" pitchFamily="34" charset="0"/>
              </a:rPr>
              <a:t>Federation</a:t>
            </a:r>
          </a:p>
          <a:p>
            <a:pPr algn="ctr"/>
            <a:r>
              <a:rPr lang="en-GB" sz="1300" b="1" dirty="0">
                <a:solidFill>
                  <a:srgbClr val="000000"/>
                </a:solidFill>
                <a:latin typeface="Segoe UI" panose="020B0502040204020203" pitchFamily="34" charset="0"/>
                <a:ea typeface="Segoe UI" panose="020B0502040204020203" pitchFamily="34" charset="0"/>
                <a:cs typeface="Segoe UI" panose="020B0502040204020203" pitchFamily="34" charset="0"/>
              </a:rPr>
              <a:t>server</a:t>
            </a:r>
            <a:endParaRPr lang="en-GB"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10" name="Rectangle 272"/>
          <p:cNvSpPr>
            <a:spLocks noChangeArrowheads="1"/>
          </p:cNvSpPr>
          <p:nvPr/>
        </p:nvSpPr>
        <p:spPr bwMode="auto">
          <a:xfrm>
            <a:off x="4030775" y="3209836"/>
            <a:ext cx="839975"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GB" sz="1300" b="1" dirty="0">
                <a:solidFill>
                  <a:srgbClr val="000000"/>
                </a:solidFill>
                <a:latin typeface="Segoe UI" panose="020B0502040204020203" pitchFamily="34" charset="0"/>
                <a:ea typeface="Segoe UI" panose="020B0502040204020203" pitchFamily="34" charset="0"/>
                <a:cs typeface="Segoe UI" panose="020B0502040204020203" pitchFamily="34" charset="0"/>
              </a:rPr>
              <a:t>Federation</a:t>
            </a:r>
          </a:p>
          <a:p>
            <a:pPr algn="ctr"/>
            <a:r>
              <a:rPr lang="en-GB" sz="1300" b="1" dirty="0">
                <a:solidFill>
                  <a:srgbClr val="000000"/>
                </a:solidFill>
                <a:latin typeface="Segoe UI" panose="020B0502040204020203" pitchFamily="34" charset="0"/>
                <a:ea typeface="Segoe UI" panose="020B0502040204020203" pitchFamily="34" charset="0"/>
                <a:cs typeface="Segoe UI" panose="020B0502040204020203" pitchFamily="34" charset="0"/>
              </a:rPr>
              <a:t>Service</a:t>
            </a:r>
          </a:p>
          <a:p>
            <a:pPr algn="ctr"/>
            <a:r>
              <a:rPr lang="en-GB" sz="1300" b="1" dirty="0">
                <a:solidFill>
                  <a:srgbClr val="000000"/>
                </a:solidFill>
                <a:latin typeface="Segoe UI" panose="020B0502040204020203" pitchFamily="34" charset="0"/>
                <a:ea typeface="Segoe UI" panose="020B0502040204020203" pitchFamily="34" charset="0"/>
                <a:cs typeface="Segoe UI" panose="020B0502040204020203" pitchFamily="34" charset="0"/>
              </a:rPr>
              <a:t>Proxy</a:t>
            </a:r>
            <a:endParaRPr lang="en-GB"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13" name="Rectangle 333"/>
          <p:cNvSpPr>
            <a:spLocks noChangeArrowheads="1"/>
          </p:cNvSpPr>
          <p:nvPr/>
        </p:nvSpPr>
        <p:spPr bwMode="auto">
          <a:xfrm>
            <a:off x="3906428" y="5362545"/>
            <a:ext cx="882229"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300" b="1" dirty="0">
                <a:solidFill>
                  <a:srgbClr val="000000"/>
                </a:solidFill>
                <a:latin typeface="Segoe UI" panose="020B0502040204020203" pitchFamily="34" charset="0"/>
                <a:ea typeface="Segoe UI" panose="020B0502040204020203" pitchFamily="34" charset="0"/>
                <a:cs typeface="Segoe UI" panose="020B0502040204020203" pitchFamily="34" charset="0"/>
              </a:rPr>
              <a:t>Web server</a:t>
            </a:r>
            <a:endParaRPr lang="en-GB"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14" name="Rectangle 399"/>
          <p:cNvSpPr>
            <a:spLocks noChangeArrowheads="1"/>
          </p:cNvSpPr>
          <p:nvPr/>
        </p:nvSpPr>
        <p:spPr bwMode="auto">
          <a:xfrm>
            <a:off x="7106828" y="2447836"/>
            <a:ext cx="145281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en-GB" sz="1300" b="1" dirty="0">
                <a:solidFill>
                  <a:srgbClr val="000000"/>
                </a:solidFill>
                <a:latin typeface="Segoe UI" panose="020B0502040204020203" pitchFamily="34" charset="0"/>
                <a:ea typeface="Segoe UI" panose="020B0502040204020203" pitchFamily="34" charset="0"/>
                <a:cs typeface="Segoe UI" panose="020B0502040204020203" pitchFamily="34" charset="0"/>
              </a:rPr>
              <a:t>AD DS</a:t>
            </a:r>
          </a:p>
          <a:p>
            <a:pPr algn="ctr"/>
            <a:r>
              <a:rPr lang="en-GB" sz="1300" b="1" dirty="0">
                <a:solidFill>
                  <a:srgbClr val="000000"/>
                </a:solidFill>
                <a:latin typeface="Segoe UI" panose="020B0502040204020203" pitchFamily="34" charset="0"/>
                <a:ea typeface="Segoe UI" panose="020B0502040204020203" pitchFamily="34" charset="0"/>
                <a:cs typeface="Segoe UI" panose="020B0502040204020203" pitchFamily="34" charset="0"/>
              </a:rPr>
              <a:t>domain</a:t>
            </a:r>
          </a:p>
          <a:p>
            <a:pPr algn="ctr"/>
            <a:r>
              <a:rPr lang="en-GB" sz="1300" b="1" dirty="0">
                <a:solidFill>
                  <a:srgbClr val="000000"/>
                </a:solidFill>
                <a:latin typeface="Segoe UI" panose="020B0502040204020203" pitchFamily="34" charset="0"/>
                <a:ea typeface="Segoe UI" panose="020B0502040204020203" pitchFamily="34" charset="0"/>
                <a:cs typeface="Segoe UI" panose="020B0502040204020203" pitchFamily="34" charset="0"/>
              </a:rPr>
              <a:t>controller</a:t>
            </a:r>
            <a:endParaRPr lang="en-GB"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grpSp>
        <p:nvGrpSpPr>
          <p:cNvPr id="3" name="Group 0" descr="A diagram of the nine steps required for AD FS to enable single sign-on (SSO). Numbered arrows connect components labeled Web server, External client, Web Application Proxy, Federation server, and AD DS domain controller. The nine steps are: &#10;1. The client computer, which is located outside of the network, accesses a web-based application on the web server. The client computer sends an HTTPS request to the web server.&#10;2. The web server receives the request and identifies that the client computer does not have a claim. &#10;3. The web server redirects the client computer to the Web Application Proxy. The client computer sends an HTTPS request to the Web Application Proxy. Depending on the scenario, the Web Application Proxy might prompt the user for authentication or use Windows authentication to collect the user’s credentials. &#10;4. The Web Application Proxy transmits the request and the credentials to the federation server.&#10;5. The federation server uses AD DS to authenticate the user.&#10;6. If the authentication succeeds, the federation server collects AD DS information about the user and uses it to generate the user’s claims. &#10;7. If the authentication succeeds, the authentication information and other information is collected in a security token and passed back to the Web Application Proxy.&#10;8. The Web Application Proxy passes the token to the client.&#10;9. The client presents the token to the web server, and the web resource:&#10;a. Receives the request and validates the signed tokens. &#10;b. Uses the claims in the user’s token to provide access to the application.&#10;"/>
          <p:cNvGrpSpPr/>
          <p:nvPr/>
        </p:nvGrpSpPr>
        <p:grpSpPr>
          <a:xfrm>
            <a:off x="685800" y="1560656"/>
            <a:ext cx="7663863" cy="3682873"/>
            <a:chOff x="970372" y="1789256"/>
            <a:chExt cx="7663863" cy="3682873"/>
          </a:xfrm>
        </p:grpSpPr>
        <p:pic>
          <p:nvPicPr>
            <p:cNvPr id="1029" name="Picture 5"/>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flipH="1">
              <a:off x="2057401" y="4254069"/>
              <a:ext cx="1087028" cy="666950"/>
            </a:xfrm>
            <a:prstGeom prst="rect">
              <a:avLst/>
            </a:prstGeom>
            <a:noFill/>
            <a:extLst>
              <a:ext uri="{909E8E84-426E-40DD-AFC4-6F175D3DCCD1}">
                <a14:hiddenFill xmlns:a14="http://schemas.microsoft.com/office/drawing/2010/main">
                  <a:solidFill>
                    <a:srgbClr val="FFFFFF"/>
                  </a:solidFill>
                </a14:hiddenFill>
              </a:ext>
            </a:extLst>
          </p:spPr>
        </p:pic>
        <p:sp>
          <p:nvSpPr>
            <p:cNvPr id="68" name="TextBox 67"/>
            <p:cNvSpPr txBox="1"/>
            <p:nvPr/>
          </p:nvSpPr>
          <p:spPr>
            <a:xfrm>
              <a:off x="3625838" y="1789256"/>
              <a:ext cx="2207656" cy="369332"/>
            </a:xfrm>
            <a:prstGeom prst="rect">
              <a:avLst/>
            </a:prstGeom>
            <a:noFill/>
          </p:spPr>
          <p:txBody>
            <a:bodyPr wrap="none" rtlCol="0">
              <a:spAutoFit/>
            </a:bodyPr>
            <a:lstStyle/>
            <a:p>
              <a:r>
                <a:rPr lang="en-US" b="1" dirty="0">
                  <a:solidFill>
                    <a:srgbClr val="000000"/>
                  </a:solidFill>
                  <a:latin typeface="Segoe UI" panose="020B0502040204020203" pitchFamily="34" charset="0"/>
                  <a:ea typeface="Segoe UI" panose="020B0502040204020203" pitchFamily="34" charset="0"/>
                  <a:cs typeface="Segoe UI" panose="020B0502040204020203" pitchFamily="34" charset="0"/>
                </a:rPr>
                <a:t>Perimeter network</a:t>
              </a:r>
            </a:p>
          </p:txBody>
        </p:sp>
        <p:sp>
          <p:nvSpPr>
            <p:cNvPr id="70" name="TextBox 69"/>
            <p:cNvSpPr txBox="1"/>
            <p:nvPr/>
          </p:nvSpPr>
          <p:spPr>
            <a:xfrm>
              <a:off x="6396571" y="1795786"/>
              <a:ext cx="2237664" cy="369332"/>
            </a:xfrm>
            <a:prstGeom prst="rect">
              <a:avLst/>
            </a:prstGeom>
            <a:noFill/>
          </p:spPr>
          <p:txBody>
            <a:bodyPr wrap="none" rtlCol="0">
              <a:spAutoFit/>
            </a:bodyPr>
            <a:lstStyle/>
            <a:p>
              <a:r>
                <a:rPr lang="en-US" b="1" dirty="0">
                  <a:solidFill>
                    <a:srgbClr val="000000"/>
                  </a:solidFill>
                  <a:latin typeface="Segoe UI" panose="020B0502040204020203" pitchFamily="34" charset="0"/>
                  <a:ea typeface="Segoe UI" panose="020B0502040204020203" pitchFamily="34" charset="0"/>
                  <a:cs typeface="Segoe UI" panose="020B0502040204020203" pitchFamily="34" charset="0"/>
                </a:rPr>
                <a:t>Corporate network</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445525" y="2467813"/>
              <a:ext cx="473263" cy="900129"/>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386478" y="4572000"/>
              <a:ext cx="473263" cy="900129"/>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269433" y="4357671"/>
              <a:ext cx="473263" cy="900129"/>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202085" y="2362200"/>
              <a:ext cx="473263" cy="900129"/>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1166304" y="4254069"/>
              <a:ext cx="828851" cy="5084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970372" y="4389695"/>
              <a:ext cx="477428" cy="48710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3" descr="The third click shows the external client communicating with the Federation Service Proxy through the cloud, with an arrow pointing from the client to the Federation Service Proxy located within the perimeter network."/>
          <p:cNvGrpSpPr/>
          <p:nvPr/>
        </p:nvGrpSpPr>
        <p:grpSpPr>
          <a:xfrm>
            <a:off x="2366553" y="3200400"/>
            <a:ext cx="1692275" cy="984984"/>
            <a:chOff x="2651125" y="3429000"/>
            <a:chExt cx="1692275" cy="984984"/>
          </a:xfrm>
        </p:grpSpPr>
        <p:sp>
          <p:nvSpPr>
            <p:cNvPr id="29" name="Oval 424"/>
            <p:cNvSpPr>
              <a:spLocks noChangeArrowheads="1"/>
            </p:cNvSpPr>
            <p:nvPr/>
          </p:nvSpPr>
          <p:spPr bwMode="auto">
            <a:xfrm>
              <a:off x="3571875" y="3886200"/>
              <a:ext cx="161925" cy="161925"/>
            </a:xfrm>
            <a:prstGeom prst="ellipse">
              <a:avLst/>
            </a:prstGeom>
            <a:solidFill>
              <a:schemeClr val="bg1"/>
            </a:solidFill>
            <a:ln w="9525" algn="ctr">
              <a:noFill/>
              <a:round/>
              <a:headEnd/>
              <a:tailEnd/>
            </a:ln>
            <a:effectLst/>
            <a:extLs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nchor="ctr"/>
            <a:lstStyle/>
            <a:p>
              <a:r>
                <a:rPr lang="en-GB" sz="1400" b="1" dirty="0">
                  <a:solidFill>
                    <a:srgbClr val="000000"/>
                  </a:solidFill>
                  <a:latin typeface="Segoe UI" panose="020B0502040204020203" pitchFamily="34" charset="0"/>
                  <a:ea typeface="Segoe UI" panose="020B0502040204020203" pitchFamily="34" charset="0"/>
                  <a:cs typeface="Segoe UI" panose="020B0502040204020203" pitchFamily="34" charset="0"/>
                </a:rPr>
                <a:t>3</a:t>
              </a:r>
            </a:p>
          </p:txBody>
        </p:sp>
        <p:cxnSp>
          <p:nvCxnSpPr>
            <p:cNvPr id="82" name="Straight Arrow Connector 81"/>
            <p:cNvCxnSpPr/>
            <p:nvPr/>
          </p:nvCxnSpPr>
          <p:spPr bwMode="auto">
            <a:xfrm flipV="1">
              <a:off x="2651125" y="3429000"/>
              <a:ext cx="1692275" cy="984984"/>
            </a:xfrm>
            <a:prstGeom prst="straightConnector1">
              <a:avLst/>
            </a:prstGeom>
            <a:ln>
              <a:solidFill>
                <a:schemeClr val="tx1"/>
              </a:solidFill>
              <a:headEnd type="none" w="med" len="med"/>
              <a:tailEnd type="arrow"/>
            </a:ln>
            <a:effectLst/>
          </p:spPr>
          <p:style>
            <a:lnRef idx="2">
              <a:schemeClr val="dk1"/>
            </a:lnRef>
            <a:fillRef idx="0">
              <a:schemeClr val="dk1"/>
            </a:fillRef>
            <a:effectRef idx="1">
              <a:schemeClr val="dk1"/>
            </a:effectRef>
            <a:fontRef idx="minor">
              <a:schemeClr val="tx1"/>
            </a:fontRef>
          </p:style>
        </p:cxnSp>
      </p:grpSp>
      <p:cxnSp>
        <p:nvCxnSpPr>
          <p:cNvPr id="90" name="Straight Arrow Connector 89"/>
          <p:cNvCxnSpPr/>
          <p:nvPr/>
        </p:nvCxnSpPr>
        <p:spPr bwMode="auto">
          <a:xfrm>
            <a:off x="2189546" y="4663143"/>
            <a:ext cx="1786103" cy="213657"/>
          </a:xfrm>
          <a:prstGeom prst="straightConnector1">
            <a:avLst/>
          </a:prstGeom>
          <a:ln>
            <a:noFill/>
            <a:headEnd type="none" w="med" len="med"/>
            <a:tailEnd type="arrow"/>
          </a:ln>
          <a:effectLst/>
        </p:spPr>
        <p:style>
          <a:lnRef idx="2">
            <a:schemeClr val="dk1"/>
          </a:lnRef>
          <a:fillRef idx="0">
            <a:schemeClr val="dk1"/>
          </a:fillRef>
          <a:effectRef idx="1">
            <a:schemeClr val="dk1"/>
          </a:effectRef>
          <a:fontRef idx="minor">
            <a:schemeClr val="tx1"/>
          </a:fontRef>
        </p:style>
      </p:cxnSp>
      <p:grpSp>
        <p:nvGrpSpPr>
          <p:cNvPr id="5" name="Group 2" descr="The second click shows the web sever communicating back to the external client through a cloud, with an arrow between the two graphics."/>
          <p:cNvGrpSpPr/>
          <p:nvPr/>
        </p:nvGrpSpPr>
        <p:grpSpPr>
          <a:xfrm>
            <a:off x="2351248" y="4114800"/>
            <a:ext cx="1677454" cy="381000"/>
            <a:chOff x="2635820" y="4343400"/>
            <a:chExt cx="1677454" cy="381000"/>
          </a:xfrm>
        </p:grpSpPr>
        <p:sp>
          <p:nvSpPr>
            <p:cNvPr id="25" name="Oval 422"/>
            <p:cNvSpPr>
              <a:spLocks noChangeArrowheads="1"/>
            </p:cNvSpPr>
            <p:nvPr/>
          </p:nvSpPr>
          <p:spPr bwMode="auto">
            <a:xfrm>
              <a:off x="3438525" y="4343400"/>
              <a:ext cx="161925" cy="161925"/>
            </a:xfrm>
            <a:prstGeom prst="ellipse">
              <a:avLst/>
            </a:prstGeom>
            <a:solidFill>
              <a:schemeClr val="bg1"/>
            </a:solidFill>
            <a:ln w="9525" algn="ctr">
              <a:noFill/>
              <a:round/>
              <a:headEnd/>
              <a:tailEnd/>
            </a:ln>
            <a:effectLst/>
            <a:extLs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nchor="ctr"/>
            <a:lstStyle/>
            <a:p>
              <a:r>
                <a:rPr lang="en-GB" sz="1400" b="1" dirty="0">
                  <a:solidFill>
                    <a:srgbClr val="000000"/>
                  </a:solidFill>
                  <a:latin typeface="Segoe UI" panose="020B0502040204020203" pitchFamily="34" charset="0"/>
                  <a:ea typeface="Segoe UI" panose="020B0502040204020203" pitchFamily="34" charset="0"/>
                  <a:cs typeface="Segoe UI" panose="020B0502040204020203" pitchFamily="34" charset="0"/>
                </a:rPr>
                <a:t>2</a:t>
              </a:r>
            </a:p>
          </p:txBody>
        </p:sp>
        <p:cxnSp>
          <p:nvCxnSpPr>
            <p:cNvPr id="94" name="Straight Arrow Connector 93"/>
            <p:cNvCxnSpPr/>
            <p:nvPr/>
          </p:nvCxnSpPr>
          <p:spPr bwMode="auto">
            <a:xfrm flipH="1" flipV="1">
              <a:off x="2635820" y="4540943"/>
              <a:ext cx="1677454" cy="183457"/>
            </a:xfrm>
            <a:prstGeom prst="straightConnector1">
              <a:avLst/>
            </a:prstGeom>
            <a:ln>
              <a:solidFill>
                <a:schemeClr val="tx1"/>
              </a:solidFill>
              <a:headEnd type="none" w="med" len="med"/>
              <a:tailEnd type="arrow"/>
            </a:ln>
            <a:effectLst/>
          </p:spPr>
          <p:style>
            <a:lnRef idx="2">
              <a:schemeClr val="dk1"/>
            </a:lnRef>
            <a:fillRef idx="0">
              <a:schemeClr val="dk1"/>
            </a:fillRef>
            <a:effectRef idx="1">
              <a:schemeClr val="dk1"/>
            </a:effectRef>
            <a:fontRef idx="minor">
              <a:schemeClr val="tx1"/>
            </a:fontRef>
          </p:style>
        </p:cxnSp>
      </p:grpSp>
      <p:grpSp>
        <p:nvGrpSpPr>
          <p:cNvPr id="7" name="Group 4" descr="The fourth click shows the Federation Service Proxy communicating with the federation server, with an arrow pointing from the Federation Service Proxy to the federation server located within the corporate network."/>
          <p:cNvGrpSpPr/>
          <p:nvPr/>
        </p:nvGrpSpPr>
        <p:grpSpPr>
          <a:xfrm>
            <a:off x="4749736" y="3028950"/>
            <a:ext cx="1980854" cy="1524769"/>
            <a:chOff x="5034308" y="3257550"/>
            <a:chExt cx="1980854" cy="1524769"/>
          </a:xfrm>
        </p:grpSpPr>
        <p:sp>
          <p:nvSpPr>
            <p:cNvPr id="33" name="Oval 425"/>
            <p:cNvSpPr>
              <a:spLocks noChangeArrowheads="1"/>
            </p:cNvSpPr>
            <p:nvPr/>
          </p:nvSpPr>
          <p:spPr bwMode="auto">
            <a:xfrm>
              <a:off x="5257800" y="3733800"/>
              <a:ext cx="161925" cy="161925"/>
            </a:xfrm>
            <a:prstGeom prst="ellipse">
              <a:avLst/>
            </a:prstGeom>
            <a:solidFill>
              <a:schemeClr val="bg1"/>
            </a:solidFill>
            <a:ln w="9525" algn="ctr">
              <a:noFill/>
              <a:round/>
              <a:headEnd/>
              <a:tailEnd/>
            </a:ln>
            <a:effectLst/>
            <a:extLs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nchor="ctr"/>
            <a:lstStyle/>
            <a:p>
              <a:r>
                <a:rPr lang="en-GB" sz="1400" b="1" dirty="0">
                  <a:solidFill>
                    <a:srgbClr val="000000"/>
                  </a:solidFill>
                  <a:latin typeface="Segoe UI" panose="020B0502040204020203" pitchFamily="34" charset="0"/>
                  <a:ea typeface="Segoe UI" panose="020B0502040204020203" pitchFamily="34" charset="0"/>
                  <a:cs typeface="Segoe UI" panose="020B0502040204020203" pitchFamily="34" charset="0"/>
                </a:rPr>
                <a:t>4</a:t>
              </a:r>
            </a:p>
          </p:txBody>
        </p:sp>
        <p:cxnSp>
          <p:nvCxnSpPr>
            <p:cNvPr id="100" name="Straight Arrow Connector 99"/>
            <p:cNvCxnSpPr/>
            <p:nvPr/>
          </p:nvCxnSpPr>
          <p:spPr bwMode="auto">
            <a:xfrm>
              <a:off x="5034308" y="3257550"/>
              <a:ext cx="1980854" cy="1524769"/>
            </a:xfrm>
            <a:prstGeom prst="straightConnector1">
              <a:avLst/>
            </a:prstGeom>
            <a:ln>
              <a:solidFill>
                <a:schemeClr val="tx1"/>
              </a:solidFill>
              <a:headEnd type="none" w="med" len="med"/>
              <a:tailEnd type="arrow"/>
            </a:ln>
            <a:effectLst/>
          </p:spPr>
          <p:style>
            <a:lnRef idx="2">
              <a:schemeClr val="dk1"/>
            </a:lnRef>
            <a:fillRef idx="0">
              <a:schemeClr val="dk1"/>
            </a:fillRef>
            <a:effectRef idx="1">
              <a:schemeClr val="dk1"/>
            </a:effectRef>
            <a:fontRef idx="minor">
              <a:schemeClr val="tx1"/>
            </a:fontRef>
          </p:style>
        </p:cxnSp>
      </p:grpSp>
      <p:grpSp>
        <p:nvGrpSpPr>
          <p:cNvPr id="15" name="Group 7" descr="The seventh click shows the federation server communicating with the Federation Service Proxy and then to the external client through the cloud. There are two arrows pointing from the federation server to the Fereation Service Poxy within the perimeter network to the external client through the cloud."/>
          <p:cNvGrpSpPr/>
          <p:nvPr/>
        </p:nvGrpSpPr>
        <p:grpSpPr>
          <a:xfrm>
            <a:off x="2153828" y="2895601"/>
            <a:ext cx="4657725" cy="1407151"/>
            <a:chOff x="2438400" y="3124201"/>
            <a:chExt cx="4657725" cy="1407151"/>
          </a:xfrm>
        </p:grpSpPr>
        <p:grpSp>
          <p:nvGrpSpPr>
            <p:cNvPr id="49" name="Group 48" descr="The seventh build on the slide shows the authentication information and other information collected in a security token and passed back to the client computer, through the Federation Service Proxy."/>
            <p:cNvGrpSpPr/>
            <p:nvPr/>
          </p:nvGrpSpPr>
          <p:grpSpPr>
            <a:xfrm>
              <a:off x="3448678" y="3286031"/>
              <a:ext cx="2418722" cy="238125"/>
              <a:chOff x="3497263" y="3343275"/>
              <a:chExt cx="2418722" cy="238125"/>
            </a:xfrm>
          </p:grpSpPr>
          <p:sp>
            <p:nvSpPr>
              <p:cNvPr id="56" name="Oval 429"/>
              <p:cNvSpPr>
                <a:spLocks noChangeArrowheads="1"/>
              </p:cNvSpPr>
              <p:nvPr/>
            </p:nvSpPr>
            <p:spPr bwMode="auto">
              <a:xfrm>
                <a:off x="5754060" y="3343275"/>
                <a:ext cx="161925" cy="161925"/>
              </a:xfrm>
              <a:prstGeom prst="ellipse">
                <a:avLst/>
              </a:prstGeom>
              <a:solidFill>
                <a:schemeClr val="bg1"/>
              </a:solidFill>
              <a:ln w="9525" algn="ctr">
                <a:noFill/>
                <a:round/>
                <a:headEnd/>
                <a:tailEnd/>
              </a:ln>
              <a:effectLst/>
              <a:extLs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nchor="ctr"/>
              <a:lstStyle/>
              <a:p>
                <a:r>
                  <a:rPr lang="en-GB" sz="1400" b="1" dirty="0">
                    <a:solidFill>
                      <a:srgbClr val="000000"/>
                    </a:solidFill>
                    <a:latin typeface="Segoe UI" panose="020B0502040204020203" pitchFamily="34" charset="0"/>
                    <a:ea typeface="Segoe UI" panose="020B0502040204020203" pitchFamily="34" charset="0"/>
                    <a:cs typeface="Segoe UI" panose="020B0502040204020203" pitchFamily="34" charset="0"/>
                  </a:rPr>
                  <a:t>7</a:t>
                </a:r>
              </a:p>
            </p:txBody>
          </p:sp>
          <p:sp>
            <p:nvSpPr>
              <p:cNvPr id="53" name="Oval 430"/>
              <p:cNvSpPr>
                <a:spLocks noChangeArrowheads="1"/>
              </p:cNvSpPr>
              <p:nvPr/>
            </p:nvSpPr>
            <p:spPr bwMode="auto">
              <a:xfrm>
                <a:off x="3497263" y="3419475"/>
                <a:ext cx="161925" cy="161925"/>
              </a:xfrm>
              <a:prstGeom prst="ellipse">
                <a:avLst/>
              </a:prstGeom>
              <a:solidFill>
                <a:schemeClr val="bg1"/>
              </a:solidFill>
              <a:ln w="9525" algn="ctr">
                <a:noFill/>
                <a:round/>
                <a:headEnd/>
                <a:tailEnd/>
              </a:ln>
              <a:effectLst/>
              <a:extLs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nchor="ctr"/>
              <a:lstStyle/>
              <a:p>
                <a:r>
                  <a:rPr lang="en-GB" sz="1400" b="1" dirty="0">
                    <a:solidFill>
                      <a:srgbClr val="000000"/>
                    </a:solidFill>
                    <a:latin typeface="Segoe UI" panose="020B0502040204020203" pitchFamily="34" charset="0"/>
                    <a:ea typeface="Segoe UI" panose="020B0502040204020203" pitchFamily="34" charset="0"/>
                    <a:cs typeface="Segoe UI" panose="020B0502040204020203" pitchFamily="34" charset="0"/>
                  </a:rPr>
                  <a:t>8</a:t>
                </a:r>
              </a:p>
            </p:txBody>
          </p:sp>
        </p:grpSp>
        <p:cxnSp>
          <p:nvCxnSpPr>
            <p:cNvPr id="76" name="Straight Arrow Connector 75"/>
            <p:cNvCxnSpPr/>
            <p:nvPr/>
          </p:nvCxnSpPr>
          <p:spPr bwMode="auto">
            <a:xfrm flipH="1">
              <a:off x="2438400" y="3200400"/>
              <a:ext cx="1773236" cy="1025305"/>
            </a:xfrm>
            <a:prstGeom prst="straightConnector1">
              <a:avLst/>
            </a:prstGeom>
            <a:ln>
              <a:solidFill>
                <a:schemeClr val="tx1"/>
              </a:solidFill>
              <a:headEnd type="none" w="med" len="med"/>
              <a:tailEnd type="arrow"/>
            </a:ln>
            <a:effectLst/>
          </p:spPr>
          <p:style>
            <a:lnRef idx="2">
              <a:schemeClr val="dk1"/>
            </a:lnRef>
            <a:fillRef idx="0">
              <a:schemeClr val="dk1"/>
            </a:fillRef>
            <a:effectRef idx="1">
              <a:schemeClr val="dk1"/>
            </a:effectRef>
            <a:fontRef idx="minor">
              <a:schemeClr val="tx1"/>
            </a:fontRef>
          </p:style>
        </p:cxnSp>
        <p:cxnSp>
          <p:nvCxnSpPr>
            <p:cNvPr id="102" name="Straight Arrow Connector 101"/>
            <p:cNvCxnSpPr/>
            <p:nvPr/>
          </p:nvCxnSpPr>
          <p:spPr bwMode="auto">
            <a:xfrm flipH="1" flipV="1">
              <a:off x="5257801" y="3124201"/>
              <a:ext cx="1838324" cy="1407151"/>
            </a:xfrm>
            <a:prstGeom prst="straightConnector1">
              <a:avLst/>
            </a:prstGeom>
            <a:ln>
              <a:solidFill>
                <a:schemeClr val="tx1"/>
              </a:solidFill>
              <a:headEnd type="none" w="med" len="med"/>
              <a:tailEnd type="arrow"/>
            </a:ln>
            <a:effectLst/>
          </p:spPr>
          <p:style>
            <a:lnRef idx="2">
              <a:schemeClr val="dk1"/>
            </a:lnRef>
            <a:fillRef idx="0">
              <a:schemeClr val="dk1"/>
            </a:fillRef>
            <a:effectRef idx="1">
              <a:schemeClr val="dk1"/>
            </a:effectRef>
            <a:fontRef idx="minor">
              <a:schemeClr val="tx1"/>
            </a:fontRef>
          </p:style>
        </p:cxnSp>
      </p:grpSp>
      <p:grpSp>
        <p:nvGrpSpPr>
          <p:cNvPr id="12" name="Group 6" descr="The sixth click shows the AD DS domain controller communicating with the federation server, with an arrow pointing from the AD DS domain controller to the federation server located within the corporate network."/>
          <p:cNvGrpSpPr/>
          <p:nvPr/>
        </p:nvGrpSpPr>
        <p:grpSpPr>
          <a:xfrm>
            <a:off x="6649628" y="3159064"/>
            <a:ext cx="318174" cy="944591"/>
            <a:chOff x="6934200" y="3387664"/>
            <a:chExt cx="318174" cy="944591"/>
          </a:xfrm>
        </p:grpSpPr>
        <p:sp>
          <p:nvSpPr>
            <p:cNvPr id="42" name="Oval 428"/>
            <p:cNvSpPr>
              <a:spLocks noChangeArrowheads="1"/>
            </p:cNvSpPr>
            <p:nvPr/>
          </p:nvSpPr>
          <p:spPr bwMode="auto">
            <a:xfrm>
              <a:off x="6934200" y="3724275"/>
              <a:ext cx="161925" cy="161925"/>
            </a:xfrm>
            <a:prstGeom prst="ellipse">
              <a:avLst/>
            </a:prstGeom>
            <a:solidFill>
              <a:schemeClr val="bg1"/>
            </a:solidFill>
            <a:ln w="9525" algn="ctr">
              <a:noFill/>
              <a:round/>
              <a:headEnd/>
              <a:tailEnd/>
            </a:ln>
            <a:effectLst/>
            <a:extLs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nchor="ctr"/>
            <a:lstStyle/>
            <a:p>
              <a:r>
                <a:rPr lang="en-GB" sz="1400" b="1" dirty="0">
                  <a:solidFill>
                    <a:srgbClr val="000000"/>
                  </a:solidFill>
                  <a:latin typeface="Segoe UI" panose="020B0502040204020203" pitchFamily="34" charset="0"/>
                  <a:ea typeface="Segoe UI" panose="020B0502040204020203" pitchFamily="34" charset="0"/>
                  <a:cs typeface="Segoe UI" panose="020B0502040204020203" pitchFamily="34" charset="0"/>
                </a:rPr>
                <a:t>6</a:t>
              </a:r>
            </a:p>
          </p:txBody>
        </p:sp>
        <p:cxnSp>
          <p:nvCxnSpPr>
            <p:cNvPr id="105" name="Straight Arrow Connector 104"/>
            <p:cNvCxnSpPr/>
            <p:nvPr/>
          </p:nvCxnSpPr>
          <p:spPr bwMode="auto">
            <a:xfrm>
              <a:off x="7252374" y="3387664"/>
              <a:ext cx="0" cy="944591"/>
            </a:xfrm>
            <a:prstGeom prst="straightConnector1">
              <a:avLst/>
            </a:prstGeom>
            <a:ln>
              <a:solidFill>
                <a:schemeClr val="tx1"/>
              </a:solidFill>
              <a:headEnd type="none" w="med" len="med"/>
              <a:tailEnd type="arrow"/>
            </a:ln>
            <a:effectLst/>
          </p:spPr>
          <p:style>
            <a:lnRef idx="2">
              <a:schemeClr val="dk1"/>
            </a:lnRef>
            <a:fillRef idx="0">
              <a:schemeClr val="dk1"/>
            </a:fillRef>
            <a:effectRef idx="1">
              <a:schemeClr val="dk1"/>
            </a:effectRef>
            <a:fontRef idx="minor">
              <a:schemeClr val="tx1"/>
            </a:fontRef>
          </p:style>
        </p:cxnSp>
      </p:grpSp>
      <p:grpSp>
        <p:nvGrpSpPr>
          <p:cNvPr id="11" name="Group 5" descr="The fifth click shows the federation server communicating with the AD DS domain controller, with an arrow pointing from the federation server located within the corporate network."/>
          <p:cNvGrpSpPr/>
          <p:nvPr/>
        </p:nvGrpSpPr>
        <p:grpSpPr>
          <a:xfrm>
            <a:off x="7183028" y="3154396"/>
            <a:ext cx="314325" cy="842709"/>
            <a:chOff x="7467600" y="3382996"/>
            <a:chExt cx="314325" cy="842709"/>
          </a:xfrm>
        </p:grpSpPr>
        <p:sp>
          <p:nvSpPr>
            <p:cNvPr id="38" name="Oval 427"/>
            <p:cNvSpPr>
              <a:spLocks noChangeArrowheads="1"/>
            </p:cNvSpPr>
            <p:nvPr/>
          </p:nvSpPr>
          <p:spPr bwMode="auto">
            <a:xfrm>
              <a:off x="7620000" y="3733800"/>
              <a:ext cx="161925" cy="161925"/>
            </a:xfrm>
            <a:prstGeom prst="ellipse">
              <a:avLst/>
            </a:prstGeom>
            <a:solidFill>
              <a:schemeClr val="bg1"/>
            </a:solidFill>
            <a:ln w="9525" algn="ctr">
              <a:noFill/>
              <a:round/>
              <a:headEnd/>
              <a:tailEnd/>
            </a:ln>
            <a:effectLst/>
            <a:extLs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nchor="ctr"/>
            <a:lstStyle/>
            <a:p>
              <a:r>
                <a:rPr lang="en-GB" sz="1400" b="1" dirty="0">
                  <a:solidFill>
                    <a:srgbClr val="000000"/>
                  </a:solidFill>
                  <a:latin typeface="Segoe UI" panose="020B0502040204020203" pitchFamily="34" charset="0"/>
                  <a:ea typeface="Segoe UI" panose="020B0502040204020203" pitchFamily="34" charset="0"/>
                  <a:cs typeface="Segoe UI" panose="020B0502040204020203" pitchFamily="34" charset="0"/>
                </a:rPr>
                <a:t>5</a:t>
              </a:r>
            </a:p>
          </p:txBody>
        </p:sp>
        <p:cxnSp>
          <p:nvCxnSpPr>
            <p:cNvPr id="107" name="Straight Arrow Connector 106"/>
            <p:cNvCxnSpPr/>
            <p:nvPr/>
          </p:nvCxnSpPr>
          <p:spPr bwMode="auto">
            <a:xfrm flipV="1">
              <a:off x="7467600" y="3382996"/>
              <a:ext cx="0" cy="842709"/>
            </a:xfrm>
            <a:prstGeom prst="straightConnector1">
              <a:avLst/>
            </a:prstGeom>
            <a:ln>
              <a:solidFill>
                <a:schemeClr val="tx1"/>
              </a:solidFill>
              <a:headEnd type="none" w="med" len="med"/>
              <a:tailEnd type="arrow"/>
            </a:ln>
            <a:effectLst/>
          </p:spPr>
          <p:style>
            <a:lnRef idx="2">
              <a:schemeClr val="dk1"/>
            </a:lnRef>
            <a:fillRef idx="0">
              <a:schemeClr val="dk1"/>
            </a:fillRef>
            <a:effectRef idx="1">
              <a:schemeClr val="dk1"/>
            </a:effectRef>
            <a:fontRef idx="minor">
              <a:schemeClr val="tx1"/>
            </a:fontRef>
          </p:style>
        </p:cxnSp>
      </p:grpSp>
      <p:grpSp>
        <p:nvGrpSpPr>
          <p:cNvPr id="4" name="Group 1" descr="The first click shows an external client communicating with a web server through the cloud, with an arrow pointing from the client to the Web server."/>
          <p:cNvGrpSpPr/>
          <p:nvPr/>
        </p:nvGrpSpPr>
        <p:grpSpPr>
          <a:xfrm>
            <a:off x="2478683" y="4495800"/>
            <a:ext cx="1550019" cy="304800"/>
            <a:chOff x="2763255" y="4724400"/>
            <a:chExt cx="1550019" cy="304800"/>
          </a:xfrm>
        </p:grpSpPr>
        <p:sp>
          <p:nvSpPr>
            <p:cNvPr id="21" name="Oval 421"/>
            <p:cNvSpPr>
              <a:spLocks noChangeArrowheads="1"/>
            </p:cNvSpPr>
            <p:nvPr/>
          </p:nvSpPr>
          <p:spPr bwMode="auto">
            <a:xfrm>
              <a:off x="3429000" y="4724400"/>
              <a:ext cx="161925" cy="161925"/>
            </a:xfrm>
            <a:prstGeom prst="ellipse">
              <a:avLst/>
            </a:prstGeom>
            <a:solidFill>
              <a:schemeClr val="bg1"/>
            </a:solidFill>
            <a:ln w="9525" algn="ctr">
              <a:noFill/>
              <a:round/>
              <a:headEnd/>
              <a:tailEnd/>
            </a:ln>
            <a:effectLst/>
            <a:extLs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nchor="ctr"/>
            <a:lstStyle/>
            <a:p>
              <a:r>
                <a:rPr lang="en-GB" sz="1400" b="1" dirty="0">
                  <a:solidFill>
                    <a:srgbClr val="000000"/>
                  </a:solidFill>
                  <a:latin typeface="Segoe UI" panose="020B0502040204020203" pitchFamily="34" charset="0"/>
                  <a:ea typeface="Segoe UI" panose="020B0502040204020203" pitchFamily="34" charset="0"/>
                  <a:cs typeface="Segoe UI" panose="020B0502040204020203" pitchFamily="34" charset="0"/>
                </a:rPr>
                <a:t>1</a:t>
              </a:r>
            </a:p>
          </p:txBody>
        </p:sp>
        <p:cxnSp>
          <p:nvCxnSpPr>
            <p:cNvPr id="112" name="Straight Arrow Connector 111"/>
            <p:cNvCxnSpPr/>
            <p:nvPr/>
          </p:nvCxnSpPr>
          <p:spPr bwMode="auto">
            <a:xfrm>
              <a:off x="2763255" y="4858423"/>
              <a:ext cx="1550019" cy="170777"/>
            </a:xfrm>
            <a:prstGeom prst="straightConnector1">
              <a:avLst/>
            </a:prstGeom>
            <a:ln>
              <a:solidFill>
                <a:schemeClr val="tx1"/>
              </a:solidFill>
              <a:headEnd type="none" w="med" len="med"/>
              <a:tailEnd type="arrow"/>
            </a:ln>
            <a:effectLst/>
          </p:spPr>
          <p:style>
            <a:lnRef idx="2">
              <a:schemeClr val="dk1"/>
            </a:lnRef>
            <a:fillRef idx="0">
              <a:schemeClr val="dk1"/>
            </a:fillRef>
            <a:effectRef idx="1">
              <a:schemeClr val="dk1"/>
            </a:effectRef>
            <a:fontRef idx="minor">
              <a:schemeClr val="tx1"/>
            </a:fontRef>
          </p:style>
        </p:cxnSp>
      </p:grpSp>
      <p:grpSp>
        <p:nvGrpSpPr>
          <p:cNvPr id="18" name="Group 8" descr="The eighth and last click show the exteral client communicating again with the web server through the cloud."/>
          <p:cNvGrpSpPr/>
          <p:nvPr/>
        </p:nvGrpSpPr>
        <p:grpSpPr>
          <a:xfrm>
            <a:off x="2478682" y="4867275"/>
            <a:ext cx="1550019" cy="314325"/>
            <a:chOff x="2763254" y="4814609"/>
            <a:chExt cx="1550019" cy="314325"/>
          </a:xfrm>
        </p:grpSpPr>
        <p:sp>
          <p:nvSpPr>
            <p:cNvPr id="43" name="Oval 431" descr="The eigth and final click on the slide shows the client presenting the token to the web server. The web resource receives the request, validates the signed tokens, and uses the claims in the user’s token to provide access to the application."/>
            <p:cNvSpPr>
              <a:spLocks noChangeArrowheads="1"/>
            </p:cNvSpPr>
            <p:nvPr/>
          </p:nvSpPr>
          <p:spPr bwMode="auto">
            <a:xfrm>
              <a:off x="3343275" y="4814609"/>
              <a:ext cx="161925" cy="161925"/>
            </a:xfrm>
            <a:prstGeom prst="ellipse">
              <a:avLst/>
            </a:prstGeom>
            <a:solidFill>
              <a:schemeClr val="bg1"/>
            </a:solidFill>
            <a:ln w="9525" algn="ctr">
              <a:noFill/>
              <a:round/>
              <a:headEnd/>
              <a:tailEnd/>
            </a:ln>
            <a:effectLst/>
            <a:extLs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nchor="ctr"/>
            <a:lstStyle/>
            <a:p>
              <a:r>
                <a:rPr lang="en-GB" sz="1400" b="1" dirty="0">
                  <a:solidFill>
                    <a:srgbClr val="000000"/>
                  </a:solidFill>
                  <a:latin typeface="Segoe UI" panose="020B0502040204020203" pitchFamily="34" charset="0"/>
                  <a:ea typeface="Segoe UI" panose="020B0502040204020203" pitchFamily="34" charset="0"/>
                  <a:cs typeface="Segoe UI" panose="020B0502040204020203" pitchFamily="34" charset="0"/>
                </a:rPr>
                <a:t>9</a:t>
              </a:r>
            </a:p>
          </p:txBody>
        </p:sp>
        <p:cxnSp>
          <p:nvCxnSpPr>
            <p:cNvPr id="47" name="Straight Arrow Connector 46"/>
            <p:cNvCxnSpPr/>
            <p:nvPr/>
          </p:nvCxnSpPr>
          <p:spPr bwMode="auto">
            <a:xfrm>
              <a:off x="2763254" y="4958157"/>
              <a:ext cx="1550019" cy="170777"/>
            </a:xfrm>
            <a:prstGeom prst="straightConnector1">
              <a:avLst/>
            </a:prstGeom>
            <a:ln>
              <a:solidFill>
                <a:schemeClr val="tx1"/>
              </a:solidFill>
              <a:headEnd type="none" w="med" len="med"/>
              <a:tailEnd type="arrow"/>
            </a:ln>
            <a:effectLst/>
          </p:spPr>
          <p:style>
            <a:lnRef idx="2">
              <a:schemeClr val="dk1"/>
            </a:lnRef>
            <a:fillRef idx="0">
              <a:schemeClr val="dk1"/>
            </a:fillRef>
            <a:effectRef idx="1">
              <a:schemeClr val="dk1"/>
            </a:effectRef>
            <a:fontRef idx="minor">
              <a:schemeClr val="tx1"/>
            </a:fontRef>
          </p:style>
        </p:cxnSp>
      </p:grpSp>
      <p:pic>
        <p:nvPicPr>
          <p:cNvPr id="48" name="Picture 7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29600" y="6400800"/>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 name="Picture 7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63529" y="6400800"/>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9404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nodeType="afterEffect">
                                  <p:stCondLst>
                                    <p:cond delay="0"/>
                                  </p:stCondLst>
                                  <p:childTnLst>
                                    <p:set>
                                      <p:cBhvr>
                                        <p:cTn id="37"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331287" cy="740664"/>
          </a:xfrm>
        </p:spPr>
        <p:txBody>
          <a:bodyPr/>
          <a:lstStyle/>
          <a:p>
            <a:r>
              <a:rPr lang="en-US" dirty="0"/>
              <a:t>How AD FS enables SSO in a business-to-business federation</a:t>
            </a:r>
          </a:p>
        </p:txBody>
      </p:sp>
      <p:pic>
        <p:nvPicPr>
          <p:cNvPr id="7" name="Picture 5"/>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771766" y="2755429"/>
            <a:ext cx="2095634" cy="1186070"/>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Curved Connector 18"/>
          <p:cNvCxnSpPr/>
          <p:nvPr/>
        </p:nvCxnSpPr>
        <p:spPr bwMode="auto">
          <a:xfrm>
            <a:off x="6705600" y="2590800"/>
            <a:ext cx="914400" cy="914400"/>
          </a:xfrm>
          <a:prstGeom prst="curvedConnector3">
            <a:avLst/>
          </a:prstGeom>
          <a:gradFill rotWithShape="1">
            <a:gsLst>
              <a:gs pos="0">
                <a:srgbClr val="E4CD9A"/>
              </a:gs>
              <a:gs pos="100000">
                <a:srgbClr val="EEEFD7"/>
              </a:gs>
            </a:gsLst>
            <a:lin ang="2700000" scaled="1"/>
          </a:gradFill>
          <a:ln w="9525" cap="flat" cmpd="sng" algn="ctr">
            <a:noFill/>
            <a:prstDash val="solid"/>
            <a:round/>
            <a:headEnd type="none" w="med" len="med"/>
            <a:tailEnd type="arrow"/>
          </a:ln>
          <a:effectLst>
            <a:outerShdw dist="35921" dir="2700000" algn="ctr" rotWithShape="0">
              <a:srgbClr val="AFAFAF"/>
            </a:outerShdw>
          </a:effectLst>
        </p:spPr>
      </p:cxnSp>
      <p:grpSp>
        <p:nvGrpSpPr>
          <p:cNvPr id="51" name="Group 0" descr="A diagram of the 11 steps that demonstrates the flow of traffic in a federated business-to-business scenario by using a claims-aware web application. Numbered arrows connect components labeled as follows for Trey Research on the left side: AD DS, Account federation server, and Internal client computer. Numbered arrows connect components labeled as follows for A. Datum Corporation on the right side: Resource federation server and Web server. In this 11-step scenario, users at Trey Research must access a web-based application at A. Datum Corporation. The AD FS authentication process for this scenario is as follows:&#10;1. A user at Trey Research uses a web browser to establish an HTTPS connection to the web server at A. Datum Corporation.&#10;2. The web application receives the request and verifies that the user does not have a valid token stored in a cookie by the web browser. Because the user is not authenticated, the web application redirects the client to the federation server at A. Datum Corporation by using an HTTP 302 redirect message.&#10;3. The client computer sends an HTTPS request to the federation server at A. Datum Corporation. The federation server determines the home realm for the user. In this case, the home realm is Trey Research. &#10;4. The web server again redirects the client computer to the federation server in the user’s home realm, which is Trey Research.&#10;5. The client computer sends an HTTPS request to the Trey Research federation server.&#10;6. If the user is already signed in to the domain, the federation server can take the user’s Kerberos ticket and request authentication from AD DS on the user’s behalf by using IWA. If the user is not signed in to the domain, the user is prompted for credentials.&#10;7. The AD DS domain controller authenticates the user and sends the success message back to the federation server along with other information about the user that the federation server can use to generate the user’s claims.&#10;8. The federation server creates the claim for the user based on the rules defined for the federation partner. The federation server places the claims data in a digitally signed security token and then sends it to the client computer, which posts it back to the federation server at A. Datum Corporation.&#10;9. The federation server at A. Datum Corporation validates that the security token came from a trusted federation partner.&#10;10. The federation server at A. Datum Corporation creates and signs a new token, which it sends to the client computer. The client computer then sends the token back to the original URL that was requested.&#10;11. The application on the web server receives the request and validates the signed tokens. The web server issues the client a session cookie, indicating that the authentication succeeded. The federation server issues a file-based persistent cookie, which is valid for 30 days by default. It eliminates the home-realm discovery step during the cookie’s lifetime. The server then provides access to the application based on the claims that the user provides.&#10;&#10;"/>
          <p:cNvGrpSpPr/>
          <p:nvPr/>
        </p:nvGrpSpPr>
        <p:grpSpPr>
          <a:xfrm>
            <a:off x="418405" y="914400"/>
            <a:ext cx="8525347" cy="5472547"/>
            <a:chOff x="418405" y="914400"/>
            <a:chExt cx="8525347" cy="5472547"/>
          </a:xfrm>
        </p:grpSpPr>
        <p:pic>
          <p:nvPicPr>
            <p:cNvPr id="3"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149617" y="1905000"/>
              <a:ext cx="544339" cy="1035313"/>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533400" y="5547897"/>
              <a:ext cx="1365052" cy="838397"/>
              <a:chOff x="855888" y="4160099"/>
              <a:chExt cx="1139268" cy="699724"/>
            </a:xfrm>
          </p:grpSpPr>
          <p:pic>
            <p:nvPicPr>
              <p:cNvPr id="5" name="Picture 3"/>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1041826" y="4160099"/>
                <a:ext cx="953330" cy="58479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855888" y="4299563"/>
                <a:ext cx="549130" cy="560260"/>
              </a:xfrm>
              <a:prstGeom prst="rect">
                <a:avLst/>
              </a:prstGeom>
              <a:noFill/>
              <a:extLst>
                <a:ext uri="{909E8E84-426E-40DD-AFC4-6F175D3DCCD1}">
                  <a14:hiddenFill xmlns:a14="http://schemas.microsoft.com/office/drawing/2010/main">
                    <a:solidFill>
                      <a:srgbClr val="FFFFFF"/>
                    </a:solidFill>
                  </a14:hiddenFill>
                </a:ext>
              </a:extLst>
            </p:spPr>
          </p:pic>
        </p:grpSp>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458019" y="3217246"/>
              <a:ext cx="544339" cy="103531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360840" y="2850887"/>
              <a:ext cx="544339" cy="10353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253035" y="5351634"/>
              <a:ext cx="544339" cy="1035313"/>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Straight Arrow Connector 19"/>
            <p:cNvCxnSpPr/>
            <p:nvPr/>
          </p:nvCxnSpPr>
          <p:spPr bwMode="auto">
            <a:xfrm flipH="1">
              <a:off x="3352800" y="2057400"/>
              <a:ext cx="2971800" cy="0"/>
            </a:xfrm>
            <a:prstGeom prst="straightConnector1">
              <a:avLst/>
            </a:prstGeom>
            <a:ln>
              <a:solidFill>
                <a:schemeClr val="tx1"/>
              </a:solidFill>
              <a:prstDash val="dash"/>
              <a:headEnd type="none" w="med" len="med"/>
              <a:tailEnd type="arrow"/>
            </a:ln>
            <a:effectLst/>
          </p:spPr>
          <p:style>
            <a:lnRef idx="3">
              <a:schemeClr val="dk1"/>
            </a:lnRef>
            <a:fillRef idx="0">
              <a:schemeClr val="dk1"/>
            </a:fillRef>
            <a:effectRef idx="2">
              <a:schemeClr val="dk1"/>
            </a:effectRef>
            <a:fontRef idx="minor">
              <a:schemeClr val="tx1"/>
            </a:fontRef>
          </p:style>
        </p:cxnSp>
        <p:sp>
          <p:nvSpPr>
            <p:cNvPr id="21" name="Rectangle 5"/>
            <p:cNvSpPr>
              <a:spLocks noChangeArrowheads="1"/>
            </p:cNvSpPr>
            <p:nvPr/>
          </p:nvSpPr>
          <p:spPr bwMode="auto">
            <a:xfrm>
              <a:off x="418405" y="914400"/>
              <a:ext cx="2816225" cy="455612"/>
            </a:xfrm>
            <a:prstGeom prst="rect">
              <a:avLst/>
            </a:prstGeom>
            <a:ln>
              <a:noFill/>
              <a:headEnd/>
              <a:tailEnd/>
            </a:ln>
            <a:effectLst/>
          </p:spPr>
          <p:style>
            <a:lnRef idx="1">
              <a:schemeClr val="accent1"/>
            </a:lnRef>
            <a:fillRef idx="2">
              <a:schemeClr val="accent1"/>
            </a:fillRef>
            <a:effectRef idx="1">
              <a:schemeClr val="accent1"/>
            </a:effectRef>
            <a:fontRef idx="minor">
              <a:schemeClr val="dk1"/>
            </a:fontRef>
          </p:style>
          <p:txBody>
            <a:bodyPr wrap="none" lIns="91436" tIns="45718" rIns="91436" bIns="45718" anchor="ctr"/>
            <a:lstStyle/>
            <a:p>
              <a:pPr algn="ctr">
                <a:lnSpc>
                  <a:spcPct val="80000"/>
                </a:lnSpc>
                <a:defRPr/>
              </a:pPr>
              <a:r>
                <a:rPr lang="en-US" sz="2000" b="1" dirty="0">
                  <a:solidFill>
                    <a:srgbClr val="000000"/>
                  </a:solidFill>
                  <a:latin typeface="Segoe UI" panose="020B0502040204020203" pitchFamily="34" charset="0"/>
                  <a:ea typeface="Segoe UI" panose="020B0502040204020203" pitchFamily="34" charset="0"/>
                  <a:cs typeface="Segoe UI" panose="020B0502040204020203" pitchFamily="34" charset="0"/>
                </a:rPr>
                <a:t>Trey Research</a:t>
              </a:r>
            </a:p>
          </p:txBody>
        </p:sp>
        <p:sp>
          <p:nvSpPr>
            <p:cNvPr id="22" name="Rectangle 6"/>
            <p:cNvSpPr>
              <a:spLocks noChangeArrowheads="1"/>
            </p:cNvSpPr>
            <p:nvPr/>
          </p:nvSpPr>
          <p:spPr bwMode="auto">
            <a:xfrm>
              <a:off x="6108477" y="914400"/>
              <a:ext cx="2835275" cy="455612"/>
            </a:xfrm>
            <a:prstGeom prst="rect">
              <a:avLst/>
            </a:prstGeom>
            <a:ln>
              <a:noFill/>
              <a:headEnd/>
              <a:tailEnd/>
            </a:ln>
            <a:effectLst/>
          </p:spPr>
          <p:style>
            <a:lnRef idx="1">
              <a:schemeClr val="accent1"/>
            </a:lnRef>
            <a:fillRef idx="2">
              <a:schemeClr val="accent1"/>
            </a:fillRef>
            <a:effectRef idx="1">
              <a:schemeClr val="accent1"/>
            </a:effectRef>
            <a:fontRef idx="minor">
              <a:schemeClr val="dk1"/>
            </a:fontRef>
          </p:style>
          <p:txBody>
            <a:bodyPr wrap="none" lIns="91436" tIns="45718" rIns="91436" bIns="45718" anchor="ctr"/>
            <a:lstStyle/>
            <a:p>
              <a:pPr algn="ctr">
                <a:lnSpc>
                  <a:spcPct val="80000"/>
                </a:lnSpc>
                <a:defRPr/>
              </a:pPr>
              <a:r>
                <a:rPr lang="en-US" sz="2000" b="1" dirty="0">
                  <a:solidFill>
                    <a:srgbClr val="000000"/>
                  </a:solidFill>
                  <a:latin typeface="Segoe UI" panose="020B0502040204020203" pitchFamily="34" charset="0"/>
                  <a:ea typeface="Segoe UI" panose="020B0502040204020203" pitchFamily="34" charset="0"/>
                  <a:cs typeface="Segoe UI" panose="020B0502040204020203" pitchFamily="34" charset="0"/>
                </a:rPr>
                <a:t>A. Datum Corporation</a:t>
              </a:r>
            </a:p>
          </p:txBody>
        </p:sp>
        <p:sp>
          <p:nvSpPr>
            <p:cNvPr id="23" name="Rectangle 178"/>
            <p:cNvSpPr>
              <a:spLocks noChangeArrowheads="1"/>
            </p:cNvSpPr>
            <p:nvPr/>
          </p:nvSpPr>
          <p:spPr bwMode="auto">
            <a:xfrm>
              <a:off x="457200" y="4495800"/>
              <a:ext cx="13081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en-GB" b="1" dirty="0">
                  <a:solidFill>
                    <a:srgbClr val="000000"/>
                  </a:solidFill>
                  <a:latin typeface="Segoe UI" panose="020B0502040204020203" pitchFamily="34" charset="0"/>
                  <a:ea typeface="Segoe UI" panose="020B0502040204020203" pitchFamily="34" charset="0"/>
                  <a:cs typeface="Segoe UI" panose="020B0502040204020203" pitchFamily="34" charset="0"/>
                </a:rPr>
                <a:t>Internal</a:t>
              </a:r>
            </a:p>
            <a:p>
              <a:pPr algn="ctr"/>
              <a:r>
                <a:rPr lang="en-GB" b="1" dirty="0">
                  <a:solidFill>
                    <a:srgbClr val="000000"/>
                  </a:solidFill>
                  <a:latin typeface="Segoe UI" panose="020B0502040204020203" pitchFamily="34" charset="0"/>
                  <a:ea typeface="Segoe UI" panose="020B0502040204020203" pitchFamily="34" charset="0"/>
                  <a:cs typeface="Segoe UI" panose="020B0502040204020203" pitchFamily="34" charset="0"/>
                </a:rPr>
                <a:t>client computer</a:t>
              </a:r>
            </a:p>
          </p:txBody>
        </p:sp>
        <p:sp>
          <p:nvSpPr>
            <p:cNvPr id="24" name="Rectangle 233"/>
            <p:cNvSpPr>
              <a:spLocks noChangeArrowheads="1"/>
            </p:cNvSpPr>
            <p:nvPr/>
          </p:nvSpPr>
          <p:spPr bwMode="auto">
            <a:xfrm>
              <a:off x="7094557" y="1981200"/>
              <a:ext cx="113172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GB" b="1" dirty="0">
                  <a:solidFill>
                    <a:srgbClr val="000000"/>
                  </a:solidFill>
                  <a:latin typeface="Segoe UI" panose="020B0502040204020203" pitchFamily="34" charset="0"/>
                  <a:ea typeface="Segoe UI" panose="020B0502040204020203" pitchFamily="34" charset="0"/>
                  <a:cs typeface="Segoe UI" panose="020B0502040204020203" pitchFamily="34" charset="0"/>
                </a:rPr>
                <a:t>Resource</a:t>
              </a:r>
            </a:p>
            <a:p>
              <a:pPr algn="ctr"/>
              <a:r>
                <a:rPr lang="en-GB" b="1" dirty="0">
                  <a:solidFill>
                    <a:srgbClr val="000000"/>
                  </a:solidFill>
                  <a:latin typeface="Segoe UI" panose="020B0502040204020203" pitchFamily="34" charset="0"/>
                  <a:ea typeface="Segoe UI" panose="020B0502040204020203" pitchFamily="34" charset="0"/>
                  <a:cs typeface="Segoe UI" panose="020B0502040204020203" pitchFamily="34" charset="0"/>
                </a:rPr>
                <a:t>federation</a:t>
              </a:r>
            </a:p>
            <a:p>
              <a:pPr algn="ctr"/>
              <a:r>
                <a:rPr lang="en-GB" b="1" dirty="0">
                  <a:solidFill>
                    <a:srgbClr val="000000"/>
                  </a:solidFill>
                  <a:latin typeface="Segoe UI" panose="020B0502040204020203" pitchFamily="34" charset="0"/>
                  <a:ea typeface="Segoe UI" panose="020B0502040204020203" pitchFamily="34" charset="0"/>
                  <a:cs typeface="Segoe UI" panose="020B0502040204020203" pitchFamily="34" charset="0"/>
                </a:rPr>
                <a:t>server</a:t>
              </a:r>
            </a:p>
          </p:txBody>
        </p:sp>
        <p:sp>
          <p:nvSpPr>
            <p:cNvPr id="25" name="Rectangle 289"/>
            <p:cNvSpPr>
              <a:spLocks noChangeArrowheads="1"/>
            </p:cNvSpPr>
            <p:nvPr/>
          </p:nvSpPr>
          <p:spPr bwMode="auto">
            <a:xfrm>
              <a:off x="2286000" y="2413337"/>
              <a:ext cx="134685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en-GB"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Account</a:t>
              </a:r>
            </a:p>
            <a:p>
              <a:pPr algn="ctr"/>
              <a:r>
                <a:rPr lang="en-GB"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federation server</a:t>
              </a:r>
            </a:p>
            <a:p>
              <a:endParaRPr lang="en-GB"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26" name="Rectangle 350"/>
            <p:cNvSpPr>
              <a:spLocks noChangeArrowheads="1"/>
            </p:cNvSpPr>
            <p:nvPr/>
          </p:nvSpPr>
          <p:spPr bwMode="auto">
            <a:xfrm>
              <a:off x="7194351" y="4794290"/>
              <a:ext cx="66582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GB" b="1" dirty="0">
                  <a:solidFill>
                    <a:srgbClr val="000000"/>
                  </a:solidFill>
                  <a:latin typeface="Segoe UI" panose="020B0502040204020203" pitchFamily="34" charset="0"/>
                  <a:ea typeface="Segoe UI" panose="020B0502040204020203" pitchFamily="34" charset="0"/>
                  <a:cs typeface="Segoe UI" panose="020B0502040204020203" pitchFamily="34" charset="0"/>
                </a:rPr>
                <a:t>Web</a:t>
              </a:r>
            </a:p>
            <a:p>
              <a:pPr algn="ctr"/>
              <a:r>
                <a:rPr lang="en-GB" b="1" dirty="0">
                  <a:solidFill>
                    <a:srgbClr val="000000"/>
                  </a:solidFill>
                  <a:latin typeface="Segoe UI" panose="020B0502040204020203" pitchFamily="34" charset="0"/>
                  <a:ea typeface="Segoe UI" panose="020B0502040204020203" pitchFamily="34" charset="0"/>
                  <a:cs typeface="Segoe UI" panose="020B0502040204020203" pitchFamily="34" charset="0"/>
                </a:rPr>
                <a:t>server</a:t>
              </a:r>
            </a:p>
          </p:txBody>
        </p:sp>
        <p:sp>
          <p:nvSpPr>
            <p:cNvPr id="27" name="Rectangle 418"/>
            <p:cNvSpPr>
              <a:spLocks noChangeArrowheads="1"/>
            </p:cNvSpPr>
            <p:nvPr/>
          </p:nvSpPr>
          <p:spPr bwMode="auto">
            <a:xfrm>
              <a:off x="1135283" y="1351002"/>
              <a:ext cx="6957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GB" b="1" dirty="0">
                  <a:solidFill>
                    <a:srgbClr val="000000"/>
                  </a:solidFill>
                  <a:latin typeface="Segoe UI" panose="020B0502040204020203" pitchFamily="34" charset="0"/>
                  <a:ea typeface="Segoe UI" panose="020B0502040204020203" pitchFamily="34" charset="0"/>
                  <a:cs typeface="Segoe UI" panose="020B0502040204020203" pitchFamily="34" charset="0"/>
                </a:rPr>
                <a:t>AD DS</a:t>
              </a:r>
            </a:p>
          </p:txBody>
        </p:sp>
        <p:sp>
          <p:nvSpPr>
            <p:cNvPr id="28" name="TextBox 27"/>
            <p:cNvSpPr txBox="1"/>
            <p:nvPr/>
          </p:nvSpPr>
          <p:spPr>
            <a:xfrm>
              <a:off x="3896104" y="1600200"/>
              <a:ext cx="1924629" cy="369332"/>
            </a:xfrm>
            <a:prstGeom prst="rect">
              <a:avLst/>
            </a:prstGeom>
            <a:noFill/>
          </p:spPr>
          <p:txBody>
            <a:bodyPr wrap="none" rtlCol="0">
              <a:spAutoFit/>
            </a:bodyPr>
            <a:lstStyle/>
            <a:p>
              <a:r>
                <a:rPr lang="en-US" b="1" dirty="0">
                  <a:solidFill>
                    <a:srgbClr val="000000"/>
                  </a:solidFill>
                  <a:latin typeface="Segoe UI" panose="020B0502040204020203" pitchFamily="34" charset="0"/>
                  <a:ea typeface="Segoe UI" panose="020B0502040204020203" pitchFamily="34" charset="0"/>
                  <a:cs typeface="Segoe UI" panose="020B0502040204020203" pitchFamily="34" charset="0"/>
                </a:rPr>
                <a:t>Federation trust</a:t>
              </a:r>
            </a:p>
          </p:txBody>
        </p:sp>
      </p:grpSp>
      <p:grpSp>
        <p:nvGrpSpPr>
          <p:cNvPr id="56" name="Group 7" descr="The seventh click shows the AD DS domain communicating back to the account federation server within Trey Research."/>
          <p:cNvGrpSpPr/>
          <p:nvPr/>
        </p:nvGrpSpPr>
        <p:grpSpPr>
          <a:xfrm>
            <a:off x="1671500" y="2772093"/>
            <a:ext cx="690700" cy="656907"/>
            <a:chOff x="1671500" y="2772093"/>
            <a:chExt cx="690700" cy="656907"/>
          </a:xfrm>
        </p:grpSpPr>
        <p:cxnSp>
          <p:nvCxnSpPr>
            <p:cNvPr id="11" name="Straight Arrow Connector 10"/>
            <p:cNvCxnSpPr/>
            <p:nvPr/>
          </p:nvCxnSpPr>
          <p:spPr bwMode="auto">
            <a:xfrm>
              <a:off x="1682038" y="2772093"/>
              <a:ext cx="680162" cy="656907"/>
            </a:xfrm>
            <a:prstGeom prst="straightConnector1">
              <a:avLst/>
            </a:prstGeom>
            <a:ln>
              <a:solidFill>
                <a:schemeClr val="tx1"/>
              </a:solidFill>
              <a:headEnd type="none" w="med" len="med"/>
              <a:tailEnd type="arrow"/>
            </a:ln>
            <a:effectLst/>
          </p:spPr>
          <p:style>
            <a:lnRef idx="2">
              <a:schemeClr val="dk1"/>
            </a:lnRef>
            <a:fillRef idx="0">
              <a:schemeClr val="dk1"/>
            </a:fillRef>
            <a:effectRef idx="1">
              <a:schemeClr val="dk1"/>
            </a:effectRef>
            <a:fontRef idx="minor">
              <a:schemeClr val="tx1"/>
            </a:fontRef>
          </p:style>
        </p:cxnSp>
        <p:sp>
          <p:nvSpPr>
            <p:cNvPr id="29" name="TextBox 28"/>
            <p:cNvSpPr txBox="1"/>
            <p:nvPr/>
          </p:nvSpPr>
          <p:spPr>
            <a:xfrm>
              <a:off x="1671500" y="2971800"/>
              <a:ext cx="317716" cy="369332"/>
            </a:xfrm>
            <a:prstGeom prst="rect">
              <a:avLst/>
            </a:prstGeom>
            <a:noFill/>
          </p:spPr>
          <p:txBody>
            <a:bodyPr wrap="none" rtlCol="0">
              <a:spAutoFit/>
            </a:bodyPr>
            <a:lstStyle/>
            <a:p>
              <a:r>
                <a:rPr lang="en-US" b="1" dirty="0">
                  <a:solidFill>
                    <a:srgbClr val="000000"/>
                  </a:solidFill>
                  <a:latin typeface="Segoe UI" panose="020B0502040204020203" pitchFamily="34" charset="0"/>
                  <a:ea typeface="Segoe UI" panose="020B0502040204020203" pitchFamily="34" charset="0"/>
                  <a:cs typeface="Segoe UI" panose="020B0502040204020203" pitchFamily="34" charset="0"/>
                </a:rPr>
                <a:t>7</a:t>
              </a:r>
            </a:p>
          </p:txBody>
        </p:sp>
      </p:grpSp>
      <p:grpSp>
        <p:nvGrpSpPr>
          <p:cNvPr id="55" name="Group 6" descr="The sixth click shows the acount federation server connecting to the AD DS domain within Trey Research."/>
          <p:cNvGrpSpPr/>
          <p:nvPr/>
        </p:nvGrpSpPr>
        <p:grpSpPr>
          <a:xfrm>
            <a:off x="1752600" y="2438400"/>
            <a:ext cx="690090" cy="652937"/>
            <a:chOff x="1752600" y="2438400"/>
            <a:chExt cx="690090" cy="652937"/>
          </a:xfrm>
        </p:grpSpPr>
        <p:cxnSp>
          <p:nvCxnSpPr>
            <p:cNvPr id="12" name="Straight Arrow Connector 11"/>
            <p:cNvCxnSpPr/>
            <p:nvPr/>
          </p:nvCxnSpPr>
          <p:spPr bwMode="auto">
            <a:xfrm flipH="1" flipV="1">
              <a:off x="1752600" y="2438400"/>
              <a:ext cx="690090" cy="652937"/>
            </a:xfrm>
            <a:prstGeom prst="straightConnector1">
              <a:avLst/>
            </a:prstGeom>
            <a:ln>
              <a:solidFill>
                <a:schemeClr val="tx1"/>
              </a:solidFill>
              <a:headEnd type="none" w="med" len="med"/>
              <a:tailEnd type="arrow"/>
            </a:ln>
            <a:effectLst/>
          </p:spPr>
          <p:style>
            <a:lnRef idx="2">
              <a:schemeClr val="dk1"/>
            </a:lnRef>
            <a:fillRef idx="0">
              <a:schemeClr val="dk1"/>
            </a:fillRef>
            <a:effectRef idx="1">
              <a:schemeClr val="dk1"/>
            </a:effectRef>
            <a:fontRef idx="minor">
              <a:schemeClr val="tx1"/>
            </a:fontRef>
          </p:style>
        </p:cxnSp>
        <p:sp>
          <p:nvSpPr>
            <p:cNvPr id="30" name="TextBox 29"/>
            <p:cNvSpPr txBox="1"/>
            <p:nvPr/>
          </p:nvSpPr>
          <p:spPr>
            <a:xfrm>
              <a:off x="2052500" y="2450068"/>
              <a:ext cx="317716" cy="369332"/>
            </a:xfrm>
            <a:prstGeom prst="rect">
              <a:avLst/>
            </a:prstGeom>
            <a:noFill/>
          </p:spPr>
          <p:txBody>
            <a:bodyPr wrap="none" rtlCol="0">
              <a:spAutoFit/>
            </a:bodyPr>
            <a:lstStyle/>
            <a:p>
              <a:r>
                <a:rPr lang="en-US" b="1" dirty="0">
                  <a:solidFill>
                    <a:srgbClr val="000000"/>
                  </a:solidFill>
                  <a:latin typeface="Segoe UI" panose="020B0502040204020203" pitchFamily="34" charset="0"/>
                  <a:ea typeface="Segoe UI" panose="020B0502040204020203" pitchFamily="34" charset="0"/>
                  <a:cs typeface="Segoe UI" panose="020B0502040204020203" pitchFamily="34" charset="0"/>
                </a:rPr>
                <a:t>6</a:t>
              </a:r>
            </a:p>
          </p:txBody>
        </p:sp>
      </p:grpSp>
      <p:grpSp>
        <p:nvGrpSpPr>
          <p:cNvPr id="57" name="Group 8"/>
          <p:cNvGrpSpPr/>
          <p:nvPr/>
        </p:nvGrpSpPr>
        <p:grpSpPr>
          <a:xfrm>
            <a:off x="1600200" y="4343400"/>
            <a:ext cx="724821" cy="1033588"/>
            <a:chOff x="1600200" y="4343400"/>
            <a:chExt cx="724821" cy="1033588"/>
          </a:xfrm>
        </p:grpSpPr>
        <p:cxnSp>
          <p:nvCxnSpPr>
            <p:cNvPr id="13" name="Straight Arrow Connector 12" descr="The eighth click depicts the account federation server commincating to the interal client computer within Trey Research."/>
            <p:cNvCxnSpPr/>
            <p:nvPr/>
          </p:nvCxnSpPr>
          <p:spPr bwMode="auto">
            <a:xfrm flipH="1">
              <a:off x="1600200" y="4343400"/>
              <a:ext cx="724821" cy="1033588"/>
            </a:xfrm>
            <a:prstGeom prst="straightConnector1">
              <a:avLst/>
            </a:prstGeom>
            <a:ln>
              <a:solidFill>
                <a:schemeClr val="tx1"/>
              </a:solidFill>
              <a:headEnd type="none" w="med" len="med"/>
              <a:tailEnd type="arrow"/>
            </a:ln>
            <a:effectLst/>
          </p:spPr>
          <p:style>
            <a:lnRef idx="2">
              <a:schemeClr val="dk1"/>
            </a:lnRef>
            <a:fillRef idx="0">
              <a:schemeClr val="dk1"/>
            </a:fillRef>
            <a:effectRef idx="1">
              <a:schemeClr val="dk1"/>
            </a:effectRef>
            <a:fontRef idx="minor">
              <a:schemeClr val="tx1"/>
            </a:fontRef>
          </p:style>
        </p:cxnSp>
        <p:sp>
          <p:nvSpPr>
            <p:cNvPr id="31" name="TextBox 30"/>
            <p:cNvSpPr txBox="1"/>
            <p:nvPr/>
          </p:nvSpPr>
          <p:spPr>
            <a:xfrm>
              <a:off x="1791623" y="4495800"/>
              <a:ext cx="317716" cy="369332"/>
            </a:xfrm>
            <a:prstGeom prst="rect">
              <a:avLst/>
            </a:prstGeom>
            <a:noFill/>
          </p:spPr>
          <p:txBody>
            <a:bodyPr wrap="none" rtlCol="0">
              <a:spAutoFit/>
            </a:bodyPr>
            <a:lstStyle/>
            <a:p>
              <a:r>
                <a:rPr lang="en-US" b="1" dirty="0">
                  <a:solidFill>
                    <a:srgbClr val="000000"/>
                  </a:solidFill>
                  <a:latin typeface="Segoe UI" panose="020B0502040204020203" pitchFamily="34" charset="0"/>
                  <a:ea typeface="Segoe UI" panose="020B0502040204020203" pitchFamily="34" charset="0"/>
                  <a:cs typeface="Segoe UI" panose="020B0502040204020203" pitchFamily="34" charset="0"/>
                </a:rPr>
                <a:t>8</a:t>
              </a:r>
            </a:p>
          </p:txBody>
        </p:sp>
      </p:grpSp>
      <p:grpSp>
        <p:nvGrpSpPr>
          <p:cNvPr id="54" name="Group 5"/>
          <p:cNvGrpSpPr/>
          <p:nvPr/>
        </p:nvGrpSpPr>
        <p:grpSpPr>
          <a:xfrm>
            <a:off x="1898452" y="4460515"/>
            <a:ext cx="723065" cy="1025885"/>
            <a:chOff x="1898452" y="4460515"/>
            <a:chExt cx="723065" cy="1025885"/>
          </a:xfrm>
        </p:grpSpPr>
        <p:cxnSp>
          <p:nvCxnSpPr>
            <p:cNvPr id="14" name="Straight Arrow Connector 13" descr="The fifth click show the internal client computer connecting to the account federation server within Trey Research."/>
            <p:cNvCxnSpPr/>
            <p:nvPr/>
          </p:nvCxnSpPr>
          <p:spPr bwMode="auto">
            <a:xfrm flipV="1">
              <a:off x="1898452" y="4460515"/>
              <a:ext cx="723065" cy="1025885"/>
            </a:xfrm>
            <a:prstGeom prst="straightConnector1">
              <a:avLst/>
            </a:prstGeom>
            <a:ln>
              <a:solidFill>
                <a:schemeClr val="tx1"/>
              </a:solidFill>
              <a:headEnd type="none" w="med" len="med"/>
              <a:tailEnd type="arrow"/>
            </a:ln>
            <a:effectLst/>
          </p:spPr>
          <p:style>
            <a:lnRef idx="2">
              <a:schemeClr val="dk1"/>
            </a:lnRef>
            <a:fillRef idx="0">
              <a:schemeClr val="dk1"/>
            </a:fillRef>
            <a:effectRef idx="1">
              <a:schemeClr val="dk1"/>
            </a:effectRef>
            <a:fontRef idx="minor">
              <a:schemeClr val="tx1"/>
            </a:fontRef>
          </p:style>
        </p:cxnSp>
        <p:sp>
          <p:nvSpPr>
            <p:cNvPr id="32" name="Group 5"/>
            <p:cNvSpPr txBox="1"/>
            <p:nvPr/>
          </p:nvSpPr>
          <p:spPr>
            <a:xfrm>
              <a:off x="2281100" y="4800600"/>
              <a:ext cx="317716" cy="369332"/>
            </a:xfrm>
            <a:prstGeom prst="rect">
              <a:avLst/>
            </a:prstGeom>
            <a:noFill/>
          </p:spPr>
          <p:txBody>
            <a:bodyPr wrap="none" rtlCol="0">
              <a:spAutoFit/>
            </a:bodyPr>
            <a:lstStyle/>
            <a:p>
              <a:r>
                <a:rPr lang="en-US" b="1" dirty="0">
                  <a:solidFill>
                    <a:srgbClr val="000000"/>
                  </a:solidFill>
                  <a:latin typeface="Segoe UI" panose="020B0502040204020203" pitchFamily="34" charset="0"/>
                  <a:ea typeface="Segoe UI" panose="020B0502040204020203" pitchFamily="34" charset="0"/>
                  <a:cs typeface="Segoe UI" panose="020B0502040204020203" pitchFamily="34" charset="0"/>
                </a:rPr>
                <a:t>5</a:t>
              </a:r>
            </a:p>
          </p:txBody>
        </p:sp>
      </p:grpSp>
      <p:grpSp>
        <p:nvGrpSpPr>
          <p:cNvPr id="53" name="Group 4"/>
          <p:cNvGrpSpPr/>
          <p:nvPr/>
        </p:nvGrpSpPr>
        <p:grpSpPr>
          <a:xfrm>
            <a:off x="2038810" y="3581400"/>
            <a:ext cx="5037555" cy="1984080"/>
            <a:chOff x="2038810" y="3581400"/>
            <a:chExt cx="5037555" cy="1984080"/>
          </a:xfrm>
        </p:grpSpPr>
        <p:cxnSp>
          <p:nvCxnSpPr>
            <p:cNvPr id="15" name="Group 4"/>
            <p:cNvCxnSpPr/>
            <p:nvPr/>
          </p:nvCxnSpPr>
          <p:spPr bwMode="auto">
            <a:xfrm flipH="1">
              <a:off x="2038810" y="3581400"/>
              <a:ext cx="5037555" cy="1984080"/>
            </a:xfrm>
            <a:prstGeom prst="straightConnector1">
              <a:avLst/>
            </a:prstGeom>
            <a:ln>
              <a:solidFill>
                <a:schemeClr val="tx1"/>
              </a:solidFill>
              <a:headEnd type="none" w="med" len="med"/>
              <a:tailEnd type="arrow"/>
            </a:ln>
            <a:effectLst/>
          </p:spPr>
          <p:style>
            <a:lnRef idx="2">
              <a:schemeClr val="dk1"/>
            </a:lnRef>
            <a:fillRef idx="0">
              <a:schemeClr val="dk1"/>
            </a:fillRef>
            <a:effectRef idx="1">
              <a:schemeClr val="dk1"/>
            </a:effectRef>
            <a:fontRef idx="minor">
              <a:schemeClr val="tx1"/>
            </a:fontRef>
          </p:style>
        </p:cxnSp>
        <p:sp>
          <p:nvSpPr>
            <p:cNvPr id="33" name="TextBox 32" descr="The fourth step depicts the resource federation server communicating through the cloud back to the internal client computer within A. Datum Corporation.&#10;&#10;"/>
            <p:cNvSpPr txBox="1"/>
            <p:nvPr/>
          </p:nvSpPr>
          <p:spPr>
            <a:xfrm>
              <a:off x="4034915" y="4301206"/>
              <a:ext cx="317716" cy="369332"/>
            </a:xfrm>
            <a:prstGeom prst="rect">
              <a:avLst/>
            </a:prstGeom>
            <a:noFill/>
          </p:spPr>
          <p:txBody>
            <a:bodyPr wrap="none" rtlCol="0">
              <a:spAutoFit/>
            </a:bodyPr>
            <a:lstStyle/>
            <a:p>
              <a:r>
                <a:rPr lang="en-US" b="1" dirty="0">
                  <a:solidFill>
                    <a:srgbClr val="000000"/>
                  </a:solidFill>
                  <a:latin typeface="Segoe UI" panose="020B0502040204020203" pitchFamily="34" charset="0"/>
                  <a:ea typeface="Segoe UI" panose="020B0502040204020203" pitchFamily="34" charset="0"/>
                  <a:cs typeface="Segoe UI" panose="020B0502040204020203" pitchFamily="34" charset="0"/>
                </a:rPr>
                <a:t>4</a:t>
              </a:r>
            </a:p>
          </p:txBody>
        </p:sp>
      </p:grpSp>
      <p:grpSp>
        <p:nvGrpSpPr>
          <p:cNvPr id="63" name="Group 3" descr="The third click depicts the internal client accessing the resource federation server within A. Datum Corporation thorugh the cloud."/>
          <p:cNvGrpSpPr/>
          <p:nvPr/>
        </p:nvGrpSpPr>
        <p:grpSpPr>
          <a:xfrm>
            <a:off x="2142015" y="3801244"/>
            <a:ext cx="5065380" cy="2018344"/>
            <a:chOff x="2142015" y="3801244"/>
            <a:chExt cx="5065380" cy="2018344"/>
          </a:xfrm>
        </p:grpSpPr>
        <p:cxnSp>
          <p:nvCxnSpPr>
            <p:cNvPr id="16" name="Group 3"/>
            <p:cNvCxnSpPr/>
            <p:nvPr/>
          </p:nvCxnSpPr>
          <p:spPr bwMode="auto">
            <a:xfrm flipV="1">
              <a:off x="2142015" y="3801244"/>
              <a:ext cx="5065380" cy="2018344"/>
            </a:xfrm>
            <a:prstGeom prst="straightConnector1">
              <a:avLst/>
            </a:prstGeom>
            <a:ln>
              <a:solidFill>
                <a:schemeClr val="tx1"/>
              </a:solidFill>
              <a:headEnd type="none" w="med" len="med"/>
              <a:tailEnd type="arrow"/>
            </a:ln>
            <a:effectLst/>
          </p:spPr>
          <p:style>
            <a:lnRef idx="2">
              <a:schemeClr val="dk1"/>
            </a:lnRef>
            <a:fillRef idx="0">
              <a:schemeClr val="dk1"/>
            </a:fillRef>
            <a:effectRef idx="1">
              <a:schemeClr val="dk1"/>
            </a:effectRef>
            <a:fontRef idx="minor">
              <a:schemeClr val="tx1"/>
            </a:fontRef>
          </p:style>
        </p:cxnSp>
        <p:sp>
          <p:nvSpPr>
            <p:cNvPr id="35" name="TextBox 34" descr="The third click depicts the internal client accessing the resource federation server within A. Datum Corporation thorugh the cloud."/>
            <p:cNvSpPr txBox="1"/>
            <p:nvPr/>
          </p:nvSpPr>
          <p:spPr>
            <a:xfrm>
              <a:off x="4187315" y="5040868"/>
              <a:ext cx="317716" cy="369332"/>
            </a:xfrm>
            <a:prstGeom prst="rect">
              <a:avLst/>
            </a:prstGeom>
            <a:noFill/>
          </p:spPr>
          <p:txBody>
            <a:bodyPr wrap="none" rtlCol="0">
              <a:spAutoFit/>
            </a:bodyPr>
            <a:lstStyle/>
            <a:p>
              <a:r>
                <a:rPr lang="en-US" b="1" dirty="0">
                  <a:solidFill>
                    <a:srgbClr val="000000"/>
                  </a:solidFill>
                  <a:latin typeface="Segoe UI" panose="020B0502040204020203" pitchFamily="34" charset="0"/>
                  <a:ea typeface="Segoe UI" panose="020B0502040204020203" pitchFamily="34" charset="0"/>
                  <a:cs typeface="Segoe UI" panose="020B0502040204020203" pitchFamily="34" charset="0"/>
                </a:rPr>
                <a:t>3</a:t>
              </a:r>
            </a:p>
          </p:txBody>
        </p:sp>
      </p:grpSp>
      <p:grpSp>
        <p:nvGrpSpPr>
          <p:cNvPr id="62" name="Group 2" descr="The second click depicts the web server communicating through the cloud back to the internal client computer within A. Datum Corporation."/>
          <p:cNvGrpSpPr/>
          <p:nvPr/>
        </p:nvGrpSpPr>
        <p:grpSpPr>
          <a:xfrm>
            <a:off x="2013672" y="5562600"/>
            <a:ext cx="5095143" cy="381000"/>
            <a:chOff x="2013672" y="5562600"/>
            <a:chExt cx="5095143" cy="381000"/>
          </a:xfrm>
        </p:grpSpPr>
        <p:cxnSp>
          <p:nvCxnSpPr>
            <p:cNvPr id="17" name="Group 2"/>
            <p:cNvCxnSpPr/>
            <p:nvPr/>
          </p:nvCxnSpPr>
          <p:spPr bwMode="auto">
            <a:xfrm flipH="1">
              <a:off x="2013672" y="5931932"/>
              <a:ext cx="5095143" cy="11668"/>
            </a:xfrm>
            <a:prstGeom prst="straightConnector1">
              <a:avLst/>
            </a:prstGeom>
            <a:ln>
              <a:solidFill>
                <a:schemeClr val="tx1"/>
              </a:solidFill>
              <a:prstDash val="solid"/>
              <a:headEnd type="none" w="med" len="med"/>
              <a:tailEnd type="arrow"/>
            </a:ln>
            <a:effectLst/>
          </p:spPr>
          <p:style>
            <a:lnRef idx="2">
              <a:schemeClr val="dk1"/>
            </a:lnRef>
            <a:fillRef idx="0">
              <a:schemeClr val="dk1"/>
            </a:fillRef>
            <a:effectRef idx="1">
              <a:schemeClr val="dk1"/>
            </a:effectRef>
            <a:fontRef idx="minor">
              <a:schemeClr val="tx1"/>
            </a:fontRef>
          </p:style>
        </p:cxnSp>
        <p:sp>
          <p:nvSpPr>
            <p:cNvPr id="37" name="Group 2"/>
            <p:cNvSpPr txBox="1"/>
            <p:nvPr/>
          </p:nvSpPr>
          <p:spPr>
            <a:xfrm>
              <a:off x="3881300" y="5562600"/>
              <a:ext cx="317716" cy="369332"/>
            </a:xfrm>
            <a:prstGeom prst="rect">
              <a:avLst/>
            </a:prstGeom>
            <a:noFill/>
          </p:spPr>
          <p:txBody>
            <a:bodyPr wrap="none" rtlCol="0">
              <a:spAutoFit/>
            </a:bodyPr>
            <a:lstStyle/>
            <a:p>
              <a:r>
                <a:rPr lang="en-US" b="1" dirty="0">
                  <a:solidFill>
                    <a:srgbClr val="000000"/>
                  </a:solidFill>
                  <a:latin typeface="Segoe UI" panose="020B0502040204020203" pitchFamily="34" charset="0"/>
                  <a:ea typeface="Segoe UI" panose="020B0502040204020203" pitchFamily="34" charset="0"/>
                  <a:cs typeface="Segoe UI" panose="020B0502040204020203" pitchFamily="34" charset="0"/>
                </a:rPr>
                <a:t>2</a:t>
              </a:r>
            </a:p>
          </p:txBody>
        </p:sp>
      </p:grpSp>
      <p:grpSp>
        <p:nvGrpSpPr>
          <p:cNvPr id="52" name="Group 1" descr="The first click depicts an internal client accessing a web server within A. Datum Corporation through the cloud."/>
          <p:cNvGrpSpPr/>
          <p:nvPr/>
        </p:nvGrpSpPr>
        <p:grpSpPr>
          <a:xfrm>
            <a:off x="2057400" y="6172200"/>
            <a:ext cx="4966800" cy="457200"/>
            <a:chOff x="2057400" y="6172200"/>
            <a:chExt cx="4966800" cy="457200"/>
          </a:xfrm>
        </p:grpSpPr>
        <p:cxnSp>
          <p:nvCxnSpPr>
            <p:cNvPr id="18" name="Group 1"/>
            <p:cNvCxnSpPr/>
            <p:nvPr/>
          </p:nvCxnSpPr>
          <p:spPr bwMode="auto">
            <a:xfrm>
              <a:off x="2057400" y="6172200"/>
              <a:ext cx="4966800" cy="1"/>
            </a:xfrm>
            <a:prstGeom prst="straightConnector1">
              <a:avLst/>
            </a:prstGeom>
            <a:ln>
              <a:solidFill>
                <a:schemeClr val="tx1"/>
              </a:solidFill>
              <a:headEnd type="none" w="med" len="med"/>
              <a:tailEnd type="arrow"/>
            </a:ln>
            <a:effectLst/>
          </p:spPr>
          <p:style>
            <a:lnRef idx="2">
              <a:schemeClr val="dk1"/>
            </a:lnRef>
            <a:fillRef idx="0">
              <a:schemeClr val="dk1"/>
            </a:fillRef>
            <a:effectRef idx="1">
              <a:schemeClr val="dk1"/>
            </a:effectRef>
            <a:fontRef idx="minor">
              <a:schemeClr val="tx1"/>
            </a:fontRef>
          </p:style>
        </p:cxnSp>
        <p:sp>
          <p:nvSpPr>
            <p:cNvPr id="39" name="TextBox 38"/>
            <p:cNvSpPr txBox="1"/>
            <p:nvPr/>
          </p:nvSpPr>
          <p:spPr>
            <a:xfrm>
              <a:off x="3887666" y="6260068"/>
              <a:ext cx="317716" cy="369332"/>
            </a:xfrm>
            <a:prstGeom prst="rect">
              <a:avLst/>
            </a:prstGeom>
            <a:noFill/>
          </p:spPr>
          <p:txBody>
            <a:bodyPr wrap="none" rtlCol="0">
              <a:spAutoFit/>
            </a:bodyPr>
            <a:lstStyle/>
            <a:p>
              <a:r>
                <a:rPr lang="en-US" b="1" dirty="0">
                  <a:solidFill>
                    <a:srgbClr val="000000"/>
                  </a:solidFill>
                  <a:latin typeface="Segoe UI" panose="020B0502040204020203" pitchFamily="34" charset="0"/>
                  <a:ea typeface="Segoe UI" panose="020B0502040204020203" pitchFamily="34" charset="0"/>
                  <a:cs typeface="Segoe UI" panose="020B0502040204020203" pitchFamily="34" charset="0"/>
                </a:rPr>
                <a:t>1</a:t>
              </a:r>
            </a:p>
          </p:txBody>
        </p:sp>
      </p:grpSp>
      <p:grpSp>
        <p:nvGrpSpPr>
          <p:cNvPr id="61" name="Group 11" descr="The eleventh and last click depicts the internal client computer communicating through the cloud with the seb server within A. Datum Corporation."/>
          <p:cNvGrpSpPr/>
          <p:nvPr/>
        </p:nvGrpSpPr>
        <p:grpSpPr>
          <a:xfrm>
            <a:off x="2061909" y="6106804"/>
            <a:ext cx="5162342" cy="510928"/>
            <a:chOff x="2238412" y="6619606"/>
            <a:chExt cx="5162342" cy="510928"/>
          </a:xfrm>
        </p:grpSpPr>
        <p:sp>
          <p:nvSpPr>
            <p:cNvPr id="38" name="TextBox 37"/>
            <p:cNvSpPr txBox="1"/>
            <p:nvPr/>
          </p:nvSpPr>
          <p:spPr>
            <a:xfrm>
              <a:off x="4734090" y="6761202"/>
              <a:ext cx="450764" cy="369332"/>
            </a:xfrm>
            <a:prstGeom prst="rect">
              <a:avLst/>
            </a:prstGeom>
            <a:noFill/>
          </p:spPr>
          <p:txBody>
            <a:bodyPr wrap="none" rtlCol="0">
              <a:spAutoFit/>
            </a:bodyPr>
            <a:lstStyle/>
            <a:p>
              <a:r>
                <a:rPr lang="en-US" b="1" dirty="0">
                  <a:solidFill>
                    <a:srgbClr val="000000"/>
                  </a:solidFill>
                  <a:latin typeface="Segoe UI" panose="020B0502040204020203" pitchFamily="34" charset="0"/>
                  <a:ea typeface="Segoe UI" panose="020B0502040204020203" pitchFamily="34" charset="0"/>
                  <a:cs typeface="Segoe UI" panose="020B0502040204020203" pitchFamily="34" charset="0"/>
                </a:rPr>
                <a:t>11</a:t>
              </a:r>
            </a:p>
          </p:txBody>
        </p:sp>
        <p:grpSp>
          <p:nvGrpSpPr>
            <p:cNvPr id="48" name="Group 47"/>
            <p:cNvGrpSpPr/>
            <p:nvPr/>
          </p:nvGrpSpPr>
          <p:grpSpPr>
            <a:xfrm>
              <a:off x="2238412" y="6619606"/>
              <a:ext cx="5162342" cy="214747"/>
              <a:chOff x="2000458" y="6096000"/>
              <a:chExt cx="5162342" cy="214747"/>
            </a:xfrm>
          </p:grpSpPr>
          <p:sp>
            <p:nvSpPr>
              <p:cNvPr id="40" name="Rectangle 39"/>
              <p:cNvSpPr/>
              <p:nvPr/>
            </p:nvSpPr>
            <p:spPr bwMode="auto">
              <a:xfrm>
                <a:off x="2000458" y="6096000"/>
                <a:ext cx="5162342" cy="214747"/>
              </a:xfrm>
              <a:prstGeom prst="rect">
                <a:avLst/>
              </a:prstGeom>
              <a:solidFill>
                <a:schemeClr val="bg1"/>
              </a:solidFill>
              <a:ln w="9525" cap="flat" cmpd="sng" algn="ctr">
                <a:noFill/>
                <a:prstDash val="sysDash"/>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algn="ctr" eaLnBrk="0" fontAlgn="base" hangingPunct="0">
                  <a:spcBef>
                    <a:spcPct val="0"/>
                  </a:spcBef>
                  <a:spcAft>
                    <a:spcPct val="0"/>
                  </a:spcAft>
                </a:pPr>
                <a:endParaRPr lang="en-US" b="1">
                  <a:solidFill>
                    <a:srgbClr val="000000"/>
                  </a:solidFill>
                </a:endParaRPr>
              </a:p>
            </p:txBody>
          </p:sp>
          <p:cxnSp>
            <p:nvCxnSpPr>
              <p:cNvPr id="41" name="Straight Arrow Connector 40"/>
              <p:cNvCxnSpPr/>
              <p:nvPr/>
            </p:nvCxnSpPr>
            <p:spPr bwMode="auto">
              <a:xfrm>
                <a:off x="2057400" y="6172200"/>
                <a:ext cx="4966800" cy="1"/>
              </a:xfrm>
              <a:prstGeom prst="straightConnector1">
                <a:avLst/>
              </a:prstGeom>
              <a:ln w="28575">
                <a:solidFill>
                  <a:schemeClr val="tx1"/>
                </a:solidFill>
                <a:prstDash val="sysDash"/>
                <a:headEnd type="none" w="med" len="med"/>
                <a:tailEnd type="arrow"/>
              </a:ln>
              <a:effectLst/>
            </p:spPr>
            <p:style>
              <a:lnRef idx="2">
                <a:schemeClr val="dk1"/>
              </a:lnRef>
              <a:fillRef idx="0">
                <a:schemeClr val="dk1"/>
              </a:fillRef>
              <a:effectRef idx="1">
                <a:schemeClr val="dk1"/>
              </a:effectRef>
              <a:fontRef idx="minor">
                <a:schemeClr val="tx1"/>
              </a:fontRef>
            </p:style>
          </p:cxnSp>
        </p:grpSp>
      </p:grpSp>
      <p:grpSp>
        <p:nvGrpSpPr>
          <p:cNvPr id="58" name="Group 9" descr="The ninth click depicts the internal client server communicating through the cloud with the resource federation server within A. Datum Corporation."/>
          <p:cNvGrpSpPr/>
          <p:nvPr/>
        </p:nvGrpSpPr>
        <p:grpSpPr>
          <a:xfrm>
            <a:off x="1965551" y="3801244"/>
            <a:ext cx="5539726" cy="2018344"/>
            <a:chOff x="1898452" y="3791428"/>
            <a:chExt cx="5539726" cy="2018344"/>
          </a:xfrm>
        </p:grpSpPr>
        <p:sp>
          <p:nvSpPr>
            <p:cNvPr id="36" name="Group 3" descr="The ninth click depicts the internal client server communicating through the cloud with the resource federation server within A. Datum Corporation."/>
            <p:cNvSpPr txBox="1"/>
            <p:nvPr/>
          </p:nvSpPr>
          <p:spPr>
            <a:xfrm>
              <a:off x="4719500" y="4799196"/>
              <a:ext cx="317716" cy="369332"/>
            </a:xfrm>
            <a:prstGeom prst="rect">
              <a:avLst/>
            </a:prstGeom>
            <a:noFill/>
          </p:spPr>
          <p:txBody>
            <a:bodyPr wrap="none" rtlCol="0">
              <a:spAutoFit/>
            </a:bodyPr>
            <a:lstStyle/>
            <a:p>
              <a:r>
                <a:rPr lang="en-US" b="1" dirty="0">
                  <a:solidFill>
                    <a:srgbClr val="000000"/>
                  </a:solidFill>
                  <a:latin typeface="Segoe UI" panose="020B0502040204020203" pitchFamily="34" charset="0"/>
                  <a:ea typeface="Segoe UI" panose="020B0502040204020203" pitchFamily="34" charset="0"/>
                  <a:cs typeface="Segoe UI" panose="020B0502040204020203" pitchFamily="34" charset="0"/>
                </a:rPr>
                <a:t>9</a:t>
              </a:r>
            </a:p>
          </p:txBody>
        </p:sp>
        <p:grpSp>
          <p:nvGrpSpPr>
            <p:cNvPr id="46" name="Group 45"/>
            <p:cNvGrpSpPr/>
            <p:nvPr/>
          </p:nvGrpSpPr>
          <p:grpSpPr>
            <a:xfrm>
              <a:off x="1898452" y="3791428"/>
              <a:ext cx="5539726" cy="2018344"/>
              <a:chOff x="1900974" y="3810000"/>
              <a:chExt cx="5539726" cy="2018344"/>
            </a:xfrm>
          </p:grpSpPr>
          <p:sp>
            <p:nvSpPr>
              <p:cNvPr id="42" name="Rectangle 41"/>
              <p:cNvSpPr/>
              <p:nvPr/>
            </p:nvSpPr>
            <p:spPr bwMode="auto">
              <a:xfrm rot="20293789">
                <a:off x="1900974" y="4676992"/>
                <a:ext cx="5539726" cy="221756"/>
              </a:xfrm>
              <a:prstGeom prst="rect">
                <a:avLst/>
              </a:prstGeom>
              <a:solidFill>
                <a:schemeClr val="bg1"/>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algn="ctr" eaLnBrk="0" fontAlgn="base" hangingPunct="0">
                  <a:spcBef>
                    <a:spcPct val="0"/>
                  </a:spcBef>
                  <a:spcAft>
                    <a:spcPct val="0"/>
                  </a:spcAft>
                </a:pPr>
                <a:endParaRPr lang="en-US" b="1">
                  <a:solidFill>
                    <a:srgbClr val="000000"/>
                  </a:solidFill>
                </a:endParaRPr>
              </a:p>
            </p:txBody>
          </p:sp>
          <p:cxnSp>
            <p:nvCxnSpPr>
              <p:cNvPr id="44" name="Straight Arrow Connector 43"/>
              <p:cNvCxnSpPr/>
              <p:nvPr/>
            </p:nvCxnSpPr>
            <p:spPr bwMode="auto">
              <a:xfrm flipV="1">
                <a:off x="2133600" y="3810000"/>
                <a:ext cx="5065380" cy="2018344"/>
              </a:xfrm>
              <a:prstGeom prst="straightConnector1">
                <a:avLst/>
              </a:prstGeom>
              <a:ln w="28575">
                <a:solidFill>
                  <a:schemeClr val="tx1"/>
                </a:solidFill>
                <a:prstDash val="sysDash"/>
                <a:headEnd type="none" w="med" len="med"/>
                <a:tailEnd type="arrow"/>
              </a:ln>
              <a:effectLst/>
            </p:spPr>
            <p:style>
              <a:lnRef idx="2">
                <a:schemeClr val="dk1"/>
              </a:lnRef>
              <a:fillRef idx="0">
                <a:schemeClr val="dk1"/>
              </a:fillRef>
              <a:effectRef idx="1">
                <a:schemeClr val="dk1"/>
              </a:effectRef>
              <a:fontRef idx="minor">
                <a:schemeClr val="tx1"/>
              </a:fontRef>
            </p:style>
          </p:cxnSp>
        </p:grpSp>
      </p:grpSp>
      <p:grpSp>
        <p:nvGrpSpPr>
          <p:cNvPr id="60" name="Group 10" descr="The tenth click depicts the resource federation server communicating through the cloud back to the internal client computer located within Trey Research."/>
          <p:cNvGrpSpPr/>
          <p:nvPr/>
        </p:nvGrpSpPr>
        <p:grpSpPr>
          <a:xfrm>
            <a:off x="1809125" y="3581400"/>
            <a:ext cx="5539726" cy="1984080"/>
            <a:chOff x="1809125" y="3581400"/>
            <a:chExt cx="5539726" cy="1984080"/>
          </a:xfrm>
        </p:grpSpPr>
        <p:sp>
          <p:nvSpPr>
            <p:cNvPr id="34" name="TextBox 33"/>
            <p:cNvSpPr txBox="1"/>
            <p:nvPr/>
          </p:nvSpPr>
          <p:spPr>
            <a:xfrm>
              <a:off x="4567100" y="4059534"/>
              <a:ext cx="450764" cy="369332"/>
            </a:xfrm>
            <a:prstGeom prst="rect">
              <a:avLst/>
            </a:prstGeom>
            <a:noFill/>
          </p:spPr>
          <p:txBody>
            <a:bodyPr wrap="none" rtlCol="0">
              <a:spAutoFit/>
            </a:bodyPr>
            <a:lstStyle/>
            <a:p>
              <a:r>
                <a:rPr lang="en-US" b="1" dirty="0">
                  <a:solidFill>
                    <a:srgbClr val="000000"/>
                  </a:solidFill>
                  <a:latin typeface="Segoe UI" panose="020B0502040204020203" pitchFamily="34" charset="0"/>
                  <a:ea typeface="Segoe UI" panose="020B0502040204020203" pitchFamily="34" charset="0"/>
                  <a:cs typeface="Segoe UI" panose="020B0502040204020203" pitchFamily="34" charset="0"/>
                </a:rPr>
                <a:t>10</a:t>
              </a:r>
            </a:p>
          </p:txBody>
        </p:sp>
        <p:grpSp>
          <p:nvGrpSpPr>
            <p:cNvPr id="47" name="Group 46"/>
            <p:cNvGrpSpPr/>
            <p:nvPr/>
          </p:nvGrpSpPr>
          <p:grpSpPr>
            <a:xfrm>
              <a:off x="1809125" y="3581400"/>
              <a:ext cx="5539726" cy="1984080"/>
              <a:chOff x="1271944" y="4285699"/>
              <a:chExt cx="5539726" cy="1984080"/>
            </a:xfrm>
          </p:grpSpPr>
          <p:sp>
            <p:nvSpPr>
              <p:cNvPr id="43" name="Rectangle 42"/>
              <p:cNvSpPr/>
              <p:nvPr/>
            </p:nvSpPr>
            <p:spPr bwMode="auto">
              <a:xfrm rot="20293789">
                <a:off x="1271944" y="5178151"/>
                <a:ext cx="5539726" cy="221756"/>
              </a:xfrm>
              <a:prstGeom prst="rect">
                <a:avLst/>
              </a:prstGeom>
              <a:solidFill>
                <a:schemeClr val="bg1"/>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algn="ctr" eaLnBrk="0" fontAlgn="base" hangingPunct="0">
                  <a:spcBef>
                    <a:spcPct val="0"/>
                  </a:spcBef>
                  <a:spcAft>
                    <a:spcPct val="0"/>
                  </a:spcAft>
                </a:pPr>
                <a:endParaRPr lang="en-US" b="1">
                  <a:solidFill>
                    <a:srgbClr val="000000"/>
                  </a:solidFill>
                </a:endParaRPr>
              </a:p>
            </p:txBody>
          </p:sp>
          <p:cxnSp>
            <p:nvCxnSpPr>
              <p:cNvPr id="45" name="Straight Arrow Connector 44"/>
              <p:cNvCxnSpPr/>
              <p:nvPr/>
            </p:nvCxnSpPr>
            <p:spPr bwMode="auto">
              <a:xfrm flipH="1">
                <a:off x="1459571" y="4285699"/>
                <a:ext cx="5037555" cy="1984080"/>
              </a:xfrm>
              <a:prstGeom prst="straightConnector1">
                <a:avLst/>
              </a:prstGeom>
              <a:ln w="28575">
                <a:solidFill>
                  <a:schemeClr val="tx1"/>
                </a:solidFill>
                <a:prstDash val="sysDash"/>
                <a:headEnd type="none" w="med" len="med"/>
                <a:tailEnd type="arrow"/>
              </a:ln>
              <a:effectLst/>
            </p:spPr>
            <p:style>
              <a:lnRef idx="2">
                <a:schemeClr val="dk1"/>
              </a:lnRef>
              <a:fillRef idx="0">
                <a:schemeClr val="dk1"/>
              </a:fillRef>
              <a:effectRef idx="1">
                <a:schemeClr val="dk1"/>
              </a:effectRef>
              <a:fontRef idx="minor">
                <a:schemeClr val="tx1"/>
              </a:fontRef>
            </p:style>
          </p:cxnSp>
        </p:grpSp>
      </p:grpSp>
      <p:pic>
        <p:nvPicPr>
          <p:cNvPr id="64" name="Picture 7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29600" y="6400800"/>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 name="Picture 7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63529" y="6400800"/>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3299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1"/>
                                        </p:tgtEl>
                                        <p:attrNameLst>
                                          <p:attrName>style.visibility</p:attrName>
                                        </p:attrNameLst>
                                      </p:cBhvr>
                                      <p:to>
                                        <p:strVal val="visible"/>
                                      </p:to>
                                    </p:set>
                                  </p:childTnLst>
                                </p:cTn>
                              </p:par>
                            </p:childTnLst>
                          </p:cTn>
                        </p:par>
                        <p:par>
                          <p:cTn id="47" fill="hold">
                            <p:stCondLst>
                              <p:cond delay="0"/>
                            </p:stCondLst>
                            <p:childTnLst>
                              <p:par>
                                <p:cTn id="48" presetID="1" presetClass="entr" presetSubtype="0" fill="hold" nodeType="afterEffect">
                                  <p:stCondLst>
                                    <p:cond delay="0"/>
                                  </p:stCondLst>
                                  <p:childTnLst>
                                    <p:set>
                                      <p:cBhvr>
                                        <p:cTn id="49"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8457714" cy="740664"/>
          </a:xfrm>
        </p:spPr>
        <p:txBody>
          <a:bodyPr/>
          <a:lstStyle/>
          <a:p>
            <a:r>
              <a:rPr lang="en-US" dirty="0"/>
              <a:t>Planning an AD FS deployment for online services</a:t>
            </a: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589440" y="3200400"/>
            <a:ext cx="544339" cy="1035313"/>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Curved Connector 18"/>
          <p:cNvCxnSpPr/>
          <p:nvPr/>
        </p:nvCxnSpPr>
        <p:spPr bwMode="auto">
          <a:xfrm>
            <a:off x="6924701" y="2684835"/>
            <a:ext cx="914400" cy="914400"/>
          </a:xfrm>
          <a:prstGeom prst="curvedConnector3">
            <a:avLst/>
          </a:prstGeom>
          <a:gradFill rotWithShape="1">
            <a:gsLst>
              <a:gs pos="0">
                <a:srgbClr val="E4CD9A"/>
              </a:gs>
              <a:gs pos="100000">
                <a:srgbClr val="EEEFD7"/>
              </a:gs>
            </a:gsLst>
            <a:lin ang="2700000" scaled="1"/>
          </a:gradFill>
          <a:ln w="9525" cap="flat" cmpd="sng" algn="ctr">
            <a:noFill/>
            <a:prstDash val="solid"/>
            <a:round/>
            <a:headEnd type="none" w="med" len="med"/>
            <a:tailEnd type="arrow"/>
          </a:ln>
          <a:effectLst>
            <a:outerShdw dist="35921" dir="2700000" algn="ctr" rotWithShape="0">
              <a:srgbClr val="AFAFAF"/>
            </a:outerShdw>
          </a:effectLst>
        </p:spPr>
      </p:cxnSp>
      <p:sp>
        <p:nvSpPr>
          <p:cNvPr id="25" name="Rectangle 289"/>
          <p:cNvSpPr>
            <a:spLocks noChangeArrowheads="1"/>
          </p:cNvSpPr>
          <p:nvPr/>
        </p:nvSpPr>
        <p:spPr bwMode="auto">
          <a:xfrm>
            <a:off x="2262973" y="2571002"/>
            <a:ext cx="134685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en-GB"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Account</a:t>
            </a:r>
          </a:p>
          <a:p>
            <a:pPr algn="ctr"/>
            <a:r>
              <a:rPr lang="en-GB" sz="1600" b="1" dirty="0">
                <a:solidFill>
                  <a:srgbClr val="000000"/>
                </a:solidFill>
                <a:latin typeface="Segoe UI" panose="020B0502040204020203" pitchFamily="34" charset="0"/>
                <a:ea typeface="Segoe UI" panose="020B0502040204020203" pitchFamily="34" charset="0"/>
                <a:cs typeface="Segoe UI" panose="020B0502040204020203" pitchFamily="34" charset="0"/>
              </a:rPr>
              <a:t>federation server</a:t>
            </a:r>
          </a:p>
          <a:p>
            <a:endParaRPr lang="en-GB"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grpSp>
        <p:nvGrpSpPr>
          <p:cNvPr id="49" name="Group 0" descr="The diagram illustrates the 11 steps necessary for AD FS to enable SSO with Microsoft online services: &#10;1. The user opens a web browser and sends an HTTPS request to the Office 365 Outlook Web App server. &#10;2. The Outlook Web App server receives the request and verifies whether the user is part of a hybrid Exchange Server deployment. If this is the case, the server redirects the client computer to the Microsoft online services federation server.&#10;3. The client computer sends an HTTPS request to the Microsoft online services federation server. &#10;4. The client computer is redirected again to the on-premises federation server. The redirection to the user’s home domain is based on the UPN suffix of the user.&#10;5. The client computer sends an HTTPS request to the on-premises federation server. &#10;6. If the user is already signed in to the domain, the on-premises federation server can take the user’s Kerberos ticket and request authentication from AD DS on the user’s behalf by using Windows authentication. If the user signs in from outside of the network or from a computer that is not a member of the internal domain, the user is prompted for credentials.&#10;7. The AD DS domain controller authenticates the user and then sends the success message back to the federation server along with other information about the user that the federation server can use to generate the user’s claims.&#10;8. The federation server creates the claim for the user based on the rules defined during the AD FS server setup. The claims data is placed in a digitally signed security token. Then the data is sent to the client computer, which posts it back to the Microsoft online services federation server.&#10;9. The Microsoft online services federation server validates that the security token came from a trusted federation partner. This trust is configured when you configure the hybrid Exchange Server environment.&#10;10. The Microsoft online services federation server creates and signs a new token that it sends to the client computer, which then sends the token back to the Outlook Web App server.&#10;11. The Outlook Web App server receives the request and validates the signed tokens. The server issues the client a session cookie indicating that it has successfully authenticated. The user is then granted access to his or her Exchange Server mailbox.&#10;&#10;"/>
          <p:cNvGrpSpPr/>
          <p:nvPr/>
        </p:nvGrpSpPr>
        <p:grpSpPr>
          <a:xfrm>
            <a:off x="152400" y="1116122"/>
            <a:ext cx="8915400" cy="5360878"/>
            <a:chOff x="152400" y="1116122"/>
            <a:chExt cx="8915400" cy="5360878"/>
          </a:xfrm>
        </p:grpSpPr>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83612" y="2106722"/>
              <a:ext cx="544339" cy="1035313"/>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3413931" y="4466174"/>
              <a:ext cx="1365052" cy="867826"/>
              <a:chOff x="855888" y="4160099"/>
              <a:chExt cx="1139268" cy="724285"/>
            </a:xfrm>
          </p:grpSpPr>
          <p:pic>
            <p:nvPicPr>
              <p:cNvPr id="5"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1041826" y="4160099"/>
                <a:ext cx="953330" cy="58479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855888" y="4324124"/>
                <a:ext cx="549130" cy="560260"/>
              </a:xfrm>
              <a:prstGeom prst="rect">
                <a:avLst/>
              </a:prstGeom>
              <a:noFill/>
              <a:extLst>
                <a:ext uri="{909E8E84-426E-40DD-AFC4-6F175D3DCCD1}">
                  <a14:hiddenFill xmlns:a14="http://schemas.microsoft.com/office/drawing/2010/main">
                    <a:solidFill>
                      <a:srgbClr val="FFFFFF"/>
                    </a:solidFill>
                  </a14:hiddenFill>
                </a:ext>
              </a:extLst>
            </p:spPr>
          </p:pic>
        </p:grpSp>
        <p:pic>
          <p:nvPicPr>
            <p:cNvPr id="7" name="Picture 5"/>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3456783" y="2576151"/>
              <a:ext cx="2095634" cy="118607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192014" y="3418968"/>
              <a:ext cx="544339" cy="10353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523748" y="5441687"/>
              <a:ext cx="544339" cy="1035313"/>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Straight Arrow Connector 19"/>
            <p:cNvCxnSpPr/>
            <p:nvPr/>
          </p:nvCxnSpPr>
          <p:spPr bwMode="auto">
            <a:xfrm flipH="1">
              <a:off x="3086795" y="2259122"/>
              <a:ext cx="2971800" cy="0"/>
            </a:xfrm>
            <a:prstGeom prst="straightConnector1">
              <a:avLst/>
            </a:prstGeom>
            <a:ln>
              <a:solidFill>
                <a:schemeClr val="tx1"/>
              </a:solidFill>
              <a:prstDash val="dash"/>
              <a:headEnd type="none" w="med" len="med"/>
              <a:tailEnd type="arrow"/>
            </a:ln>
            <a:effectLst/>
          </p:spPr>
          <p:style>
            <a:lnRef idx="3">
              <a:schemeClr val="dk1"/>
            </a:lnRef>
            <a:fillRef idx="0">
              <a:schemeClr val="dk1"/>
            </a:fillRef>
            <a:effectRef idx="2">
              <a:schemeClr val="dk1"/>
            </a:effectRef>
            <a:fontRef idx="minor">
              <a:schemeClr val="tx1"/>
            </a:fontRef>
          </p:style>
        </p:cxnSp>
        <p:sp>
          <p:nvSpPr>
            <p:cNvPr id="21" name="Rectangle 5"/>
            <p:cNvSpPr>
              <a:spLocks noChangeArrowheads="1"/>
            </p:cNvSpPr>
            <p:nvPr/>
          </p:nvSpPr>
          <p:spPr bwMode="auto">
            <a:xfrm>
              <a:off x="152400" y="1116122"/>
              <a:ext cx="2816225" cy="455612"/>
            </a:xfrm>
            <a:prstGeom prst="rect">
              <a:avLst/>
            </a:prstGeom>
            <a:ln>
              <a:noFill/>
              <a:headEnd/>
              <a:tailEnd/>
            </a:ln>
            <a:effectLst/>
          </p:spPr>
          <p:style>
            <a:lnRef idx="1">
              <a:schemeClr val="accent1"/>
            </a:lnRef>
            <a:fillRef idx="2">
              <a:schemeClr val="accent1"/>
            </a:fillRef>
            <a:effectRef idx="1">
              <a:schemeClr val="accent1"/>
            </a:effectRef>
            <a:fontRef idx="minor">
              <a:schemeClr val="dk1"/>
            </a:fontRef>
          </p:style>
          <p:txBody>
            <a:bodyPr wrap="none" lIns="91436" tIns="45718" rIns="91436" bIns="45718" anchor="ctr"/>
            <a:lstStyle/>
            <a:p>
              <a:pPr algn="ctr">
                <a:lnSpc>
                  <a:spcPct val="80000"/>
                </a:lnSpc>
                <a:defRPr/>
              </a:pPr>
              <a:r>
                <a:rPr lang="en-US" sz="2000" b="1" dirty="0">
                  <a:solidFill>
                    <a:srgbClr val="000000"/>
                  </a:solidFill>
                  <a:latin typeface="Segoe UI" panose="020B0502040204020203" pitchFamily="34" charset="0"/>
                  <a:ea typeface="Segoe UI" panose="020B0502040204020203" pitchFamily="34" charset="0"/>
                  <a:cs typeface="Segoe UI" panose="020B0502040204020203" pitchFamily="34" charset="0"/>
                </a:rPr>
                <a:t>On-premises</a:t>
              </a:r>
            </a:p>
          </p:txBody>
        </p:sp>
        <p:sp>
          <p:nvSpPr>
            <p:cNvPr id="22" name="Rectangle 6"/>
            <p:cNvSpPr>
              <a:spLocks noChangeArrowheads="1"/>
            </p:cNvSpPr>
            <p:nvPr/>
          </p:nvSpPr>
          <p:spPr bwMode="auto">
            <a:xfrm>
              <a:off x="6232525" y="1143000"/>
              <a:ext cx="2835275" cy="455612"/>
            </a:xfrm>
            <a:prstGeom prst="rect">
              <a:avLst/>
            </a:prstGeom>
            <a:ln>
              <a:noFill/>
              <a:headEnd/>
              <a:tailEnd/>
            </a:ln>
            <a:effectLst/>
          </p:spPr>
          <p:style>
            <a:lnRef idx="1">
              <a:schemeClr val="accent1"/>
            </a:lnRef>
            <a:fillRef idx="2">
              <a:schemeClr val="accent1"/>
            </a:fillRef>
            <a:effectRef idx="1">
              <a:schemeClr val="accent1"/>
            </a:effectRef>
            <a:fontRef idx="minor">
              <a:schemeClr val="dk1"/>
            </a:fontRef>
          </p:style>
          <p:txBody>
            <a:bodyPr wrap="none" lIns="91436" tIns="45718" rIns="91436" bIns="45718" anchor="ctr"/>
            <a:lstStyle/>
            <a:p>
              <a:pPr algn="ctr">
                <a:lnSpc>
                  <a:spcPct val="80000"/>
                </a:lnSpc>
                <a:defRPr/>
              </a:pPr>
              <a:r>
                <a:rPr lang="en-US" sz="2000" b="1" dirty="0">
                  <a:solidFill>
                    <a:srgbClr val="000000"/>
                  </a:solidFill>
                  <a:latin typeface="Segoe UI" panose="020B0502040204020203" pitchFamily="34" charset="0"/>
                  <a:ea typeface="Segoe UI" panose="020B0502040204020203" pitchFamily="34" charset="0"/>
                  <a:cs typeface="Segoe UI" panose="020B0502040204020203" pitchFamily="34" charset="0"/>
                </a:rPr>
                <a:t>Exchange Online</a:t>
              </a:r>
            </a:p>
          </p:txBody>
        </p:sp>
        <p:sp>
          <p:nvSpPr>
            <p:cNvPr id="23" name="Rectangle 178"/>
            <p:cNvSpPr>
              <a:spLocks noChangeArrowheads="1"/>
            </p:cNvSpPr>
            <p:nvPr/>
          </p:nvSpPr>
          <p:spPr bwMode="auto">
            <a:xfrm>
              <a:off x="3326457" y="5383322"/>
              <a:ext cx="13081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en-GB" b="1" dirty="0">
                  <a:solidFill>
                    <a:srgbClr val="000000"/>
                  </a:solidFill>
                  <a:latin typeface="Segoe UI" panose="020B0502040204020203" pitchFamily="34" charset="0"/>
                  <a:ea typeface="Segoe UI" panose="020B0502040204020203" pitchFamily="34" charset="0"/>
                  <a:cs typeface="Segoe UI" panose="020B0502040204020203" pitchFamily="34" charset="0"/>
                </a:rPr>
                <a:t>Internal</a:t>
              </a:r>
            </a:p>
            <a:p>
              <a:pPr algn="ctr"/>
              <a:r>
                <a:rPr lang="en-GB" b="1" dirty="0">
                  <a:solidFill>
                    <a:srgbClr val="000000"/>
                  </a:solidFill>
                  <a:latin typeface="Segoe UI" panose="020B0502040204020203" pitchFamily="34" charset="0"/>
                  <a:ea typeface="Segoe UI" panose="020B0502040204020203" pitchFamily="34" charset="0"/>
                  <a:cs typeface="Segoe UI" panose="020B0502040204020203" pitchFamily="34" charset="0"/>
                </a:rPr>
                <a:t>client computer</a:t>
              </a:r>
            </a:p>
          </p:txBody>
        </p:sp>
        <p:sp>
          <p:nvSpPr>
            <p:cNvPr id="24" name="Rectangle 233"/>
            <p:cNvSpPr>
              <a:spLocks noChangeArrowheads="1"/>
            </p:cNvSpPr>
            <p:nvPr/>
          </p:nvSpPr>
          <p:spPr bwMode="auto">
            <a:xfrm>
              <a:off x="7011672" y="2034039"/>
              <a:ext cx="1790619"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GB" b="1" dirty="0">
                  <a:solidFill>
                    <a:srgbClr val="000000"/>
                  </a:solidFill>
                  <a:latin typeface="Segoe UI" panose="020B0502040204020203" pitchFamily="34" charset="0"/>
                  <a:ea typeface="Segoe UI" panose="020B0502040204020203" pitchFamily="34" charset="0"/>
                  <a:cs typeface="Segoe UI" panose="020B0502040204020203" pitchFamily="34" charset="0"/>
                </a:rPr>
                <a:t>Microsoft online</a:t>
              </a:r>
            </a:p>
            <a:p>
              <a:pPr algn="ctr"/>
              <a:r>
                <a:rPr lang="en-GB" b="1" dirty="0">
                  <a:solidFill>
                    <a:srgbClr val="000000"/>
                  </a:solidFill>
                  <a:latin typeface="Segoe UI" panose="020B0502040204020203" pitchFamily="34" charset="0"/>
                  <a:ea typeface="Segoe UI" panose="020B0502040204020203" pitchFamily="34" charset="0"/>
                  <a:cs typeface="Segoe UI" panose="020B0502040204020203" pitchFamily="34" charset="0"/>
                </a:rPr>
                <a:t>services</a:t>
              </a:r>
            </a:p>
            <a:p>
              <a:pPr algn="ctr"/>
              <a:r>
                <a:rPr lang="en-GB" b="1" dirty="0">
                  <a:solidFill>
                    <a:srgbClr val="000000"/>
                  </a:solidFill>
                  <a:latin typeface="Segoe UI" panose="020B0502040204020203" pitchFamily="34" charset="0"/>
                  <a:ea typeface="Segoe UI" panose="020B0502040204020203" pitchFamily="34" charset="0"/>
                  <a:cs typeface="Segoe UI" panose="020B0502040204020203" pitchFamily="34" charset="0"/>
                </a:rPr>
                <a:t>federation</a:t>
              </a:r>
            </a:p>
            <a:p>
              <a:pPr algn="ctr"/>
              <a:r>
                <a:rPr lang="en-GB" b="1" dirty="0">
                  <a:solidFill>
                    <a:srgbClr val="000000"/>
                  </a:solidFill>
                  <a:latin typeface="Segoe UI" panose="020B0502040204020203" pitchFamily="34" charset="0"/>
                  <a:ea typeface="Segoe UI" panose="020B0502040204020203" pitchFamily="34" charset="0"/>
                  <a:cs typeface="Segoe UI" panose="020B0502040204020203" pitchFamily="34" charset="0"/>
                </a:rPr>
                <a:t>server</a:t>
              </a:r>
            </a:p>
          </p:txBody>
        </p:sp>
        <p:sp>
          <p:nvSpPr>
            <p:cNvPr id="26" name="Rectangle 350"/>
            <p:cNvSpPr>
              <a:spLocks noChangeArrowheads="1"/>
            </p:cNvSpPr>
            <p:nvPr/>
          </p:nvSpPr>
          <p:spPr bwMode="auto">
            <a:xfrm>
              <a:off x="7257151" y="4302204"/>
              <a:ext cx="1050031"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GB" b="1" dirty="0">
                  <a:solidFill>
                    <a:srgbClr val="000000"/>
                  </a:solidFill>
                  <a:latin typeface="Segoe UI" panose="020B0502040204020203" pitchFamily="34" charset="0"/>
                  <a:ea typeface="Segoe UI" panose="020B0502040204020203" pitchFamily="34" charset="0"/>
                  <a:cs typeface="Segoe UI" panose="020B0502040204020203" pitchFamily="34" charset="0"/>
                </a:rPr>
                <a:t>Microsoft</a:t>
              </a:r>
            </a:p>
            <a:p>
              <a:pPr algn="ctr"/>
              <a:r>
                <a:rPr lang="en-GB" b="1" dirty="0">
                  <a:solidFill>
                    <a:srgbClr val="000000"/>
                  </a:solidFill>
                  <a:latin typeface="Segoe UI" panose="020B0502040204020203" pitchFamily="34" charset="0"/>
                  <a:ea typeface="Segoe UI" panose="020B0502040204020203" pitchFamily="34" charset="0"/>
                  <a:cs typeface="Segoe UI" panose="020B0502040204020203" pitchFamily="34" charset="0"/>
                </a:rPr>
                <a:t>Outlook</a:t>
              </a:r>
            </a:p>
            <a:p>
              <a:pPr algn="ctr"/>
              <a:r>
                <a:rPr lang="en-GB" b="1" dirty="0">
                  <a:solidFill>
                    <a:srgbClr val="000000"/>
                  </a:solidFill>
                  <a:latin typeface="Segoe UI" panose="020B0502040204020203" pitchFamily="34" charset="0"/>
                  <a:ea typeface="Segoe UI" panose="020B0502040204020203" pitchFamily="34" charset="0"/>
                  <a:cs typeface="Segoe UI" panose="020B0502040204020203" pitchFamily="34" charset="0"/>
                </a:rPr>
                <a:t>Web App</a:t>
              </a:r>
            </a:p>
            <a:p>
              <a:pPr algn="ctr"/>
              <a:r>
                <a:rPr lang="en-GB" b="1" dirty="0">
                  <a:solidFill>
                    <a:srgbClr val="000000"/>
                  </a:solidFill>
                  <a:latin typeface="Segoe UI" panose="020B0502040204020203" pitchFamily="34" charset="0"/>
                  <a:ea typeface="Segoe UI" panose="020B0502040204020203" pitchFamily="34" charset="0"/>
                  <a:cs typeface="Segoe UI" panose="020B0502040204020203" pitchFamily="34" charset="0"/>
                </a:rPr>
                <a:t>server</a:t>
              </a:r>
            </a:p>
          </p:txBody>
        </p:sp>
        <p:sp>
          <p:nvSpPr>
            <p:cNvPr id="27" name="Rectangle 418"/>
            <p:cNvSpPr>
              <a:spLocks noChangeArrowheads="1"/>
            </p:cNvSpPr>
            <p:nvPr/>
          </p:nvSpPr>
          <p:spPr bwMode="auto">
            <a:xfrm>
              <a:off x="869278" y="1828800"/>
              <a:ext cx="6957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GB" b="1" dirty="0">
                  <a:solidFill>
                    <a:srgbClr val="000000"/>
                  </a:solidFill>
                  <a:latin typeface="Segoe UI" panose="020B0502040204020203" pitchFamily="34" charset="0"/>
                  <a:ea typeface="Segoe UI" panose="020B0502040204020203" pitchFamily="34" charset="0"/>
                  <a:cs typeface="Segoe UI" panose="020B0502040204020203" pitchFamily="34" charset="0"/>
                </a:rPr>
                <a:t>AD DS</a:t>
              </a:r>
            </a:p>
          </p:txBody>
        </p:sp>
        <p:sp>
          <p:nvSpPr>
            <p:cNvPr id="28" name="TextBox 27"/>
            <p:cNvSpPr txBox="1"/>
            <p:nvPr/>
          </p:nvSpPr>
          <p:spPr>
            <a:xfrm>
              <a:off x="3630099" y="1889790"/>
              <a:ext cx="1924629" cy="369332"/>
            </a:xfrm>
            <a:prstGeom prst="rect">
              <a:avLst/>
            </a:prstGeom>
            <a:noFill/>
          </p:spPr>
          <p:txBody>
            <a:bodyPr wrap="none" rtlCol="0">
              <a:spAutoFit/>
            </a:bodyPr>
            <a:lstStyle/>
            <a:p>
              <a:r>
                <a:rPr lang="en-US" b="1" dirty="0">
                  <a:solidFill>
                    <a:srgbClr val="000000"/>
                  </a:solidFill>
                  <a:latin typeface="Segoe UI" panose="020B0502040204020203" pitchFamily="34" charset="0"/>
                  <a:ea typeface="Segoe UI" panose="020B0502040204020203" pitchFamily="34" charset="0"/>
                  <a:cs typeface="Segoe UI" panose="020B0502040204020203" pitchFamily="34" charset="0"/>
                </a:rPr>
                <a:t>Federation trust</a:t>
              </a:r>
            </a:p>
          </p:txBody>
        </p:sp>
      </p:grpSp>
      <p:grpSp>
        <p:nvGrpSpPr>
          <p:cNvPr id="57" name="Group 7" descr="The seventh click depicts the AD DS domain communicating with the account federation server, which is located on-premises."/>
          <p:cNvGrpSpPr/>
          <p:nvPr/>
        </p:nvGrpSpPr>
        <p:grpSpPr>
          <a:xfrm>
            <a:off x="1424514" y="3050605"/>
            <a:ext cx="680162" cy="683195"/>
            <a:chOff x="1424514" y="3050605"/>
            <a:chExt cx="680162" cy="683195"/>
          </a:xfrm>
        </p:grpSpPr>
        <p:cxnSp>
          <p:nvCxnSpPr>
            <p:cNvPr id="11" name="Straight Arrow Connector 10"/>
            <p:cNvCxnSpPr/>
            <p:nvPr/>
          </p:nvCxnSpPr>
          <p:spPr bwMode="auto">
            <a:xfrm>
              <a:off x="1424514" y="3050605"/>
              <a:ext cx="680162" cy="656907"/>
            </a:xfrm>
            <a:prstGeom prst="straightConnector1">
              <a:avLst/>
            </a:prstGeom>
            <a:ln>
              <a:solidFill>
                <a:schemeClr val="tx1"/>
              </a:solidFill>
              <a:headEnd type="none" w="med" len="med"/>
              <a:tailEnd type="arrow"/>
            </a:ln>
            <a:effectLst/>
          </p:spPr>
          <p:style>
            <a:lnRef idx="2">
              <a:schemeClr val="dk1"/>
            </a:lnRef>
            <a:fillRef idx="0">
              <a:schemeClr val="dk1"/>
            </a:fillRef>
            <a:effectRef idx="1">
              <a:schemeClr val="dk1"/>
            </a:effectRef>
            <a:fontRef idx="minor">
              <a:schemeClr val="tx1"/>
            </a:fontRef>
          </p:style>
        </p:cxnSp>
        <p:sp>
          <p:nvSpPr>
            <p:cNvPr id="29" name="TextBox 28"/>
            <p:cNvSpPr txBox="1"/>
            <p:nvPr/>
          </p:nvSpPr>
          <p:spPr>
            <a:xfrm>
              <a:off x="1490681" y="3364468"/>
              <a:ext cx="317716" cy="369332"/>
            </a:xfrm>
            <a:prstGeom prst="rect">
              <a:avLst/>
            </a:prstGeom>
            <a:noFill/>
          </p:spPr>
          <p:txBody>
            <a:bodyPr wrap="none" rtlCol="0">
              <a:spAutoFit/>
            </a:bodyPr>
            <a:lstStyle/>
            <a:p>
              <a:r>
                <a:rPr lang="en-US" b="1" dirty="0">
                  <a:solidFill>
                    <a:srgbClr val="000000"/>
                  </a:solidFill>
                  <a:latin typeface="Segoe UI" panose="020B0502040204020203" pitchFamily="34" charset="0"/>
                  <a:ea typeface="Segoe UI" panose="020B0502040204020203" pitchFamily="34" charset="0"/>
                  <a:cs typeface="Segoe UI" panose="020B0502040204020203" pitchFamily="34" charset="0"/>
                </a:rPr>
                <a:t>7</a:t>
              </a:r>
            </a:p>
          </p:txBody>
        </p:sp>
      </p:grpSp>
      <p:grpSp>
        <p:nvGrpSpPr>
          <p:cNvPr id="56" name="Group 6" descr="The sixth click depicts the account federation server communicating to the AD DS domain, which is located on-premises."/>
          <p:cNvGrpSpPr/>
          <p:nvPr/>
        </p:nvGrpSpPr>
        <p:grpSpPr>
          <a:xfrm>
            <a:off x="1556931" y="2713342"/>
            <a:ext cx="690090" cy="652937"/>
            <a:chOff x="1556931" y="2713342"/>
            <a:chExt cx="690090" cy="652937"/>
          </a:xfrm>
        </p:grpSpPr>
        <p:cxnSp>
          <p:nvCxnSpPr>
            <p:cNvPr id="12" name="Straight Arrow Connector 11"/>
            <p:cNvCxnSpPr/>
            <p:nvPr/>
          </p:nvCxnSpPr>
          <p:spPr bwMode="auto">
            <a:xfrm flipH="1" flipV="1">
              <a:off x="1556931" y="2713342"/>
              <a:ext cx="690090" cy="652937"/>
            </a:xfrm>
            <a:prstGeom prst="straightConnector1">
              <a:avLst/>
            </a:prstGeom>
            <a:ln>
              <a:solidFill>
                <a:schemeClr val="tx1"/>
              </a:solidFill>
              <a:headEnd type="none" w="med" len="med"/>
              <a:tailEnd type="arrow"/>
            </a:ln>
            <a:effectLst/>
          </p:spPr>
          <p:style>
            <a:lnRef idx="2">
              <a:schemeClr val="dk1"/>
            </a:lnRef>
            <a:fillRef idx="0">
              <a:schemeClr val="dk1"/>
            </a:fillRef>
            <a:effectRef idx="1">
              <a:schemeClr val="dk1"/>
            </a:effectRef>
            <a:fontRef idx="minor">
              <a:schemeClr val="tx1"/>
            </a:fontRef>
          </p:style>
        </p:cxnSp>
        <p:sp>
          <p:nvSpPr>
            <p:cNvPr id="30" name="TextBox 29"/>
            <p:cNvSpPr txBox="1"/>
            <p:nvPr/>
          </p:nvSpPr>
          <p:spPr>
            <a:xfrm>
              <a:off x="1800381" y="2721357"/>
              <a:ext cx="317716" cy="369332"/>
            </a:xfrm>
            <a:prstGeom prst="rect">
              <a:avLst/>
            </a:prstGeom>
            <a:noFill/>
          </p:spPr>
          <p:txBody>
            <a:bodyPr wrap="none" rtlCol="0">
              <a:spAutoFit/>
            </a:bodyPr>
            <a:lstStyle/>
            <a:p>
              <a:r>
                <a:rPr lang="en-US" b="1" dirty="0">
                  <a:solidFill>
                    <a:srgbClr val="000000"/>
                  </a:solidFill>
                  <a:latin typeface="Segoe UI" panose="020B0502040204020203" pitchFamily="34" charset="0"/>
                  <a:ea typeface="Segoe UI" panose="020B0502040204020203" pitchFamily="34" charset="0"/>
                  <a:cs typeface="Segoe UI" panose="020B0502040204020203" pitchFamily="34" charset="0"/>
                </a:rPr>
                <a:t>6</a:t>
              </a:r>
            </a:p>
          </p:txBody>
        </p:sp>
      </p:grpSp>
      <p:grpSp>
        <p:nvGrpSpPr>
          <p:cNvPr id="58" name="Group 8" descr="The eighth click depicts the account federation server communicating to the internal client computer, located in the cloud."/>
          <p:cNvGrpSpPr/>
          <p:nvPr/>
        </p:nvGrpSpPr>
        <p:grpSpPr>
          <a:xfrm>
            <a:off x="2629595" y="4453748"/>
            <a:ext cx="642374" cy="628742"/>
            <a:chOff x="2629595" y="4453748"/>
            <a:chExt cx="642374" cy="628742"/>
          </a:xfrm>
        </p:grpSpPr>
        <p:cxnSp>
          <p:nvCxnSpPr>
            <p:cNvPr id="13" name="Straight Arrow Connector 12"/>
            <p:cNvCxnSpPr/>
            <p:nvPr/>
          </p:nvCxnSpPr>
          <p:spPr bwMode="auto">
            <a:xfrm>
              <a:off x="2629595" y="4453748"/>
              <a:ext cx="642374" cy="575452"/>
            </a:xfrm>
            <a:prstGeom prst="straightConnector1">
              <a:avLst/>
            </a:prstGeom>
            <a:ln>
              <a:solidFill>
                <a:schemeClr val="tx1"/>
              </a:solidFill>
              <a:headEnd type="none" w="med" len="med"/>
              <a:tailEnd type="arrow"/>
            </a:ln>
            <a:effectLst/>
          </p:spPr>
          <p:style>
            <a:lnRef idx="2">
              <a:schemeClr val="dk1"/>
            </a:lnRef>
            <a:fillRef idx="0">
              <a:schemeClr val="dk1"/>
            </a:fillRef>
            <a:effectRef idx="1">
              <a:schemeClr val="dk1"/>
            </a:effectRef>
            <a:fontRef idx="minor">
              <a:schemeClr val="tx1"/>
            </a:fontRef>
          </p:style>
        </p:cxnSp>
        <p:sp>
          <p:nvSpPr>
            <p:cNvPr id="31" name="TextBox 30"/>
            <p:cNvSpPr txBox="1"/>
            <p:nvPr/>
          </p:nvSpPr>
          <p:spPr>
            <a:xfrm>
              <a:off x="2662100" y="4713158"/>
              <a:ext cx="317716" cy="369332"/>
            </a:xfrm>
            <a:prstGeom prst="rect">
              <a:avLst/>
            </a:prstGeom>
            <a:noFill/>
          </p:spPr>
          <p:txBody>
            <a:bodyPr wrap="none" rtlCol="0">
              <a:spAutoFit/>
            </a:bodyPr>
            <a:lstStyle/>
            <a:p>
              <a:r>
                <a:rPr lang="en-US" b="1" dirty="0">
                  <a:solidFill>
                    <a:srgbClr val="000000"/>
                  </a:solidFill>
                  <a:latin typeface="Segoe UI" panose="020B0502040204020203" pitchFamily="34" charset="0"/>
                  <a:ea typeface="Segoe UI" panose="020B0502040204020203" pitchFamily="34" charset="0"/>
                  <a:cs typeface="Segoe UI" panose="020B0502040204020203" pitchFamily="34" charset="0"/>
                </a:rPr>
                <a:t>8</a:t>
              </a:r>
            </a:p>
          </p:txBody>
        </p:sp>
      </p:grpSp>
      <p:grpSp>
        <p:nvGrpSpPr>
          <p:cNvPr id="54" name="Group 4" descr="The fourth click depicts the Microsoft online services federation server communicating to an internal client computer, located within the cloud. The Microsoft online services federation server is located within Exchange Online."/>
          <p:cNvGrpSpPr/>
          <p:nvPr/>
        </p:nvGrpSpPr>
        <p:grpSpPr>
          <a:xfrm>
            <a:off x="4760243" y="3535324"/>
            <a:ext cx="2164458" cy="852488"/>
            <a:chOff x="4760243" y="3535324"/>
            <a:chExt cx="2164458" cy="852488"/>
          </a:xfrm>
        </p:grpSpPr>
        <p:cxnSp>
          <p:nvCxnSpPr>
            <p:cNvPr id="15" name="Straight Arrow Connector 14"/>
            <p:cNvCxnSpPr/>
            <p:nvPr/>
          </p:nvCxnSpPr>
          <p:spPr bwMode="auto">
            <a:xfrm flipH="1">
              <a:off x="4760243" y="3535324"/>
              <a:ext cx="2164458" cy="852488"/>
            </a:xfrm>
            <a:prstGeom prst="straightConnector1">
              <a:avLst/>
            </a:prstGeom>
            <a:ln>
              <a:solidFill>
                <a:schemeClr val="tx1"/>
              </a:solidFill>
              <a:headEnd type="none" w="med" len="med"/>
              <a:tailEnd type="arrow"/>
            </a:ln>
            <a:effectLst/>
          </p:spPr>
          <p:style>
            <a:lnRef idx="2">
              <a:schemeClr val="dk1"/>
            </a:lnRef>
            <a:fillRef idx="0">
              <a:schemeClr val="dk1"/>
            </a:fillRef>
            <a:effectRef idx="1">
              <a:schemeClr val="dk1"/>
            </a:effectRef>
            <a:fontRef idx="minor">
              <a:schemeClr val="tx1"/>
            </a:fontRef>
          </p:style>
        </p:cxnSp>
        <p:sp>
          <p:nvSpPr>
            <p:cNvPr id="33" name="TextBox 32"/>
            <p:cNvSpPr txBox="1"/>
            <p:nvPr/>
          </p:nvSpPr>
          <p:spPr>
            <a:xfrm>
              <a:off x="5486400" y="3581400"/>
              <a:ext cx="317716" cy="369332"/>
            </a:xfrm>
            <a:prstGeom prst="rect">
              <a:avLst/>
            </a:prstGeom>
            <a:noFill/>
          </p:spPr>
          <p:txBody>
            <a:bodyPr wrap="none" rtlCol="0">
              <a:spAutoFit/>
            </a:bodyPr>
            <a:lstStyle/>
            <a:p>
              <a:r>
                <a:rPr lang="en-US" b="1" dirty="0">
                  <a:solidFill>
                    <a:srgbClr val="000000"/>
                  </a:solidFill>
                  <a:latin typeface="Segoe UI" panose="020B0502040204020203" pitchFamily="34" charset="0"/>
                  <a:ea typeface="Segoe UI" panose="020B0502040204020203" pitchFamily="34" charset="0"/>
                  <a:cs typeface="Segoe UI" panose="020B0502040204020203" pitchFamily="34" charset="0"/>
                </a:rPr>
                <a:t>4</a:t>
              </a:r>
            </a:p>
          </p:txBody>
        </p:sp>
      </p:grpSp>
      <p:grpSp>
        <p:nvGrpSpPr>
          <p:cNvPr id="53" name="Group 3" descr="The third click depicts an internal client computer, located within the cloud, communicating to the Microsoft online services federation server, with an arrow between the two images. The Microsoft online services federation server is located within Exchange Online."/>
          <p:cNvGrpSpPr/>
          <p:nvPr/>
        </p:nvGrpSpPr>
        <p:grpSpPr>
          <a:xfrm>
            <a:off x="4946795" y="3837886"/>
            <a:ext cx="2125581" cy="874846"/>
            <a:chOff x="4946795" y="3837886"/>
            <a:chExt cx="2125581" cy="874846"/>
          </a:xfrm>
        </p:grpSpPr>
        <p:cxnSp>
          <p:nvCxnSpPr>
            <p:cNvPr id="16" name="Straight Arrow Connector 15"/>
            <p:cNvCxnSpPr/>
            <p:nvPr/>
          </p:nvCxnSpPr>
          <p:spPr bwMode="auto">
            <a:xfrm flipV="1">
              <a:off x="4946795" y="3837886"/>
              <a:ext cx="2125581" cy="846956"/>
            </a:xfrm>
            <a:prstGeom prst="straightConnector1">
              <a:avLst/>
            </a:prstGeom>
            <a:ln>
              <a:solidFill>
                <a:schemeClr val="tx1"/>
              </a:solidFill>
              <a:headEnd type="none" w="med" len="med"/>
              <a:tailEnd type="arrow"/>
            </a:ln>
            <a:effectLst/>
          </p:spPr>
          <p:style>
            <a:lnRef idx="2">
              <a:schemeClr val="dk1"/>
            </a:lnRef>
            <a:fillRef idx="0">
              <a:schemeClr val="dk1"/>
            </a:fillRef>
            <a:effectRef idx="1">
              <a:schemeClr val="dk1"/>
            </a:effectRef>
            <a:fontRef idx="minor">
              <a:schemeClr val="tx1"/>
            </a:fontRef>
          </p:style>
        </p:cxnSp>
        <p:sp>
          <p:nvSpPr>
            <p:cNvPr id="35" name="TextBox 34"/>
            <p:cNvSpPr txBox="1"/>
            <p:nvPr/>
          </p:nvSpPr>
          <p:spPr>
            <a:xfrm>
              <a:off x="5826310" y="4343400"/>
              <a:ext cx="317716" cy="369332"/>
            </a:xfrm>
            <a:prstGeom prst="rect">
              <a:avLst/>
            </a:prstGeom>
            <a:noFill/>
          </p:spPr>
          <p:txBody>
            <a:bodyPr wrap="none" rtlCol="0">
              <a:spAutoFit/>
            </a:bodyPr>
            <a:lstStyle/>
            <a:p>
              <a:r>
                <a:rPr lang="en-US" b="1" dirty="0">
                  <a:solidFill>
                    <a:srgbClr val="000000"/>
                  </a:solidFill>
                  <a:latin typeface="Segoe UI" panose="020B0502040204020203" pitchFamily="34" charset="0"/>
                  <a:ea typeface="Segoe UI" panose="020B0502040204020203" pitchFamily="34" charset="0"/>
                  <a:cs typeface="Segoe UI" panose="020B0502040204020203" pitchFamily="34" charset="0"/>
                </a:rPr>
                <a:t>3</a:t>
              </a:r>
            </a:p>
          </p:txBody>
        </p:sp>
      </p:grpSp>
      <p:grpSp>
        <p:nvGrpSpPr>
          <p:cNvPr id="51" name="Group 2" descr="The second click depicts the Outlook Web App server communicating to an internal client computer, located within the cloud, with an arrow between the two images."/>
          <p:cNvGrpSpPr/>
          <p:nvPr/>
        </p:nvGrpSpPr>
        <p:grpSpPr>
          <a:xfrm>
            <a:off x="4778983" y="4876800"/>
            <a:ext cx="2602920" cy="723605"/>
            <a:chOff x="4778983" y="4876800"/>
            <a:chExt cx="2602920" cy="723605"/>
          </a:xfrm>
        </p:grpSpPr>
        <p:cxnSp>
          <p:nvCxnSpPr>
            <p:cNvPr id="17" name="Straight Arrow Connector 16"/>
            <p:cNvCxnSpPr/>
            <p:nvPr/>
          </p:nvCxnSpPr>
          <p:spPr bwMode="auto">
            <a:xfrm flipH="1" flipV="1">
              <a:off x="4778983" y="5082490"/>
              <a:ext cx="2602920" cy="517915"/>
            </a:xfrm>
            <a:prstGeom prst="straightConnector1">
              <a:avLst/>
            </a:prstGeom>
            <a:ln>
              <a:solidFill>
                <a:schemeClr val="tx1"/>
              </a:solidFill>
              <a:headEnd type="none" w="med" len="med"/>
              <a:tailEnd type="arrow"/>
            </a:ln>
            <a:effectLst/>
          </p:spPr>
          <p:style>
            <a:lnRef idx="2">
              <a:schemeClr val="dk1"/>
            </a:lnRef>
            <a:fillRef idx="0">
              <a:schemeClr val="dk1"/>
            </a:fillRef>
            <a:effectRef idx="1">
              <a:schemeClr val="dk1"/>
            </a:effectRef>
            <a:fontRef idx="minor">
              <a:schemeClr val="tx1"/>
            </a:fontRef>
          </p:style>
        </p:cxnSp>
        <p:sp>
          <p:nvSpPr>
            <p:cNvPr id="37" name="TextBox 36"/>
            <p:cNvSpPr txBox="1"/>
            <p:nvPr/>
          </p:nvSpPr>
          <p:spPr>
            <a:xfrm>
              <a:off x="5575803" y="4876800"/>
              <a:ext cx="317716" cy="369332"/>
            </a:xfrm>
            <a:prstGeom prst="rect">
              <a:avLst/>
            </a:prstGeom>
            <a:noFill/>
          </p:spPr>
          <p:txBody>
            <a:bodyPr wrap="none" rtlCol="0">
              <a:spAutoFit/>
            </a:bodyPr>
            <a:lstStyle/>
            <a:p>
              <a:r>
                <a:rPr lang="en-US" b="1" dirty="0">
                  <a:solidFill>
                    <a:srgbClr val="000000"/>
                  </a:solidFill>
                  <a:latin typeface="Segoe UI" panose="020B0502040204020203" pitchFamily="34" charset="0"/>
                  <a:ea typeface="Segoe UI" panose="020B0502040204020203" pitchFamily="34" charset="0"/>
                  <a:cs typeface="Segoe UI" panose="020B0502040204020203" pitchFamily="34" charset="0"/>
                </a:rPr>
                <a:t>2</a:t>
              </a:r>
            </a:p>
          </p:txBody>
        </p:sp>
      </p:grpSp>
      <p:grpSp>
        <p:nvGrpSpPr>
          <p:cNvPr id="50" name="Group 1" descr="The first click depicts an internal client computer, located within the cloud, communicating to the Outlook Web App server. Outlook Web App is located within Exchange Online."/>
          <p:cNvGrpSpPr/>
          <p:nvPr/>
        </p:nvGrpSpPr>
        <p:grpSpPr>
          <a:xfrm>
            <a:off x="4777125" y="5452110"/>
            <a:ext cx="2529302" cy="632222"/>
            <a:chOff x="4777125" y="5452110"/>
            <a:chExt cx="2529302" cy="632222"/>
          </a:xfrm>
        </p:grpSpPr>
        <p:cxnSp>
          <p:nvCxnSpPr>
            <p:cNvPr id="18" name="Straight Arrow Connector 17"/>
            <p:cNvCxnSpPr/>
            <p:nvPr/>
          </p:nvCxnSpPr>
          <p:spPr bwMode="auto">
            <a:xfrm>
              <a:off x="4777125" y="5452110"/>
              <a:ext cx="2529302" cy="540812"/>
            </a:xfrm>
            <a:prstGeom prst="straightConnector1">
              <a:avLst/>
            </a:prstGeom>
            <a:ln>
              <a:solidFill>
                <a:schemeClr val="tx1"/>
              </a:solidFill>
              <a:headEnd type="none" w="med" len="med"/>
              <a:tailEnd type="arrow"/>
            </a:ln>
            <a:effectLst/>
          </p:spPr>
          <p:style>
            <a:lnRef idx="2">
              <a:schemeClr val="dk1"/>
            </a:lnRef>
            <a:fillRef idx="0">
              <a:schemeClr val="dk1"/>
            </a:fillRef>
            <a:effectRef idx="1">
              <a:schemeClr val="dk1"/>
            </a:effectRef>
            <a:fontRef idx="minor">
              <a:schemeClr val="tx1"/>
            </a:fontRef>
          </p:style>
        </p:cxnSp>
        <p:sp>
          <p:nvSpPr>
            <p:cNvPr id="39" name="TextBox 38"/>
            <p:cNvSpPr txBox="1"/>
            <p:nvPr/>
          </p:nvSpPr>
          <p:spPr>
            <a:xfrm>
              <a:off x="5410200" y="5715000"/>
              <a:ext cx="317716" cy="369332"/>
            </a:xfrm>
            <a:prstGeom prst="rect">
              <a:avLst/>
            </a:prstGeom>
            <a:noFill/>
          </p:spPr>
          <p:txBody>
            <a:bodyPr wrap="none" rtlCol="0">
              <a:spAutoFit/>
            </a:bodyPr>
            <a:lstStyle/>
            <a:p>
              <a:r>
                <a:rPr lang="en-US" b="1" dirty="0">
                  <a:solidFill>
                    <a:srgbClr val="000000"/>
                  </a:solidFill>
                  <a:latin typeface="Segoe UI" panose="020B0502040204020203" pitchFamily="34" charset="0"/>
                  <a:ea typeface="Segoe UI" panose="020B0502040204020203" pitchFamily="34" charset="0"/>
                  <a:cs typeface="Segoe UI" panose="020B0502040204020203" pitchFamily="34" charset="0"/>
                </a:rPr>
                <a:t>1</a:t>
              </a:r>
            </a:p>
          </p:txBody>
        </p:sp>
      </p:grpSp>
      <p:grpSp>
        <p:nvGrpSpPr>
          <p:cNvPr id="60" name="Group 11" descr="The eleventh and final click depicts an internal client computer, located within the cloud, communicating to the Outlook Web App Server. Outlook Web App is located within Exchange Online."/>
          <p:cNvGrpSpPr/>
          <p:nvPr/>
        </p:nvGrpSpPr>
        <p:grpSpPr>
          <a:xfrm>
            <a:off x="4715036" y="5628226"/>
            <a:ext cx="2825877" cy="542880"/>
            <a:chOff x="4697046" y="6151052"/>
            <a:chExt cx="2825877" cy="542880"/>
          </a:xfrm>
        </p:grpSpPr>
        <p:sp>
          <p:nvSpPr>
            <p:cNvPr id="38" name="TextBox 37"/>
            <p:cNvSpPr txBox="1"/>
            <p:nvPr/>
          </p:nvSpPr>
          <p:spPr>
            <a:xfrm>
              <a:off x="5885503" y="6324600"/>
              <a:ext cx="450764" cy="369332"/>
            </a:xfrm>
            <a:prstGeom prst="rect">
              <a:avLst/>
            </a:prstGeom>
            <a:noFill/>
          </p:spPr>
          <p:txBody>
            <a:bodyPr wrap="none" rtlCol="0">
              <a:spAutoFit/>
            </a:bodyPr>
            <a:lstStyle/>
            <a:p>
              <a:r>
                <a:rPr lang="en-US" b="1" dirty="0">
                  <a:solidFill>
                    <a:srgbClr val="000000"/>
                  </a:solidFill>
                  <a:latin typeface="Segoe UI" panose="020B0502040204020203" pitchFamily="34" charset="0"/>
                  <a:ea typeface="Segoe UI" panose="020B0502040204020203" pitchFamily="34" charset="0"/>
                  <a:cs typeface="Segoe UI" panose="020B0502040204020203" pitchFamily="34" charset="0"/>
                </a:rPr>
                <a:t>11</a:t>
              </a:r>
            </a:p>
          </p:txBody>
        </p:sp>
        <p:grpSp>
          <p:nvGrpSpPr>
            <p:cNvPr id="40" name="Group 39"/>
            <p:cNvGrpSpPr/>
            <p:nvPr/>
          </p:nvGrpSpPr>
          <p:grpSpPr>
            <a:xfrm rot="728533">
              <a:off x="4697046" y="6151052"/>
              <a:ext cx="2825877" cy="260263"/>
              <a:chOff x="2000457" y="6096001"/>
              <a:chExt cx="5329010" cy="192224"/>
            </a:xfrm>
          </p:grpSpPr>
          <p:sp>
            <p:nvSpPr>
              <p:cNvPr id="41" name="Rectangle 40"/>
              <p:cNvSpPr/>
              <p:nvPr/>
            </p:nvSpPr>
            <p:spPr bwMode="auto">
              <a:xfrm>
                <a:off x="2000457" y="6096001"/>
                <a:ext cx="5329010" cy="192224"/>
              </a:xfrm>
              <a:prstGeom prst="rect">
                <a:avLst/>
              </a:prstGeom>
              <a:solidFill>
                <a:schemeClr val="bg1"/>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algn="ctr" eaLnBrk="0" fontAlgn="base" hangingPunct="0">
                  <a:spcBef>
                    <a:spcPct val="0"/>
                  </a:spcBef>
                  <a:spcAft>
                    <a:spcPct val="0"/>
                  </a:spcAft>
                </a:pPr>
                <a:endParaRPr lang="en-US" b="1">
                  <a:solidFill>
                    <a:srgbClr val="000000"/>
                  </a:solidFill>
                </a:endParaRPr>
              </a:p>
            </p:txBody>
          </p:sp>
          <p:cxnSp>
            <p:nvCxnSpPr>
              <p:cNvPr id="42" name="Straight Arrow Connector 41"/>
              <p:cNvCxnSpPr/>
              <p:nvPr/>
            </p:nvCxnSpPr>
            <p:spPr bwMode="auto">
              <a:xfrm>
                <a:off x="2057400" y="6172200"/>
                <a:ext cx="4966800" cy="1"/>
              </a:xfrm>
              <a:prstGeom prst="straightConnector1">
                <a:avLst/>
              </a:prstGeom>
              <a:ln w="28575">
                <a:solidFill>
                  <a:schemeClr val="tx1"/>
                </a:solidFill>
                <a:prstDash val="sysDash"/>
                <a:headEnd type="none" w="med" len="med"/>
                <a:tailEnd type="arrow"/>
              </a:ln>
              <a:effectLst/>
            </p:spPr>
            <p:style>
              <a:lnRef idx="2">
                <a:schemeClr val="dk1"/>
              </a:lnRef>
              <a:fillRef idx="0">
                <a:schemeClr val="dk1"/>
              </a:fillRef>
              <a:effectRef idx="1">
                <a:schemeClr val="dk1"/>
              </a:effectRef>
              <a:fontRef idx="minor">
                <a:schemeClr val="tx1"/>
              </a:fontRef>
            </p:style>
          </p:cxnSp>
        </p:grpSp>
      </p:grpSp>
      <p:grpSp>
        <p:nvGrpSpPr>
          <p:cNvPr id="70" name="Group 10" descr="On the tenth click, the Microsoft online services federation server creates and signs a new token that it sends to the client computer, which then sends the token back to the Outlook Web App server."/>
          <p:cNvGrpSpPr/>
          <p:nvPr/>
        </p:nvGrpSpPr>
        <p:grpSpPr>
          <a:xfrm>
            <a:off x="4767139" y="3718891"/>
            <a:ext cx="2719847" cy="1008750"/>
            <a:chOff x="4623017" y="3418865"/>
            <a:chExt cx="2719847" cy="1008750"/>
          </a:xfrm>
        </p:grpSpPr>
        <p:grpSp>
          <p:nvGrpSpPr>
            <p:cNvPr id="43" name="Group 42"/>
            <p:cNvGrpSpPr/>
            <p:nvPr/>
          </p:nvGrpSpPr>
          <p:grpSpPr>
            <a:xfrm>
              <a:off x="4623017" y="3418865"/>
              <a:ext cx="2719847" cy="1008750"/>
              <a:chOff x="1882751" y="3790069"/>
              <a:chExt cx="5539726" cy="2054601"/>
            </a:xfrm>
          </p:grpSpPr>
          <p:sp>
            <p:nvSpPr>
              <p:cNvPr id="44" name="Rectangle 43"/>
              <p:cNvSpPr/>
              <p:nvPr/>
            </p:nvSpPr>
            <p:spPr bwMode="auto">
              <a:xfrm rot="20293789">
                <a:off x="1882751" y="4657354"/>
                <a:ext cx="5539726" cy="320029"/>
              </a:xfrm>
              <a:prstGeom prst="rect">
                <a:avLst/>
              </a:prstGeom>
              <a:solidFill>
                <a:schemeClr val="bg1"/>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algn="ctr" eaLnBrk="0" fontAlgn="base" hangingPunct="0">
                  <a:spcBef>
                    <a:spcPct val="0"/>
                  </a:spcBef>
                  <a:spcAft>
                    <a:spcPct val="0"/>
                  </a:spcAft>
                </a:pPr>
                <a:endParaRPr lang="en-US" b="1">
                  <a:solidFill>
                    <a:srgbClr val="000000"/>
                  </a:solidFill>
                </a:endParaRPr>
              </a:p>
            </p:txBody>
          </p:sp>
          <p:cxnSp>
            <p:nvCxnSpPr>
              <p:cNvPr id="45" name="Straight Arrow Connector 44"/>
              <p:cNvCxnSpPr>
                <a:stCxn id="44" idx="3"/>
                <a:endCxn id="44" idx="1"/>
              </p:cNvCxnSpPr>
              <p:nvPr/>
            </p:nvCxnSpPr>
            <p:spPr bwMode="auto">
              <a:xfrm flipH="1">
                <a:off x="2080300" y="3790069"/>
                <a:ext cx="5144628" cy="2054601"/>
              </a:xfrm>
              <a:prstGeom prst="straightConnector1">
                <a:avLst/>
              </a:prstGeom>
              <a:ln w="28575">
                <a:solidFill>
                  <a:schemeClr val="tx1"/>
                </a:solidFill>
                <a:prstDash val="sysDash"/>
                <a:headEnd type="none" w="med" len="med"/>
                <a:tailEnd type="arrow"/>
              </a:ln>
              <a:effectLst/>
            </p:spPr>
            <p:style>
              <a:lnRef idx="2">
                <a:schemeClr val="dk1"/>
              </a:lnRef>
              <a:fillRef idx="0">
                <a:schemeClr val="dk1"/>
              </a:fillRef>
              <a:effectRef idx="1">
                <a:schemeClr val="dk1"/>
              </a:effectRef>
              <a:fontRef idx="minor">
                <a:schemeClr val="tx1"/>
              </a:fontRef>
            </p:style>
          </p:cxnSp>
        </p:grpSp>
        <p:sp>
          <p:nvSpPr>
            <p:cNvPr id="34" name="TextBox 33"/>
            <p:cNvSpPr txBox="1"/>
            <p:nvPr/>
          </p:nvSpPr>
          <p:spPr>
            <a:xfrm>
              <a:off x="6332878" y="3738574"/>
              <a:ext cx="450764" cy="369332"/>
            </a:xfrm>
            <a:prstGeom prst="rect">
              <a:avLst/>
            </a:prstGeom>
            <a:noFill/>
          </p:spPr>
          <p:txBody>
            <a:bodyPr wrap="none" rtlCol="0">
              <a:spAutoFit/>
            </a:bodyPr>
            <a:lstStyle/>
            <a:p>
              <a:r>
                <a:rPr lang="en-US" b="1" dirty="0">
                  <a:solidFill>
                    <a:srgbClr val="000000"/>
                  </a:solidFill>
                  <a:latin typeface="Segoe UI" panose="020B0502040204020203" pitchFamily="34" charset="0"/>
                  <a:ea typeface="Segoe UI" panose="020B0502040204020203" pitchFamily="34" charset="0"/>
                  <a:cs typeface="Segoe UI" panose="020B0502040204020203" pitchFamily="34" charset="0"/>
                </a:rPr>
                <a:t>10</a:t>
              </a:r>
            </a:p>
          </p:txBody>
        </p:sp>
      </p:grpSp>
      <p:grpSp>
        <p:nvGrpSpPr>
          <p:cNvPr id="69" name="Group 9" descr="On the ninth click, the Microsoft online services federation server validates that the security token came from a trusted federation partner. This trust is configured when you configure the hybrid Exchange Server environment."/>
          <p:cNvGrpSpPr/>
          <p:nvPr/>
        </p:nvGrpSpPr>
        <p:grpSpPr>
          <a:xfrm>
            <a:off x="4593556" y="3352800"/>
            <a:ext cx="2896440" cy="1009665"/>
            <a:chOff x="4694453" y="3652339"/>
            <a:chExt cx="2896440" cy="1009665"/>
          </a:xfrm>
        </p:grpSpPr>
        <p:sp>
          <p:nvSpPr>
            <p:cNvPr id="36" name="TextBox 35"/>
            <p:cNvSpPr txBox="1"/>
            <p:nvPr/>
          </p:nvSpPr>
          <p:spPr>
            <a:xfrm>
              <a:off x="6268197" y="3652339"/>
              <a:ext cx="317716" cy="369332"/>
            </a:xfrm>
            <a:prstGeom prst="rect">
              <a:avLst/>
            </a:prstGeom>
            <a:noFill/>
          </p:spPr>
          <p:txBody>
            <a:bodyPr wrap="none" rtlCol="0">
              <a:spAutoFit/>
            </a:bodyPr>
            <a:lstStyle/>
            <a:p>
              <a:r>
                <a:rPr lang="en-US" b="1" dirty="0">
                  <a:solidFill>
                    <a:srgbClr val="000000"/>
                  </a:solidFill>
                  <a:latin typeface="Segoe UI" panose="020B0502040204020203" pitchFamily="34" charset="0"/>
                  <a:ea typeface="Segoe UI" panose="020B0502040204020203" pitchFamily="34" charset="0"/>
                  <a:cs typeface="Segoe UI" panose="020B0502040204020203" pitchFamily="34" charset="0"/>
                </a:rPr>
                <a:t>9</a:t>
              </a:r>
            </a:p>
          </p:txBody>
        </p:sp>
        <p:grpSp>
          <p:nvGrpSpPr>
            <p:cNvPr id="46" name="Group 45"/>
            <p:cNvGrpSpPr/>
            <p:nvPr/>
          </p:nvGrpSpPr>
          <p:grpSpPr>
            <a:xfrm>
              <a:off x="4694453" y="3657600"/>
              <a:ext cx="2896440" cy="1004404"/>
              <a:chOff x="1852887" y="3554276"/>
              <a:chExt cx="5539726" cy="1921022"/>
            </a:xfrm>
          </p:grpSpPr>
          <p:sp>
            <p:nvSpPr>
              <p:cNvPr id="47" name="Rectangle 46"/>
              <p:cNvSpPr/>
              <p:nvPr/>
            </p:nvSpPr>
            <p:spPr bwMode="auto">
              <a:xfrm rot="20293789">
                <a:off x="1852887" y="4367297"/>
                <a:ext cx="5539726" cy="373362"/>
              </a:xfrm>
              <a:prstGeom prst="rect">
                <a:avLst/>
              </a:prstGeom>
              <a:solidFill>
                <a:schemeClr val="bg1"/>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algn="ctr" eaLnBrk="0" fontAlgn="base" hangingPunct="0">
                  <a:spcBef>
                    <a:spcPct val="0"/>
                  </a:spcBef>
                  <a:spcAft>
                    <a:spcPct val="0"/>
                  </a:spcAft>
                </a:pPr>
                <a:endParaRPr lang="en-US" b="1">
                  <a:solidFill>
                    <a:srgbClr val="000000"/>
                  </a:solidFill>
                </a:endParaRPr>
              </a:p>
            </p:txBody>
          </p:sp>
          <p:cxnSp>
            <p:nvCxnSpPr>
              <p:cNvPr id="48" name="Straight Arrow Connector 47"/>
              <p:cNvCxnSpPr/>
              <p:nvPr/>
            </p:nvCxnSpPr>
            <p:spPr bwMode="auto">
              <a:xfrm flipV="1">
                <a:off x="2335516" y="3554276"/>
                <a:ext cx="4657379" cy="1921022"/>
              </a:xfrm>
              <a:prstGeom prst="straightConnector1">
                <a:avLst/>
              </a:prstGeom>
              <a:ln w="28575">
                <a:solidFill>
                  <a:schemeClr val="tx1"/>
                </a:solidFill>
                <a:prstDash val="sysDash"/>
                <a:headEnd type="none" w="med" len="med"/>
                <a:tailEnd type="arrow"/>
              </a:ln>
              <a:effectLst/>
            </p:spPr>
            <p:style>
              <a:lnRef idx="2">
                <a:schemeClr val="dk1"/>
              </a:lnRef>
              <a:fillRef idx="0">
                <a:schemeClr val="dk1"/>
              </a:fillRef>
              <a:effectRef idx="1">
                <a:schemeClr val="dk1"/>
              </a:effectRef>
              <a:fontRef idx="minor">
                <a:schemeClr val="tx1"/>
              </a:fontRef>
            </p:style>
          </p:cxnSp>
        </p:grpSp>
      </p:grpSp>
      <p:grpSp>
        <p:nvGrpSpPr>
          <p:cNvPr id="55" name="Group 5" descr="The fifth click depicts the internal client computer, located within the cloud, communicating to the account federation server. The account federation server is located on-premises."/>
          <p:cNvGrpSpPr/>
          <p:nvPr/>
        </p:nvGrpSpPr>
        <p:grpSpPr>
          <a:xfrm>
            <a:off x="2755975" y="4114800"/>
            <a:ext cx="678859" cy="576079"/>
            <a:chOff x="2755975" y="4114800"/>
            <a:chExt cx="678859" cy="576079"/>
          </a:xfrm>
        </p:grpSpPr>
        <p:cxnSp>
          <p:nvCxnSpPr>
            <p:cNvPr id="14" name="Straight Arrow Connector 13"/>
            <p:cNvCxnSpPr/>
            <p:nvPr/>
          </p:nvCxnSpPr>
          <p:spPr bwMode="auto">
            <a:xfrm flipH="1" flipV="1">
              <a:off x="2755975" y="4114800"/>
              <a:ext cx="657956" cy="576079"/>
            </a:xfrm>
            <a:prstGeom prst="straightConnector1">
              <a:avLst/>
            </a:prstGeom>
            <a:ln>
              <a:solidFill>
                <a:schemeClr val="tx1"/>
              </a:solidFill>
              <a:headEnd type="none" w="med" len="med"/>
              <a:tailEnd type="arrow"/>
            </a:ln>
            <a:effectLst/>
          </p:spPr>
          <p:style>
            <a:lnRef idx="2">
              <a:schemeClr val="dk1"/>
            </a:lnRef>
            <a:fillRef idx="0">
              <a:schemeClr val="dk1"/>
            </a:fillRef>
            <a:effectRef idx="1">
              <a:schemeClr val="dk1"/>
            </a:effectRef>
            <a:fontRef idx="minor">
              <a:schemeClr val="tx1"/>
            </a:fontRef>
          </p:style>
        </p:cxnSp>
        <p:sp>
          <p:nvSpPr>
            <p:cNvPr id="63" name="Rectangle 62"/>
            <p:cNvSpPr/>
            <p:nvPr/>
          </p:nvSpPr>
          <p:spPr>
            <a:xfrm>
              <a:off x="3117118" y="4175790"/>
              <a:ext cx="317716" cy="369332"/>
            </a:xfrm>
            <a:prstGeom prst="rect">
              <a:avLst/>
            </a:prstGeom>
          </p:spPr>
          <p:txBody>
            <a:bodyPr wrap="none">
              <a:spAutoFit/>
            </a:bodyPr>
            <a:lstStyle/>
            <a:p>
              <a:r>
                <a:rPr lang="en-US" b="1" dirty="0">
                  <a:solidFill>
                    <a:srgbClr val="000000"/>
                  </a:solidFill>
                  <a:latin typeface="Segoe UI" panose="020B0502040204020203" pitchFamily="34" charset="0"/>
                  <a:ea typeface="Segoe UI" panose="020B0502040204020203" pitchFamily="34" charset="0"/>
                  <a:cs typeface="Segoe UI" panose="020B0502040204020203" pitchFamily="34" charset="0"/>
                </a:rPr>
                <a:t>5</a:t>
              </a:r>
            </a:p>
          </p:txBody>
        </p:sp>
      </p:grpSp>
      <p:pic>
        <p:nvPicPr>
          <p:cNvPr id="61" name="Picture 7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29600" y="6400800"/>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1877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Options for implementing CA hierarchies</a:t>
            </a:r>
            <a:endParaRPr lang="en-US"/>
          </a:p>
        </p:txBody>
      </p:sp>
      <p:grpSp>
        <p:nvGrpSpPr>
          <p:cNvPr id="4" name="Group 3" descr="Illustration depicting the various CA hierarchy options. The top left graphic depicts a three-tier model with a root CA, two policy CAs, and three issuing CAs. The top right graphic shows a typical two-tier model with one root CA and two issuing CAs. The bottom graphic shows a cross-certification trust where a root CA in one hierarchy signs an issuing CA in a different hierarchy.  &#10;&#10;"/>
          <p:cNvGrpSpPr/>
          <p:nvPr/>
        </p:nvGrpSpPr>
        <p:grpSpPr>
          <a:xfrm>
            <a:off x="612360" y="891101"/>
            <a:ext cx="8150640" cy="5813641"/>
            <a:chOff x="612360" y="891101"/>
            <a:chExt cx="8150640" cy="5813641"/>
          </a:xfrm>
        </p:grpSpPr>
        <p:grpSp>
          <p:nvGrpSpPr>
            <p:cNvPr id="5" name="Group 4" descr="Illustration depicting the various CA hierarchy options, including policy CA usage, a two-tier hierarchy, and a cross-certification trust. "/>
            <p:cNvGrpSpPr/>
            <p:nvPr/>
          </p:nvGrpSpPr>
          <p:grpSpPr>
            <a:xfrm>
              <a:off x="612360" y="891101"/>
              <a:ext cx="8150640" cy="5813641"/>
              <a:chOff x="612360" y="824173"/>
              <a:chExt cx="8150640" cy="5813641"/>
            </a:xfrm>
          </p:grpSpPr>
          <p:sp>
            <p:nvSpPr>
              <p:cNvPr id="42" name="Line 91"/>
              <p:cNvSpPr>
                <a:spLocks noChangeShapeType="1"/>
              </p:cNvSpPr>
              <p:nvPr/>
            </p:nvSpPr>
            <p:spPr bwMode="auto">
              <a:xfrm>
                <a:off x="6904038" y="4151313"/>
                <a:ext cx="0" cy="150971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1600" dirty="0">
                  <a:solidFill>
                    <a:srgbClr val="000000"/>
                  </a:solidFill>
                  <a:latin typeface="Segoe UI" pitchFamily="34" charset="0"/>
                  <a:ea typeface="Segoe UI" pitchFamily="34" charset="0"/>
                  <a:cs typeface="Segoe UI" pitchFamily="34" charset="0"/>
                </a:endParaRPr>
              </a:p>
            </p:txBody>
          </p:sp>
          <p:sp>
            <p:nvSpPr>
              <p:cNvPr id="43" name="Line 92"/>
              <p:cNvSpPr>
                <a:spLocks noChangeShapeType="1"/>
              </p:cNvSpPr>
              <p:nvPr/>
            </p:nvSpPr>
            <p:spPr bwMode="auto">
              <a:xfrm>
                <a:off x="5826125" y="5272088"/>
                <a:ext cx="212090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1600" dirty="0">
                  <a:solidFill>
                    <a:srgbClr val="000000"/>
                  </a:solidFill>
                  <a:latin typeface="Segoe UI" pitchFamily="34" charset="0"/>
                  <a:ea typeface="Segoe UI" pitchFamily="34" charset="0"/>
                  <a:cs typeface="Segoe UI" pitchFamily="34" charset="0"/>
                </a:endParaRPr>
              </a:p>
            </p:txBody>
          </p:sp>
          <p:sp>
            <p:nvSpPr>
              <p:cNvPr id="44" name="Line 93"/>
              <p:cNvSpPr>
                <a:spLocks noChangeShapeType="1"/>
              </p:cNvSpPr>
              <p:nvPr/>
            </p:nvSpPr>
            <p:spPr bwMode="auto">
              <a:xfrm>
                <a:off x="5838825" y="5275263"/>
                <a:ext cx="0" cy="1397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1600" dirty="0">
                  <a:solidFill>
                    <a:srgbClr val="000000"/>
                  </a:solidFill>
                  <a:latin typeface="Segoe UI" pitchFamily="34" charset="0"/>
                  <a:ea typeface="Segoe UI" pitchFamily="34" charset="0"/>
                  <a:cs typeface="Segoe UI" pitchFamily="34" charset="0"/>
                </a:endParaRPr>
              </a:p>
            </p:txBody>
          </p:sp>
          <p:sp>
            <p:nvSpPr>
              <p:cNvPr id="45" name="Line 94"/>
              <p:cNvSpPr>
                <a:spLocks noChangeShapeType="1"/>
              </p:cNvSpPr>
              <p:nvPr/>
            </p:nvSpPr>
            <p:spPr bwMode="auto">
              <a:xfrm>
                <a:off x="7932738" y="5278438"/>
                <a:ext cx="0" cy="1397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1600" dirty="0">
                  <a:solidFill>
                    <a:srgbClr val="000000"/>
                  </a:solidFill>
                  <a:latin typeface="Segoe UI" pitchFamily="34" charset="0"/>
                  <a:ea typeface="Segoe UI" pitchFamily="34" charset="0"/>
                  <a:cs typeface="Segoe UI" pitchFamily="34" charset="0"/>
                </a:endParaRPr>
              </a:p>
            </p:txBody>
          </p:sp>
          <p:sp>
            <p:nvSpPr>
              <p:cNvPr id="46" name="Line 95"/>
              <p:cNvSpPr>
                <a:spLocks noChangeShapeType="1"/>
              </p:cNvSpPr>
              <p:nvPr/>
            </p:nvSpPr>
            <p:spPr bwMode="auto">
              <a:xfrm>
                <a:off x="2335213" y="4211534"/>
                <a:ext cx="0" cy="1509713"/>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1600" dirty="0">
                  <a:solidFill>
                    <a:srgbClr val="000000"/>
                  </a:solidFill>
                  <a:latin typeface="Segoe UI" pitchFamily="34" charset="0"/>
                  <a:ea typeface="Segoe UI" pitchFamily="34" charset="0"/>
                  <a:cs typeface="Segoe UI" pitchFamily="34" charset="0"/>
                </a:endParaRPr>
              </a:p>
            </p:txBody>
          </p:sp>
          <p:sp>
            <p:nvSpPr>
              <p:cNvPr id="47" name="Line 97"/>
              <p:cNvSpPr>
                <a:spLocks noChangeShapeType="1"/>
              </p:cNvSpPr>
              <p:nvPr/>
            </p:nvSpPr>
            <p:spPr bwMode="auto">
              <a:xfrm flipH="1">
                <a:off x="1270000" y="5086247"/>
                <a:ext cx="1047760" cy="388937"/>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1600" dirty="0">
                  <a:solidFill>
                    <a:srgbClr val="000000"/>
                  </a:solidFill>
                  <a:latin typeface="Segoe UI" pitchFamily="34" charset="0"/>
                  <a:ea typeface="Segoe UI" pitchFamily="34" charset="0"/>
                  <a:cs typeface="Segoe UI" pitchFamily="34" charset="0"/>
                </a:endParaRPr>
              </a:p>
            </p:txBody>
          </p:sp>
          <p:sp>
            <p:nvSpPr>
              <p:cNvPr id="48" name="Line 103"/>
              <p:cNvSpPr>
                <a:spLocks noChangeShapeType="1"/>
              </p:cNvSpPr>
              <p:nvPr/>
            </p:nvSpPr>
            <p:spPr bwMode="auto">
              <a:xfrm flipH="1">
                <a:off x="2056469" y="1708976"/>
                <a:ext cx="157300" cy="3429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1600" dirty="0">
                  <a:solidFill>
                    <a:srgbClr val="000000"/>
                  </a:solidFill>
                  <a:latin typeface="Segoe UI" pitchFamily="34" charset="0"/>
                  <a:ea typeface="Segoe UI" pitchFamily="34" charset="0"/>
                  <a:cs typeface="Segoe UI" pitchFamily="34" charset="0"/>
                </a:endParaRPr>
              </a:p>
            </p:txBody>
          </p:sp>
          <p:sp>
            <p:nvSpPr>
              <p:cNvPr id="49" name="Line 104"/>
              <p:cNvSpPr>
                <a:spLocks noChangeShapeType="1"/>
              </p:cNvSpPr>
              <p:nvPr/>
            </p:nvSpPr>
            <p:spPr bwMode="auto">
              <a:xfrm flipV="1">
                <a:off x="1396041" y="2359850"/>
                <a:ext cx="432759" cy="420687"/>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1600" dirty="0">
                  <a:solidFill>
                    <a:srgbClr val="000000"/>
                  </a:solidFill>
                  <a:latin typeface="Segoe UI" pitchFamily="34" charset="0"/>
                  <a:ea typeface="Segoe UI" pitchFamily="34" charset="0"/>
                  <a:cs typeface="Segoe UI" pitchFamily="34" charset="0"/>
                </a:endParaRPr>
              </a:p>
            </p:txBody>
          </p:sp>
          <p:sp>
            <p:nvSpPr>
              <p:cNvPr id="50" name="Text Box 122"/>
              <p:cNvSpPr txBox="1">
                <a:spLocks noChangeArrowheads="1"/>
              </p:cNvSpPr>
              <p:nvPr/>
            </p:nvSpPr>
            <p:spPr bwMode="auto">
              <a:xfrm>
                <a:off x="2814642" y="1361312"/>
                <a:ext cx="850899" cy="584775"/>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ct val="50000"/>
                  </a:spcBef>
                </a:pPr>
                <a:r>
                  <a:rPr lang="en-US" sz="1600" b="0">
                    <a:solidFill>
                      <a:srgbClr val="000000"/>
                    </a:solidFill>
                    <a:latin typeface="Segoe UI" pitchFamily="34" charset="0"/>
                    <a:ea typeface="Segoe UI" pitchFamily="34" charset="0"/>
                    <a:cs typeface="Segoe UI" pitchFamily="34" charset="0"/>
                  </a:rPr>
                  <a:t>Root CA</a:t>
                </a:r>
                <a:endParaRPr lang="en-US" sz="1600" b="0" dirty="0">
                  <a:solidFill>
                    <a:srgbClr val="000000"/>
                  </a:solidFill>
                  <a:latin typeface="Segoe UI" pitchFamily="34" charset="0"/>
                  <a:ea typeface="Segoe UI" pitchFamily="34" charset="0"/>
                  <a:cs typeface="Segoe UI" pitchFamily="34" charset="0"/>
                </a:endParaRPr>
              </a:p>
            </p:txBody>
          </p:sp>
          <p:sp>
            <p:nvSpPr>
              <p:cNvPr id="51" name="Text Box 123"/>
              <p:cNvSpPr txBox="1">
                <a:spLocks noChangeArrowheads="1"/>
              </p:cNvSpPr>
              <p:nvPr/>
            </p:nvSpPr>
            <p:spPr bwMode="auto">
              <a:xfrm>
                <a:off x="612360" y="2051876"/>
                <a:ext cx="1282700" cy="33855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ct val="50000"/>
                  </a:spcBef>
                </a:pPr>
                <a:r>
                  <a:rPr lang="en-US" sz="1600" b="0">
                    <a:solidFill>
                      <a:srgbClr val="000000"/>
                    </a:solidFill>
                    <a:latin typeface="Segoe UI" pitchFamily="34" charset="0"/>
                    <a:ea typeface="Segoe UI" pitchFamily="34" charset="0"/>
                    <a:cs typeface="Segoe UI" pitchFamily="34" charset="0"/>
                  </a:rPr>
                  <a:t>Policy CAs</a:t>
                </a:r>
                <a:endParaRPr lang="en-US" sz="1600" b="0" dirty="0">
                  <a:solidFill>
                    <a:srgbClr val="000000"/>
                  </a:solidFill>
                  <a:latin typeface="Segoe UI" pitchFamily="34" charset="0"/>
                  <a:ea typeface="Segoe UI" pitchFamily="34" charset="0"/>
                  <a:cs typeface="Segoe UI" pitchFamily="34" charset="0"/>
                </a:endParaRPr>
              </a:p>
            </p:txBody>
          </p:sp>
          <p:sp>
            <p:nvSpPr>
              <p:cNvPr id="52" name="Text Box 124"/>
              <p:cNvSpPr txBox="1">
                <a:spLocks noChangeArrowheads="1"/>
              </p:cNvSpPr>
              <p:nvPr/>
            </p:nvSpPr>
            <p:spPr bwMode="auto">
              <a:xfrm>
                <a:off x="2911250" y="3309176"/>
                <a:ext cx="1211488" cy="33855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ct val="50000"/>
                  </a:spcBef>
                </a:pPr>
                <a:r>
                  <a:rPr lang="en-US" sz="1600" b="0">
                    <a:solidFill>
                      <a:srgbClr val="000000"/>
                    </a:solidFill>
                    <a:latin typeface="Segoe UI" pitchFamily="34" charset="0"/>
                    <a:ea typeface="Segoe UI" pitchFamily="34" charset="0"/>
                    <a:cs typeface="Segoe UI" pitchFamily="34" charset="0"/>
                  </a:rPr>
                  <a:t>Issuing CA</a:t>
                </a:r>
                <a:endParaRPr lang="en-US" sz="1600" b="0" dirty="0">
                  <a:solidFill>
                    <a:srgbClr val="000000"/>
                  </a:solidFill>
                  <a:latin typeface="Segoe UI" pitchFamily="34" charset="0"/>
                  <a:ea typeface="Segoe UI" pitchFamily="34" charset="0"/>
                  <a:cs typeface="Segoe UI" pitchFamily="34" charset="0"/>
                </a:endParaRPr>
              </a:p>
            </p:txBody>
          </p:sp>
          <p:sp>
            <p:nvSpPr>
              <p:cNvPr id="53" name="Text Box 125"/>
              <p:cNvSpPr txBox="1">
                <a:spLocks noChangeArrowheads="1"/>
              </p:cNvSpPr>
              <p:nvPr/>
            </p:nvSpPr>
            <p:spPr bwMode="auto">
              <a:xfrm>
                <a:off x="1864408" y="3309176"/>
                <a:ext cx="1139142" cy="33855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ct val="50000"/>
                  </a:spcBef>
                </a:pPr>
                <a:r>
                  <a:rPr lang="en-US" sz="1600" b="0">
                    <a:solidFill>
                      <a:srgbClr val="000000"/>
                    </a:solidFill>
                    <a:latin typeface="Segoe UI" pitchFamily="34" charset="0"/>
                    <a:ea typeface="Segoe UI" pitchFamily="34" charset="0"/>
                    <a:cs typeface="Segoe UI" pitchFamily="34" charset="0"/>
                  </a:rPr>
                  <a:t>Issuing CA</a:t>
                </a:r>
                <a:endParaRPr lang="en-US" sz="1600" b="0" dirty="0">
                  <a:solidFill>
                    <a:srgbClr val="000000"/>
                  </a:solidFill>
                  <a:latin typeface="Segoe UI" pitchFamily="34" charset="0"/>
                  <a:ea typeface="Segoe UI" pitchFamily="34" charset="0"/>
                  <a:cs typeface="Segoe UI" pitchFamily="34" charset="0"/>
                </a:endParaRPr>
              </a:p>
            </p:txBody>
          </p:sp>
          <p:sp>
            <p:nvSpPr>
              <p:cNvPr id="54" name="Text Box 126"/>
              <p:cNvSpPr txBox="1">
                <a:spLocks noChangeArrowheads="1"/>
              </p:cNvSpPr>
              <p:nvPr/>
            </p:nvSpPr>
            <p:spPr bwMode="auto">
              <a:xfrm>
                <a:off x="815749" y="3309176"/>
                <a:ext cx="1160586" cy="33855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ct val="50000"/>
                  </a:spcBef>
                </a:pPr>
                <a:r>
                  <a:rPr lang="en-US" sz="1600" b="0">
                    <a:solidFill>
                      <a:srgbClr val="000000"/>
                    </a:solidFill>
                    <a:latin typeface="Segoe UI" pitchFamily="34" charset="0"/>
                    <a:ea typeface="Segoe UI" pitchFamily="34" charset="0"/>
                    <a:cs typeface="Segoe UI" pitchFamily="34" charset="0"/>
                  </a:rPr>
                  <a:t>Issuing CA</a:t>
                </a:r>
                <a:endParaRPr lang="en-US" sz="1600" b="0" dirty="0">
                  <a:solidFill>
                    <a:srgbClr val="000000"/>
                  </a:solidFill>
                  <a:latin typeface="Segoe UI" pitchFamily="34" charset="0"/>
                  <a:ea typeface="Segoe UI" pitchFamily="34" charset="0"/>
                  <a:cs typeface="Segoe UI" pitchFamily="34" charset="0"/>
                </a:endParaRPr>
              </a:p>
            </p:txBody>
          </p:sp>
          <p:sp>
            <p:nvSpPr>
              <p:cNvPr id="55" name="Text Box 130"/>
              <p:cNvSpPr txBox="1">
                <a:spLocks noChangeArrowheads="1"/>
              </p:cNvSpPr>
              <p:nvPr/>
            </p:nvSpPr>
            <p:spPr bwMode="auto">
              <a:xfrm>
                <a:off x="7582800" y="1634207"/>
                <a:ext cx="1054108" cy="33855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ct val="50000"/>
                  </a:spcBef>
                </a:pPr>
                <a:r>
                  <a:rPr lang="en-US" sz="1600" b="0">
                    <a:solidFill>
                      <a:srgbClr val="000000"/>
                    </a:solidFill>
                    <a:latin typeface="Segoe UI" pitchFamily="34" charset="0"/>
                    <a:ea typeface="Segoe UI" pitchFamily="34" charset="0"/>
                    <a:cs typeface="Segoe UI" pitchFamily="34" charset="0"/>
                  </a:rPr>
                  <a:t>Root CA</a:t>
                </a:r>
                <a:endParaRPr lang="en-US" sz="1600" b="0" dirty="0">
                  <a:solidFill>
                    <a:srgbClr val="000000"/>
                  </a:solidFill>
                  <a:latin typeface="Segoe UI" pitchFamily="34" charset="0"/>
                  <a:ea typeface="Segoe UI" pitchFamily="34" charset="0"/>
                  <a:cs typeface="Segoe UI" pitchFamily="34" charset="0"/>
                </a:endParaRPr>
              </a:p>
            </p:txBody>
          </p:sp>
          <p:sp>
            <p:nvSpPr>
              <p:cNvPr id="56" name="Text Box 131"/>
              <p:cNvSpPr txBox="1">
                <a:spLocks noChangeArrowheads="1"/>
              </p:cNvSpPr>
              <p:nvPr/>
            </p:nvSpPr>
            <p:spPr bwMode="auto">
              <a:xfrm>
                <a:off x="5319521" y="2339963"/>
                <a:ext cx="1522603" cy="33855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ct val="50000"/>
                  </a:spcBef>
                </a:pPr>
                <a:r>
                  <a:rPr lang="en-US" sz="1600" b="0">
                    <a:solidFill>
                      <a:srgbClr val="000000"/>
                    </a:solidFill>
                    <a:latin typeface="Segoe UI" pitchFamily="34" charset="0"/>
                    <a:ea typeface="Segoe UI" pitchFamily="34" charset="0"/>
                    <a:cs typeface="Segoe UI" pitchFamily="34" charset="0"/>
                  </a:rPr>
                  <a:t>Issuing CAs</a:t>
                </a:r>
                <a:endParaRPr lang="en-US" sz="1600" b="0" dirty="0">
                  <a:solidFill>
                    <a:srgbClr val="000000"/>
                  </a:solidFill>
                  <a:latin typeface="Segoe UI" pitchFamily="34" charset="0"/>
                  <a:ea typeface="Segoe UI" pitchFamily="34" charset="0"/>
                  <a:cs typeface="Segoe UI" pitchFamily="34" charset="0"/>
                </a:endParaRPr>
              </a:p>
            </p:txBody>
          </p:sp>
          <p:sp>
            <p:nvSpPr>
              <p:cNvPr id="57" name="Text Box 132"/>
              <p:cNvSpPr txBox="1">
                <a:spLocks noChangeArrowheads="1"/>
              </p:cNvSpPr>
              <p:nvPr/>
            </p:nvSpPr>
            <p:spPr bwMode="auto">
              <a:xfrm>
                <a:off x="7248071" y="4039051"/>
                <a:ext cx="1041853" cy="33855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ct val="50000"/>
                  </a:spcBef>
                </a:pPr>
                <a:r>
                  <a:rPr lang="en-US" sz="1600" b="0">
                    <a:solidFill>
                      <a:srgbClr val="000000"/>
                    </a:solidFill>
                    <a:latin typeface="Segoe UI" pitchFamily="34" charset="0"/>
                    <a:ea typeface="Segoe UI" pitchFamily="34" charset="0"/>
                    <a:cs typeface="Segoe UI" pitchFamily="34" charset="0"/>
                  </a:rPr>
                  <a:t>Root CA</a:t>
                </a:r>
                <a:endParaRPr lang="en-US" sz="1600" b="0" dirty="0">
                  <a:solidFill>
                    <a:srgbClr val="000000"/>
                  </a:solidFill>
                  <a:latin typeface="Segoe UI" pitchFamily="34" charset="0"/>
                  <a:ea typeface="Segoe UI" pitchFamily="34" charset="0"/>
                  <a:cs typeface="Segoe UI" pitchFamily="34" charset="0"/>
                </a:endParaRPr>
              </a:p>
            </p:txBody>
          </p:sp>
          <p:sp>
            <p:nvSpPr>
              <p:cNvPr id="58" name="Text Box 133"/>
              <p:cNvSpPr txBox="1">
                <a:spLocks noChangeArrowheads="1"/>
              </p:cNvSpPr>
              <p:nvPr/>
            </p:nvSpPr>
            <p:spPr bwMode="auto">
              <a:xfrm>
                <a:off x="7248072" y="4686751"/>
                <a:ext cx="1282700" cy="33855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ct val="50000"/>
                  </a:spcBef>
                </a:pPr>
                <a:r>
                  <a:rPr lang="en-US" sz="1600" b="0">
                    <a:solidFill>
                      <a:srgbClr val="000000"/>
                    </a:solidFill>
                    <a:latin typeface="Segoe UI" pitchFamily="34" charset="0"/>
                    <a:ea typeface="Segoe UI" pitchFamily="34" charset="0"/>
                    <a:cs typeface="Segoe UI" pitchFamily="34" charset="0"/>
                  </a:rPr>
                  <a:t>Policy CA</a:t>
                </a:r>
                <a:endParaRPr lang="en-US" sz="1600" b="0" dirty="0">
                  <a:solidFill>
                    <a:srgbClr val="000000"/>
                  </a:solidFill>
                  <a:latin typeface="Segoe UI" pitchFamily="34" charset="0"/>
                  <a:ea typeface="Segoe UI" pitchFamily="34" charset="0"/>
                  <a:cs typeface="Segoe UI" pitchFamily="34" charset="0"/>
                </a:endParaRPr>
              </a:p>
            </p:txBody>
          </p:sp>
          <p:sp>
            <p:nvSpPr>
              <p:cNvPr id="59" name="Text Box 134"/>
              <p:cNvSpPr txBox="1">
                <a:spLocks noChangeArrowheads="1"/>
              </p:cNvSpPr>
              <p:nvPr/>
            </p:nvSpPr>
            <p:spPr bwMode="auto">
              <a:xfrm>
                <a:off x="2692399" y="4121047"/>
                <a:ext cx="956357" cy="33855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ct val="50000"/>
                  </a:spcBef>
                </a:pPr>
                <a:r>
                  <a:rPr lang="en-US" sz="1600" b="0">
                    <a:solidFill>
                      <a:srgbClr val="000000"/>
                    </a:solidFill>
                    <a:latin typeface="Segoe UI" pitchFamily="34" charset="0"/>
                    <a:ea typeface="Segoe UI" pitchFamily="34" charset="0"/>
                    <a:cs typeface="Segoe UI" pitchFamily="34" charset="0"/>
                  </a:rPr>
                  <a:t>Root CA</a:t>
                </a:r>
                <a:endParaRPr lang="en-US" sz="1600" b="0" dirty="0">
                  <a:solidFill>
                    <a:srgbClr val="000000"/>
                  </a:solidFill>
                  <a:latin typeface="Segoe UI" pitchFamily="34" charset="0"/>
                  <a:ea typeface="Segoe UI" pitchFamily="34" charset="0"/>
                  <a:cs typeface="Segoe UI" pitchFamily="34" charset="0"/>
                </a:endParaRPr>
              </a:p>
            </p:txBody>
          </p:sp>
          <p:sp>
            <p:nvSpPr>
              <p:cNvPr id="60" name="Text Box 135"/>
              <p:cNvSpPr txBox="1">
                <a:spLocks noChangeArrowheads="1"/>
              </p:cNvSpPr>
              <p:nvPr/>
            </p:nvSpPr>
            <p:spPr bwMode="auto">
              <a:xfrm>
                <a:off x="1024876" y="4725205"/>
                <a:ext cx="1282700" cy="33855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ct val="50000"/>
                  </a:spcBef>
                </a:pPr>
                <a:r>
                  <a:rPr lang="en-US" sz="1600" b="0">
                    <a:solidFill>
                      <a:srgbClr val="000000"/>
                    </a:solidFill>
                    <a:latin typeface="Segoe UI" pitchFamily="34" charset="0"/>
                    <a:ea typeface="Segoe UI" pitchFamily="34" charset="0"/>
                    <a:cs typeface="Segoe UI" pitchFamily="34" charset="0"/>
                  </a:rPr>
                  <a:t>Policy CA</a:t>
                </a:r>
                <a:endParaRPr lang="en-US" sz="1600" b="0" dirty="0">
                  <a:solidFill>
                    <a:srgbClr val="000000"/>
                  </a:solidFill>
                  <a:latin typeface="Segoe UI" pitchFamily="34" charset="0"/>
                  <a:ea typeface="Segoe UI" pitchFamily="34" charset="0"/>
                  <a:cs typeface="Segoe UI" pitchFamily="34" charset="0"/>
                </a:endParaRPr>
              </a:p>
            </p:txBody>
          </p:sp>
          <p:sp>
            <p:nvSpPr>
              <p:cNvPr id="61" name="Text Box 136"/>
              <p:cNvSpPr txBox="1">
                <a:spLocks noChangeArrowheads="1"/>
              </p:cNvSpPr>
              <p:nvPr/>
            </p:nvSpPr>
            <p:spPr bwMode="auto">
              <a:xfrm>
                <a:off x="834793" y="6011759"/>
                <a:ext cx="1333500" cy="33855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ct val="50000"/>
                  </a:spcBef>
                </a:pPr>
                <a:r>
                  <a:rPr lang="en-US" sz="1600" b="0">
                    <a:solidFill>
                      <a:srgbClr val="000000"/>
                    </a:solidFill>
                    <a:latin typeface="Segoe UI" pitchFamily="34" charset="0"/>
                    <a:ea typeface="Segoe UI" pitchFamily="34" charset="0"/>
                    <a:cs typeface="Segoe UI" pitchFamily="34" charset="0"/>
                  </a:rPr>
                  <a:t>Issuing CA</a:t>
                </a:r>
                <a:endParaRPr lang="en-US" sz="1600" b="0" dirty="0">
                  <a:solidFill>
                    <a:srgbClr val="000000"/>
                  </a:solidFill>
                  <a:latin typeface="Segoe UI" pitchFamily="34" charset="0"/>
                  <a:ea typeface="Segoe UI" pitchFamily="34" charset="0"/>
                  <a:cs typeface="Segoe UI" pitchFamily="34" charset="0"/>
                </a:endParaRPr>
              </a:p>
            </p:txBody>
          </p:sp>
          <p:sp>
            <p:nvSpPr>
              <p:cNvPr id="62" name="Text Box 137"/>
              <p:cNvSpPr txBox="1">
                <a:spLocks noChangeArrowheads="1"/>
              </p:cNvSpPr>
              <p:nvPr/>
            </p:nvSpPr>
            <p:spPr bwMode="auto">
              <a:xfrm>
                <a:off x="1901369" y="6011759"/>
                <a:ext cx="1195841" cy="33855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ct val="50000"/>
                  </a:spcBef>
                </a:pPr>
                <a:r>
                  <a:rPr lang="en-US" sz="1600" b="0">
                    <a:solidFill>
                      <a:srgbClr val="000000"/>
                    </a:solidFill>
                    <a:latin typeface="Segoe UI" pitchFamily="34" charset="0"/>
                    <a:ea typeface="Segoe UI" pitchFamily="34" charset="0"/>
                    <a:cs typeface="Segoe UI" pitchFamily="34" charset="0"/>
                  </a:rPr>
                  <a:t>Issuing CA</a:t>
                </a:r>
                <a:endParaRPr lang="en-US" sz="1600" b="0" dirty="0">
                  <a:solidFill>
                    <a:srgbClr val="000000"/>
                  </a:solidFill>
                  <a:latin typeface="Segoe UI" pitchFamily="34" charset="0"/>
                  <a:ea typeface="Segoe UI" pitchFamily="34" charset="0"/>
                  <a:cs typeface="Segoe UI" pitchFamily="34" charset="0"/>
                </a:endParaRPr>
              </a:p>
            </p:txBody>
          </p:sp>
          <p:sp>
            <p:nvSpPr>
              <p:cNvPr id="63" name="Text Box 138"/>
              <p:cNvSpPr txBox="1">
                <a:spLocks noChangeArrowheads="1"/>
              </p:cNvSpPr>
              <p:nvPr/>
            </p:nvSpPr>
            <p:spPr bwMode="auto">
              <a:xfrm>
                <a:off x="2935969" y="5105869"/>
                <a:ext cx="1186769" cy="33855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ct val="50000"/>
                  </a:spcBef>
                </a:pPr>
                <a:r>
                  <a:rPr lang="en-US" sz="1600" b="0">
                    <a:solidFill>
                      <a:srgbClr val="000000"/>
                    </a:solidFill>
                    <a:latin typeface="Segoe UI" pitchFamily="34" charset="0"/>
                    <a:ea typeface="Segoe UI" pitchFamily="34" charset="0"/>
                    <a:cs typeface="Segoe UI" pitchFamily="34" charset="0"/>
                  </a:rPr>
                  <a:t>Issuing CA</a:t>
                </a:r>
                <a:endParaRPr lang="en-US" sz="1600" b="0" dirty="0">
                  <a:solidFill>
                    <a:srgbClr val="000000"/>
                  </a:solidFill>
                  <a:latin typeface="Segoe UI" pitchFamily="34" charset="0"/>
                  <a:ea typeface="Segoe UI" pitchFamily="34" charset="0"/>
                  <a:cs typeface="Segoe UI" pitchFamily="34" charset="0"/>
                </a:endParaRPr>
              </a:p>
            </p:txBody>
          </p:sp>
          <p:sp>
            <p:nvSpPr>
              <p:cNvPr id="64" name="Text Box 139"/>
              <p:cNvSpPr txBox="1">
                <a:spLocks noChangeArrowheads="1"/>
              </p:cNvSpPr>
              <p:nvPr/>
            </p:nvSpPr>
            <p:spPr bwMode="auto">
              <a:xfrm>
                <a:off x="5391373" y="5901191"/>
                <a:ext cx="1204014" cy="33855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ct val="50000"/>
                  </a:spcBef>
                </a:pPr>
                <a:r>
                  <a:rPr lang="en-US" sz="1600" b="0">
                    <a:solidFill>
                      <a:srgbClr val="000000"/>
                    </a:solidFill>
                    <a:latin typeface="Segoe UI" pitchFamily="34" charset="0"/>
                    <a:ea typeface="Segoe UI" pitchFamily="34" charset="0"/>
                    <a:cs typeface="Segoe UI" pitchFamily="34" charset="0"/>
                  </a:rPr>
                  <a:t>Issuing CA</a:t>
                </a:r>
                <a:endParaRPr lang="en-US" sz="1600" b="0" dirty="0">
                  <a:solidFill>
                    <a:srgbClr val="000000"/>
                  </a:solidFill>
                  <a:latin typeface="Segoe UI" pitchFamily="34" charset="0"/>
                  <a:ea typeface="Segoe UI" pitchFamily="34" charset="0"/>
                  <a:cs typeface="Segoe UI" pitchFamily="34" charset="0"/>
                </a:endParaRPr>
              </a:p>
            </p:txBody>
          </p:sp>
          <p:sp>
            <p:nvSpPr>
              <p:cNvPr id="65" name="Text Box 140"/>
              <p:cNvSpPr txBox="1">
                <a:spLocks noChangeArrowheads="1"/>
              </p:cNvSpPr>
              <p:nvPr/>
            </p:nvSpPr>
            <p:spPr bwMode="auto">
              <a:xfrm>
                <a:off x="6412592" y="5900738"/>
                <a:ext cx="1286202" cy="33855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ct val="50000"/>
                  </a:spcBef>
                </a:pPr>
                <a:r>
                  <a:rPr lang="en-US" sz="1600" b="0">
                    <a:solidFill>
                      <a:srgbClr val="000000"/>
                    </a:solidFill>
                    <a:latin typeface="Segoe UI" pitchFamily="34" charset="0"/>
                    <a:ea typeface="Segoe UI" pitchFamily="34" charset="0"/>
                    <a:cs typeface="Segoe UI" pitchFamily="34" charset="0"/>
                  </a:rPr>
                  <a:t>Issuing CA</a:t>
                </a:r>
                <a:endParaRPr lang="en-US" sz="1600" b="0" dirty="0">
                  <a:solidFill>
                    <a:srgbClr val="000000"/>
                  </a:solidFill>
                  <a:latin typeface="Segoe UI" pitchFamily="34" charset="0"/>
                  <a:ea typeface="Segoe UI" pitchFamily="34" charset="0"/>
                  <a:cs typeface="Segoe UI" pitchFamily="34" charset="0"/>
                </a:endParaRPr>
              </a:p>
            </p:txBody>
          </p:sp>
          <p:sp>
            <p:nvSpPr>
              <p:cNvPr id="66" name="Text Box 141"/>
              <p:cNvSpPr txBox="1">
                <a:spLocks noChangeArrowheads="1"/>
              </p:cNvSpPr>
              <p:nvPr/>
            </p:nvSpPr>
            <p:spPr bwMode="auto">
              <a:xfrm>
                <a:off x="7570106" y="5899150"/>
                <a:ext cx="1192894" cy="338554"/>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ct val="50000"/>
                  </a:spcBef>
                </a:pPr>
                <a:r>
                  <a:rPr lang="en-US" sz="1600" b="0">
                    <a:solidFill>
                      <a:srgbClr val="000000"/>
                    </a:solidFill>
                    <a:latin typeface="Segoe UI" pitchFamily="34" charset="0"/>
                    <a:ea typeface="Segoe UI" pitchFamily="34" charset="0"/>
                    <a:cs typeface="Segoe UI" pitchFamily="34" charset="0"/>
                  </a:rPr>
                  <a:t>Issuing CA</a:t>
                </a:r>
                <a:endParaRPr lang="en-US" sz="1600" b="0" dirty="0">
                  <a:solidFill>
                    <a:srgbClr val="000000"/>
                  </a:solidFill>
                  <a:latin typeface="Segoe UI" pitchFamily="34" charset="0"/>
                  <a:ea typeface="Segoe UI" pitchFamily="34" charset="0"/>
                  <a:cs typeface="Segoe UI" pitchFamily="34" charset="0"/>
                </a:endParaRPr>
              </a:p>
            </p:txBody>
          </p:sp>
          <p:sp>
            <p:nvSpPr>
              <p:cNvPr id="67" name="Text Box 163"/>
              <p:cNvSpPr txBox="1">
                <a:spLocks noChangeArrowheads="1"/>
              </p:cNvSpPr>
              <p:nvPr/>
            </p:nvSpPr>
            <p:spPr bwMode="auto">
              <a:xfrm>
                <a:off x="1253710" y="824173"/>
                <a:ext cx="2252887" cy="400110"/>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spcBef>
                    <a:spcPct val="50000"/>
                  </a:spcBef>
                </a:pPr>
                <a:r>
                  <a:rPr lang="en-US" sz="2000">
                    <a:solidFill>
                      <a:srgbClr val="000000"/>
                    </a:solidFill>
                    <a:latin typeface="Segoe UI" pitchFamily="34" charset="0"/>
                    <a:ea typeface="Segoe UI" pitchFamily="34" charset="0"/>
                    <a:cs typeface="Segoe UI" pitchFamily="34" charset="0"/>
                  </a:rPr>
                  <a:t>Policy CA usage</a:t>
                </a:r>
                <a:endParaRPr lang="en-US" sz="2000" dirty="0">
                  <a:solidFill>
                    <a:srgbClr val="000000"/>
                  </a:solidFill>
                  <a:latin typeface="Segoe UI" pitchFamily="34" charset="0"/>
                  <a:ea typeface="Segoe UI" pitchFamily="34" charset="0"/>
                  <a:cs typeface="Segoe UI" pitchFamily="34" charset="0"/>
                </a:endParaRPr>
              </a:p>
            </p:txBody>
          </p:sp>
          <p:sp>
            <p:nvSpPr>
              <p:cNvPr id="68" name="Text Box 164"/>
              <p:cNvSpPr txBox="1">
                <a:spLocks noChangeArrowheads="1"/>
              </p:cNvSpPr>
              <p:nvPr/>
            </p:nvSpPr>
            <p:spPr bwMode="auto">
              <a:xfrm>
                <a:off x="5717585" y="933056"/>
                <a:ext cx="2917102" cy="400110"/>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spcBef>
                    <a:spcPct val="50000"/>
                  </a:spcBef>
                </a:pPr>
                <a:r>
                  <a:rPr lang="en-US" sz="2000">
                    <a:solidFill>
                      <a:srgbClr val="000000"/>
                    </a:solidFill>
                    <a:latin typeface="Segoe UI" pitchFamily="34" charset="0"/>
                    <a:ea typeface="Segoe UI" pitchFamily="34" charset="0"/>
                    <a:cs typeface="Segoe UI" pitchFamily="34" charset="0"/>
                  </a:rPr>
                  <a:t>Two-tier hierarchy</a:t>
                </a:r>
                <a:endParaRPr lang="en-US" sz="2000" dirty="0">
                  <a:solidFill>
                    <a:srgbClr val="000000"/>
                  </a:solidFill>
                  <a:latin typeface="Segoe UI" pitchFamily="34" charset="0"/>
                  <a:ea typeface="Segoe UI" pitchFamily="34" charset="0"/>
                  <a:cs typeface="Segoe UI" pitchFamily="34" charset="0"/>
                </a:endParaRPr>
              </a:p>
            </p:txBody>
          </p:sp>
          <p:sp>
            <p:nvSpPr>
              <p:cNvPr id="69" name="Text Box 165"/>
              <p:cNvSpPr txBox="1">
                <a:spLocks noChangeArrowheads="1"/>
              </p:cNvSpPr>
              <p:nvPr/>
            </p:nvSpPr>
            <p:spPr bwMode="auto">
              <a:xfrm>
                <a:off x="2958841" y="6237704"/>
                <a:ext cx="3563550" cy="400110"/>
              </a:xfrm>
              <a:prstGeom prst="rect">
                <a:avLst/>
              </a:prstGeom>
              <a:noFill/>
              <a:ln w="9525" algn="ctr">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spcBef>
                    <a:spcPct val="50000"/>
                  </a:spcBef>
                </a:pPr>
                <a:r>
                  <a:rPr lang="en-US" sz="2000">
                    <a:solidFill>
                      <a:srgbClr val="000000"/>
                    </a:solidFill>
                    <a:latin typeface="Segoe UI" pitchFamily="34" charset="0"/>
                    <a:ea typeface="Segoe UI" pitchFamily="34" charset="0"/>
                    <a:cs typeface="Segoe UI" pitchFamily="34" charset="0"/>
                  </a:rPr>
                  <a:t>Cross-certification trust</a:t>
                </a:r>
                <a:endParaRPr lang="en-US" sz="2000" dirty="0">
                  <a:solidFill>
                    <a:srgbClr val="000000"/>
                  </a:solidFill>
                  <a:latin typeface="Segoe UI" pitchFamily="34" charset="0"/>
                  <a:ea typeface="Segoe UI" pitchFamily="34" charset="0"/>
                  <a:cs typeface="Segoe UI" pitchFamily="34" charset="0"/>
                </a:endParaRPr>
              </a:p>
            </p:txBody>
          </p:sp>
          <p:sp>
            <p:nvSpPr>
              <p:cNvPr id="70" name="Line 103"/>
              <p:cNvSpPr>
                <a:spLocks noChangeShapeType="1"/>
              </p:cNvSpPr>
              <p:nvPr/>
            </p:nvSpPr>
            <p:spPr bwMode="auto">
              <a:xfrm>
                <a:off x="2447924" y="1681176"/>
                <a:ext cx="144463" cy="226013"/>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1600" dirty="0">
                  <a:solidFill>
                    <a:srgbClr val="000000"/>
                  </a:solidFill>
                  <a:latin typeface="Segoe UI" pitchFamily="34" charset="0"/>
                  <a:ea typeface="Segoe UI" pitchFamily="34" charset="0"/>
                  <a:cs typeface="Segoe UI" pitchFamily="34" charset="0"/>
                </a:endParaRPr>
              </a:p>
            </p:txBody>
          </p:sp>
          <p:sp>
            <p:nvSpPr>
              <p:cNvPr id="71" name="Line 104"/>
              <p:cNvSpPr>
                <a:spLocks noChangeShapeType="1"/>
              </p:cNvSpPr>
              <p:nvPr/>
            </p:nvSpPr>
            <p:spPr bwMode="auto">
              <a:xfrm flipH="1" flipV="1">
                <a:off x="2752831" y="2326514"/>
                <a:ext cx="624686" cy="4445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1600" dirty="0">
                  <a:solidFill>
                    <a:srgbClr val="000000"/>
                  </a:solidFill>
                  <a:latin typeface="Segoe UI" pitchFamily="34" charset="0"/>
                  <a:ea typeface="Segoe UI" pitchFamily="34" charset="0"/>
                  <a:cs typeface="Segoe UI" pitchFamily="34" charset="0"/>
                </a:endParaRPr>
              </a:p>
            </p:txBody>
          </p:sp>
          <p:sp>
            <p:nvSpPr>
              <p:cNvPr id="72" name="Line 104"/>
              <p:cNvSpPr>
                <a:spLocks noChangeShapeType="1"/>
              </p:cNvSpPr>
              <p:nvPr/>
            </p:nvSpPr>
            <p:spPr bwMode="auto">
              <a:xfrm flipH="1" flipV="1">
                <a:off x="2034391" y="2314814"/>
                <a:ext cx="369877" cy="46572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1600" dirty="0">
                  <a:solidFill>
                    <a:srgbClr val="000000"/>
                  </a:solidFill>
                  <a:latin typeface="Segoe UI" pitchFamily="34" charset="0"/>
                  <a:ea typeface="Segoe UI" pitchFamily="34" charset="0"/>
                  <a:cs typeface="Segoe UI" pitchFamily="34" charset="0"/>
                </a:endParaRPr>
              </a:p>
            </p:txBody>
          </p:sp>
          <p:sp>
            <p:nvSpPr>
              <p:cNvPr id="73" name="Line 95"/>
              <p:cNvSpPr>
                <a:spLocks noChangeShapeType="1"/>
              </p:cNvSpPr>
              <p:nvPr/>
            </p:nvSpPr>
            <p:spPr bwMode="auto">
              <a:xfrm flipH="1">
                <a:off x="3522660" y="4151313"/>
                <a:ext cx="3167063" cy="432708"/>
              </a:xfrm>
              <a:prstGeom prst="line">
                <a:avLst/>
              </a:prstGeom>
              <a:noFill/>
              <a:ln w="38100">
                <a:solidFill>
                  <a:srgbClr val="FF0000"/>
                </a:solidFill>
                <a:prstDash val="sysDash"/>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1600" dirty="0">
                  <a:solidFill>
                    <a:srgbClr val="000000"/>
                  </a:solidFill>
                  <a:latin typeface="Segoe UI" pitchFamily="34" charset="0"/>
                  <a:ea typeface="Segoe UI" pitchFamily="34" charset="0"/>
                  <a:cs typeface="Segoe UI" pitchFamily="34" charset="0"/>
                </a:endParaRPr>
              </a:p>
            </p:txBody>
          </p:sp>
          <p:sp>
            <p:nvSpPr>
              <p:cNvPr id="74" name="Line 104"/>
              <p:cNvSpPr>
                <a:spLocks noChangeShapeType="1"/>
              </p:cNvSpPr>
              <p:nvPr/>
            </p:nvSpPr>
            <p:spPr bwMode="auto">
              <a:xfrm flipH="1" flipV="1">
                <a:off x="2364697" y="4324246"/>
                <a:ext cx="946828" cy="40095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1600" dirty="0">
                  <a:solidFill>
                    <a:srgbClr val="000000"/>
                  </a:solidFill>
                  <a:latin typeface="Segoe UI" pitchFamily="34" charset="0"/>
                  <a:ea typeface="Segoe UI" pitchFamily="34" charset="0"/>
                  <a:cs typeface="Segoe UI" pitchFamily="34" charset="0"/>
                </a:endParaRPr>
              </a:p>
            </p:txBody>
          </p:sp>
          <p:sp>
            <p:nvSpPr>
              <p:cNvPr id="75" name="Line 103"/>
              <p:cNvSpPr>
                <a:spLocks noChangeShapeType="1"/>
              </p:cNvSpPr>
              <p:nvPr/>
            </p:nvSpPr>
            <p:spPr bwMode="auto">
              <a:xfrm flipH="1">
                <a:off x="7023547" y="1963507"/>
                <a:ext cx="107156" cy="233591"/>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1600" dirty="0">
                  <a:solidFill>
                    <a:srgbClr val="000000"/>
                  </a:solidFill>
                  <a:latin typeface="Segoe UI" pitchFamily="34" charset="0"/>
                  <a:ea typeface="Segoe UI" pitchFamily="34" charset="0"/>
                  <a:cs typeface="Segoe UI" pitchFamily="34" charset="0"/>
                </a:endParaRPr>
              </a:p>
            </p:txBody>
          </p:sp>
          <p:sp>
            <p:nvSpPr>
              <p:cNvPr id="76" name="Line 103"/>
              <p:cNvSpPr>
                <a:spLocks noChangeShapeType="1"/>
              </p:cNvSpPr>
              <p:nvPr/>
            </p:nvSpPr>
            <p:spPr bwMode="auto">
              <a:xfrm>
                <a:off x="7357120" y="1967295"/>
                <a:ext cx="144463" cy="226013"/>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1600" dirty="0">
                  <a:solidFill>
                    <a:srgbClr val="000000"/>
                  </a:solidFill>
                  <a:latin typeface="Segoe UI" pitchFamily="34" charset="0"/>
                  <a:ea typeface="Segoe UI" pitchFamily="34" charset="0"/>
                  <a:cs typeface="Segoe UI" pitchFamily="34" charset="0"/>
                </a:endParaRPr>
              </a:p>
            </p:txBody>
          </p:sp>
          <p:pic>
            <p:nvPicPr>
              <p:cNvPr id="77" name="Picture 10"/>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089730" y="1224283"/>
                <a:ext cx="310590" cy="578551"/>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8"/>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320168" y="1456895"/>
                <a:ext cx="327255" cy="229707"/>
              </a:xfrm>
              <a:prstGeom prst="rect">
                <a:avLst/>
              </a:prstGeom>
              <a:noFill/>
              <a:extLst>
                <a:ext uri="{909E8E84-426E-40DD-AFC4-6F175D3DCCD1}">
                  <a14:hiddenFill xmlns:a14="http://schemas.microsoft.com/office/drawing/2010/main">
                    <a:solidFill>
                      <a:srgbClr val="FFFFFF"/>
                    </a:solidFill>
                  </a14:hiddenFill>
                </a:ext>
              </a:extLst>
            </p:spPr>
          </p:pic>
        </p:grpSp>
        <p:pic>
          <p:nvPicPr>
            <p:cNvPr id="6" name="Picture 10"/>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813439" y="1948947"/>
              <a:ext cx="310590" cy="57855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043877" y="2181559"/>
              <a:ext cx="327255" cy="2297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511943" y="1896628"/>
              <a:ext cx="310590" cy="5785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742381" y="2129240"/>
              <a:ext cx="327255" cy="22970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0"/>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240746" y="2745445"/>
              <a:ext cx="310590" cy="57855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1471184" y="2978057"/>
              <a:ext cx="327255" cy="22970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89255" y="2730436"/>
              <a:ext cx="310590" cy="57855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519693" y="2963048"/>
              <a:ext cx="327255" cy="22970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0"/>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122668" y="2691992"/>
              <a:ext cx="310590" cy="57855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8"/>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3353106" y="2924604"/>
              <a:ext cx="327255" cy="22970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0"/>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179347" y="3862772"/>
              <a:ext cx="310590" cy="57855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409785" y="4095384"/>
              <a:ext cx="327255" cy="229707"/>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175140" y="4739515"/>
              <a:ext cx="310590" cy="57855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8"/>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405578" y="4972127"/>
              <a:ext cx="327255" cy="229707"/>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0"/>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51219" y="5481497"/>
              <a:ext cx="310590" cy="57855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8"/>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1381657" y="5714109"/>
              <a:ext cx="327255" cy="229707"/>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0"/>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144947" y="5518798"/>
              <a:ext cx="310590" cy="578551"/>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8"/>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375385" y="5751410"/>
              <a:ext cx="327255" cy="229707"/>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0"/>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182689" y="4616158"/>
              <a:ext cx="310590" cy="57855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8"/>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3413127" y="4848770"/>
              <a:ext cx="327255" cy="229707"/>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10"/>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722978" y="3862772"/>
              <a:ext cx="310590" cy="578551"/>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8"/>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920816" y="4096121"/>
              <a:ext cx="327255" cy="229707"/>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0"/>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738726" y="4583099"/>
              <a:ext cx="310590" cy="578551"/>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924643" y="4753226"/>
              <a:ext cx="327255" cy="229707"/>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0"/>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705757" y="5462134"/>
              <a:ext cx="310590" cy="57855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8"/>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5936195" y="5694746"/>
              <a:ext cx="327255" cy="229707"/>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0"/>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711671" y="5466472"/>
              <a:ext cx="310590" cy="578551"/>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8"/>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942109" y="5699084"/>
              <a:ext cx="327255" cy="229707"/>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10"/>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766542" y="5462134"/>
              <a:ext cx="310590" cy="578551"/>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8"/>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7996980" y="5694746"/>
              <a:ext cx="327255" cy="229707"/>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10"/>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807190" y="2261665"/>
              <a:ext cx="310590" cy="578551"/>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8"/>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7037628" y="2494277"/>
              <a:ext cx="327255" cy="229707"/>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10"/>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424940" y="2225923"/>
              <a:ext cx="310590" cy="578551"/>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8"/>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7655378" y="2458535"/>
              <a:ext cx="327255" cy="229707"/>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0"/>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092776" y="1501792"/>
              <a:ext cx="310590" cy="578551"/>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8"/>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7323214" y="1734404"/>
              <a:ext cx="327255" cy="22970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7723701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sz="quarter" idx="1"/>
          </p:nvPr>
        </p:nvSpPr>
        <p:spPr>
          <a:xfrm>
            <a:off x="2743200" y="2895600"/>
            <a:ext cx="6233160" cy="1103872"/>
          </a:xfrm>
        </p:spPr>
        <p:txBody>
          <a:bodyPr/>
          <a:lstStyle/>
          <a:p>
            <a:r>
              <a:rPr lang="en-US" dirty="0" smtClean="0"/>
              <a:t>Active Directory</a:t>
            </a:r>
            <a:r>
              <a:rPr lang="en-US" dirty="0"/>
              <a:t> </a:t>
            </a:r>
            <a:r>
              <a:rPr lang="en-US" dirty="0" smtClean="0"/>
              <a:t>Rights Management Service</a:t>
            </a:r>
            <a:r>
              <a:rPr lang="en-US" dirty="0"/>
              <a:t>
</a:t>
            </a:r>
          </a:p>
        </p:txBody>
      </p:sp>
    </p:spTree>
    <p:extLst>
      <p:ext uri="{BB962C8B-B14F-4D97-AF65-F5344CB8AC3E}">
        <p14:creationId xmlns:p14="http://schemas.microsoft.com/office/powerpoint/2010/main" val="10317443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AD RMS?</a:t>
            </a:r>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spcBef>
                <a:spcPts val="800"/>
              </a:spcBef>
              <a:buClr>
                <a:srgbClr val="006699"/>
              </a:buClr>
              <a:buFont typeface="Arial" pitchFamily="34" charset="0"/>
              <a:buNone/>
            </a:pPr>
            <a:r>
              <a:rPr lang="en-US" kern="0" dirty="0">
                <a:solidFill>
                  <a:srgbClr val="000000"/>
                </a:solidFill>
              </a:rPr>
              <a:t>An Information protection technology that:</a:t>
            </a:r>
          </a:p>
          <a:p>
            <a:pPr lvl="1">
              <a:spcBef>
                <a:spcPts val="800"/>
              </a:spcBef>
              <a:buSzPct val="100000"/>
            </a:pPr>
            <a:r>
              <a:rPr lang="en-US" sz="2600" kern="0" dirty="0">
                <a:solidFill>
                  <a:srgbClr val="000000"/>
                </a:solidFill>
              </a:rPr>
              <a:t>Reduces data leakage by design</a:t>
            </a:r>
          </a:p>
          <a:p>
            <a:pPr lvl="1">
              <a:spcBef>
                <a:spcPts val="800"/>
              </a:spcBef>
              <a:buSzPct val="100000"/>
            </a:pPr>
            <a:r>
              <a:rPr lang="en-US" sz="2600" kern="0" dirty="0">
                <a:solidFill>
                  <a:srgbClr val="000000"/>
                </a:solidFill>
              </a:rPr>
              <a:t>Integrates with certain Microsoft products and Windows Server operating systems</a:t>
            </a:r>
          </a:p>
          <a:p>
            <a:pPr lvl="1">
              <a:spcBef>
                <a:spcPts val="800"/>
              </a:spcBef>
              <a:buSzPct val="100000"/>
            </a:pPr>
            <a:r>
              <a:rPr lang="en-US" sz="2600" kern="0" dirty="0">
                <a:solidFill>
                  <a:srgbClr val="000000"/>
                </a:solidFill>
              </a:rPr>
              <a:t>Helps protects data when in transit, at rest and in essentially any location</a:t>
            </a:r>
          </a:p>
          <a:p>
            <a:pPr marL="0" indent="0">
              <a:lnSpc>
                <a:spcPct val="90000"/>
              </a:lnSpc>
              <a:spcBef>
                <a:spcPct val="70000"/>
              </a:spcBef>
              <a:buClr>
                <a:srgbClr val="006699"/>
              </a:buClr>
              <a:buFont typeface="Arial" pitchFamily="34" charset="0"/>
              <a:buNone/>
            </a:pPr>
            <a:endParaRPr lang="en-US" kern="0" dirty="0">
              <a:solidFill>
                <a:srgbClr val="000000"/>
              </a:solidFill>
            </a:endParaRPr>
          </a:p>
        </p:txBody>
      </p:sp>
    </p:spTree>
    <p:extLst>
      <p:ext uri="{BB962C8B-B14F-4D97-AF65-F5344CB8AC3E}">
        <p14:creationId xmlns:p14="http://schemas.microsoft.com/office/powerpoint/2010/main" val="30992029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Usage scenarios for AD RMS</a:t>
            </a:r>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spcBef>
                <a:spcPts val="800"/>
              </a:spcBef>
              <a:buClr>
                <a:srgbClr val="006699"/>
              </a:buClr>
              <a:buFont typeface="Arial" pitchFamily="34" charset="0"/>
              <a:buNone/>
            </a:pPr>
            <a:r>
              <a:rPr lang="en-US" kern="0">
                <a:solidFill>
                  <a:srgbClr val="000000"/>
                </a:solidFill>
              </a:rPr>
              <a:t>The primary use for AD RMS is to control the distribution of sensitive information, and t</a:t>
            </a:r>
            <a:r>
              <a:rPr lang="bs-Latn-BA" kern="0">
                <a:solidFill>
                  <a:srgbClr val="000000"/>
                </a:solidFill>
              </a:rPr>
              <a:t>ypical usage scenarios</a:t>
            </a:r>
            <a:r>
              <a:rPr lang="en-US" kern="0">
                <a:solidFill>
                  <a:srgbClr val="000000"/>
                </a:solidFill>
              </a:rPr>
              <a:t> include</a:t>
            </a:r>
            <a:r>
              <a:rPr lang="bs-Latn-BA" kern="0">
                <a:solidFill>
                  <a:srgbClr val="000000"/>
                </a:solidFill>
              </a:rPr>
              <a:t>:</a:t>
            </a:r>
          </a:p>
          <a:p>
            <a:pPr marL="457200" lvl="1" indent="-342900">
              <a:spcBef>
                <a:spcPts val="800"/>
              </a:spcBef>
              <a:buClr>
                <a:srgbClr val="006699"/>
              </a:buClr>
              <a:buSzPct val="100000"/>
            </a:pPr>
            <a:r>
              <a:rPr lang="en-US" kern="0">
                <a:solidFill>
                  <a:srgbClr val="000000"/>
                </a:solidFill>
              </a:rPr>
              <a:t>Helping to prevent </a:t>
            </a:r>
            <a:r>
              <a:rPr lang="bs-Latn-BA" kern="0">
                <a:solidFill>
                  <a:srgbClr val="000000"/>
                </a:solidFill>
              </a:rPr>
              <a:t>access to confidential documents</a:t>
            </a:r>
            <a:r>
              <a:rPr lang="en-US" kern="0">
                <a:solidFill>
                  <a:srgbClr val="000000"/>
                </a:solidFill>
              </a:rPr>
              <a:t>,</a:t>
            </a:r>
            <a:r>
              <a:rPr lang="bs-Latn-BA" kern="0">
                <a:solidFill>
                  <a:srgbClr val="000000"/>
                </a:solidFill>
              </a:rPr>
              <a:t> </a:t>
            </a:r>
            <a:r>
              <a:rPr lang="en-US" kern="0">
                <a:solidFill>
                  <a:srgbClr val="000000"/>
                </a:solidFill>
              </a:rPr>
              <a:t>regardless of their location</a:t>
            </a:r>
          </a:p>
          <a:p>
            <a:pPr marL="457200" lvl="1" indent="-342900">
              <a:spcBef>
                <a:spcPts val="800"/>
              </a:spcBef>
              <a:buClr>
                <a:srgbClr val="006699"/>
              </a:buClr>
              <a:buSzPct val="100000"/>
            </a:pPr>
            <a:r>
              <a:rPr lang="en-US" kern="0">
                <a:solidFill>
                  <a:srgbClr val="000000"/>
                </a:solidFill>
              </a:rPr>
              <a:t>Using a</a:t>
            </a:r>
            <a:r>
              <a:rPr lang="bs-Latn-BA" kern="0">
                <a:solidFill>
                  <a:srgbClr val="000000"/>
                </a:solidFill>
              </a:rPr>
              <a:t>ction</a:t>
            </a:r>
            <a:r>
              <a:rPr lang="en-US" kern="0">
                <a:solidFill>
                  <a:srgbClr val="000000"/>
                </a:solidFill>
              </a:rPr>
              <a:t>-</a:t>
            </a:r>
            <a:r>
              <a:rPr lang="bs-Latn-BA" kern="0">
                <a:solidFill>
                  <a:srgbClr val="000000"/>
                </a:solidFill>
              </a:rPr>
              <a:t>based permissions based on AD DS accounts</a:t>
            </a:r>
            <a:endParaRPr lang="en-US" kern="0">
              <a:solidFill>
                <a:srgbClr val="000000"/>
              </a:solidFill>
            </a:endParaRPr>
          </a:p>
          <a:p>
            <a:pPr marL="457200" lvl="1" indent="-342900">
              <a:spcBef>
                <a:spcPts val="800"/>
              </a:spcBef>
              <a:buClr>
                <a:srgbClr val="006699"/>
              </a:buClr>
              <a:buSzPct val="100000"/>
            </a:pPr>
            <a:r>
              <a:rPr lang="en-US" kern="0">
                <a:solidFill>
                  <a:srgbClr val="000000"/>
                </a:solidFill>
              </a:rPr>
              <a:t>Helping to prevent </a:t>
            </a:r>
            <a:r>
              <a:rPr lang="bs-Latn-BA" kern="0">
                <a:solidFill>
                  <a:srgbClr val="000000"/>
                </a:solidFill>
              </a:rPr>
              <a:t>confidential emails </a:t>
            </a:r>
            <a:r>
              <a:rPr lang="en-US" kern="0">
                <a:solidFill>
                  <a:srgbClr val="000000"/>
                </a:solidFill>
              </a:rPr>
              <a:t>from</a:t>
            </a:r>
            <a:r>
              <a:rPr lang="bs-Latn-BA" kern="0">
                <a:solidFill>
                  <a:srgbClr val="000000"/>
                </a:solidFill>
              </a:rPr>
              <a:t> leav</a:t>
            </a:r>
            <a:r>
              <a:rPr lang="en-US" kern="0">
                <a:solidFill>
                  <a:srgbClr val="000000"/>
                </a:solidFill>
              </a:rPr>
              <a:t>ing an </a:t>
            </a:r>
            <a:r>
              <a:rPr lang="bs-Latn-BA" kern="0">
                <a:solidFill>
                  <a:srgbClr val="000000"/>
                </a:solidFill>
              </a:rPr>
              <a:t>organization</a:t>
            </a:r>
            <a:endParaRPr lang="en-US" kern="0" dirty="0">
              <a:solidFill>
                <a:srgbClr val="000000"/>
              </a:solidFill>
            </a:endParaRPr>
          </a:p>
        </p:txBody>
      </p:sp>
    </p:spTree>
    <p:extLst>
      <p:ext uri="{BB962C8B-B14F-4D97-AF65-F5344CB8AC3E}">
        <p14:creationId xmlns:p14="http://schemas.microsoft.com/office/powerpoint/2010/main" val="8564367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Overview of AD RMS components</a:t>
            </a:r>
          </a:p>
        </p:txBody>
      </p:sp>
      <p:sp>
        <p:nvSpPr>
          <p:cNvPr id="4" name="Content Placeholder 2"/>
          <p:cNvSpPr txBox="1">
            <a:spLocks/>
          </p:cNvSpPr>
          <p:nvPr/>
        </p:nvSpPr>
        <p:spPr>
          <a:xfrm>
            <a:off x="458788" y="833162"/>
            <a:ext cx="7751762" cy="5201878"/>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lnSpc>
                <a:spcPct val="90000"/>
              </a:lnSpc>
              <a:spcBef>
                <a:spcPts val="800"/>
              </a:spcBef>
              <a:buClr>
                <a:srgbClr val="006699"/>
              </a:buClr>
              <a:buFontTx/>
              <a:buChar char="•"/>
            </a:pPr>
            <a:r>
              <a:rPr lang="en-US" sz="2000" kern="0">
                <a:solidFill>
                  <a:srgbClr val="000000"/>
                </a:solidFill>
              </a:rPr>
              <a:t>The </a:t>
            </a:r>
            <a:r>
              <a:rPr lang="bs-Latn-BA" sz="2000" kern="0">
                <a:solidFill>
                  <a:srgbClr val="000000"/>
                </a:solidFill>
              </a:rPr>
              <a:t>AD RMS </a:t>
            </a:r>
            <a:r>
              <a:rPr lang="en-US" sz="2000" kern="0">
                <a:solidFill>
                  <a:srgbClr val="000000"/>
                </a:solidFill>
              </a:rPr>
              <a:t>c</a:t>
            </a:r>
            <a:r>
              <a:rPr lang="bs-Latn-BA" sz="2000" kern="0">
                <a:solidFill>
                  <a:srgbClr val="000000"/>
                </a:solidFill>
              </a:rPr>
              <a:t>luster: </a:t>
            </a:r>
            <a:endParaRPr lang="en-US" sz="2000" kern="0">
              <a:solidFill>
                <a:srgbClr val="000000"/>
              </a:solidFill>
            </a:endParaRPr>
          </a:p>
          <a:p>
            <a:pPr marL="457200">
              <a:lnSpc>
                <a:spcPct val="90000"/>
              </a:lnSpc>
              <a:spcBef>
                <a:spcPts val="800"/>
              </a:spcBef>
              <a:buClr>
                <a:srgbClr val="006699"/>
              </a:buClr>
              <a:buFontTx/>
              <a:buChar char="•"/>
            </a:pPr>
            <a:r>
              <a:rPr lang="en-US" sz="2000" kern="0">
                <a:solidFill>
                  <a:srgbClr val="000000"/>
                </a:solidFill>
              </a:rPr>
              <a:t>Is c</a:t>
            </a:r>
            <a:r>
              <a:rPr lang="bs-Latn-BA" sz="2000" kern="0">
                <a:solidFill>
                  <a:srgbClr val="000000"/>
                </a:solidFill>
              </a:rPr>
              <a:t>reated when you deploy </a:t>
            </a:r>
            <a:r>
              <a:rPr lang="en-US" sz="2000" kern="0">
                <a:solidFill>
                  <a:srgbClr val="000000"/>
                </a:solidFill>
              </a:rPr>
              <a:t>the </a:t>
            </a:r>
            <a:r>
              <a:rPr lang="bs-Latn-BA" sz="2000" kern="0">
                <a:solidFill>
                  <a:srgbClr val="000000"/>
                </a:solidFill>
              </a:rPr>
              <a:t>first AD RMS server</a:t>
            </a:r>
          </a:p>
          <a:p>
            <a:pPr>
              <a:lnSpc>
                <a:spcPct val="90000"/>
              </a:lnSpc>
              <a:spcBef>
                <a:spcPts val="800"/>
              </a:spcBef>
              <a:buClr>
                <a:srgbClr val="006699"/>
              </a:buClr>
              <a:buFontTx/>
              <a:buChar char="•"/>
            </a:pPr>
            <a:r>
              <a:rPr lang="en-US" sz="2000" kern="0">
                <a:solidFill>
                  <a:srgbClr val="000000"/>
                </a:solidFill>
              </a:rPr>
              <a:t>The AD RMS server:</a:t>
            </a:r>
          </a:p>
          <a:p>
            <a:pPr lvl="1">
              <a:spcBef>
                <a:spcPts val="800"/>
              </a:spcBef>
              <a:buClr>
                <a:srgbClr val="006699"/>
              </a:buClr>
              <a:buSzPct val="100000"/>
            </a:pPr>
            <a:r>
              <a:rPr lang="en-US" sz="1800" kern="0">
                <a:solidFill>
                  <a:srgbClr val="000000"/>
                </a:solidFill>
              </a:rPr>
              <a:t>Licenses AD RMS-protected content</a:t>
            </a:r>
          </a:p>
          <a:p>
            <a:pPr lvl="1">
              <a:spcBef>
                <a:spcPts val="800"/>
              </a:spcBef>
              <a:buClr>
                <a:srgbClr val="006699"/>
              </a:buClr>
              <a:buSzPct val="100000"/>
            </a:pPr>
            <a:r>
              <a:rPr lang="en-US" sz="1800" kern="0">
                <a:solidFill>
                  <a:srgbClr val="000000"/>
                </a:solidFill>
              </a:rPr>
              <a:t>Certifies the identity of trusted users and devices</a:t>
            </a:r>
          </a:p>
          <a:p>
            <a:pPr>
              <a:spcBef>
                <a:spcPts val="800"/>
              </a:spcBef>
              <a:buClr>
                <a:srgbClr val="006699"/>
              </a:buClr>
              <a:buFontTx/>
              <a:buChar char="•"/>
            </a:pPr>
            <a:r>
              <a:rPr lang="en-US" sz="2000" kern="0">
                <a:solidFill>
                  <a:srgbClr val="000000"/>
                </a:solidFill>
              </a:rPr>
              <a:t>The AD RMS client</a:t>
            </a:r>
            <a:r>
              <a:rPr lang="en-US" sz="2600" kern="0">
                <a:solidFill>
                  <a:srgbClr val="000000"/>
                </a:solidFill>
              </a:rPr>
              <a:t>:</a:t>
            </a:r>
          </a:p>
          <a:p>
            <a:pPr lvl="1">
              <a:spcBef>
                <a:spcPts val="800"/>
              </a:spcBef>
              <a:buClr>
                <a:srgbClr val="006699"/>
              </a:buClr>
              <a:buSzPct val="100000"/>
            </a:pPr>
            <a:r>
              <a:rPr lang="en-US" sz="1800" kern="0">
                <a:solidFill>
                  <a:srgbClr val="000000"/>
                </a:solidFill>
              </a:rPr>
              <a:t>Built in to Windows Vista</a:t>
            </a:r>
            <a:r>
              <a:rPr lang="bs-Latn-BA" sz="1800" kern="0">
                <a:solidFill>
                  <a:srgbClr val="000000"/>
                </a:solidFill>
              </a:rPr>
              <a:t> </a:t>
            </a:r>
            <a:r>
              <a:rPr lang="en-US" sz="1800" kern="0">
                <a:solidFill>
                  <a:srgbClr val="000000"/>
                </a:solidFill>
              </a:rPr>
              <a:t>, Windows 7 and later</a:t>
            </a:r>
          </a:p>
          <a:p>
            <a:pPr lvl="1">
              <a:spcBef>
                <a:spcPts val="800"/>
              </a:spcBef>
              <a:buClr>
                <a:srgbClr val="006699"/>
              </a:buClr>
              <a:buSzPct val="100000"/>
            </a:pPr>
            <a:r>
              <a:rPr lang="en-US" sz="1800" kern="0">
                <a:solidFill>
                  <a:srgbClr val="000000"/>
                </a:solidFill>
              </a:rPr>
              <a:t>Interacts with AD RMS-enabled apps</a:t>
            </a:r>
          </a:p>
          <a:p>
            <a:pPr>
              <a:lnSpc>
                <a:spcPct val="90000"/>
              </a:lnSpc>
              <a:spcBef>
                <a:spcPts val="800"/>
              </a:spcBef>
              <a:buClr>
                <a:srgbClr val="006699"/>
              </a:buClr>
              <a:buFontTx/>
              <a:buChar char="•"/>
            </a:pPr>
            <a:r>
              <a:rPr lang="en-US" sz="2000" kern="0">
                <a:solidFill>
                  <a:srgbClr val="000000"/>
                </a:solidFill>
              </a:rPr>
              <a:t>AD RMS-enabled apps:</a:t>
            </a:r>
          </a:p>
          <a:p>
            <a:pPr lvl="1">
              <a:spcBef>
                <a:spcPts val="800"/>
              </a:spcBef>
              <a:buClr>
                <a:srgbClr val="006699"/>
              </a:buClr>
              <a:buSzPct val="100000"/>
            </a:pPr>
            <a:r>
              <a:rPr lang="en-US" sz="1800" kern="0">
                <a:solidFill>
                  <a:srgbClr val="000000"/>
                </a:solidFill>
              </a:rPr>
              <a:t>Allows for the publication and consumption of AD RMS protected content</a:t>
            </a:r>
          </a:p>
          <a:p>
            <a:pPr lvl="1">
              <a:spcBef>
                <a:spcPts val="800"/>
              </a:spcBef>
              <a:buClr>
                <a:srgbClr val="006699"/>
              </a:buClr>
              <a:buSzPct val="100000"/>
            </a:pPr>
            <a:r>
              <a:rPr lang="en-US" sz="1800" kern="0">
                <a:solidFill>
                  <a:srgbClr val="000000"/>
                </a:solidFill>
              </a:rPr>
              <a:t>Includes Office, Exchange Server, and SharePoint Server</a:t>
            </a:r>
          </a:p>
          <a:p>
            <a:pPr lvl="1">
              <a:spcBef>
                <a:spcPts val="800"/>
              </a:spcBef>
              <a:buClr>
                <a:srgbClr val="006699"/>
              </a:buClr>
              <a:buSzPct val="100000"/>
            </a:pPr>
            <a:r>
              <a:rPr lang="en-US" sz="1800" kern="0">
                <a:solidFill>
                  <a:srgbClr val="000000"/>
                </a:solidFill>
              </a:rPr>
              <a:t>Have the ability to be created through the AD RMS SDK</a:t>
            </a:r>
            <a:endParaRPr lang="en-US" sz="1800" kern="0" dirty="0">
              <a:solidFill>
                <a:srgbClr val="000000"/>
              </a:solidFill>
            </a:endParaRPr>
          </a:p>
        </p:txBody>
      </p:sp>
    </p:spTree>
    <p:extLst>
      <p:ext uri="{BB962C8B-B14F-4D97-AF65-F5344CB8AC3E}">
        <p14:creationId xmlns:p14="http://schemas.microsoft.com/office/powerpoint/2010/main" val="33796709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 RMS certificates and licenses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Font typeface="Arial" pitchFamily="34" charset="0"/>
              <a:buNone/>
            </a:pPr>
            <a:r>
              <a:rPr lang="bs-Latn-BA" kern="0">
                <a:solidFill>
                  <a:srgbClr val="000000"/>
                </a:solidFill>
              </a:rPr>
              <a:t>AD RMS certificate</a:t>
            </a:r>
            <a:r>
              <a:rPr lang="en-US" kern="0">
                <a:solidFill>
                  <a:srgbClr val="000000"/>
                </a:solidFill>
              </a:rPr>
              <a:t>s</a:t>
            </a:r>
            <a:r>
              <a:rPr lang="bs-Latn-BA" kern="0">
                <a:solidFill>
                  <a:srgbClr val="000000"/>
                </a:solidFill>
              </a:rPr>
              <a:t> and licenses include:</a:t>
            </a:r>
          </a:p>
          <a:p>
            <a:pPr lvl="1"/>
            <a:r>
              <a:rPr lang="en-US" sz="2800" kern="0">
                <a:solidFill>
                  <a:srgbClr val="000000"/>
                </a:solidFill>
              </a:rPr>
              <a:t>Server licensor certificates </a:t>
            </a:r>
          </a:p>
          <a:p>
            <a:pPr lvl="1"/>
            <a:r>
              <a:rPr lang="en-US" sz="2800" kern="0">
                <a:solidFill>
                  <a:srgbClr val="000000"/>
                </a:solidFill>
              </a:rPr>
              <a:t>AD RMS machine certificates</a:t>
            </a:r>
          </a:p>
          <a:p>
            <a:pPr lvl="1"/>
            <a:r>
              <a:rPr lang="en-US" sz="2800" kern="0">
                <a:solidFill>
                  <a:srgbClr val="000000"/>
                </a:solidFill>
              </a:rPr>
              <a:t>RACs</a:t>
            </a:r>
          </a:p>
          <a:p>
            <a:pPr lvl="1"/>
            <a:r>
              <a:rPr lang="en-US" sz="2800" kern="0">
                <a:solidFill>
                  <a:srgbClr val="000000"/>
                </a:solidFill>
              </a:rPr>
              <a:t>Client licensor certificates</a:t>
            </a:r>
          </a:p>
          <a:p>
            <a:pPr lvl="1"/>
            <a:r>
              <a:rPr lang="en-US" sz="2800" kern="0">
                <a:solidFill>
                  <a:srgbClr val="000000"/>
                </a:solidFill>
              </a:rPr>
              <a:t>PLs</a:t>
            </a:r>
          </a:p>
          <a:p>
            <a:pPr lvl="1"/>
            <a:r>
              <a:rPr lang="en-US" sz="2800" kern="0">
                <a:solidFill>
                  <a:srgbClr val="000000"/>
                </a:solidFill>
              </a:rPr>
              <a:t>End-user licenses</a:t>
            </a:r>
          </a:p>
          <a:p>
            <a:endParaRPr lang="en-US" kern="0" dirty="0">
              <a:solidFill>
                <a:srgbClr val="000000"/>
              </a:solidFill>
            </a:endParaRPr>
          </a:p>
        </p:txBody>
      </p:sp>
    </p:spTree>
    <p:extLst>
      <p:ext uri="{BB962C8B-B14F-4D97-AF65-F5344CB8AC3E}">
        <p14:creationId xmlns:p14="http://schemas.microsoft.com/office/powerpoint/2010/main" val="36609306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AD RMS works</a:t>
            </a:r>
          </a:p>
        </p:txBody>
      </p:sp>
      <p:grpSp>
        <p:nvGrpSpPr>
          <p:cNvPr id="4" name="Group 3" descr="The AD RMS server uses its private key to decrypt the symmetric key that was encrypted in step three."/>
          <p:cNvGrpSpPr/>
          <p:nvPr/>
        </p:nvGrpSpPr>
        <p:grpSpPr>
          <a:xfrm>
            <a:off x="2550323" y="1201942"/>
            <a:ext cx="4720017" cy="2641894"/>
            <a:chOff x="2550323" y="1003161"/>
            <a:chExt cx="4720017" cy="2641894"/>
          </a:xfrm>
        </p:grpSpPr>
        <p:sp>
          <p:nvSpPr>
            <p:cNvPr id="5" name="Rectangle 4"/>
            <p:cNvSpPr/>
            <p:nvPr/>
          </p:nvSpPr>
          <p:spPr bwMode="auto">
            <a:xfrm>
              <a:off x="4861136" y="2153008"/>
              <a:ext cx="2409204" cy="1018637"/>
            </a:xfrm>
            <a:prstGeom prst="rect">
              <a:avLst/>
            </a:prstGeom>
            <a:solidFill>
              <a:schemeClr val="bg1"/>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eaLnBrk="0" fontAlgn="base" hangingPunct="0">
                <a:spcBef>
                  <a:spcPct val="0"/>
                </a:spcBef>
                <a:spcAft>
                  <a:spcPct val="0"/>
                </a:spcAft>
              </a:pPr>
              <a:r>
                <a:rPr lang="en-CA" sz="1600">
                  <a:solidFill>
                    <a:srgbClr val="000000"/>
                  </a:solidFill>
                  <a:latin typeface="Segoe UI" pitchFamily="34" charset="0"/>
                  <a:ea typeface="Segoe UI" pitchFamily="34" charset="0"/>
                  <a:cs typeface="Segoe UI" pitchFamily="34" charset="0"/>
                </a:rPr>
                <a:t>8. The server decrypts the symmetric key by using its private key</a:t>
              </a:r>
              <a:endParaRPr lang="en-CA" sz="1600" dirty="0">
                <a:solidFill>
                  <a:srgbClr val="000000"/>
                </a:solidFill>
                <a:latin typeface="Segoe UI" pitchFamily="34" charset="0"/>
                <a:ea typeface="Segoe UI" pitchFamily="34" charset="0"/>
                <a:cs typeface="Segoe UI" pitchFamily="34" charset="0"/>
              </a:endParaRPr>
            </a:p>
          </p:txBody>
        </p:sp>
        <p:cxnSp>
          <p:nvCxnSpPr>
            <p:cNvPr id="6" name="Straight Connector 5"/>
            <p:cNvCxnSpPr/>
            <p:nvPr/>
          </p:nvCxnSpPr>
          <p:spPr bwMode="auto">
            <a:xfrm>
              <a:off x="2550323" y="1003161"/>
              <a:ext cx="2243875" cy="0"/>
            </a:xfrm>
            <a:prstGeom prst="line">
              <a:avLst/>
            </a:prstGeom>
            <a:gradFill rotWithShape="1">
              <a:gsLst>
                <a:gs pos="0">
                  <a:srgbClr val="E4CD9A"/>
                </a:gs>
                <a:gs pos="100000">
                  <a:srgbClr val="EEEFD7"/>
                </a:gs>
              </a:gsLst>
              <a:lin ang="2700000" scaled="1"/>
            </a:gradFill>
            <a:ln w="19050" cap="flat" cmpd="sng" algn="ctr">
              <a:solidFill>
                <a:srgbClr val="FF0000"/>
              </a:solidFill>
              <a:prstDash val="solid"/>
              <a:round/>
              <a:headEnd type="none" w="med" len="med"/>
              <a:tailEnd type="none" w="med" len="med"/>
            </a:ln>
            <a:effectLst/>
          </p:spPr>
        </p:cxnSp>
        <p:cxnSp>
          <p:nvCxnSpPr>
            <p:cNvPr id="7" name="Straight Arrow Connector 6" descr="In the eight step, server decrypts the symmetric key using its private key&#10;"/>
            <p:cNvCxnSpPr/>
            <p:nvPr/>
          </p:nvCxnSpPr>
          <p:spPr bwMode="auto">
            <a:xfrm>
              <a:off x="4782333" y="1003161"/>
              <a:ext cx="5932" cy="2641894"/>
            </a:xfrm>
            <a:prstGeom prst="straightConnector1">
              <a:avLst/>
            </a:prstGeom>
            <a:gradFill rotWithShape="1">
              <a:gsLst>
                <a:gs pos="0">
                  <a:srgbClr val="E4CD9A"/>
                </a:gs>
                <a:gs pos="100000">
                  <a:srgbClr val="EEEFD7"/>
                </a:gs>
              </a:gsLst>
              <a:lin ang="2700000" scaled="1"/>
            </a:gradFill>
            <a:ln w="19050" cap="flat" cmpd="sng" algn="ctr">
              <a:solidFill>
                <a:srgbClr val="FF0000"/>
              </a:solidFill>
              <a:prstDash val="solid"/>
              <a:round/>
              <a:headEnd type="none" w="med" len="med"/>
              <a:tailEnd type="arrow"/>
            </a:ln>
            <a:effectLst/>
          </p:spPr>
        </p:cxnSp>
      </p:grpSp>
      <p:grpSp>
        <p:nvGrpSpPr>
          <p:cNvPr id="8" name="Group 7" descr="The AD RMS server re-encrypts the symmetric key using the recipient's public key, and then adds the encrypted session key to the Use License."/>
          <p:cNvGrpSpPr/>
          <p:nvPr/>
        </p:nvGrpSpPr>
        <p:grpSpPr>
          <a:xfrm>
            <a:off x="2090090" y="2147314"/>
            <a:ext cx="6574663" cy="3840229"/>
            <a:chOff x="2090090" y="1948533"/>
            <a:chExt cx="6574663" cy="3840229"/>
          </a:xfrm>
        </p:grpSpPr>
        <p:cxnSp>
          <p:nvCxnSpPr>
            <p:cNvPr id="9" name="Straight Connector 8"/>
            <p:cNvCxnSpPr/>
            <p:nvPr/>
          </p:nvCxnSpPr>
          <p:spPr bwMode="auto">
            <a:xfrm>
              <a:off x="2665989" y="4246194"/>
              <a:ext cx="5715710" cy="0"/>
            </a:xfrm>
            <a:prstGeom prst="line">
              <a:avLst/>
            </a:prstGeom>
            <a:gradFill rotWithShape="1">
              <a:gsLst>
                <a:gs pos="0">
                  <a:srgbClr val="E4CD9A"/>
                </a:gs>
                <a:gs pos="100000">
                  <a:srgbClr val="EEEFD7"/>
                </a:gs>
              </a:gsLst>
              <a:lin ang="2700000" scaled="1"/>
            </a:gradFill>
            <a:ln w="19050" cap="flat" cmpd="sng" algn="ctr">
              <a:solidFill>
                <a:srgbClr val="FF0000"/>
              </a:solidFill>
              <a:prstDash val="solid"/>
              <a:round/>
              <a:headEnd type="none" w="med" len="med"/>
              <a:tailEnd type="none" w="med" len="med"/>
            </a:ln>
            <a:effectLst/>
          </p:spPr>
        </p:cxnSp>
        <p:cxnSp>
          <p:nvCxnSpPr>
            <p:cNvPr id="10" name="Straight Arrow Connector 9" descr="In the ninth step, the server re-encrypts the symmetric key using the recipient's public key and adds the encrypted session key to the Use license"/>
            <p:cNvCxnSpPr/>
            <p:nvPr/>
          </p:nvCxnSpPr>
          <p:spPr bwMode="auto">
            <a:xfrm flipV="1">
              <a:off x="8381699" y="2185251"/>
              <a:ext cx="0" cy="2060943"/>
            </a:xfrm>
            <a:prstGeom prst="straightConnector1">
              <a:avLst/>
            </a:prstGeom>
            <a:gradFill rotWithShape="1">
              <a:gsLst>
                <a:gs pos="0">
                  <a:srgbClr val="E4CD9A"/>
                </a:gs>
                <a:gs pos="100000">
                  <a:srgbClr val="EEEFD7"/>
                </a:gs>
              </a:gsLst>
              <a:lin ang="2700000" scaled="1"/>
            </a:gradFill>
            <a:ln w="19050" cap="flat" cmpd="sng" algn="ctr">
              <a:solidFill>
                <a:srgbClr val="FF0000"/>
              </a:solidFill>
              <a:prstDash val="solid"/>
              <a:round/>
              <a:headEnd type="none" w="med" len="med"/>
              <a:tailEnd type="arrow"/>
            </a:ln>
            <a:effectLst/>
          </p:spPr>
        </p:cxnSp>
        <p:cxnSp>
          <p:nvCxnSpPr>
            <p:cNvPr id="11" name="Straight Connector 10"/>
            <p:cNvCxnSpPr/>
            <p:nvPr/>
          </p:nvCxnSpPr>
          <p:spPr bwMode="auto">
            <a:xfrm>
              <a:off x="2090090" y="1948533"/>
              <a:ext cx="575899" cy="2297661"/>
            </a:xfrm>
            <a:prstGeom prst="line">
              <a:avLst/>
            </a:prstGeom>
            <a:gradFill rotWithShape="1">
              <a:gsLst>
                <a:gs pos="0">
                  <a:srgbClr val="E4CD9A"/>
                </a:gs>
                <a:gs pos="100000">
                  <a:srgbClr val="EEEFD7"/>
                </a:gs>
              </a:gsLst>
              <a:lin ang="2700000" scaled="1"/>
            </a:gradFill>
            <a:ln w="19050" cap="flat" cmpd="sng" algn="ctr">
              <a:solidFill>
                <a:srgbClr val="FF0000"/>
              </a:solidFill>
              <a:prstDash val="solid"/>
              <a:round/>
              <a:headEnd type="none" w="med" len="med"/>
              <a:tailEnd type="none" w="med" len="med"/>
            </a:ln>
            <a:effectLst/>
          </p:spPr>
        </p:cxnSp>
        <p:sp>
          <p:nvSpPr>
            <p:cNvPr id="12" name="Rectangle 11"/>
            <p:cNvSpPr/>
            <p:nvPr/>
          </p:nvSpPr>
          <p:spPr bwMode="auto">
            <a:xfrm>
              <a:off x="6132417" y="4363477"/>
              <a:ext cx="2532336" cy="1425285"/>
            </a:xfrm>
            <a:prstGeom prst="rect">
              <a:avLst/>
            </a:prstGeom>
            <a:no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eaLnBrk="0" fontAlgn="base" hangingPunct="0">
                <a:spcBef>
                  <a:spcPct val="0"/>
                </a:spcBef>
                <a:spcAft>
                  <a:spcPct val="0"/>
                </a:spcAft>
              </a:pPr>
              <a:r>
                <a:rPr lang="en-US" sz="1600">
                  <a:solidFill>
                    <a:srgbClr val="000000"/>
                  </a:solidFill>
                  <a:latin typeface="Segoe UI" pitchFamily="34" charset="0"/>
                  <a:ea typeface="Segoe UI" pitchFamily="34" charset="0"/>
                  <a:cs typeface="Segoe UI" pitchFamily="34" charset="0"/>
                </a:rPr>
                <a:t>9. The server re-encrypts the symmetric key by using the recipient's public key and adds the encrypted session key to the use </a:t>
              </a:r>
              <a:r>
                <a:rPr lang="en-US" sz="1600" b="1">
                  <a:solidFill>
                    <a:srgbClr val="000000"/>
                  </a:solidFill>
                  <a:latin typeface="Segoe UI" pitchFamily="34" charset="0"/>
                  <a:ea typeface="Segoe UI" pitchFamily="34" charset="0"/>
                  <a:cs typeface="Segoe UI" pitchFamily="34" charset="0"/>
                </a:rPr>
                <a:t>l</a:t>
              </a:r>
              <a:r>
                <a:rPr lang="en-US" sz="1600">
                  <a:solidFill>
                    <a:srgbClr val="000000"/>
                  </a:solidFill>
                  <a:latin typeface="Segoe UI" pitchFamily="34" charset="0"/>
                  <a:ea typeface="Segoe UI" pitchFamily="34" charset="0"/>
                  <a:cs typeface="Segoe UI" pitchFamily="34" charset="0"/>
                </a:rPr>
                <a:t>icense</a:t>
              </a:r>
              <a:endParaRPr lang="en-CA" sz="1600" dirty="0">
                <a:solidFill>
                  <a:srgbClr val="000000"/>
                </a:solidFill>
                <a:latin typeface="Segoe UI" pitchFamily="34" charset="0"/>
                <a:ea typeface="Segoe UI" pitchFamily="34" charset="0"/>
                <a:cs typeface="Segoe UI" pitchFamily="34" charset="0"/>
              </a:endParaRPr>
            </a:p>
          </p:txBody>
        </p:sp>
      </p:grpSp>
      <p:cxnSp>
        <p:nvCxnSpPr>
          <p:cNvPr id="13" name="Straight Arrow Connector 12"/>
          <p:cNvCxnSpPr/>
          <p:nvPr/>
        </p:nvCxnSpPr>
        <p:spPr bwMode="auto">
          <a:xfrm>
            <a:off x="2393468" y="1405247"/>
            <a:ext cx="813731" cy="779064"/>
          </a:xfrm>
          <a:prstGeom prst="straightConnector1">
            <a:avLst/>
          </a:prstGeom>
          <a:gradFill rotWithShape="1">
            <a:gsLst>
              <a:gs pos="0">
                <a:srgbClr val="E4CD9A"/>
              </a:gs>
              <a:gs pos="100000">
                <a:srgbClr val="EEEFD7"/>
              </a:gs>
            </a:gsLst>
            <a:lin ang="2700000" scaled="1"/>
          </a:gradFill>
          <a:ln w="9525" cap="flat" cmpd="sng" algn="ctr">
            <a:noFill/>
            <a:prstDash val="solid"/>
            <a:round/>
            <a:headEnd type="none" w="med" len="med"/>
            <a:tailEnd type="arrow"/>
          </a:ln>
          <a:effectLst>
            <a:outerShdw dist="35921" dir="2700000" algn="ctr" rotWithShape="0">
              <a:srgbClr val="AFAFAF"/>
            </a:outerShdw>
          </a:effectLst>
        </p:spPr>
      </p:cxnSp>
      <p:grpSp>
        <p:nvGrpSpPr>
          <p:cNvPr id="14" name="Group 13" descr="The AD RMS server determines if the recipient is authorized. If the recipient is authorized, then the AD RMS server issues a Use License."/>
          <p:cNvGrpSpPr/>
          <p:nvPr/>
        </p:nvGrpSpPr>
        <p:grpSpPr>
          <a:xfrm>
            <a:off x="2393468" y="978691"/>
            <a:ext cx="5418862" cy="354775"/>
            <a:chOff x="2393468" y="779910"/>
            <a:chExt cx="5418862" cy="354775"/>
          </a:xfrm>
        </p:grpSpPr>
        <p:sp>
          <p:nvSpPr>
            <p:cNvPr id="15" name="Rectangle 14"/>
            <p:cNvSpPr/>
            <p:nvPr/>
          </p:nvSpPr>
          <p:spPr bwMode="auto">
            <a:xfrm>
              <a:off x="4410393" y="779910"/>
              <a:ext cx="3046185" cy="230304"/>
            </a:xfrm>
            <a:prstGeom prst="rect">
              <a:avLst/>
            </a:prstGeom>
            <a:no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algn="ctr" eaLnBrk="0" fontAlgn="base" hangingPunct="0">
                <a:spcBef>
                  <a:spcPct val="0"/>
                </a:spcBef>
                <a:spcAft>
                  <a:spcPct val="0"/>
                </a:spcAft>
              </a:pPr>
              <a:r>
                <a:rPr lang="en-CA" sz="1600" dirty="0">
                  <a:solidFill>
                    <a:srgbClr val="000000"/>
                  </a:solidFill>
                  <a:latin typeface="Segoe UI" pitchFamily="34" charset="0"/>
                  <a:ea typeface="Segoe UI" pitchFamily="34" charset="0"/>
                  <a:cs typeface="Segoe UI" pitchFamily="34" charset="0"/>
                </a:rPr>
                <a:t>7. The server issues a use </a:t>
              </a:r>
              <a:r>
                <a:rPr lang="en-CA" sz="1600" b="1" dirty="0">
                  <a:solidFill>
                    <a:srgbClr val="000000"/>
                  </a:solidFill>
                  <a:latin typeface="Segoe UI" pitchFamily="34" charset="0"/>
                  <a:ea typeface="Segoe UI" pitchFamily="34" charset="0"/>
                  <a:cs typeface="Segoe UI" pitchFamily="34" charset="0"/>
                </a:rPr>
                <a:t>l</a:t>
              </a:r>
              <a:r>
                <a:rPr lang="en-CA" sz="1600" dirty="0">
                  <a:solidFill>
                    <a:srgbClr val="000000"/>
                  </a:solidFill>
                  <a:latin typeface="Segoe UI" pitchFamily="34" charset="0"/>
                  <a:ea typeface="Segoe UI" pitchFamily="34" charset="0"/>
                  <a:cs typeface="Segoe UI" pitchFamily="34" charset="0"/>
                </a:rPr>
                <a:t>icense</a:t>
              </a:r>
            </a:p>
          </p:txBody>
        </p:sp>
        <p:cxnSp>
          <p:nvCxnSpPr>
            <p:cNvPr id="16" name="Straight Arrow Connector 15"/>
            <p:cNvCxnSpPr/>
            <p:nvPr/>
          </p:nvCxnSpPr>
          <p:spPr bwMode="auto">
            <a:xfrm>
              <a:off x="2393468" y="1118507"/>
              <a:ext cx="5418862" cy="16178"/>
            </a:xfrm>
            <a:prstGeom prst="straightConnector1">
              <a:avLst/>
            </a:prstGeom>
            <a:gradFill rotWithShape="1">
              <a:gsLst>
                <a:gs pos="0">
                  <a:srgbClr val="E4CD9A"/>
                </a:gs>
                <a:gs pos="100000">
                  <a:srgbClr val="EEEFD7"/>
                </a:gs>
              </a:gsLst>
              <a:lin ang="2700000" scaled="1"/>
            </a:gradFill>
            <a:ln w="19050" cap="flat" cmpd="sng" algn="ctr">
              <a:solidFill>
                <a:srgbClr val="FF0000"/>
              </a:solidFill>
              <a:prstDash val="dash"/>
              <a:round/>
              <a:headEnd type="none" w="med" len="med"/>
              <a:tailEnd type="arrow"/>
            </a:ln>
            <a:effectLst/>
          </p:spPr>
        </p:cxnSp>
      </p:grpSp>
      <p:grpSp>
        <p:nvGrpSpPr>
          <p:cNvPr id="17" name="Group 16" descr="The application or browser transmits a request to the author's AD RMS server for a Use License. "/>
          <p:cNvGrpSpPr/>
          <p:nvPr/>
        </p:nvGrpSpPr>
        <p:grpSpPr>
          <a:xfrm>
            <a:off x="2183317" y="1317288"/>
            <a:ext cx="6539429" cy="1097925"/>
            <a:chOff x="2183317" y="1118507"/>
            <a:chExt cx="6539429" cy="1097925"/>
          </a:xfrm>
        </p:grpSpPr>
        <p:grpSp>
          <p:nvGrpSpPr>
            <p:cNvPr id="18" name="Group 17"/>
            <p:cNvGrpSpPr/>
            <p:nvPr/>
          </p:nvGrpSpPr>
          <p:grpSpPr>
            <a:xfrm>
              <a:off x="4673126" y="1661226"/>
              <a:ext cx="4049620" cy="555206"/>
              <a:chOff x="4235159" y="1789037"/>
              <a:chExt cx="4550613" cy="651654"/>
            </a:xfrm>
          </p:grpSpPr>
          <p:sp>
            <p:nvSpPr>
              <p:cNvPr id="22" name="Rectangle 21"/>
              <p:cNvSpPr/>
              <p:nvPr/>
            </p:nvSpPr>
            <p:spPr bwMode="auto">
              <a:xfrm>
                <a:off x="7362962" y="2126249"/>
                <a:ext cx="1422810" cy="314442"/>
              </a:xfrm>
              <a:prstGeom prst="rect">
                <a:avLst/>
              </a:prstGeom>
              <a:no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algn="ctr" eaLnBrk="0" fontAlgn="base" hangingPunct="0">
                  <a:spcBef>
                    <a:spcPct val="0"/>
                  </a:spcBef>
                  <a:spcAft>
                    <a:spcPct val="0"/>
                  </a:spcAft>
                </a:pPr>
                <a:r>
                  <a:rPr lang="en-CA" sz="1600">
                    <a:solidFill>
                      <a:srgbClr val="000000"/>
                    </a:solidFill>
                    <a:latin typeface="Segoe UI" pitchFamily="34" charset="0"/>
                    <a:ea typeface="Segoe UI" pitchFamily="34" charset="0"/>
                    <a:cs typeface="Segoe UI" pitchFamily="34" charset="0"/>
                  </a:rPr>
                  <a:t>Recipient</a:t>
                </a:r>
                <a:endParaRPr lang="en-CA" sz="1600" dirty="0">
                  <a:solidFill>
                    <a:srgbClr val="000000"/>
                  </a:solidFill>
                  <a:latin typeface="Segoe UI" pitchFamily="34" charset="0"/>
                  <a:ea typeface="Segoe UI" pitchFamily="34" charset="0"/>
                  <a:cs typeface="Segoe UI" pitchFamily="34" charset="0"/>
                </a:endParaRPr>
              </a:p>
            </p:txBody>
          </p:sp>
          <p:sp>
            <p:nvSpPr>
              <p:cNvPr id="23" name="Rectangle 22"/>
              <p:cNvSpPr/>
              <p:nvPr/>
            </p:nvSpPr>
            <p:spPr bwMode="auto">
              <a:xfrm>
                <a:off x="4235159" y="1789037"/>
                <a:ext cx="3369668" cy="443708"/>
              </a:xfrm>
              <a:prstGeom prst="rect">
                <a:avLst/>
              </a:prstGeom>
              <a:no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eaLnBrk="0" fontAlgn="base" hangingPunct="0">
                  <a:spcBef>
                    <a:spcPct val="0"/>
                  </a:spcBef>
                  <a:spcAft>
                    <a:spcPct val="0"/>
                  </a:spcAft>
                </a:pPr>
                <a:r>
                  <a:rPr lang="en-CA" sz="1600">
                    <a:solidFill>
                      <a:srgbClr val="000000"/>
                    </a:solidFill>
                    <a:latin typeface="Segoe UI" pitchFamily="34" charset="0"/>
                    <a:ea typeface="Segoe UI" pitchFamily="34" charset="0"/>
                    <a:cs typeface="Segoe UI" pitchFamily="34" charset="0"/>
                  </a:rPr>
                  <a:t>6. The app or browser requests a </a:t>
                </a:r>
                <a:r>
                  <a:rPr lang="en-CA" sz="1600" b="1">
                    <a:solidFill>
                      <a:srgbClr val="000000"/>
                    </a:solidFill>
                    <a:latin typeface="Segoe UI" pitchFamily="34" charset="0"/>
                    <a:ea typeface="Segoe UI" pitchFamily="34" charset="0"/>
                    <a:cs typeface="Segoe UI" pitchFamily="34" charset="0"/>
                  </a:rPr>
                  <a:t>u</a:t>
                </a:r>
                <a:r>
                  <a:rPr lang="en-CA" sz="1600">
                    <a:solidFill>
                      <a:srgbClr val="000000"/>
                    </a:solidFill>
                    <a:latin typeface="Segoe UI" pitchFamily="34" charset="0"/>
                    <a:ea typeface="Segoe UI" pitchFamily="34" charset="0"/>
                    <a:cs typeface="Segoe UI" pitchFamily="34" charset="0"/>
                  </a:rPr>
                  <a:t>se </a:t>
                </a:r>
                <a:r>
                  <a:rPr lang="en-CA" sz="1600" b="1">
                    <a:solidFill>
                      <a:srgbClr val="000000"/>
                    </a:solidFill>
                    <a:latin typeface="Segoe UI" pitchFamily="34" charset="0"/>
                    <a:ea typeface="Segoe UI" pitchFamily="34" charset="0"/>
                    <a:cs typeface="Segoe UI" pitchFamily="34" charset="0"/>
                  </a:rPr>
                  <a:t>l</a:t>
                </a:r>
                <a:r>
                  <a:rPr lang="en-CA" sz="1600">
                    <a:solidFill>
                      <a:srgbClr val="000000"/>
                    </a:solidFill>
                    <a:latin typeface="Segoe UI" pitchFamily="34" charset="0"/>
                    <a:ea typeface="Segoe UI" pitchFamily="34" charset="0"/>
                    <a:cs typeface="Segoe UI" pitchFamily="34" charset="0"/>
                  </a:rPr>
                  <a:t>icense from the server</a:t>
                </a:r>
                <a:endParaRPr lang="en-CA" sz="1600" dirty="0">
                  <a:solidFill>
                    <a:srgbClr val="000000"/>
                  </a:solidFill>
                  <a:latin typeface="Segoe UI" pitchFamily="34" charset="0"/>
                  <a:ea typeface="Segoe UI" pitchFamily="34" charset="0"/>
                  <a:cs typeface="Segoe UI" pitchFamily="34" charset="0"/>
                </a:endParaRPr>
              </a:p>
            </p:txBody>
          </p:sp>
        </p:grpSp>
        <p:pic>
          <p:nvPicPr>
            <p:cNvPr id="19" name="Picture 7"/>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7827829" y="1181316"/>
              <a:ext cx="776333" cy="444211"/>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9"/>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7616242" y="1241538"/>
              <a:ext cx="493479" cy="500147"/>
            </a:xfrm>
            <a:prstGeom prst="rect">
              <a:avLst/>
            </a:prstGeom>
            <a:noFill/>
            <a:extLst>
              <a:ext uri="{909E8E84-426E-40DD-AFC4-6F175D3DCCD1}">
                <a14:hiddenFill xmlns:a14="http://schemas.microsoft.com/office/drawing/2010/main">
                  <a:solidFill>
                    <a:srgbClr val="FFFFFF"/>
                  </a:solidFill>
                </a14:hiddenFill>
              </a:ext>
            </a:extLst>
          </p:spPr>
        </p:pic>
        <p:cxnSp>
          <p:nvCxnSpPr>
            <p:cNvPr id="21" name="Straight Arrow Connector 20"/>
            <p:cNvCxnSpPr>
              <a:stCxn id="20" idx="1"/>
            </p:cNvCxnSpPr>
            <p:nvPr/>
          </p:nvCxnSpPr>
          <p:spPr bwMode="auto">
            <a:xfrm flipH="1" flipV="1">
              <a:off x="2183317" y="1118507"/>
              <a:ext cx="5432925" cy="373105"/>
            </a:xfrm>
            <a:prstGeom prst="straightConnector1">
              <a:avLst/>
            </a:prstGeom>
            <a:gradFill rotWithShape="1">
              <a:gsLst>
                <a:gs pos="0">
                  <a:srgbClr val="E4CD9A"/>
                </a:gs>
                <a:gs pos="100000">
                  <a:srgbClr val="EEEFD7"/>
                </a:gs>
              </a:gsLst>
              <a:lin ang="2700000" scaled="1"/>
            </a:gradFill>
            <a:ln w="19050" cap="flat" cmpd="sng" algn="ctr">
              <a:solidFill>
                <a:srgbClr val="FF0000"/>
              </a:solidFill>
              <a:prstDash val="dash"/>
              <a:round/>
              <a:headEnd type="none" w="med" len="med"/>
              <a:tailEnd type="arrow"/>
            </a:ln>
            <a:effectLst/>
          </p:spPr>
        </p:cxnSp>
      </p:grpSp>
      <p:cxnSp>
        <p:nvCxnSpPr>
          <p:cNvPr id="24" name="Straight Arrow Connector 23"/>
          <p:cNvCxnSpPr/>
          <p:nvPr/>
        </p:nvCxnSpPr>
        <p:spPr bwMode="auto">
          <a:xfrm>
            <a:off x="2393468" y="1850305"/>
            <a:ext cx="2893670" cy="2675685"/>
          </a:xfrm>
          <a:prstGeom prst="straightConnector1">
            <a:avLst/>
          </a:prstGeom>
          <a:gradFill rotWithShape="1">
            <a:gsLst>
              <a:gs pos="0">
                <a:srgbClr val="E4CD9A"/>
              </a:gs>
              <a:gs pos="100000">
                <a:srgbClr val="EEEFD7"/>
              </a:gs>
            </a:gsLst>
            <a:lin ang="2700000" scaled="1"/>
          </a:gradFill>
          <a:ln w="9525" cap="flat" cmpd="sng" algn="ctr">
            <a:noFill/>
            <a:prstDash val="solid"/>
            <a:round/>
            <a:headEnd type="none" w="med" len="med"/>
            <a:tailEnd type="arrow"/>
          </a:ln>
          <a:effectLst>
            <a:outerShdw dist="35921" dir="2700000" algn="ctr" rotWithShape="0">
              <a:srgbClr val="AFAFAF"/>
            </a:outerShdw>
          </a:effectLst>
        </p:spPr>
      </p:cxnSp>
      <p:grpSp>
        <p:nvGrpSpPr>
          <p:cNvPr id="25" name="Group 24" descr="This symmetric key is encrypted to the public key of the AD RMS server that is used by the author."/>
          <p:cNvGrpSpPr/>
          <p:nvPr/>
        </p:nvGrpSpPr>
        <p:grpSpPr>
          <a:xfrm>
            <a:off x="2316038" y="1718752"/>
            <a:ext cx="2471664" cy="2163851"/>
            <a:chOff x="2316038" y="1519971"/>
            <a:chExt cx="2471664" cy="2163851"/>
          </a:xfrm>
        </p:grpSpPr>
        <p:sp>
          <p:nvSpPr>
            <p:cNvPr id="26" name="Rectangle 25"/>
            <p:cNvSpPr/>
            <p:nvPr/>
          </p:nvSpPr>
          <p:spPr bwMode="auto">
            <a:xfrm>
              <a:off x="3207199" y="1519971"/>
              <a:ext cx="1580503" cy="1142355"/>
            </a:xfrm>
            <a:prstGeom prst="rect">
              <a:avLst/>
            </a:prstGeom>
            <a:no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eaLnBrk="0" fontAlgn="base" hangingPunct="0">
                <a:spcBef>
                  <a:spcPct val="0"/>
                </a:spcBef>
                <a:spcAft>
                  <a:spcPct val="0"/>
                </a:spcAft>
              </a:pPr>
              <a:r>
                <a:rPr lang="en-CA" sz="1600">
                  <a:solidFill>
                    <a:srgbClr val="000000"/>
                  </a:solidFill>
                  <a:latin typeface="Segoe UI" pitchFamily="34" charset="0"/>
                  <a:ea typeface="Segoe UI" pitchFamily="34" charset="0"/>
                  <a:cs typeface="Segoe UI" pitchFamily="34" charset="0"/>
                </a:rPr>
                <a:t>5. The symmetric key is encrypted to the server’s public key</a:t>
              </a:r>
              <a:endParaRPr lang="en-CA" sz="1600" dirty="0">
                <a:solidFill>
                  <a:srgbClr val="000000"/>
                </a:solidFill>
                <a:latin typeface="Segoe UI" pitchFamily="34" charset="0"/>
                <a:ea typeface="Segoe UI" pitchFamily="34" charset="0"/>
                <a:cs typeface="Segoe UI" pitchFamily="34" charset="0"/>
              </a:endParaRPr>
            </a:p>
          </p:txBody>
        </p:sp>
        <p:pic>
          <p:nvPicPr>
            <p:cNvPr id="27" name="Picture 5"/>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550323" y="2353638"/>
              <a:ext cx="877757" cy="878838"/>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Arrow Connector 27"/>
            <p:cNvCxnSpPr/>
            <p:nvPr/>
          </p:nvCxnSpPr>
          <p:spPr bwMode="auto">
            <a:xfrm flipH="1" flipV="1">
              <a:off x="2316038" y="1783486"/>
              <a:ext cx="2224084" cy="1900336"/>
            </a:xfrm>
            <a:prstGeom prst="straightConnector1">
              <a:avLst/>
            </a:prstGeom>
            <a:gradFill rotWithShape="1">
              <a:gsLst>
                <a:gs pos="0">
                  <a:srgbClr val="E4CD9A"/>
                </a:gs>
                <a:gs pos="100000">
                  <a:srgbClr val="EEEFD7"/>
                </a:gs>
              </a:gsLst>
              <a:lin ang="2700000" scaled="1"/>
            </a:gradFill>
            <a:ln w="19050" cap="flat" cmpd="sng" algn="ctr">
              <a:solidFill>
                <a:srgbClr val="FF0000"/>
              </a:solidFill>
              <a:prstDash val="dash"/>
              <a:round/>
              <a:headEnd type="none" w="med" len="med"/>
              <a:tailEnd type="arrow"/>
            </a:ln>
            <a:effectLst/>
          </p:spPr>
        </p:cxnSp>
      </p:grpSp>
      <p:grpSp>
        <p:nvGrpSpPr>
          <p:cNvPr id="29" name="Group 28" descr="The author receives a client licensor certificate from the AD RMS server."/>
          <p:cNvGrpSpPr/>
          <p:nvPr/>
        </p:nvGrpSpPr>
        <p:grpSpPr>
          <a:xfrm>
            <a:off x="432610" y="1015106"/>
            <a:ext cx="1779411" cy="3429868"/>
            <a:chOff x="493146" y="816325"/>
            <a:chExt cx="1779411" cy="3429868"/>
          </a:xfrm>
        </p:grpSpPr>
        <p:pic>
          <p:nvPicPr>
            <p:cNvPr id="30" name="Picture 4"/>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rot="5400000">
              <a:off x="1921531" y="1017443"/>
              <a:ext cx="483747" cy="218305"/>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30"/>
            <p:cNvSpPr/>
            <p:nvPr/>
          </p:nvSpPr>
          <p:spPr bwMode="auto">
            <a:xfrm>
              <a:off x="521835" y="3190848"/>
              <a:ext cx="1459121" cy="989775"/>
            </a:xfrm>
            <a:prstGeom prst="rect">
              <a:avLst/>
            </a:prstGeom>
            <a:no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eaLnBrk="0" fontAlgn="base" hangingPunct="0">
                <a:spcBef>
                  <a:spcPct val="0"/>
                </a:spcBef>
                <a:spcAft>
                  <a:spcPct val="0"/>
                </a:spcAft>
              </a:pPr>
              <a:r>
                <a:rPr lang="en-CA" sz="1600">
                  <a:solidFill>
                    <a:srgbClr val="000000"/>
                  </a:solidFill>
                  <a:latin typeface="Segoe UI" pitchFamily="34" charset="0"/>
                  <a:ea typeface="Segoe UI" pitchFamily="34" charset="0"/>
                  <a:cs typeface="Segoe UI" pitchFamily="34" charset="0"/>
                </a:rPr>
                <a:t>2. The server issues a client licensor certificate</a:t>
              </a:r>
              <a:endParaRPr lang="en-CA" sz="1600" dirty="0">
                <a:solidFill>
                  <a:srgbClr val="000000"/>
                </a:solidFill>
                <a:latin typeface="Segoe UI" pitchFamily="34" charset="0"/>
                <a:ea typeface="Segoe UI" pitchFamily="34" charset="0"/>
                <a:cs typeface="Segoe UI" pitchFamily="34" charset="0"/>
              </a:endParaRPr>
            </a:p>
          </p:txBody>
        </p:sp>
        <p:sp>
          <p:nvSpPr>
            <p:cNvPr id="32" name="Rectangle 31"/>
            <p:cNvSpPr/>
            <p:nvPr/>
          </p:nvSpPr>
          <p:spPr bwMode="auto">
            <a:xfrm>
              <a:off x="493146" y="1683799"/>
              <a:ext cx="1779250" cy="361833"/>
            </a:xfrm>
            <a:prstGeom prst="rect">
              <a:avLst/>
            </a:prstGeom>
            <a:no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algn="ctr" eaLnBrk="0" fontAlgn="base" hangingPunct="0">
                <a:spcBef>
                  <a:spcPct val="0"/>
                </a:spcBef>
                <a:spcAft>
                  <a:spcPct val="0"/>
                </a:spcAft>
              </a:pPr>
              <a:r>
                <a:rPr lang="en-CA" sz="1600">
                  <a:solidFill>
                    <a:srgbClr val="000000"/>
                  </a:solidFill>
                  <a:latin typeface="Segoe UI" pitchFamily="34" charset="0"/>
                  <a:ea typeface="Segoe UI" pitchFamily="34" charset="0"/>
                  <a:cs typeface="Segoe UI" pitchFamily="34" charset="0"/>
                </a:rPr>
                <a:t>AD RMS server</a:t>
              </a:r>
              <a:endParaRPr lang="en-CA" sz="1600" dirty="0">
                <a:solidFill>
                  <a:srgbClr val="000000"/>
                </a:solidFill>
                <a:latin typeface="Segoe UI" pitchFamily="34" charset="0"/>
                <a:ea typeface="Segoe UI" pitchFamily="34" charset="0"/>
                <a:cs typeface="Segoe UI" pitchFamily="34" charset="0"/>
              </a:endParaRPr>
            </a:p>
          </p:txBody>
        </p:sp>
        <p:pic>
          <p:nvPicPr>
            <p:cNvPr id="33" name="Picture 2"/>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1149864" y="816325"/>
              <a:ext cx="321788" cy="934605"/>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1206090" y="1042799"/>
              <a:ext cx="726092" cy="726985"/>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6"/>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878405" y="2467236"/>
              <a:ext cx="764179" cy="549465"/>
            </a:xfrm>
            <a:prstGeom prst="rect">
              <a:avLst/>
            </a:prstGeom>
            <a:noFill/>
            <a:extLst>
              <a:ext uri="{909E8E84-426E-40DD-AFC4-6F175D3DCCD1}">
                <a14:hiddenFill xmlns:a14="http://schemas.microsoft.com/office/drawing/2010/main">
                  <a:solidFill>
                    <a:srgbClr val="FFFFFF"/>
                  </a:solidFill>
                </a14:hiddenFill>
              </a:ext>
            </a:extLst>
          </p:spPr>
        </p:pic>
        <p:cxnSp>
          <p:nvCxnSpPr>
            <p:cNvPr id="36" name="Straight Arrow Connector 35"/>
            <p:cNvCxnSpPr/>
            <p:nvPr/>
          </p:nvCxnSpPr>
          <p:spPr bwMode="auto">
            <a:xfrm>
              <a:off x="1849165" y="2082480"/>
              <a:ext cx="39945" cy="2163713"/>
            </a:xfrm>
            <a:prstGeom prst="straightConnector1">
              <a:avLst/>
            </a:prstGeom>
            <a:gradFill rotWithShape="1">
              <a:gsLst>
                <a:gs pos="0">
                  <a:srgbClr val="E4CD9A"/>
                </a:gs>
                <a:gs pos="100000">
                  <a:srgbClr val="EEEFD7"/>
                </a:gs>
              </a:gsLst>
              <a:lin ang="2700000" scaled="1"/>
            </a:gradFill>
            <a:ln w="19050" cap="flat" cmpd="sng" algn="ctr">
              <a:solidFill>
                <a:srgbClr val="FF0000"/>
              </a:solidFill>
              <a:prstDash val="dash"/>
              <a:round/>
              <a:headEnd type="none" w="med" len="med"/>
              <a:tailEnd type="arrow"/>
            </a:ln>
            <a:effectLst/>
          </p:spPr>
        </p:cxnSp>
      </p:grpSp>
      <p:grpSp>
        <p:nvGrpSpPr>
          <p:cNvPr id="37" name="Group 36" descr="The application encrypts the file with a symmetric key. "/>
          <p:cNvGrpSpPr/>
          <p:nvPr/>
        </p:nvGrpSpPr>
        <p:grpSpPr>
          <a:xfrm>
            <a:off x="3688453" y="3319037"/>
            <a:ext cx="3876979" cy="2104922"/>
            <a:chOff x="3688453" y="3120256"/>
            <a:chExt cx="3876979" cy="2104922"/>
          </a:xfrm>
        </p:grpSpPr>
        <p:grpSp>
          <p:nvGrpSpPr>
            <p:cNvPr id="38" name="Group 37"/>
            <p:cNvGrpSpPr/>
            <p:nvPr/>
          </p:nvGrpSpPr>
          <p:grpSpPr>
            <a:xfrm>
              <a:off x="4523842" y="3246052"/>
              <a:ext cx="3041590" cy="1979126"/>
              <a:chOff x="4512408" y="3694544"/>
              <a:chExt cx="3417875" cy="2322933"/>
            </a:xfrm>
          </p:grpSpPr>
          <p:sp>
            <p:nvSpPr>
              <p:cNvPr id="44" name="Rectangle 43"/>
              <p:cNvSpPr/>
              <p:nvPr/>
            </p:nvSpPr>
            <p:spPr bwMode="auto">
              <a:xfrm>
                <a:off x="4512408" y="5272326"/>
                <a:ext cx="2114827" cy="745151"/>
              </a:xfrm>
              <a:prstGeom prst="rect">
                <a:avLst/>
              </a:prstGeom>
              <a:no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eaLnBrk="0" fontAlgn="base" hangingPunct="0">
                  <a:spcBef>
                    <a:spcPct val="0"/>
                  </a:spcBef>
                  <a:spcAft>
                    <a:spcPct val="0"/>
                  </a:spcAft>
                </a:pPr>
                <a:r>
                  <a:rPr lang="en-CA" sz="1600">
                    <a:solidFill>
                      <a:srgbClr val="000000"/>
                    </a:solidFill>
                    <a:latin typeface="Segoe UI" pitchFamily="34" charset="0"/>
                    <a:ea typeface="Segoe UI" pitchFamily="34" charset="0"/>
                    <a:cs typeface="Segoe UI" pitchFamily="34" charset="0"/>
                  </a:rPr>
                  <a:t>4. The app encrypts the file with a symmetric key</a:t>
                </a:r>
                <a:endParaRPr lang="en-CA" sz="1600" dirty="0">
                  <a:solidFill>
                    <a:srgbClr val="000000"/>
                  </a:solidFill>
                  <a:latin typeface="Segoe UI" pitchFamily="34" charset="0"/>
                  <a:ea typeface="Segoe UI" pitchFamily="34" charset="0"/>
                  <a:cs typeface="Segoe UI" pitchFamily="34" charset="0"/>
                </a:endParaRPr>
              </a:p>
            </p:txBody>
          </p:sp>
          <p:sp>
            <p:nvSpPr>
              <p:cNvPr id="45" name="Rectangle 44"/>
              <p:cNvSpPr/>
              <p:nvPr/>
            </p:nvSpPr>
            <p:spPr bwMode="auto">
              <a:xfrm>
                <a:off x="6294466" y="3694544"/>
                <a:ext cx="1635817" cy="349037"/>
              </a:xfrm>
              <a:prstGeom prst="rect">
                <a:avLst/>
              </a:prstGeom>
              <a:no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algn="ctr" eaLnBrk="0" fontAlgn="base" hangingPunct="0">
                  <a:spcBef>
                    <a:spcPct val="0"/>
                  </a:spcBef>
                  <a:spcAft>
                    <a:spcPct val="0"/>
                  </a:spcAft>
                </a:pPr>
                <a:r>
                  <a:rPr lang="en-CA" sz="1600">
                    <a:solidFill>
                      <a:srgbClr val="000000"/>
                    </a:solidFill>
                    <a:latin typeface="Segoe UI" pitchFamily="34" charset="0"/>
                    <a:ea typeface="Segoe UI" pitchFamily="34" charset="0"/>
                    <a:cs typeface="Segoe UI" pitchFamily="34" charset="0"/>
                  </a:rPr>
                  <a:t>App</a:t>
                </a:r>
                <a:endParaRPr lang="en-CA" sz="1600" dirty="0">
                  <a:solidFill>
                    <a:srgbClr val="000000"/>
                  </a:solidFill>
                  <a:latin typeface="Segoe UI" pitchFamily="34" charset="0"/>
                  <a:ea typeface="Segoe UI" pitchFamily="34" charset="0"/>
                  <a:cs typeface="Segoe UI" pitchFamily="34" charset="0"/>
                </a:endParaRPr>
              </a:p>
            </p:txBody>
          </p:sp>
        </p:grpSp>
        <p:pic>
          <p:nvPicPr>
            <p:cNvPr id="39" name="Picture 5"/>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3688453" y="3215722"/>
              <a:ext cx="945292" cy="946455"/>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1"/>
            <p:cNvPicPr>
              <a:picLocks noChangeAspect="1" noChangeArrowheads="1"/>
            </p:cNvPicPr>
            <p:nvPr/>
          </p:nvPicPr>
          <p:blipFill>
            <a:blip r:embed="rId9">
              <a:extLst>
                <a:ext uri="{28A0092B-C50C-407E-A947-70E740481C1C}">
                  <a14:useLocalDpi xmlns:a14="http://schemas.microsoft.com/office/drawing/2010/main" val="0"/>
                </a:ext>
              </a:extLst>
            </a:blip>
            <a:stretch>
              <a:fillRect/>
            </a:stretch>
          </p:blipFill>
          <p:spPr bwMode="auto">
            <a:xfrm>
              <a:off x="5065854" y="3120256"/>
              <a:ext cx="1124556" cy="927758"/>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12"/>
            <p:cNvPicPr>
              <a:picLocks noChangeAspect="1" noChangeArrowheads="1"/>
            </p:cNvPicPr>
            <p:nvPr/>
          </p:nvPicPr>
          <p:blipFill>
            <a:blip r:embed="rId10" cstate="print">
              <a:extLst>
                <a:ext uri="{28A0092B-C50C-407E-A947-70E740481C1C}">
                  <a14:useLocalDpi xmlns:a14="http://schemas.microsoft.com/office/drawing/2010/main" val="0"/>
                </a:ext>
              </a:extLst>
            </a:blip>
            <a:stretch>
              <a:fillRect/>
            </a:stretch>
          </p:blipFill>
          <p:spPr bwMode="auto">
            <a:xfrm>
              <a:off x="4931443" y="3401607"/>
              <a:ext cx="426026" cy="564430"/>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13"/>
            <p:cNvPicPr>
              <a:picLocks noChangeAspect="1" noChangeArrowheads="1"/>
            </p:cNvPicPr>
            <p:nvPr/>
          </p:nvPicPr>
          <p:blipFill>
            <a:blip r:embed="rId11">
              <a:extLst>
                <a:ext uri="{28A0092B-C50C-407E-A947-70E740481C1C}">
                  <a14:useLocalDpi xmlns:a14="http://schemas.microsoft.com/office/drawing/2010/main" val="0"/>
                </a:ext>
              </a:extLst>
            </a:blip>
            <a:stretch>
              <a:fillRect/>
            </a:stretch>
          </p:blipFill>
          <p:spPr bwMode="auto">
            <a:xfrm>
              <a:off x="5406499" y="3633946"/>
              <a:ext cx="397194" cy="546677"/>
            </a:xfrm>
            <a:prstGeom prst="rect">
              <a:avLst/>
            </a:prstGeom>
            <a:noFill/>
            <a:extLst>
              <a:ext uri="{909E8E84-426E-40DD-AFC4-6F175D3DCCD1}">
                <a14:hiddenFill xmlns:a14="http://schemas.microsoft.com/office/drawing/2010/main">
                  <a:solidFill>
                    <a:srgbClr val="FFFFFF"/>
                  </a:solidFill>
                </a14:hiddenFill>
              </a:ext>
            </a:extLst>
          </p:spPr>
        </p:pic>
        <p:cxnSp>
          <p:nvCxnSpPr>
            <p:cNvPr id="43" name="Straight Arrow Connector 42"/>
            <p:cNvCxnSpPr/>
            <p:nvPr/>
          </p:nvCxnSpPr>
          <p:spPr bwMode="auto">
            <a:xfrm flipH="1">
              <a:off x="4101144" y="4126051"/>
              <a:ext cx="964710" cy="896185"/>
            </a:xfrm>
            <a:prstGeom prst="straightConnector1">
              <a:avLst/>
            </a:prstGeom>
            <a:gradFill rotWithShape="1">
              <a:gsLst>
                <a:gs pos="0">
                  <a:srgbClr val="E4CD9A"/>
                </a:gs>
                <a:gs pos="100000">
                  <a:srgbClr val="EEEFD7"/>
                </a:gs>
              </a:gsLst>
              <a:lin ang="2700000" scaled="1"/>
            </a:gradFill>
            <a:ln w="19050" cap="flat" cmpd="sng" algn="ctr">
              <a:solidFill>
                <a:srgbClr val="FF0000"/>
              </a:solidFill>
              <a:prstDash val="dash"/>
              <a:round/>
              <a:headEnd type="none" w="med" len="med"/>
              <a:tailEnd type="arrow"/>
            </a:ln>
            <a:effectLst/>
          </p:spPr>
        </p:cxnSp>
      </p:grpSp>
      <p:cxnSp>
        <p:nvCxnSpPr>
          <p:cNvPr id="46" name="Straight Arrow Connector 45"/>
          <p:cNvCxnSpPr/>
          <p:nvPr/>
        </p:nvCxnSpPr>
        <p:spPr bwMode="auto">
          <a:xfrm>
            <a:off x="1734646" y="5484452"/>
            <a:ext cx="1097474" cy="288"/>
          </a:xfrm>
          <a:prstGeom prst="straightConnector1">
            <a:avLst/>
          </a:prstGeom>
          <a:gradFill rotWithShape="1">
            <a:gsLst>
              <a:gs pos="0">
                <a:srgbClr val="E4CD9A"/>
              </a:gs>
              <a:gs pos="100000">
                <a:srgbClr val="EEEFD7"/>
              </a:gs>
            </a:gsLst>
            <a:lin ang="2700000" scaled="1"/>
          </a:gradFill>
          <a:ln w="9525" cap="flat" cmpd="sng" algn="ctr">
            <a:noFill/>
            <a:prstDash val="solid"/>
            <a:round/>
            <a:headEnd type="none" w="med" len="med"/>
            <a:tailEnd type="arrow"/>
          </a:ln>
          <a:effectLst>
            <a:outerShdw dist="35921" dir="2700000" algn="ctr" rotWithShape="0">
              <a:srgbClr val="AFAFAF"/>
            </a:outerShdw>
          </a:effectLst>
        </p:spPr>
      </p:cxnSp>
      <p:grpSp>
        <p:nvGrpSpPr>
          <p:cNvPr id="47" name="Group 46" descr="The author is able to define a collection of usage rights and conditions for the file"/>
          <p:cNvGrpSpPr/>
          <p:nvPr/>
        </p:nvGrpSpPr>
        <p:grpSpPr>
          <a:xfrm>
            <a:off x="953612" y="5433140"/>
            <a:ext cx="2848853" cy="1028485"/>
            <a:chOff x="953612" y="5234359"/>
            <a:chExt cx="2848853" cy="1028485"/>
          </a:xfrm>
        </p:grpSpPr>
        <p:sp>
          <p:nvSpPr>
            <p:cNvPr id="48" name="Rectangle 47"/>
            <p:cNvSpPr/>
            <p:nvPr/>
          </p:nvSpPr>
          <p:spPr bwMode="auto">
            <a:xfrm>
              <a:off x="953612" y="5400684"/>
              <a:ext cx="2848853" cy="862160"/>
            </a:xfrm>
            <a:prstGeom prst="rect">
              <a:avLst/>
            </a:prstGeom>
            <a:no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eaLnBrk="0" fontAlgn="base" hangingPunct="0">
                <a:spcBef>
                  <a:spcPct val="0"/>
                </a:spcBef>
                <a:spcAft>
                  <a:spcPct val="0"/>
                </a:spcAft>
              </a:pPr>
              <a:r>
                <a:rPr lang="en-CA" sz="1600">
                  <a:solidFill>
                    <a:srgbClr val="000000"/>
                  </a:solidFill>
                  <a:latin typeface="Segoe UI" pitchFamily="34" charset="0"/>
                  <a:ea typeface="Segoe UI" pitchFamily="34" charset="0"/>
                  <a:cs typeface="Segoe UI" pitchFamily="34" charset="0"/>
                </a:rPr>
                <a:t>3. The author defines a collection of usage rights and conditions</a:t>
              </a:r>
              <a:endParaRPr lang="en-CA" sz="1600" dirty="0">
                <a:solidFill>
                  <a:srgbClr val="000000"/>
                </a:solidFill>
                <a:latin typeface="Segoe UI" pitchFamily="34" charset="0"/>
                <a:ea typeface="Segoe UI" pitchFamily="34" charset="0"/>
                <a:cs typeface="Segoe UI" pitchFamily="34" charset="0"/>
              </a:endParaRPr>
            </a:p>
          </p:txBody>
        </p:sp>
        <p:cxnSp>
          <p:nvCxnSpPr>
            <p:cNvPr id="49" name="Straight Arrow Connector 48"/>
            <p:cNvCxnSpPr/>
            <p:nvPr/>
          </p:nvCxnSpPr>
          <p:spPr bwMode="auto">
            <a:xfrm>
              <a:off x="1993716" y="5234359"/>
              <a:ext cx="1319014" cy="0"/>
            </a:xfrm>
            <a:prstGeom prst="straightConnector1">
              <a:avLst/>
            </a:prstGeom>
            <a:gradFill rotWithShape="1">
              <a:gsLst>
                <a:gs pos="0">
                  <a:srgbClr val="E4CD9A"/>
                </a:gs>
                <a:gs pos="100000">
                  <a:srgbClr val="EEEFD7"/>
                </a:gs>
              </a:gsLst>
              <a:lin ang="2700000" scaled="1"/>
            </a:gradFill>
            <a:ln w="19050" cap="flat" cmpd="sng" algn="ctr">
              <a:solidFill>
                <a:srgbClr val="FF0000"/>
              </a:solidFill>
              <a:prstDash val="dash"/>
              <a:round/>
              <a:headEnd type="none" w="med" len="med"/>
              <a:tailEnd type="arrow"/>
            </a:ln>
            <a:effectLst/>
          </p:spPr>
        </p:cxnSp>
      </p:grpSp>
      <p:grpSp>
        <p:nvGrpSpPr>
          <p:cNvPr id="50" name="Group 49" descr="An author configures rights protection for information.&#10;&#10;"/>
          <p:cNvGrpSpPr/>
          <p:nvPr/>
        </p:nvGrpSpPr>
        <p:grpSpPr>
          <a:xfrm>
            <a:off x="635149" y="4465308"/>
            <a:ext cx="3904973" cy="1431826"/>
            <a:chOff x="635149" y="4266527"/>
            <a:chExt cx="3904973" cy="1431826"/>
          </a:xfrm>
        </p:grpSpPr>
        <p:sp>
          <p:nvSpPr>
            <p:cNvPr id="51" name="Rectangle 50"/>
            <p:cNvSpPr/>
            <p:nvPr/>
          </p:nvSpPr>
          <p:spPr bwMode="auto">
            <a:xfrm>
              <a:off x="635149" y="5153688"/>
              <a:ext cx="1099497" cy="263965"/>
            </a:xfrm>
            <a:prstGeom prst="rect">
              <a:avLst/>
            </a:prstGeom>
            <a:no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algn="ctr" eaLnBrk="0" fontAlgn="base" hangingPunct="0">
                <a:spcBef>
                  <a:spcPct val="0"/>
                </a:spcBef>
                <a:spcAft>
                  <a:spcPct val="0"/>
                </a:spcAft>
              </a:pPr>
              <a:r>
                <a:rPr lang="en-CA" sz="1600">
                  <a:solidFill>
                    <a:srgbClr val="000000"/>
                  </a:solidFill>
                  <a:latin typeface="Segoe UI" pitchFamily="34" charset="0"/>
                  <a:ea typeface="Segoe UI" pitchFamily="34" charset="0"/>
                  <a:cs typeface="Segoe UI" pitchFamily="34" charset="0"/>
                </a:rPr>
                <a:t>Author</a:t>
              </a:r>
              <a:endParaRPr lang="en-CA" sz="1600" dirty="0">
                <a:solidFill>
                  <a:srgbClr val="000000"/>
                </a:solidFill>
                <a:latin typeface="Segoe UI" pitchFamily="34" charset="0"/>
                <a:ea typeface="Segoe UI" pitchFamily="34" charset="0"/>
                <a:cs typeface="Segoe UI" pitchFamily="34" charset="0"/>
              </a:endParaRPr>
            </a:p>
          </p:txBody>
        </p:sp>
        <p:sp>
          <p:nvSpPr>
            <p:cNvPr id="52" name="Rectangle 51"/>
            <p:cNvSpPr/>
            <p:nvPr/>
          </p:nvSpPr>
          <p:spPr bwMode="auto">
            <a:xfrm>
              <a:off x="1871646" y="4345454"/>
              <a:ext cx="2076730" cy="835767"/>
            </a:xfrm>
            <a:prstGeom prst="rect">
              <a:avLst/>
            </a:prstGeom>
            <a:no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eaLnBrk="0" fontAlgn="base" hangingPunct="0">
                <a:spcBef>
                  <a:spcPct val="0"/>
                </a:spcBef>
                <a:spcAft>
                  <a:spcPct val="0"/>
                </a:spcAft>
              </a:pPr>
              <a:r>
                <a:rPr lang="en-CA" sz="1600">
                  <a:solidFill>
                    <a:srgbClr val="000000"/>
                  </a:solidFill>
                  <a:latin typeface="Segoe UI" pitchFamily="34" charset="0"/>
                  <a:ea typeface="Segoe UI" pitchFamily="34" charset="0"/>
                  <a:cs typeface="Segoe UI" pitchFamily="34" charset="0"/>
                </a:rPr>
                <a:t>1. The author configures rights protection</a:t>
              </a:r>
              <a:endParaRPr lang="en-CA" sz="1600" dirty="0">
                <a:solidFill>
                  <a:srgbClr val="000000"/>
                </a:solidFill>
                <a:latin typeface="Segoe UI" pitchFamily="34" charset="0"/>
                <a:ea typeface="Segoe UI" pitchFamily="34" charset="0"/>
                <a:cs typeface="Segoe UI" pitchFamily="34" charset="0"/>
              </a:endParaRPr>
            </a:p>
          </p:txBody>
        </p:sp>
        <p:sp>
          <p:nvSpPr>
            <p:cNvPr id="53" name="Rectangle 52"/>
            <p:cNvSpPr/>
            <p:nvPr/>
          </p:nvSpPr>
          <p:spPr bwMode="auto">
            <a:xfrm>
              <a:off x="3662166" y="5433810"/>
              <a:ext cx="877956" cy="264543"/>
            </a:xfrm>
            <a:prstGeom prst="rect">
              <a:avLst/>
            </a:prstGeom>
            <a:no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algn="ctr" eaLnBrk="0" fontAlgn="base" hangingPunct="0">
                <a:spcBef>
                  <a:spcPct val="0"/>
                </a:spcBef>
                <a:spcAft>
                  <a:spcPct val="0"/>
                </a:spcAft>
              </a:pPr>
              <a:r>
                <a:rPr lang="en-CA" sz="1600">
                  <a:solidFill>
                    <a:srgbClr val="000000"/>
                  </a:solidFill>
                  <a:latin typeface="Segoe UI" pitchFamily="34" charset="0"/>
                  <a:ea typeface="Segoe UI" pitchFamily="34" charset="0"/>
                  <a:cs typeface="Segoe UI" pitchFamily="34" charset="0"/>
                </a:rPr>
                <a:t>File</a:t>
              </a:r>
              <a:endParaRPr lang="en-CA" sz="1600" dirty="0">
                <a:solidFill>
                  <a:srgbClr val="000000"/>
                </a:solidFill>
                <a:latin typeface="Segoe UI" pitchFamily="34" charset="0"/>
                <a:ea typeface="Segoe UI" pitchFamily="34" charset="0"/>
                <a:cs typeface="Segoe UI" pitchFamily="34" charset="0"/>
              </a:endParaRPr>
            </a:p>
          </p:txBody>
        </p:sp>
        <p:pic>
          <p:nvPicPr>
            <p:cNvPr id="54" name="Picture 7"/>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145554" y="4453754"/>
              <a:ext cx="776333" cy="444211"/>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8"/>
            <p:cNvPicPr>
              <a:picLocks noChangeAspect="1" noChangeArrowheads="1"/>
            </p:cNvPicPr>
            <p:nvPr/>
          </p:nvPicPr>
          <p:blipFill>
            <a:blip r:embed="rId12" cstate="print">
              <a:extLst>
                <a:ext uri="{28A0092B-C50C-407E-A947-70E740481C1C}">
                  <a14:useLocalDpi xmlns:a14="http://schemas.microsoft.com/office/drawing/2010/main" val="0"/>
                </a:ext>
              </a:extLst>
            </a:blip>
            <a:stretch>
              <a:fillRect/>
            </a:stretch>
          </p:blipFill>
          <p:spPr bwMode="auto">
            <a:xfrm>
              <a:off x="1007885" y="4524854"/>
              <a:ext cx="505220" cy="515460"/>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10"/>
            <p:cNvPicPr>
              <a:picLocks noChangeAspect="1" noChangeArrowheads="1"/>
            </p:cNvPicPr>
            <p:nvPr/>
          </p:nvPicPr>
          <p:blipFill>
            <a:blip r:embed="rId13" cstate="print">
              <a:extLst>
                <a:ext uri="{28A0092B-C50C-407E-A947-70E740481C1C}">
                  <a14:useLocalDpi xmlns:a14="http://schemas.microsoft.com/office/drawing/2010/main" val="0"/>
                </a:ext>
              </a:extLst>
            </a:blip>
            <a:stretch>
              <a:fillRect/>
            </a:stretch>
          </p:blipFill>
          <p:spPr bwMode="auto">
            <a:xfrm>
              <a:off x="3574272" y="4703678"/>
              <a:ext cx="532062" cy="716767"/>
            </a:xfrm>
            <a:prstGeom prst="rect">
              <a:avLst/>
            </a:prstGeom>
            <a:noFill/>
            <a:extLst>
              <a:ext uri="{909E8E84-426E-40DD-AFC4-6F175D3DCCD1}">
                <a14:hiddenFill xmlns:a14="http://schemas.microsoft.com/office/drawing/2010/main">
                  <a:solidFill>
                    <a:srgbClr val="FFFFFF"/>
                  </a:solidFill>
                </a14:hiddenFill>
              </a:ext>
            </a:extLst>
          </p:spPr>
        </p:pic>
        <p:cxnSp>
          <p:nvCxnSpPr>
            <p:cNvPr id="57" name="Curved Connector 56"/>
            <p:cNvCxnSpPr/>
            <p:nvPr/>
          </p:nvCxnSpPr>
          <p:spPr bwMode="auto">
            <a:xfrm>
              <a:off x="1921887" y="4266527"/>
              <a:ext cx="1511891" cy="369564"/>
            </a:xfrm>
            <a:prstGeom prst="curvedConnector3">
              <a:avLst>
                <a:gd name="adj1" fmla="val 77484"/>
              </a:avLst>
            </a:prstGeom>
            <a:gradFill rotWithShape="1">
              <a:gsLst>
                <a:gs pos="0">
                  <a:srgbClr val="E4CD9A"/>
                </a:gs>
                <a:gs pos="100000">
                  <a:srgbClr val="EEEFD7"/>
                </a:gs>
              </a:gsLst>
              <a:lin ang="2700000" scaled="1"/>
            </a:gradFill>
            <a:ln w="19050" cap="flat" cmpd="sng" algn="ctr">
              <a:solidFill>
                <a:srgbClr val="FF0000"/>
              </a:solidFill>
              <a:prstDash val="dash"/>
              <a:round/>
              <a:headEnd type="none" w="med" len="med"/>
              <a:tailEnd type="arrow"/>
            </a:ln>
            <a:effectLst/>
          </p:spPr>
        </p:cxnSp>
      </p:grpSp>
      <p:pic>
        <p:nvPicPr>
          <p:cNvPr id="58" name="Picture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565432" y="6346109"/>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 name="Picture 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109720" y="6346108"/>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 name="Picture 4"/>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rot="5400000">
            <a:off x="1832291" y="1784158"/>
            <a:ext cx="483747" cy="218305"/>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4"/>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rot="5400000">
            <a:off x="4531769" y="4028660"/>
            <a:ext cx="483747" cy="218305"/>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4"/>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rot="5400000">
            <a:off x="7867847" y="2617443"/>
            <a:ext cx="483747" cy="218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0445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right)">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down)">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wipe(up)">
                                      <p:cBhvr>
                                        <p:cTn id="32" dur="500"/>
                                        <p:tgtEl>
                                          <p:spTgt spid="2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wipe(up)">
                                      <p:cBhvr>
                                        <p:cTn id="37" dur="500"/>
                                        <p:tgtEl>
                                          <p:spTgt spid="3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wipe(up)">
                                      <p:cBhvr>
                                        <p:cTn id="42" dur="500"/>
                                        <p:tgtEl>
                                          <p:spTgt spid="47"/>
                                        </p:tgtEl>
                                      </p:cBhvr>
                                    </p:animEffect>
                                  </p:childTnLst>
                                </p:cTn>
                              </p:par>
                              <p:par>
                                <p:cTn id="43" presetID="22" presetClass="entr" presetSubtype="1" fill="hold" nodeType="withEffect">
                                  <p:stCondLst>
                                    <p:cond delay="0"/>
                                  </p:stCondLst>
                                  <p:childTnLst>
                                    <p:set>
                                      <p:cBhvr>
                                        <p:cTn id="44" dur="1" fill="hold">
                                          <p:stCondLst>
                                            <p:cond delay="0"/>
                                          </p:stCondLst>
                                        </p:cTn>
                                        <p:tgtEl>
                                          <p:spTgt spid="50"/>
                                        </p:tgtEl>
                                        <p:attrNameLst>
                                          <p:attrName>style.visibility</p:attrName>
                                        </p:attrNameLst>
                                      </p:cBhvr>
                                      <p:to>
                                        <p:strVal val="visible"/>
                                      </p:to>
                                    </p:set>
                                    <p:animEffect transition="in" filter="wipe(up)">
                                      <p:cBhvr>
                                        <p:cTn id="45" dur="500"/>
                                        <p:tgtEl>
                                          <p:spTgt spid="50"/>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58"/>
                                        </p:tgtEl>
                                        <p:attrNameLst>
                                          <p:attrName>style.visibility</p:attrName>
                                        </p:attrNameLst>
                                      </p:cBhvr>
                                      <p:to>
                                        <p:strVal val="visible"/>
                                      </p:to>
                                    </p:set>
                                    <p:animEffect transition="in" filter="wipe(down)">
                                      <p:cBhvr>
                                        <p:cTn id="50" dur="500"/>
                                        <p:tgtEl>
                                          <p:spTgt spid="58"/>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59"/>
                                        </p:tgtEl>
                                        <p:attrNameLst>
                                          <p:attrName>style.visibility</p:attrName>
                                        </p:attrNameLst>
                                      </p:cBhvr>
                                      <p:to>
                                        <p:strVal val="visible"/>
                                      </p:to>
                                    </p:set>
                                    <p:animEffect transition="in" filter="wipe(down)">
                                      <p:cBhvr>
                                        <p:cTn id="55"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 RMS deployment scenarios</a:t>
            </a:r>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lnSpc>
                <a:spcPct val="90000"/>
              </a:lnSpc>
              <a:spcBef>
                <a:spcPts val="800"/>
              </a:spcBef>
              <a:buClr>
                <a:srgbClr val="006699"/>
              </a:buClr>
              <a:buFont typeface="Arial" pitchFamily="34" charset="0"/>
              <a:buNone/>
            </a:pPr>
            <a:r>
              <a:rPr lang="bs-Latn-BA" kern="0" dirty="0">
                <a:solidFill>
                  <a:srgbClr val="000000"/>
                </a:solidFill>
              </a:rPr>
              <a:t>Deployment scenarios for AD RMS:</a:t>
            </a:r>
          </a:p>
          <a:p>
            <a:pPr lvl="1">
              <a:spcBef>
                <a:spcPts val="800"/>
              </a:spcBef>
            </a:pPr>
            <a:r>
              <a:rPr lang="en-US" sz="2800" kern="0" dirty="0">
                <a:solidFill>
                  <a:srgbClr val="000000"/>
                </a:solidFill>
              </a:rPr>
              <a:t>Deployed in a single forest</a:t>
            </a:r>
          </a:p>
          <a:p>
            <a:pPr lvl="1">
              <a:spcBef>
                <a:spcPts val="800"/>
              </a:spcBef>
            </a:pPr>
            <a:r>
              <a:rPr lang="en-US" sz="2800" kern="0" dirty="0">
                <a:solidFill>
                  <a:srgbClr val="000000"/>
                </a:solidFill>
              </a:rPr>
              <a:t>Deployed in multiple forests</a:t>
            </a:r>
          </a:p>
          <a:p>
            <a:pPr lvl="1">
              <a:spcBef>
                <a:spcPts val="800"/>
              </a:spcBef>
            </a:pPr>
            <a:r>
              <a:rPr lang="en-US" sz="2800" kern="0" dirty="0">
                <a:solidFill>
                  <a:srgbClr val="000000"/>
                </a:solidFill>
              </a:rPr>
              <a:t>Used on an extranet</a:t>
            </a:r>
          </a:p>
          <a:p>
            <a:pPr lvl="1">
              <a:spcBef>
                <a:spcPts val="800"/>
              </a:spcBef>
            </a:pPr>
            <a:r>
              <a:rPr lang="en-US" sz="2800" kern="0" dirty="0">
                <a:solidFill>
                  <a:srgbClr val="000000"/>
                </a:solidFill>
              </a:rPr>
              <a:t>Integrated with AD FS</a:t>
            </a:r>
            <a:endParaRPr lang="bs-Latn-BA" sz="2800" kern="0" dirty="0">
              <a:solidFill>
                <a:srgbClr val="000000"/>
              </a:solidFill>
            </a:endParaRPr>
          </a:p>
          <a:p>
            <a:pPr lvl="1">
              <a:spcBef>
                <a:spcPts val="800"/>
              </a:spcBef>
            </a:pPr>
            <a:r>
              <a:rPr lang="bs-Latn-BA" sz="2800" kern="0" dirty="0">
                <a:solidFill>
                  <a:srgbClr val="000000"/>
                </a:solidFill>
              </a:rPr>
              <a:t>Deployed in Azure as </a:t>
            </a:r>
            <a:r>
              <a:rPr lang="en-US" sz="2800" kern="0" dirty="0">
                <a:solidFill>
                  <a:srgbClr val="000000"/>
                </a:solidFill>
              </a:rPr>
              <a:t>an </a:t>
            </a:r>
            <a:r>
              <a:rPr lang="bs-Latn-BA" sz="2800" kern="0" dirty="0">
                <a:solidFill>
                  <a:srgbClr val="000000"/>
                </a:solidFill>
              </a:rPr>
              <a:t>Azure RMS service</a:t>
            </a:r>
            <a:endParaRPr lang="en-US" sz="2800" kern="0" dirty="0">
              <a:solidFill>
                <a:srgbClr val="000000"/>
              </a:solidFill>
            </a:endParaRPr>
          </a:p>
        </p:txBody>
      </p:sp>
    </p:spTree>
    <p:extLst>
      <p:ext uri="{BB962C8B-B14F-4D97-AF65-F5344CB8AC3E}">
        <p14:creationId xmlns:p14="http://schemas.microsoft.com/office/powerpoint/2010/main" val="6992714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Configuring the AD RMS cluster</a:t>
            </a:r>
          </a:p>
        </p:txBody>
      </p:sp>
      <p:sp>
        <p:nvSpPr>
          <p:cNvPr id="4" name="Content Placeholder 2"/>
          <p:cNvSpPr txBox="1">
            <a:spLocks/>
          </p:cNvSpPr>
          <p:nvPr/>
        </p:nvSpPr>
        <p:spPr>
          <a:xfrm>
            <a:off x="419878" y="758724"/>
            <a:ext cx="7751762" cy="570044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lnSpc>
                <a:spcPct val="90000"/>
              </a:lnSpc>
              <a:spcBef>
                <a:spcPts val="800"/>
              </a:spcBef>
              <a:buClr>
                <a:srgbClr val="006699"/>
              </a:buClr>
              <a:buFont typeface="Arial" pitchFamily="34" charset="0"/>
              <a:buNone/>
            </a:pPr>
            <a:r>
              <a:rPr lang="bs-Latn-BA" kern="0" dirty="0">
                <a:solidFill>
                  <a:srgbClr val="000000"/>
                </a:solidFill>
              </a:rPr>
              <a:t>AD RMS configuration includes configuring</a:t>
            </a:r>
            <a:r>
              <a:rPr lang="en-US" kern="0" dirty="0">
                <a:solidFill>
                  <a:srgbClr val="000000"/>
                </a:solidFill>
              </a:rPr>
              <a:t> the</a:t>
            </a:r>
            <a:r>
              <a:rPr lang="bs-Latn-BA" kern="0" dirty="0">
                <a:solidFill>
                  <a:srgbClr val="000000"/>
                </a:solidFill>
              </a:rPr>
              <a:t> following</a:t>
            </a:r>
            <a:r>
              <a:rPr lang="en-US" kern="0" dirty="0">
                <a:solidFill>
                  <a:srgbClr val="000000"/>
                </a:solidFill>
              </a:rPr>
              <a:t> components:</a:t>
            </a:r>
          </a:p>
          <a:p>
            <a:pPr lvl="1"/>
            <a:r>
              <a:rPr lang="en-US" kern="0" dirty="0">
                <a:solidFill>
                  <a:srgbClr val="000000"/>
                </a:solidFill>
              </a:rPr>
              <a:t>New or existing cluster</a:t>
            </a:r>
          </a:p>
          <a:p>
            <a:pPr lvl="1"/>
            <a:r>
              <a:rPr lang="en-US" kern="0" dirty="0">
                <a:solidFill>
                  <a:srgbClr val="000000"/>
                </a:solidFill>
              </a:rPr>
              <a:t>Configuration database</a:t>
            </a:r>
          </a:p>
          <a:p>
            <a:pPr lvl="1"/>
            <a:r>
              <a:rPr lang="en-US" kern="0" dirty="0">
                <a:solidFill>
                  <a:srgbClr val="000000"/>
                </a:solidFill>
              </a:rPr>
              <a:t>Service account</a:t>
            </a:r>
          </a:p>
          <a:p>
            <a:pPr lvl="1"/>
            <a:r>
              <a:rPr lang="en-US" kern="0" dirty="0">
                <a:solidFill>
                  <a:srgbClr val="000000"/>
                </a:solidFill>
              </a:rPr>
              <a:t>Cryptographic mode</a:t>
            </a:r>
          </a:p>
          <a:p>
            <a:pPr lvl="1"/>
            <a:r>
              <a:rPr lang="en-US" kern="0" dirty="0">
                <a:solidFill>
                  <a:srgbClr val="000000"/>
                </a:solidFill>
              </a:rPr>
              <a:t>Cluster key storage</a:t>
            </a:r>
          </a:p>
          <a:p>
            <a:pPr lvl="1"/>
            <a:r>
              <a:rPr lang="en-US" kern="0" dirty="0">
                <a:solidFill>
                  <a:srgbClr val="000000"/>
                </a:solidFill>
              </a:rPr>
              <a:t>Cluster key password</a:t>
            </a:r>
          </a:p>
          <a:p>
            <a:pPr lvl="1"/>
            <a:r>
              <a:rPr lang="en-US" kern="0" dirty="0">
                <a:solidFill>
                  <a:srgbClr val="000000"/>
                </a:solidFill>
              </a:rPr>
              <a:t>Cluster website</a:t>
            </a:r>
          </a:p>
          <a:p>
            <a:pPr lvl="1"/>
            <a:r>
              <a:rPr lang="en-US" kern="0" dirty="0">
                <a:solidFill>
                  <a:srgbClr val="000000"/>
                </a:solidFill>
              </a:rPr>
              <a:t>Cluster address</a:t>
            </a:r>
          </a:p>
          <a:p>
            <a:pPr lvl="1"/>
            <a:r>
              <a:rPr lang="en-US" kern="0" dirty="0">
                <a:solidFill>
                  <a:srgbClr val="000000"/>
                </a:solidFill>
              </a:rPr>
              <a:t>Licensor certificate</a:t>
            </a:r>
          </a:p>
          <a:p>
            <a:pPr lvl="1"/>
            <a:r>
              <a:rPr lang="en-US" kern="0" dirty="0">
                <a:solidFill>
                  <a:srgbClr val="000000"/>
                </a:solidFill>
              </a:rPr>
              <a:t>Service connection point registration</a:t>
            </a:r>
          </a:p>
        </p:txBody>
      </p:sp>
    </p:spTree>
    <p:extLst>
      <p:ext uri="{BB962C8B-B14F-4D97-AF65-F5344CB8AC3E}">
        <p14:creationId xmlns:p14="http://schemas.microsoft.com/office/powerpoint/2010/main" val="3093811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 RMS client requirements</a:t>
            </a:r>
          </a:p>
        </p:txBody>
      </p:sp>
      <p:sp>
        <p:nvSpPr>
          <p:cNvPr id="4" name="Content Placeholder 2"/>
          <p:cNvSpPr txBox="1">
            <a:spLocks/>
          </p:cNvSpPr>
          <p:nvPr/>
        </p:nvSpPr>
        <p:spPr>
          <a:xfrm>
            <a:off x="458788" y="992188"/>
            <a:ext cx="7751762" cy="5353748"/>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spcBef>
                <a:spcPts val="800"/>
              </a:spcBef>
              <a:buFontTx/>
              <a:buChar char="•"/>
            </a:pPr>
            <a:r>
              <a:rPr lang="en-US" kern="0" dirty="0">
                <a:solidFill>
                  <a:srgbClr val="000000"/>
                </a:solidFill>
              </a:rPr>
              <a:t>The client is included in Windows Vista</a:t>
            </a:r>
            <a:r>
              <a:rPr lang="bs-Latn-BA" kern="0" dirty="0">
                <a:solidFill>
                  <a:srgbClr val="000000"/>
                </a:solidFill>
              </a:rPr>
              <a:t> or newer</a:t>
            </a:r>
            <a:endParaRPr lang="en-US" kern="0" dirty="0">
              <a:solidFill>
                <a:srgbClr val="000000"/>
              </a:solidFill>
            </a:endParaRPr>
          </a:p>
          <a:p>
            <a:pPr>
              <a:spcBef>
                <a:spcPts val="800"/>
              </a:spcBef>
              <a:buFontTx/>
              <a:buChar char="•"/>
            </a:pPr>
            <a:r>
              <a:rPr lang="en-US" kern="0" dirty="0">
                <a:solidFill>
                  <a:srgbClr val="000000"/>
                </a:solidFill>
              </a:rPr>
              <a:t>The client is included in Windows Server 2008</a:t>
            </a:r>
            <a:r>
              <a:rPr lang="bs-Latn-BA" kern="0" dirty="0">
                <a:solidFill>
                  <a:srgbClr val="000000"/>
                </a:solidFill>
              </a:rPr>
              <a:t> and </a:t>
            </a:r>
            <a:r>
              <a:rPr lang="en-US" kern="0" dirty="0">
                <a:solidFill>
                  <a:srgbClr val="000000"/>
                </a:solidFill>
              </a:rPr>
              <a:t>newer</a:t>
            </a:r>
            <a:r>
              <a:rPr lang="bs-Latn-BA" kern="0" dirty="0">
                <a:solidFill>
                  <a:srgbClr val="000000"/>
                </a:solidFill>
              </a:rPr>
              <a:t> </a:t>
            </a:r>
            <a:endParaRPr lang="en-US" kern="0" dirty="0">
              <a:solidFill>
                <a:srgbClr val="000000"/>
              </a:solidFill>
            </a:endParaRPr>
          </a:p>
          <a:p>
            <a:pPr>
              <a:spcBef>
                <a:spcPts val="800"/>
              </a:spcBef>
              <a:buFontTx/>
              <a:buChar char="•"/>
            </a:pPr>
            <a:r>
              <a:rPr lang="en-US" kern="0" dirty="0">
                <a:solidFill>
                  <a:srgbClr val="000000"/>
                </a:solidFill>
              </a:rPr>
              <a:t>The client is available for download for </a:t>
            </a:r>
            <a:r>
              <a:rPr lang="bs-Latn-BA" kern="0" dirty="0">
                <a:solidFill>
                  <a:srgbClr val="000000"/>
                </a:solidFill>
              </a:rPr>
              <a:t>Windows XP </a:t>
            </a:r>
            <a:r>
              <a:rPr lang="en-CA" kern="0" dirty="0">
                <a:solidFill>
                  <a:srgbClr val="000000"/>
                </a:solidFill>
              </a:rPr>
              <a:t>operating systems and Mac OS X</a:t>
            </a:r>
            <a:endParaRPr lang="en-US" kern="0" dirty="0">
              <a:solidFill>
                <a:srgbClr val="000000"/>
              </a:solidFill>
            </a:endParaRPr>
          </a:p>
          <a:p>
            <a:pPr>
              <a:spcBef>
                <a:spcPts val="800"/>
              </a:spcBef>
              <a:buFontTx/>
              <a:buChar char="•"/>
            </a:pPr>
            <a:r>
              <a:rPr lang="en-US" kern="0" dirty="0">
                <a:solidFill>
                  <a:srgbClr val="000000"/>
                </a:solidFill>
              </a:rPr>
              <a:t>The AD RMS-enabled applications include </a:t>
            </a:r>
            <a:r>
              <a:rPr lang="bs-Latn-BA" kern="0" dirty="0">
                <a:solidFill>
                  <a:srgbClr val="000000"/>
                </a:solidFill>
              </a:rPr>
              <a:t>Office 2007 and newer</a:t>
            </a:r>
            <a:endParaRPr lang="en-US" kern="0" dirty="0">
              <a:solidFill>
                <a:srgbClr val="000000"/>
              </a:solidFill>
            </a:endParaRPr>
          </a:p>
          <a:p>
            <a:pPr>
              <a:spcBef>
                <a:spcPts val="800"/>
              </a:spcBef>
              <a:buFontTx/>
              <a:buChar char="•"/>
            </a:pPr>
            <a:r>
              <a:rPr lang="en-US" kern="0" dirty="0">
                <a:solidFill>
                  <a:srgbClr val="000000"/>
                </a:solidFill>
              </a:rPr>
              <a:t>Exchange Server 2007</a:t>
            </a:r>
            <a:r>
              <a:rPr lang="bs-Latn-BA" kern="0" dirty="0">
                <a:solidFill>
                  <a:srgbClr val="000000"/>
                </a:solidFill>
              </a:rPr>
              <a:t> and </a:t>
            </a:r>
            <a:r>
              <a:rPr lang="en-US" kern="0" dirty="0">
                <a:solidFill>
                  <a:srgbClr val="000000"/>
                </a:solidFill>
              </a:rPr>
              <a:t>newer support </a:t>
            </a:r>
            <a:br>
              <a:rPr lang="en-US" kern="0" dirty="0">
                <a:solidFill>
                  <a:srgbClr val="000000"/>
                </a:solidFill>
              </a:rPr>
            </a:br>
            <a:r>
              <a:rPr lang="en-US" kern="0" dirty="0">
                <a:solidFill>
                  <a:srgbClr val="000000"/>
                </a:solidFill>
              </a:rPr>
              <a:t>AD RMS</a:t>
            </a:r>
            <a:endParaRPr lang="bs-Latn-BA" kern="0" dirty="0">
              <a:solidFill>
                <a:srgbClr val="000000"/>
              </a:solidFill>
            </a:endParaRPr>
          </a:p>
          <a:p>
            <a:pPr>
              <a:spcBef>
                <a:spcPts val="800"/>
              </a:spcBef>
              <a:buFontTx/>
              <a:buChar char="•"/>
            </a:pPr>
            <a:r>
              <a:rPr lang="en-US" kern="0" dirty="0">
                <a:solidFill>
                  <a:srgbClr val="000000"/>
                </a:solidFill>
              </a:rPr>
              <a:t>The </a:t>
            </a:r>
            <a:r>
              <a:rPr lang="bs-Latn-BA" kern="0" dirty="0">
                <a:solidFill>
                  <a:srgbClr val="000000"/>
                </a:solidFill>
              </a:rPr>
              <a:t>AD</a:t>
            </a:r>
            <a:r>
              <a:rPr lang="en-CA" kern="0" dirty="0">
                <a:solidFill>
                  <a:srgbClr val="000000"/>
                </a:solidFill>
              </a:rPr>
              <a:t> </a:t>
            </a:r>
            <a:r>
              <a:rPr lang="bs-Latn-BA" kern="0" dirty="0">
                <a:solidFill>
                  <a:srgbClr val="000000"/>
                </a:solidFill>
              </a:rPr>
              <a:t>RMS client needs </a:t>
            </a:r>
            <a:r>
              <a:rPr lang="en-US" kern="0" dirty="0">
                <a:solidFill>
                  <a:srgbClr val="000000"/>
                </a:solidFill>
              </a:rPr>
              <a:t>an </a:t>
            </a:r>
            <a:r>
              <a:rPr lang="bs-Latn-BA" kern="0" dirty="0">
                <a:solidFill>
                  <a:srgbClr val="000000"/>
                </a:solidFill>
              </a:rPr>
              <a:t>RMS CAL</a:t>
            </a:r>
            <a:endParaRPr lang="en-US" kern="0" dirty="0">
              <a:solidFill>
                <a:srgbClr val="000000"/>
              </a:solidFill>
            </a:endParaRPr>
          </a:p>
          <a:p>
            <a:pPr>
              <a:lnSpc>
                <a:spcPct val="90000"/>
              </a:lnSpc>
              <a:spcBef>
                <a:spcPct val="70000"/>
              </a:spcBef>
              <a:buClr>
                <a:srgbClr val="006699"/>
              </a:buClr>
              <a:buFontTx/>
              <a:buChar char="•"/>
            </a:pPr>
            <a:endParaRPr lang="en-US" kern="0" dirty="0">
              <a:solidFill>
                <a:srgbClr val="000000"/>
              </a:solidFill>
            </a:endParaRPr>
          </a:p>
        </p:txBody>
      </p:sp>
    </p:spTree>
    <p:extLst>
      <p:ext uri="{BB962C8B-B14F-4D97-AF65-F5344CB8AC3E}">
        <p14:creationId xmlns:p14="http://schemas.microsoft.com/office/powerpoint/2010/main" val="39349227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Implementing external sharing</a:t>
            </a:r>
          </a:p>
        </p:txBody>
      </p:sp>
      <p:sp>
        <p:nvSpPr>
          <p:cNvPr id="4" name="Content Placeholder 2"/>
          <p:cNvSpPr txBox="1">
            <a:spLocks/>
          </p:cNvSpPr>
          <p:nvPr/>
        </p:nvSpPr>
        <p:spPr>
          <a:xfrm>
            <a:off x="458788" y="1021214"/>
            <a:ext cx="8119156" cy="5472891"/>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spcBef>
                <a:spcPts val="800"/>
              </a:spcBef>
            </a:pPr>
            <a:r>
              <a:rPr lang="en-US" sz="2400" kern="0" dirty="0">
                <a:solidFill>
                  <a:srgbClr val="000000"/>
                </a:solidFill>
              </a:rPr>
              <a:t>Trusted user domains exchange protected content between two organizations</a:t>
            </a:r>
          </a:p>
          <a:p>
            <a:pPr>
              <a:spcBef>
                <a:spcPts val="800"/>
              </a:spcBef>
            </a:pPr>
            <a:r>
              <a:rPr lang="en-US" sz="2400" kern="0" dirty="0">
                <a:solidFill>
                  <a:srgbClr val="000000"/>
                </a:solidFill>
              </a:rPr>
              <a:t>Trusted publishing domains consolidate the AD RMS architecture</a:t>
            </a:r>
          </a:p>
          <a:p>
            <a:pPr>
              <a:spcBef>
                <a:spcPts val="800"/>
              </a:spcBef>
            </a:pPr>
            <a:r>
              <a:rPr lang="en-US" sz="2400" kern="0" dirty="0">
                <a:solidFill>
                  <a:srgbClr val="000000"/>
                </a:solidFill>
              </a:rPr>
              <a:t>Federated trusts enable users from partner organizations to access and use a local AD RMS infrastructure</a:t>
            </a:r>
          </a:p>
          <a:p>
            <a:pPr>
              <a:spcBef>
                <a:spcPts val="800"/>
              </a:spcBef>
            </a:pPr>
            <a:r>
              <a:rPr lang="bs-Latn-BA" sz="2400" kern="0" dirty="0">
                <a:solidFill>
                  <a:srgbClr val="000000"/>
                </a:solidFill>
              </a:rPr>
              <a:t>Microsoft account</a:t>
            </a:r>
            <a:r>
              <a:rPr lang="en-US" sz="2400" kern="0" dirty="0">
                <a:solidFill>
                  <a:srgbClr val="000000"/>
                </a:solidFill>
              </a:rPr>
              <a:t>s</a:t>
            </a:r>
            <a:r>
              <a:rPr lang="bs-Latn-BA" sz="2400" kern="0" dirty="0">
                <a:solidFill>
                  <a:srgbClr val="000000"/>
                </a:solidFill>
              </a:rPr>
              <a:t> </a:t>
            </a:r>
            <a:r>
              <a:rPr lang="en-US" sz="2400" kern="0" dirty="0">
                <a:solidFill>
                  <a:srgbClr val="000000"/>
                </a:solidFill>
              </a:rPr>
              <a:t>enable standalone users to access  AD RMS content</a:t>
            </a:r>
          </a:p>
          <a:p>
            <a:pPr>
              <a:spcBef>
                <a:spcPts val="800"/>
              </a:spcBef>
            </a:pPr>
            <a:r>
              <a:rPr lang="en-US" sz="2400" kern="0" dirty="0">
                <a:solidFill>
                  <a:srgbClr val="000000"/>
                </a:solidFill>
              </a:rPr>
              <a:t>The </a:t>
            </a:r>
            <a:r>
              <a:rPr lang="bs-Latn-BA" sz="2400" kern="0" dirty="0">
                <a:solidFill>
                  <a:srgbClr val="000000"/>
                </a:solidFill>
              </a:rPr>
              <a:t>Azure </a:t>
            </a:r>
            <a:r>
              <a:rPr lang="en-US" sz="2400" kern="0" dirty="0">
                <a:solidFill>
                  <a:srgbClr val="000000"/>
                </a:solidFill>
              </a:rPr>
              <a:t>a</a:t>
            </a:r>
            <a:r>
              <a:rPr lang="bs-Latn-BA" sz="2400" kern="0" dirty="0">
                <a:solidFill>
                  <a:srgbClr val="000000"/>
                </a:solidFill>
              </a:rPr>
              <a:t>uthentication system</a:t>
            </a:r>
            <a:r>
              <a:rPr lang="en-US" sz="2400" kern="0" dirty="0">
                <a:solidFill>
                  <a:srgbClr val="000000"/>
                </a:solidFill>
              </a:rPr>
              <a:t> enables an AD RMS cluster to work with </a:t>
            </a:r>
            <a:r>
              <a:rPr lang="bs-Latn-BA" sz="2400" kern="0" dirty="0">
                <a:solidFill>
                  <a:srgbClr val="000000"/>
                </a:solidFill>
              </a:rPr>
              <a:t>partner organization</a:t>
            </a:r>
            <a:r>
              <a:rPr lang="en-US" sz="2400" kern="0" dirty="0">
                <a:solidFill>
                  <a:srgbClr val="000000"/>
                </a:solidFill>
              </a:rPr>
              <a:t>s</a:t>
            </a:r>
            <a:r>
              <a:rPr lang="bs-Latn-BA" sz="2400" kern="0" dirty="0">
                <a:solidFill>
                  <a:srgbClr val="000000"/>
                </a:solidFill>
              </a:rPr>
              <a:t> </a:t>
            </a:r>
            <a:r>
              <a:rPr lang="en-US" sz="2400" kern="0" dirty="0">
                <a:solidFill>
                  <a:srgbClr val="000000"/>
                </a:solidFill>
              </a:rPr>
              <a:t>without requiring a direct federation trust</a:t>
            </a:r>
          </a:p>
        </p:txBody>
      </p:sp>
    </p:spTree>
    <p:extLst>
      <p:ext uri="{BB962C8B-B14F-4D97-AF65-F5344CB8AC3E}">
        <p14:creationId xmlns:p14="http://schemas.microsoft.com/office/powerpoint/2010/main" val="592753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Standalone vs. enterprise CAs</a:t>
            </a:r>
          </a:p>
        </p:txBody>
      </p:sp>
      <p:graphicFrame>
        <p:nvGraphicFramePr>
          <p:cNvPr id="4" name="Table 3"/>
          <p:cNvGraphicFramePr>
            <a:graphicFrameLocks noGrp="1"/>
          </p:cNvGraphicFramePr>
          <p:nvPr>
            <p:extLst/>
          </p:nvPr>
        </p:nvGraphicFramePr>
        <p:xfrm>
          <a:off x="397563" y="859489"/>
          <a:ext cx="8348870" cy="5890989"/>
        </p:xfrm>
        <a:graphic>
          <a:graphicData uri="http://schemas.openxmlformats.org/drawingml/2006/table">
            <a:tbl>
              <a:tblPr firstRow="1" bandRow="1">
                <a:tableStyleId>{72833802-FEF1-4C79-8D5D-14CF1EAF98D9}</a:tableStyleId>
              </a:tblPr>
              <a:tblGrid>
                <a:gridCol w="4232797">
                  <a:extLst>
                    <a:ext uri="{9D8B030D-6E8A-4147-A177-3AD203B41FA5}">
                      <a16:colId xmlns="" xmlns:a16="http://schemas.microsoft.com/office/drawing/2014/main" val="20000"/>
                    </a:ext>
                  </a:extLst>
                </a:gridCol>
                <a:gridCol w="4116073">
                  <a:extLst>
                    <a:ext uri="{9D8B030D-6E8A-4147-A177-3AD203B41FA5}">
                      <a16:colId xmlns="" xmlns:a16="http://schemas.microsoft.com/office/drawing/2014/main" val="20001"/>
                    </a:ext>
                  </a:extLst>
                </a:gridCol>
              </a:tblGrid>
              <a:tr h="54267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2400" u="none" strike="noStrike" cap="none" normalizeH="0" baseline="0" dirty="0">
                          <a:ln>
                            <a:noFill/>
                          </a:ln>
                          <a:effectLst/>
                        </a:rPr>
                        <a:t>Standalone CAs</a:t>
                      </a:r>
                      <a:endParaRPr kumimoji="0" lang="en-US" sz="2400" b="1"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a:tc>
                <a:tc>
                  <a:txBody>
                    <a:bodyPr/>
                    <a:lstStyle/>
                    <a:p>
                      <a:pPr algn="ctr"/>
                      <a:r>
                        <a:rPr lang="en-US" sz="2400" dirty="0"/>
                        <a:t>Enterprise</a:t>
                      </a:r>
                      <a:r>
                        <a:rPr lang="en-US" sz="2400" baseline="0" dirty="0"/>
                        <a:t> CAs</a:t>
                      </a:r>
                      <a:endParaRPr lang="en-US" sz="24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a:tc>
                <a:extLst>
                  <a:ext uri="{0D108BD9-81ED-4DB2-BD59-A6C34878D82A}">
                    <a16:rowId xmlns="" xmlns:a16="http://schemas.microsoft.com/office/drawing/2014/main" val="10000"/>
                  </a:ext>
                </a:extLst>
              </a:tr>
              <a:tr h="832104">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u="none" strike="noStrike" cap="none" normalizeH="0" baseline="0" dirty="0">
                          <a:ln>
                            <a:noFill/>
                          </a:ln>
                          <a:effectLst/>
                        </a:rPr>
                        <a:t>Must be used if any CA (root/intermediate/policy) is offline because a standalone CA is not joined to an AD DS domain</a:t>
                      </a:r>
                    </a:p>
                    <a:p>
                      <a:endParaRPr lang="en-US" sz="200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2000" u="none" strike="noStrike" cap="none" normalizeH="0" baseline="0" dirty="0">
                          <a:ln>
                            <a:noFill/>
                          </a:ln>
                          <a:effectLst/>
                        </a:rPr>
                        <a:t>Requires the use of AD DS</a:t>
                      </a:r>
                      <a:r>
                        <a:rPr kumimoji="0" lang="bs-Latn-BA" sz="2000" u="none" strike="noStrike" cap="none" normalizeH="0" baseline="0" dirty="0">
                          <a:ln>
                            <a:noFill/>
                          </a:ln>
                          <a:effectLst/>
                        </a:rPr>
                        <a:t> and stores information in </a:t>
                      </a:r>
                      <a:r>
                        <a:rPr kumimoji="0" lang="en-US" sz="2000" u="none" strike="noStrike" cap="none" normalizeH="0" baseline="0" dirty="0">
                          <a:ln>
                            <a:noFill/>
                          </a:ln>
                          <a:effectLst/>
                        </a:rPr>
                        <a:t/>
                      </a:r>
                      <a:br>
                        <a:rPr kumimoji="0" lang="en-US" sz="2000" u="none" strike="noStrike" cap="none" normalizeH="0" baseline="0" dirty="0">
                          <a:ln>
                            <a:noFill/>
                          </a:ln>
                          <a:effectLst/>
                        </a:rPr>
                      </a:br>
                      <a:r>
                        <a:rPr kumimoji="0" lang="bs-Latn-BA" sz="2000" u="none" strike="noStrike" cap="none" normalizeH="0" baseline="0" dirty="0">
                          <a:ln>
                            <a:noFill/>
                          </a:ln>
                          <a:effectLst/>
                        </a:rPr>
                        <a:t>AD DS</a:t>
                      </a:r>
                      <a:endParaRPr kumimoji="0" lang="en-US" sz="200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a:tc>
                <a:extLst>
                  <a:ext uri="{0D108BD9-81ED-4DB2-BD59-A6C34878D82A}">
                    <a16:rowId xmlns="" xmlns:a16="http://schemas.microsoft.com/office/drawing/2014/main" val="10001"/>
                  </a:ext>
                </a:extLst>
              </a:tr>
              <a:tr h="1193888">
                <a:tc v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2000" u="none" strike="noStrike" cap="none" normalizeH="0" baseline="0" dirty="0">
                          <a:ln>
                            <a:noFill/>
                          </a:ln>
                          <a:effectLst/>
                        </a:rPr>
                        <a:t>Can use Group Policy to propagate certificates to the trusted root CA certificate store</a:t>
                      </a:r>
                      <a:r>
                        <a:rPr kumimoji="0" lang="en-US" sz="2000" u="none" strike="noStrike" cap="none" normalizeH="0" baseline="0" dirty="0">
                          <a:ln>
                            <a:noFill/>
                          </a:ln>
                          <a:effectLst/>
                        </a:rPr>
                        <a:t>  </a:t>
                      </a:r>
                      <a:endParaRPr kumimoji="0" lang="en-US" sz="20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a:tc>
                <a:extLst>
                  <a:ext uri="{0D108BD9-81ED-4DB2-BD59-A6C34878D82A}">
                    <a16:rowId xmlns="" xmlns:a16="http://schemas.microsoft.com/office/drawing/2014/main" val="10002"/>
                  </a:ext>
                </a:extLst>
              </a:tr>
              <a:tr h="11938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2000" u="none" strike="noStrike" cap="none" normalizeH="0" baseline="0" dirty="0">
                          <a:ln>
                            <a:noFill/>
                          </a:ln>
                          <a:effectLst/>
                        </a:rPr>
                        <a:t>Users </a:t>
                      </a:r>
                      <a:r>
                        <a:rPr kumimoji="0" lang="bs-Latn-BA" sz="2000" u="none" strike="noStrike" cap="none" normalizeH="0" baseline="0" dirty="0">
                          <a:ln>
                            <a:noFill/>
                          </a:ln>
                          <a:effectLst/>
                        </a:rPr>
                        <a:t>must </a:t>
                      </a:r>
                      <a:r>
                        <a:rPr kumimoji="0" lang="en-CA" sz="2000" u="none" strike="noStrike" cap="none" normalizeH="0" baseline="0" dirty="0">
                          <a:ln>
                            <a:noFill/>
                          </a:ln>
                          <a:effectLst/>
                        </a:rPr>
                        <a:t>provide identifying information and specify the type of certificate</a:t>
                      </a:r>
                      <a:endParaRPr kumimoji="0" lang="en-US" sz="20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2000" u="none" strike="noStrike" cap="none" normalizeH="0" baseline="0" dirty="0">
                          <a:ln>
                            <a:noFill/>
                          </a:ln>
                          <a:effectLst/>
                        </a:rPr>
                        <a:t>Publishes user certificates and CRLs to AD DS</a:t>
                      </a:r>
                      <a:r>
                        <a:rPr kumimoji="0" lang="en-US" sz="2000" u="none" strike="noStrike" cap="none" normalizeH="0" baseline="0" dirty="0">
                          <a:ln>
                            <a:noFill/>
                          </a:ln>
                          <a:effectLst/>
                        </a:rPr>
                        <a:t> </a:t>
                      </a:r>
                      <a:endParaRPr kumimoji="0" lang="en-US" sz="20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a:tc>
                <a:extLst>
                  <a:ext uri="{0D108BD9-81ED-4DB2-BD59-A6C34878D82A}">
                    <a16:rowId xmlns="" xmlns:a16="http://schemas.microsoft.com/office/drawing/2014/main" val="10003"/>
                  </a:ext>
                </a:extLst>
              </a:tr>
              <a:tr h="8321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2000" u="none" strike="noStrike" cap="none" normalizeH="0" baseline="0" dirty="0">
                          <a:ln>
                            <a:noFill/>
                          </a:ln>
                          <a:effectLst/>
                        </a:rPr>
                        <a:t>Does not </a:t>
                      </a:r>
                      <a:r>
                        <a:rPr kumimoji="0" lang="bs-Latn-BA" sz="2000" u="none" strike="noStrike" cap="none" normalizeH="0" baseline="0" dirty="0">
                          <a:ln>
                            <a:noFill/>
                          </a:ln>
                          <a:effectLst/>
                        </a:rPr>
                        <a:t>support</a:t>
                      </a:r>
                      <a:r>
                        <a:rPr kumimoji="0" lang="en-CA" sz="2000" u="none" strike="noStrike" cap="none" normalizeH="0" baseline="0" dirty="0">
                          <a:ln>
                            <a:noFill/>
                          </a:ln>
                          <a:effectLst/>
                        </a:rPr>
                        <a:t> certificate templates</a:t>
                      </a:r>
                      <a:endParaRPr kumimoji="0" lang="en-US" sz="20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2000" u="none" strike="noStrike" cap="none" normalizeH="0" baseline="0" dirty="0">
                          <a:ln>
                            <a:noFill/>
                          </a:ln>
                          <a:effectLst/>
                        </a:rPr>
                        <a:t>Issues certificates based on a certificate template</a:t>
                      </a:r>
                      <a:endParaRPr kumimoji="0" lang="en-US" sz="20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a:tc>
                <a:extLst>
                  <a:ext uri="{0D108BD9-81ED-4DB2-BD59-A6C34878D82A}">
                    <a16:rowId xmlns="" xmlns:a16="http://schemas.microsoft.com/office/drawing/2014/main" val="10004"/>
                  </a:ext>
                </a:extLst>
              </a:tr>
              <a:tr h="8321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2000" u="none" strike="noStrike" cap="none" normalizeH="0" baseline="0" dirty="0">
                          <a:ln>
                            <a:noFill/>
                          </a:ln>
                          <a:effectLst/>
                        </a:rPr>
                        <a:t>All certificate requests are kept pending until administrator approval</a:t>
                      </a:r>
                      <a:endParaRPr kumimoji="0" lang="en-US" sz="20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2000" u="none" strike="noStrike" cap="none" normalizeH="0" baseline="0" dirty="0">
                          <a:ln>
                            <a:noFill/>
                          </a:ln>
                          <a:effectLst/>
                        </a:rPr>
                        <a:t>Supports </a:t>
                      </a:r>
                      <a:r>
                        <a:rPr kumimoji="0" lang="en-CA" sz="2000" u="none" strike="noStrike" cap="none" normalizeH="0" baseline="0" dirty="0" err="1">
                          <a:ln>
                            <a:noFill/>
                          </a:ln>
                          <a:effectLst/>
                        </a:rPr>
                        <a:t>autoenrollment</a:t>
                      </a:r>
                      <a:r>
                        <a:rPr kumimoji="0" lang="en-CA" sz="2000" u="none" strike="noStrike" cap="none" normalizeH="0" baseline="0" dirty="0">
                          <a:ln>
                            <a:noFill/>
                          </a:ln>
                          <a:effectLst/>
                        </a:rPr>
                        <a:t> for issuing certificates</a:t>
                      </a:r>
                      <a:endParaRPr kumimoji="0" lang="en-US" sz="20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421801822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are rights policy templates?</a:t>
            </a:r>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lnSpc>
                <a:spcPct val="90000"/>
              </a:lnSpc>
              <a:spcBef>
                <a:spcPts val="800"/>
              </a:spcBef>
              <a:buClr>
                <a:srgbClr val="006699"/>
              </a:buClr>
              <a:buFont typeface="Arial" pitchFamily="34" charset="0"/>
              <a:buNone/>
            </a:pPr>
            <a:r>
              <a:rPr lang="en-US" kern="0">
                <a:solidFill>
                  <a:srgbClr val="000000"/>
                </a:solidFill>
              </a:rPr>
              <a:t>Rights policy templates:</a:t>
            </a:r>
          </a:p>
          <a:p>
            <a:pPr marL="457200">
              <a:lnSpc>
                <a:spcPct val="90000"/>
              </a:lnSpc>
              <a:spcBef>
                <a:spcPts val="800"/>
              </a:spcBef>
              <a:spcAft>
                <a:spcPts val="800"/>
              </a:spcAft>
              <a:buClr>
                <a:srgbClr val="006699"/>
              </a:buClr>
              <a:buFontTx/>
              <a:buChar char="•"/>
            </a:pPr>
            <a:r>
              <a:rPr lang="en-US" sz="2400" kern="0">
                <a:solidFill>
                  <a:srgbClr val="000000"/>
                </a:solidFill>
              </a:rPr>
              <a:t>Allow authors to apply standard forms of protection across an organization</a:t>
            </a:r>
          </a:p>
          <a:p>
            <a:pPr marL="457200">
              <a:lnSpc>
                <a:spcPct val="90000"/>
              </a:lnSpc>
              <a:spcBef>
                <a:spcPts val="800"/>
              </a:spcBef>
              <a:spcAft>
                <a:spcPts val="800"/>
              </a:spcAft>
              <a:buClr>
                <a:srgbClr val="006699"/>
              </a:buClr>
              <a:buFontTx/>
              <a:buChar char="•"/>
            </a:pPr>
            <a:r>
              <a:rPr lang="en-US" sz="2400" kern="0">
                <a:solidFill>
                  <a:srgbClr val="000000"/>
                </a:solidFill>
              </a:rPr>
              <a:t>Exist in different apps, which allow different forms of rights</a:t>
            </a:r>
          </a:p>
          <a:p>
            <a:pPr marL="457200">
              <a:lnSpc>
                <a:spcPct val="90000"/>
              </a:lnSpc>
              <a:spcBef>
                <a:spcPts val="800"/>
              </a:spcBef>
              <a:spcAft>
                <a:spcPts val="800"/>
              </a:spcAft>
              <a:buClr>
                <a:srgbClr val="006699"/>
              </a:buClr>
              <a:buFontTx/>
              <a:buChar char="•"/>
            </a:pPr>
            <a:r>
              <a:rPr lang="en-US" sz="2400" kern="0">
                <a:solidFill>
                  <a:srgbClr val="000000"/>
                </a:solidFill>
              </a:rPr>
              <a:t>Allow you to configure rights related to viewing, editing, and printing documents</a:t>
            </a:r>
          </a:p>
          <a:p>
            <a:pPr marL="457200">
              <a:lnSpc>
                <a:spcPct val="90000"/>
              </a:lnSpc>
              <a:spcBef>
                <a:spcPts val="800"/>
              </a:spcBef>
              <a:spcAft>
                <a:spcPts val="800"/>
              </a:spcAft>
              <a:buClr>
                <a:srgbClr val="006699"/>
              </a:buClr>
              <a:buFontTx/>
              <a:buChar char="•"/>
            </a:pPr>
            <a:r>
              <a:rPr lang="en-US" sz="2400" kern="0">
                <a:solidFill>
                  <a:srgbClr val="000000"/>
                </a:solidFill>
              </a:rPr>
              <a:t>Allow you to configure content expiration rights</a:t>
            </a:r>
          </a:p>
          <a:p>
            <a:pPr marL="457200">
              <a:lnSpc>
                <a:spcPct val="90000"/>
              </a:lnSpc>
              <a:spcBef>
                <a:spcPts val="800"/>
              </a:spcBef>
              <a:spcAft>
                <a:spcPts val="800"/>
              </a:spcAft>
              <a:buClr>
                <a:srgbClr val="006699"/>
              </a:buClr>
              <a:buFontTx/>
              <a:buChar char="•"/>
            </a:pPr>
            <a:r>
              <a:rPr lang="en-US" sz="2400" kern="0">
                <a:solidFill>
                  <a:srgbClr val="000000"/>
                </a:solidFill>
              </a:rPr>
              <a:t>Allow you to configure content revocation</a:t>
            </a:r>
            <a:endParaRPr lang="en-US" sz="2400" kern="0" dirty="0">
              <a:solidFill>
                <a:srgbClr val="000000"/>
              </a:solidFill>
            </a:endParaRPr>
          </a:p>
        </p:txBody>
      </p:sp>
    </p:spTree>
    <p:extLst>
      <p:ext uri="{BB962C8B-B14F-4D97-AF65-F5344CB8AC3E}">
        <p14:creationId xmlns:p14="http://schemas.microsoft.com/office/powerpoint/2010/main" val="354360670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Providing rights policy templates for offline use</a:t>
            </a:r>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514350" indent="-514350">
              <a:spcBef>
                <a:spcPts val="800"/>
              </a:spcBef>
              <a:buClr>
                <a:srgbClr val="006699"/>
              </a:buClr>
              <a:buFont typeface="+mj-lt"/>
              <a:buAutoNum type="arabicPeriod"/>
            </a:pPr>
            <a:r>
              <a:rPr lang="en-US" kern="0">
                <a:solidFill>
                  <a:srgbClr val="000000"/>
                </a:solidFill>
              </a:rPr>
              <a:t>Enable the AD RMS Rights Policy Template Management (Automated) scheduled task</a:t>
            </a:r>
          </a:p>
          <a:p>
            <a:pPr marL="514350" indent="-514350">
              <a:spcBef>
                <a:spcPts val="800"/>
              </a:spcBef>
              <a:buClr>
                <a:srgbClr val="006699"/>
              </a:buClr>
              <a:buFont typeface="+mj-lt"/>
              <a:buAutoNum type="arabicPeriod"/>
            </a:pPr>
            <a:r>
              <a:rPr lang="en-US" kern="0">
                <a:solidFill>
                  <a:srgbClr val="000000"/>
                </a:solidFill>
              </a:rPr>
              <a:t>Edit the registry key to specify the </a:t>
            </a:r>
            <a:r>
              <a:rPr lang="bs-Latn-BA" kern="0">
                <a:solidFill>
                  <a:srgbClr val="000000"/>
                </a:solidFill>
              </a:rPr>
              <a:t>template </a:t>
            </a:r>
            <a:r>
              <a:rPr lang="en-US" kern="0">
                <a:solidFill>
                  <a:srgbClr val="000000"/>
                </a:solidFill>
              </a:rPr>
              <a:t>shared folder location</a:t>
            </a:r>
          </a:p>
          <a:p>
            <a:pPr marL="514350" indent="-514350">
              <a:spcBef>
                <a:spcPts val="800"/>
              </a:spcBef>
              <a:buClr>
                <a:srgbClr val="006699"/>
              </a:buClr>
              <a:buFont typeface="+mj-lt"/>
              <a:buAutoNum type="arabicPeriod"/>
            </a:pPr>
            <a:r>
              <a:rPr lang="en-US" kern="0">
                <a:solidFill>
                  <a:srgbClr val="000000"/>
                </a:solidFill>
              </a:rPr>
              <a:t>Publish templates to a shared folder</a:t>
            </a:r>
            <a:endParaRPr lang="en-US" kern="0" dirty="0">
              <a:solidFill>
                <a:srgbClr val="000000"/>
              </a:solidFill>
            </a:endParaRPr>
          </a:p>
        </p:txBody>
      </p:sp>
    </p:spTree>
    <p:extLst>
      <p:ext uri="{BB962C8B-B14F-4D97-AF65-F5344CB8AC3E}">
        <p14:creationId xmlns:p14="http://schemas.microsoft.com/office/powerpoint/2010/main" val="36940731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are exclusion policies?</a:t>
            </a:r>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spcBef>
                <a:spcPts val="800"/>
              </a:spcBef>
              <a:buClr>
                <a:srgbClr val="006699"/>
              </a:buClr>
              <a:buFont typeface="Arial" pitchFamily="34" charset="0"/>
              <a:buNone/>
            </a:pPr>
            <a:r>
              <a:rPr lang="en-US" kern="0">
                <a:solidFill>
                  <a:srgbClr val="000000"/>
                </a:solidFill>
              </a:rPr>
              <a:t>Exclusion policies enable you to:</a:t>
            </a:r>
          </a:p>
          <a:p>
            <a:pPr lvl="1">
              <a:lnSpc>
                <a:spcPct val="90000"/>
              </a:lnSpc>
              <a:spcBef>
                <a:spcPts val="800"/>
              </a:spcBef>
              <a:buClr>
                <a:srgbClr val="006699"/>
              </a:buClr>
            </a:pPr>
            <a:r>
              <a:rPr lang="en-US" sz="2800" kern="0">
                <a:solidFill>
                  <a:srgbClr val="000000"/>
                </a:solidFill>
              </a:rPr>
              <a:t>Block specific users from accessing                         AD RMS-protected content by blocking their RACs</a:t>
            </a:r>
          </a:p>
          <a:p>
            <a:pPr lvl="1">
              <a:lnSpc>
                <a:spcPct val="90000"/>
              </a:lnSpc>
              <a:spcBef>
                <a:spcPts val="800"/>
              </a:spcBef>
              <a:buClr>
                <a:srgbClr val="006699"/>
              </a:buClr>
            </a:pPr>
            <a:r>
              <a:rPr lang="en-US" sz="2800" kern="0">
                <a:solidFill>
                  <a:srgbClr val="000000"/>
                </a:solidFill>
              </a:rPr>
              <a:t>Block specific apps from creating or consuming AD RMS–protected content</a:t>
            </a:r>
          </a:p>
          <a:p>
            <a:pPr lvl="1">
              <a:lnSpc>
                <a:spcPct val="90000"/>
              </a:lnSpc>
              <a:spcBef>
                <a:spcPts val="800"/>
              </a:spcBef>
              <a:buClr>
                <a:srgbClr val="006699"/>
              </a:buClr>
            </a:pPr>
            <a:r>
              <a:rPr lang="en-US" sz="2800" kern="0">
                <a:solidFill>
                  <a:srgbClr val="000000"/>
                </a:solidFill>
              </a:rPr>
              <a:t>Block specific versions of AD RMS clients</a:t>
            </a:r>
            <a:endParaRPr lang="en-US" sz="2800" kern="0" dirty="0">
              <a:solidFill>
                <a:srgbClr val="000000"/>
              </a:solidFill>
            </a:endParaRPr>
          </a:p>
        </p:txBody>
      </p:sp>
    </p:spTree>
    <p:extLst>
      <p:ext uri="{BB962C8B-B14F-4D97-AF65-F5344CB8AC3E}">
        <p14:creationId xmlns:p14="http://schemas.microsoft.com/office/powerpoint/2010/main" val="267915377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 RMS Super Users group</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spcAft>
                <a:spcPts val="600"/>
              </a:spcAft>
            </a:pPr>
            <a:r>
              <a:rPr lang="en-US" sz="2400" kern="0">
                <a:solidFill>
                  <a:srgbClr val="000000"/>
                </a:solidFill>
              </a:rPr>
              <a:t>The Super Users group members are granted full owner rights in all use licenses that are issued by the AD RMS cluster on which the Super Users group is configured </a:t>
            </a:r>
            <a:endParaRPr lang="bs-Latn-BA" sz="2400" kern="0">
              <a:solidFill>
                <a:srgbClr val="000000"/>
              </a:solidFill>
            </a:endParaRPr>
          </a:p>
          <a:p>
            <a:pPr>
              <a:spcAft>
                <a:spcPts val="600"/>
              </a:spcAft>
            </a:pPr>
            <a:r>
              <a:rPr lang="en-US" sz="2400" kern="0">
                <a:solidFill>
                  <a:srgbClr val="000000"/>
                </a:solidFill>
              </a:rPr>
              <a:t>The S</a:t>
            </a:r>
            <a:r>
              <a:rPr lang="bs-Latn-BA" sz="2400" kern="0">
                <a:solidFill>
                  <a:srgbClr val="000000"/>
                </a:solidFill>
              </a:rPr>
              <a:t>uper </a:t>
            </a:r>
            <a:r>
              <a:rPr lang="en-CA" sz="2400" kern="0">
                <a:solidFill>
                  <a:srgbClr val="000000"/>
                </a:solidFill>
              </a:rPr>
              <a:t>U</a:t>
            </a:r>
            <a:r>
              <a:rPr lang="bs-Latn-BA" sz="2400" kern="0">
                <a:solidFill>
                  <a:srgbClr val="000000"/>
                </a:solidFill>
              </a:rPr>
              <a:t>sers </a:t>
            </a:r>
            <a:r>
              <a:rPr lang="en-CA" sz="2400" kern="0">
                <a:solidFill>
                  <a:srgbClr val="000000"/>
                </a:solidFill>
              </a:rPr>
              <a:t>g</a:t>
            </a:r>
            <a:r>
              <a:rPr lang="bs-Latn-BA" sz="2400" kern="0">
                <a:solidFill>
                  <a:srgbClr val="000000"/>
                </a:solidFill>
              </a:rPr>
              <a:t>roup:</a:t>
            </a:r>
          </a:p>
          <a:p>
            <a:pPr lvl="1">
              <a:spcAft>
                <a:spcPts val="600"/>
              </a:spcAft>
            </a:pPr>
            <a:r>
              <a:rPr lang="bs-Latn-BA" kern="0">
                <a:solidFill>
                  <a:srgbClr val="000000"/>
                </a:solidFill>
              </a:rPr>
              <a:t>Is n</a:t>
            </a:r>
            <a:r>
              <a:rPr lang="en-US" kern="0">
                <a:solidFill>
                  <a:srgbClr val="000000"/>
                </a:solidFill>
              </a:rPr>
              <a:t>ot configured by default</a:t>
            </a:r>
          </a:p>
          <a:p>
            <a:pPr lvl="1">
              <a:spcAft>
                <a:spcPts val="600"/>
              </a:spcAft>
            </a:pPr>
            <a:r>
              <a:rPr lang="bs-Latn-BA" kern="0">
                <a:solidFill>
                  <a:srgbClr val="000000"/>
                </a:solidFill>
              </a:rPr>
              <a:t>Can be used as </a:t>
            </a:r>
            <a:r>
              <a:rPr lang="en-US" kern="0">
                <a:solidFill>
                  <a:srgbClr val="000000"/>
                </a:solidFill>
              </a:rPr>
              <a:t>a </a:t>
            </a:r>
            <a:r>
              <a:rPr lang="bs-Latn-BA" kern="0">
                <a:solidFill>
                  <a:srgbClr val="000000"/>
                </a:solidFill>
              </a:rPr>
              <a:t>d</a:t>
            </a:r>
            <a:r>
              <a:rPr lang="en-US" kern="0">
                <a:solidFill>
                  <a:srgbClr val="000000"/>
                </a:solidFill>
              </a:rPr>
              <a:t>ata recovery mechanism for                   AD RMS-protected content:</a:t>
            </a:r>
          </a:p>
          <a:p>
            <a:pPr lvl="2">
              <a:spcAft>
                <a:spcPts val="600"/>
              </a:spcAft>
              <a:buSzPct val="100000"/>
            </a:pPr>
            <a:r>
              <a:rPr lang="en-US" kern="0">
                <a:solidFill>
                  <a:srgbClr val="000000"/>
                </a:solidFill>
              </a:rPr>
              <a:t>Can recover content that has expired</a:t>
            </a:r>
          </a:p>
          <a:p>
            <a:pPr lvl="2">
              <a:spcAft>
                <a:spcPts val="600"/>
              </a:spcAft>
              <a:buSzPct val="100000"/>
            </a:pPr>
            <a:r>
              <a:rPr lang="en-US" kern="0">
                <a:solidFill>
                  <a:srgbClr val="000000"/>
                </a:solidFill>
              </a:rPr>
              <a:t>Can recover content if the template is deleted</a:t>
            </a:r>
          </a:p>
          <a:p>
            <a:pPr lvl="2">
              <a:spcAft>
                <a:spcPts val="600"/>
              </a:spcAft>
              <a:buSzPct val="100000"/>
            </a:pPr>
            <a:r>
              <a:rPr lang="en-US" kern="0">
                <a:solidFill>
                  <a:srgbClr val="000000"/>
                </a:solidFill>
              </a:rPr>
              <a:t>Can recover content without requiring author credentials</a:t>
            </a:r>
          </a:p>
          <a:p>
            <a:pPr lvl="1">
              <a:spcAft>
                <a:spcPts val="600"/>
              </a:spcAft>
            </a:pPr>
            <a:r>
              <a:rPr lang="en-US" kern="0">
                <a:solidFill>
                  <a:srgbClr val="000000"/>
                </a:solidFill>
              </a:rPr>
              <a:t>Must be an Active Directory group with an assigned email address</a:t>
            </a:r>
            <a:endParaRPr lang="en-US" kern="0" dirty="0">
              <a:solidFill>
                <a:srgbClr val="000000"/>
              </a:solidFill>
            </a:endParaRPr>
          </a:p>
        </p:txBody>
      </p:sp>
    </p:spTree>
    <p:extLst>
      <p:ext uri="{BB962C8B-B14F-4D97-AF65-F5344CB8AC3E}">
        <p14:creationId xmlns:p14="http://schemas.microsoft.com/office/powerpoint/2010/main" val="24029372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Review and Takeaways</a:t>
            </a:r>
          </a:p>
        </p:txBody>
      </p:sp>
      <p:sp>
        <p:nvSpPr>
          <p:cNvPr id="3" name="Text Placeholder 2"/>
          <p:cNvSpPr>
            <a:spLocks noGrp="1"/>
          </p:cNvSpPr>
          <p:nvPr>
            <p:ph type="body" idx="1"/>
          </p:nvPr>
        </p:nvSpPr>
        <p:spPr/>
        <p:txBody>
          <a:bodyPr/>
          <a:lstStyle/>
          <a:p>
            <a:r>
              <a:rPr lang="en-US" dirty="0" smtClean="0"/>
              <a:t>Review </a:t>
            </a:r>
            <a:r>
              <a:rPr lang="en-US" dirty="0"/>
              <a:t>Questions
Tools
Best Practices
Common Issues and Troubleshooting Tips</a:t>
            </a:r>
          </a:p>
        </p:txBody>
      </p:sp>
    </p:spTree>
    <p:custDataLst>
      <p:tags r:id="rId1"/>
    </p:custDataLst>
    <p:extLst>
      <p:ext uri="{BB962C8B-B14F-4D97-AF65-F5344CB8AC3E}">
        <p14:creationId xmlns:p14="http://schemas.microsoft.com/office/powerpoint/2010/main" val="4274199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Considerations for deploying a root CA</a:t>
            </a:r>
            <a:endParaRPr lang="en-US"/>
          </a:p>
        </p:txBody>
      </p:sp>
      <p:sp>
        <p:nvSpPr>
          <p:cNvPr id="4" name="TextBox 3"/>
          <p:cNvSpPr txBox="1"/>
          <p:nvPr/>
        </p:nvSpPr>
        <p:spPr>
          <a:xfrm>
            <a:off x="223520" y="955041"/>
            <a:ext cx="8696960" cy="6986528"/>
          </a:xfrm>
          <a:prstGeom prst="rect">
            <a:avLst/>
          </a:prstGeom>
          <a:noFill/>
        </p:spPr>
        <p:txBody>
          <a:bodyPr wrap="square" rtlCol="0">
            <a:spAutoFit/>
          </a:bodyPr>
          <a:lstStyle/>
          <a:p>
            <a:pPr marL="342900" indent="-342900" fontAlgn="base">
              <a:spcBef>
                <a:spcPct val="0"/>
              </a:spcBef>
              <a:spcAft>
                <a:spcPct val="0"/>
              </a:spcAft>
              <a:buClr>
                <a:srgbClr val="0070C0"/>
              </a:buClr>
              <a:buFont typeface="Arial" panose="020B0604020202020204" pitchFamily="34" charset="0"/>
              <a:buChar char="•"/>
            </a:pPr>
            <a:r>
              <a:rPr lang="en-US" sz="2800">
                <a:solidFill>
                  <a:srgbClr val="000000"/>
                </a:solidFill>
                <a:latin typeface="Segoe UI" panose="020B0502040204020203" pitchFamily="34" charset="0"/>
                <a:ea typeface="Segoe UI" panose="020B0502040204020203" pitchFamily="34" charset="0"/>
                <a:cs typeface="Segoe UI" panose="020B0502040204020203" pitchFamily="34" charset="0"/>
              </a:rPr>
              <a:t>Computer name and domain membership cannot change</a:t>
            </a:r>
          </a:p>
          <a:p>
            <a:pPr fontAlgn="base">
              <a:spcBef>
                <a:spcPct val="0"/>
              </a:spcBef>
              <a:spcAft>
                <a:spcPct val="0"/>
              </a:spcAft>
              <a:buClr>
                <a:srgbClr val="0070C0"/>
              </a:buClr>
            </a:pPr>
            <a:endParaRPr lang="en-US" sz="2800">
              <a:solidFill>
                <a:srgbClr val="000000"/>
              </a:solidFill>
              <a:latin typeface="Segoe UI" panose="020B0502040204020203" pitchFamily="34" charset="0"/>
              <a:ea typeface="Segoe UI" panose="020B0502040204020203" pitchFamily="34" charset="0"/>
              <a:cs typeface="Segoe UI" panose="020B0502040204020203" pitchFamily="34" charset="0"/>
            </a:endParaRPr>
          </a:p>
          <a:p>
            <a:pPr marL="342900" indent="-342900" fontAlgn="base">
              <a:spcBef>
                <a:spcPct val="0"/>
              </a:spcBef>
              <a:spcAft>
                <a:spcPct val="0"/>
              </a:spcAft>
              <a:buClr>
                <a:srgbClr val="0070C0"/>
              </a:buClr>
              <a:buFont typeface="Arial" panose="020B0604020202020204" pitchFamily="34" charset="0"/>
              <a:buChar char="•"/>
            </a:pPr>
            <a:r>
              <a:rPr lang="en-US" sz="2800">
                <a:solidFill>
                  <a:srgbClr val="000000"/>
                </a:solidFill>
                <a:latin typeface="Segoe UI" panose="020B0502040204020203" pitchFamily="34" charset="0"/>
                <a:ea typeface="Segoe UI" panose="020B0502040204020203" pitchFamily="34" charset="0"/>
                <a:cs typeface="Segoe UI" panose="020B0502040204020203" pitchFamily="34" charset="0"/>
              </a:rPr>
              <a:t>When you plan private key configuration, consider the following:</a:t>
            </a:r>
          </a:p>
          <a:p>
            <a:pPr marL="800100" lvl="1" indent="-342900" fontAlgn="base">
              <a:spcBef>
                <a:spcPct val="0"/>
              </a:spcBef>
              <a:spcAft>
                <a:spcPct val="0"/>
              </a:spcAft>
              <a:buClr>
                <a:srgbClr val="0070C0"/>
              </a:buClr>
              <a:buFont typeface="Arial" panose="020B0604020202020204" pitchFamily="34" charset="0"/>
              <a:buChar char="•"/>
            </a:pPr>
            <a:r>
              <a:rPr lang="en-US" sz="2400">
                <a:solidFill>
                  <a:srgbClr val="000000"/>
                </a:solidFill>
                <a:latin typeface="Segoe UI" panose="020B0502040204020203" pitchFamily="34" charset="0"/>
                <a:ea typeface="Segoe UI" panose="020B0502040204020203" pitchFamily="34" charset="0"/>
                <a:cs typeface="Segoe UI" panose="020B0502040204020203" pitchFamily="34" charset="0"/>
              </a:rPr>
              <a:t>CSP</a:t>
            </a:r>
          </a:p>
          <a:p>
            <a:pPr marL="800100" lvl="1" indent="-342900" fontAlgn="base">
              <a:spcBef>
                <a:spcPct val="0"/>
              </a:spcBef>
              <a:spcAft>
                <a:spcPct val="0"/>
              </a:spcAft>
              <a:buClr>
                <a:srgbClr val="0070C0"/>
              </a:buClr>
              <a:buFont typeface="Arial" panose="020B0604020202020204" pitchFamily="34" charset="0"/>
              <a:buChar char="•"/>
            </a:pPr>
            <a:r>
              <a:rPr lang="en-US" sz="2400">
                <a:solidFill>
                  <a:srgbClr val="000000"/>
                </a:solidFill>
                <a:latin typeface="Segoe UI" panose="020B0502040204020203" pitchFamily="34" charset="0"/>
                <a:ea typeface="Segoe UI" panose="020B0502040204020203" pitchFamily="34" charset="0"/>
                <a:cs typeface="Segoe UI" panose="020B0502040204020203" pitchFamily="34" charset="0"/>
              </a:rPr>
              <a:t>Key character length, with a default of 2,048</a:t>
            </a:r>
          </a:p>
          <a:p>
            <a:pPr marL="800100" lvl="1" indent="-342900" fontAlgn="base">
              <a:spcBef>
                <a:spcPct val="0"/>
              </a:spcBef>
              <a:spcAft>
                <a:spcPct val="0"/>
              </a:spcAft>
              <a:buClr>
                <a:srgbClr val="0070C0"/>
              </a:buClr>
              <a:buFont typeface="Arial" panose="020B0604020202020204" pitchFamily="34" charset="0"/>
              <a:buChar char="•"/>
            </a:pPr>
            <a:r>
              <a:rPr lang="en-US" sz="2400">
                <a:solidFill>
                  <a:srgbClr val="000000"/>
                </a:solidFill>
                <a:latin typeface="Segoe UI" panose="020B0502040204020203" pitchFamily="34" charset="0"/>
                <a:ea typeface="Segoe UI" panose="020B0502040204020203" pitchFamily="34" charset="0"/>
                <a:cs typeface="Segoe UI" panose="020B0502040204020203" pitchFamily="34" charset="0"/>
              </a:rPr>
              <a:t>The hash algorithm that is used to sign certificates issued by a CA</a:t>
            </a:r>
          </a:p>
          <a:p>
            <a:pPr lvl="1" fontAlgn="base">
              <a:spcBef>
                <a:spcPct val="0"/>
              </a:spcBef>
              <a:spcAft>
                <a:spcPct val="0"/>
              </a:spcAft>
              <a:buClr>
                <a:srgbClr val="0070C0"/>
              </a:buClr>
            </a:pPr>
            <a:endParaRPr lang="en-US" sz="2800">
              <a:solidFill>
                <a:srgbClr val="000000"/>
              </a:solidFill>
              <a:latin typeface="Segoe UI" panose="020B0502040204020203" pitchFamily="34" charset="0"/>
              <a:ea typeface="Segoe UI" panose="020B0502040204020203" pitchFamily="34" charset="0"/>
              <a:cs typeface="Segoe UI" panose="020B0502040204020203" pitchFamily="34" charset="0"/>
            </a:endParaRPr>
          </a:p>
          <a:p>
            <a:pPr marL="342900" indent="-342900" fontAlgn="base">
              <a:spcBef>
                <a:spcPct val="0"/>
              </a:spcBef>
              <a:spcAft>
                <a:spcPct val="0"/>
              </a:spcAft>
              <a:buClr>
                <a:srgbClr val="0070C0"/>
              </a:buClr>
              <a:buFont typeface="Arial" panose="020B0604020202020204" pitchFamily="34" charset="0"/>
              <a:buChar char="•"/>
            </a:pPr>
            <a:r>
              <a:rPr lang="en-US" sz="2800">
                <a:solidFill>
                  <a:srgbClr val="000000"/>
                </a:solidFill>
                <a:latin typeface="Segoe UI" panose="020B0502040204020203" pitchFamily="34" charset="0"/>
                <a:ea typeface="Segoe UI" panose="020B0502040204020203" pitchFamily="34" charset="0"/>
                <a:cs typeface="Segoe UI" panose="020B0502040204020203" pitchFamily="34" charset="0"/>
              </a:rPr>
              <a:t>When you plan a root CA, consider the following:</a:t>
            </a:r>
          </a:p>
          <a:p>
            <a:pPr marL="800100" lvl="1" indent="-342900" fontAlgn="base">
              <a:spcBef>
                <a:spcPct val="0"/>
              </a:spcBef>
              <a:spcAft>
                <a:spcPct val="0"/>
              </a:spcAft>
              <a:buClr>
                <a:srgbClr val="0070C0"/>
              </a:buClr>
              <a:buFont typeface="Arial" panose="020B0604020202020204" pitchFamily="34" charset="0"/>
              <a:buChar char="•"/>
            </a:pPr>
            <a:r>
              <a:rPr lang="en-US" sz="2400">
                <a:solidFill>
                  <a:srgbClr val="000000"/>
                </a:solidFill>
                <a:latin typeface="Segoe UI" panose="020B0502040204020203" pitchFamily="34" charset="0"/>
                <a:ea typeface="Segoe UI" panose="020B0502040204020203" pitchFamily="34" charset="0"/>
                <a:cs typeface="Segoe UI" panose="020B0502040204020203" pitchFamily="34" charset="0"/>
              </a:rPr>
              <a:t>Name and configuration</a:t>
            </a:r>
          </a:p>
          <a:p>
            <a:pPr marL="800100" lvl="1" indent="-342900" fontAlgn="base">
              <a:spcBef>
                <a:spcPct val="0"/>
              </a:spcBef>
              <a:spcAft>
                <a:spcPct val="0"/>
              </a:spcAft>
              <a:buClr>
                <a:srgbClr val="0070C0"/>
              </a:buClr>
              <a:buFont typeface="Arial" panose="020B0604020202020204" pitchFamily="34" charset="0"/>
              <a:buChar char="•"/>
            </a:pPr>
            <a:r>
              <a:rPr lang="en-US" sz="2400">
                <a:solidFill>
                  <a:srgbClr val="000000"/>
                </a:solidFill>
                <a:latin typeface="Segoe UI" panose="020B0502040204020203" pitchFamily="34" charset="0"/>
                <a:ea typeface="Segoe UI" panose="020B0502040204020203" pitchFamily="34" charset="0"/>
                <a:cs typeface="Segoe UI" panose="020B0502040204020203" pitchFamily="34" charset="0"/>
              </a:rPr>
              <a:t>Certificate database and log location</a:t>
            </a:r>
          </a:p>
          <a:p>
            <a:pPr marL="800100" lvl="1" indent="-342900" fontAlgn="base">
              <a:spcBef>
                <a:spcPct val="0"/>
              </a:spcBef>
              <a:spcAft>
                <a:spcPct val="0"/>
              </a:spcAft>
              <a:buClr>
                <a:srgbClr val="0070C0"/>
              </a:buClr>
              <a:buFont typeface="Arial" panose="020B0604020202020204" pitchFamily="34" charset="0"/>
              <a:buChar char="•"/>
            </a:pPr>
            <a:r>
              <a:rPr lang="en-US" sz="2400">
                <a:solidFill>
                  <a:srgbClr val="000000"/>
                </a:solidFill>
                <a:latin typeface="Segoe UI" panose="020B0502040204020203" pitchFamily="34" charset="0"/>
                <a:ea typeface="Segoe UI" panose="020B0502040204020203" pitchFamily="34" charset="0"/>
                <a:cs typeface="Segoe UI" panose="020B0502040204020203" pitchFamily="34" charset="0"/>
              </a:rPr>
              <a:t>Validity period</a:t>
            </a:r>
          </a:p>
          <a:p>
            <a:pPr lvl="1" fontAlgn="base">
              <a:spcBef>
                <a:spcPct val="0"/>
              </a:spcBef>
              <a:spcAft>
                <a:spcPct val="0"/>
              </a:spcAft>
              <a:buClr>
                <a:srgbClr val="0070C0"/>
              </a:buClr>
            </a:pPr>
            <a:endParaRPr lang="en-US" sz="2800">
              <a:solidFill>
                <a:srgbClr val="000000"/>
              </a:solidFill>
              <a:latin typeface="Segoe UI" panose="020B0502040204020203" pitchFamily="34" charset="0"/>
              <a:ea typeface="Segoe UI" panose="020B0502040204020203" pitchFamily="34" charset="0"/>
              <a:cs typeface="Segoe UI" panose="020B0502040204020203" pitchFamily="34" charset="0"/>
            </a:endParaRPr>
          </a:p>
          <a:p>
            <a:pPr marL="914400" lvl="1" indent="-457200" fontAlgn="base">
              <a:spcBef>
                <a:spcPct val="0"/>
              </a:spcBef>
              <a:spcAft>
                <a:spcPct val="0"/>
              </a:spcAft>
              <a:buClr>
                <a:srgbClr val="0070C0"/>
              </a:buClr>
              <a:buFont typeface="Arial" panose="020B0604020202020204" pitchFamily="34" charset="0"/>
              <a:buChar char="•"/>
            </a:pPr>
            <a:endParaRPr lang="en-US" sz="2800">
              <a:solidFill>
                <a:srgbClr val="000000"/>
              </a:solidFill>
              <a:latin typeface="Segoe UI" panose="020B0502040204020203" pitchFamily="34" charset="0"/>
              <a:ea typeface="Segoe UI" panose="020B0502040204020203" pitchFamily="34" charset="0"/>
              <a:cs typeface="Segoe UI" panose="020B0502040204020203" pitchFamily="34" charset="0"/>
            </a:endParaRPr>
          </a:p>
          <a:p>
            <a:pPr marL="800100" lvl="1" indent="-342900" fontAlgn="base">
              <a:spcBef>
                <a:spcPct val="0"/>
              </a:spcBef>
              <a:spcAft>
                <a:spcPct val="0"/>
              </a:spcAft>
              <a:buClr>
                <a:srgbClr val="0070C0"/>
              </a:buClr>
              <a:buFont typeface="Arial" panose="020B0604020202020204" pitchFamily="34" charset="0"/>
              <a:buChar char="•"/>
            </a:pPr>
            <a:endParaRPr lang="en-US" sz="280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2215893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Considerations for deploying a subordinate CA</a:t>
            </a:r>
            <a:endParaRPr lang="en-US"/>
          </a:p>
        </p:txBody>
      </p:sp>
      <p:sp>
        <p:nvSpPr>
          <p:cNvPr id="4" name="Rectangle 3"/>
          <p:cNvSpPr/>
          <p:nvPr/>
        </p:nvSpPr>
        <p:spPr>
          <a:xfrm>
            <a:off x="5189026" y="6476846"/>
            <a:ext cx="3310522" cy="369332"/>
          </a:xfrm>
          <a:prstGeom prst="rect">
            <a:avLst/>
          </a:prstGeom>
        </p:spPr>
        <p:txBody>
          <a:bodyPr wrap="none">
            <a:spAutoFit/>
          </a:bodyPr>
          <a:lstStyle/>
          <a:p>
            <a:pPr fontAlgn="base">
              <a:spcBef>
                <a:spcPct val="0"/>
              </a:spcBef>
              <a:spcAft>
                <a:spcPct val="0"/>
              </a:spcAft>
            </a:pPr>
            <a:r>
              <a:rPr lang="en-US" b="1">
                <a:solidFill>
                  <a:srgbClr val="000000"/>
                </a:solidFill>
                <a:cs typeface="Arial" charset="0"/>
              </a:rPr>
              <a:t>Organizational divisions</a:t>
            </a:r>
            <a:endParaRPr lang="en-US" b="1" dirty="0">
              <a:solidFill>
                <a:srgbClr val="000000"/>
              </a:solidFill>
              <a:cs typeface="Arial" charset="0"/>
            </a:endParaRPr>
          </a:p>
        </p:txBody>
      </p:sp>
      <p:grpSp>
        <p:nvGrpSpPr>
          <p:cNvPr id="5" name="Group 4" descr="Illustration depicting four CA hierarchy designs. The first design depicts a three-level structure with CAs issued for different purposes. The second design depicts a three-level structure with CAs issued on a separate, regional basis. The third design depicts a three-level structure with CAs issued in a load-balancing configuration. The fourth design depicts a three-level structure with CAs that are deployed on an organizational unit–basis.&#10;&#10;"/>
          <p:cNvGrpSpPr/>
          <p:nvPr/>
        </p:nvGrpSpPr>
        <p:grpSpPr>
          <a:xfrm>
            <a:off x="616869" y="845157"/>
            <a:ext cx="8687132" cy="6028413"/>
            <a:chOff x="616869" y="845157"/>
            <a:chExt cx="8687132" cy="6028413"/>
          </a:xfrm>
        </p:grpSpPr>
        <p:grpSp>
          <p:nvGrpSpPr>
            <p:cNvPr id="6" name="Group 5"/>
            <p:cNvGrpSpPr/>
            <p:nvPr/>
          </p:nvGrpSpPr>
          <p:grpSpPr>
            <a:xfrm>
              <a:off x="616869" y="845157"/>
              <a:ext cx="3378129" cy="2867422"/>
              <a:chOff x="894519" y="851776"/>
              <a:chExt cx="3378129" cy="2867422"/>
            </a:xfrm>
          </p:grpSpPr>
          <p:sp>
            <p:nvSpPr>
              <p:cNvPr id="77" name="Line 103"/>
              <p:cNvSpPr>
                <a:spLocks noChangeShapeType="1"/>
              </p:cNvSpPr>
              <p:nvPr/>
            </p:nvSpPr>
            <p:spPr bwMode="auto">
              <a:xfrm>
                <a:off x="2320925" y="1181032"/>
                <a:ext cx="0" cy="1509712"/>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1400" dirty="0">
                  <a:solidFill>
                    <a:srgbClr val="000000"/>
                  </a:solidFill>
                  <a:latin typeface="Segoe UI" pitchFamily="34" charset="0"/>
                  <a:ea typeface="Segoe UI" pitchFamily="34" charset="0"/>
                  <a:cs typeface="Segoe UI" pitchFamily="34" charset="0"/>
                </a:endParaRPr>
              </a:p>
            </p:txBody>
          </p:sp>
          <p:sp>
            <p:nvSpPr>
              <p:cNvPr id="78" name="Line 104"/>
              <p:cNvSpPr>
                <a:spLocks noChangeShapeType="1"/>
              </p:cNvSpPr>
              <p:nvPr/>
            </p:nvSpPr>
            <p:spPr bwMode="auto">
              <a:xfrm>
                <a:off x="1243013" y="2301807"/>
                <a:ext cx="2120900"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1400" dirty="0">
                  <a:solidFill>
                    <a:srgbClr val="000000"/>
                  </a:solidFill>
                  <a:latin typeface="Segoe UI" pitchFamily="34" charset="0"/>
                  <a:ea typeface="Segoe UI" pitchFamily="34" charset="0"/>
                  <a:cs typeface="Segoe UI" pitchFamily="34" charset="0"/>
                </a:endParaRPr>
              </a:p>
            </p:txBody>
          </p:sp>
          <p:sp>
            <p:nvSpPr>
              <p:cNvPr id="79" name="Line 105"/>
              <p:cNvSpPr>
                <a:spLocks noChangeShapeType="1"/>
              </p:cNvSpPr>
              <p:nvPr/>
            </p:nvSpPr>
            <p:spPr bwMode="auto">
              <a:xfrm>
                <a:off x="1255713" y="2304982"/>
                <a:ext cx="0" cy="13970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1400" dirty="0">
                  <a:solidFill>
                    <a:srgbClr val="000000"/>
                  </a:solidFill>
                  <a:latin typeface="Segoe UI" pitchFamily="34" charset="0"/>
                  <a:ea typeface="Segoe UI" pitchFamily="34" charset="0"/>
                  <a:cs typeface="Segoe UI" pitchFamily="34" charset="0"/>
                </a:endParaRPr>
              </a:p>
            </p:txBody>
          </p:sp>
          <p:sp>
            <p:nvSpPr>
              <p:cNvPr id="80" name="Line 106"/>
              <p:cNvSpPr>
                <a:spLocks noChangeShapeType="1"/>
              </p:cNvSpPr>
              <p:nvPr/>
            </p:nvSpPr>
            <p:spPr bwMode="auto">
              <a:xfrm>
                <a:off x="3349625" y="2308157"/>
                <a:ext cx="0" cy="13970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1400" dirty="0">
                  <a:solidFill>
                    <a:srgbClr val="000000"/>
                  </a:solidFill>
                  <a:latin typeface="Segoe UI" pitchFamily="34" charset="0"/>
                  <a:ea typeface="Segoe UI" pitchFamily="34" charset="0"/>
                  <a:cs typeface="Segoe UI" pitchFamily="34" charset="0"/>
                </a:endParaRPr>
              </a:p>
            </p:txBody>
          </p:sp>
          <p:sp>
            <p:nvSpPr>
              <p:cNvPr id="81" name="Text Box 122"/>
              <p:cNvSpPr txBox="1">
                <a:spLocks noChangeArrowheads="1"/>
              </p:cNvSpPr>
              <p:nvPr/>
            </p:nvSpPr>
            <p:spPr bwMode="auto">
              <a:xfrm>
                <a:off x="2852088" y="1131226"/>
                <a:ext cx="6998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ct val="50000"/>
                  </a:spcBef>
                </a:pPr>
                <a:r>
                  <a:rPr lang="en-US" b="0">
                    <a:solidFill>
                      <a:srgbClr val="000000"/>
                    </a:solidFill>
                    <a:latin typeface="Segoe UI" pitchFamily="34" charset="0"/>
                    <a:ea typeface="Segoe UI" pitchFamily="34" charset="0"/>
                    <a:cs typeface="Segoe UI" pitchFamily="34" charset="0"/>
                  </a:rPr>
                  <a:t>Root</a:t>
                </a:r>
                <a:endParaRPr lang="en-US" b="0" dirty="0">
                  <a:solidFill>
                    <a:srgbClr val="000000"/>
                  </a:solidFill>
                  <a:latin typeface="Segoe UI" pitchFamily="34" charset="0"/>
                  <a:ea typeface="Segoe UI" pitchFamily="34" charset="0"/>
                  <a:cs typeface="Segoe UI" pitchFamily="34" charset="0"/>
                </a:endParaRPr>
              </a:p>
            </p:txBody>
          </p:sp>
          <p:sp>
            <p:nvSpPr>
              <p:cNvPr id="82" name="Text Box 123"/>
              <p:cNvSpPr txBox="1">
                <a:spLocks noChangeArrowheads="1"/>
              </p:cNvSpPr>
              <p:nvPr/>
            </p:nvSpPr>
            <p:spPr bwMode="auto">
              <a:xfrm>
                <a:off x="2830164" y="1838462"/>
                <a:ext cx="14424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ct val="50000"/>
                  </a:spcBef>
                </a:pPr>
                <a:r>
                  <a:rPr lang="en-US" b="0">
                    <a:solidFill>
                      <a:srgbClr val="000000"/>
                    </a:solidFill>
                    <a:latin typeface="Segoe UI" pitchFamily="34" charset="0"/>
                    <a:ea typeface="Segoe UI" pitchFamily="34" charset="0"/>
                    <a:cs typeface="Segoe UI" pitchFamily="34" charset="0"/>
                  </a:rPr>
                  <a:t>Subordinate</a:t>
                </a:r>
                <a:endParaRPr lang="en-US" b="0" dirty="0">
                  <a:solidFill>
                    <a:srgbClr val="000000"/>
                  </a:solidFill>
                  <a:latin typeface="Segoe UI" pitchFamily="34" charset="0"/>
                  <a:ea typeface="Segoe UI" pitchFamily="34" charset="0"/>
                  <a:cs typeface="Segoe UI" pitchFamily="34" charset="0"/>
                </a:endParaRPr>
              </a:p>
            </p:txBody>
          </p:sp>
          <p:sp>
            <p:nvSpPr>
              <p:cNvPr id="83" name="Text Box 124"/>
              <p:cNvSpPr txBox="1">
                <a:spLocks noChangeArrowheads="1"/>
              </p:cNvSpPr>
              <p:nvPr/>
            </p:nvSpPr>
            <p:spPr bwMode="auto">
              <a:xfrm>
                <a:off x="3061127" y="3095762"/>
                <a:ext cx="8270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ct val="50000"/>
                  </a:spcBef>
                </a:pPr>
                <a:r>
                  <a:rPr lang="en-US" b="0">
                    <a:solidFill>
                      <a:srgbClr val="000000"/>
                    </a:solidFill>
                    <a:latin typeface="Segoe UI" pitchFamily="34" charset="0"/>
                    <a:ea typeface="Segoe UI" pitchFamily="34" charset="0"/>
                    <a:cs typeface="Segoe UI" pitchFamily="34" charset="0"/>
                  </a:rPr>
                  <a:t>RAS</a:t>
                </a:r>
                <a:endParaRPr lang="en-US" b="0" dirty="0">
                  <a:solidFill>
                    <a:srgbClr val="000000"/>
                  </a:solidFill>
                  <a:latin typeface="Segoe UI" pitchFamily="34" charset="0"/>
                  <a:ea typeface="Segoe UI" pitchFamily="34" charset="0"/>
                  <a:cs typeface="Segoe UI" pitchFamily="34" charset="0"/>
                </a:endParaRPr>
              </a:p>
            </p:txBody>
          </p:sp>
          <p:sp>
            <p:nvSpPr>
              <p:cNvPr id="84" name="Text Box 125"/>
              <p:cNvSpPr txBox="1">
                <a:spLocks noChangeArrowheads="1"/>
              </p:cNvSpPr>
              <p:nvPr/>
            </p:nvSpPr>
            <p:spPr bwMode="auto">
              <a:xfrm>
                <a:off x="2080473" y="3091471"/>
                <a:ext cx="8270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ct val="50000"/>
                  </a:spcBef>
                </a:pPr>
                <a:r>
                  <a:rPr lang="en-US" b="0">
                    <a:solidFill>
                      <a:srgbClr val="000000"/>
                    </a:solidFill>
                    <a:latin typeface="Segoe UI" pitchFamily="34" charset="0"/>
                    <a:ea typeface="Segoe UI" pitchFamily="34" charset="0"/>
                    <a:cs typeface="Segoe UI" pitchFamily="34" charset="0"/>
                  </a:rPr>
                  <a:t>EFS</a:t>
                </a:r>
                <a:endParaRPr lang="en-US" b="0" dirty="0">
                  <a:solidFill>
                    <a:srgbClr val="000000"/>
                  </a:solidFill>
                  <a:latin typeface="Segoe UI" pitchFamily="34" charset="0"/>
                  <a:ea typeface="Segoe UI" pitchFamily="34" charset="0"/>
                  <a:cs typeface="Segoe UI" pitchFamily="34" charset="0"/>
                </a:endParaRPr>
              </a:p>
            </p:txBody>
          </p:sp>
          <p:sp>
            <p:nvSpPr>
              <p:cNvPr id="85" name="Text Box 126"/>
              <p:cNvSpPr txBox="1">
                <a:spLocks noChangeArrowheads="1"/>
              </p:cNvSpPr>
              <p:nvPr/>
            </p:nvSpPr>
            <p:spPr bwMode="auto">
              <a:xfrm>
                <a:off x="894519" y="3095762"/>
                <a:ext cx="126592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ct val="50000"/>
                  </a:spcBef>
                </a:pPr>
                <a:r>
                  <a:rPr lang="en-US" b="0">
                    <a:solidFill>
                      <a:srgbClr val="000000"/>
                    </a:solidFill>
                    <a:latin typeface="Segoe UI" pitchFamily="34" charset="0"/>
                    <a:ea typeface="Segoe UI" pitchFamily="34" charset="0"/>
                    <a:cs typeface="Segoe UI" pitchFamily="34" charset="0"/>
                  </a:rPr>
                  <a:t>S/MIME</a:t>
                </a:r>
                <a:endParaRPr lang="en-US" b="0" dirty="0">
                  <a:solidFill>
                    <a:srgbClr val="000000"/>
                  </a:solidFill>
                  <a:latin typeface="Segoe UI" pitchFamily="34" charset="0"/>
                  <a:ea typeface="Segoe UI" pitchFamily="34" charset="0"/>
                  <a:cs typeface="Segoe UI" pitchFamily="34" charset="0"/>
                </a:endParaRPr>
              </a:p>
            </p:txBody>
          </p:sp>
          <p:sp>
            <p:nvSpPr>
              <p:cNvPr id="86" name="Text Box 163"/>
              <p:cNvSpPr txBox="1">
                <a:spLocks noChangeArrowheads="1"/>
              </p:cNvSpPr>
              <p:nvPr/>
            </p:nvSpPr>
            <p:spPr bwMode="auto">
              <a:xfrm>
                <a:off x="1531048" y="3349866"/>
                <a:ext cx="19383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ct val="50000"/>
                  </a:spcBef>
                </a:pPr>
                <a:r>
                  <a:rPr lang="en-US">
                    <a:solidFill>
                      <a:srgbClr val="000000"/>
                    </a:solidFill>
                    <a:latin typeface="Segoe UI" pitchFamily="34" charset="0"/>
                    <a:ea typeface="Segoe UI" pitchFamily="34" charset="0"/>
                    <a:cs typeface="Segoe UI" pitchFamily="34" charset="0"/>
                  </a:rPr>
                  <a:t>Certificate</a:t>
                </a:r>
                <a:r>
                  <a:rPr lang="en-US" sz="1400">
                    <a:solidFill>
                      <a:srgbClr val="000000"/>
                    </a:solidFill>
                    <a:latin typeface="Segoe UI" pitchFamily="34" charset="0"/>
                    <a:ea typeface="Segoe UI" pitchFamily="34" charset="0"/>
                    <a:cs typeface="Segoe UI" pitchFamily="34" charset="0"/>
                  </a:rPr>
                  <a:t> </a:t>
                </a:r>
                <a:r>
                  <a:rPr lang="en-US">
                    <a:solidFill>
                      <a:srgbClr val="000000"/>
                    </a:solidFill>
                    <a:latin typeface="Segoe UI" pitchFamily="34" charset="0"/>
                    <a:ea typeface="Segoe UI" pitchFamily="34" charset="0"/>
                    <a:cs typeface="Segoe UI" pitchFamily="34" charset="0"/>
                  </a:rPr>
                  <a:t>uses</a:t>
                </a:r>
                <a:endParaRPr lang="en-US" dirty="0">
                  <a:solidFill>
                    <a:srgbClr val="000000"/>
                  </a:solidFill>
                  <a:latin typeface="Segoe UI" pitchFamily="34" charset="0"/>
                  <a:ea typeface="Segoe UI" pitchFamily="34" charset="0"/>
                  <a:cs typeface="Segoe UI" pitchFamily="34" charset="0"/>
                </a:endParaRPr>
              </a:p>
            </p:txBody>
          </p:sp>
          <p:pic>
            <p:nvPicPr>
              <p:cNvPr id="87"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159166" y="851776"/>
                <a:ext cx="342882" cy="63870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 name="Group 6"/>
            <p:cNvGrpSpPr/>
            <p:nvPr/>
          </p:nvGrpSpPr>
          <p:grpSpPr>
            <a:xfrm>
              <a:off x="1039109" y="4188865"/>
              <a:ext cx="3255066" cy="2614194"/>
              <a:chOff x="1257300" y="4070350"/>
              <a:chExt cx="3255066" cy="2614194"/>
            </a:xfrm>
          </p:grpSpPr>
          <p:sp>
            <p:nvSpPr>
              <p:cNvPr id="69" name="Text Box 134"/>
              <p:cNvSpPr txBox="1">
                <a:spLocks noChangeArrowheads="1"/>
              </p:cNvSpPr>
              <p:nvPr/>
            </p:nvSpPr>
            <p:spPr bwMode="auto">
              <a:xfrm>
                <a:off x="3089960" y="4099131"/>
                <a:ext cx="76753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ct val="50000"/>
                  </a:spcBef>
                </a:pPr>
                <a:r>
                  <a:rPr lang="en-US" b="0">
                    <a:solidFill>
                      <a:srgbClr val="000000"/>
                    </a:solidFill>
                    <a:latin typeface="Segoe UI" pitchFamily="34" charset="0"/>
                    <a:ea typeface="Segoe UI" pitchFamily="34" charset="0"/>
                    <a:cs typeface="Segoe UI" pitchFamily="34" charset="0"/>
                  </a:rPr>
                  <a:t>Root</a:t>
                </a:r>
                <a:endParaRPr lang="en-US" b="0" dirty="0">
                  <a:solidFill>
                    <a:srgbClr val="000000"/>
                  </a:solidFill>
                  <a:latin typeface="Segoe UI" pitchFamily="34" charset="0"/>
                  <a:ea typeface="Segoe UI" pitchFamily="34" charset="0"/>
                  <a:cs typeface="Segoe UI" pitchFamily="34" charset="0"/>
                </a:endParaRPr>
              </a:p>
            </p:txBody>
          </p:sp>
          <p:sp>
            <p:nvSpPr>
              <p:cNvPr id="70" name="Text Box 135"/>
              <p:cNvSpPr txBox="1">
                <a:spLocks noChangeArrowheads="1"/>
              </p:cNvSpPr>
              <p:nvPr/>
            </p:nvSpPr>
            <p:spPr bwMode="auto">
              <a:xfrm>
                <a:off x="2930314" y="4786587"/>
                <a:ext cx="15820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ct val="50000"/>
                  </a:spcBef>
                </a:pPr>
                <a:r>
                  <a:rPr lang="en-US" b="0">
                    <a:solidFill>
                      <a:srgbClr val="000000"/>
                    </a:solidFill>
                    <a:latin typeface="Segoe UI" pitchFamily="34" charset="0"/>
                    <a:ea typeface="Segoe UI" pitchFamily="34" charset="0"/>
                    <a:cs typeface="Segoe UI" pitchFamily="34" charset="0"/>
                  </a:rPr>
                  <a:t>Subordinate</a:t>
                </a:r>
                <a:endParaRPr lang="en-US" b="0" dirty="0">
                  <a:solidFill>
                    <a:srgbClr val="000000"/>
                  </a:solidFill>
                  <a:latin typeface="Segoe UI" pitchFamily="34" charset="0"/>
                  <a:ea typeface="Segoe UI" pitchFamily="34" charset="0"/>
                  <a:cs typeface="Segoe UI" pitchFamily="34" charset="0"/>
                </a:endParaRPr>
              </a:p>
            </p:txBody>
          </p:sp>
          <p:grpSp>
            <p:nvGrpSpPr>
              <p:cNvPr id="71" name="Group 70"/>
              <p:cNvGrpSpPr/>
              <p:nvPr/>
            </p:nvGrpSpPr>
            <p:grpSpPr>
              <a:xfrm>
                <a:off x="1257300" y="4070350"/>
                <a:ext cx="2497283" cy="2614194"/>
                <a:chOff x="1257300" y="4090228"/>
                <a:chExt cx="2497283" cy="2614194"/>
              </a:xfrm>
            </p:grpSpPr>
            <p:sp>
              <p:nvSpPr>
                <p:cNvPr id="72" name="Line 95"/>
                <p:cNvSpPr>
                  <a:spLocks noChangeShapeType="1"/>
                </p:cNvSpPr>
                <p:nvPr/>
              </p:nvSpPr>
              <p:spPr bwMode="auto">
                <a:xfrm>
                  <a:off x="2335213" y="4090228"/>
                  <a:ext cx="0" cy="1509713"/>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1400" dirty="0">
                    <a:solidFill>
                      <a:srgbClr val="000000"/>
                    </a:solidFill>
                    <a:latin typeface="Segoe UI" pitchFamily="34" charset="0"/>
                    <a:ea typeface="Segoe UI" pitchFamily="34" charset="0"/>
                    <a:cs typeface="Segoe UI" pitchFamily="34" charset="0"/>
                  </a:endParaRPr>
                </a:p>
              </p:txBody>
            </p:sp>
            <p:sp>
              <p:nvSpPr>
                <p:cNvPr id="73" name="Line 96"/>
                <p:cNvSpPr>
                  <a:spLocks noChangeShapeType="1"/>
                </p:cNvSpPr>
                <p:nvPr/>
              </p:nvSpPr>
              <p:spPr bwMode="auto">
                <a:xfrm>
                  <a:off x="1257300" y="5225291"/>
                  <a:ext cx="2120900"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1400" dirty="0">
                    <a:solidFill>
                      <a:srgbClr val="000000"/>
                    </a:solidFill>
                    <a:latin typeface="Segoe UI" pitchFamily="34" charset="0"/>
                    <a:ea typeface="Segoe UI" pitchFamily="34" charset="0"/>
                    <a:cs typeface="Segoe UI" pitchFamily="34" charset="0"/>
                  </a:endParaRPr>
                </a:p>
              </p:txBody>
            </p:sp>
            <p:sp>
              <p:nvSpPr>
                <p:cNvPr id="74" name="Line 97"/>
                <p:cNvSpPr>
                  <a:spLocks noChangeShapeType="1"/>
                </p:cNvSpPr>
                <p:nvPr/>
              </p:nvSpPr>
              <p:spPr bwMode="auto">
                <a:xfrm>
                  <a:off x="1270000" y="5214178"/>
                  <a:ext cx="0" cy="323464"/>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1400" dirty="0">
                    <a:solidFill>
                      <a:srgbClr val="000000"/>
                    </a:solidFill>
                    <a:latin typeface="Segoe UI" pitchFamily="34" charset="0"/>
                    <a:ea typeface="Segoe UI" pitchFamily="34" charset="0"/>
                    <a:cs typeface="Segoe UI" pitchFamily="34" charset="0"/>
                  </a:endParaRPr>
                </a:p>
              </p:txBody>
            </p:sp>
            <p:sp>
              <p:nvSpPr>
                <p:cNvPr id="75" name="Line 98"/>
                <p:cNvSpPr>
                  <a:spLocks noChangeShapeType="1"/>
                </p:cNvSpPr>
                <p:nvPr/>
              </p:nvSpPr>
              <p:spPr bwMode="auto">
                <a:xfrm>
                  <a:off x="3363913" y="5217353"/>
                  <a:ext cx="0" cy="382588"/>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1400" dirty="0">
                    <a:solidFill>
                      <a:srgbClr val="000000"/>
                    </a:solidFill>
                    <a:latin typeface="Segoe UI" pitchFamily="34" charset="0"/>
                    <a:ea typeface="Segoe UI" pitchFamily="34" charset="0"/>
                    <a:cs typeface="Segoe UI" pitchFamily="34" charset="0"/>
                  </a:endParaRPr>
                </a:p>
              </p:txBody>
            </p:sp>
            <p:sp>
              <p:nvSpPr>
                <p:cNvPr id="76" name="Text Box 165"/>
                <p:cNvSpPr txBox="1">
                  <a:spLocks noChangeArrowheads="1"/>
                </p:cNvSpPr>
                <p:nvPr/>
              </p:nvSpPr>
              <p:spPr bwMode="auto">
                <a:xfrm>
                  <a:off x="1531048" y="6335090"/>
                  <a:ext cx="22235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ct val="50000"/>
                    </a:spcBef>
                  </a:pPr>
                  <a:r>
                    <a:rPr lang="en-US">
                      <a:solidFill>
                        <a:srgbClr val="000000"/>
                      </a:solidFill>
                      <a:latin typeface="Segoe UI" pitchFamily="34" charset="0"/>
                      <a:ea typeface="Segoe UI" pitchFamily="34" charset="0"/>
                      <a:cs typeface="Segoe UI" pitchFamily="34" charset="0"/>
                    </a:rPr>
                    <a:t>Load</a:t>
                  </a:r>
                  <a:r>
                    <a:rPr lang="en-US" sz="1400">
                      <a:solidFill>
                        <a:srgbClr val="000000"/>
                      </a:solidFill>
                      <a:latin typeface="Segoe UI" pitchFamily="34" charset="0"/>
                      <a:ea typeface="Segoe UI" pitchFamily="34" charset="0"/>
                      <a:cs typeface="Segoe UI" pitchFamily="34" charset="0"/>
                    </a:rPr>
                    <a:t> </a:t>
                  </a:r>
                  <a:r>
                    <a:rPr lang="en-US">
                      <a:solidFill>
                        <a:srgbClr val="000000"/>
                      </a:solidFill>
                      <a:latin typeface="Segoe UI" pitchFamily="34" charset="0"/>
                      <a:ea typeface="Segoe UI" pitchFamily="34" charset="0"/>
                      <a:cs typeface="Segoe UI" pitchFamily="34" charset="0"/>
                    </a:rPr>
                    <a:t>Balancing</a:t>
                  </a:r>
                  <a:endParaRPr lang="en-US" dirty="0">
                    <a:solidFill>
                      <a:srgbClr val="000000"/>
                    </a:solidFill>
                    <a:latin typeface="Segoe UI" pitchFamily="34" charset="0"/>
                    <a:ea typeface="Segoe UI" pitchFamily="34" charset="0"/>
                    <a:cs typeface="Segoe UI" pitchFamily="34" charset="0"/>
                  </a:endParaRPr>
                </a:p>
              </p:txBody>
            </p:sp>
          </p:grpSp>
        </p:grpSp>
        <p:grpSp>
          <p:nvGrpSpPr>
            <p:cNvPr id="8" name="Group 7"/>
            <p:cNvGrpSpPr/>
            <p:nvPr/>
          </p:nvGrpSpPr>
          <p:grpSpPr>
            <a:xfrm>
              <a:off x="5323772" y="1285259"/>
              <a:ext cx="3511739" cy="2507695"/>
              <a:chOff x="5541963" y="1186622"/>
              <a:chExt cx="3511739" cy="2507695"/>
            </a:xfrm>
          </p:grpSpPr>
          <p:sp>
            <p:nvSpPr>
              <p:cNvPr id="59" name="Line 99"/>
              <p:cNvSpPr>
                <a:spLocks noChangeShapeType="1"/>
              </p:cNvSpPr>
              <p:nvPr/>
            </p:nvSpPr>
            <p:spPr bwMode="auto">
              <a:xfrm>
                <a:off x="6904038" y="1186622"/>
                <a:ext cx="0" cy="1509713"/>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1400" dirty="0">
                  <a:solidFill>
                    <a:srgbClr val="000000"/>
                  </a:solidFill>
                  <a:latin typeface="Segoe UI" pitchFamily="34" charset="0"/>
                  <a:ea typeface="Segoe UI" pitchFamily="34" charset="0"/>
                  <a:cs typeface="Segoe UI" pitchFamily="34" charset="0"/>
                </a:endParaRPr>
              </a:p>
            </p:txBody>
          </p:sp>
          <p:sp>
            <p:nvSpPr>
              <p:cNvPr id="60" name="Line 100"/>
              <p:cNvSpPr>
                <a:spLocks noChangeShapeType="1"/>
              </p:cNvSpPr>
              <p:nvPr/>
            </p:nvSpPr>
            <p:spPr bwMode="auto">
              <a:xfrm>
                <a:off x="5826125" y="2293110"/>
                <a:ext cx="2120900"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1400" dirty="0">
                  <a:solidFill>
                    <a:srgbClr val="000000"/>
                  </a:solidFill>
                  <a:latin typeface="Segoe UI" pitchFamily="34" charset="0"/>
                  <a:ea typeface="Segoe UI" pitchFamily="34" charset="0"/>
                  <a:cs typeface="Segoe UI" pitchFamily="34" charset="0"/>
                </a:endParaRPr>
              </a:p>
            </p:txBody>
          </p:sp>
          <p:sp>
            <p:nvSpPr>
              <p:cNvPr id="61" name="Line 101"/>
              <p:cNvSpPr>
                <a:spLocks noChangeShapeType="1"/>
              </p:cNvSpPr>
              <p:nvPr/>
            </p:nvSpPr>
            <p:spPr bwMode="auto">
              <a:xfrm>
                <a:off x="5838825" y="2310572"/>
                <a:ext cx="0" cy="13970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1400" dirty="0">
                  <a:solidFill>
                    <a:srgbClr val="000000"/>
                  </a:solidFill>
                  <a:latin typeface="Segoe UI" pitchFamily="34" charset="0"/>
                  <a:ea typeface="Segoe UI" pitchFamily="34" charset="0"/>
                  <a:cs typeface="Segoe UI" pitchFamily="34" charset="0"/>
                </a:endParaRPr>
              </a:p>
            </p:txBody>
          </p:sp>
          <p:sp>
            <p:nvSpPr>
              <p:cNvPr id="62" name="Line 102"/>
              <p:cNvSpPr>
                <a:spLocks noChangeShapeType="1"/>
              </p:cNvSpPr>
              <p:nvPr/>
            </p:nvSpPr>
            <p:spPr bwMode="auto">
              <a:xfrm>
                <a:off x="7932738" y="2313747"/>
                <a:ext cx="0" cy="13970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1400" dirty="0">
                  <a:solidFill>
                    <a:srgbClr val="000000"/>
                  </a:solidFill>
                  <a:latin typeface="Segoe UI" pitchFamily="34" charset="0"/>
                  <a:ea typeface="Segoe UI" pitchFamily="34" charset="0"/>
                  <a:cs typeface="Segoe UI" pitchFamily="34" charset="0"/>
                </a:endParaRPr>
              </a:p>
            </p:txBody>
          </p:sp>
          <p:sp>
            <p:nvSpPr>
              <p:cNvPr id="63" name="Text Box 127"/>
              <p:cNvSpPr txBox="1">
                <a:spLocks noChangeArrowheads="1"/>
              </p:cNvSpPr>
              <p:nvPr/>
            </p:nvSpPr>
            <p:spPr bwMode="auto">
              <a:xfrm>
                <a:off x="5541963" y="3047309"/>
                <a:ext cx="8331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ct val="50000"/>
                  </a:spcBef>
                </a:pPr>
                <a:r>
                  <a:rPr lang="en-US" b="0">
                    <a:solidFill>
                      <a:srgbClr val="000000"/>
                    </a:solidFill>
                    <a:latin typeface="Segoe UI" pitchFamily="34" charset="0"/>
                    <a:ea typeface="Segoe UI" pitchFamily="34" charset="0"/>
                    <a:cs typeface="Segoe UI" pitchFamily="34" charset="0"/>
                  </a:rPr>
                  <a:t>India</a:t>
                </a:r>
                <a:endParaRPr lang="en-US" b="0" dirty="0">
                  <a:solidFill>
                    <a:srgbClr val="000000"/>
                  </a:solidFill>
                  <a:latin typeface="Segoe UI" pitchFamily="34" charset="0"/>
                  <a:ea typeface="Segoe UI" pitchFamily="34" charset="0"/>
                  <a:cs typeface="Segoe UI" pitchFamily="34" charset="0"/>
                </a:endParaRPr>
              </a:p>
            </p:txBody>
          </p:sp>
          <p:sp>
            <p:nvSpPr>
              <p:cNvPr id="64" name="Text Box 128"/>
              <p:cNvSpPr txBox="1">
                <a:spLocks noChangeArrowheads="1"/>
              </p:cNvSpPr>
              <p:nvPr/>
            </p:nvSpPr>
            <p:spPr bwMode="auto">
              <a:xfrm>
                <a:off x="6491288" y="3047309"/>
                <a:ext cx="110554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ct val="50000"/>
                  </a:spcBef>
                </a:pPr>
                <a:r>
                  <a:rPr lang="en-US" b="0">
                    <a:solidFill>
                      <a:srgbClr val="000000"/>
                    </a:solidFill>
                    <a:latin typeface="Segoe UI" pitchFamily="34" charset="0"/>
                    <a:ea typeface="Segoe UI" pitchFamily="34" charset="0"/>
                    <a:cs typeface="Segoe UI" pitchFamily="34" charset="0"/>
                  </a:rPr>
                  <a:t>Canada</a:t>
                </a:r>
                <a:endParaRPr lang="en-US" b="0" dirty="0">
                  <a:solidFill>
                    <a:srgbClr val="000000"/>
                  </a:solidFill>
                  <a:latin typeface="Segoe UI" pitchFamily="34" charset="0"/>
                  <a:ea typeface="Segoe UI" pitchFamily="34" charset="0"/>
                  <a:cs typeface="Segoe UI" pitchFamily="34" charset="0"/>
                </a:endParaRPr>
              </a:p>
            </p:txBody>
          </p:sp>
          <p:sp>
            <p:nvSpPr>
              <p:cNvPr id="65" name="Text Box 129"/>
              <p:cNvSpPr txBox="1">
                <a:spLocks noChangeArrowheads="1"/>
              </p:cNvSpPr>
              <p:nvPr/>
            </p:nvSpPr>
            <p:spPr bwMode="auto">
              <a:xfrm>
                <a:off x="7648575" y="3047308"/>
                <a:ext cx="79082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ct val="50000"/>
                  </a:spcBef>
                </a:pPr>
                <a:r>
                  <a:rPr lang="en-US" b="0">
                    <a:solidFill>
                      <a:srgbClr val="000000"/>
                    </a:solidFill>
                    <a:latin typeface="Segoe UI" pitchFamily="34" charset="0"/>
                    <a:ea typeface="Segoe UI" pitchFamily="34" charset="0"/>
                    <a:cs typeface="Segoe UI" pitchFamily="34" charset="0"/>
                  </a:rPr>
                  <a:t>US</a:t>
                </a:r>
                <a:endParaRPr lang="en-US" b="0" dirty="0">
                  <a:solidFill>
                    <a:srgbClr val="000000"/>
                  </a:solidFill>
                  <a:latin typeface="Segoe UI" pitchFamily="34" charset="0"/>
                  <a:ea typeface="Segoe UI" pitchFamily="34" charset="0"/>
                  <a:cs typeface="Segoe UI" pitchFamily="34" charset="0"/>
                </a:endParaRPr>
              </a:p>
            </p:txBody>
          </p:sp>
          <p:sp>
            <p:nvSpPr>
              <p:cNvPr id="66" name="Text Box 130"/>
              <p:cNvSpPr txBox="1">
                <a:spLocks noChangeArrowheads="1"/>
              </p:cNvSpPr>
              <p:nvPr/>
            </p:nvSpPr>
            <p:spPr bwMode="auto">
              <a:xfrm>
                <a:off x="7418729" y="1201943"/>
                <a:ext cx="76829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ct val="50000"/>
                  </a:spcBef>
                </a:pPr>
                <a:r>
                  <a:rPr lang="en-US" b="0" dirty="0">
                    <a:solidFill>
                      <a:srgbClr val="000000"/>
                    </a:solidFill>
                    <a:latin typeface="Segoe UI" pitchFamily="34" charset="0"/>
                    <a:ea typeface="Segoe UI" pitchFamily="34" charset="0"/>
                    <a:cs typeface="Segoe UI" pitchFamily="34" charset="0"/>
                  </a:rPr>
                  <a:t>Root</a:t>
                </a:r>
              </a:p>
            </p:txBody>
          </p:sp>
          <p:sp>
            <p:nvSpPr>
              <p:cNvPr id="67" name="Text Box 131"/>
              <p:cNvSpPr txBox="1">
                <a:spLocks noChangeArrowheads="1"/>
              </p:cNvSpPr>
              <p:nvPr/>
            </p:nvSpPr>
            <p:spPr bwMode="auto">
              <a:xfrm>
                <a:off x="7470065" y="1849643"/>
                <a:ext cx="15836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ct val="50000"/>
                  </a:spcBef>
                </a:pPr>
                <a:r>
                  <a:rPr lang="en-US" b="0" dirty="0">
                    <a:solidFill>
                      <a:srgbClr val="000000"/>
                    </a:solidFill>
                    <a:latin typeface="Segoe UI" pitchFamily="34" charset="0"/>
                    <a:ea typeface="Segoe UI" pitchFamily="34" charset="0"/>
                    <a:cs typeface="Segoe UI" pitchFamily="34" charset="0"/>
                  </a:rPr>
                  <a:t>Subordinate</a:t>
                </a:r>
              </a:p>
            </p:txBody>
          </p:sp>
          <p:sp>
            <p:nvSpPr>
              <p:cNvPr id="68" name="Text Box 164"/>
              <p:cNvSpPr txBox="1">
                <a:spLocks noChangeArrowheads="1"/>
              </p:cNvSpPr>
              <p:nvPr/>
            </p:nvSpPr>
            <p:spPr bwMode="auto">
              <a:xfrm>
                <a:off x="6427100" y="3324985"/>
                <a:ext cx="1727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ct val="50000"/>
                  </a:spcBef>
                </a:pPr>
                <a:r>
                  <a:rPr lang="en-US">
                    <a:solidFill>
                      <a:srgbClr val="000000"/>
                    </a:solidFill>
                    <a:latin typeface="Segoe UI" pitchFamily="34" charset="0"/>
                    <a:ea typeface="Segoe UI" pitchFamily="34" charset="0"/>
                    <a:cs typeface="Segoe UI" pitchFamily="34" charset="0"/>
                  </a:rPr>
                  <a:t>Locations</a:t>
                </a:r>
                <a:endParaRPr lang="en-US" dirty="0">
                  <a:solidFill>
                    <a:srgbClr val="000000"/>
                  </a:solidFill>
                  <a:latin typeface="Segoe UI" pitchFamily="34" charset="0"/>
                  <a:ea typeface="Segoe UI" pitchFamily="34" charset="0"/>
                  <a:cs typeface="Segoe UI" pitchFamily="34" charset="0"/>
                </a:endParaRPr>
              </a:p>
            </p:txBody>
          </p:sp>
        </p:grpSp>
        <p:grpSp>
          <p:nvGrpSpPr>
            <p:cNvPr id="9" name="Group 8"/>
            <p:cNvGrpSpPr/>
            <p:nvPr/>
          </p:nvGrpSpPr>
          <p:grpSpPr>
            <a:xfrm>
              <a:off x="5034984" y="4285354"/>
              <a:ext cx="4269017" cy="2588216"/>
              <a:chOff x="5253175" y="4146961"/>
              <a:chExt cx="4269017" cy="2588216"/>
            </a:xfrm>
          </p:grpSpPr>
          <p:sp>
            <p:nvSpPr>
              <p:cNvPr id="49" name="Line 91"/>
              <p:cNvSpPr>
                <a:spLocks noChangeShapeType="1"/>
              </p:cNvSpPr>
              <p:nvPr/>
            </p:nvSpPr>
            <p:spPr bwMode="auto">
              <a:xfrm>
                <a:off x="6904038" y="4171191"/>
                <a:ext cx="0" cy="1509712"/>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1400" dirty="0">
                  <a:solidFill>
                    <a:srgbClr val="000000"/>
                  </a:solidFill>
                  <a:latin typeface="Segoe UI" pitchFamily="34" charset="0"/>
                  <a:ea typeface="Segoe UI" pitchFamily="34" charset="0"/>
                  <a:cs typeface="Segoe UI" pitchFamily="34" charset="0"/>
                </a:endParaRPr>
              </a:p>
            </p:txBody>
          </p:sp>
          <p:sp>
            <p:nvSpPr>
              <p:cNvPr id="50" name="Line 92"/>
              <p:cNvSpPr>
                <a:spLocks noChangeShapeType="1"/>
              </p:cNvSpPr>
              <p:nvPr/>
            </p:nvSpPr>
            <p:spPr bwMode="auto">
              <a:xfrm>
                <a:off x="5826125" y="5291966"/>
                <a:ext cx="2120900"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1400" dirty="0">
                  <a:solidFill>
                    <a:srgbClr val="000000"/>
                  </a:solidFill>
                  <a:latin typeface="Segoe UI" pitchFamily="34" charset="0"/>
                  <a:ea typeface="Segoe UI" pitchFamily="34" charset="0"/>
                  <a:cs typeface="Segoe UI" pitchFamily="34" charset="0"/>
                </a:endParaRPr>
              </a:p>
            </p:txBody>
          </p:sp>
          <p:sp>
            <p:nvSpPr>
              <p:cNvPr id="51" name="Line 93"/>
              <p:cNvSpPr>
                <a:spLocks noChangeShapeType="1"/>
              </p:cNvSpPr>
              <p:nvPr/>
            </p:nvSpPr>
            <p:spPr bwMode="auto">
              <a:xfrm>
                <a:off x="5838825" y="5295141"/>
                <a:ext cx="0" cy="13970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1400" dirty="0">
                  <a:solidFill>
                    <a:srgbClr val="000000"/>
                  </a:solidFill>
                  <a:latin typeface="Segoe UI" pitchFamily="34" charset="0"/>
                  <a:ea typeface="Segoe UI" pitchFamily="34" charset="0"/>
                  <a:cs typeface="Segoe UI" pitchFamily="34" charset="0"/>
                </a:endParaRPr>
              </a:p>
            </p:txBody>
          </p:sp>
          <p:sp>
            <p:nvSpPr>
              <p:cNvPr id="52" name="Line 94"/>
              <p:cNvSpPr>
                <a:spLocks noChangeShapeType="1"/>
              </p:cNvSpPr>
              <p:nvPr/>
            </p:nvSpPr>
            <p:spPr bwMode="auto">
              <a:xfrm>
                <a:off x="7932738" y="5298316"/>
                <a:ext cx="0" cy="13970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1400" dirty="0">
                  <a:solidFill>
                    <a:srgbClr val="000000"/>
                  </a:solidFill>
                  <a:latin typeface="Segoe UI" pitchFamily="34" charset="0"/>
                  <a:ea typeface="Segoe UI" pitchFamily="34" charset="0"/>
                  <a:cs typeface="Segoe UI" pitchFamily="34" charset="0"/>
                </a:endParaRPr>
              </a:p>
            </p:txBody>
          </p:sp>
          <p:sp>
            <p:nvSpPr>
              <p:cNvPr id="53" name="Text Box 132"/>
              <p:cNvSpPr txBox="1">
                <a:spLocks noChangeArrowheads="1"/>
              </p:cNvSpPr>
              <p:nvPr/>
            </p:nvSpPr>
            <p:spPr bwMode="auto">
              <a:xfrm>
                <a:off x="7376489" y="4146961"/>
                <a:ext cx="10313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ct val="50000"/>
                  </a:spcBef>
                </a:pPr>
                <a:r>
                  <a:rPr lang="en-US" b="0">
                    <a:solidFill>
                      <a:srgbClr val="000000"/>
                    </a:solidFill>
                    <a:latin typeface="Segoe UI" pitchFamily="34" charset="0"/>
                    <a:ea typeface="Segoe UI" pitchFamily="34" charset="0"/>
                    <a:cs typeface="Segoe UI" pitchFamily="34" charset="0"/>
                  </a:rPr>
                  <a:t>Root</a:t>
                </a:r>
                <a:endParaRPr lang="en-US" b="0" dirty="0">
                  <a:solidFill>
                    <a:srgbClr val="000000"/>
                  </a:solidFill>
                  <a:latin typeface="Segoe UI" pitchFamily="34" charset="0"/>
                  <a:ea typeface="Segoe UI" pitchFamily="34" charset="0"/>
                  <a:cs typeface="Segoe UI" pitchFamily="34" charset="0"/>
                </a:endParaRPr>
              </a:p>
            </p:txBody>
          </p:sp>
          <p:sp>
            <p:nvSpPr>
              <p:cNvPr id="54" name="Text Box 133"/>
              <p:cNvSpPr txBox="1">
                <a:spLocks noChangeArrowheads="1"/>
              </p:cNvSpPr>
              <p:nvPr/>
            </p:nvSpPr>
            <p:spPr bwMode="auto">
              <a:xfrm>
                <a:off x="7396367" y="4854295"/>
                <a:ext cx="21258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ct val="50000"/>
                  </a:spcBef>
                </a:pPr>
                <a:r>
                  <a:rPr lang="en-US" b="0">
                    <a:solidFill>
                      <a:srgbClr val="000000"/>
                    </a:solidFill>
                    <a:latin typeface="Segoe UI" pitchFamily="34" charset="0"/>
                    <a:ea typeface="Segoe UI" pitchFamily="34" charset="0"/>
                    <a:cs typeface="Segoe UI" pitchFamily="34" charset="0"/>
                  </a:rPr>
                  <a:t>Subordinate</a:t>
                </a:r>
                <a:endParaRPr lang="en-US" b="0" dirty="0">
                  <a:solidFill>
                    <a:srgbClr val="000000"/>
                  </a:solidFill>
                  <a:latin typeface="Segoe UI" pitchFamily="34" charset="0"/>
                  <a:ea typeface="Segoe UI" pitchFamily="34" charset="0"/>
                  <a:cs typeface="Segoe UI" pitchFamily="34" charset="0"/>
                </a:endParaRPr>
              </a:p>
            </p:txBody>
          </p:sp>
          <p:sp>
            <p:nvSpPr>
              <p:cNvPr id="55" name="Text Box 139"/>
              <p:cNvSpPr txBox="1">
                <a:spLocks noChangeArrowheads="1"/>
              </p:cNvSpPr>
              <p:nvPr/>
            </p:nvSpPr>
            <p:spPr bwMode="auto">
              <a:xfrm>
                <a:off x="5253175" y="6059229"/>
                <a:ext cx="135220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ct val="50000"/>
                  </a:spcBef>
                </a:pPr>
                <a:r>
                  <a:rPr lang="en-US" b="0">
                    <a:solidFill>
                      <a:srgbClr val="000000"/>
                    </a:solidFill>
                    <a:latin typeface="Segoe UI" pitchFamily="34" charset="0"/>
                    <a:ea typeface="Segoe UI" pitchFamily="34" charset="0"/>
                    <a:cs typeface="Segoe UI" pitchFamily="34" charset="0"/>
                  </a:rPr>
                  <a:t>Employee</a:t>
                </a:r>
                <a:endParaRPr lang="en-US" b="0" dirty="0">
                  <a:solidFill>
                    <a:srgbClr val="000000"/>
                  </a:solidFill>
                  <a:latin typeface="Segoe UI" pitchFamily="34" charset="0"/>
                  <a:ea typeface="Segoe UI" pitchFamily="34" charset="0"/>
                  <a:cs typeface="Segoe UI" pitchFamily="34" charset="0"/>
                </a:endParaRPr>
              </a:p>
            </p:txBody>
          </p:sp>
          <p:sp>
            <p:nvSpPr>
              <p:cNvPr id="56" name="Text Box 140"/>
              <p:cNvSpPr txBox="1">
                <a:spLocks noChangeArrowheads="1"/>
              </p:cNvSpPr>
              <p:nvPr/>
            </p:nvSpPr>
            <p:spPr bwMode="auto">
              <a:xfrm>
                <a:off x="6448562" y="6087804"/>
                <a:ext cx="138672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ct val="50000"/>
                  </a:spcBef>
                </a:pPr>
                <a:r>
                  <a:rPr lang="en-US" b="0">
                    <a:solidFill>
                      <a:srgbClr val="000000"/>
                    </a:solidFill>
                    <a:latin typeface="Segoe UI" pitchFamily="34" charset="0"/>
                    <a:ea typeface="Segoe UI" pitchFamily="34" charset="0"/>
                    <a:cs typeface="Segoe UI" pitchFamily="34" charset="0"/>
                  </a:rPr>
                  <a:t>Contractor</a:t>
                </a:r>
                <a:endParaRPr lang="en-US" b="0" dirty="0">
                  <a:solidFill>
                    <a:srgbClr val="000000"/>
                  </a:solidFill>
                  <a:latin typeface="Segoe UI" pitchFamily="34" charset="0"/>
                  <a:ea typeface="Segoe UI" pitchFamily="34" charset="0"/>
                  <a:cs typeface="Segoe UI" pitchFamily="34" charset="0"/>
                </a:endParaRPr>
              </a:p>
            </p:txBody>
          </p:sp>
          <p:sp>
            <p:nvSpPr>
              <p:cNvPr id="57" name="Text Box 141"/>
              <p:cNvSpPr txBox="1">
                <a:spLocks noChangeArrowheads="1"/>
              </p:cNvSpPr>
              <p:nvPr/>
            </p:nvSpPr>
            <p:spPr bwMode="auto">
              <a:xfrm>
                <a:off x="7730708" y="6079640"/>
                <a:ext cx="11471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ct val="50000"/>
                  </a:spcBef>
                </a:pPr>
                <a:r>
                  <a:rPr lang="en-US" b="0">
                    <a:solidFill>
                      <a:srgbClr val="000000"/>
                    </a:solidFill>
                    <a:latin typeface="Segoe UI" pitchFamily="34" charset="0"/>
                    <a:ea typeface="Segoe UI" pitchFamily="34" charset="0"/>
                    <a:cs typeface="Segoe UI" pitchFamily="34" charset="0"/>
                  </a:rPr>
                  <a:t>Partner</a:t>
                </a:r>
                <a:endParaRPr lang="en-US" b="0" dirty="0">
                  <a:solidFill>
                    <a:srgbClr val="000000"/>
                  </a:solidFill>
                  <a:latin typeface="Segoe UI" pitchFamily="34" charset="0"/>
                  <a:ea typeface="Segoe UI" pitchFamily="34" charset="0"/>
                  <a:cs typeface="Segoe UI" pitchFamily="34" charset="0"/>
                </a:endParaRPr>
              </a:p>
            </p:txBody>
          </p:sp>
          <p:sp>
            <p:nvSpPr>
              <p:cNvPr id="58" name="Text Box 166"/>
              <p:cNvSpPr txBox="1">
                <a:spLocks noChangeArrowheads="1"/>
              </p:cNvSpPr>
              <p:nvPr/>
            </p:nvSpPr>
            <p:spPr bwMode="auto">
              <a:xfrm>
                <a:off x="5872840" y="6365845"/>
                <a:ext cx="2336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spcBef>
                    <a:spcPct val="50000"/>
                  </a:spcBef>
                </a:pPr>
                <a:endParaRPr lang="en-US" dirty="0">
                  <a:solidFill>
                    <a:srgbClr val="000000"/>
                  </a:solidFill>
                  <a:latin typeface="Segoe UI" pitchFamily="34" charset="0"/>
                  <a:ea typeface="Segoe UI" pitchFamily="34" charset="0"/>
                  <a:cs typeface="Segoe UI" pitchFamily="34" charset="0"/>
                </a:endParaRPr>
              </a:p>
            </p:txBody>
          </p:sp>
        </p:grpSp>
        <p:pic>
          <p:nvPicPr>
            <p:cNvPr id="10"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899011" y="2431596"/>
              <a:ext cx="342882" cy="6387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866098" y="2470552"/>
              <a:ext cx="342882" cy="63870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26565" y="2451436"/>
              <a:ext cx="342882" cy="63870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882795" y="1589667"/>
              <a:ext cx="342882" cy="63870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25228" y="3821533"/>
              <a:ext cx="342882" cy="63870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31293" y="4619283"/>
              <a:ext cx="342882" cy="63870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86117" y="5565894"/>
              <a:ext cx="342882" cy="63870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39077" y="5541784"/>
              <a:ext cx="342882" cy="63870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965896" y="5506559"/>
              <a:ext cx="342882" cy="63870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149087" y="4809492"/>
              <a:ext cx="510480" cy="358317"/>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3196006" y="5651507"/>
              <a:ext cx="510480" cy="35831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1121906" y="5706087"/>
              <a:ext cx="510480" cy="358317"/>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511368" y="2535299"/>
              <a:ext cx="342882" cy="638704"/>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48638" y="2546735"/>
              <a:ext cx="342882" cy="638704"/>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22352" y="2546735"/>
              <a:ext cx="342882" cy="638704"/>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22352" y="1641619"/>
              <a:ext cx="342882" cy="638704"/>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04420" y="876639"/>
              <a:ext cx="342882" cy="638704"/>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22352" y="3821493"/>
              <a:ext cx="342882" cy="638704"/>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22352" y="4619045"/>
              <a:ext cx="342882" cy="638704"/>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557393" y="5565894"/>
              <a:ext cx="342882" cy="638704"/>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48632" y="5548726"/>
              <a:ext cx="342882" cy="638704"/>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64799" y="5545826"/>
              <a:ext cx="342882" cy="638704"/>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206545" y="5684300"/>
              <a:ext cx="510480" cy="358317"/>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3137533" y="2584348"/>
              <a:ext cx="510480" cy="358317"/>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133730" y="2631430"/>
              <a:ext cx="510480" cy="358317"/>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1047625" y="2584348"/>
              <a:ext cx="510480" cy="358317"/>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082582" y="1725739"/>
              <a:ext cx="510480" cy="358317"/>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066382" y="981266"/>
              <a:ext cx="510480" cy="358317"/>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135003" y="3972947"/>
              <a:ext cx="510480" cy="358317"/>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705101" y="1012037"/>
              <a:ext cx="510480" cy="358317"/>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770847" y="1759401"/>
              <a:ext cx="510480" cy="358317"/>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5674885" y="2666656"/>
              <a:ext cx="510480" cy="358317"/>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7738527" y="2644525"/>
              <a:ext cx="510480" cy="358317"/>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766832" y="2662233"/>
              <a:ext cx="510480" cy="358317"/>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753395" y="3912269"/>
              <a:ext cx="510480" cy="358317"/>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5713173" y="5661342"/>
              <a:ext cx="510480" cy="358317"/>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799769" y="5696220"/>
              <a:ext cx="510480" cy="358317"/>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7806480" y="5695705"/>
              <a:ext cx="510480" cy="358317"/>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753395" y="4759476"/>
              <a:ext cx="510480" cy="35831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9652080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2: Administering CAs</a:t>
            </a:r>
          </a:p>
        </p:txBody>
      </p:sp>
      <p:sp>
        <p:nvSpPr>
          <p:cNvPr id="3" name="Text Placeholder 2"/>
          <p:cNvSpPr>
            <a:spLocks noGrp="1"/>
          </p:cNvSpPr>
          <p:nvPr>
            <p:ph type="body" idx="1"/>
          </p:nvPr>
        </p:nvSpPr>
        <p:spPr/>
        <p:txBody>
          <a:bodyPr/>
          <a:lstStyle/>
          <a:p>
            <a:r>
              <a:rPr lang="en-CA"/>
              <a:t>Managing CAs
Configuring CA security
Security roles for CA administration
Configuring CA policy and exit modules
Configuring CDPs and AIA locations
Demonstration: Configuring CA properties</a:t>
            </a:r>
            <a:endParaRPr lang="en-US"/>
          </a:p>
        </p:txBody>
      </p:sp>
    </p:spTree>
    <p:extLst>
      <p:ext uri="{BB962C8B-B14F-4D97-AF65-F5344CB8AC3E}">
        <p14:creationId xmlns:p14="http://schemas.microsoft.com/office/powerpoint/2010/main" val="305836554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44"/>
  <p:tag name="ISPRING_RESOURCE_PATHS_HASH_PRESENTER" val="acd65f6869cdabc6ef385019b691ed37fdf88e43"/>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123</TotalTime>
  <Words>8211</Words>
  <Application>Microsoft Office PowerPoint</Application>
  <PresentationFormat>On-screen Show (4:3)</PresentationFormat>
  <Paragraphs>1086</Paragraphs>
  <Slides>64</Slides>
  <Notes>64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64</vt:i4>
      </vt:variant>
    </vt:vector>
  </HeadingPairs>
  <TitlesOfParts>
    <vt:vector size="74" baseType="lpstr">
      <vt:lpstr>Arial</vt:lpstr>
      <vt:lpstr>Segoe UI</vt:lpstr>
      <vt:lpstr>Times New Roman</vt:lpstr>
      <vt:lpstr>Verdana</vt:lpstr>
      <vt:lpstr>SimSun</vt:lpstr>
      <vt:lpstr>Wingdings</vt:lpstr>
      <vt:lpstr>Symbol</vt:lpstr>
      <vt:lpstr>Calibri</vt:lpstr>
      <vt:lpstr>NG_MOC_Core_ModuleNew2</vt:lpstr>
      <vt:lpstr>1_NG_MOC_Core_ModuleNew2</vt:lpstr>
      <vt:lpstr>Module 12</vt:lpstr>
      <vt:lpstr>PowerPoint Presentation</vt:lpstr>
      <vt:lpstr>Lesson 1: Deploying CAs</vt:lpstr>
      <vt:lpstr>What is AD CS?</vt:lpstr>
      <vt:lpstr>Options for implementing CA hierarchies</vt:lpstr>
      <vt:lpstr>Standalone vs. enterprise CAs</vt:lpstr>
      <vt:lpstr>Considerations for deploying a root CA</vt:lpstr>
      <vt:lpstr>Considerations for deploying a subordinate CA</vt:lpstr>
      <vt:lpstr>Lesson 2: Administering CAs</vt:lpstr>
      <vt:lpstr>Managing CAs</vt:lpstr>
      <vt:lpstr>Configuring CA security</vt:lpstr>
      <vt:lpstr>Security roles for CA administration</vt:lpstr>
      <vt:lpstr>Configuring CDPs and AIA locations</vt:lpstr>
      <vt:lpstr>Lesson 3: Troubleshooting and maintaining CAs</vt:lpstr>
      <vt:lpstr>Troubleshooting CAs</vt:lpstr>
      <vt:lpstr>Renewing a CA certificate</vt:lpstr>
      <vt:lpstr>Moving a root CA to another computer</vt:lpstr>
      <vt:lpstr>Monitoring CA operations</vt:lpstr>
      <vt:lpstr>Lab: Deploying and configuring a two-tier CA hierarchy</vt:lpstr>
      <vt:lpstr>Lesson 4: Deploying and managing certificate</vt:lpstr>
      <vt:lpstr>What are certificates and certificate templates?</vt:lpstr>
      <vt:lpstr>Certificate template versions in Windows Server 2016</vt:lpstr>
      <vt:lpstr>Configuring certificate template permissions</vt:lpstr>
      <vt:lpstr>Configuring certificate template settings</vt:lpstr>
      <vt:lpstr>Options for updating a certificate template</vt:lpstr>
      <vt:lpstr>Certificate enrollment methods</vt:lpstr>
      <vt:lpstr>Overview of certificate autoenrollment</vt:lpstr>
      <vt:lpstr>What is an enrollment agent?</vt:lpstr>
      <vt:lpstr>Lesson 5: Using certificates in a business environment</vt:lpstr>
      <vt:lpstr>Using certificates for SSL</vt:lpstr>
      <vt:lpstr>Using certificates for digital signatures</vt:lpstr>
      <vt:lpstr>Using certificates for content encryption</vt:lpstr>
      <vt:lpstr>Using certificates for authentication</vt:lpstr>
      <vt:lpstr>What is a smart card?</vt:lpstr>
      <vt:lpstr>What is a virtual smart card?</vt:lpstr>
      <vt:lpstr>Enrolling certificates for smart cards</vt:lpstr>
      <vt:lpstr>Lab: Deploying and using certificates</vt:lpstr>
      <vt:lpstr>PowerPoint Presentation</vt:lpstr>
      <vt:lpstr>What is identity federation?</vt:lpstr>
      <vt:lpstr>What are claims-based identity and claims-based authentication?</vt:lpstr>
      <vt:lpstr>Overview of web services</vt:lpstr>
      <vt:lpstr>What is AD FS?</vt:lpstr>
      <vt:lpstr>AD FS components</vt:lpstr>
      <vt:lpstr>AD FS requirements</vt:lpstr>
      <vt:lpstr>PKI and certificate requirements</vt:lpstr>
      <vt:lpstr>Federation server roles</vt:lpstr>
      <vt:lpstr>How AD FS enables SSO in a single organization</vt:lpstr>
      <vt:lpstr>How AD FS enables SSO in a business-to-business federation</vt:lpstr>
      <vt:lpstr>Planning an AD FS deployment for online services</vt:lpstr>
      <vt:lpstr>PowerPoint Presentation</vt:lpstr>
      <vt:lpstr>What is AD RMS?</vt:lpstr>
      <vt:lpstr>Usage scenarios for AD RMS</vt:lpstr>
      <vt:lpstr>Overview of AD RMS components</vt:lpstr>
      <vt:lpstr>AD RMS certificates and licenses</vt:lpstr>
      <vt:lpstr>How AD RMS works</vt:lpstr>
      <vt:lpstr>AD RMS deployment scenarios</vt:lpstr>
      <vt:lpstr>Configuring the AD RMS cluster</vt:lpstr>
      <vt:lpstr>AD RMS client requirements</vt:lpstr>
      <vt:lpstr>Implementing external sharing</vt:lpstr>
      <vt:lpstr>What are rights policy templates?</vt:lpstr>
      <vt:lpstr>Providing rights policy templates for offline use</vt:lpstr>
      <vt:lpstr>What are exclusion policies?</vt:lpstr>
      <vt:lpstr>AD RMS Super Users group</vt:lpstr>
      <vt:lpstr>Module Review and Takeaways</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9</dc:title>
  <dc:creator>apposite_emp1@outlook.com</dc:creator>
  <cp:lastModifiedBy>Windows User</cp:lastModifiedBy>
  <cp:revision>21</cp:revision>
  <dcterms:created xsi:type="dcterms:W3CDTF">2016-12-29T11:56:05Z</dcterms:created>
  <dcterms:modified xsi:type="dcterms:W3CDTF">2020-08-10T16:16:11Z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CB2C85F3-83F8-4B9B-89F5-266DC74538B0</vt:lpwstr>
  </property>
  <property fmtid="{D5CDD505-2E9C-101B-9397-08002B2CF9AE}" pid="3" name="ArticulatePath">
    <vt:lpwstr>20742B_09_Source</vt:lpwstr>
  </property>
</Properties>
</file>