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Lst>
  <p:sldSz cx="9144000" cy="6858000" type="screen4x3"/>
  <p:notesSz cx="6858000" cy="9144000"/>
  <p:embeddedFontLst>
    <p:embeddedFont>
      <p:font typeface="Segoe UI" panose="020B0502040204020203"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023" autoAdjust="0"/>
    <p:restoredTop sz="82583" autoAdjust="0"/>
  </p:normalViewPr>
  <p:slideViewPr>
    <p:cSldViewPr>
      <p:cViewPr varScale="1">
        <p:scale>
          <a:sx n="76" d="100"/>
          <a:sy n="76" d="100"/>
        </p:scale>
        <p:origin x="2340" y="9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7C0699-4615-437A-8919-109F375C77E1}"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3D50B-19A6-4856-80E3-B3D592742DAA}" type="slidenum">
              <a:rPr lang="en-US" smtClean="0"/>
              <a:t>‹#›</a:t>
            </a:fld>
            <a:endParaRPr lang="en-US"/>
          </a:p>
        </p:txBody>
      </p:sp>
    </p:spTree>
    <p:extLst>
      <p:ext uri="{BB962C8B-B14F-4D97-AF65-F5344CB8AC3E}">
        <p14:creationId xmlns:p14="http://schemas.microsoft.com/office/powerpoint/2010/main" val="201291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fontAlgn="base">
              <a:lnSpc>
                <a:spcPct val="107000"/>
              </a:lnSpc>
              <a:spcAft>
                <a:spcPts val="800"/>
              </a:spcAft>
            </a:pPr>
            <a:r>
              <a:rPr lang="hr-HR" sz="1000" dirty="0">
                <a:latin typeface="Arial" panose="020B0604020202020204" pitchFamily="34" charset="0"/>
                <a:ea typeface="Calibri" panose="020F0502020204030204" pitchFamily="34" charset="0"/>
                <a:cs typeface="Times New Roman" panose="02020603050405020304" pitchFamily="18" charset="0"/>
              </a:rPr>
              <a:t>Presentation: </a:t>
            </a:r>
            <a:r>
              <a:rPr lang="hr-HR" sz="1000" b="1" dirty="0">
                <a:latin typeface="Arial" panose="020B0604020202020204" pitchFamily="34" charset="0"/>
                <a:ea typeface="Calibri" panose="020F0502020204030204" pitchFamily="34" charset="0"/>
                <a:cs typeface="Times New Roman" panose="02020603050405020304" pitchFamily="18" charset="0"/>
              </a:rPr>
              <a:t>75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hr-HR" sz="1000" dirty="0">
                <a:latin typeface="Arial" panose="020B0604020202020204" pitchFamily="34" charset="0"/>
                <a:ea typeface="Calibri" panose="020F0502020204030204" pitchFamily="34" charset="0"/>
                <a:cs typeface="Times New Roman" panose="02020603050405020304" pitchFamily="18" charset="0"/>
              </a:rPr>
              <a:t>Lab: </a:t>
            </a:r>
            <a:r>
              <a:rPr lang="hr-HR" sz="1000" b="1" dirty="0">
                <a:latin typeface="Arial" panose="020B0604020202020204" pitchFamily="34" charset="0"/>
                <a:ea typeface="Calibri" panose="020F0502020204030204" pitchFamily="34" charset="0"/>
                <a:cs typeface="Times New Roman" panose="02020603050405020304" pitchFamily="18" charset="0"/>
              </a:rPr>
              <a:t>45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Describe how Active Directory Domain Services (AD DS) replication works.</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Configure AD DS sites to help optimize authentication and replication traffic.</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Configure and monitor AD DS replication.</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Times New Roman"/>
              </a:rPr>
              <a:t>20742B_04.pptx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a:p>
            <a:pPr>
              <a:lnSpc>
                <a:spcPct val="115000"/>
              </a:lnSpc>
              <a:spcAft>
                <a:spcPts val="1000"/>
              </a:spcAft>
            </a:pPr>
            <a:r>
              <a:rPr lang="en-US" sz="1000" b="1" dirty="0" err="1">
                <a:latin typeface="Arial"/>
                <a:ea typeface="Calibri"/>
                <a:cs typeface="Times New Roman"/>
              </a:rPr>
              <a:t>Preparaing</a:t>
            </a:r>
            <a:r>
              <a:rPr lang="en-US" sz="1000" b="1" dirty="0">
                <a:latin typeface="Arial"/>
                <a:ea typeface="Calibri"/>
                <a:cs typeface="Times New Roman"/>
              </a:rPr>
              <a:t> for demonstrations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There are two demonstrations in this module, both of which require the </a:t>
            </a:r>
            <a:r>
              <a:rPr lang="en-US" sz="1000" b="1" dirty="0">
                <a:latin typeface="Arial"/>
                <a:ea typeface="Calibri"/>
                <a:cs typeface="Times New Roman"/>
              </a:rPr>
              <a:t>20742B-LON-DC1</a:t>
            </a:r>
            <a:r>
              <a:rPr lang="en-US" sz="1000" dirty="0">
                <a:latin typeface="Arial"/>
                <a:ea typeface="Calibri"/>
                <a:cs typeface="Times New Roman"/>
              </a:rPr>
              <a:t> and the </a:t>
            </a:r>
            <a:r>
              <a:rPr lang="en-US" sz="1000" b="1" dirty="0">
                <a:latin typeface="Arial"/>
                <a:ea typeface="Calibri"/>
                <a:cs typeface="Times New Roman"/>
              </a:rPr>
              <a:t>20742B-TOR-DC1</a:t>
            </a:r>
            <a:r>
              <a:rPr lang="en-US" sz="1000" dirty="0">
                <a:latin typeface="Arial"/>
                <a:ea typeface="Calibri"/>
                <a:cs typeface="Segoe UI"/>
              </a:rPr>
              <a:t> virtual machines. You should start these virtual machines before you begin this class, and then sign in to them so that you are prepared.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To complete the demonstrations, you must complete Exercise 1, Task 1, “</a:t>
            </a:r>
            <a:r>
              <a:rPr lang="en-US" sz="1000" dirty="0">
                <a:solidFill>
                  <a:srgbClr val="000000"/>
                </a:solidFill>
                <a:latin typeface="Arial"/>
                <a:ea typeface="Calibri"/>
                <a:cs typeface="Segoe UI"/>
              </a:rPr>
              <a:t>Install the Toronto domain controller</a:t>
            </a:r>
            <a:r>
              <a:rPr lang="en-US" sz="1000" dirty="0">
                <a:latin typeface="Arial"/>
                <a:ea typeface="Calibri"/>
                <a:cs typeface="Segoe UI"/>
              </a:rPr>
              <a:t>,” of the lab. In this lab, you configure </a:t>
            </a:r>
            <a:r>
              <a:rPr lang="en-US" sz="1000" b="1" dirty="0">
                <a:latin typeface="Arial"/>
                <a:ea typeface="Calibri"/>
                <a:cs typeface="Times New Roman"/>
              </a:rPr>
              <a:t>TOR-DC1</a:t>
            </a:r>
            <a:r>
              <a:rPr lang="en-US" sz="1000" dirty="0">
                <a:latin typeface="Arial"/>
                <a:ea typeface="Calibri"/>
                <a:cs typeface="Segoe UI"/>
              </a:rPr>
              <a:t> as a domain controller.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243528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lesson content. Ask students if their organizations include multiple locations, and if so, what types of services those remote locations provide, such as domain controller authentication.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is not a consideration for implementing AD DS sites?</a:t>
            </a:r>
          </a:p>
          <a:p>
            <a:pPr>
              <a:lnSpc>
                <a:spcPct val="115000"/>
              </a:lnSpc>
              <a:spcAft>
                <a:spcPts val="1000"/>
              </a:spcAft>
            </a:pPr>
            <a:r>
              <a:rPr lang="en-US" sz="1000" dirty="0">
                <a:latin typeface="Arial"/>
                <a:ea typeface="Calibri"/>
                <a:cs typeface="Times New Roman"/>
              </a:rPr>
              <a:t>(   ) Option 1: Reducing bandwidth usage between network locations</a:t>
            </a:r>
          </a:p>
          <a:p>
            <a:pPr>
              <a:lnSpc>
                <a:spcPct val="115000"/>
              </a:lnSpc>
              <a:spcAft>
                <a:spcPts val="1000"/>
              </a:spcAft>
            </a:pPr>
            <a:r>
              <a:rPr lang="en-US" sz="1000" dirty="0">
                <a:latin typeface="Arial"/>
                <a:ea typeface="Calibri"/>
                <a:cs typeface="Times New Roman"/>
              </a:rPr>
              <a:t>(   ) Option 2: Applying Group Policy settings to a single location in your organization</a:t>
            </a:r>
          </a:p>
          <a:p>
            <a:pPr>
              <a:lnSpc>
                <a:spcPct val="115000"/>
              </a:lnSpc>
              <a:spcAft>
                <a:spcPts val="1000"/>
              </a:spcAft>
            </a:pPr>
            <a:r>
              <a:rPr lang="en-US" sz="1000" dirty="0">
                <a:latin typeface="Arial"/>
                <a:ea typeface="Calibri"/>
                <a:cs typeface="Times New Roman"/>
              </a:rPr>
              <a:t>(   ) Option 3: Controlling which domain controller client computers use for authentication</a:t>
            </a:r>
          </a:p>
          <a:p>
            <a:pPr>
              <a:lnSpc>
                <a:spcPct val="115000"/>
              </a:lnSpc>
              <a:spcAft>
                <a:spcPts val="1000"/>
              </a:spcAft>
            </a:pPr>
            <a:r>
              <a:rPr lang="en-US" sz="1000" dirty="0">
                <a:latin typeface="Arial"/>
                <a:ea typeface="Calibri"/>
                <a:cs typeface="Times New Roman"/>
              </a:rPr>
              <a:t>(   ) Option 4: Creating a backup site for disaster recovery</a:t>
            </a:r>
          </a:p>
          <a:p>
            <a:pPr>
              <a:lnSpc>
                <a:spcPct val="115000"/>
              </a:lnSpc>
              <a:spcAft>
                <a:spcPts val="1000"/>
              </a:spcAft>
            </a:pPr>
            <a:r>
              <a:rPr lang="en-US" sz="1000" dirty="0">
                <a:latin typeface="Arial"/>
                <a:ea typeface="Calibri"/>
                <a:cs typeface="Times New Roman"/>
              </a:rPr>
              <a:t>(   ) Option 5: Controlling access to apps and services for a certain segment of your network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Reducing bandwidth usage between network locations</a:t>
            </a:r>
          </a:p>
          <a:p>
            <a:pPr>
              <a:lnSpc>
                <a:spcPct val="115000"/>
              </a:lnSpc>
              <a:spcAft>
                <a:spcPts val="1000"/>
              </a:spcAft>
            </a:pPr>
            <a:r>
              <a:rPr lang="en-US" sz="1000" dirty="0">
                <a:latin typeface="Arial"/>
                <a:ea typeface="Calibri"/>
                <a:cs typeface="Times New Roman"/>
              </a:rPr>
              <a:t>(   ) Option 2: Applying Group Policy settings to a single location in your organization</a:t>
            </a:r>
          </a:p>
          <a:p>
            <a:pPr>
              <a:lnSpc>
                <a:spcPct val="115000"/>
              </a:lnSpc>
              <a:spcAft>
                <a:spcPts val="1000"/>
              </a:spcAft>
            </a:pPr>
            <a:r>
              <a:rPr lang="en-US" sz="1000" dirty="0">
                <a:latin typeface="Arial"/>
                <a:ea typeface="Calibri"/>
                <a:cs typeface="Times New Roman"/>
              </a:rPr>
              <a:t>(   ) Option 3: Controlling which domain controller client computers use for authentication</a:t>
            </a:r>
          </a:p>
          <a:p>
            <a:pPr>
              <a:lnSpc>
                <a:spcPct val="115000"/>
              </a:lnSpc>
              <a:spcAft>
                <a:spcPts val="1000"/>
              </a:spcAft>
            </a:pPr>
            <a:r>
              <a:rPr lang="en-US" sz="1000" dirty="0">
                <a:latin typeface="Arial"/>
                <a:ea typeface="Calibri"/>
                <a:cs typeface="Times New Roman"/>
              </a:rPr>
              <a:t>(√ ) Option 4: Creating a backup site for disaster recovery</a:t>
            </a:r>
          </a:p>
          <a:p>
            <a:pPr>
              <a:lnSpc>
                <a:spcPct val="115000"/>
              </a:lnSpc>
              <a:spcAft>
                <a:spcPts val="1000"/>
              </a:spcAft>
            </a:pPr>
            <a:r>
              <a:rPr lang="en-US" sz="1000" dirty="0">
                <a:latin typeface="Arial"/>
                <a:ea typeface="Calibri"/>
                <a:cs typeface="Times New Roman"/>
              </a:rPr>
              <a:t>(   ) Option 5: Controlling access to apps and services for a certain segment of your network</a:t>
            </a:r>
          </a:p>
        </p:txBody>
      </p:sp>
      <p:sp>
        <p:nvSpPr>
          <p:cNvPr id="4" name="Slide Number Placeholder 3"/>
          <p:cNvSpPr>
            <a:spLocks noGrp="1"/>
          </p:cNvSpPr>
          <p:nvPr>
            <p:ph type="sldNum" sz="quarter" idx="10"/>
          </p:nvPr>
        </p:nvSpPr>
        <p:spPr/>
        <p:txBody>
          <a:bodyPr/>
          <a:lstStyle/>
          <a:p>
            <a:fld id="{A583D50B-19A6-4856-80E3-B3D592742DA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4652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the highest-level definition of a site: an object that supports replication and service localization. Stress the importance of maintaining subnet object-to-site mapping.</a:t>
            </a:r>
          </a:p>
          <a:p>
            <a:pPr>
              <a:lnSpc>
                <a:spcPct val="115000"/>
              </a:lnSpc>
              <a:spcAft>
                <a:spcPts val="1000"/>
              </a:spcAft>
            </a:pPr>
            <a:r>
              <a:rPr lang="en-US" sz="1000">
                <a:latin typeface="Arial"/>
                <a:ea typeface="Calibri"/>
                <a:cs typeface="Times New Roman"/>
              </a:rPr>
              <a:t>Mention that when you install AD DS, a default site named </a:t>
            </a:r>
            <a:r>
              <a:rPr lang="en-US" sz="1000" b="1">
                <a:latin typeface="Arial"/>
                <a:ea typeface="Calibri"/>
                <a:cs typeface="Times New Roman"/>
              </a:rPr>
              <a:t>Default-First-Site-Name</a:t>
            </a:r>
            <a:r>
              <a:rPr lang="en-US" sz="1000">
                <a:latin typeface="Arial"/>
                <a:ea typeface="Calibri"/>
                <a:cs typeface="Times New Roman"/>
              </a:rPr>
              <a:t> is created. All computers, including domain controllers, are added automatically to the default site until you create additional sites.</a:t>
            </a:r>
          </a:p>
          <a:p>
            <a:pPr>
              <a:lnSpc>
                <a:spcPct val="115000"/>
              </a:lnSpc>
              <a:spcAft>
                <a:spcPts val="1000"/>
              </a:spcAft>
            </a:pPr>
            <a:r>
              <a:rPr lang="en-US" sz="1000">
                <a:latin typeface="Arial"/>
                <a:ea typeface="Calibri"/>
                <a:cs typeface="Times New Roman"/>
              </a:rPr>
              <a:t>Mention that incorrect site implementation can cause problems later—for example, logon traffic over wide area network (WAN) links. Additionally, mention that recent versions of Microsoft Exchange Server use Active Directory sites to route email</a:t>
            </a:r>
            <a:r>
              <a:rPr lang="hr-HR" sz="1000">
                <a:latin typeface="Arial"/>
                <a:ea typeface="Calibri"/>
                <a:cs typeface="Times New Roman"/>
              </a:rPr>
              <a:t>. Mention that subnets that are assigned to virtual private network (VPN) technologies such as DirectAccess must be configured in Active Directory Sites and Services to prevent users from signing in to a VPN gateway in one location and then receiving Group Policy Objects (GPOs) from another location over a WAN connection.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05330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a</a:t>
            </a:r>
            <a:r>
              <a:rPr lang="hr-HR" sz="1000">
                <a:latin typeface="Arial"/>
                <a:ea typeface="Calibri"/>
                <a:cs typeface="Segoe UI"/>
              </a:rPr>
              <a:t> location can contain more than one AD DS site, or an AD DS site </a:t>
            </a:r>
            <a:r>
              <a:rPr lang="en-US" sz="1000">
                <a:latin typeface="Arial"/>
                <a:ea typeface="Calibri"/>
                <a:cs typeface="Segoe UI"/>
              </a:rPr>
              <a:t>might</a:t>
            </a:r>
            <a:r>
              <a:rPr lang="hr-HR" sz="1000">
                <a:latin typeface="Arial"/>
                <a:ea typeface="Calibri"/>
                <a:cs typeface="Segoe UI"/>
              </a:rPr>
              <a:t> span more than one location.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important takeaway for this topic is that students should be able answer the following question: would I want a separate site for this location?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44784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Mention that creating sites is a primary means by which you can manage replication traffic across slow network connections. Replication between sites </a:t>
            </a:r>
            <a:r>
              <a:rPr lang="en-US" sz="1000">
                <a:latin typeface="Arial"/>
                <a:ea typeface="Calibri"/>
                <a:cs typeface="Segoe UI"/>
              </a:rPr>
              <a:t>might</a:t>
            </a:r>
            <a:r>
              <a:rPr lang="hr-HR" sz="1000">
                <a:latin typeface="Arial"/>
                <a:ea typeface="Calibri"/>
                <a:cs typeface="Segoe UI"/>
              </a:rPr>
              <a:t> be compressed, and you may configure a replication schedule.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Mention that urgent changes, such as password changes, replicate between sites immediately and are not based on the replication schedule. Describe the difference between urgent and immediate replication.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407196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Mention that the intersite topology generator (ISTG) creates the replication topology between sites. The ISTG uses the Knowledge Consistency Checker, but also adds an additional level of complexity when managing multiple sites.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ISTG is an Active Directory process that defines replication between sites on a network. AD DS automatically designates a single domain controller in each site to act as the ISTG. Because this action occurs automatically, you do not have to perform any action to determine the replication topology and bridgehead server roles</a:t>
            </a:r>
            <a:r>
              <a:rPr lang="hr-HR"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672354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how service (SRV) resource records help AD DS clients locate services on a network. Focus on how sites play a role in this service location process.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showing an example by using </a:t>
            </a:r>
            <a:r>
              <a:rPr lang="en-US" sz="1000" b="1">
                <a:latin typeface="Arial"/>
                <a:ea typeface="Calibri"/>
                <a:cs typeface="Times New Roman"/>
              </a:rPr>
              <a:t>DNS Manager</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the situations in which a RODC might be used for a site, or even if domain controllers should be placed in every site.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24604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this topic to describe how a client locates a domain controller. Be sure to discuss how you can </a:t>
            </a:r>
            <a:br>
              <a:rPr lang="en-US" sz="1000" dirty="0">
                <a:latin typeface="Arial"/>
                <a:ea typeface="Calibri"/>
                <a:cs typeface="Segoe UI"/>
              </a:rPr>
            </a:br>
            <a:r>
              <a:rPr lang="en-US" sz="1000" dirty="0">
                <a:latin typeface="Arial"/>
                <a:ea typeface="Calibri"/>
                <a:cs typeface="Segoe UI"/>
              </a:rPr>
              <a:t>use sites to find the domain controller and service location, and what happens when a client moves to another 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86180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implementation considerations for sites that do not have domain controllers and for moving domain controllers between sites.</a:t>
            </a:r>
          </a:p>
        </p:txBody>
      </p:sp>
      <p:sp>
        <p:nvSpPr>
          <p:cNvPr id="4" name="Slide Number Placeholder 3"/>
          <p:cNvSpPr>
            <a:spLocks noGrp="1"/>
          </p:cNvSpPr>
          <p:nvPr>
            <p:ph type="sldNum" sz="quarter" idx="10"/>
          </p:nvPr>
        </p:nvSpPr>
        <p:spPr/>
        <p:txBody>
          <a:bodyPr/>
          <a:lstStyle/>
          <a:p>
            <a:fld id="{A583D50B-19A6-4856-80E3-B3D592742DA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71997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lesson content.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shortest replication duration that you can configure with site replication scheduling is 15 minutes.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p:txBody>
      </p:sp>
      <p:sp>
        <p:nvSpPr>
          <p:cNvPr id="4" name="Slide Number Placeholder 3"/>
          <p:cNvSpPr>
            <a:spLocks noGrp="1"/>
          </p:cNvSpPr>
          <p:nvPr>
            <p:ph type="sldNum" sz="quarter" idx="10"/>
          </p:nvPr>
        </p:nvSpPr>
        <p:spPr/>
        <p:txBody>
          <a:bodyPr/>
          <a:lstStyle/>
          <a:p>
            <a:fld id="{A583D50B-19A6-4856-80E3-B3D592742DA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95854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hr-HR" sz="1000">
                <a:latin typeface="Arial"/>
                <a:ea typeface="Calibri"/>
                <a:cs typeface="Segoe UI"/>
              </a:rPr>
              <a:t>Point out that even with multiple sites that have a distinct hub-and-spoke network topology, all routers go through the headquarters. If AD DS has the sites on one site link, it </a:t>
            </a:r>
            <a:r>
              <a:rPr lang="en-US" sz="1000">
                <a:latin typeface="Arial"/>
                <a:ea typeface="Calibri"/>
                <a:cs typeface="Segoe UI"/>
              </a:rPr>
              <a:t>might </a:t>
            </a:r>
            <a:r>
              <a:rPr lang="hr-HR" sz="1000">
                <a:latin typeface="Arial"/>
                <a:ea typeface="Calibri"/>
                <a:cs typeface="Segoe UI"/>
              </a:rPr>
              <a:t>also create connection objects between domain controllers in the </a:t>
            </a:r>
            <a:r>
              <a:rPr lang="en-US" sz="1000">
                <a:latin typeface="Arial"/>
                <a:ea typeface="Calibri"/>
                <a:cs typeface="Times New Roman"/>
              </a:rPr>
              <a:t>spokes</a:t>
            </a:r>
            <a:r>
              <a:rPr lang="hr-HR"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align your network topology with AD DS replication, you must create specific site links and ensure that </a:t>
            </a:r>
            <a:r>
              <a:rPr lang="en-US" sz="1000" b="1">
                <a:latin typeface="Arial"/>
                <a:ea typeface="Calibri"/>
                <a:cs typeface="Times New Roman"/>
              </a:rPr>
              <a:t>DEFAULTIPSITELINK</a:t>
            </a:r>
            <a:r>
              <a:rPr lang="en-US" sz="1000">
                <a:latin typeface="Arial"/>
                <a:ea typeface="Calibri"/>
                <a:cs typeface="Segoe UI"/>
              </a:rPr>
              <a:t> is not used. Additionally, you must turn off site link bridging, which the next topic discusses.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This is not a design class. Discuss the subject matter at a level that allows students to understand why the tasks occur, but does not delve too deeply into design concepts.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43620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Introduce this module by stressing how important it is for an enterprise to use multiple domain controllers within AD DS. This concept provides a natural segue into a discussion regarding how important it is for administrators to understand replication and how it works.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Ask students what would happen if information does not replicate consistently to all domain controllers. For example, if a user creates a user object on one domain controller, but that information does not replicate to all other domain controllers, the user will be able to authenticate only to the domain controller in which the account was created. This could result in a random experience of logon successes and failures.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Point out that multiple sites enable an enterprise’s administrator to control replication, with the added benefit of providing efficient authentication and local access to site-aware resources.</a:t>
            </a:r>
          </a:p>
        </p:txBody>
      </p:sp>
      <p:sp>
        <p:nvSpPr>
          <p:cNvPr id="4" name="Slide Number Placeholder 3"/>
          <p:cNvSpPr>
            <a:spLocks noGrp="1"/>
          </p:cNvSpPr>
          <p:nvPr>
            <p:ph type="sldNum" sz="quarter" idx="10"/>
          </p:nvPr>
        </p:nvSpPr>
        <p:spPr/>
        <p:txBody>
          <a:bodyPr/>
          <a:lstStyle/>
          <a:p>
            <a:fld id="{A583D50B-19A6-4856-80E3-B3D592742DA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16661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As you describe site link bridging, mention that by default, site links are </a:t>
            </a:r>
            <a:r>
              <a:rPr lang="en-US" sz="1000" i="1">
                <a:latin typeface="Arial"/>
                <a:ea typeface="Calibri"/>
                <a:cs typeface="Times New Roman"/>
              </a:rPr>
              <a:t>transitive</a:t>
            </a:r>
            <a:r>
              <a:rPr lang="en-US" sz="1000">
                <a:latin typeface="Arial"/>
                <a:ea typeface="Calibri"/>
                <a:cs typeface="Segoe UI"/>
              </a:rPr>
              <a:t>, or </a:t>
            </a:r>
            <a:r>
              <a:rPr lang="en-US" sz="1000">
                <a:latin typeface="Arial"/>
                <a:ea typeface="Calibri"/>
                <a:cs typeface="Times New Roman"/>
              </a:rPr>
              <a:t>bridged</a:t>
            </a:r>
            <a:r>
              <a:rPr lang="en-US" sz="1000">
                <a:latin typeface="Arial"/>
                <a:ea typeface="Calibri"/>
                <a:cs typeface="Segoe UI"/>
              </a:rPr>
              <a:t>. For example, if site A has a common site link with site B, and site B has a common site link with site C, the two site links are bridged. Therefore, domain controllers in site A can replicate directly with domain controllers in site C, even though no site link exists between sites A and C. In other words, the effect of bridged site links is that replication between sites in a bridge is transitive.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you structure routing configuration for an organization so that all domain controllers in all sites can communicate directly with domain controllers in other sites, you do not need to change the default configuration. However, you can modify the replication topology and then force additional hops in the replication process by disabling automatic site link bridging for all site links and creating new site link bridges.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58567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Universal group membership caching makes it possible to sign in to AD DS without contacting a global catalog. After this option is enabled and a user attempts to sign in for the first time, universal group membership is cached on nonglobal catalog domain controllers.</a:t>
            </a:r>
            <a:endParaRPr lang="en-US" sz="1000">
              <a:latin typeface="Arial"/>
              <a:ea typeface="Calibri"/>
              <a:cs typeface="Times New Roman"/>
            </a:endParaRPr>
          </a:p>
          <a:p>
            <a:pPr>
              <a:lnSpc>
                <a:spcPct val="115000"/>
              </a:lnSpc>
              <a:spcAft>
                <a:spcPts val="1000"/>
              </a:spcAft>
            </a:pPr>
            <a:r>
              <a:rPr lang="hr-HR" sz="1000">
                <a:latin typeface="Arial"/>
                <a:ea typeface="Calibri"/>
                <a:cs typeface="Segoe UI"/>
              </a:rPr>
              <a:t>After </a:t>
            </a:r>
            <a:r>
              <a:rPr lang="en-US" sz="1000">
                <a:latin typeface="Arial"/>
                <a:ea typeface="Calibri"/>
                <a:cs typeface="Segoe UI"/>
              </a:rPr>
              <a:t>this information is obtained from a global catalog, it is cached on the site’s domain controller indefinitely, and is updated periodically. By default, updates occur every eight hours. Enabling this feature results in faster </a:t>
            </a:r>
            <a:r>
              <a:rPr lang="en-US" sz="1000">
                <a:latin typeface="Arial"/>
                <a:ea typeface="Calibri"/>
                <a:cs typeface="Times New Roman"/>
              </a:rPr>
              <a:t>sign-in</a:t>
            </a:r>
            <a:r>
              <a:rPr lang="en-US" sz="1000">
                <a:latin typeface="Arial"/>
                <a:ea typeface="Calibri"/>
                <a:cs typeface="Segoe UI"/>
              </a:rPr>
              <a:t> times for users in remote sites without global catalogs, because the authenticating domain controllers do not have to access a global catalog. Organizations may choose to use universal group membership caching for sites in which they do not want to deploy a global catalog server.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Mention that replication has improved over the years, and that the best-practice recommendation for most scenarios is to have a global catalog on every domain controller. One historical concern with global catalogs was the schema update in Windows 2000 Server, which would trigger global catalog re-initialization.</a:t>
            </a:r>
          </a:p>
          <a:p>
            <a:pPr>
              <a:lnSpc>
                <a:spcPct val="115000"/>
              </a:lnSpc>
              <a:spcAft>
                <a:spcPts val="1000"/>
              </a:spcAft>
            </a:pPr>
            <a:r>
              <a:rPr lang="en-US" sz="1000">
                <a:latin typeface="Arial"/>
                <a:ea typeface="Calibri"/>
                <a:cs typeface="Times New Roman"/>
              </a:rPr>
              <a:t>You might want to discuss how </a:t>
            </a:r>
            <a:r>
              <a:rPr lang="hr-HR" sz="1000">
                <a:latin typeface="Arial"/>
                <a:ea typeface="Calibri"/>
                <a:cs typeface="Segoe UI"/>
              </a:rPr>
              <a:t>universal group membership caching</a:t>
            </a:r>
            <a:r>
              <a:rPr lang="en-US" sz="1000">
                <a:latin typeface="Arial"/>
                <a:ea typeface="Calibri"/>
                <a:cs typeface="Times New Roman"/>
              </a:rPr>
              <a:t> can be a security risk when an administrator relies on removing a user from a group. </a:t>
            </a:r>
            <a:r>
              <a:rPr lang="hr-HR" sz="1000">
                <a:latin typeface="Arial"/>
                <a:ea typeface="Calibri"/>
                <a:cs typeface="Segoe UI"/>
              </a:rPr>
              <a:t>Universal group membership caching</a:t>
            </a:r>
            <a:r>
              <a:rPr lang="hr-HR" sz="1000">
                <a:latin typeface="Arial"/>
                <a:ea typeface="Calibri"/>
                <a:cs typeface="Times New Roman"/>
              </a:rPr>
              <a:t> </a:t>
            </a:r>
            <a:r>
              <a:rPr lang="en-US" sz="1000">
                <a:latin typeface="Arial"/>
                <a:ea typeface="Calibri"/>
                <a:cs typeface="Times New Roman"/>
              </a:rPr>
              <a:t>does not update with replication, and the user has up to eight hours of access--even more when the wide area network (WAN) link becomes offline. This caching method is also somewhat unpredictable. When users sign in the first time at a remote site and the global catalog is not available, the behavior is different from users who signed in previously. Therefore, because of these issues, we typically do not recommend </a:t>
            </a:r>
            <a:r>
              <a:rPr lang="hr-HR" sz="1000">
                <a:latin typeface="Arial"/>
                <a:ea typeface="Calibri"/>
                <a:cs typeface="Segoe UI"/>
              </a:rPr>
              <a:t>universal group membership caching</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583D50B-19A6-4856-80E3-B3D592742DA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30046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options for configuring intersite replication. The next topic demonstrates these options.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988772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583D50B-19A6-4856-80E3-B3D592742DA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339090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how you can use the </a:t>
            </a:r>
            <a:r>
              <a:rPr lang="en-US" sz="1000" b="1">
                <a:latin typeface="Arial"/>
                <a:ea typeface="Calibri"/>
                <a:cs typeface="Times New Roman"/>
              </a:rPr>
              <a:t>Repadmin.exe</a:t>
            </a:r>
            <a:r>
              <a:rPr lang="en-US" sz="1000">
                <a:latin typeface="Arial"/>
                <a:ea typeface="Calibri"/>
                <a:cs typeface="Segoe UI"/>
              </a:rPr>
              <a:t> and </a:t>
            </a:r>
            <a:r>
              <a:rPr lang="en-US" sz="1000" b="1">
                <a:latin typeface="Arial"/>
                <a:ea typeface="Calibri"/>
                <a:cs typeface="Times New Roman"/>
              </a:rPr>
              <a:t>Dcdiag.exe</a:t>
            </a:r>
            <a:r>
              <a:rPr lang="en-US" sz="1000">
                <a:latin typeface="Arial"/>
                <a:ea typeface="Calibri"/>
                <a:cs typeface="Segoe UI"/>
              </a:rPr>
              <a:t> tools to monitor AD DS replication. You might want to consider showing an example of some of the commands.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Other commands that you can discuss include:</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b="1">
                <a:effectLst/>
                <a:latin typeface="Arial"/>
                <a:ea typeface="Times New Roman"/>
                <a:cs typeface="Times New Roman"/>
              </a:rPr>
              <a:t>Repadmin /bind</a:t>
            </a:r>
            <a:r>
              <a:rPr lang="en-US" sz="1000">
                <a:effectLst/>
                <a:latin typeface="Arial"/>
                <a:ea typeface="Times New Roman"/>
                <a:cs typeface="Segoe UI"/>
              </a:rPr>
              <a:t>, which is useful to verify that a r</a:t>
            </a:r>
            <a:r>
              <a:rPr lang="en-US" sz="1000">
                <a:effectLst/>
                <a:latin typeface="Arial"/>
                <a:ea typeface="Times New Roman"/>
                <a:cs typeface="Times New Roman"/>
              </a:rPr>
              <a:t>emote procedure call </a:t>
            </a:r>
            <a:r>
              <a:rPr lang="en-US" sz="1000">
                <a:effectLst/>
                <a:latin typeface="Arial"/>
                <a:ea typeface="Times New Roman"/>
                <a:cs typeface="Segoe UI"/>
              </a:rPr>
              <a:t>(RPC) is working against a domain controller.</a:t>
            </a:r>
            <a:endParaRPr lang="en-US" sz="1000">
              <a:effectLst/>
              <a:latin typeface="Arial"/>
              <a:ea typeface="Times New Roman"/>
              <a:cs typeface="Times New Roman"/>
            </a:endParaRPr>
          </a:p>
          <a:p>
            <a:pPr marL="342900" lvl="0" indent="-342900">
              <a:lnSpc>
                <a:spcPct val="115000"/>
              </a:lnSpc>
              <a:spcAft>
                <a:spcPts val="995"/>
              </a:spcAft>
              <a:buFont typeface="Symbol"/>
              <a:buChar char=""/>
            </a:pPr>
            <a:r>
              <a:rPr lang="en-US" sz="1000" b="1">
                <a:effectLst/>
                <a:latin typeface="Arial"/>
                <a:ea typeface="Times New Roman"/>
                <a:cs typeface="Times New Roman"/>
              </a:rPr>
              <a:t>Repadmin /istg</a:t>
            </a:r>
            <a:r>
              <a:rPr lang="en-US" sz="1000">
                <a:effectLst/>
                <a:latin typeface="Arial"/>
                <a:ea typeface="Times New Roman"/>
                <a:cs typeface="Segoe UI"/>
              </a:rPr>
              <a:t>, which forces the ISTG to recalculate replication.</a:t>
            </a:r>
            <a:endParaRPr lang="en-US" sz="100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Calibri"/>
                <a:cs typeface="Segoe UI"/>
              </a:rPr>
              <a:t>Briefly mention the AD DS Management Pack on Microsoft System Center Operations Manager.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119729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Segoe UI"/>
              </a:rPr>
              <a:t>Exercise 1: Modifying the default site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has decided to implement additional AD DS sites to optimize the network utilization for AD DS network traffic. Your first step in implementing the new environment is to install a new domain controller for the Toronto site. You then will reconfigure the default site and assign appropriate IP address subnets to the site</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your task is to change the name of the default site to </a:t>
            </a:r>
            <a:r>
              <a:rPr lang="en-US" sz="1000" b="1" dirty="0" err="1">
                <a:latin typeface="Arial"/>
                <a:ea typeface="Calibri"/>
                <a:cs typeface="Times New Roman"/>
              </a:rPr>
              <a:t>LondonHQ</a:t>
            </a:r>
            <a:r>
              <a:rPr lang="en-US" sz="1000" dirty="0">
                <a:latin typeface="Arial"/>
                <a:ea typeface="Calibri"/>
                <a:cs typeface="Segoe UI"/>
              </a:rPr>
              <a:t> and associate it with the </a:t>
            </a:r>
            <a:r>
              <a:rPr lang="en-US" sz="1000" b="1" dirty="0">
                <a:latin typeface="Arial"/>
                <a:ea typeface="Calibri"/>
                <a:cs typeface="Times New Roman"/>
              </a:rPr>
              <a:t>172.16.0.0/24</a:t>
            </a:r>
            <a:r>
              <a:rPr lang="en-US" sz="1000" dirty="0">
                <a:latin typeface="Arial"/>
                <a:ea typeface="Calibri"/>
                <a:cs typeface="Segoe UI"/>
              </a:rPr>
              <a:t> IP subnet, which is the subnet range for the London head office.</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2: Creating additional sites and subnets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The next step you take to implement the AD DS site design is to configure the new AD DS site. The first site that you must implement is the Toronto site for the North American datacenter. The network team in Toronto also wants to dedicate a site named </a:t>
            </a:r>
            <a:r>
              <a:rPr lang="en-US" sz="1000" b="1" dirty="0" err="1">
                <a:latin typeface="Arial"/>
                <a:ea typeface="Calibri"/>
                <a:cs typeface="Times New Roman"/>
              </a:rPr>
              <a:t>TestSite</a:t>
            </a:r>
            <a:r>
              <a:rPr lang="en-US" sz="1000" dirty="0">
                <a:latin typeface="Arial"/>
                <a:ea typeface="Calibri"/>
                <a:cs typeface="Segoe UI"/>
              </a:rPr>
              <a:t> in the Toronto datacenter. You have been instructed that the Toronto IP subnet address is </a:t>
            </a:r>
            <a:r>
              <a:rPr lang="en-US" sz="1000" b="1" dirty="0">
                <a:latin typeface="Arial"/>
                <a:ea typeface="Calibri"/>
                <a:cs typeface="Times New Roman"/>
              </a:rPr>
              <a:t>172.16.1.0/24</a:t>
            </a:r>
            <a:r>
              <a:rPr lang="en-US" sz="1000" dirty="0">
                <a:latin typeface="Arial"/>
                <a:ea typeface="Calibri"/>
                <a:cs typeface="Segoe UI"/>
              </a:rPr>
              <a:t>, and the test network IP subnet address is </a:t>
            </a:r>
            <a:r>
              <a:rPr lang="en-US" sz="1000" b="1" dirty="0">
                <a:latin typeface="Arial"/>
                <a:ea typeface="Calibri"/>
                <a:cs typeface="Times New Roman"/>
              </a:rPr>
              <a:t>172.16.100.0/24</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3: Configuring AD DS replication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Now that the AD DS sites have been configured for Toronto, your next step is to configure the site links to manage replication between the sites and then to move the </a:t>
            </a:r>
            <a:r>
              <a:rPr lang="en-US" sz="1000" b="1" dirty="0">
                <a:latin typeface="Arial"/>
                <a:ea typeface="Calibri"/>
                <a:cs typeface="Times New Roman"/>
              </a:rPr>
              <a:t>TOR-DC1</a:t>
            </a:r>
            <a:r>
              <a:rPr lang="en-US" sz="1000" dirty="0">
                <a:latin typeface="Arial"/>
                <a:ea typeface="Calibri"/>
                <a:cs typeface="Segoe UI"/>
              </a:rPr>
              <a:t> domain controller to the </a:t>
            </a:r>
            <a:r>
              <a:rPr lang="en-US" sz="1000" b="1" dirty="0">
                <a:latin typeface="Arial"/>
                <a:ea typeface="Calibri"/>
                <a:cs typeface="Times New Roman"/>
              </a:rPr>
              <a:t>Toronto</a:t>
            </a:r>
            <a:r>
              <a:rPr lang="en-US" sz="1000" dirty="0">
                <a:latin typeface="Arial"/>
                <a:ea typeface="Calibri"/>
                <a:cs typeface="Segoe UI"/>
              </a:rPr>
              <a:t> site. Currently, all sites belong to </a:t>
            </a:r>
            <a:r>
              <a:rPr lang="en-US" sz="1000" b="1" dirty="0">
                <a:latin typeface="Arial"/>
                <a:ea typeface="Calibri"/>
                <a:cs typeface="Times New Roman"/>
              </a:rPr>
              <a:t>DEFAULTIPSITELINK</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need to modify site linking so that </a:t>
            </a:r>
            <a:r>
              <a:rPr lang="en-US" sz="1000" b="1" dirty="0" err="1">
                <a:latin typeface="Arial"/>
                <a:ea typeface="Calibri"/>
                <a:cs typeface="Times New Roman"/>
              </a:rPr>
              <a:t>LondonHQ</a:t>
            </a:r>
            <a:r>
              <a:rPr lang="en-US" sz="1000" dirty="0">
                <a:latin typeface="Arial"/>
                <a:ea typeface="Calibri"/>
                <a:cs typeface="Segoe UI"/>
              </a:rPr>
              <a:t> and </a:t>
            </a:r>
            <a:r>
              <a:rPr lang="en-US" sz="1000" b="1" dirty="0">
                <a:latin typeface="Arial"/>
                <a:ea typeface="Calibri"/>
                <a:cs typeface="Times New Roman"/>
              </a:rPr>
              <a:t>Toronto</a:t>
            </a:r>
            <a:r>
              <a:rPr lang="en-US" sz="1000" dirty="0">
                <a:latin typeface="Arial"/>
                <a:ea typeface="Calibri"/>
                <a:cs typeface="Segoe UI"/>
              </a:rPr>
              <a:t> belong to one common site link called </a:t>
            </a:r>
            <a:r>
              <a:rPr lang="en-US" sz="1000" b="1" dirty="0">
                <a:latin typeface="Arial"/>
                <a:ea typeface="Calibri"/>
                <a:cs typeface="Times New Roman"/>
              </a:rPr>
              <a:t>LON-TOR</a:t>
            </a:r>
            <a:r>
              <a:rPr lang="en-US" sz="1000" dirty="0">
                <a:latin typeface="Arial"/>
                <a:ea typeface="Calibri"/>
                <a:cs typeface="Segoe UI"/>
              </a:rPr>
              <a:t>. You should configure this link to replicate every hour. Additionally, you should link the </a:t>
            </a:r>
            <a:r>
              <a:rPr lang="en-US" sz="1000" b="1" dirty="0" err="1">
                <a:latin typeface="Arial"/>
                <a:ea typeface="Calibri"/>
                <a:cs typeface="Times New Roman"/>
              </a:rPr>
              <a:t>TestSite</a:t>
            </a:r>
            <a:r>
              <a:rPr lang="en-US" sz="1000" dirty="0">
                <a:latin typeface="Arial"/>
                <a:ea typeface="Calibri"/>
                <a:cs typeface="Segoe UI"/>
              </a:rPr>
              <a:t> site only to the </a:t>
            </a:r>
            <a:r>
              <a:rPr lang="en-US" sz="1000" b="1" dirty="0">
                <a:latin typeface="Arial"/>
                <a:ea typeface="Calibri"/>
                <a:cs typeface="Times New Roman"/>
              </a:rPr>
              <a:t>Toronto</a:t>
            </a:r>
            <a:r>
              <a:rPr lang="en-US" sz="1000" dirty="0">
                <a:latin typeface="Arial"/>
                <a:ea typeface="Calibri"/>
                <a:cs typeface="Segoe UI"/>
              </a:rPr>
              <a:t> site by using a site link named </a:t>
            </a:r>
            <a:r>
              <a:rPr lang="en-US" sz="1000" b="1" dirty="0">
                <a:latin typeface="Arial"/>
                <a:ea typeface="Calibri"/>
                <a:cs typeface="Times New Roman"/>
              </a:rPr>
              <a:t>TOR-TEST</a:t>
            </a:r>
            <a:r>
              <a:rPr lang="en-US" sz="1000" dirty="0">
                <a:latin typeface="Arial"/>
                <a:ea typeface="Calibri"/>
                <a:cs typeface="Segoe UI"/>
              </a:rPr>
              <a:t>. Replication should not be available from the </a:t>
            </a:r>
            <a:r>
              <a:rPr lang="en-US" sz="1000" b="1" dirty="0">
                <a:latin typeface="Arial"/>
                <a:ea typeface="Calibri"/>
                <a:cs typeface="Times New Roman"/>
              </a:rPr>
              <a:t>Toronto</a:t>
            </a:r>
            <a:r>
              <a:rPr lang="en-US" sz="1000" dirty="0">
                <a:latin typeface="Arial"/>
                <a:ea typeface="Calibri"/>
                <a:cs typeface="Segoe UI"/>
              </a:rPr>
              <a:t> site to the </a:t>
            </a:r>
            <a:r>
              <a:rPr lang="en-US" sz="1000" b="1" dirty="0" err="1">
                <a:latin typeface="Arial"/>
                <a:ea typeface="Calibri"/>
                <a:cs typeface="Times New Roman"/>
              </a:rPr>
              <a:t>TestSite</a:t>
            </a:r>
            <a:r>
              <a:rPr lang="en-US" sz="1000" dirty="0">
                <a:latin typeface="Arial"/>
                <a:ea typeface="Calibri"/>
                <a:cs typeface="Segoe UI"/>
              </a:rPr>
              <a:t> site during working hours from 9 AM to 3 PM. You then will use tools to monitor replication between the sites.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4: Monitoring and troubleshooting AD DS replication</a:t>
            </a:r>
          </a:p>
          <a:p>
            <a:pPr>
              <a:lnSpc>
                <a:spcPct val="115000"/>
              </a:lnSpc>
              <a:spcAft>
                <a:spcPts val="1000"/>
              </a:spcAft>
            </a:pPr>
            <a:r>
              <a:rPr lang="en-US" sz="1000" dirty="0">
                <a:latin typeface="Arial"/>
                <a:ea typeface="Calibri"/>
                <a:cs typeface="Times New Roman"/>
              </a:rPr>
              <a:t>After AD DS sites and replication are established, A. Datum experiences replication issues. You must use monitoring and troubleshooting tools to diagnose the issue and resolve it.</a:t>
            </a:r>
          </a:p>
        </p:txBody>
      </p:sp>
      <p:sp>
        <p:nvSpPr>
          <p:cNvPr id="4" name="Slide Number Placeholder 3"/>
          <p:cNvSpPr>
            <a:spLocks noGrp="1"/>
          </p:cNvSpPr>
          <p:nvPr>
            <p:ph type="sldNum" sz="quarter" idx="10"/>
          </p:nvPr>
        </p:nvSpPr>
        <p:spPr/>
        <p:txBody>
          <a:bodyPr/>
          <a:lstStyle/>
          <a:p>
            <a:fld id="{A583D50B-19A6-4856-80E3-B3D592742DA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br>
              <a:rPr lang="en-CA" sz="1200" b="1" dirty="0">
                <a:solidFill>
                  <a:srgbClr val="336699"/>
                </a:solidFill>
                <a:latin typeface="Arial"/>
              </a:rPr>
            </a:br>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53723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lesson’s topics. This content has changed little since earlier versions of Windows operating systems, so if students have previous experience with AD DS replication, you can summarize the information in these topics instead of going into detail about the topic content.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replication important to the global catalog?</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configuration partition contains global catalog information that is replicated to all domain controllers that are designated as global catalog servers.</a:t>
            </a:r>
          </a:p>
        </p:txBody>
      </p:sp>
      <p:sp>
        <p:nvSpPr>
          <p:cNvPr id="4" name="Slide Number Placeholder 3"/>
          <p:cNvSpPr>
            <a:spLocks noGrp="1"/>
          </p:cNvSpPr>
          <p:nvPr>
            <p:ph type="sldNum" sz="quarter" idx="10"/>
          </p:nvPr>
        </p:nvSpPr>
        <p:spPr/>
        <p:txBody>
          <a:bodyPr/>
          <a:lstStyle/>
          <a:p>
            <a:fld id="{A583D50B-19A6-4856-80E3-B3D592742DA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97485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Briefly describe the information that each AD DS partition stores.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might consider using the Active Directory Services Interfaces Editor (ADSI Edit) to show the contents of each partition.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Review the likely size and replication frequency of each partition in a typical AD DS deployment. These factors can have a significant effect on AD DS planning and performance.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a:t>
            </a:r>
            <a:r>
              <a:rPr lang="en-US" sz="1000">
                <a:latin typeface="Arial"/>
                <a:ea typeface="Calibri"/>
                <a:cs typeface="Times New Roman"/>
              </a:rPr>
              <a:t>Active Directory–integrated Domain Name System (DNS)</a:t>
            </a:r>
            <a:r>
              <a:rPr lang="en-US" sz="1000">
                <a:latin typeface="Arial"/>
                <a:ea typeface="Calibri"/>
                <a:cs typeface="Segoe UI"/>
              </a:rPr>
              <a:t> actually uses application partitions for distribution between domain controllers. By default, two application partitions for DNS zones are created in this case: </a:t>
            </a:r>
            <a:r>
              <a:rPr lang="en-US" sz="1000" b="1">
                <a:latin typeface="Arial"/>
                <a:ea typeface="Calibri"/>
                <a:cs typeface="Times New Roman"/>
              </a:rPr>
              <a:t>ForestDNSZones</a:t>
            </a:r>
            <a:r>
              <a:rPr lang="en-US" sz="1000">
                <a:latin typeface="Arial"/>
                <a:ea typeface="Calibri"/>
                <a:cs typeface="Segoe UI"/>
              </a:rPr>
              <a:t> and </a:t>
            </a:r>
            <a:r>
              <a:rPr lang="en-US" sz="1000" b="1">
                <a:latin typeface="Arial"/>
                <a:ea typeface="Calibri"/>
                <a:cs typeface="Times New Roman"/>
              </a:rPr>
              <a:t>DomainDNSZones</a:t>
            </a:r>
            <a:r>
              <a:rPr lang="en-US" sz="1000">
                <a:latin typeface="Arial"/>
                <a:ea typeface="Calibri"/>
                <a:cs typeface="Segoe UI"/>
              </a:rPr>
              <a:t>. The </a:t>
            </a:r>
            <a:r>
              <a:rPr lang="en-US" sz="1000" b="1">
                <a:latin typeface="Arial"/>
                <a:ea typeface="Calibri"/>
                <a:cs typeface="Times New Roman"/>
              </a:rPr>
              <a:t>ForestDNSZones</a:t>
            </a:r>
            <a:r>
              <a:rPr lang="en-US" sz="1000">
                <a:latin typeface="Arial"/>
                <a:ea typeface="Calibri"/>
                <a:cs typeface="Segoe UI"/>
              </a:rPr>
              <a:t> zone replicates to all domain controllers, which are DNS servers in the forest. The </a:t>
            </a:r>
            <a:r>
              <a:rPr lang="en-US" sz="1000" b="1">
                <a:latin typeface="Arial"/>
                <a:ea typeface="Calibri"/>
                <a:cs typeface="Times New Roman"/>
              </a:rPr>
              <a:t>DomainDNSZones</a:t>
            </a:r>
            <a:r>
              <a:rPr lang="en-US" sz="1000">
                <a:latin typeface="Arial"/>
                <a:ea typeface="Calibri"/>
                <a:cs typeface="Segoe UI"/>
              </a:rPr>
              <a:t> zone replicates to all domain controllers, which are DNS servers in the domain.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41385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Discuss the replication model. It is important that students understand that they can make changes from any domain controller in the domain, except for read-only domain controllers (RODCs), and that those changes then replicate to all other domain controllers. Compare this with a single-master replication model, in which you make changes on one domain controller only.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Ask students what benefits and disadvantages result from using a multiple master replication model. Stress that this model results in a more complicated replication process than the single-master model, but it provides more redundancy and scalability.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that as a transition to introduce the concepts of integrity, convergence, and performance. In a multiple master database, these must be balanced.</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Go on to define the key design characteristics of AD DS replication that the slide lists.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679777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Segoe UI"/>
              </a:rPr>
              <a:t>Use this slide to explain how AD DS replication works within a site. </a:t>
            </a:r>
            <a:r>
              <a:rPr lang="en-US" sz="1000">
                <a:latin typeface="Arial"/>
                <a:ea typeface="Calibri"/>
                <a:cs typeface="Segoe UI"/>
              </a:rPr>
              <a:t>Discuss, demonstrate, or illustrate the role of the Knowledge Consistency Checker in creating connection objects to create an efficient (three-hop maximum) and robust (two-way) topology.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that there are few reasons to create connection objects manually within a site. In fact, administrators have very few options by which they can modify the replication topology within a site.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Then, move on to the replication itself. Mention that within a single site, the replication goal is to update all domain controllers as quickly as possible.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However, when a change occurs on a domain controller, the domain controller waits as long as 15 seconds to notify its partners of the change. This increases the efficiency of replication if additional changes occur on the partition.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with a maximum of 15 seconds, this means that on average, changes replicate every 7.5 seconds. A maximum of three hops means that within 45 seconds, or an average of 22.5 seconds, the entire site is updated with a change.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Introduce the directory replication agent.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all partitions that replicate between two domain controllers on a connection object replicate simultaneously. There is no way to time the partitions differently.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Point out that replication traffic is not compressed, because it is assumed that all domain controllers in the same site will be connected with a fast network connection with abundant available bandwidth.</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circumstances that result when you create a connection object manually between domain controllers within a site.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 do not recommend that you create a connection object manually, nor is it required typically, because the Knowledge Consistency Checker does not verify or use the manual connection object for failover. The Knowledge Consistency Checker also does not remove manual connection objects, which means that you must remember to delete connection objects that you create manually.</a:t>
            </a:r>
          </a:p>
        </p:txBody>
      </p:sp>
      <p:sp>
        <p:nvSpPr>
          <p:cNvPr id="4" name="Slide Number Placeholder 3"/>
          <p:cNvSpPr>
            <a:spLocks noGrp="1"/>
          </p:cNvSpPr>
          <p:nvPr>
            <p:ph type="sldNum" sz="quarter" idx="10"/>
          </p:nvPr>
        </p:nvSpPr>
        <p:spPr/>
        <p:txBody>
          <a:bodyPr/>
          <a:lstStyle/>
          <a:p>
            <a:fld id="{A583D50B-19A6-4856-80E3-B3D592742DA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296852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hr-HR" sz="1000">
                <a:latin typeface="Arial"/>
                <a:ea typeface="Calibri"/>
                <a:cs typeface="Segoe UI"/>
              </a:rPr>
              <a:t>Highlight that most organizations that have a managed AD DS change-control process do not experience replication conflicts. In most organizations, only one group is likely to make changes to the same objects in AD DS, and that group should have a communication process that ensures that conflicting changes do not happen.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students want more information about how AD DS resolves replication conflicts, draw a diagram of several domain controllers and show how attribute numbers, time stamps, and server globally unique identifiers (GUIDs) always result in conflict resolution.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8042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Use the animated slide to show how the replication topology works for each directory partition. Because the configuration and schema partitions replicate throughout the forest, the replication topology crosses domain boundaries.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second part of the animated slide describes global catalog replication. Although the global catalog is not a directory partition, it uses the same replication process. Point out that you can run the </a:t>
            </a:r>
            <a:r>
              <a:rPr lang="en-US" sz="1000" b="1">
                <a:latin typeface="Arial"/>
                <a:ea typeface="Calibri"/>
                <a:cs typeface="Times New Roman"/>
              </a:rPr>
              <a:t>ntdsutil \ partition management \ (connect) \ list</a:t>
            </a:r>
            <a:r>
              <a:rPr lang="en-US" sz="1000">
                <a:latin typeface="Arial"/>
                <a:ea typeface="Calibri"/>
                <a:cs typeface="Segoe UI"/>
              </a:rPr>
              <a:t> command to see the global catalog partitions on the domain controllers.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9075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it is critical that SYSVOL syncs between all domain controllers within a domain.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benefits of using Distributed File System (DFS) Replication instead of the file replication service (FRS) for replication processes.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583D50B-19A6-4856-80E3-B3D592742DA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4: Implementing and administering </a:t>
            </a:r>
          </a:p>
          <a:p>
            <a:r>
              <a:rPr lang="en-CA" sz="1200" b="1" dirty="0">
                <a:solidFill>
                  <a:srgbClr val="336699"/>
                </a:solidFill>
                <a:latin typeface="Arial"/>
              </a:rPr>
              <a:t>AD DS sites and replication</a:t>
            </a:r>
            <a:endParaRPr lang="en-US" sz="1200" b="1" dirty="0">
              <a:solidFill>
                <a:srgbClr val="336699"/>
              </a:solidFill>
              <a:latin typeface="Arial"/>
            </a:endParaRPr>
          </a:p>
        </p:txBody>
      </p:sp>
    </p:spTree>
    <p:extLst>
      <p:ext uri="{BB962C8B-B14F-4D97-AF65-F5344CB8AC3E}">
        <p14:creationId xmlns:p14="http://schemas.microsoft.com/office/powerpoint/2010/main" val="101039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en-CA" dirty="0" smtClean="0"/>
              <a:t>AD </a:t>
            </a:r>
            <a:r>
              <a:rPr lang="en-CA" dirty="0"/>
              <a:t>DS sites and </a:t>
            </a:r>
            <a:r>
              <a:rPr lang="en-CA" dirty="0" smtClean="0"/>
              <a:t>replication</a:t>
            </a:r>
            <a:endParaRPr lang="en-US" dirty="0"/>
          </a:p>
        </p:txBody>
      </p:sp>
    </p:spTree>
    <p:extLst>
      <p:ext uri="{BB962C8B-B14F-4D97-AF65-F5344CB8AC3E}">
        <p14:creationId xmlns:p14="http://schemas.microsoft.com/office/powerpoint/2010/main" val="41293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2: Configuring AD DS sites</a:t>
            </a:r>
            <a:endParaRPr lang="en-US"/>
          </a:p>
        </p:txBody>
      </p:sp>
      <p:sp>
        <p:nvSpPr>
          <p:cNvPr id="3" name="Text Placeholder 2"/>
          <p:cNvSpPr>
            <a:spLocks noGrp="1"/>
          </p:cNvSpPr>
          <p:nvPr>
            <p:ph type="body" idx="1"/>
          </p:nvPr>
        </p:nvSpPr>
        <p:spPr/>
        <p:txBody>
          <a:bodyPr/>
          <a:lstStyle/>
          <a:p>
            <a:r>
              <a:rPr lang="en-CA"/>
              <a:t>What are AD DS sites?
Why implement additional sites?
Demonstration: Configuring AD DS sites
How replication works between sites
What is the ISTG?
Overview of SRV records
How client computers locate domain controllers within sites
Moving domain controllers between sites</a:t>
            </a:r>
            <a:endParaRPr lang="en-US"/>
          </a:p>
        </p:txBody>
      </p:sp>
    </p:spTree>
    <p:extLst>
      <p:ext uri="{BB962C8B-B14F-4D97-AF65-F5344CB8AC3E}">
        <p14:creationId xmlns:p14="http://schemas.microsoft.com/office/powerpoint/2010/main" val="40193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sites?</a:t>
            </a:r>
            <a:endParaRPr lang="en-US"/>
          </a:p>
        </p:txBody>
      </p:sp>
      <p:sp>
        <p:nvSpPr>
          <p:cNvPr id="4" name="Content Placeholder 2"/>
          <p:cNvSpPr>
            <a:spLocks noGrp="1"/>
          </p:cNvSpPr>
          <p:nvPr/>
        </p:nvSpPr>
        <p:spPr bwMode="auto">
          <a:xfrm>
            <a:off x="228600" y="1003301"/>
            <a:ext cx="870565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200" dirty="0"/>
              <a:t>Sites identify network locations with fast, reliable network connections</a:t>
            </a:r>
          </a:p>
          <a:p>
            <a:pPr eaLnBrk="1" hangingPunct="1"/>
            <a:r>
              <a:rPr lang="en-US" sz="2200" dirty="0"/>
              <a:t>Sites are associated with subnet objects</a:t>
            </a:r>
          </a:p>
          <a:p>
            <a:pPr eaLnBrk="1" hangingPunct="1"/>
            <a:r>
              <a:rPr lang="en-US" sz="2200" dirty="0"/>
              <a:t>Sites are used to manage:</a:t>
            </a:r>
          </a:p>
          <a:p>
            <a:pPr lvl="1" eaLnBrk="1" hangingPunct="1"/>
            <a:r>
              <a:rPr lang="en-US" sz="2200" dirty="0"/>
              <a:t>Replication when domain controllers are separated by slow, expensive links</a:t>
            </a:r>
          </a:p>
          <a:p>
            <a:pPr lvl="1" eaLnBrk="1" hangingPunct="1"/>
            <a:r>
              <a:rPr lang="en-US" sz="2200" dirty="0"/>
              <a:t>Service localization:</a:t>
            </a:r>
          </a:p>
          <a:p>
            <a:pPr lvl="2" eaLnBrk="1" hangingPunct="1"/>
            <a:r>
              <a:rPr lang="en-US" sz="2200" dirty="0"/>
              <a:t>Domain controller authentication</a:t>
            </a:r>
          </a:p>
          <a:p>
            <a:pPr lvl="2"/>
            <a:r>
              <a:rPr lang="en-US" sz="2200" dirty="0"/>
              <a:t>AD DS–aware (site-aware)</a:t>
            </a:r>
            <a:br>
              <a:rPr lang="en-US" sz="2200" dirty="0"/>
            </a:br>
            <a:r>
              <a:rPr lang="en-US" sz="2200" dirty="0"/>
              <a:t>services or applications</a:t>
            </a:r>
          </a:p>
        </p:txBody>
      </p:sp>
      <p:grpSp>
        <p:nvGrpSpPr>
          <p:cNvPr id="5" name="Group 4" descr="The diagram depicts IP subnets with two sites, labeled A1 and A2, which are connected with a line.&#10;&#10;"/>
          <p:cNvGrpSpPr/>
          <p:nvPr/>
        </p:nvGrpSpPr>
        <p:grpSpPr>
          <a:xfrm>
            <a:off x="4837889" y="4562345"/>
            <a:ext cx="3949056" cy="2105514"/>
            <a:chOff x="4837889" y="4562345"/>
            <a:chExt cx="3949056" cy="2105514"/>
          </a:xfrm>
        </p:grpSpPr>
        <p:sp>
          <p:nvSpPr>
            <p:cNvPr id="6" name="Oval 5"/>
            <p:cNvSpPr/>
            <p:nvPr/>
          </p:nvSpPr>
          <p:spPr bwMode="auto">
            <a:xfrm>
              <a:off x="6738816" y="5671327"/>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4837889" y="5029818"/>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Text Box 6"/>
            <p:cNvSpPr txBox="1">
              <a:spLocks noChangeArrowheads="1"/>
            </p:cNvSpPr>
            <p:nvPr/>
          </p:nvSpPr>
          <p:spPr bwMode="auto">
            <a:xfrm>
              <a:off x="5409078" y="5591384"/>
              <a:ext cx="8383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A</a:t>
              </a:r>
            </a:p>
          </p:txBody>
        </p:sp>
        <p:sp>
          <p:nvSpPr>
            <p:cNvPr id="9" name="Line 16"/>
            <p:cNvSpPr>
              <a:spLocks noChangeShapeType="1"/>
            </p:cNvSpPr>
            <p:nvPr/>
          </p:nvSpPr>
          <p:spPr bwMode="auto">
            <a:xfrm>
              <a:off x="6094984" y="5138202"/>
              <a:ext cx="1434866"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 name="Text Box 13"/>
            <p:cNvSpPr txBox="1">
              <a:spLocks noChangeArrowheads="1"/>
            </p:cNvSpPr>
            <p:nvPr/>
          </p:nvSpPr>
          <p:spPr bwMode="auto">
            <a:xfrm>
              <a:off x="7865923" y="5300738"/>
              <a:ext cx="65904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1" name="Text Box 13"/>
            <p:cNvSpPr txBox="1">
              <a:spLocks noChangeArrowheads="1"/>
            </p:cNvSpPr>
            <p:nvPr/>
          </p:nvSpPr>
          <p:spPr bwMode="auto">
            <a:xfrm>
              <a:off x="5210073" y="4668049"/>
              <a:ext cx="69813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grpSp>
          <p:nvGrpSpPr>
            <p:cNvPr id="12" name="Group 11" descr="This is an image of IP subnets with two sites labeled A1 and A2 which are connected with a red line."/>
            <p:cNvGrpSpPr/>
            <p:nvPr/>
          </p:nvGrpSpPr>
          <p:grpSpPr>
            <a:xfrm>
              <a:off x="5642496" y="4562345"/>
              <a:ext cx="2219484" cy="1683333"/>
              <a:chOff x="5642496" y="4562345"/>
              <a:chExt cx="2219484" cy="1683333"/>
            </a:xfrm>
          </p:grpSpPr>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2496" y="4562345"/>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8896" y="5234049"/>
                <a:ext cx="543084" cy="10116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 Box 6"/>
            <p:cNvSpPr txBox="1">
              <a:spLocks noChangeArrowheads="1"/>
            </p:cNvSpPr>
            <p:nvPr/>
          </p:nvSpPr>
          <p:spPr bwMode="auto">
            <a:xfrm>
              <a:off x="7217976" y="6218738"/>
              <a:ext cx="8206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B</a:t>
              </a:r>
            </a:p>
          </p:txBody>
        </p:sp>
      </p:grpSp>
    </p:spTree>
    <p:extLst>
      <p:ext uri="{BB962C8B-B14F-4D97-AF65-F5344CB8AC3E}">
        <p14:creationId xmlns:p14="http://schemas.microsoft.com/office/powerpoint/2010/main" val="329640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implement additional sites?</a:t>
            </a:r>
          </a:p>
        </p:txBody>
      </p:sp>
      <p:sp>
        <p:nvSpPr>
          <p:cNvPr id="4" name="Content Placeholder 2"/>
          <p:cNvSpPr txBox="1">
            <a:spLocks/>
          </p:cNvSpPr>
          <p:nvPr/>
        </p:nvSpPr>
        <p:spPr bwMode="auto">
          <a:xfrm>
            <a:off x="381000" y="1009773"/>
            <a:ext cx="8663718"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kern="0" dirty="0">
                <a:latin typeface="Segoe UI" panose="020B0502040204020203" pitchFamily="34" charset="0"/>
                <a:ea typeface="Segoe UI" panose="020B0502040204020203" pitchFamily="34" charset="0"/>
                <a:cs typeface="Segoe UI" panose="020B0502040204020203" pitchFamily="34" charset="0"/>
              </a:rPr>
              <a:t>Create additional sites when:</a:t>
            </a:r>
          </a:p>
          <a:p>
            <a:pPr marL="173736" indent="-173736">
              <a:spcBef>
                <a:spcPts val="800"/>
              </a:spcBef>
              <a:buClr>
                <a:srgbClr val="0070C0"/>
              </a:buClr>
              <a:buFont typeface="Arial" panose="020B0604020202020204" pitchFamily="34" charset="0"/>
              <a:buChar char="•"/>
            </a:pPr>
            <a:r>
              <a:rPr lang="en-CA" sz="2000" b="0" kern="0" dirty="0">
                <a:latin typeface="Segoe UI" panose="020B0502040204020203" pitchFamily="34" charset="0"/>
                <a:ea typeface="Segoe UI" panose="020B0502040204020203" pitchFamily="34" charset="0"/>
                <a:cs typeface="Segoe UI" panose="020B0502040204020203" pitchFamily="34" charset="0"/>
              </a:rPr>
              <a:t>A slow link separates a part of the network </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A part of the network has enough users to warrant hosting </a:t>
            </a:r>
            <a:br>
              <a:rPr lang="en-US" sz="2000" b="0" kern="0" dirty="0">
                <a:latin typeface="Segoe UI" panose="020B0502040204020203" pitchFamily="34" charset="0"/>
                <a:ea typeface="Segoe UI" panose="020B0502040204020203" pitchFamily="34" charset="0"/>
                <a:cs typeface="Segoe UI" panose="020B0502040204020203" pitchFamily="34" charset="0"/>
              </a:rPr>
            </a:br>
            <a:r>
              <a:rPr lang="en-US" sz="2000" b="0" kern="0" dirty="0">
                <a:latin typeface="Segoe UI" panose="020B0502040204020203" pitchFamily="34" charset="0"/>
                <a:ea typeface="Segoe UI" panose="020B0502040204020203" pitchFamily="34" charset="0"/>
                <a:cs typeface="Segoe UI" panose="020B0502040204020203" pitchFamily="34" charset="0"/>
              </a:rPr>
              <a:t>domain controllers or other services in that location</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You want to control service localization</a:t>
            </a:r>
          </a:p>
          <a:p>
            <a:pPr marL="173736" indent="-173736">
              <a:spcBef>
                <a:spcPts val="800"/>
              </a:spcBef>
              <a:buClr>
                <a:srgbClr val="0070C0"/>
              </a:buClr>
              <a:buFont typeface="Arial" panose="020B0604020202020204" pitchFamily="34" charset="0"/>
              <a:buChar char="•"/>
            </a:pPr>
            <a:r>
              <a:rPr lang="en-US" sz="2000" b="0" kern="0" dirty="0">
                <a:latin typeface="Segoe UI" panose="020B0502040204020203" pitchFamily="34" charset="0"/>
                <a:ea typeface="Segoe UI" panose="020B0502040204020203" pitchFamily="34" charset="0"/>
                <a:cs typeface="Segoe UI" panose="020B0502040204020203" pitchFamily="34" charset="0"/>
              </a:rPr>
              <a:t>You want to control replication between domain controllers</a:t>
            </a:r>
          </a:p>
          <a:p>
            <a:pPr lvl="1"/>
            <a:endParaRPr lang="en-US" sz="1600" b="0" kern="0" dirty="0"/>
          </a:p>
        </p:txBody>
      </p:sp>
      <p:grpSp>
        <p:nvGrpSpPr>
          <p:cNvPr id="5" name="Group 4" descr="The diagram depicts two AD DS sites. The first site has three domain controllers that connect to each other, and the second site has two domain controllers that connect to each other. Each site has IP subnets associated with them, and there is a link between the two sites.&#10;&#10;"/>
          <p:cNvGrpSpPr/>
          <p:nvPr/>
        </p:nvGrpSpPr>
        <p:grpSpPr>
          <a:xfrm>
            <a:off x="457200" y="3926804"/>
            <a:ext cx="8296198" cy="2789019"/>
            <a:chOff x="793494" y="3926804"/>
            <a:chExt cx="8296198" cy="2789019"/>
          </a:xfrm>
        </p:grpSpPr>
        <p:sp>
          <p:nvSpPr>
            <p:cNvPr id="6" name="Oval 5"/>
            <p:cNvSpPr/>
            <p:nvPr/>
          </p:nvSpPr>
          <p:spPr bwMode="auto">
            <a:xfrm>
              <a:off x="5048859" y="4261212"/>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793494" y="4749726"/>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Text Box 6"/>
            <p:cNvSpPr txBox="1">
              <a:spLocks noChangeArrowheads="1"/>
            </p:cNvSpPr>
            <p:nvPr/>
          </p:nvSpPr>
          <p:spPr bwMode="auto">
            <a:xfrm>
              <a:off x="7128364" y="4364560"/>
              <a:ext cx="8206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B</a:t>
              </a:r>
            </a:p>
          </p:txBody>
        </p:sp>
        <p:sp>
          <p:nvSpPr>
            <p:cNvPr id="9" name="Text Box 13"/>
            <p:cNvSpPr txBox="1">
              <a:spLocks noChangeArrowheads="1"/>
            </p:cNvSpPr>
            <p:nvPr/>
          </p:nvSpPr>
          <p:spPr bwMode="auto">
            <a:xfrm>
              <a:off x="7956872" y="4621825"/>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0" name="Text Box 6"/>
            <p:cNvSpPr txBox="1">
              <a:spLocks noChangeArrowheads="1"/>
            </p:cNvSpPr>
            <p:nvPr/>
          </p:nvSpPr>
          <p:spPr bwMode="auto">
            <a:xfrm>
              <a:off x="3224524" y="6144165"/>
              <a:ext cx="8383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A</a:t>
              </a:r>
            </a:p>
          </p:txBody>
        </p:sp>
        <p:sp>
          <p:nvSpPr>
            <p:cNvPr id="11" name="Text Box 13"/>
            <p:cNvSpPr txBox="1">
              <a:spLocks noChangeArrowheads="1"/>
            </p:cNvSpPr>
            <p:nvPr/>
          </p:nvSpPr>
          <p:spPr bwMode="auto">
            <a:xfrm>
              <a:off x="3777773" y="4556939"/>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2" name="Text Box 13"/>
            <p:cNvSpPr txBox="1">
              <a:spLocks noChangeArrowheads="1"/>
            </p:cNvSpPr>
            <p:nvPr/>
          </p:nvSpPr>
          <p:spPr bwMode="auto">
            <a:xfrm>
              <a:off x="2467957" y="5305045"/>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A3</a:t>
              </a:r>
            </a:p>
          </p:txBody>
        </p:sp>
        <p:sp>
          <p:nvSpPr>
            <p:cNvPr id="13" name="Line 16"/>
            <p:cNvSpPr>
              <a:spLocks noChangeShapeType="1"/>
            </p:cNvSpPr>
            <p:nvPr/>
          </p:nvSpPr>
          <p:spPr bwMode="auto">
            <a:xfrm flipH="1" flipV="1">
              <a:off x="1962150" y="5133655"/>
              <a:ext cx="6096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Text Box 13"/>
            <p:cNvSpPr txBox="1">
              <a:spLocks noChangeArrowheads="1"/>
            </p:cNvSpPr>
            <p:nvPr/>
          </p:nvSpPr>
          <p:spPr bwMode="auto">
            <a:xfrm>
              <a:off x="6101859" y="3926804"/>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sp>
          <p:nvSpPr>
            <p:cNvPr id="15" name="Text Box 13"/>
            <p:cNvSpPr txBox="1">
              <a:spLocks noChangeArrowheads="1"/>
            </p:cNvSpPr>
            <p:nvPr/>
          </p:nvSpPr>
          <p:spPr bwMode="auto">
            <a:xfrm>
              <a:off x="1709095" y="4083904"/>
              <a:ext cx="53320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grpSp>
          <p:nvGrpSpPr>
            <p:cNvPr id="16" name="Group 15" descr="Pictured are two AD DS sites. The first site has three domain controllers that are connected to each other, and the second site has two domain controllers that are connected to each other. "/>
            <p:cNvGrpSpPr/>
            <p:nvPr/>
          </p:nvGrpSpPr>
          <p:grpSpPr>
            <a:xfrm>
              <a:off x="1646278" y="4310151"/>
              <a:ext cx="6787202" cy="2368533"/>
              <a:chOff x="1646278" y="4310151"/>
              <a:chExt cx="6787202" cy="2368533"/>
            </a:xfrm>
          </p:grpSpPr>
          <p:sp>
            <p:nvSpPr>
              <p:cNvPr id="17" name="Line 16"/>
              <p:cNvSpPr>
                <a:spLocks noChangeShapeType="1"/>
              </p:cNvSpPr>
              <p:nvPr/>
            </p:nvSpPr>
            <p:spPr bwMode="auto">
              <a:xfrm>
                <a:off x="6318572" y="4705963"/>
                <a:ext cx="1752600"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16"/>
              <p:cNvSpPr>
                <a:spLocks noChangeShapeType="1"/>
              </p:cNvSpPr>
              <p:nvPr/>
            </p:nvSpPr>
            <p:spPr bwMode="auto">
              <a:xfrm>
                <a:off x="2037242" y="4897699"/>
                <a:ext cx="1752600"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Line 16"/>
              <p:cNvSpPr>
                <a:spLocks noChangeShapeType="1"/>
              </p:cNvSpPr>
              <p:nvPr/>
            </p:nvSpPr>
            <p:spPr bwMode="auto">
              <a:xfrm flipV="1">
                <a:off x="2647950" y="5667055"/>
                <a:ext cx="1219200" cy="388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6278" y="4420448"/>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375" y="5066879"/>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56884" y="5667055"/>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8631" y="4310151"/>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90396" y="5006794"/>
                <a:ext cx="543084" cy="101162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bwMode="auto">
              <a:xfrm flipV="1">
                <a:off x="4339751" y="4820295"/>
                <a:ext cx="1635773" cy="677527"/>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189990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b4af6e5-0bbb-40e6-8e8b-9445eae56e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replication works between sites</a:t>
            </a:r>
            <a:endParaRPr lang="en-US"/>
          </a:p>
        </p:txBody>
      </p:sp>
      <p:grpSp>
        <p:nvGrpSpPr>
          <p:cNvPr id="4" name="Group 3" descr="The top portion of the illustration depicts replication within sites, which is indicated by two domain controllers in a single AD DS site, with replication links depicted by an arrow that points toward one domain controller and another arrow that points to the opposite domain controller. In the bottom portion of the illustration are two sites with two domain controllers in each site. There are replication links between them, depicted as two double-sided dashed arrows pointing toward the domain controllers in each site, and also between the sites.&#10;&#10;"/>
          <p:cNvGrpSpPr/>
          <p:nvPr/>
        </p:nvGrpSpPr>
        <p:grpSpPr>
          <a:xfrm>
            <a:off x="569266" y="989212"/>
            <a:ext cx="4044482" cy="5408003"/>
            <a:chOff x="569266" y="989212"/>
            <a:chExt cx="4044482" cy="5408003"/>
          </a:xfrm>
        </p:grpSpPr>
        <p:sp>
          <p:nvSpPr>
            <p:cNvPr id="5" name="Oval 4"/>
            <p:cNvSpPr/>
            <p:nvPr/>
          </p:nvSpPr>
          <p:spPr bwMode="auto">
            <a:xfrm>
              <a:off x="1775737" y="3686907"/>
              <a:ext cx="2834362" cy="137908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Oval 5"/>
            <p:cNvSpPr/>
            <p:nvPr/>
          </p:nvSpPr>
          <p:spPr bwMode="auto">
            <a:xfrm>
              <a:off x="569266" y="989212"/>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Text Box 13"/>
            <p:cNvSpPr txBox="1">
              <a:spLocks noChangeArrowheads="1"/>
            </p:cNvSpPr>
            <p:nvPr/>
          </p:nvSpPr>
          <p:spPr bwMode="auto">
            <a:xfrm>
              <a:off x="3919228" y="1923560"/>
              <a:ext cx="657223" cy="369332"/>
            </a:xfrm>
            <a:prstGeom prst="rect">
              <a:avLst/>
            </a:prstGeom>
            <a:noFill/>
            <a:ln w="9525" algn="ctr">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A2</a:t>
              </a:r>
            </a:p>
          </p:txBody>
        </p:sp>
        <p:sp>
          <p:nvSpPr>
            <p:cNvPr id="8" name="AutoShape 29"/>
            <p:cNvSpPr>
              <a:spLocks noChangeArrowheads="1"/>
            </p:cNvSpPr>
            <p:nvPr/>
          </p:nvSpPr>
          <p:spPr bwMode="auto">
            <a:xfrm>
              <a:off x="2013963" y="1169296"/>
              <a:ext cx="1847733" cy="315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9" name="Text Box 13"/>
            <p:cNvSpPr txBox="1">
              <a:spLocks noChangeArrowheads="1"/>
            </p:cNvSpPr>
            <p:nvPr/>
          </p:nvSpPr>
          <p:spPr bwMode="auto">
            <a:xfrm>
              <a:off x="744294" y="1535601"/>
              <a:ext cx="714462" cy="369332"/>
            </a:xfrm>
            <a:prstGeom prst="rect">
              <a:avLst/>
            </a:prstGeom>
            <a:noFill/>
            <a:ln w="9525" algn="ctr">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A1</a:t>
              </a:r>
            </a:p>
          </p:txBody>
        </p:sp>
        <p:sp>
          <p:nvSpPr>
            <p:cNvPr id="10" name="AutoShape 29"/>
            <p:cNvSpPr>
              <a:spLocks noChangeArrowheads="1"/>
            </p:cNvSpPr>
            <p:nvPr/>
          </p:nvSpPr>
          <p:spPr bwMode="auto">
            <a:xfrm>
              <a:off x="2648227" y="3901619"/>
              <a:ext cx="1607541" cy="114698"/>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1" name="Text Box 13"/>
            <p:cNvSpPr txBox="1">
              <a:spLocks noChangeArrowheads="1"/>
            </p:cNvSpPr>
            <p:nvPr/>
          </p:nvSpPr>
          <p:spPr bwMode="auto">
            <a:xfrm>
              <a:off x="1937296" y="3916304"/>
              <a:ext cx="70872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A1</a:t>
              </a:r>
            </a:p>
          </p:txBody>
        </p:sp>
        <p:sp>
          <p:nvSpPr>
            <p:cNvPr id="12" name="Text Box 13"/>
            <p:cNvSpPr txBox="1">
              <a:spLocks noChangeArrowheads="1"/>
            </p:cNvSpPr>
            <p:nvPr/>
          </p:nvSpPr>
          <p:spPr bwMode="auto">
            <a:xfrm>
              <a:off x="3961807" y="4323860"/>
              <a:ext cx="65194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A2</a:t>
              </a:r>
            </a:p>
          </p:txBody>
        </p:sp>
        <p:sp>
          <p:nvSpPr>
            <p:cNvPr id="13" name="AutoShape 29"/>
            <p:cNvSpPr>
              <a:spLocks noChangeArrowheads="1"/>
            </p:cNvSpPr>
            <p:nvPr/>
          </p:nvSpPr>
          <p:spPr bwMode="auto">
            <a:xfrm>
              <a:off x="1196618" y="5383531"/>
              <a:ext cx="1889274" cy="10668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4" name="Text Box 13"/>
            <p:cNvSpPr txBox="1">
              <a:spLocks noChangeArrowheads="1"/>
            </p:cNvSpPr>
            <p:nvPr/>
          </p:nvSpPr>
          <p:spPr bwMode="auto">
            <a:xfrm>
              <a:off x="657136" y="5305979"/>
              <a:ext cx="70872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B1</a:t>
              </a:r>
            </a:p>
          </p:txBody>
        </p:sp>
        <p:sp>
          <p:nvSpPr>
            <p:cNvPr id="15" name="Text Box 13"/>
            <p:cNvSpPr txBox="1">
              <a:spLocks noChangeArrowheads="1"/>
            </p:cNvSpPr>
            <p:nvPr/>
          </p:nvSpPr>
          <p:spPr bwMode="auto">
            <a:xfrm>
              <a:off x="2776087" y="5637335"/>
              <a:ext cx="65194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B2</a:t>
              </a:r>
            </a:p>
          </p:txBody>
        </p:sp>
        <p:sp>
          <p:nvSpPr>
            <p:cNvPr id="16" name="Arc 54"/>
            <p:cNvSpPr>
              <a:spLocks/>
            </p:cNvSpPr>
            <p:nvPr/>
          </p:nvSpPr>
          <p:spPr bwMode="auto">
            <a:xfrm flipH="1">
              <a:off x="2794635" y="5120640"/>
              <a:ext cx="1149350" cy="1276575"/>
            </a:xfrm>
            <a:custGeom>
              <a:avLst/>
              <a:gdLst>
                <a:gd name="G0" fmla="+- 21446 0 0"/>
                <a:gd name="G1" fmla="+- 0 0 0"/>
                <a:gd name="G2" fmla="+- 21600 0 0"/>
                <a:gd name="T0" fmla="*/ 16419 w 21446"/>
                <a:gd name="T1" fmla="*/ 21007 h 21007"/>
                <a:gd name="T2" fmla="*/ 0 w 21446"/>
                <a:gd name="T3" fmla="*/ 2578 h 21007"/>
                <a:gd name="T4" fmla="*/ 21446 w 21446"/>
                <a:gd name="T5" fmla="*/ 0 h 21007"/>
              </a:gdLst>
              <a:ahLst/>
              <a:cxnLst>
                <a:cxn ang="0">
                  <a:pos x="T0" y="T1"/>
                </a:cxn>
                <a:cxn ang="0">
                  <a:pos x="T2" y="T3"/>
                </a:cxn>
                <a:cxn ang="0">
                  <a:pos x="T4" y="T5"/>
                </a:cxn>
              </a:cxnLst>
              <a:rect l="0" t="0" r="r" b="b"/>
              <a:pathLst>
                <a:path w="21446" h="21007" fill="none" extrusionOk="0">
                  <a:moveTo>
                    <a:pt x="16419" y="21006"/>
                  </a:moveTo>
                  <a:cubicBezTo>
                    <a:pt x="7629" y="18903"/>
                    <a:pt x="1079" y="11550"/>
                    <a:pt x="0" y="2577"/>
                  </a:cubicBezTo>
                </a:path>
                <a:path w="21446" h="21007" stroke="0" extrusionOk="0">
                  <a:moveTo>
                    <a:pt x="16419" y="21006"/>
                  </a:moveTo>
                  <a:cubicBezTo>
                    <a:pt x="7629" y="18903"/>
                    <a:pt x="1079" y="11550"/>
                    <a:pt x="0" y="2577"/>
                  </a:cubicBezTo>
                  <a:lnTo>
                    <a:pt x="21446" y="0"/>
                  </a:lnTo>
                  <a:close/>
                </a:path>
              </a:pathLst>
            </a:custGeom>
            <a:noFill/>
            <a:ln w="44450" cap="rnd">
              <a:solidFill>
                <a:schemeClr val="bg1">
                  <a:lumMod val="50000"/>
                </a:schemeClr>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 name="Arc 55"/>
            <p:cNvSpPr>
              <a:spLocks/>
            </p:cNvSpPr>
            <p:nvPr/>
          </p:nvSpPr>
          <p:spPr bwMode="auto">
            <a:xfrm flipH="1">
              <a:off x="2891789" y="5089432"/>
              <a:ext cx="893126" cy="1006568"/>
            </a:xfrm>
            <a:custGeom>
              <a:avLst/>
              <a:gdLst>
                <a:gd name="G0" fmla="+- 21141 0 0"/>
                <a:gd name="G1" fmla="+- 0 0 0"/>
                <a:gd name="G2" fmla="+- 21600 0 0"/>
                <a:gd name="T0" fmla="*/ 14701 w 21141"/>
                <a:gd name="T1" fmla="*/ 20618 h 20618"/>
                <a:gd name="T2" fmla="*/ 0 w 21141"/>
                <a:gd name="T3" fmla="*/ 4429 h 20618"/>
                <a:gd name="T4" fmla="*/ 21141 w 21141"/>
                <a:gd name="T5" fmla="*/ 0 h 20618"/>
              </a:gdLst>
              <a:ahLst/>
              <a:cxnLst>
                <a:cxn ang="0">
                  <a:pos x="T0" y="T1"/>
                </a:cxn>
                <a:cxn ang="0">
                  <a:pos x="T2" y="T3"/>
                </a:cxn>
                <a:cxn ang="0">
                  <a:pos x="T4" y="T5"/>
                </a:cxn>
              </a:cxnLst>
              <a:rect l="0" t="0" r="r" b="b"/>
              <a:pathLst>
                <a:path w="21141" h="20618" fill="none" extrusionOk="0">
                  <a:moveTo>
                    <a:pt x="14701" y="20617"/>
                  </a:moveTo>
                  <a:cubicBezTo>
                    <a:pt x="7229" y="18283"/>
                    <a:pt x="1604" y="12090"/>
                    <a:pt x="-1" y="4429"/>
                  </a:cubicBezTo>
                </a:path>
                <a:path w="21141" h="20618" stroke="0" extrusionOk="0">
                  <a:moveTo>
                    <a:pt x="14701" y="20617"/>
                  </a:moveTo>
                  <a:cubicBezTo>
                    <a:pt x="7229" y="18283"/>
                    <a:pt x="1604" y="12090"/>
                    <a:pt x="-1" y="4429"/>
                  </a:cubicBezTo>
                  <a:lnTo>
                    <a:pt x="21141" y="0"/>
                  </a:lnTo>
                  <a:close/>
                </a:path>
              </a:pathLst>
            </a:custGeom>
            <a:noFill/>
            <a:ln w="57150" cap="rnd">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28"/>
            <p:cNvSpPr>
              <a:spLocks noChangeShapeType="1"/>
            </p:cNvSpPr>
            <p:nvPr/>
          </p:nvSpPr>
          <p:spPr bwMode="auto">
            <a:xfrm rot="1251268" flipV="1">
              <a:off x="1815585" y="1644178"/>
              <a:ext cx="1608538" cy="152178"/>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Line 27"/>
            <p:cNvSpPr>
              <a:spLocks noChangeShapeType="1"/>
            </p:cNvSpPr>
            <p:nvPr/>
          </p:nvSpPr>
          <p:spPr bwMode="auto">
            <a:xfrm rot="1251268" flipV="1">
              <a:off x="1844076" y="1898870"/>
              <a:ext cx="1547600" cy="152012"/>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Line 28"/>
            <p:cNvSpPr>
              <a:spLocks noChangeShapeType="1"/>
            </p:cNvSpPr>
            <p:nvPr/>
          </p:nvSpPr>
          <p:spPr bwMode="auto">
            <a:xfrm rot="1251268" flipV="1">
              <a:off x="2660713" y="4224688"/>
              <a:ext cx="1017875" cy="89627"/>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Line 27"/>
            <p:cNvSpPr>
              <a:spLocks noChangeShapeType="1"/>
            </p:cNvSpPr>
            <p:nvPr/>
          </p:nvSpPr>
          <p:spPr bwMode="auto">
            <a:xfrm rot="1251268" flipV="1">
              <a:off x="2628293" y="4365813"/>
              <a:ext cx="1031982" cy="90338"/>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Line 28"/>
            <p:cNvSpPr>
              <a:spLocks noChangeShapeType="1"/>
            </p:cNvSpPr>
            <p:nvPr/>
          </p:nvSpPr>
          <p:spPr bwMode="auto">
            <a:xfrm rot="1251268" flipV="1">
              <a:off x="1380553" y="5671513"/>
              <a:ext cx="1017875" cy="89627"/>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Line 27"/>
            <p:cNvSpPr>
              <a:spLocks noChangeShapeType="1"/>
            </p:cNvSpPr>
            <p:nvPr/>
          </p:nvSpPr>
          <p:spPr bwMode="auto">
            <a:xfrm rot="1251268" flipV="1">
              <a:off x="1348133" y="5812638"/>
              <a:ext cx="1031982" cy="90338"/>
            </a:xfrm>
            <a:prstGeom prst="line">
              <a:avLst/>
            </a:prstGeom>
            <a:noFill/>
            <a:ln w="44450" cap="rnd">
              <a:solidFill>
                <a:schemeClr val="bg1">
                  <a:lumMod val="50000"/>
                </a:schemeClr>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24"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3624" y="1663440"/>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5315" y="1198171"/>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06526" y="4355144"/>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96287" y="3901619"/>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61704" y="5791223"/>
              <a:ext cx="267080" cy="4975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8200" y="5383136"/>
              <a:ext cx="267080" cy="497504"/>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Content Placeholder 1"/>
          <p:cNvSpPr>
            <a:spLocks noGrp="1"/>
          </p:cNvSpPr>
          <p:nvPr/>
        </p:nvSpPr>
        <p:spPr bwMode="auto">
          <a:xfrm>
            <a:off x="4613748" y="1037840"/>
            <a:ext cx="447957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400" dirty="0"/>
              <a:t>Replication within sites:</a:t>
            </a:r>
          </a:p>
          <a:p>
            <a:pPr lvl="1"/>
            <a:r>
              <a:rPr lang="en-CA" sz="2000" dirty="0"/>
              <a:t>Assumes fast, inexpensive, and highly reliable network links </a:t>
            </a:r>
          </a:p>
          <a:p>
            <a:pPr lvl="1"/>
            <a:r>
              <a:rPr lang="en-CA" sz="2000" dirty="0"/>
              <a:t>Does not compress traffic</a:t>
            </a:r>
          </a:p>
          <a:p>
            <a:pPr lvl="1"/>
            <a:r>
              <a:rPr lang="en-CA" sz="2000" dirty="0"/>
              <a:t>Uses a change notification mechanism</a:t>
            </a:r>
          </a:p>
          <a:p>
            <a:r>
              <a:rPr lang="en-CA" sz="2400" dirty="0"/>
              <a:t>Replication between sites:</a:t>
            </a:r>
          </a:p>
          <a:p>
            <a:pPr lvl="1"/>
            <a:r>
              <a:rPr lang="en-CA" sz="2000" dirty="0"/>
              <a:t>Assumes higher cost, limited bandwidth, and unreliable network links</a:t>
            </a:r>
          </a:p>
          <a:p>
            <a:pPr lvl="1"/>
            <a:r>
              <a:rPr lang="en-CA" sz="2000" dirty="0"/>
              <a:t>Has the ability to compress replication </a:t>
            </a:r>
          </a:p>
          <a:p>
            <a:pPr lvl="1"/>
            <a:r>
              <a:rPr lang="en-CA" sz="2000" dirty="0"/>
              <a:t>Occurs on a configured schedule</a:t>
            </a:r>
          </a:p>
          <a:p>
            <a:pPr lvl="1"/>
            <a:r>
              <a:rPr lang="en-CA" sz="2000" dirty="0"/>
              <a:t>Can be configured for immediate and urgent replications</a:t>
            </a:r>
          </a:p>
          <a:p>
            <a:endParaRPr lang="en-CA" sz="2400" dirty="0"/>
          </a:p>
          <a:p>
            <a:endParaRPr lang="en-CA" sz="2400" dirty="0"/>
          </a:p>
          <a:p>
            <a:endParaRPr lang="en-CA" sz="2400" dirty="0"/>
          </a:p>
          <a:p>
            <a:endParaRPr lang="en-CA" sz="2400" dirty="0"/>
          </a:p>
          <a:p>
            <a:endParaRPr lang="en-US" sz="2400" dirty="0"/>
          </a:p>
        </p:txBody>
      </p:sp>
    </p:spTree>
    <p:extLst>
      <p:ext uri="{BB962C8B-B14F-4D97-AF65-F5344CB8AC3E}">
        <p14:creationId xmlns:p14="http://schemas.microsoft.com/office/powerpoint/2010/main" val="174001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3e301d5-ef62-4316-ac29-6707b9215e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ISTG?</a:t>
            </a:r>
          </a:p>
        </p:txBody>
      </p:sp>
      <p:sp>
        <p:nvSpPr>
          <p:cNvPr id="4" name="Content Placeholder 2"/>
          <p:cNvSpPr>
            <a:spLocks noGrp="1"/>
          </p:cNvSpPr>
          <p:nvPr/>
        </p:nvSpPr>
        <p:spPr bwMode="auto">
          <a:xfrm>
            <a:off x="580708" y="1066935"/>
            <a:ext cx="8119156" cy="8685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t>ISTG defines the replication between AD DS sites on a network</a:t>
            </a:r>
          </a:p>
          <a:p>
            <a:pPr marL="0" indent="0">
              <a:buNone/>
            </a:pPr>
            <a:endParaRPr lang="en-US" sz="2000" dirty="0"/>
          </a:p>
        </p:txBody>
      </p:sp>
      <p:grpSp>
        <p:nvGrpSpPr>
          <p:cNvPr id="5" name="Group 4" descr="The illustration depicts two AD DS sites. Each site has associated IP subnets. Each site also has two domain controllers. In each site, one domain controller contains the intersite topology generator (ISTG) role. In both of the two AD DS sites, the domain controllers are replicated, which is depicted by two arrows pointing in opposite directions. The replication links are depicted by single-sided arrows, and one double-sided arrow between the bridgehead servers and the ISTG role holders.&#10;&#10;"/>
          <p:cNvGrpSpPr/>
          <p:nvPr/>
        </p:nvGrpSpPr>
        <p:grpSpPr>
          <a:xfrm>
            <a:off x="777744" y="2222135"/>
            <a:ext cx="7451856" cy="3692109"/>
            <a:chOff x="243563" y="2222135"/>
            <a:chExt cx="7451856" cy="3692109"/>
          </a:xfrm>
        </p:grpSpPr>
        <p:sp>
          <p:nvSpPr>
            <p:cNvPr id="6" name="Oval 5"/>
            <p:cNvSpPr/>
            <p:nvPr/>
          </p:nvSpPr>
          <p:spPr bwMode="auto">
            <a:xfrm>
              <a:off x="243563" y="3948147"/>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Oval 6"/>
            <p:cNvSpPr/>
            <p:nvPr/>
          </p:nvSpPr>
          <p:spPr bwMode="auto">
            <a:xfrm>
              <a:off x="3654586" y="2222135"/>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AutoShape 29"/>
            <p:cNvSpPr>
              <a:spLocks noChangeArrowheads="1"/>
            </p:cNvSpPr>
            <p:nvPr/>
          </p:nvSpPr>
          <p:spPr bwMode="auto">
            <a:xfrm>
              <a:off x="4732722" y="4908644"/>
              <a:ext cx="1097166" cy="379877"/>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Site link</a:t>
              </a:r>
            </a:p>
          </p:txBody>
        </p:sp>
        <p:sp>
          <p:nvSpPr>
            <p:cNvPr id="9" name="AutoShape 29"/>
            <p:cNvSpPr>
              <a:spLocks noChangeArrowheads="1"/>
            </p:cNvSpPr>
            <p:nvPr/>
          </p:nvSpPr>
          <p:spPr bwMode="auto">
            <a:xfrm>
              <a:off x="5422320" y="2506871"/>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0" name="Text Box 13"/>
            <p:cNvSpPr txBox="1">
              <a:spLocks noChangeArrowheads="1"/>
            </p:cNvSpPr>
            <p:nvPr/>
          </p:nvSpPr>
          <p:spPr bwMode="auto">
            <a:xfrm>
              <a:off x="4625869" y="3283603"/>
              <a:ext cx="96918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sp>
          <p:nvSpPr>
            <p:cNvPr id="11" name="AutoShape 29"/>
            <p:cNvSpPr>
              <a:spLocks noChangeArrowheads="1"/>
            </p:cNvSpPr>
            <p:nvPr/>
          </p:nvSpPr>
          <p:spPr bwMode="auto">
            <a:xfrm>
              <a:off x="1917120" y="4346696"/>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12" name="Text Box 13"/>
            <p:cNvSpPr txBox="1">
              <a:spLocks noChangeArrowheads="1"/>
            </p:cNvSpPr>
            <p:nvPr/>
          </p:nvSpPr>
          <p:spPr bwMode="auto">
            <a:xfrm>
              <a:off x="1096163" y="5018174"/>
              <a:ext cx="94620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grpSp>
          <p:nvGrpSpPr>
            <p:cNvPr id="13" name="Group 12" descr="Pictured are two AD DS sites. Each site has associated IP subnets. Each site also has two domain controllers. In each site, one domain controller contains the ISTG role. In both of the two AD DS sites, the domain controllers are replicated, which is depicted by two arrows pointing in opposite directions. The replication links are depicted by single-sided arrows and one double-sided arrow between bridgehead servers and ISTG role holders."/>
            <p:cNvGrpSpPr/>
            <p:nvPr/>
          </p:nvGrpSpPr>
          <p:grpSpPr>
            <a:xfrm>
              <a:off x="1306362" y="2403908"/>
              <a:ext cx="5921033" cy="3315051"/>
              <a:chOff x="1306362" y="2403908"/>
              <a:chExt cx="5921033" cy="3315051"/>
            </a:xfrm>
          </p:grpSpPr>
          <p:sp>
            <p:nvSpPr>
              <p:cNvPr id="14" name="Arc 55"/>
              <p:cNvSpPr>
                <a:spLocks/>
              </p:cNvSpPr>
              <p:nvPr/>
            </p:nvSpPr>
            <p:spPr bwMode="auto">
              <a:xfrm rot="1253342" flipH="1">
                <a:off x="4266395" y="3721796"/>
                <a:ext cx="893126" cy="1852860"/>
              </a:xfrm>
              <a:custGeom>
                <a:avLst/>
                <a:gdLst>
                  <a:gd name="G0" fmla="+- 21141 0 0"/>
                  <a:gd name="G1" fmla="+- 0 0 0"/>
                  <a:gd name="G2" fmla="+- 21600 0 0"/>
                  <a:gd name="T0" fmla="*/ 14701 w 21141"/>
                  <a:gd name="T1" fmla="*/ 20618 h 20618"/>
                  <a:gd name="T2" fmla="*/ 0 w 21141"/>
                  <a:gd name="T3" fmla="*/ 4429 h 20618"/>
                  <a:gd name="T4" fmla="*/ 21141 w 21141"/>
                  <a:gd name="T5" fmla="*/ 0 h 20618"/>
                </a:gdLst>
                <a:ahLst/>
                <a:cxnLst>
                  <a:cxn ang="0">
                    <a:pos x="T0" y="T1"/>
                  </a:cxn>
                  <a:cxn ang="0">
                    <a:pos x="T2" y="T3"/>
                  </a:cxn>
                  <a:cxn ang="0">
                    <a:pos x="T4" y="T5"/>
                  </a:cxn>
                </a:cxnLst>
                <a:rect l="0" t="0" r="r" b="b"/>
                <a:pathLst>
                  <a:path w="21141" h="20618" fill="none" extrusionOk="0">
                    <a:moveTo>
                      <a:pt x="14701" y="20617"/>
                    </a:moveTo>
                    <a:cubicBezTo>
                      <a:pt x="7229" y="18283"/>
                      <a:pt x="1604" y="12090"/>
                      <a:pt x="-1" y="4429"/>
                    </a:cubicBezTo>
                  </a:path>
                  <a:path w="21141" h="20618" stroke="0" extrusionOk="0">
                    <a:moveTo>
                      <a:pt x="14701" y="20617"/>
                    </a:moveTo>
                    <a:cubicBezTo>
                      <a:pt x="7229" y="18283"/>
                      <a:pt x="1604" y="12090"/>
                      <a:pt x="-1" y="4429"/>
                    </a:cubicBezTo>
                    <a:lnTo>
                      <a:pt x="21141" y="0"/>
                    </a:lnTo>
                    <a:close/>
                  </a:path>
                </a:pathLst>
              </a:custGeom>
              <a:noFill/>
              <a:ln w="57150" cap="rnd">
                <a:solidFill>
                  <a:schemeClr val="tx1">
                    <a:lumMod val="50000"/>
                    <a:lumOff val="50000"/>
                  </a:schemeClr>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15" name="Group 14"/>
              <p:cNvGrpSpPr/>
              <p:nvPr/>
            </p:nvGrpSpPr>
            <p:grpSpPr>
              <a:xfrm>
                <a:off x="5251592" y="2843450"/>
                <a:ext cx="1367622" cy="256588"/>
                <a:chOff x="6122450" y="4831907"/>
                <a:chExt cx="1367622" cy="256588"/>
              </a:xfrm>
            </p:grpSpPr>
            <p:sp>
              <p:nvSpPr>
                <p:cNvPr id="25" name="Line 27"/>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Line 27"/>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16" name="Group 15"/>
              <p:cNvGrpSpPr/>
              <p:nvPr/>
            </p:nvGrpSpPr>
            <p:grpSpPr>
              <a:xfrm>
                <a:off x="1760907" y="4708535"/>
                <a:ext cx="1367622" cy="256588"/>
                <a:chOff x="6122450" y="4831907"/>
                <a:chExt cx="1367622" cy="256588"/>
              </a:xfrm>
            </p:grpSpPr>
            <p:sp>
              <p:nvSpPr>
                <p:cNvPr id="23" name="Line 27"/>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24" name="Line 27"/>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grpSp>
          <p:sp>
            <p:nvSpPr>
              <p:cNvPr id="17" name="Line 27"/>
              <p:cNvSpPr>
                <a:spLocks noChangeShapeType="1"/>
              </p:cNvSpPr>
              <p:nvPr/>
            </p:nvSpPr>
            <p:spPr bwMode="auto">
              <a:xfrm rot="1251268" flipH="1">
                <a:off x="3977961" y="3089937"/>
                <a:ext cx="1939993" cy="1947142"/>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Line 27"/>
              <p:cNvSpPr>
                <a:spLocks noChangeShapeType="1"/>
              </p:cNvSpPr>
              <p:nvPr/>
            </p:nvSpPr>
            <p:spPr bwMode="auto">
              <a:xfrm rot="1251268" flipH="1">
                <a:off x="4073889" y="3078156"/>
                <a:ext cx="2115893" cy="2203918"/>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06362" y="4127389"/>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7881" y="4759512"/>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6991" y="2403908"/>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2324" y="2856878"/>
                <a:ext cx="515071" cy="95944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9454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dc5a927-0d40-4b41-a2fd-63fd19dcd4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SRV records</a:t>
            </a:r>
          </a:p>
        </p:txBody>
      </p:sp>
      <p:pic>
        <p:nvPicPr>
          <p:cNvPr id="4" name="Picture 3" descr="The screenshot depicts a Domain Name System (DNS) console on the domain controller with the _sites node expanded in the left pane. Three service (SRV) resource records display in the details pane.&#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27" y="2713748"/>
            <a:ext cx="7121769" cy="400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nvSpPr>
        <p:spPr bwMode="auto">
          <a:xfrm>
            <a:off x="339213" y="1009773"/>
            <a:ext cx="8593772" cy="1644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Domain controllers register SRV records as follows:</a:t>
            </a:r>
          </a:p>
          <a:p>
            <a:pPr lvl="1"/>
            <a:r>
              <a:rPr lang="en-US" sz="2000" b="1" dirty="0"/>
              <a:t>_</a:t>
            </a:r>
            <a:r>
              <a:rPr lang="en-US" sz="2000" b="1" dirty="0" err="1"/>
              <a:t>tcp.adatum.com</a:t>
            </a:r>
            <a:r>
              <a:rPr lang="en-US" sz="2000" dirty="0"/>
              <a:t>: All domain controllers in the domain</a:t>
            </a:r>
          </a:p>
          <a:p>
            <a:pPr lvl="1"/>
            <a:r>
              <a:rPr lang="en-US" sz="2000" b="1" dirty="0"/>
              <a:t>_</a:t>
            </a:r>
            <a:r>
              <a:rPr lang="en-US" sz="2000" b="1" dirty="0" err="1"/>
              <a:t>tcp.</a:t>
            </a:r>
            <a:r>
              <a:rPr lang="en-US" sz="2000" b="1" i="1" dirty="0" err="1"/>
              <a:t>sitename</a:t>
            </a:r>
            <a:r>
              <a:rPr lang="en-US" sz="2000" b="1" dirty="0" err="1"/>
              <a:t>._sites.adatum.com</a:t>
            </a:r>
            <a:r>
              <a:rPr lang="en-US" sz="2000" dirty="0"/>
              <a:t>: All services in a specific site</a:t>
            </a:r>
          </a:p>
          <a:p>
            <a:pPr eaLnBrk="1" hangingPunct="1"/>
            <a:r>
              <a:rPr lang="en-US" sz="2400" dirty="0"/>
              <a:t>Clients query DNS to locate services in specific sites</a:t>
            </a:r>
          </a:p>
          <a:p>
            <a:pPr lvl="1" eaLnBrk="1" hangingPunct="1"/>
            <a:endParaRPr lang="en-US" sz="1600" dirty="0"/>
          </a:p>
          <a:p>
            <a:pPr marL="0" indent="0" eaLnBrk="1" hangingPunct="1">
              <a:buNone/>
            </a:pPr>
            <a:endParaRPr lang="en-US" dirty="0"/>
          </a:p>
        </p:txBody>
      </p:sp>
    </p:spTree>
    <p:extLst>
      <p:ext uri="{BB962C8B-B14F-4D97-AF65-F5344CB8AC3E}">
        <p14:creationId xmlns:p14="http://schemas.microsoft.com/office/powerpoint/2010/main" val="104219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4455945-b005-4629-88f0-369f96ace8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client computers locate domain controllers within sites</a:t>
            </a:r>
            <a:endParaRPr lang="en-US"/>
          </a:p>
        </p:txBody>
      </p:sp>
      <p:sp>
        <p:nvSpPr>
          <p:cNvPr id="4" name="Content Placeholder 1"/>
          <p:cNvSpPr>
            <a:spLocks noGrp="1"/>
          </p:cNvSpPr>
          <p:nvPr/>
        </p:nvSpPr>
        <p:spPr bwMode="auto">
          <a:xfrm>
            <a:off x="296863" y="1110172"/>
            <a:ext cx="8547334" cy="5329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indent="-457200" eaLnBrk="1" hangingPunct="1">
              <a:buNone/>
            </a:pPr>
            <a:r>
              <a:rPr lang="en-US" sz="2000" dirty="0"/>
              <a:t>The process for locating a domain controller is as follows:</a:t>
            </a:r>
          </a:p>
          <a:p>
            <a:pPr marL="457200" indent="-457200" eaLnBrk="1" hangingPunct="1">
              <a:buFont typeface="Verdana" pitchFamily="34" charset="0"/>
              <a:buAutoNum type="arabicPeriod"/>
            </a:pPr>
            <a:r>
              <a:rPr lang="en-US" sz="2000" dirty="0"/>
              <a:t>The new client queries for all domain controllers in the domain</a:t>
            </a:r>
          </a:p>
          <a:p>
            <a:pPr marL="457200" indent="-457200" eaLnBrk="1" hangingPunct="1">
              <a:buFont typeface="Verdana" pitchFamily="34" charset="0"/>
              <a:buAutoNum type="arabicPeriod"/>
            </a:pPr>
            <a:r>
              <a:rPr lang="en-US" sz="2000" dirty="0"/>
              <a:t>The client attempts an LDAP ping to find all domain controllers</a:t>
            </a:r>
          </a:p>
          <a:p>
            <a:pPr marL="457200" indent="-457200" eaLnBrk="1" hangingPunct="1">
              <a:buFont typeface="Verdana" pitchFamily="34" charset="0"/>
              <a:buAutoNum type="arabicPeriod"/>
            </a:pPr>
            <a:r>
              <a:rPr lang="en-US" sz="2000" dirty="0"/>
              <a:t>First domain controller responds</a:t>
            </a:r>
          </a:p>
          <a:p>
            <a:pPr marL="457200" indent="-457200">
              <a:buFont typeface="+mj-lt"/>
              <a:buAutoNum type="arabicPeriod" startAt="4"/>
            </a:pPr>
            <a:r>
              <a:rPr lang="en-US" sz="2000" dirty="0"/>
              <a:t>The client queries for all domain controllers in the site</a:t>
            </a:r>
          </a:p>
          <a:p>
            <a:pPr marL="457200" indent="-457200">
              <a:buFont typeface="Verdana" pitchFamily="34" charset="0"/>
              <a:buAutoNum type="arabicPeriod" startAt="4"/>
            </a:pPr>
            <a:r>
              <a:rPr lang="en-US" sz="2000" dirty="0"/>
              <a:t>The client attempts an LDAP ping to find all domain controllers in the site</a:t>
            </a:r>
          </a:p>
          <a:p>
            <a:pPr marL="457200" indent="-457200">
              <a:buFont typeface="Verdana" pitchFamily="34" charset="0"/>
              <a:buAutoNum type="arabicPeriod" startAt="4"/>
            </a:pPr>
            <a:r>
              <a:rPr lang="en-US" sz="2000" dirty="0"/>
              <a:t>The client forms an affinity</a:t>
            </a:r>
          </a:p>
          <a:p>
            <a:pPr marL="457200" indent="-457200">
              <a:buFont typeface="Verdana" pitchFamily="34" charset="0"/>
              <a:buAutoNum type="arabicPeriod" startAt="4"/>
            </a:pPr>
            <a:endParaRPr lang="en-US" sz="2000" dirty="0"/>
          </a:p>
          <a:p>
            <a:pPr marL="457200" indent="-457200">
              <a:buFont typeface="Verdana" pitchFamily="34" charset="0"/>
              <a:buAutoNum type="arabicPeriod" startAt="4"/>
            </a:pPr>
            <a:endParaRPr lang="en-US" sz="2200" dirty="0"/>
          </a:p>
          <a:p>
            <a:pPr lvl="2" eaLnBrk="1" hangingPunct="1"/>
            <a:endParaRPr lang="en-US" sz="1400" dirty="0"/>
          </a:p>
          <a:p>
            <a:pPr marL="457200" indent="-457200" eaLnBrk="1" hangingPunct="1"/>
            <a:endParaRPr lang="en-US" sz="1800" dirty="0"/>
          </a:p>
          <a:p>
            <a:pPr marL="457200" indent="-457200" eaLnBrk="1" hangingPunct="1"/>
            <a:endParaRPr lang="en-US" sz="1800" dirty="0"/>
          </a:p>
        </p:txBody>
      </p:sp>
      <p:sp>
        <p:nvSpPr>
          <p:cNvPr id="5" name="Content Placeholder 2"/>
          <p:cNvSpPr txBox="1">
            <a:spLocks/>
          </p:cNvSpPr>
          <p:nvPr/>
        </p:nvSpPr>
        <p:spPr>
          <a:xfrm>
            <a:off x="81884" y="4774747"/>
            <a:ext cx="8111614" cy="1846385"/>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lvl="1" indent="0"/>
            <a:endParaRPr lang="en-US" sz="2000" b="0" dirty="0"/>
          </a:p>
        </p:txBody>
      </p:sp>
    </p:spTree>
    <p:extLst>
      <p:ext uri="{BB962C8B-B14F-4D97-AF65-F5344CB8AC3E}">
        <p14:creationId xmlns:p14="http://schemas.microsoft.com/office/powerpoint/2010/main" val="426008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9cff37f-a378-4150-aaf5-42adc5a485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Moving domain controllers between sites</a:t>
            </a:r>
            <a:endParaRPr lang="en-US"/>
          </a:p>
        </p:txBody>
      </p:sp>
      <p:grpSp>
        <p:nvGrpSpPr>
          <p:cNvPr id="4" name="Group 3" descr="The illustration depicts a domain controller moving from site A to site B.&#10;&#10;"/>
          <p:cNvGrpSpPr/>
          <p:nvPr/>
        </p:nvGrpSpPr>
        <p:grpSpPr>
          <a:xfrm>
            <a:off x="826729" y="1944549"/>
            <a:ext cx="7451856" cy="3692109"/>
            <a:chOff x="243563" y="2222135"/>
            <a:chExt cx="7451856" cy="3692109"/>
          </a:xfrm>
        </p:grpSpPr>
        <p:sp>
          <p:nvSpPr>
            <p:cNvPr id="5" name="Oval 4"/>
            <p:cNvSpPr/>
            <p:nvPr/>
          </p:nvSpPr>
          <p:spPr bwMode="auto">
            <a:xfrm>
              <a:off x="243563" y="3948147"/>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Oval 5"/>
            <p:cNvSpPr/>
            <p:nvPr/>
          </p:nvSpPr>
          <p:spPr bwMode="auto">
            <a:xfrm>
              <a:off x="3654586" y="2222135"/>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nvGrpSpPr>
            <p:cNvPr id="7" name="Group 6" descr="Pictured are two AD DS sites. Each site has associated IP subnets. Each site also has two domain controllers. In each site, one domain controller contains the ISTG role. In both of the two AD DS sites, the domain controllers are replicated, which is depicted by two arrows pointing in opposite directions. The replication links are depicted by single-sided arrows and one double-sided arrow between bridgehead servers and ISTG role holders."/>
            <p:cNvGrpSpPr/>
            <p:nvPr/>
          </p:nvGrpSpPr>
          <p:grpSpPr>
            <a:xfrm>
              <a:off x="2006443" y="2725459"/>
              <a:ext cx="3926094" cy="2685459"/>
              <a:chOff x="2006443" y="2725459"/>
              <a:chExt cx="3926094" cy="2685459"/>
            </a:xfrm>
          </p:grpSpPr>
          <p:sp>
            <p:nvSpPr>
              <p:cNvPr id="8" name="Line 27"/>
              <p:cNvSpPr>
                <a:spLocks noChangeShapeType="1"/>
              </p:cNvSpPr>
              <p:nvPr/>
            </p:nvSpPr>
            <p:spPr bwMode="auto">
              <a:xfrm rot="1251268" flipH="1">
                <a:off x="2866327" y="2861554"/>
                <a:ext cx="2206323" cy="2343208"/>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9" name="Picture 8"/>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0" contrast="4000"/>
                        </a14:imgEffect>
                      </a14:imgLayer>
                    </a14:imgProps>
                  </a:ext>
                  <a:ext uri="{28A0092B-C50C-407E-A947-70E740481C1C}">
                    <a14:useLocalDpi xmlns:a14="http://schemas.microsoft.com/office/drawing/2010/main" val="0"/>
                  </a:ext>
                </a:extLst>
              </a:blip>
              <a:stretch>
                <a:fillRect/>
              </a:stretch>
            </p:blipFill>
            <p:spPr bwMode="auto">
              <a:xfrm>
                <a:off x="2006443" y="4451471"/>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17466" y="2725459"/>
                <a:ext cx="515071" cy="95944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 name="Rectangle 10"/>
          <p:cNvSpPr/>
          <p:nvPr/>
        </p:nvSpPr>
        <p:spPr bwMode="auto">
          <a:xfrm>
            <a:off x="1371600" y="5780314"/>
            <a:ext cx="2866152" cy="55517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Site A</a:t>
            </a: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2" name="Rectangle 11"/>
          <p:cNvSpPr/>
          <p:nvPr/>
        </p:nvSpPr>
        <p:spPr bwMode="auto">
          <a:xfrm>
            <a:off x="5082627" y="4098436"/>
            <a:ext cx="2866152" cy="55517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Site B</a:t>
            </a: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84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3: Configuring and monitoring AD DS replication</a:t>
            </a:r>
            <a:endParaRPr lang="en-US"/>
          </a:p>
        </p:txBody>
      </p:sp>
      <p:sp>
        <p:nvSpPr>
          <p:cNvPr id="3" name="Text Placeholder 2"/>
          <p:cNvSpPr>
            <a:spLocks noGrp="1"/>
          </p:cNvSpPr>
          <p:nvPr>
            <p:ph type="body" idx="1"/>
          </p:nvPr>
        </p:nvSpPr>
        <p:spPr/>
        <p:txBody>
          <a:bodyPr/>
          <a:lstStyle/>
          <a:p>
            <a:r>
              <a:rPr lang="en-CA"/>
              <a:t>What are AD DS site links?
What is site link bridging?
What is universal group membership caching?
Managing intersite replication
Demonstration: Configuring AD DS intersite replication
Tools for monitoring and managing replication</a:t>
            </a:r>
            <a:endParaRPr lang="en-US"/>
          </a:p>
        </p:txBody>
      </p:sp>
    </p:spTree>
    <p:extLst>
      <p:ext uri="{BB962C8B-B14F-4D97-AF65-F5344CB8AC3E}">
        <p14:creationId xmlns:p14="http://schemas.microsoft.com/office/powerpoint/2010/main" val="3099109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site links?</a:t>
            </a:r>
            <a:endParaRPr lang="en-US"/>
          </a:p>
        </p:txBody>
      </p:sp>
      <p:grpSp>
        <p:nvGrpSpPr>
          <p:cNvPr id="4" name="Group 3" descr="The left side of the illustration depicts a hub-and-spoke site topology in which three sites connect to one headquarters site. They do not have connections between each other. The right side of the illustration includes the same network topology, but with site links between each site and the headquarters site.&#10;&#10;"/>
          <p:cNvGrpSpPr/>
          <p:nvPr/>
        </p:nvGrpSpPr>
        <p:grpSpPr>
          <a:xfrm>
            <a:off x="96662" y="2895600"/>
            <a:ext cx="8771061" cy="3429000"/>
            <a:chOff x="96662" y="2895600"/>
            <a:chExt cx="8771061" cy="3429000"/>
          </a:xfrm>
        </p:grpSpPr>
        <p:grpSp>
          <p:nvGrpSpPr>
            <p:cNvPr id="5" name="Group 4" descr="The left side of the slide shows a hub-and-spoke site topology in which three sites are connected to one headquarters site. They do not have connections between each other. The right side of the slide includes the same network topology, but with site links created between each site and the headquarters site.&#10;&#10;"/>
            <p:cNvGrpSpPr/>
            <p:nvPr/>
          </p:nvGrpSpPr>
          <p:grpSpPr>
            <a:xfrm>
              <a:off x="96662" y="2895600"/>
              <a:ext cx="8770350" cy="3429000"/>
              <a:chOff x="116145" y="2910172"/>
              <a:chExt cx="8770350" cy="3429000"/>
            </a:xfrm>
          </p:grpSpPr>
          <p:grpSp>
            <p:nvGrpSpPr>
              <p:cNvPr id="17" name="Group 16"/>
              <p:cNvGrpSpPr/>
              <p:nvPr/>
            </p:nvGrpSpPr>
            <p:grpSpPr>
              <a:xfrm>
                <a:off x="4953000" y="2910172"/>
                <a:ext cx="3933495" cy="3047999"/>
                <a:chOff x="1825363" y="475929"/>
                <a:chExt cx="6452374" cy="4999837"/>
              </a:xfrm>
            </p:grpSpPr>
            <p:sp>
              <p:nvSpPr>
                <p:cNvPr id="31" name="TextBox 2"/>
                <p:cNvSpPr txBox="1"/>
                <p:nvPr/>
              </p:nvSpPr>
              <p:spPr>
                <a:xfrm>
                  <a:off x="4788410" y="475929"/>
                  <a:ext cx="989328"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32" name="TextBox 15"/>
                <p:cNvSpPr txBox="1"/>
                <p:nvPr/>
              </p:nvSpPr>
              <p:spPr>
                <a:xfrm>
                  <a:off x="7100348" y="4869926"/>
                  <a:ext cx="1144364"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33" name="TextBox 16"/>
                <p:cNvSpPr txBox="1"/>
                <p:nvPr/>
              </p:nvSpPr>
              <p:spPr>
                <a:xfrm>
                  <a:off x="1825363" y="4576889"/>
                  <a:ext cx="1725486"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34" name="TextBox 19"/>
                <p:cNvSpPr txBox="1"/>
                <p:nvPr/>
              </p:nvSpPr>
              <p:spPr>
                <a:xfrm>
                  <a:off x="4848154" y="4850786"/>
                  <a:ext cx="884041"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35" name="Straight Arrow Connector 34"/>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36" name="Straight Arrow Connector 35"/>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7" name="Straight Arrow Connector 36"/>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8" name="Straight Arrow Connector 37"/>
                <p:cNvCxnSpPr/>
                <p:nvPr/>
              </p:nvCxnSpPr>
              <p:spPr bwMode="auto">
                <a:xfrm>
                  <a:off x="5534668" y="3915715"/>
                  <a:ext cx="1573199" cy="62739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bwMode="auto">
                <a:xfrm flipV="1">
                  <a:off x="3083876" y="3912698"/>
                  <a:ext cx="1628851" cy="354175"/>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sp>
              <p:nvSpPr>
                <p:cNvPr id="40" name="TextBox 1043"/>
                <p:cNvSpPr txBox="1"/>
                <p:nvPr/>
              </p:nvSpPr>
              <p:spPr>
                <a:xfrm>
                  <a:off x="6493245" y="2351860"/>
                  <a:ext cx="1784492" cy="1060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HQ-SEA</a:t>
                  </a:r>
                </a:p>
                <a:p>
                  <a:r>
                    <a:rPr lang="en-US" dirty="0">
                      <a:latin typeface="Segoe UI" panose="020B0502040204020203" pitchFamily="34" charset="0"/>
                      <a:ea typeface="Segoe UI" panose="020B0502040204020203" pitchFamily="34" charset="0"/>
                      <a:cs typeface="Segoe UI" panose="020B0502040204020203" pitchFamily="34" charset="0"/>
                    </a:rPr>
                    <a:t>Site-link</a:t>
                  </a:r>
                </a:p>
              </p:txBody>
            </p:sp>
          </p:grpSp>
          <p:grpSp>
            <p:nvGrpSpPr>
              <p:cNvPr id="18" name="Group 17"/>
              <p:cNvGrpSpPr/>
              <p:nvPr/>
            </p:nvGrpSpPr>
            <p:grpSpPr>
              <a:xfrm>
                <a:off x="116145" y="2910173"/>
                <a:ext cx="4106160" cy="3428999"/>
                <a:chOff x="3908079" y="805794"/>
                <a:chExt cx="4802367" cy="4010384"/>
              </a:xfrm>
            </p:grpSpPr>
            <p:grpSp>
              <p:nvGrpSpPr>
                <p:cNvPr id="19" name="Group 18"/>
                <p:cNvGrpSpPr/>
                <p:nvPr/>
              </p:nvGrpSpPr>
              <p:grpSpPr>
                <a:xfrm>
                  <a:off x="3908079" y="805794"/>
                  <a:ext cx="4802367" cy="3614679"/>
                  <a:chOff x="1917827" y="874367"/>
                  <a:chExt cx="6039129" cy="4545579"/>
                </a:xfrm>
              </p:grpSpPr>
              <p:sp>
                <p:nvSpPr>
                  <p:cNvPr id="21" name="TextBox 72"/>
                  <p:cNvSpPr txBox="1"/>
                  <p:nvPr/>
                </p:nvSpPr>
                <p:spPr>
                  <a:xfrm>
                    <a:off x="4577434" y="874367"/>
                    <a:ext cx="887029"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22" name="TextBox 73"/>
                  <p:cNvSpPr txBox="1"/>
                  <p:nvPr/>
                </p:nvSpPr>
                <p:spPr>
                  <a:xfrm>
                    <a:off x="6930923" y="4691326"/>
                    <a:ext cx="1026033"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23" name="TextBox 74"/>
                  <p:cNvSpPr txBox="1"/>
                  <p:nvPr/>
                </p:nvSpPr>
                <p:spPr>
                  <a:xfrm>
                    <a:off x="1917827" y="4701936"/>
                    <a:ext cx="1547066"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24" name="TextBox 76"/>
                  <p:cNvSpPr txBox="1"/>
                  <p:nvPr/>
                </p:nvSpPr>
                <p:spPr>
                  <a:xfrm>
                    <a:off x="4736486" y="4876752"/>
                    <a:ext cx="792630"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25" name="Straight Arrow Connector 24"/>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6" name="Straight Arrow Connector 25"/>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7" name="Straight Arrow Connector 26"/>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8" name="Straight Arrow Connector 27"/>
                  <p:cNvCxnSpPr/>
                  <p:nvPr/>
                </p:nvCxnSpPr>
                <p:spPr bwMode="auto">
                  <a:xfrm>
                    <a:off x="4913647" y="2065690"/>
                    <a:ext cx="12840" cy="93802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bwMode="auto">
                  <a:xfrm>
                    <a:off x="5361930" y="4013504"/>
                    <a:ext cx="1492612" cy="53590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bwMode="auto">
                  <a:xfrm flipV="1">
                    <a:off x="3008440" y="4093124"/>
                    <a:ext cx="1619808" cy="427859"/>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sp>
              <p:nvSpPr>
                <p:cNvPr id="20" name="TextBox 1048"/>
                <p:cNvSpPr txBox="1"/>
                <p:nvPr/>
              </p:nvSpPr>
              <p:spPr>
                <a:xfrm>
                  <a:off x="5235907" y="4384226"/>
                  <a:ext cx="2747400" cy="43195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DEFAULTIPSITELINK</a:t>
                  </a:r>
                </a:p>
              </p:txBody>
            </p:sp>
          </p:grpSp>
        </p:grpSp>
        <p:cxnSp>
          <p:nvCxnSpPr>
            <p:cNvPr id="6" name="Straight Arrow Connector 5"/>
            <p:cNvCxnSpPr/>
            <p:nvPr/>
          </p:nvCxnSpPr>
          <p:spPr bwMode="auto">
            <a:xfrm>
              <a:off x="7143751" y="3833882"/>
              <a:ext cx="1010087" cy="1129008"/>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bwMode="auto">
            <a:xfrm>
              <a:off x="6916066" y="3728008"/>
              <a:ext cx="0" cy="61539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pic>
          <p:nvPicPr>
            <p:cNvPr id="8" name="Picture 7"/>
            <p:cNvPicPr>
              <a:picLocks noChangeAspect="1"/>
            </p:cNvPicPr>
            <p:nvPr/>
          </p:nvPicPr>
          <p:blipFill>
            <a:blip r:embed="rId3"/>
            <a:stretch>
              <a:fillRect/>
            </a:stretch>
          </p:blipFill>
          <p:spPr>
            <a:xfrm>
              <a:off x="3505200" y="4677522"/>
              <a:ext cx="665716" cy="868130"/>
            </a:xfrm>
            <a:prstGeom prst="rect">
              <a:avLst/>
            </a:prstGeom>
          </p:spPr>
        </p:pic>
        <p:pic>
          <p:nvPicPr>
            <p:cNvPr id="9" name="Picture 8"/>
            <p:cNvPicPr>
              <a:picLocks noChangeAspect="1"/>
            </p:cNvPicPr>
            <p:nvPr/>
          </p:nvPicPr>
          <p:blipFill>
            <a:blip r:embed="rId3"/>
            <a:stretch>
              <a:fillRect/>
            </a:stretch>
          </p:blipFill>
          <p:spPr>
            <a:xfrm>
              <a:off x="8202007" y="4748800"/>
              <a:ext cx="665716" cy="86813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425" y="5052402"/>
              <a:ext cx="546775" cy="46866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197" y="4977839"/>
              <a:ext cx="546775" cy="46866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3276600"/>
              <a:ext cx="468091" cy="40526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9602" y="3276600"/>
              <a:ext cx="468091" cy="40526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1268" y="4493793"/>
              <a:ext cx="609532" cy="106880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881" y="4493792"/>
              <a:ext cx="609532" cy="1068807"/>
            </a:xfrm>
            <a:prstGeom prst="rect">
              <a:avLst/>
            </a:prstGeom>
          </p:spPr>
        </p:pic>
      </p:grpSp>
      <p:sp>
        <p:nvSpPr>
          <p:cNvPr id="41" name="Text Placeholder 35"/>
          <p:cNvSpPr txBox="1">
            <a:spLocks/>
          </p:cNvSpPr>
          <p:nvPr/>
        </p:nvSpPr>
        <p:spPr bwMode="auto">
          <a:xfrm>
            <a:off x="458788" y="908720"/>
            <a:ext cx="8119156" cy="21715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CA" b="0" kern="0" dirty="0"/>
              <a:t>Site links contain sites:</a:t>
            </a:r>
          </a:p>
          <a:p>
            <a:pPr lvl="1"/>
            <a:r>
              <a:rPr lang="en-CA" b="0" kern="0" dirty="0"/>
              <a:t>Within a site link, a connection object can be created between any two domain controllers</a:t>
            </a:r>
          </a:p>
          <a:p>
            <a:pPr lvl="1"/>
            <a:r>
              <a:rPr lang="en-CA" b="0" kern="0" dirty="0"/>
              <a:t>The default site link, DEFAULTIPSITELINK, is not always appropriate with your network topology</a:t>
            </a:r>
          </a:p>
          <a:p>
            <a:endParaRPr lang="en-US" b="0" kern="0" dirty="0"/>
          </a:p>
        </p:txBody>
      </p:sp>
    </p:spTree>
    <p:extLst>
      <p:ext uri="{BB962C8B-B14F-4D97-AF65-F5344CB8AC3E}">
        <p14:creationId xmlns:p14="http://schemas.microsoft.com/office/powerpoint/2010/main" val="386759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CA"/>
              <a:t>Overview of AD DS replication
Configuring AD DS sites
Configuring and monitoring AD DS replication</a:t>
            </a:r>
            <a:endParaRPr lang="en-US"/>
          </a:p>
        </p:txBody>
      </p:sp>
    </p:spTree>
    <p:extLst>
      <p:ext uri="{BB962C8B-B14F-4D97-AF65-F5344CB8AC3E}">
        <p14:creationId xmlns:p14="http://schemas.microsoft.com/office/powerpoint/2010/main" val="86898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is site link bridging?</a:t>
            </a:r>
            <a:endParaRPr lang="en-US"/>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200" dirty="0"/>
              <a:t>By default, automatic site link bridging:</a:t>
            </a:r>
          </a:p>
          <a:p>
            <a:pPr lvl="1" eaLnBrk="1" hangingPunct="1"/>
            <a:r>
              <a:rPr lang="en-US" sz="2200" dirty="0"/>
              <a:t>Enables ISTG to create connection objects between site links</a:t>
            </a:r>
          </a:p>
          <a:p>
            <a:pPr lvl="1" eaLnBrk="1" hangingPunct="1"/>
            <a:r>
              <a:rPr lang="en-US" sz="2200" dirty="0"/>
              <a:t>Allows disabling of transitivity in the properties of the IP transport</a:t>
            </a:r>
          </a:p>
          <a:p>
            <a:pPr eaLnBrk="1" hangingPunct="1"/>
            <a:r>
              <a:rPr lang="en-US" sz="2200" dirty="0"/>
              <a:t>Site link bridges:</a:t>
            </a:r>
          </a:p>
          <a:p>
            <a:pPr lvl="1" eaLnBrk="1" hangingPunct="1"/>
            <a:r>
              <a:rPr lang="en-US" sz="2200" dirty="0"/>
              <a:t>Enable you to create transitive site </a:t>
            </a:r>
            <a:br>
              <a:rPr lang="en-US" sz="2200" dirty="0"/>
            </a:br>
            <a:r>
              <a:rPr lang="en-US" sz="2200" dirty="0"/>
              <a:t>links manually</a:t>
            </a:r>
          </a:p>
          <a:p>
            <a:pPr lvl="1" eaLnBrk="1" hangingPunct="1"/>
            <a:r>
              <a:rPr lang="en-US" sz="2200" dirty="0"/>
              <a:t>Are useful only when transitivity</a:t>
            </a:r>
            <a:br>
              <a:rPr lang="en-US" sz="2200" dirty="0"/>
            </a:br>
            <a:r>
              <a:rPr lang="en-US" sz="2200" dirty="0"/>
              <a:t>is disabled</a:t>
            </a:r>
          </a:p>
        </p:txBody>
      </p:sp>
      <p:grpSp>
        <p:nvGrpSpPr>
          <p:cNvPr id="5" name="Group 4" descr="In the illustration, three site links in three locations represent the hub-and-spoke network topology: Seattle, Amsterdam, and Beijing. A headquarters site is in the center of the three connected sites. The site links exist between each site and the headquarters. There is a site link bridge connection between the Amsterdam and Seattle sites.&#10;&#10;"/>
          <p:cNvGrpSpPr/>
          <p:nvPr/>
        </p:nvGrpSpPr>
        <p:grpSpPr>
          <a:xfrm>
            <a:off x="4273644" y="2940599"/>
            <a:ext cx="4672448" cy="3775003"/>
            <a:chOff x="3690018" y="2876552"/>
            <a:chExt cx="4672448" cy="3775003"/>
          </a:xfrm>
        </p:grpSpPr>
        <p:grpSp>
          <p:nvGrpSpPr>
            <p:cNvPr id="6" name="Group 5"/>
            <p:cNvGrpSpPr/>
            <p:nvPr/>
          </p:nvGrpSpPr>
          <p:grpSpPr>
            <a:xfrm>
              <a:off x="3690018" y="2876552"/>
              <a:ext cx="4672448" cy="3775003"/>
              <a:chOff x="630246" y="2614199"/>
              <a:chExt cx="4158000" cy="3292999"/>
            </a:xfrm>
          </p:grpSpPr>
          <p:grpSp>
            <p:nvGrpSpPr>
              <p:cNvPr id="8" name="Group 7"/>
              <p:cNvGrpSpPr/>
              <p:nvPr/>
            </p:nvGrpSpPr>
            <p:grpSpPr>
              <a:xfrm>
                <a:off x="630246" y="2614199"/>
                <a:ext cx="4158000" cy="2601748"/>
                <a:chOff x="1765917" y="1181100"/>
                <a:chExt cx="6820633" cy="4267816"/>
              </a:xfrm>
            </p:grpSpPr>
            <p:sp>
              <p:nvSpPr>
                <p:cNvPr id="12" name="Oval 11"/>
                <p:cNvSpPr/>
                <p:nvPr/>
              </p:nvSpPr>
              <p:spPr bwMode="auto">
                <a:xfrm rot="9947482">
                  <a:off x="1943993" y="3781505"/>
                  <a:ext cx="3296745" cy="158658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3" name="Oval 12"/>
                <p:cNvSpPr/>
                <p:nvPr/>
              </p:nvSpPr>
              <p:spPr bwMode="auto">
                <a:xfrm rot="11427184">
                  <a:off x="4997102" y="3873709"/>
                  <a:ext cx="3445710" cy="157520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4" name="Oval 13"/>
                <p:cNvSpPr/>
                <p:nvPr/>
              </p:nvSpPr>
              <p:spPr bwMode="auto">
                <a:xfrm rot="5400000">
                  <a:off x="3440058" y="2126334"/>
                  <a:ext cx="3225804" cy="1335336"/>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5" name="Oval 14"/>
                <p:cNvSpPr/>
                <p:nvPr/>
              </p:nvSpPr>
              <p:spPr bwMode="auto">
                <a:xfrm>
                  <a:off x="4042392" y="3716074"/>
                  <a:ext cx="2282208" cy="132593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6" name="Oval 15"/>
                <p:cNvSpPr/>
                <p:nvPr/>
              </p:nvSpPr>
              <p:spPr bwMode="auto">
                <a:xfrm>
                  <a:off x="4251942" y="174982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7" name="Oval 16"/>
                <p:cNvSpPr/>
                <p:nvPr/>
              </p:nvSpPr>
              <p:spPr bwMode="auto">
                <a:xfrm>
                  <a:off x="7009192" y="428347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8" name="Oval 17"/>
                <p:cNvSpPr/>
                <p:nvPr/>
              </p:nvSpPr>
              <p:spPr bwMode="auto">
                <a:xfrm>
                  <a:off x="1765917" y="4302521"/>
                  <a:ext cx="1577358" cy="78382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6"/>
                <p:cNvSpPr txBox="1"/>
                <p:nvPr/>
              </p:nvSpPr>
              <p:spPr>
                <a:xfrm>
                  <a:off x="4612400" y="2029556"/>
                  <a:ext cx="811979"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SEA</a:t>
                  </a:r>
                </a:p>
              </p:txBody>
            </p:sp>
            <p:sp>
              <p:nvSpPr>
                <p:cNvPr id="20" name="TextBox 17"/>
                <p:cNvSpPr txBox="1"/>
                <p:nvPr/>
              </p:nvSpPr>
              <p:spPr>
                <a:xfrm>
                  <a:off x="7363702" y="4566404"/>
                  <a:ext cx="93646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AMS</a:t>
                  </a:r>
                </a:p>
              </p:txBody>
            </p:sp>
            <p:sp>
              <p:nvSpPr>
                <p:cNvPr id="21" name="TextBox 18"/>
                <p:cNvSpPr txBox="1"/>
                <p:nvPr/>
              </p:nvSpPr>
              <p:spPr>
                <a:xfrm>
                  <a:off x="1887132" y="4582857"/>
                  <a:ext cx="139510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22" name="TextBox 20"/>
                <p:cNvSpPr txBox="1"/>
                <p:nvPr/>
              </p:nvSpPr>
              <p:spPr>
                <a:xfrm>
                  <a:off x="4729988" y="4557564"/>
                  <a:ext cx="725866"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23" name="Straight Arrow Connector 22"/>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4" name="Straight Arrow Connector 23"/>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5" name="Straight Arrow Connector 24"/>
                <p:cNvCxnSpPr>
                  <a:stCxn id="16" idx="4"/>
                  <a:endCxn id="16" idx="4"/>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6" name="Straight Arrow Connector 25"/>
                <p:cNvCxnSpPr/>
                <p:nvPr/>
              </p:nvCxnSpPr>
              <p:spPr bwMode="auto">
                <a:xfrm>
                  <a:off x="5039805" y="2609336"/>
                  <a:ext cx="9213" cy="889517"/>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7" idx="2"/>
                </p:cNvCxnSpPr>
                <p:nvPr/>
              </p:nvCxnSpPr>
              <p:spPr bwMode="auto">
                <a:xfrm>
                  <a:off x="6324600" y="4388696"/>
                  <a:ext cx="684592" cy="286690"/>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bwMode="auto">
                <a:xfrm flipV="1">
                  <a:off x="3343275" y="4406904"/>
                  <a:ext cx="699117" cy="166458"/>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sp>
              <p:nvSpPr>
                <p:cNvPr id="29" name="TextBox 27"/>
                <p:cNvSpPr txBox="1"/>
                <p:nvPr/>
              </p:nvSpPr>
              <p:spPr>
                <a:xfrm>
                  <a:off x="2845862" y="2490866"/>
                  <a:ext cx="1389956" cy="8367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HQ-SEA</a:t>
                  </a:r>
                </a:p>
                <a:p>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sp>
              <p:nvSpPr>
                <p:cNvPr id="30" name="TextBox 28"/>
                <p:cNvSpPr txBox="1"/>
                <p:nvPr/>
              </p:nvSpPr>
              <p:spPr>
                <a:xfrm>
                  <a:off x="3091310" y="4775636"/>
                  <a:ext cx="139510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31" name="TextBox 29"/>
                <p:cNvSpPr txBox="1"/>
                <p:nvPr/>
              </p:nvSpPr>
              <p:spPr>
                <a:xfrm>
                  <a:off x="6205845" y="4823937"/>
                  <a:ext cx="936465"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AMS</a:t>
                  </a:r>
                </a:p>
              </p:txBody>
            </p:sp>
            <p:sp>
              <p:nvSpPr>
                <p:cNvPr id="32" name="TextBox 30"/>
                <p:cNvSpPr txBox="1"/>
                <p:nvPr/>
              </p:nvSpPr>
              <p:spPr>
                <a:xfrm>
                  <a:off x="5049017" y="2643216"/>
                  <a:ext cx="811979" cy="484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SEA</a:t>
                  </a:r>
                </a:p>
              </p:txBody>
            </p:sp>
          </p:grpSp>
          <p:sp>
            <p:nvSpPr>
              <p:cNvPr id="9" name="TextBox 44"/>
              <p:cNvSpPr txBox="1"/>
              <p:nvPr/>
            </p:nvSpPr>
            <p:spPr>
              <a:xfrm>
                <a:off x="3309759" y="3449597"/>
                <a:ext cx="852596"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Site link</a:t>
                </a:r>
              </a:p>
              <a:p>
                <a:pPr algn="ctr"/>
                <a:r>
                  <a:rPr lang="en-US" sz="1600" dirty="0">
                    <a:latin typeface="Segoe UI" panose="020B0502040204020203" pitchFamily="34" charset="0"/>
                    <a:ea typeface="Segoe UI" panose="020B0502040204020203" pitchFamily="34" charset="0"/>
                    <a:cs typeface="Segoe UI" panose="020B0502040204020203" pitchFamily="34" charset="0"/>
                  </a:rPr>
                  <a:t>bridge</a:t>
                </a:r>
              </a:p>
            </p:txBody>
          </p:sp>
          <p:sp>
            <p:nvSpPr>
              <p:cNvPr id="10" name="TextBox 45"/>
              <p:cNvSpPr txBox="1"/>
              <p:nvPr/>
            </p:nvSpPr>
            <p:spPr>
              <a:xfrm>
                <a:off x="853946" y="5397089"/>
                <a:ext cx="1202833"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HQ-BEIJING</a:t>
                </a:r>
                <a:br>
                  <a:rPr lang="en-US" sz="1600" dirty="0">
                    <a:latin typeface="Segoe UI" panose="020B0502040204020203" pitchFamily="34" charset="0"/>
                    <a:ea typeface="Segoe UI" panose="020B0502040204020203" pitchFamily="34" charset="0"/>
                    <a:cs typeface="Segoe UI" panose="020B0502040204020203" pitchFamily="34" charset="0"/>
                  </a:rPr>
                </a:br>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sp>
            <p:nvSpPr>
              <p:cNvPr id="11" name="TextBox 46"/>
              <p:cNvSpPr txBox="1"/>
              <p:nvPr/>
            </p:nvSpPr>
            <p:spPr>
              <a:xfrm>
                <a:off x="3197288" y="5380212"/>
                <a:ext cx="923236" cy="51010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HQ-AMS</a:t>
                </a:r>
                <a:br>
                  <a:rPr lang="en-US" sz="1600" dirty="0">
                    <a:latin typeface="Segoe UI" panose="020B0502040204020203" pitchFamily="34" charset="0"/>
                    <a:ea typeface="Segoe UI" panose="020B0502040204020203" pitchFamily="34" charset="0"/>
                    <a:cs typeface="Segoe UI" panose="020B0502040204020203" pitchFamily="34" charset="0"/>
                  </a:rPr>
                </a:br>
                <a:r>
                  <a:rPr lang="en-US" sz="1600" dirty="0">
                    <a:latin typeface="Segoe UI" panose="020B0502040204020203" pitchFamily="34" charset="0"/>
                    <a:ea typeface="Segoe UI" panose="020B0502040204020203" pitchFamily="34" charset="0"/>
                    <a:cs typeface="Segoe UI" panose="020B0502040204020203" pitchFamily="34" charset="0"/>
                  </a:rPr>
                  <a:t>site link</a:t>
                </a:r>
              </a:p>
            </p:txBody>
          </p:sp>
        </p:grpSp>
        <p:cxnSp>
          <p:nvCxnSpPr>
            <p:cNvPr id="7" name="Straight Arrow Connector 6"/>
            <p:cNvCxnSpPr/>
            <p:nvPr/>
          </p:nvCxnSpPr>
          <p:spPr bwMode="auto">
            <a:xfrm>
              <a:off x="6426774" y="3959041"/>
              <a:ext cx="914400" cy="914400"/>
            </a:xfrm>
            <a:prstGeom prst="straightConnector1">
              <a:avLst/>
            </a:prstGeom>
            <a:ln w="28575">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pic>
        <p:nvPicPr>
          <p:cNvPr id="33" name="Picture 32"/>
          <p:cNvPicPr>
            <a:picLocks noChangeAspect="1"/>
          </p:cNvPicPr>
          <p:nvPr/>
        </p:nvPicPr>
        <p:blipFill>
          <a:blip r:embed="rId3"/>
          <a:stretch>
            <a:fillRect/>
          </a:stretch>
        </p:blipFill>
        <p:spPr>
          <a:xfrm>
            <a:off x="8081060" y="4467877"/>
            <a:ext cx="665716" cy="86813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8625" y="4876800"/>
            <a:ext cx="546775" cy="468664"/>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922" y="3128282"/>
            <a:ext cx="468091" cy="405260"/>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0" y="4267200"/>
            <a:ext cx="609532" cy="1068807"/>
          </a:xfrm>
          <a:prstGeom prst="rect">
            <a:avLst/>
          </a:prstGeom>
        </p:spPr>
      </p:pic>
    </p:spTree>
    <p:extLst>
      <p:ext uri="{BB962C8B-B14F-4D97-AF65-F5344CB8AC3E}">
        <p14:creationId xmlns:p14="http://schemas.microsoft.com/office/powerpoint/2010/main" val="79530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is universal group membership caching?</a:t>
            </a:r>
            <a:endParaRPr lang="en-US"/>
          </a:p>
        </p:txBody>
      </p:sp>
      <p:grpSp>
        <p:nvGrpSpPr>
          <p:cNvPr id="4" name="Group 3" descr="The illustration depicts two AD DS sites. One site has two domain controllers: one hosts the role of bridgehead server, while the other is the global catalog server. The second site includes just one domain controller and client computer, which represents the site with universal group membership caching.&#10;&#10;"/>
          <p:cNvGrpSpPr/>
          <p:nvPr/>
        </p:nvGrpSpPr>
        <p:grpSpPr>
          <a:xfrm>
            <a:off x="609600" y="2497400"/>
            <a:ext cx="7133444" cy="4007505"/>
            <a:chOff x="609600" y="2497400"/>
            <a:chExt cx="7133444" cy="4007505"/>
          </a:xfrm>
        </p:grpSpPr>
        <p:sp>
          <p:nvSpPr>
            <p:cNvPr id="5" name="Oval 4"/>
            <p:cNvSpPr/>
            <p:nvPr/>
          </p:nvSpPr>
          <p:spPr bwMode="auto">
            <a:xfrm>
              <a:off x="4262026" y="3500520"/>
              <a:ext cx="3442918" cy="1754155"/>
            </a:xfrm>
            <a:prstGeom prst="ellipse">
              <a:avLst/>
            </a:prstGeom>
            <a:noFill/>
            <a:ln w="9525" cap="flat" cmpd="sng" algn="ctr">
              <a:no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Text Box 13"/>
            <p:cNvSpPr txBox="1">
              <a:spLocks noChangeArrowheads="1"/>
            </p:cNvSpPr>
            <p:nvPr/>
          </p:nvSpPr>
          <p:spPr bwMode="auto">
            <a:xfrm>
              <a:off x="4524032" y="2497400"/>
              <a:ext cx="2105368"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Global</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catalog </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server</a:t>
              </a:r>
            </a:p>
          </p:txBody>
        </p:sp>
        <p:sp>
          <p:nvSpPr>
            <p:cNvPr id="7" name="AutoShape 7"/>
            <p:cNvSpPr>
              <a:spLocks noChangeArrowheads="1"/>
            </p:cNvSpPr>
            <p:nvPr/>
          </p:nvSpPr>
          <p:spPr bwMode="auto">
            <a:xfrm>
              <a:off x="5105400" y="4133850"/>
              <a:ext cx="1524000" cy="485105"/>
            </a:xfrm>
            <a:prstGeom prst="star8">
              <a:avLst>
                <a:gd name="adj" fmla="val 39301"/>
              </a:avLst>
            </a:prstGeom>
            <a:noFill/>
            <a:ln w="9525">
              <a:noFill/>
              <a:miter lim="800000"/>
              <a:headEnd/>
              <a:tailEnd/>
            </a:ln>
            <a:effectLst/>
          </p:spPr>
          <p:txBody>
            <a:bodyPr wrap="none"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IP subnets</a:t>
              </a:r>
            </a:p>
          </p:txBody>
        </p:sp>
        <p:sp>
          <p:nvSpPr>
            <p:cNvPr id="8" name="Text Box 13"/>
            <p:cNvSpPr txBox="1">
              <a:spLocks noChangeArrowheads="1"/>
            </p:cNvSpPr>
            <p:nvPr/>
          </p:nvSpPr>
          <p:spPr bwMode="auto">
            <a:xfrm>
              <a:off x="6146904" y="2937626"/>
              <a:ext cx="159614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b="0" dirty="0">
                  <a:latin typeface="Segoe UI" pitchFamily="34" charset="0"/>
                  <a:ea typeface="Segoe UI" pitchFamily="34" charset="0"/>
                  <a:cs typeface="Segoe UI" pitchFamily="34" charset="0"/>
                </a:rPr>
                <a:t>Bridgehead server</a:t>
              </a:r>
            </a:p>
          </p:txBody>
        </p:sp>
        <p:sp>
          <p:nvSpPr>
            <p:cNvPr id="9" name="Oval 8"/>
            <p:cNvSpPr/>
            <p:nvPr/>
          </p:nvSpPr>
          <p:spPr bwMode="auto">
            <a:xfrm>
              <a:off x="756826" y="4559700"/>
              <a:ext cx="3442918" cy="1754155"/>
            </a:xfrm>
            <a:prstGeom prst="ellipse">
              <a:avLst/>
            </a:prstGeom>
            <a:noFill/>
            <a:ln w="9525" cap="flat" cmpd="sng" algn="ctr">
              <a:no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0" name="AutoShape 7"/>
            <p:cNvSpPr>
              <a:spLocks noChangeArrowheads="1"/>
            </p:cNvSpPr>
            <p:nvPr/>
          </p:nvSpPr>
          <p:spPr bwMode="auto">
            <a:xfrm>
              <a:off x="1390650" y="6019800"/>
              <a:ext cx="1676400" cy="485105"/>
            </a:xfrm>
            <a:prstGeom prst="star8">
              <a:avLst>
                <a:gd name="adj" fmla="val 39301"/>
              </a:avLst>
            </a:prstGeom>
            <a:noFill/>
            <a:ln w="9525">
              <a:noFill/>
              <a:miter lim="800000"/>
              <a:headEnd/>
              <a:tailEnd/>
            </a:ln>
            <a:effectLst/>
          </p:spPr>
          <p:txBody>
            <a:bodyPr wrap="none"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IP subnets</a:t>
              </a:r>
            </a:p>
          </p:txBody>
        </p:sp>
        <p:sp>
          <p:nvSpPr>
            <p:cNvPr id="11" name="Text Box 13"/>
            <p:cNvSpPr txBox="1">
              <a:spLocks noChangeArrowheads="1"/>
            </p:cNvSpPr>
            <p:nvPr/>
          </p:nvSpPr>
          <p:spPr bwMode="auto">
            <a:xfrm>
              <a:off x="2713159" y="4899384"/>
              <a:ext cx="1619935"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b="0" dirty="0">
                  <a:latin typeface="Segoe UI" pitchFamily="34" charset="0"/>
                  <a:ea typeface="Segoe UI" pitchFamily="34" charset="0"/>
                  <a:cs typeface="Segoe UI" pitchFamily="34" charset="0"/>
                </a:rPr>
                <a:t>Bridgehead server</a:t>
              </a:r>
            </a:p>
          </p:txBody>
        </p:sp>
        <p:grpSp>
          <p:nvGrpSpPr>
            <p:cNvPr id="12" name="Group 11" descr="The slide includes two AD DS sites. One site has two domain controllers: One hosts the role of bridgehead server, while the other is the global catalog server. The second site includes just one domain controller and client computers, which representsthe site with universal group membership caching.&#10;&#10;"/>
            <p:cNvGrpSpPr/>
            <p:nvPr/>
          </p:nvGrpSpPr>
          <p:grpSpPr>
            <a:xfrm>
              <a:off x="609600" y="3465896"/>
              <a:ext cx="6593252" cy="2980185"/>
              <a:chOff x="609600" y="3465896"/>
              <a:chExt cx="6593252" cy="2980185"/>
            </a:xfrm>
          </p:grpSpPr>
          <p:sp>
            <p:nvSpPr>
              <p:cNvPr id="13" name="Arc 54"/>
              <p:cNvSpPr>
                <a:spLocks/>
              </p:cNvSpPr>
              <p:nvPr/>
            </p:nvSpPr>
            <p:spPr bwMode="auto">
              <a:xfrm rot="1650677" flipH="1">
                <a:off x="4027842" y="3906371"/>
                <a:ext cx="1237918" cy="2539710"/>
              </a:xfrm>
              <a:custGeom>
                <a:avLst/>
                <a:gdLst>
                  <a:gd name="G0" fmla="+- 21446 0 0"/>
                  <a:gd name="G1" fmla="+- 0 0 0"/>
                  <a:gd name="G2" fmla="+- 21600 0 0"/>
                  <a:gd name="T0" fmla="*/ 16419 w 21446"/>
                  <a:gd name="T1" fmla="*/ 21007 h 21007"/>
                  <a:gd name="T2" fmla="*/ 0 w 21446"/>
                  <a:gd name="T3" fmla="*/ 2578 h 21007"/>
                  <a:gd name="T4" fmla="*/ 21446 w 21446"/>
                  <a:gd name="T5" fmla="*/ 0 h 21007"/>
                </a:gdLst>
                <a:ahLst/>
                <a:cxnLst>
                  <a:cxn ang="0">
                    <a:pos x="T0" y="T1"/>
                  </a:cxn>
                  <a:cxn ang="0">
                    <a:pos x="T2" y="T3"/>
                  </a:cxn>
                  <a:cxn ang="0">
                    <a:pos x="T4" y="T5"/>
                  </a:cxn>
                </a:cxnLst>
                <a:rect l="0" t="0" r="r" b="b"/>
                <a:pathLst>
                  <a:path w="21446" h="21007" fill="none" extrusionOk="0">
                    <a:moveTo>
                      <a:pt x="16419" y="21006"/>
                    </a:moveTo>
                    <a:cubicBezTo>
                      <a:pt x="7629" y="18903"/>
                      <a:pt x="1079" y="11550"/>
                      <a:pt x="0" y="2577"/>
                    </a:cubicBezTo>
                  </a:path>
                  <a:path w="21446" h="21007" stroke="0" extrusionOk="0">
                    <a:moveTo>
                      <a:pt x="16419" y="21006"/>
                    </a:moveTo>
                    <a:cubicBezTo>
                      <a:pt x="7629" y="18903"/>
                      <a:pt x="1079" y="11550"/>
                      <a:pt x="0" y="2577"/>
                    </a:cubicBezTo>
                    <a:lnTo>
                      <a:pt x="21446" y="0"/>
                    </a:lnTo>
                    <a:close/>
                  </a:path>
                </a:pathLst>
              </a:cu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 name="Line 27"/>
              <p:cNvSpPr>
                <a:spLocks noChangeShapeType="1"/>
              </p:cNvSpPr>
              <p:nvPr/>
            </p:nvSpPr>
            <p:spPr bwMode="auto">
              <a:xfrm rot="1251268" flipV="1">
                <a:off x="5342760" y="3844115"/>
                <a:ext cx="1343814" cy="80364"/>
              </a:xfrm>
              <a:prstGeom prst="line">
                <a:avLst/>
              </a:pr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Line 27"/>
              <p:cNvSpPr>
                <a:spLocks noChangeShapeType="1"/>
              </p:cNvSpPr>
              <p:nvPr/>
            </p:nvSpPr>
            <p:spPr bwMode="auto">
              <a:xfrm rot="1251268" flipV="1">
                <a:off x="1961498" y="5727488"/>
                <a:ext cx="1118694" cy="95190"/>
              </a:xfrm>
              <a:prstGeom prst="line">
                <a:avLst/>
              </a:prstGeom>
              <a:noFill/>
              <a:ln w="44450" cap="rnd">
                <a:solidFill>
                  <a:srgbClr val="FF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592" y="3600043"/>
                <a:ext cx="467260" cy="87038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096" y="3465896"/>
                <a:ext cx="467260" cy="87038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928" y="5534272"/>
                <a:ext cx="467260" cy="870388"/>
              </a:xfrm>
              <a:prstGeom prst="rect">
                <a:avLst/>
              </a:prstGeom>
            </p:spPr>
          </p:pic>
          <p:grpSp>
            <p:nvGrpSpPr>
              <p:cNvPr id="19" name="Group 18"/>
              <p:cNvGrpSpPr/>
              <p:nvPr/>
            </p:nvGrpSpPr>
            <p:grpSpPr>
              <a:xfrm>
                <a:off x="609600" y="5213750"/>
                <a:ext cx="1233079" cy="809449"/>
                <a:chOff x="736579" y="4477007"/>
                <a:chExt cx="1233079" cy="809449"/>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85" y="4477007"/>
                  <a:ext cx="838273" cy="743819"/>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579" y="4712606"/>
                  <a:ext cx="562450" cy="573850"/>
                </a:xfrm>
                <a:prstGeom prst="rect">
                  <a:avLst/>
                </a:prstGeom>
              </p:spPr>
            </p:pic>
          </p:grpSp>
        </p:grpSp>
      </p:grpSp>
      <p:sp>
        <p:nvSpPr>
          <p:cNvPr id="22" name="Content Placeholder 1"/>
          <p:cNvSpPr>
            <a:spLocks noGrp="1"/>
          </p:cNvSpPr>
          <p:nvPr/>
        </p:nvSpPr>
        <p:spPr bwMode="auto">
          <a:xfrm>
            <a:off x="464454" y="93938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Universal group membership caching enables domain controllers in a site with no global catalog servers to cache universal group membership</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3576406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5b567c9-f0a0-4c81-a075-9320a2fee0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intersite replication</a:t>
            </a:r>
          </a:p>
        </p:txBody>
      </p:sp>
      <p:pic>
        <p:nvPicPr>
          <p:cNvPr id="4" name="Picture 3"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Site link costs:</a:t>
            </a:r>
          </a:p>
          <a:p>
            <a:pPr lvl="1"/>
            <a:r>
              <a:rPr lang="en-CA" dirty="0"/>
              <a:t>Replication uses connections with the lowest cost</a:t>
            </a:r>
          </a:p>
          <a:p>
            <a:r>
              <a:rPr lang="en-CA" dirty="0"/>
              <a:t>Replication:</a:t>
            </a:r>
          </a:p>
          <a:p>
            <a:pPr lvl="1"/>
            <a:r>
              <a:rPr lang="en-CA" dirty="0"/>
              <a:t>During polling, the downstream bridgehead polls its upstream partners:</a:t>
            </a:r>
          </a:p>
          <a:p>
            <a:pPr lvl="2"/>
            <a:r>
              <a:rPr lang="en-CA" dirty="0"/>
              <a:t>Default is 3 hours</a:t>
            </a:r>
          </a:p>
          <a:p>
            <a:pPr lvl="2"/>
            <a:r>
              <a:rPr lang="en-CA" dirty="0"/>
              <a:t>Minimum is 15 minutes</a:t>
            </a:r>
          </a:p>
          <a:p>
            <a:pPr lvl="2"/>
            <a:r>
              <a:rPr lang="en-CA" dirty="0"/>
              <a:t>Recommended is 15 minutes</a:t>
            </a:r>
          </a:p>
          <a:p>
            <a:pPr lvl="1"/>
            <a:r>
              <a:rPr lang="en-CA" dirty="0"/>
              <a:t>Replication schedules:</a:t>
            </a:r>
          </a:p>
          <a:p>
            <a:pPr lvl="2"/>
            <a:r>
              <a:rPr lang="en-CA" dirty="0"/>
              <a:t>24 hours a day</a:t>
            </a:r>
          </a:p>
          <a:p>
            <a:pPr lvl="2"/>
            <a:r>
              <a:rPr lang="en-CA" dirty="0"/>
              <a:t>Can be scheduled</a:t>
            </a:r>
          </a:p>
          <a:p>
            <a:endParaRPr lang="en-CA" dirty="0"/>
          </a:p>
          <a:p>
            <a:endParaRPr lang="en-CA" dirty="0"/>
          </a:p>
          <a:p>
            <a:endParaRPr lang="en-US" dirty="0"/>
          </a:p>
        </p:txBody>
      </p:sp>
    </p:spTree>
    <p:extLst>
      <p:ext uri="{BB962C8B-B14F-4D97-AF65-F5344CB8AC3E}">
        <p14:creationId xmlns:p14="http://schemas.microsoft.com/office/powerpoint/2010/main" val="297159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bf30979-509e-4fff-aedd-c145069a0b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intersite replication</a:t>
            </a:r>
          </a:p>
        </p:txBody>
      </p:sp>
      <p:pic>
        <p:nvPicPr>
          <p:cNvPr id="4" name="Picture 3" descr="A screenshot depicts the site link properties window for a site link named Link A. AMS and HQ are the two sites in the link. The site has a cost value of 100, and it replicates every 180 minutes.&#10;&#10;&#10;"/>
          <p:cNvPicPr>
            <a:picLocks noChangeAspect="1"/>
          </p:cNvPicPr>
          <p:nvPr/>
        </p:nvPicPr>
        <p:blipFill>
          <a:blip r:embed="rId3"/>
          <a:stretch>
            <a:fillRect/>
          </a:stretch>
        </p:blipFill>
        <p:spPr>
          <a:xfrm>
            <a:off x="2277395" y="1009261"/>
            <a:ext cx="4629591" cy="5640519"/>
          </a:xfrm>
          <a:prstGeom prst="rect">
            <a:avLst/>
          </a:prstGeom>
        </p:spPr>
      </p:pic>
      <p:pic>
        <p:nvPicPr>
          <p:cNvPr id="5" name="Picture 4" descr="Illustration that shows the interactions among the components that DirectAccess requires to support internal client connec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958" y="62579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This is a build slide with six frames. The default build shows the components that DirectAccess requires to support internal client connec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23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4f9ec6d-b5a0-4148-8dc2-bd816a8c69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Tools for monitoring and managing replication</a:t>
            </a:r>
            <a:endParaRPr lang="en-US"/>
          </a:p>
        </p:txBody>
      </p:sp>
      <p:sp>
        <p:nvSpPr>
          <p:cNvPr id="4" name="Content Placeholder 2"/>
          <p:cNvSpPr>
            <a:spLocks noGrp="1"/>
          </p:cNvSpPr>
          <p:nvPr/>
        </p:nvSpPr>
        <p:spPr bwMode="auto">
          <a:xfrm>
            <a:off x="337930" y="941030"/>
            <a:ext cx="8464756" cy="55977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b="1" dirty="0"/>
              <a:t>Repadmin.exe </a:t>
            </a:r>
            <a:r>
              <a:rPr lang="en-US" dirty="0"/>
              <a:t>examples:</a:t>
            </a:r>
          </a:p>
          <a:p>
            <a:pPr lvl="1" eaLnBrk="1" hangingPunct="1"/>
            <a:r>
              <a:rPr lang="en-US" sz="2000" b="1" dirty="0" err="1"/>
              <a:t>repadmin</a:t>
            </a:r>
            <a:r>
              <a:rPr lang="en-US" sz="2000" b="1" dirty="0"/>
              <a:t> /</a:t>
            </a:r>
            <a:r>
              <a:rPr lang="en-US" sz="2000" b="1" dirty="0" err="1"/>
              <a:t>showrepl</a:t>
            </a:r>
            <a:r>
              <a:rPr lang="en-US" sz="2000" b="1" dirty="0"/>
              <a:t> Lon-dc1.adatum.com</a:t>
            </a:r>
          </a:p>
          <a:p>
            <a:pPr lvl="1" eaLnBrk="1" hangingPunct="1"/>
            <a:r>
              <a:rPr lang="en-US" sz="2000" b="1" dirty="0" err="1"/>
              <a:t>repadmin</a:t>
            </a:r>
            <a:r>
              <a:rPr lang="en-US" sz="2000" b="1" dirty="0"/>
              <a:t> /</a:t>
            </a:r>
            <a:r>
              <a:rPr lang="en-US" sz="2000" b="1" dirty="0" err="1"/>
              <a:t>showconn</a:t>
            </a:r>
            <a:r>
              <a:rPr lang="en-US" sz="2000" b="1" dirty="0"/>
              <a:t> Lon-dc1 adatum.com</a:t>
            </a:r>
          </a:p>
          <a:p>
            <a:pPr lvl="1" eaLnBrk="1" hangingPunct="1"/>
            <a:r>
              <a:rPr lang="en-US" sz="2000" b="1" dirty="0" err="1"/>
              <a:t>repadmin</a:t>
            </a:r>
            <a:r>
              <a:rPr lang="en-US" sz="2000" b="1" dirty="0"/>
              <a:t> /</a:t>
            </a:r>
            <a:r>
              <a:rPr lang="en-US" sz="2000" b="1" dirty="0" err="1"/>
              <a:t>showobjmeta</a:t>
            </a:r>
            <a:r>
              <a:rPr lang="en-US" sz="2000" b="1" dirty="0"/>
              <a:t> Lon-dc1 "</a:t>
            </a:r>
            <a:r>
              <a:rPr lang="en-US" sz="2000" b="1" dirty="0" err="1"/>
              <a:t>cn</a:t>
            </a:r>
            <a:r>
              <a:rPr lang="en-US" sz="2000" b="1" dirty="0"/>
              <a:t>=Linda </a:t>
            </a:r>
            <a:r>
              <a:rPr lang="en-US" sz="2000" b="1" dirty="0" err="1"/>
              <a:t>Miller,ou</a:t>
            </a:r>
            <a:r>
              <a:rPr lang="en-US" sz="2000" b="1" dirty="0"/>
              <a:t>=…"</a:t>
            </a:r>
          </a:p>
          <a:p>
            <a:pPr lvl="1" eaLnBrk="1" hangingPunct="1"/>
            <a:r>
              <a:rPr lang="en-US" sz="2000" b="1" dirty="0" err="1"/>
              <a:t>repadmin</a:t>
            </a:r>
            <a:r>
              <a:rPr lang="en-US" sz="2000" b="1" dirty="0"/>
              <a:t> /</a:t>
            </a:r>
            <a:r>
              <a:rPr lang="en-US" sz="2000" b="1" dirty="0" err="1"/>
              <a:t>kcc</a:t>
            </a:r>
            <a:endParaRPr lang="en-US" sz="2000" b="1" dirty="0"/>
          </a:p>
          <a:p>
            <a:pPr marL="288925" lvl="1" indent="0" eaLnBrk="1" hangingPunct="1">
              <a:buNone/>
            </a:pPr>
            <a:endParaRPr lang="en-US" sz="100" b="1" dirty="0"/>
          </a:p>
          <a:p>
            <a:pPr eaLnBrk="1" hangingPunct="1"/>
            <a:r>
              <a:rPr lang="en-US" b="1" dirty="0"/>
              <a:t>Dcdiag.exe /</a:t>
            </a:r>
            <a:r>
              <a:rPr lang="en-US" b="1" dirty="0" err="1"/>
              <a:t>test:</a:t>
            </a:r>
            <a:r>
              <a:rPr lang="en-US" b="1" i="1" dirty="0" err="1"/>
              <a:t>testName</a:t>
            </a:r>
            <a:r>
              <a:rPr lang="en-US" b="1" i="1" dirty="0"/>
              <a:t>:</a:t>
            </a:r>
          </a:p>
          <a:p>
            <a:pPr lvl="1" eaLnBrk="1" hangingPunct="1"/>
            <a:r>
              <a:rPr lang="en-US" sz="2000" dirty="0" err="1"/>
              <a:t>FrsEvent</a:t>
            </a:r>
            <a:r>
              <a:rPr lang="en-US" sz="2000" dirty="0"/>
              <a:t> or </a:t>
            </a:r>
            <a:r>
              <a:rPr lang="en-US" sz="2000" dirty="0" err="1"/>
              <a:t>DFSREvent</a:t>
            </a:r>
            <a:endParaRPr lang="en-US" sz="2000" dirty="0"/>
          </a:p>
          <a:p>
            <a:pPr lvl="1" eaLnBrk="1" hangingPunct="1"/>
            <a:r>
              <a:rPr lang="en-US" sz="2000" dirty="0" err="1"/>
              <a:t>Intersite</a:t>
            </a:r>
            <a:endParaRPr lang="en-US" sz="2000" dirty="0"/>
          </a:p>
          <a:p>
            <a:pPr lvl="1" eaLnBrk="1" hangingPunct="1"/>
            <a:r>
              <a:rPr lang="en-US" sz="2000" dirty="0" err="1"/>
              <a:t>KccEvent</a:t>
            </a:r>
            <a:endParaRPr lang="en-US" sz="2000" dirty="0"/>
          </a:p>
          <a:p>
            <a:pPr lvl="1" eaLnBrk="1" hangingPunct="1"/>
            <a:r>
              <a:rPr lang="en-US" sz="2000" dirty="0"/>
              <a:t>Replications</a:t>
            </a:r>
          </a:p>
          <a:p>
            <a:pPr lvl="1" eaLnBrk="1" hangingPunct="1"/>
            <a:r>
              <a:rPr lang="en-US" sz="2000" dirty="0"/>
              <a:t>Topology</a:t>
            </a:r>
          </a:p>
          <a:p>
            <a:pPr lvl="1" eaLnBrk="1" hangingPunct="1"/>
            <a:endParaRPr lang="en-US" sz="100" dirty="0"/>
          </a:p>
          <a:p>
            <a:r>
              <a:rPr lang="en-US" dirty="0"/>
              <a:t>Monitor replication with Operations Manager</a:t>
            </a:r>
          </a:p>
          <a:p>
            <a:r>
              <a:rPr lang="en-US" dirty="0"/>
              <a:t>Use Windows PowerShell cmdlets</a:t>
            </a:r>
          </a:p>
        </p:txBody>
      </p:sp>
    </p:spTree>
    <p:extLst>
      <p:ext uri="{BB962C8B-B14F-4D97-AF65-F5344CB8AC3E}">
        <p14:creationId xmlns:p14="http://schemas.microsoft.com/office/powerpoint/2010/main" val="65706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Lab: Implementing AD DS sites and replication</a:t>
            </a:r>
            <a:endParaRPr lang="en-US"/>
          </a:p>
        </p:txBody>
      </p:sp>
      <p:sp>
        <p:nvSpPr>
          <p:cNvPr id="3" name="Text Placeholder 2"/>
          <p:cNvSpPr>
            <a:spLocks noGrp="1"/>
          </p:cNvSpPr>
          <p:nvPr>
            <p:ph type="body" idx="1"/>
          </p:nvPr>
        </p:nvSpPr>
        <p:spPr/>
        <p:txBody>
          <a:bodyPr/>
          <a:lstStyle/>
          <a:p>
            <a:r>
              <a:rPr lang="en-CA"/>
              <a:t>Exercise 1: Modifying the default site
Exercise 2: Creating additional sites and subnets
Exercise 3: Configuring AD DS replication
Exercise 4: Monitoring and troubleshooting AD DS replication</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a:latin typeface="Segoe UI"/>
              </a:rPr>
              <a:t>Logon Information</a:t>
            </a:r>
          </a:p>
        </p:txBody>
      </p:sp>
      <p:sp>
        <p:nvSpPr>
          <p:cNvPr id="5" name="TextBox 4"/>
          <p:cNvSpPr txBox="1"/>
          <p:nvPr/>
        </p:nvSpPr>
        <p:spPr>
          <a:xfrm>
            <a:off x="458788" y="4126141"/>
            <a:ext cx="7857627" cy="1815882"/>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20742B-LON-DC1 					20742B-TOR-DC1</a:t>
            </a:r>
          </a:p>
          <a:p>
            <a:r>
              <a:rPr lang="en-US" sz="2800" b="0" i="0" u="none" strike="noStrike" baseline="0" dirty="0">
                <a:latin typeface="Segoe UI"/>
              </a:rPr>
              <a:t>User name: 		</a:t>
            </a:r>
            <a:r>
              <a:rPr lang="en-US" sz="2800" b="1" i="0" u="none" strike="noStrike" baseline="0" dirty="0" err="1">
                <a:latin typeface="Segoe UI"/>
              </a:rPr>
              <a:t>Adatum</a:t>
            </a:r>
            <a:r>
              <a:rPr lang="en-US" sz="2800" b="1" i="0" u="none" strike="noStrike" baseline="0" dirty="0">
                <a:latin typeface="Segoe UI"/>
              </a:rPr>
              <a:t>\Administrator</a:t>
            </a:r>
          </a:p>
          <a:p>
            <a:r>
              <a:rPr lang="en-US" sz="2800" b="0" i="0" u="none" strike="noStrike" baseline="0" dirty="0">
                <a:latin typeface="Segoe UI"/>
              </a:rPr>
              <a:t>Password:</a:t>
            </a:r>
            <a:r>
              <a:rPr lang="en-US" sz="2800" b="1" i="0" u="none" strike="noStrike" baseline="0" dirty="0">
                <a:latin typeface="Segoe UI"/>
              </a:rPr>
              <a:t> 			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45 minutes</a:t>
            </a:r>
          </a:p>
        </p:txBody>
      </p:sp>
    </p:spTree>
    <p:extLst>
      <p:ext uri="{BB962C8B-B14F-4D97-AF65-F5344CB8AC3E}">
        <p14:creationId xmlns:p14="http://schemas.microsoft.com/office/powerpoint/2010/main" val="5896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1: Overview of AD DS replication</a:t>
            </a:r>
            <a:endParaRPr lang="en-US"/>
          </a:p>
        </p:txBody>
      </p:sp>
      <p:sp>
        <p:nvSpPr>
          <p:cNvPr id="3" name="Text Placeholder 2"/>
          <p:cNvSpPr>
            <a:spLocks noGrp="1"/>
          </p:cNvSpPr>
          <p:nvPr>
            <p:ph type="body" idx="1"/>
          </p:nvPr>
        </p:nvSpPr>
        <p:spPr/>
        <p:txBody>
          <a:bodyPr/>
          <a:lstStyle/>
          <a:p>
            <a:r>
              <a:rPr lang="en-CA"/>
              <a:t>What are AD DS partitions?
Characteristics of AD DS replication
How AD DS replication works within a site
Resolving replication conflicts
How replication topology is generated
How SYSVOL replication works</a:t>
            </a:r>
            <a:endParaRPr lang="en-US"/>
          </a:p>
        </p:txBody>
      </p:sp>
    </p:spTree>
    <p:extLst>
      <p:ext uri="{BB962C8B-B14F-4D97-AF65-F5344CB8AC3E}">
        <p14:creationId xmlns:p14="http://schemas.microsoft.com/office/powerpoint/2010/main" val="289079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 DS partitions?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5425" y="3505200"/>
            <a:ext cx="2253294" cy="231837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descr="The illustration depicts a database with four Active Directory Domain Services (AD DS) partitions, including, from top to bottom, the Configuration, Schema, Domain, and Application partitions.&#10;&#10;&#10;"/>
          <p:cNvGrpSpPr/>
          <p:nvPr/>
        </p:nvGrpSpPr>
        <p:grpSpPr>
          <a:xfrm>
            <a:off x="1254691" y="1475004"/>
            <a:ext cx="7889309" cy="5154396"/>
            <a:chOff x="1254691" y="1475004"/>
            <a:chExt cx="7889309" cy="5154396"/>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8800" y="1475004"/>
              <a:ext cx="2253294" cy="231837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p:cNvSpPr>
              <a:spLocks noChangeArrowheads="1"/>
            </p:cNvSpPr>
            <p:nvPr/>
          </p:nvSpPr>
          <p:spPr bwMode="auto">
            <a:xfrm>
              <a:off x="1254691" y="5889625"/>
              <a:ext cx="3276600" cy="739775"/>
            </a:xfrm>
            <a:prstGeom prst="roundRect">
              <a:avLst>
                <a:gd name="adj" fmla="val 4167"/>
              </a:avLst>
            </a:prstGeom>
            <a:noFill/>
            <a:ln w="9525" algn="ctr">
              <a:solidFill>
                <a:schemeClr val="accent1"/>
              </a:solidFill>
              <a:round/>
              <a:headEnd/>
              <a:tailEnd/>
            </a:ln>
            <a:effectLst/>
          </p:spPr>
          <p:txBody>
            <a:bodyPr l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ct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AD DS database</a:t>
              </a:r>
            </a:p>
          </p:txBody>
        </p:sp>
        <p:sp>
          <p:nvSpPr>
            <p:cNvPr id="8" name="Text Box 10"/>
            <p:cNvSpPr txBox="1">
              <a:spLocks noChangeArrowheads="1"/>
            </p:cNvSpPr>
            <p:nvPr/>
          </p:nvSpPr>
          <p:spPr bwMode="auto">
            <a:xfrm>
              <a:off x="2082819" y="2047633"/>
              <a:ext cx="1745256"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Configuration</a:t>
              </a:r>
            </a:p>
          </p:txBody>
        </p:sp>
        <p:sp>
          <p:nvSpPr>
            <p:cNvPr id="9" name="Text Box 11"/>
            <p:cNvSpPr txBox="1">
              <a:spLocks noChangeArrowheads="1"/>
            </p:cNvSpPr>
            <p:nvPr/>
          </p:nvSpPr>
          <p:spPr bwMode="auto">
            <a:xfrm>
              <a:off x="2386054" y="3206128"/>
              <a:ext cx="1071920"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Schema</a:t>
              </a:r>
            </a:p>
          </p:txBody>
        </p:sp>
        <p:sp>
          <p:nvSpPr>
            <p:cNvPr id="10" name="Text Box 12"/>
            <p:cNvSpPr txBox="1">
              <a:spLocks noChangeArrowheads="1"/>
            </p:cNvSpPr>
            <p:nvPr/>
          </p:nvSpPr>
          <p:spPr bwMode="auto">
            <a:xfrm>
              <a:off x="2362200" y="4191000"/>
              <a:ext cx="10743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Domain</a:t>
              </a:r>
            </a:p>
          </p:txBody>
        </p:sp>
        <p:sp>
          <p:nvSpPr>
            <p:cNvPr id="11" name="Text Box 13"/>
            <p:cNvSpPr txBox="1">
              <a:spLocks noChangeArrowheads="1"/>
            </p:cNvSpPr>
            <p:nvPr/>
          </p:nvSpPr>
          <p:spPr bwMode="auto">
            <a:xfrm>
              <a:off x="2171284" y="5163412"/>
              <a:ext cx="147027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Application</a:t>
              </a:r>
            </a:p>
          </p:txBody>
        </p:sp>
        <p:sp>
          <p:nvSpPr>
            <p:cNvPr id="12" name="Line 14"/>
            <p:cNvSpPr>
              <a:spLocks noChangeShapeType="1"/>
            </p:cNvSpPr>
            <p:nvPr/>
          </p:nvSpPr>
          <p:spPr bwMode="auto">
            <a:xfrm flipV="1">
              <a:off x="4114800" y="3206128"/>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 name="Line 15"/>
            <p:cNvSpPr>
              <a:spLocks noChangeShapeType="1"/>
            </p:cNvSpPr>
            <p:nvPr/>
          </p:nvSpPr>
          <p:spPr bwMode="auto">
            <a:xfrm flipV="1">
              <a:off x="4114800" y="41148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4" name="Line 16"/>
            <p:cNvSpPr>
              <a:spLocks noChangeShapeType="1"/>
            </p:cNvSpPr>
            <p:nvPr/>
          </p:nvSpPr>
          <p:spPr bwMode="auto">
            <a:xfrm flipV="1">
              <a:off x="4114800" y="51054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5" name="Line 17"/>
            <p:cNvSpPr>
              <a:spLocks noChangeShapeType="1"/>
            </p:cNvSpPr>
            <p:nvPr/>
          </p:nvSpPr>
          <p:spPr bwMode="auto">
            <a:xfrm flipV="1">
              <a:off x="4114800" y="2239289"/>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6" name="AutoShape 18"/>
            <p:cNvSpPr>
              <a:spLocks noChangeArrowheads="1"/>
            </p:cNvSpPr>
            <p:nvPr/>
          </p:nvSpPr>
          <p:spPr bwMode="auto">
            <a:xfrm>
              <a:off x="4648200" y="1935162"/>
              <a:ext cx="4191000" cy="960438"/>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information about the AD DS structure</a:t>
              </a:r>
            </a:p>
          </p:txBody>
        </p:sp>
        <p:sp>
          <p:nvSpPr>
            <p:cNvPr id="17" name="AutoShape 19"/>
            <p:cNvSpPr>
              <a:spLocks noChangeArrowheads="1"/>
            </p:cNvSpPr>
            <p:nvPr/>
          </p:nvSpPr>
          <p:spPr bwMode="auto">
            <a:xfrm>
              <a:off x="4648200" y="28956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definitions and rules for creating and manipulating objects and attributes</a:t>
              </a:r>
            </a:p>
            <a:p>
              <a:pPr algn="l" eaLnBrk="1" hangingPunct="1">
                <a:buClr>
                  <a:schemeClr val="hlink"/>
                </a:buClr>
                <a:buSzPct val="90000"/>
              </a:pP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AutoShape 20"/>
            <p:cNvSpPr>
              <a:spLocks noChangeArrowheads="1"/>
            </p:cNvSpPr>
            <p:nvPr/>
          </p:nvSpPr>
          <p:spPr bwMode="auto">
            <a:xfrm>
              <a:off x="4648200" y="38862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Information about domain-specific objects</a:t>
              </a:r>
            </a:p>
          </p:txBody>
        </p:sp>
        <p:sp>
          <p:nvSpPr>
            <p:cNvPr id="19" name="AutoShape 21"/>
            <p:cNvSpPr>
              <a:spLocks noChangeArrowheads="1"/>
            </p:cNvSpPr>
            <p:nvPr/>
          </p:nvSpPr>
          <p:spPr bwMode="auto">
            <a:xfrm>
              <a:off x="4648200" y="4880026"/>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fr-FR" sz="2000" b="0" dirty="0">
                  <a:latin typeface="Segoe UI" panose="020B0502040204020203" pitchFamily="34" charset="0"/>
                  <a:ea typeface="Segoe UI" panose="020B0502040204020203" pitchFamily="34" charset="0"/>
                  <a:cs typeface="Segoe UI" panose="020B0502040204020203" pitchFamily="34" charset="0"/>
                </a:rPr>
                <a:t>Information about applications</a:t>
              </a:r>
            </a:p>
          </p:txBody>
        </p:sp>
      </p:grpSp>
    </p:spTree>
    <p:extLst>
      <p:ext uri="{BB962C8B-B14F-4D97-AF65-F5344CB8AC3E}">
        <p14:creationId xmlns:p14="http://schemas.microsoft.com/office/powerpoint/2010/main" val="286489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Characteristics of AD DS replication</a:t>
            </a:r>
            <a:endParaRPr lang="en-US"/>
          </a:p>
        </p:txBody>
      </p:sp>
      <p:sp>
        <p:nvSpPr>
          <p:cNvPr id="4" name="Content Placeholder 2"/>
          <p:cNvSpPr>
            <a:spLocks noGrp="1"/>
          </p:cNvSpPr>
          <p:nvPr/>
        </p:nvSpPr>
        <p:spPr bwMode="auto">
          <a:xfrm>
            <a:off x="458788" y="992188"/>
            <a:ext cx="8113712" cy="58658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000" dirty="0"/>
              <a:t>Multi-master replication ensures:</a:t>
            </a:r>
          </a:p>
          <a:p>
            <a:pPr lvl="1" eaLnBrk="1" hangingPunct="1">
              <a:spcBef>
                <a:spcPts val="1200"/>
              </a:spcBef>
              <a:buSzPct val="100000"/>
            </a:pPr>
            <a:r>
              <a:rPr lang="en-US" sz="2000" dirty="0"/>
              <a:t>Accuracy (integrity)</a:t>
            </a:r>
          </a:p>
          <a:p>
            <a:pPr lvl="1" eaLnBrk="1" hangingPunct="1">
              <a:spcBef>
                <a:spcPts val="1200"/>
              </a:spcBef>
              <a:buSzPct val="100000"/>
            </a:pPr>
            <a:r>
              <a:rPr lang="en-US" sz="2000" dirty="0"/>
              <a:t>Consistency (convergence)</a:t>
            </a:r>
          </a:p>
          <a:p>
            <a:pPr lvl="1" eaLnBrk="1" hangingPunct="1">
              <a:spcBef>
                <a:spcPts val="1200"/>
              </a:spcBef>
              <a:buSzPct val="100000"/>
            </a:pPr>
            <a:r>
              <a:rPr lang="en-US" sz="2000" dirty="0"/>
              <a:t>Performance (keeping replication traffic to a reasonable level)</a:t>
            </a:r>
          </a:p>
          <a:p>
            <a:pPr eaLnBrk="1" hangingPunct="1"/>
            <a:r>
              <a:rPr lang="en-US" sz="2000" dirty="0"/>
              <a:t>Key characteristics of AD DS replication include:</a:t>
            </a:r>
          </a:p>
          <a:p>
            <a:pPr lvl="1" eaLnBrk="1" hangingPunct="1">
              <a:spcBef>
                <a:spcPts val="1200"/>
              </a:spcBef>
              <a:buSzPct val="100000"/>
            </a:pPr>
            <a:r>
              <a:rPr lang="en-US" sz="2000" dirty="0"/>
              <a:t>Multi-master replication</a:t>
            </a:r>
          </a:p>
          <a:p>
            <a:pPr lvl="1" eaLnBrk="1" hangingPunct="1">
              <a:spcBef>
                <a:spcPts val="1200"/>
              </a:spcBef>
              <a:buSzPct val="100000"/>
            </a:pPr>
            <a:r>
              <a:rPr lang="en-US" sz="2000" dirty="0"/>
              <a:t>Pull replication</a:t>
            </a:r>
          </a:p>
          <a:p>
            <a:pPr lvl="1">
              <a:spcBef>
                <a:spcPts val="1200"/>
              </a:spcBef>
              <a:buSzPct val="100000"/>
            </a:pPr>
            <a:r>
              <a:rPr lang="en-US" sz="2000" dirty="0"/>
              <a:t>Store-and-forward replication</a:t>
            </a:r>
          </a:p>
          <a:p>
            <a:pPr lvl="1" eaLnBrk="1" hangingPunct="1">
              <a:spcBef>
                <a:spcPts val="1200"/>
              </a:spcBef>
              <a:buSzPct val="100000"/>
            </a:pPr>
            <a:r>
              <a:rPr lang="en-US" sz="2000" dirty="0"/>
              <a:t>Partitions</a:t>
            </a:r>
          </a:p>
          <a:p>
            <a:pPr lvl="1" eaLnBrk="1" hangingPunct="1">
              <a:spcBef>
                <a:spcPts val="1200"/>
              </a:spcBef>
              <a:buSzPct val="100000"/>
            </a:pPr>
            <a:r>
              <a:rPr lang="en-US" sz="2000" dirty="0"/>
              <a:t>Automatic generation of an efficient, robust replication topology</a:t>
            </a:r>
          </a:p>
          <a:p>
            <a:pPr lvl="1" eaLnBrk="1" hangingPunct="1">
              <a:spcBef>
                <a:spcPts val="1200"/>
              </a:spcBef>
              <a:buSzPct val="100000"/>
            </a:pPr>
            <a:r>
              <a:rPr lang="en-US" sz="2000" dirty="0"/>
              <a:t>Attribute-level and </a:t>
            </a:r>
            <a:r>
              <a:rPr lang="en-US" sz="2000" dirty="0" err="1"/>
              <a:t>multivalue</a:t>
            </a:r>
            <a:r>
              <a:rPr lang="en-US" sz="2000" dirty="0"/>
              <a:t> replication</a:t>
            </a:r>
          </a:p>
          <a:p>
            <a:pPr lvl="1" eaLnBrk="1" hangingPunct="1">
              <a:spcBef>
                <a:spcPts val="1200"/>
              </a:spcBef>
              <a:buSzPct val="100000"/>
            </a:pPr>
            <a:r>
              <a:rPr lang="en-US" sz="2000" dirty="0"/>
              <a:t>Distinct control of </a:t>
            </a:r>
            <a:r>
              <a:rPr lang="en-US" sz="2000" dirty="0" err="1"/>
              <a:t>intersite</a:t>
            </a:r>
            <a:r>
              <a:rPr lang="en-US" sz="2000" dirty="0"/>
              <a:t> replication</a:t>
            </a:r>
          </a:p>
          <a:p>
            <a:pPr lvl="1" eaLnBrk="1" hangingPunct="1">
              <a:spcBef>
                <a:spcPts val="1200"/>
              </a:spcBef>
              <a:buSzPct val="100000"/>
            </a:pPr>
            <a:r>
              <a:rPr lang="en-US" sz="2000" dirty="0"/>
              <a:t>Collision detection and management</a:t>
            </a:r>
          </a:p>
        </p:txBody>
      </p:sp>
    </p:spTree>
    <p:extLst>
      <p:ext uri="{BB962C8B-B14F-4D97-AF65-F5344CB8AC3E}">
        <p14:creationId xmlns:p14="http://schemas.microsoft.com/office/powerpoint/2010/main" val="315950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AD DS replication works within a site</a:t>
            </a:r>
            <a:endParaRPr lang="en-US"/>
          </a:p>
        </p:txBody>
      </p:sp>
      <p:sp>
        <p:nvSpPr>
          <p:cNvPr id="4" name="Content Placeholder 2"/>
          <p:cNvSpPr>
            <a:spLocks noGrp="1"/>
          </p:cNvSpPr>
          <p:nvPr/>
        </p:nvSpPr>
        <p:spPr bwMode="auto">
          <a:xfrm>
            <a:off x="152400" y="914400"/>
            <a:ext cx="8763000" cy="38821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1" hangingPunct="1">
              <a:buNone/>
            </a:pPr>
            <a:r>
              <a:rPr lang="en-US" dirty="0" err="1"/>
              <a:t>Intrasite</a:t>
            </a:r>
            <a:r>
              <a:rPr lang="en-US" dirty="0"/>
              <a:t> replication uses:</a:t>
            </a:r>
          </a:p>
          <a:p>
            <a:r>
              <a:rPr lang="en-US" sz="2400" dirty="0"/>
              <a:t>Connection objects for inbound replication to a domain controller</a:t>
            </a:r>
          </a:p>
          <a:p>
            <a:r>
              <a:rPr lang="en-US" sz="2400" dirty="0"/>
              <a:t>Knowledge Consistency Checker to automatically create a topology that is e</a:t>
            </a:r>
            <a:r>
              <a:rPr lang="en-US" sz="2200" dirty="0"/>
              <a:t>fficient (maximum three-hop) and robust </a:t>
            </a:r>
            <a:br>
              <a:rPr lang="en-US" sz="2200" dirty="0"/>
            </a:br>
            <a:r>
              <a:rPr lang="en-US" sz="2200" dirty="0"/>
              <a:t>(two-way)</a:t>
            </a:r>
          </a:p>
          <a:p>
            <a:r>
              <a:rPr lang="en-US" sz="2400" dirty="0"/>
              <a:t>Notifications in which the domain controller tells</a:t>
            </a:r>
            <a:br>
              <a:rPr lang="en-US" sz="2400" dirty="0"/>
            </a:br>
            <a:r>
              <a:rPr lang="en-US" sz="2400" dirty="0"/>
              <a:t>its downstream partners that a change is available</a:t>
            </a:r>
          </a:p>
          <a:p>
            <a:r>
              <a:rPr lang="en-US" sz="2400" dirty="0"/>
              <a:t>Polling, in which the domain controller checks with </a:t>
            </a:r>
            <a:br>
              <a:rPr lang="en-US" sz="2400" dirty="0"/>
            </a:br>
            <a:r>
              <a:rPr lang="en-US" sz="2400" dirty="0"/>
              <a:t>its upstream partners for changes:</a:t>
            </a:r>
          </a:p>
          <a:p>
            <a:pPr lvl="1">
              <a:defRPr/>
            </a:pPr>
            <a:r>
              <a:rPr lang="en-US" sz="2200" dirty="0"/>
              <a:t>Downstream domain controller</a:t>
            </a:r>
            <a:br>
              <a:rPr lang="en-US" sz="2200" dirty="0"/>
            </a:br>
            <a:r>
              <a:rPr lang="en-US" sz="2200" dirty="0"/>
              <a:t>directory replication agent</a:t>
            </a:r>
            <a:br>
              <a:rPr lang="en-US" sz="2200" dirty="0"/>
            </a:br>
            <a:r>
              <a:rPr lang="en-US" sz="2200" dirty="0"/>
              <a:t>replicates changes</a:t>
            </a:r>
          </a:p>
          <a:p>
            <a:pPr lvl="1">
              <a:defRPr/>
            </a:pPr>
            <a:r>
              <a:rPr lang="en-US" sz="2200" dirty="0"/>
              <a:t>Changes to all partitions held by</a:t>
            </a:r>
            <a:br>
              <a:rPr lang="en-US" sz="2200" dirty="0"/>
            </a:br>
            <a:r>
              <a:rPr lang="en-US" sz="2200" dirty="0"/>
              <a:t>both domain controllers are replicated</a:t>
            </a:r>
          </a:p>
          <a:p>
            <a:pPr lvl="1" eaLnBrk="1" hangingPunct="1"/>
            <a:endParaRPr lang="en-US" sz="2200" dirty="0"/>
          </a:p>
          <a:p>
            <a:pPr lvl="2"/>
            <a:endParaRPr lang="en-US" sz="2200" dirty="0"/>
          </a:p>
          <a:p>
            <a:pPr eaLnBrk="1" hangingPunct="1"/>
            <a:endParaRPr lang="en-US" dirty="0"/>
          </a:p>
        </p:txBody>
      </p:sp>
      <p:sp>
        <p:nvSpPr>
          <p:cNvPr id="5" name="Text Box 36"/>
          <p:cNvSpPr txBox="1">
            <a:spLocks noChangeArrowheads="1"/>
          </p:cNvSpPr>
          <p:nvPr/>
        </p:nvSpPr>
        <p:spPr bwMode="auto">
          <a:xfrm>
            <a:off x="5638800" y="5539618"/>
            <a:ext cx="9144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DC01</a:t>
            </a:r>
          </a:p>
        </p:txBody>
      </p:sp>
      <p:sp>
        <p:nvSpPr>
          <p:cNvPr id="6" name="Text Box 36"/>
          <p:cNvSpPr txBox="1">
            <a:spLocks noChangeArrowheads="1"/>
          </p:cNvSpPr>
          <p:nvPr/>
        </p:nvSpPr>
        <p:spPr bwMode="auto">
          <a:xfrm>
            <a:off x="6705600" y="6096000"/>
            <a:ext cx="9144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DC03</a:t>
            </a:r>
          </a:p>
        </p:txBody>
      </p:sp>
      <p:sp>
        <p:nvSpPr>
          <p:cNvPr id="7" name="Text Box 36"/>
          <p:cNvSpPr txBox="1">
            <a:spLocks noChangeArrowheads="1"/>
          </p:cNvSpPr>
          <p:nvPr/>
        </p:nvSpPr>
        <p:spPr bwMode="auto">
          <a:xfrm>
            <a:off x="8077200" y="5410200"/>
            <a:ext cx="8382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pPr>
            <a:r>
              <a:rPr lang="en-US" b="0" dirty="0">
                <a:latin typeface="Segoe UI" pitchFamily="34" charset="0"/>
                <a:ea typeface="Segoe UI" pitchFamily="34" charset="0"/>
                <a:cs typeface="Segoe UI" pitchFamily="34" charset="0"/>
              </a:rPr>
              <a:t>DC02</a:t>
            </a:r>
          </a:p>
        </p:txBody>
      </p:sp>
      <p:grpSp>
        <p:nvGrpSpPr>
          <p:cNvPr id="8" name="Group 7" descr="The illustration depicts three domain controllers--DC01, DC02, and DC03--in a single site, with connections between each domain controller.&#10;&#10;"/>
          <p:cNvGrpSpPr/>
          <p:nvPr/>
        </p:nvGrpSpPr>
        <p:grpSpPr>
          <a:xfrm>
            <a:off x="5951115" y="4695858"/>
            <a:ext cx="2049793" cy="1406300"/>
            <a:chOff x="5951115" y="4695858"/>
            <a:chExt cx="2049793" cy="1406300"/>
          </a:xfrm>
        </p:grpSpPr>
        <p:sp>
          <p:nvSpPr>
            <p:cNvPr id="9" name="Line 16"/>
            <p:cNvSpPr>
              <a:spLocks noChangeShapeType="1"/>
            </p:cNvSpPr>
            <p:nvPr/>
          </p:nvSpPr>
          <p:spPr bwMode="auto">
            <a:xfrm>
              <a:off x="6172200" y="5311616"/>
              <a:ext cx="676861" cy="39189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0" name="Line 16"/>
            <p:cNvSpPr>
              <a:spLocks noChangeShapeType="1"/>
            </p:cNvSpPr>
            <p:nvPr/>
          </p:nvSpPr>
          <p:spPr bwMode="auto">
            <a:xfrm flipV="1">
              <a:off x="6172200" y="4862205"/>
              <a:ext cx="16002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1" name="Line 16"/>
            <p:cNvSpPr>
              <a:spLocks noChangeShapeType="1"/>
            </p:cNvSpPr>
            <p:nvPr/>
          </p:nvSpPr>
          <p:spPr bwMode="auto">
            <a:xfrm flipV="1">
              <a:off x="7041367" y="5311615"/>
              <a:ext cx="731033" cy="395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51115" y="4695858"/>
              <a:ext cx="272186" cy="7905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728722" y="4707204"/>
              <a:ext cx="272186" cy="7905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49061" y="5311616"/>
              <a:ext cx="272186" cy="7905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885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30a7167-0aa1-4f46-a03c-e8b5432c0a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Resolving replication conflicts</a:t>
            </a:r>
          </a:p>
        </p:txBody>
      </p:sp>
      <p:sp>
        <p:nvSpPr>
          <p:cNvPr id="4" name="Content Placeholder 2"/>
          <p:cNvSpPr>
            <a:spLocks noGrp="1"/>
          </p:cNvSpPr>
          <p:nvPr/>
        </p:nvSpPr>
        <p:spPr bwMode="auto">
          <a:xfrm>
            <a:off x="458788" y="1053148"/>
            <a:ext cx="8442325" cy="56067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SzPct val="100000"/>
            </a:pPr>
            <a:r>
              <a:rPr lang="en-US" dirty="0"/>
              <a:t>In multi-master replication models, replication conflicts arise when:</a:t>
            </a:r>
          </a:p>
          <a:p>
            <a:pPr lvl="1" eaLnBrk="1" hangingPunct="1">
              <a:buSzPct val="100000"/>
            </a:pPr>
            <a:r>
              <a:rPr lang="en-US" dirty="0"/>
              <a:t>The same attribute is changed on two domain controllers simultaneously</a:t>
            </a:r>
          </a:p>
          <a:p>
            <a:pPr lvl="1" eaLnBrk="1" hangingPunct="1">
              <a:buSzPct val="100000"/>
            </a:pPr>
            <a:r>
              <a:rPr lang="en-US" dirty="0"/>
              <a:t>An object is moved or added to a deleted container on another domain controller</a:t>
            </a:r>
          </a:p>
          <a:p>
            <a:pPr lvl="1" eaLnBrk="1" hangingPunct="1">
              <a:buSzPct val="100000"/>
            </a:pPr>
            <a:r>
              <a:rPr lang="en-US" dirty="0"/>
              <a:t>Two objects with the same relative distinguished name are added to the same container on two different domain controllers</a:t>
            </a:r>
            <a:br>
              <a:rPr lang="en-US" dirty="0"/>
            </a:br>
            <a:endParaRPr lang="en-US" sz="1000" dirty="0"/>
          </a:p>
          <a:p>
            <a:pPr eaLnBrk="1" hangingPunct="1">
              <a:buSzPct val="100000"/>
            </a:pPr>
            <a:r>
              <a:rPr lang="en-US" dirty="0"/>
              <a:t>To resolve replication conflicts, AD DS uses:</a:t>
            </a:r>
          </a:p>
          <a:p>
            <a:pPr lvl="1" eaLnBrk="1" hangingPunct="1">
              <a:buSzPct val="100000"/>
            </a:pPr>
            <a:r>
              <a:rPr lang="en-US" dirty="0"/>
              <a:t>Version number</a:t>
            </a:r>
          </a:p>
          <a:p>
            <a:pPr lvl="1" eaLnBrk="1" hangingPunct="1">
              <a:buSzPct val="100000"/>
            </a:pPr>
            <a:r>
              <a:rPr lang="en-US" dirty="0"/>
              <a:t>Time stamp</a:t>
            </a:r>
          </a:p>
          <a:p>
            <a:pPr lvl="1" eaLnBrk="1" hangingPunct="1">
              <a:buSzPct val="100000"/>
            </a:pPr>
            <a:r>
              <a:rPr lang="en-US" dirty="0"/>
              <a:t>Server GUID</a:t>
            </a:r>
          </a:p>
          <a:p>
            <a:pPr eaLnBrk="1" hangingPunct="1"/>
            <a:endParaRPr lang="en-US" dirty="0"/>
          </a:p>
        </p:txBody>
      </p:sp>
    </p:spTree>
    <p:extLst>
      <p:ext uri="{BB962C8B-B14F-4D97-AF65-F5344CB8AC3E}">
        <p14:creationId xmlns:p14="http://schemas.microsoft.com/office/powerpoint/2010/main" val="37061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40cfd0-f4f7-44f6-a48f-82cdd4aa1c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replication topology is generated</a:t>
            </a:r>
            <a:endParaRPr lang="en-US"/>
          </a:p>
        </p:txBody>
      </p:sp>
      <p:sp>
        <p:nvSpPr>
          <p:cNvPr id="71" name="Line 221"/>
          <p:cNvSpPr>
            <a:spLocks noChangeShapeType="1"/>
          </p:cNvSpPr>
          <p:nvPr/>
        </p:nvSpPr>
        <p:spPr bwMode="auto">
          <a:xfrm>
            <a:off x="569913" y="5021263"/>
            <a:ext cx="9112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 name="Text Box 219"/>
          <p:cNvSpPr txBox="1">
            <a:spLocks noChangeArrowheads="1"/>
          </p:cNvSpPr>
          <p:nvPr/>
        </p:nvSpPr>
        <p:spPr bwMode="auto">
          <a:xfrm>
            <a:off x="1500188" y="4814888"/>
            <a:ext cx="3424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A topology</a:t>
            </a:r>
          </a:p>
        </p:txBody>
      </p:sp>
      <p:sp>
        <p:nvSpPr>
          <p:cNvPr id="73" name="Rectangle 73"/>
          <p:cNvSpPr>
            <a:spLocks noChangeArrowheads="1"/>
          </p:cNvSpPr>
          <p:nvPr/>
        </p:nvSpPr>
        <p:spPr bwMode="auto">
          <a:xfrm>
            <a:off x="4987926" y="4764088"/>
            <a:ext cx="1212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74" name="Rectangle 74"/>
          <p:cNvSpPr>
            <a:spLocks noChangeArrowheads="1"/>
          </p:cNvSpPr>
          <p:nvPr/>
        </p:nvSpPr>
        <p:spPr bwMode="auto">
          <a:xfrm>
            <a:off x="1524065" y="881360"/>
            <a:ext cx="98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pic>
        <p:nvPicPr>
          <p:cNvPr id="7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975" y="60372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2775"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7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3201"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Line 245" descr="Red arrow on the slide shows replication between domain controllers A1,A2,A3 and A4  in Domain A. It describes the domain partition replication."/>
          <p:cNvSpPr>
            <a:spLocks noChangeShapeType="1"/>
          </p:cNvSpPr>
          <p:nvPr/>
        </p:nvSpPr>
        <p:spPr bwMode="auto">
          <a:xfrm>
            <a:off x="3382963" y="1651000"/>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247" descr="Red arrow on the slide shows replication between domain controllers A1,A2,A3 and A4  in Domain A. It describes the domain partition replication."/>
          <p:cNvSpPr>
            <a:spLocks noChangeShapeType="1"/>
          </p:cNvSpPr>
          <p:nvPr/>
        </p:nvSpPr>
        <p:spPr bwMode="auto">
          <a:xfrm>
            <a:off x="3363913" y="4170363"/>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248" descr="The red arrows show replication between domain controllers A1, A2, A3 and A4  in Domain A. The arrows illustrate domain partition replication."/>
          <p:cNvSpPr>
            <a:spLocks noChangeShapeType="1"/>
          </p:cNvSpPr>
          <p:nvPr/>
        </p:nvSpPr>
        <p:spPr bwMode="auto">
          <a:xfrm rot="16200000" flipV="1">
            <a:off x="2103438" y="2897188"/>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 name="TextBox 34"/>
          <p:cNvSpPr txBox="1">
            <a:spLocks noChangeArrowheads="1"/>
          </p:cNvSpPr>
          <p:nvPr/>
        </p:nvSpPr>
        <p:spPr bwMode="auto">
          <a:xfrm>
            <a:off x="2484438"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84" name="TextBox 35"/>
          <p:cNvSpPr txBox="1">
            <a:spLocks noChangeArrowheads="1"/>
          </p:cNvSpPr>
          <p:nvPr/>
        </p:nvSpPr>
        <p:spPr bwMode="auto">
          <a:xfrm>
            <a:off x="5145088"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A4</a:t>
            </a:r>
          </a:p>
        </p:txBody>
      </p:sp>
      <p:pic>
        <p:nvPicPr>
          <p:cNvPr id="85" name="Picture 8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2943" y="2428875"/>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0907" y="13033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39"/>
          <p:cNvSpPr txBox="1">
            <a:spLocks noChangeArrowheads="1"/>
          </p:cNvSpPr>
          <p:nvPr/>
        </p:nvSpPr>
        <p:spPr bwMode="auto">
          <a:xfrm>
            <a:off x="1403350"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88" name="TextBox 40"/>
          <p:cNvSpPr txBox="1">
            <a:spLocks noChangeArrowheads="1"/>
          </p:cNvSpPr>
          <p:nvPr/>
        </p:nvSpPr>
        <p:spPr bwMode="auto">
          <a:xfrm>
            <a:off x="7102475"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89" name="TextBox 41"/>
          <p:cNvSpPr txBox="1">
            <a:spLocks noChangeArrowheads="1"/>
          </p:cNvSpPr>
          <p:nvPr/>
        </p:nvSpPr>
        <p:spPr bwMode="auto">
          <a:xfrm>
            <a:off x="7113588"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pic>
        <p:nvPicPr>
          <p:cNvPr id="90" name="Picture 10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2775"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0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0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43201"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0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27651"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60"/>
          <p:cNvSpPr txBox="1">
            <a:spLocks noChangeArrowheads="1"/>
          </p:cNvSpPr>
          <p:nvPr/>
        </p:nvSpPr>
        <p:spPr bwMode="auto">
          <a:xfrm>
            <a:off x="2484438"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95" name="TextBox 61"/>
          <p:cNvSpPr txBox="1">
            <a:spLocks noChangeArrowheads="1"/>
          </p:cNvSpPr>
          <p:nvPr/>
        </p:nvSpPr>
        <p:spPr bwMode="auto">
          <a:xfrm>
            <a:off x="5145088"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A4</a:t>
            </a:r>
          </a:p>
        </p:txBody>
      </p:sp>
      <p:grpSp>
        <p:nvGrpSpPr>
          <p:cNvPr id="96" name="Group 95" descr="The slide includes domain controllers in another domain . The domain A topology is represented by four directory partitions, which are labeled A1, A2, A3, and A4. They are all connected by black double-sided arrows. On the click, the slide shows domain B topology built on top of the domain A topology. In addition to the directories labeled A1, A2, A3, and A4, three more servers—labeled B1 on the left side and B2 and B3 on the right side—are connected with yellow-dashed, double-sided arrows."/>
          <p:cNvGrpSpPr>
            <a:grpSpLocks/>
          </p:cNvGrpSpPr>
          <p:nvPr/>
        </p:nvGrpSpPr>
        <p:grpSpPr bwMode="auto">
          <a:xfrm>
            <a:off x="569913" y="1303338"/>
            <a:ext cx="7063507" cy="4241800"/>
            <a:chOff x="569913" y="1303338"/>
            <a:chExt cx="7063507" cy="4242562"/>
          </a:xfrm>
        </p:grpSpPr>
        <p:pic>
          <p:nvPicPr>
            <p:cNvPr id="97" name="Picture 8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90643" y="3717925"/>
              <a:ext cx="542777"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Group 7"/>
            <p:cNvGrpSpPr>
              <a:grpSpLocks/>
            </p:cNvGrpSpPr>
            <p:nvPr/>
          </p:nvGrpSpPr>
          <p:grpSpPr bwMode="auto">
            <a:xfrm>
              <a:off x="569913" y="1970724"/>
              <a:ext cx="6724650" cy="3575176"/>
              <a:chOff x="569913" y="1970724"/>
              <a:chExt cx="6724650" cy="3575176"/>
            </a:xfrm>
          </p:grpSpPr>
          <p:grpSp>
            <p:nvGrpSpPr>
              <p:cNvPr id="101" name="Group 114"/>
              <p:cNvGrpSpPr>
                <a:grpSpLocks/>
              </p:cNvGrpSpPr>
              <p:nvPr/>
            </p:nvGrpSpPr>
            <p:grpSpPr bwMode="auto">
              <a:xfrm>
                <a:off x="2021350" y="2355878"/>
                <a:ext cx="5273213" cy="1304408"/>
                <a:chOff x="2020888" y="2642474"/>
                <a:chExt cx="5274420" cy="1304051"/>
              </a:xfrm>
            </p:grpSpPr>
            <p:sp>
              <p:nvSpPr>
                <p:cNvPr id="106" name="Line 224"/>
                <p:cNvSpPr>
                  <a:spLocks noChangeShapeType="1"/>
                </p:cNvSpPr>
                <p:nvPr/>
              </p:nvSpPr>
              <p:spPr bwMode="auto">
                <a:xfrm rot="5400000" flipH="1">
                  <a:off x="6679358" y="3247311"/>
                  <a:ext cx="1220788" cy="11113"/>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124" descr="The yellow arrows on the slide illustrate replication topology between domain controllers B1, B2 and B3 in Domain B."/>
                <p:cNvSpPr>
                  <a:spLocks/>
                </p:cNvSpPr>
                <p:nvPr/>
              </p:nvSpPr>
              <p:spPr bwMode="auto">
                <a:xfrm flipV="1">
                  <a:off x="2020888" y="3224213"/>
                  <a:ext cx="4937125" cy="722312"/>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2" name="Group 2"/>
              <p:cNvGrpSpPr>
                <a:grpSpLocks/>
              </p:cNvGrpSpPr>
              <p:nvPr/>
            </p:nvGrpSpPr>
            <p:grpSpPr bwMode="auto">
              <a:xfrm>
                <a:off x="569913" y="1970724"/>
                <a:ext cx="6387432" cy="3575176"/>
                <a:chOff x="569913" y="1970724"/>
                <a:chExt cx="6387432" cy="3575176"/>
              </a:xfrm>
            </p:grpSpPr>
            <p:sp>
              <p:nvSpPr>
                <p:cNvPr id="103" name="Line 222"/>
                <p:cNvSpPr>
                  <a:spLocks noChangeShapeType="1"/>
                </p:cNvSpPr>
                <p:nvPr/>
              </p:nvSpPr>
              <p:spPr bwMode="auto">
                <a:xfrm>
                  <a:off x="569913" y="5338641"/>
                  <a:ext cx="911017" cy="0"/>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4" name="Text Box 219"/>
                <p:cNvSpPr txBox="1">
                  <a:spLocks noChangeArrowheads="1"/>
                </p:cNvSpPr>
                <p:nvPr/>
              </p:nvSpPr>
              <p:spPr bwMode="auto">
                <a:xfrm>
                  <a:off x="1483274" y="5145681"/>
                  <a:ext cx="3421074" cy="4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B topology</a:t>
                  </a:r>
                </a:p>
              </p:txBody>
            </p:sp>
            <p:sp>
              <p:nvSpPr>
                <p:cNvPr id="105" name="Freeform 120" descr="The yellow arrows show the replication topology between domain controllers B1, B2, and B3 in Domain B."/>
                <p:cNvSpPr>
                  <a:spLocks/>
                </p:cNvSpPr>
                <p:nvPr/>
              </p:nvSpPr>
              <p:spPr bwMode="auto">
                <a:xfrm>
                  <a:off x="2021350" y="1970724"/>
                  <a:ext cx="4935995" cy="722511"/>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pic>
          <p:nvPicPr>
            <p:cNvPr id="99" name="Picture 1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2992" y="2428875"/>
              <a:ext cx="543629"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12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0956" y="1303338"/>
              <a:ext cx="542776"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8" name="Picture 12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90594" y="3717925"/>
            <a:ext cx="542874"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77"/>
          <p:cNvSpPr txBox="1">
            <a:spLocks noChangeArrowheads="1"/>
          </p:cNvSpPr>
          <p:nvPr/>
        </p:nvSpPr>
        <p:spPr bwMode="auto">
          <a:xfrm>
            <a:off x="1403350"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110" name="TextBox 78"/>
          <p:cNvSpPr txBox="1">
            <a:spLocks noChangeArrowheads="1"/>
          </p:cNvSpPr>
          <p:nvPr/>
        </p:nvSpPr>
        <p:spPr bwMode="auto">
          <a:xfrm>
            <a:off x="7102475"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111" name="TextBox 79"/>
          <p:cNvSpPr txBox="1">
            <a:spLocks noChangeArrowheads="1"/>
          </p:cNvSpPr>
          <p:nvPr/>
        </p:nvSpPr>
        <p:spPr bwMode="auto">
          <a:xfrm>
            <a:off x="7113588"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sp>
        <p:nvSpPr>
          <p:cNvPr id="112" name="Rectangle 137"/>
          <p:cNvSpPr>
            <a:spLocks noChangeArrowheads="1"/>
          </p:cNvSpPr>
          <p:nvPr/>
        </p:nvSpPr>
        <p:spPr bwMode="auto">
          <a:xfrm>
            <a:off x="1137092" y="3500437"/>
            <a:ext cx="938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113" name="Rectangle 138"/>
          <p:cNvSpPr>
            <a:spLocks noChangeArrowheads="1"/>
          </p:cNvSpPr>
          <p:nvPr/>
        </p:nvSpPr>
        <p:spPr bwMode="auto">
          <a:xfrm>
            <a:off x="2632075" y="8318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A1</a:t>
            </a:r>
          </a:p>
        </p:txBody>
      </p:sp>
      <p:sp>
        <p:nvSpPr>
          <p:cNvPr id="114" name="Rectangle 139"/>
          <p:cNvSpPr>
            <a:spLocks noChangeArrowheads="1"/>
          </p:cNvSpPr>
          <p:nvPr/>
        </p:nvSpPr>
        <p:spPr bwMode="auto">
          <a:xfrm>
            <a:off x="5099050" y="82867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A2</a:t>
            </a:r>
          </a:p>
        </p:txBody>
      </p:sp>
      <p:pic>
        <p:nvPicPr>
          <p:cNvPr id="115"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0813" y="60372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6" name="Group 115" descr="On the last click, global catalog replication is depicted by blue double-sided arrows linking A1, B1, and A4 with double-sided blue arrows"/>
          <p:cNvGrpSpPr>
            <a:grpSpLocks/>
          </p:cNvGrpSpPr>
          <p:nvPr/>
        </p:nvGrpSpPr>
        <p:grpSpPr bwMode="auto">
          <a:xfrm>
            <a:off x="547688" y="1954213"/>
            <a:ext cx="4503737" cy="4554537"/>
            <a:chOff x="547688" y="1954213"/>
            <a:chExt cx="4503737" cy="4554537"/>
          </a:xfrm>
        </p:grpSpPr>
        <p:sp>
          <p:nvSpPr>
            <p:cNvPr id="117" name="Line 297"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p:cNvSpPr>
              <a:spLocks noChangeShapeType="1"/>
            </p:cNvSpPr>
            <p:nvPr/>
          </p:nvSpPr>
          <p:spPr bwMode="auto">
            <a:xfrm flipV="1">
              <a:off x="1904937" y="1954213"/>
              <a:ext cx="564010" cy="446765"/>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nvGrpSpPr>
            <p:cNvPr id="118" name="Group 10"/>
            <p:cNvGrpSpPr>
              <a:grpSpLocks/>
            </p:cNvGrpSpPr>
            <p:nvPr/>
          </p:nvGrpSpPr>
          <p:grpSpPr bwMode="auto">
            <a:xfrm>
              <a:off x="547688" y="2063629"/>
              <a:ext cx="4503737" cy="4445121"/>
              <a:chOff x="547688" y="2063629"/>
              <a:chExt cx="4503737" cy="4445121"/>
            </a:xfrm>
          </p:grpSpPr>
          <p:sp>
            <p:nvSpPr>
              <p:cNvPr id="119" name="Text Box 219"/>
              <p:cNvSpPr txBox="1">
                <a:spLocks noChangeArrowheads="1"/>
              </p:cNvSpPr>
              <p:nvPr/>
            </p:nvSpPr>
            <p:spPr bwMode="auto">
              <a:xfrm>
                <a:off x="1481128" y="6108726"/>
                <a:ext cx="34218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Global catalog replication</a:t>
                </a:r>
              </a:p>
            </p:txBody>
          </p:sp>
          <p:sp>
            <p:nvSpPr>
              <p:cNvPr id="120" name="Line 272"/>
              <p:cNvSpPr>
                <a:spLocks noChangeShapeType="1"/>
              </p:cNvSpPr>
              <p:nvPr/>
            </p:nvSpPr>
            <p:spPr bwMode="auto">
              <a:xfrm>
                <a:off x="547688" y="6306485"/>
                <a:ext cx="919152"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121" name="Line 298" descr="The blue arrows show global catalog replication between some domain controllers in domain A with some domain controllers in the domain B. The purpose is to illustrate that global catalog replication is happening between domains and dedicated domain controllers."/>
              <p:cNvSpPr>
                <a:spLocks noChangeShapeType="1"/>
              </p:cNvSpPr>
              <p:nvPr/>
            </p:nvSpPr>
            <p:spPr bwMode="auto">
              <a:xfrm>
                <a:off x="1910651" y="3086755"/>
                <a:ext cx="3109566" cy="904251"/>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122" name="Line 302"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p:cNvSpPr>
                <a:spLocks noChangeShapeType="1"/>
              </p:cNvSpPr>
              <p:nvPr/>
            </p:nvSpPr>
            <p:spPr bwMode="auto">
              <a:xfrm>
                <a:off x="3100656" y="2063629"/>
                <a:ext cx="1950769" cy="1742183"/>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grpSp>
      <p:sp>
        <p:nvSpPr>
          <p:cNvPr id="123" name="Line 248" descr="The red arrows show replication between domain controllers A1, A2, A3 and A4  in Domain A. The arrows illustrate domain partition replication."/>
          <p:cNvSpPr>
            <a:spLocks noChangeShapeType="1"/>
          </p:cNvSpPr>
          <p:nvPr/>
        </p:nvSpPr>
        <p:spPr bwMode="auto">
          <a:xfrm rot="16200000" flipV="1">
            <a:off x="4762500" y="2813050"/>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4" name="Group 123" descr="On the next click, the schema and configuration topology is built on top of both the A and B topologies. All of the A and B servers are connected with gray double-sided arrows."/>
          <p:cNvGrpSpPr>
            <a:grpSpLocks/>
          </p:cNvGrpSpPr>
          <p:nvPr/>
        </p:nvGrpSpPr>
        <p:grpSpPr bwMode="auto">
          <a:xfrm>
            <a:off x="584200" y="1397000"/>
            <a:ext cx="6937375" cy="4791075"/>
            <a:chOff x="584230" y="1397463"/>
            <a:chExt cx="6938073" cy="4790884"/>
          </a:xfrm>
        </p:grpSpPr>
        <p:sp>
          <p:nvSpPr>
            <p:cNvPr id="125" name="Line 24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flipV="1">
              <a:off x="3238797" y="1808610"/>
              <a:ext cx="1694033" cy="1784279"/>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26" name="Line 24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192755" y="1808610"/>
              <a:ext cx="3896117" cy="1804915"/>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127" name="Group 84"/>
            <p:cNvGrpSpPr>
              <a:grpSpLocks/>
            </p:cNvGrpSpPr>
            <p:nvPr/>
          </p:nvGrpSpPr>
          <p:grpSpPr bwMode="auto">
            <a:xfrm>
              <a:off x="584230" y="1397463"/>
              <a:ext cx="6938073" cy="4790884"/>
              <a:chOff x="624777" y="1413066"/>
              <a:chExt cx="6938073" cy="4790884"/>
            </a:xfrm>
          </p:grpSpPr>
          <p:sp>
            <p:nvSpPr>
              <p:cNvPr id="128" name="Line 220"/>
              <p:cNvSpPr>
                <a:spLocks noChangeShapeType="1"/>
              </p:cNvSpPr>
              <p:nvPr/>
            </p:nvSpPr>
            <p:spPr bwMode="auto">
              <a:xfrm>
                <a:off x="624777" y="5697558"/>
                <a:ext cx="911317"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29" name="Text Box 219"/>
              <p:cNvSpPr txBox="1">
                <a:spLocks noChangeArrowheads="1"/>
              </p:cNvSpPr>
              <p:nvPr/>
            </p:nvSpPr>
            <p:spPr bwMode="auto">
              <a:xfrm>
                <a:off x="1546085" y="5496130"/>
                <a:ext cx="3423003" cy="70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Schema and configuration</a:t>
                </a:r>
                <a:r>
                  <a:rPr lang="en-US" altLang="en-US" sz="2000">
                    <a:solidFill>
                      <a:srgbClr val="4D4D4D"/>
                    </a:solidFill>
                    <a:latin typeface="Segoe UI" pitchFamily="34" charset="0"/>
                    <a:cs typeface="Segoe UI" pitchFamily="34" charset="0"/>
                  </a:rPr>
                  <a:t/>
                </a:r>
                <a:br>
                  <a:rPr lang="en-US" altLang="en-US" sz="2000">
                    <a:solidFill>
                      <a:srgbClr val="4D4D4D"/>
                    </a:solidFill>
                    <a:latin typeface="Segoe UI" pitchFamily="34" charset="0"/>
                    <a:cs typeface="Segoe UI" pitchFamily="34" charset="0"/>
                  </a:rPr>
                </a:br>
                <a:r>
                  <a:rPr lang="en-US" altLang="en-US" sz="2000" b="0">
                    <a:solidFill>
                      <a:srgbClr val="4D4D4D"/>
                    </a:solidFill>
                    <a:latin typeface="Segoe UI" pitchFamily="34" charset="0"/>
                    <a:cs typeface="Segoe UI" pitchFamily="34" charset="0"/>
                  </a:rPr>
                  <a:t>topology</a:t>
                </a:r>
              </a:p>
            </p:txBody>
          </p:sp>
          <p:sp>
            <p:nvSpPr>
              <p:cNvPr id="130" name="Line 22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rot="-5400000">
                <a:off x="6941368" y="2971136"/>
                <a:ext cx="124296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1" name="Line 225"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rot="-2243910">
                <a:off x="1634529" y="1925809"/>
                <a:ext cx="971648"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2" name="Line 246"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400006" y="4430784"/>
                <a:ext cx="1457472"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3" name="Line 262" descr="The purple arrows show the replication between all domain controllers, both from domain A and domain B. They show the replication of schema and configuration AD DS partitions to all domain controllers in the forest."/>
              <p:cNvSpPr>
                <a:spLocks noChangeShapeType="1"/>
              </p:cNvSpPr>
              <p:nvPr/>
            </p:nvSpPr>
            <p:spPr bwMode="auto">
              <a:xfrm rot="2243910" flipV="1">
                <a:off x="1714218" y="3777443"/>
                <a:ext cx="102245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4" name="Line 26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5721165" y="1471802"/>
                <a:ext cx="134157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5" name="Line 264"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5738629" y="4256166"/>
                <a:ext cx="1352686"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136" name="Line 263" descr="Purple arrow on the slide shows the replication between all domain controllers, both from domain A and domain B. This arrow describes the replication of schema and configuration AD DS partitions to all domain controllers in the forest."/>
              <p:cNvSpPr>
                <a:spLocks noChangeShapeType="1"/>
              </p:cNvSpPr>
              <p:nvPr/>
            </p:nvSpPr>
            <p:spPr bwMode="auto">
              <a:xfrm>
                <a:off x="3441285" y="1413066"/>
                <a:ext cx="1343160"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grpSp>
      <p:sp>
        <p:nvSpPr>
          <p:cNvPr id="137" name="Rectangle 72"/>
          <p:cNvSpPr>
            <a:spLocks noChangeArrowheads="1"/>
          </p:cNvSpPr>
          <p:nvPr/>
        </p:nvSpPr>
        <p:spPr bwMode="auto">
          <a:xfrm>
            <a:off x="7677150" y="2439988"/>
            <a:ext cx="131445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85000"/>
              </a:lnSpc>
            </a:pPr>
            <a:r>
              <a:rPr lang="en-US" altLang="en-US" b="0" dirty="0">
                <a:latin typeface="Segoe UI" pitchFamily="34" charset="0"/>
                <a:cs typeface="Segoe UI" pitchFamily="34" charset="0"/>
              </a:rPr>
              <a:t>Domain</a:t>
            </a:r>
          </a:p>
          <a:p>
            <a:pPr>
              <a:lnSpc>
                <a:spcPct val="85000"/>
              </a:lnSpc>
            </a:pPr>
            <a:r>
              <a:rPr lang="en-US" altLang="en-US" b="0" dirty="0">
                <a:latin typeface="Segoe UI" pitchFamily="34" charset="0"/>
                <a:cs typeface="Segoe UI" pitchFamily="34" charset="0"/>
              </a:rPr>
              <a:t>controllers </a:t>
            </a:r>
            <a:br>
              <a:rPr lang="en-US" altLang="en-US" b="0" dirty="0">
                <a:latin typeface="Segoe UI" pitchFamily="34" charset="0"/>
                <a:cs typeface="Segoe UI" pitchFamily="34" charset="0"/>
              </a:rPr>
            </a:br>
            <a:r>
              <a:rPr lang="en-US" altLang="en-US" b="0" dirty="0">
                <a:latin typeface="Segoe UI" pitchFamily="34" charset="0"/>
                <a:cs typeface="Segoe UI" pitchFamily="34" charset="0"/>
              </a:rPr>
              <a:t>in another</a:t>
            </a:r>
          </a:p>
          <a:p>
            <a:pPr>
              <a:lnSpc>
                <a:spcPct val="85000"/>
              </a:lnSpc>
            </a:pPr>
            <a:r>
              <a:rPr lang="en-US" altLang="en-US" b="0" dirty="0">
                <a:latin typeface="Segoe UI" pitchFamily="34" charset="0"/>
                <a:cs typeface="Segoe UI" pitchFamily="34" charset="0"/>
              </a:rPr>
              <a:t>domain</a:t>
            </a:r>
          </a:p>
        </p:txBody>
      </p:sp>
    </p:spTree>
    <p:extLst>
      <p:ext uri="{BB962C8B-B14F-4D97-AF65-F5344CB8AC3E}">
        <p14:creationId xmlns:p14="http://schemas.microsoft.com/office/powerpoint/2010/main" val="390729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242e2a49-08bd-4549-b700-1708c8d361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SYSVOL replication works</a:t>
            </a:r>
          </a:p>
        </p:txBody>
      </p:sp>
      <p:sp>
        <p:nvSpPr>
          <p:cNvPr id="4" name="Content Placeholder 2"/>
          <p:cNvSpPr>
            <a:spLocks noGrp="1"/>
          </p:cNvSpPr>
          <p:nvPr/>
        </p:nvSpPr>
        <p:spPr bwMode="auto">
          <a:xfrm>
            <a:off x="398828" y="1202047"/>
            <a:ext cx="8442325" cy="56559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a:t>SYSVOL contains logon scripts, Group Policy templates, and GPOs with their content</a:t>
            </a:r>
          </a:p>
          <a:p>
            <a:pPr eaLnBrk="1" hangingPunct="1"/>
            <a:r>
              <a:rPr lang="en-US" sz="2400" dirty="0"/>
              <a:t>SYSVOL replication can take place by using:</a:t>
            </a:r>
          </a:p>
          <a:p>
            <a:pPr lvl="1" eaLnBrk="1" hangingPunct="1"/>
            <a:r>
              <a:rPr lang="en-US" dirty="0"/>
              <a:t>FRS, which is primarily used in Windows Server 2003 and older domain structures </a:t>
            </a:r>
          </a:p>
          <a:p>
            <a:pPr lvl="1" eaLnBrk="1" hangingPunct="1"/>
            <a:r>
              <a:rPr lang="en-US" dirty="0"/>
              <a:t>DFS Replication, which is used in Windows Server 2008 and newer domains</a:t>
            </a:r>
          </a:p>
          <a:p>
            <a:r>
              <a:rPr lang="en-US" sz="2400" dirty="0"/>
              <a:t>To migrate SYSVOL replication from FRS to DFS Replication:</a:t>
            </a:r>
          </a:p>
          <a:p>
            <a:pPr lvl="1"/>
            <a:r>
              <a:rPr lang="en-US" dirty="0"/>
              <a:t>The domain functional level must be at least Windows Server 2008 </a:t>
            </a:r>
          </a:p>
          <a:p>
            <a:pPr lvl="1"/>
            <a:r>
              <a:rPr lang="en-US" dirty="0"/>
              <a:t>Use the </a:t>
            </a:r>
            <a:r>
              <a:rPr lang="en-US" b="1" dirty="0"/>
              <a:t>Dfsrmig.exe </a:t>
            </a:r>
            <a:r>
              <a:rPr lang="en-US" dirty="0"/>
              <a:t>tool to perform the migration</a:t>
            </a:r>
          </a:p>
          <a:p>
            <a:pPr marL="0" indent="0" eaLnBrk="1" hangingPunct="1">
              <a:buNone/>
            </a:pPr>
            <a:endParaRPr lang="en-US" dirty="0"/>
          </a:p>
        </p:txBody>
      </p:sp>
    </p:spTree>
    <p:extLst>
      <p:ext uri="{BB962C8B-B14F-4D97-AF65-F5344CB8AC3E}">
        <p14:creationId xmlns:p14="http://schemas.microsoft.com/office/powerpoint/2010/main" val="50848779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60</TotalTime>
  <Words>2188</Words>
  <Application>Microsoft Office PowerPoint</Application>
  <PresentationFormat>On-screen Show (4:3)</PresentationFormat>
  <Paragraphs>442</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Segoe UI</vt:lpstr>
      <vt:lpstr>Times New Roman</vt:lpstr>
      <vt:lpstr>Verdana</vt:lpstr>
      <vt:lpstr>Wingdings</vt:lpstr>
      <vt:lpstr>Symbol</vt:lpstr>
      <vt:lpstr>Calibri</vt:lpstr>
      <vt:lpstr>NG_MOC_Core_ModuleNew2</vt:lpstr>
      <vt:lpstr>Module 4</vt:lpstr>
      <vt:lpstr>Module Overview</vt:lpstr>
      <vt:lpstr>Lesson 1: Overview of AD DS replication</vt:lpstr>
      <vt:lpstr>What are AD DS partitions?</vt:lpstr>
      <vt:lpstr>Characteristics of AD DS replication</vt:lpstr>
      <vt:lpstr>How AD DS replication works within a site</vt:lpstr>
      <vt:lpstr>Resolving replication conflicts</vt:lpstr>
      <vt:lpstr>How replication topology is generated</vt:lpstr>
      <vt:lpstr>How SYSVOL replication works</vt:lpstr>
      <vt:lpstr>Lesson 2: Configuring AD DS sites</vt:lpstr>
      <vt:lpstr>What are AD DS sites?</vt:lpstr>
      <vt:lpstr>Why implement additional sites?</vt:lpstr>
      <vt:lpstr>How replication works between sites</vt:lpstr>
      <vt:lpstr>What is the ISTG?</vt:lpstr>
      <vt:lpstr>Overview of SRV records</vt:lpstr>
      <vt:lpstr>How client computers locate domain controllers within sites</vt:lpstr>
      <vt:lpstr>Moving domain controllers between sites</vt:lpstr>
      <vt:lpstr>Lesson 3: Configuring and monitoring AD DS replication</vt:lpstr>
      <vt:lpstr>What are AD DS site links?</vt:lpstr>
      <vt:lpstr>What is site link bridging?</vt:lpstr>
      <vt:lpstr>What is universal group membership caching?</vt:lpstr>
      <vt:lpstr>Managing intersite replication</vt:lpstr>
      <vt:lpstr>Managing intersite replication</vt:lpstr>
      <vt:lpstr>Tools for monitoring and managing replication</vt:lpstr>
      <vt:lpstr>Lab: Implementing AD DS sites and replication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Lakshmy Nair</dc:creator>
  <cp:lastModifiedBy>Windows User</cp:lastModifiedBy>
  <cp:revision>10</cp:revision>
  <dcterms:created xsi:type="dcterms:W3CDTF">2017-01-04T20:10:45Z</dcterms:created>
  <dcterms:modified xsi:type="dcterms:W3CDTF">2020-08-10T14:34:04Z</dcterms:modified>
</cp:coreProperties>
</file>