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8" r:id="rId21"/>
    <p:sldId id="279" r:id="rId22"/>
    <p:sldId id="280" r:id="rId23"/>
    <p:sldId id="281" r:id="rId24"/>
    <p:sldId id="282" r:id="rId25"/>
    <p:sldId id="284" r:id="rId26"/>
    <p:sldId id="285" r:id="rId27"/>
    <p:sldId id="286" r:id="rId28"/>
    <p:sldId id="287" r:id="rId29"/>
    <p:sldId id="289" r:id="rId30"/>
    <p:sldId id="293" r:id="rId31"/>
    <p:sldId id="294" r:id="rId32"/>
    <p:sldId id="295" r:id="rId33"/>
    <p:sldId id="296" r:id="rId34"/>
    <p:sldId id="297" r:id="rId35"/>
    <p:sldId id="298" r:id="rId36"/>
    <p:sldId id="300" r:id="rId37"/>
    <p:sldId id="301" r:id="rId38"/>
    <p:sldId id="302" r:id="rId39"/>
    <p:sldId id="303" r:id="rId40"/>
    <p:sldId id="307" r:id="rId41"/>
  </p:sldIdLst>
  <p:sldSz cx="9144000" cy="6858000" type="screen4x3"/>
  <p:notesSz cx="6858000" cy="9144000"/>
  <p:embeddedFontLst>
    <p:embeddedFont>
      <p:font typeface="Segoe UI" panose="020B0502040204020203" pitchFamily="34" charset="0"/>
      <p:regular r:id="rId43"/>
      <p:bold r:id="rId44"/>
      <p:italic r:id="rId45"/>
      <p:boldItalic r:id="rId46"/>
    </p:embeddedFont>
    <p:embeddedFont>
      <p:font typeface="Verdana" panose="020B0604030504040204" pitchFamily="3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Lst>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251" autoAdjust="0"/>
    <p:restoredTop sz="65789" autoAdjust="0"/>
  </p:normalViewPr>
  <p:slideViewPr>
    <p:cSldViewPr>
      <p:cViewPr varScale="1">
        <p:scale>
          <a:sx n="60" d="100"/>
          <a:sy n="60" d="100"/>
        </p:scale>
        <p:origin x="2790" y="7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6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9ED8C-0CC1-4EDB-A3A9-6A04A0CB4135}" type="datetimeFigureOut">
              <a:rPr lang="en-US" smtClean="0"/>
              <a:t>8/10/2020</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BCD6C-38EB-40C8-9EB1-1CDD56126DF1}" type="slidenum">
              <a:rPr lang="en-US" smtClean="0"/>
              <a:t>‹#›</a:t>
            </a:fld>
            <a:endParaRPr lang="en-US"/>
          </a:p>
        </p:txBody>
      </p:sp>
    </p:spTree>
    <p:extLst>
      <p:ext uri="{BB962C8B-B14F-4D97-AF65-F5344CB8AC3E}">
        <p14:creationId xmlns:p14="http://schemas.microsoft.com/office/powerpoint/2010/main" val="414351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90 minutes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80 minutes </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Times New Roman"/>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Explain what Group Policy is.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Implement and administer Group Policy Objects (GPOs).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Describe Group Policy scope and Group Policy processing.</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Troubleshoot GPO application.</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Required materials </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Segoe UI"/>
              </a:rPr>
              <a:t>To teach this module, you need the Microsoft Office PowerPoint file </a:t>
            </a:r>
            <a:r>
              <a:rPr lang="en-US" sz="1000" b="1" dirty="0">
                <a:latin typeface="Arial"/>
                <a:ea typeface="Calibri"/>
                <a:cs typeface="Segoe UI"/>
              </a:rPr>
              <a:t>20742B_05.pptx</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995"/>
              </a:spcAft>
            </a:pPr>
            <a:r>
              <a:rPr lang="en-US" sz="1000" b="1" dirty="0">
                <a:latin typeface="Arial"/>
                <a:ea typeface="Calibri"/>
                <a:cs typeface="Times New Roman"/>
              </a:rPr>
              <a:t>Preparation tasks </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the materials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and determine how you will use the information to reinforce student learning and promote knowledge transfer to on-the-job performance.</a:t>
            </a:r>
          </a:p>
          <a:p>
            <a:pPr fontAlgn="base">
              <a:lnSpc>
                <a:spcPct val="90000"/>
              </a:lnSpc>
              <a:spcAft>
                <a:spcPts val="720"/>
              </a:spcAft>
            </a:pPr>
            <a:r>
              <a:rPr lang="en-US" sz="1000" dirty="0">
                <a:effectLst/>
                <a:latin typeface="Arial"/>
                <a:ea typeface="Times New Roman"/>
                <a:cs typeface="Segoe UI"/>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dirty="0">
              <a:effectLst/>
              <a:latin typeface="Arial"/>
              <a:ea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983650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Use this topic to introduce the fact that Group Policy is applied by using client-side </a:t>
            </a:r>
            <a:r>
              <a:rPr lang="en-US" sz="1000">
                <a:latin typeface="Arial"/>
                <a:ea typeface="Calibri"/>
                <a:cs typeface="Times New Roman"/>
              </a:rPr>
              <a:t>pull</a:t>
            </a:r>
            <a:r>
              <a:rPr lang="en-US" sz="1000">
                <a:latin typeface="Arial"/>
                <a:ea typeface="Calibri"/>
                <a:cs typeface="Segoe UI"/>
              </a:rPr>
              <a:t> processes. Introduce students to the idea that there are two major phases to an application. First, the Group Policy Client service asks AD DS which GPOs to apply. Then, enhanced GPOs go to the client-side extensions, which apply the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Present the fact that most Group Policy client-side extensions apply settings only if the GPO has changed. This improves performance by eliminating unnecessary reapplications of the same settings.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also might choose to discuss the </a:t>
            </a:r>
            <a:r>
              <a:rPr lang="en-US" sz="1000" b="1">
                <a:latin typeface="Arial"/>
                <a:ea typeface="Calibri"/>
                <a:cs typeface="Times New Roman"/>
              </a:rPr>
              <a:t>Always Wait For Network At Startup And Logon</a:t>
            </a:r>
            <a:r>
              <a:rPr lang="en-US" sz="1000">
                <a:latin typeface="Arial"/>
                <a:ea typeface="Calibri"/>
                <a:cs typeface="Segoe UI"/>
              </a:rPr>
              <a:t> policy setting as you discuss Group Policy refresh and application. Information about this setting is presented in the Workbook.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309666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Discuss the changes and improvements with students.</a:t>
            </a:r>
          </a:p>
        </p:txBody>
      </p:sp>
      <p:sp>
        <p:nvSpPr>
          <p:cNvPr id="4" name="Slide Number Placeholder 3"/>
          <p:cNvSpPr>
            <a:spLocks noGrp="1"/>
          </p:cNvSpPr>
          <p:nvPr>
            <p:ph type="sldNum" sz="quarter" idx="10"/>
          </p:nvPr>
        </p:nvSpPr>
        <p:spPr/>
        <p:txBody>
          <a:bodyPr/>
          <a:lstStyle/>
          <a:p>
            <a:fld id="{F0BBCD6C-38EB-40C8-9EB1-1CDD56126DF1}"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509752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this lesson, you will discuss how to implement Group Policy. Stay focused on the fundamentals in this module. The next module will take the students’ knowledge a step further.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Members of which built-in AD DS groups can create GPOs by default? (Select three.)</a:t>
            </a:r>
          </a:p>
          <a:p>
            <a:pPr>
              <a:lnSpc>
                <a:spcPct val="115000"/>
              </a:lnSpc>
              <a:spcAft>
                <a:spcPts val="1000"/>
              </a:spcAft>
            </a:pPr>
            <a:r>
              <a:rPr lang="en-US" sz="1000" dirty="0">
                <a:latin typeface="Arial"/>
                <a:ea typeface="Calibri"/>
                <a:cs typeface="Times New Roman"/>
              </a:rPr>
              <a:t>(   ) Option 1: Domain Admins</a:t>
            </a:r>
          </a:p>
          <a:p>
            <a:pPr>
              <a:lnSpc>
                <a:spcPct val="115000"/>
              </a:lnSpc>
              <a:spcAft>
                <a:spcPts val="1000"/>
              </a:spcAft>
            </a:pPr>
            <a:r>
              <a:rPr lang="en-US" sz="1000" dirty="0">
                <a:latin typeface="Arial"/>
                <a:ea typeface="Calibri"/>
                <a:cs typeface="Times New Roman"/>
              </a:rPr>
              <a:t>(   ) Option 2: Account Operators</a:t>
            </a:r>
          </a:p>
          <a:p>
            <a:pPr>
              <a:lnSpc>
                <a:spcPct val="115000"/>
              </a:lnSpc>
              <a:spcAft>
                <a:spcPts val="1000"/>
              </a:spcAft>
            </a:pPr>
            <a:r>
              <a:rPr lang="en-US" sz="1000" dirty="0">
                <a:latin typeface="Arial"/>
                <a:ea typeface="Calibri"/>
                <a:cs typeface="Times New Roman"/>
              </a:rPr>
              <a:t>(   ) Option 3: Enterprise Admins</a:t>
            </a:r>
          </a:p>
          <a:p>
            <a:pPr>
              <a:lnSpc>
                <a:spcPct val="115000"/>
              </a:lnSpc>
              <a:spcAft>
                <a:spcPts val="1000"/>
              </a:spcAft>
            </a:pPr>
            <a:r>
              <a:rPr lang="en-US" sz="1000" dirty="0">
                <a:latin typeface="Arial"/>
                <a:ea typeface="Calibri"/>
                <a:cs typeface="Times New Roman"/>
              </a:rPr>
              <a:t>(   ) Option 4: GPO Admins</a:t>
            </a:r>
          </a:p>
          <a:p>
            <a:pPr>
              <a:lnSpc>
                <a:spcPct val="115000"/>
              </a:lnSpc>
              <a:spcAft>
                <a:spcPts val="1000"/>
              </a:spcAft>
            </a:pPr>
            <a:r>
              <a:rPr lang="en-US" sz="1000" dirty="0">
                <a:latin typeface="Arial"/>
                <a:ea typeface="Calibri"/>
                <a:cs typeface="Times New Roman"/>
              </a:rPr>
              <a:t>(   ) Option 5: Group Policy Creator Owners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Domain Admins</a:t>
            </a:r>
          </a:p>
          <a:p>
            <a:pPr>
              <a:lnSpc>
                <a:spcPct val="115000"/>
              </a:lnSpc>
              <a:spcAft>
                <a:spcPts val="1000"/>
              </a:spcAft>
            </a:pPr>
            <a:r>
              <a:rPr lang="en-US" sz="1000" dirty="0">
                <a:latin typeface="Arial"/>
                <a:ea typeface="Calibri"/>
                <a:cs typeface="Times New Roman"/>
              </a:rPr>
              <a:t>(   ) Option 2: Account Operators</a:t>
            </a:r>
          </a:p>
          <a:p>
            <a:pPr>
              <a:lnSpc>
                <a:spcPct val="115000"/>
              </a:lnSpc>
              <a:spcAft>
                <a:spcPts val="1000"/>
              </a:spcAft>
            </a:pPr>
            <a:r>
              <a:rPr lang="en-US" sz="1000" dirty="0">
                <a:latin typeface="Arial"/>
                <a:ea typeface="Calibri"/>
                <a:cs typeface="Times New Roman"/>
              </a:rPr>
              <a:t>(√ ) Option 3: Enterprise Admins</a:t>
            </a:r>
          </a:p>
          <a:p>
            <a:pPr>
              <a:lnSpc>
                <a:spcPct val="115000"/>
              </a:lnSpc>
              <a:spcAft>
                <a:spcPts val="1000"/>
              </a:spcAft>
            </a:pPr>
            <a:r>
              <a:rPr lang="en-US" sz="1000" dirty="0">
                <a:latin typeface="Arial"/>
                <a:ea typeface="Calibri"/>
                <a:cs typeface="Times New Roman"/>
              </a:rPr>
              <a:t>(   ) Option 4: GPO Admins</a:t>
            </a:r>
          </a:p>
          <a:p>
            <a:pPr>
              <a:lnSpc>
                <a:spcPct val="115000"/>
              </a:lnSpc>
              <a:spcAft>
                <a:spcPts val="1000"/>
              </a:spcAft>
            </a:pPr>
            <a:r>
              <a:rPr lang="en-US" sz="1000" dirty="0">
                <a:latin typeface="Arial"/>
                <a:ea typeface="Calibri"/>
                <a:cs typeface="Times New Roman"/>
              </a:rPr>
              <a:t>(√ ) Option 5: Group Policy Creator Owners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GPO Admins group does not exist. The Domain Admins and Enterprise Admins groups can perform all administrative tasks in the domain including create GPOs. Group Policy Creator Owners is the only group that you can add users to if you want them to be able to create GPOs without getting administrative rights on the domain or forest. Account Operators do not have any permissions regarding Group Policy. Only administering users, computers and groups in AD DS.</a:t>
            </a:r>
          </a:p>
        </p:txBody>
      </p:sp>
      <p:sp>
        <p:nvSpPr>
          <p:cNvPr id="4" name="Slide Number Placeholder 3"/>
          <p:cNvSpPr>
            <a:spLocks noGrp="1"/>
          </p:cNvSpPr>
          <p:nvPr>
            <p:ph type="sldNum" sz="quarter" idx="10"/>
          </p:nvPr>
        </p:nvSpPr>
        <p:spPr/>
        <p:txBody>
          <a:bodyPr/>
          <a:lstStyle/>
          <a:p>
            <a:fld id="{F0BBCD6C-38EB-40C8-9EB1-1CDD56126DF1}"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337889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the purpose of the two default domain-based GPOs. Also, tell students that we do not recommend that they change settings in these GPOs. Rather, they should create new ones. Emphasize that Default Domain Controllers Policy is used only on domain controllers.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Briefly mention local GPOs, but do not focus much on them. Emphasize that domain-based GPOs take precedence because of the processing order.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850949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Consider showing students the Group Policy template and Group Policy container.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8861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you can store preconfigured administrative template settings in starter GPOs that act as templates for creating new GPOs. You can export these starter GPOs into </a:t>
            </a:r>
            <a:r>
              <a:rPr lang="en-US" sz="1000" b="1">
                <a:latin typeface="Arial"/>
                <a:ea typeface="Calibri"/>
                <a:cs typeface="Times New Roman"/>
              </a:rPr>
              <a:t>.cab</a:t>
            </a:r>
            <a:r>
              <a:rPr lang="en-US" sz="1000">
                <a:latin typeface="Arial"/>
                <a:ea typeface="Calibri"/>
                <a:cs typeface="Segoe UI"/>
              </a:rPr>
              <a:t> files that you can import easily into other areas of your organization. This can help provide consistency in large organizations. You can store comments about the starter GPO in the template itself.</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509204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Like critical data and AD DS–related resources, you must backup GPOs to protect the integrity of AD DS and GPOs. The GPMC not only provides the basic backup and restore options, but it also provides additional control over GPOs for administrative purposes, including that:</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You can back up GPOs individually or as a whole with the GPMC.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The restore interface provides the ability for you to view the settings stored in the backed-up version before restoring it.</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If you import a GPO, you can transfer settings from a backed-up GPO to an existing GPO. It does not modify the existing security or links on the destination GPO.</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You can copy GPOs by using the GPMC, both in the same domain and across domains.</a:t>
            </a:r>
            <a:endParaRPr lang="en-US" sz="1000">
              <a:effectLst/>
              <a:latin typeface="Arial"/>
              <a:ea typeface="Times New Roman"/>
              <a:cs typeface="Times New Roman"/>
            </a:endParaRPr>
          </a:p>
          <a:p>
            <a:pPr>
              <a:lnSpc>
                <a:spcPct val="115000"/>
              </a:lnSpc>
              <a:spcAft>
                <a:spcPts val="1000"/>
              </a:spcAft>
            </a:pPr>
            <a:r>
              <a:rPr lang="en-US" sz="1000">
                <a:latin typeface="Arial"/>
                <a:ea typeface="Calibri"/>
                <a:cs typeface="Segoe UI"/>
              </a:rPr>
              <a:t>Consider demonstrating how to perform these tasks.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6894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you can delegate different aspects of GPO management. Emphasize that creating, linking, and editing GPOs are three separate operations and that having the right to perform one of these operations does not give you any rights to perform other operations. The administrator is the only user who has the rights to perform all of these actions by default.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use </a:t>
            </a:r>
            <a:r>
              <a:rPr lang="en-US" sz="1000" b="1">
                <a:latin typeface="Arial"/>
                <a:ea typeface="Calibri"/>
                <a:cs typeface="Times New Roman"/>
              </a:rPr>
              <a:t>Delegation of Control Wizard</a:t>
            </a:r>
            <a:r>
              <a:rPr lang="en-US" sz="1000">
                <a:latin typeface="Arial"/>
                <a:ea typeface="Calibri"/>
                <a:cs typeface="Segoe UI"/>
              </a:rPr>
              <a:t> or the GPMC to delegate linking GPOs and to enable the use of reporting tools. Explain that you can use membership in the Group Policy Creator Owners group or through the GPMC to delegate the right to create new group policies. You can configure each policy to allow users or groups to edit that policy.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Members of the Group Policy Creator Owners group can create new GPOs and edit or delete the GPOs that they create.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demonstrating how to perform these tasks.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408331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It is possible to link more than one WMI filter to a GPO.</a:t>
            </a: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False</a:t>
            </a:r>
          </a:p>
          <a:p>
            <a:pPr>
              <a:lnSpc>
                <a:spcPct val="115000"/>
              </a:lnSpc>
              <a:spcAft>
                <a:spcPts val="1000"/>
              </a:spcAft>
            </a:pPr>
            <a:r>
              <a:rPr lang="en-US"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Feedback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Although you cannot link more than one WMI filter to a GPO, you can create advanced WMI filters that include more than one WMI query.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930827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The key point of this topic is to explain what students can do with GPO links. It is very important to emphasize that a GPO link actually connects Group Policy settings to a container in AD DS. Also, explain in which state the link can be and the differences between these states.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demonstrating each of the activities described in the topic.</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43078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Introduce the core components and functionality of the Group Policy infrastructure based on Windows operating systems. Prepare students for managing GPOs, GPO links, and GPO processing.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224313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Illustration depicting the generic Group Policy application order. You can use it to modify and enforce the L-S-D-OU (L-S-D-OU) mnemonic.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14712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While you discuss Group Policy inheritance and precedence, make sure that students understand that what is called </a:t>
            </a:r>
            <a:r>
              <a:rPr lang="en-US" sz="1000" i="1">
                <a:latin typeface="Arial"/>
                <a:ea typeface="Calibri"/>
                <a:cs typeface="Times New Roman"/>
              </a:rPr>
              <a:t>inheritance</a:t>
            </a:r>
            <a:r>
              <a:rPr lang="en-US" sz="1000">
                <a:latin typeface="Arial"/>
                <a:ea typeface="Calibri"/>
                <a:cs typeface="Segoe UI"/>
              </a:rPr>
              <a:t> is really just the effect of repeated, layered application of settings in GPOs, in a specific order.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Consider demonstrating this topic’s points by creating GPOs and then enforcing them. It is not necessary to show the effect of the enforcement. Also, demonstrate the procedure for blocking inheritance. Again, merely show the procedure.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08099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Many organizations struggle with how to maintain governance over Group Policy and, specifically, how to test a GPO effectively before using it in production. Talk through a simple but effective best practice: using security group filtering to manage the scope of a GPO during testing. Instead of creating a child OU to manage the GPO’s scope for testing, link the GPO to the location to which it belongs in production. But instead of allowing the GPO to apply to the Authenticated Users group, or to the production security group, configure a security group specifically designed to limit the scope of the GPO to appropriate users and computers. The benefit of this practice is that it gives a much more realistic picture of how the GPO will perform in production because you are not artificially limiting its scope or precedence by linking it to a separate </a:t>
            </a:r>
            <a:r>
              <a:rPr lang="en-US" sz="1000">
                <a:latin typeface="Arial"/>
                <a:ea typeface="Calibri"/>
                <a:cs typeface="Times New Roman"/>
              </a:rPr>
              <a:t>test</a:t>
            </a:r>
            <a:r>
              <a:rPr lang="en-US" sz="1000">
                <a:latin typeface="Arial"/>
                <a:ea typeface="Calibri"/>
                <a:cs typeface="Segoe UI"/>
              </a:rPr>
              <a:t> OU. In other words, you get a better picture for how the GPO interacts with other GPOs that are already in production. And yet, you still maintain full control over the specific users and computers that are within the test’s scope.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Tip: </a:t>
            </a:r>
            <a:r>
              <a:rPr lang="en-US" sz="1000">
                <a:latin typeface="Arial"/>
                <a:ea typeface="Calibri"/>
                <a:cs typeface="Segoe UI"/>
              </a:rPr>
              <a:t>If you remove the Authenticated Users group, and then scope a GPO to a specific group, support personnel will not be able to read the policy to perform Group Policy management tasks. Be sure to assign appropriate support personnel the Read permission to the GPO, but do not assign them the Apply Policy permission.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Consider demonstrating the points raised in this topic as you discuss them.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4018113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Segoe UI"/>
              </a:rPr>
              <a:t> This topic has one additional slide.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be familiar with the basic functionality of WMI queries, which this section discusses.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Remember that WMI filters can query based on services and processes on a system, not just hardware.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Consider demonstrating the creation and application of a WMI filter. Use the example in the student manual for this purpose.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Mention to the students that depending on the specific WMI query, processing can be a performance issue. Also, use your own experience and mention any WMI filters that you have used in the past.</a:t>
            </a:r>
          </a:p>
        </p:txBody>
      </p:sp>
      <p:sp>
        <p:nvSpPr>
          <p:cNvPr id="4" name="Slide Number Placeholder 3"/>
          <p:cNvSpPr>
            <a:spLocks noGrp="1"/>
          </p:cNvSpPr>
          <p:nvPr>
            <p:ph type="sldNum" sz="quarter" idx="10"/>
          </p:nvPr>
        </p:nvSpPr>
        <p:spPr/>
        <p:txBody>
          <a:bodyPr/>
          <a:lstStyle/>
          <a:p>
            <a:fld id="{F0BBCD6C-38EB-40C8-9EB1-1CDD56126DF1}"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277165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080131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 addition to explaining the settings in the </a:t>
            </a:r>
            <a:r>
              <a:rPr lang="en-US" sz="1000" b="1">
                <a:latin typeface="Arial"/>
                <a:ea typeface="Calibri"/>
                <a:cs typeface="Times New Roman"/>
              </a:rPr>
              <a:t>GPO Status</a:t>
            </a:r>
            <a:r>
              <a:rPr lang="en-US" sz="1000">
                <a:latin typeface="Arial"/>
                <a:ea typeface="Calibri"/>
                <a:cs typeface="Segoe UI"/>
              </a:rPr>
              <a:t> drop-down list, mention the performance benefits gained specifically by disabling nodes of GPOs that have no settings.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Discussion Prompt: </a:t>
            </a:r>
            <a:r>
              <a:rPr lang="en-US" sz="1000">
                <a:latin typeface="Arial"/>
                <a:ea typeface="Calibri"/>
                <a:cs typeface="Segoe UI"/>
              </a:rPr>
              <a:t>Ask students to consider what scenarios might lead to disabling a GPO that has settings. Answers might include GPOs that configure strict lockdown in the event of a security incident or GPOs that configure disaster recovery settings. In other words, those that are disabled until needed.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466355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Both the user objects and the computer objects potentially can have different Group Policy settings applied, depending on where each object resides in AD DS. Loopback processing ensures that the computer object’s policy takes precedence over the user object’s Group Policy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Loopback processing operates by using the following two modes: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Merge</a:t>
            </a:r>
            <a:r>
              <a:rPr lang="en-US" sz="1000" b="1">
                <a:effectLst/>
                <a:latin typeface="Arial"/>
                <a:ea typeface="Times New Roman"/>
                <a:cs typeface="Times New Roman"/>
              </a:rPr>
              <a:t> </a:t>
            </a:r>
            <a:r>
              <a:rPr lang="en-US" sz="1000">
                <a:effectLst/>
                <a:latin typeface="Arial"/>
                <a:ea typeface="Times New Roman"/>
                <a:cs typeface="Segoe UI"/>
              </a:rPr>
              <a:t>mode applies the user’s normal Group Policy settings and the user settings associated with the location of the computer object. Both sets of policies will be merged, but in the case of a conflict between settings, it will apply the computer loopback policy settings.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Segoe UI"/>
              </a:rPr>
              <a:t>Replace mode ignores the user’s normal Group Policy settings and instead applies the user settings associated with the policy that delivered the loopback settings.</a:t>
            </a:r>
            <a:endParaRPr lang="en-US" sz="1000">
              <a:effectLst/>
              <a:latin typeface="Arial"/>
              <a:ea typeface="Times New Roman"/>
              <a:cs typeface="Times New Roman"/>
            </a:endParaRPr>
          </a:p>
          <a:p>
            <a:pPr>
              <a:lnSpc>
                <a:spcPct val="115000"/>
              </a:lnSpc>
              <a:spcAft>
                <a:spcPts val="1000"/>
              </a:spcAft>
            </a:pPr>
            <a:r>
              <a:rPr lang="en-US" sz="1000">
                <a:latin typeface="Arial"/>
                <a:ea typeface="Calibri"/>
                <a:cs typeface="Segoe UI"/>
              </a:rPr>
              <a:t>For example, a public-access computer in the lobby might have a user policy that locks down the desktop completely and allows access only to certain software. Loopback processing in Replace mode would ensure that whoever signs in to the computer would be subject to those restrictions.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Give examples of when you might implement loopback processing. </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This is often one of the harder topics regarding Group Policy to deliver to the students. Ideally, use an example to demonstrate. For example, you could change the CTRL-ALT-DEL options when users sign in to a server.</a:t>
            </a:r>
          </a:p>
        </p:txBody>
      </p:sp>
      <p:sp>
        <p:nvSpPr>
          <p:cNvPr id="4" name="Slide Number Placeholder 3"/>
          <p:cNvSpPr>
            <a:spLocks noGrp="1"/>
          </p:cNvSpPr>
          <p:nvPr>
            <p:ph type="sldNum" sz="quarter" idx="10"/>
          </p:nvPr>
        </p:nvSpPr>
        <p:spPr/>
        <p:txBody>
          <a:bodyPr/>
          <a:lstStyle/>
          <a:p>
            <a:fld id="{F0BBCD6C-38EB-40C8-9EB1-1CDD56126DF1}"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973488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049457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Discuss the issues associated with slow links and disconnected systems. Make sure that students understand that when a computer is disconnected, the previously applied settings will continue to take effect. There are several exceptions to this rule—most notably that startup, shutdown, logon, and logoff scripts do not run when the system is disconnected.</a:t>
            </a:r>
          </a:p>
        </p:txBody>
      </p:sp>
      <p:sp>
        <p:nvSpPr>
          <p:cNvPr id="4" name="Slide Number Placeholder 3"/>
          <p:cNvSpPr>
            <a:spLocks noGrp="1"/>
          </p:cNvSpPr>
          <p:nvPr>
            <p:ph type="sldNum" sz="quarter" idx="10"/>
          </p:nvPr>
        </p:nvSpPr>
        <p:spPr/>
        <p:txBody>
          <a:bodyPr/>
          <a:lstStyle/>
          <a:p>
            <a:fld id="{F0BBCD6C-38EB-40C8-9EB1-1CDD56126DF1}"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802357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Segoe UI"/>
              </a:rPr>
              <a:t>Exercise 1: Creating and configuring GPOs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Your manager asked you to use Group Policy to implement standardized security settings to lock computer screens when users leave computers unattended for 10 minutes or more. She also asked you to configure a policy setting that will prevent access to registry-editing tools on local computers.</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Segoe UI"/>
              </a:rPr>
              <a:t>Exercise 2: Managing GPO scope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You used Group Policy to implement standardized security settings to lock computer screens when users leave computers unattended for 10 minutes or more. However, after some time, an engineer informed you that a critical application used by the Research engineering team fails when the screen saver starts. He asked you to prevent the GPO setting from applying to any member of the Research security group. He also asked you to configure conference room computers to be exempt from corporate policy. However, you must ensure that the conference room computers always use a 2-hour time out.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10028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this lesson, provide an overview of Group Policy. The goal of this lesson is to introduce the core concepts, terms, and components of Group Policy so that students have a big-picture understanding of Group Policy. They must see the overview and have a familiarity for the pieces and how they fit together. Do not go into too much detail about any one concept, term, or component. Remaining lessons in this module provide greater detail about each concept, term, and component.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 recommend that you read the text in the student manual for this lesson and use that text as a guide or even as a script for delivering this module. The text provides just enough detail to get students on the same page, regardless of their previous experience levels.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We also recommended that rather than stepping through the slides, you demonstrate functionalities as much as possible in the UI while you discuss policy settings, GPOs, and GPO links. Again, the text in the Workbook provides a guide for the demonstrations. You can use the policy setting that restricts access to the registry tools and then follow that through a GPO, linking the GPO to an </a:t>
            </a:r>
            <a:r>
              <a:rPr lang="en-US" sz="1000" dirty="0">
                <a:solidFill>
                  <a:srgbClr val="000000"/>
                </a:solidFill>
                <a:latin typeface="Arial"/>
                <a:ea typeface="Calibri"/>
                <a:cs typeface="Segoe UI"/>
              </a:rPr>
              <a:t>organizational unit (</a:t>
            </a:r>
            <a:r>
              <a:rPr lang="en-US" sz="1000" dirty="0">
                <a:latin typeface="Arial"/>
                <a:ea typeface="Calibri"/>
                <a:cs typeface="Segoe UI"/>
              </a:rPr>
              <a:t>OU), and then perhaps even showing the results of the GPO on a client.</a:t>
            </a:r>
          </a:p>
          <a:p>
            <a:pPr>
              <a:lnSpc>
                <a:spcPct val="115000"/>
              </a:lnSpc>
              <a:spcAft>
                <a:spcPts val="1000"/>
              </a:spcAft>
            </a:pPr>
            <a:r>
              <a:rPr lang="en-US" sz="1000" b="1" dirty="0">
                <a:latin typeface="Arial"/>
                <a:ea typeface="Calibri"/>
                <a:cs typeface="Segoe UI"/>
              </a:rPr>
              <a:t>Categorize Activity</a:t>
            </a:r>
          </a:p>
          <a:p>
            <a:pPr>
              <a:lnSpc>
                <a:spcPct val="115000"/>
              </a:lnSpc>
              <a:spcAft>
                <a:spcPts val="1000"/>
              </a:spcAft>
            </a:pPr>
            <a:r>
              <a:rPr lang="en-US" sz="1000" b="1" dirty="0">
                <a:latin typeface="Arial"/>
                <a:ea typeface="Calibri"/>
                <a:cs typeface="Segoe UI"/>
              </a:rPr>
              <a:t>Question</a:t>
            </a:r>
          </a:p>
          <a:p>
            <a:pPr>
              <a:lnSpc>
                <a:spcPct val="115000"/>
              </a:lnSpc>
              <a:spcAft>
                <a:spcPts val="1000"/>
              </a:spcAft>
            </a:pPr>
            <a:r>
              <a:rPr lang="en-US" sz="1000" dirty="0">
                <a:latin typeface="Arial"/>
                <a:ea typeface="Calibri"/>
                <a:cs typeface="Segoe UI"/>
              </a:rPr>
              <a:t>Categorize each item into the appropriate category. Indicate your answer by writing the category number to the right of each item.</a:t>
            </a:r>
          </a:p>
          <a:p>
            <a:pPr>
              <a:lnSpc>
                <a:spcPct val="115000"/>
              </a:lnSpc>
              <a:spcAft>
                <a:spcPts val="1000"/>
              </a:spcAft>
            </a:pPr>
            <a:r>
              <a:rPr lang="en-US" sz="1000" b="1" dirty="0">
                <a:latin typeface="Arial"/>
                <a:ea typeface="Calibri"/>
                <a:cs typeface="Segoe UI"/>
              </a:rPr>
              <a:t>Answer</a:t>
            </a:r>
          </a:p>
          <a:p>
            <a:pPr>
              <a:lnSpc>
                <a:spcPct val="115000"/>
              </a:lnSpc>
              <a:spcAft>
                <a:spcPts val="1000"/>
              </a:spcAft>
            </a:pPr>
            <a:r>
              <a:rPr lang="en-US" sz="1000" b="1" dirty="0">
                <a:latin typeface="Arial"/>
                <a:ea typeface="Calibri"/>
                <a:cs typeface="Segoe UI"/>
              </a:rPr>
              <a:t>Category 1: Can link GPOs to</a:t>
            </a:r>
          </a:p>
          <a:p>
            <a:pPr>
              <a:lnSpc>
                <a:spcPct val="115000"/>
              </a:lnSpc>
              <a:spcAft>
                <a:spcPts val="1000"/>
              </a:spcAft>
            </a:pPr>
            <a:r>
              <a:rPr lang="en-US" sz="1000" dirty="0">
                <a:latin typeface="Arial"/>
                <a:ea typeface="Calibri"/>
                <a:cs typeface="Segoe UI"/>
              </a:rPr>
              <a:t>Domain</a:t>
            </a:r>
          </a:p>
          <a:p>
            <a:pPr>
              <a:lnSpc>
                <a:spcPct val="115000"/>
              </a:lnSpc>
              <a:spcAft>
                <a:spcPts val="1000"/>
              </a:spcAft>
            </a:pPr>
            <a:r>
              <a:rPr lang="en-US" sz="1000" dirty="0">
                <a:latin typeface="Arial"/>
                <a:ea typeface="Calibri"/>
                <a:cs typeface="Segoe UI"/>
              </a:rPr>
              <a:t>Organizational unit</a:t>
            </a:r>
          </a:p>
          <a:p>
            <a:pPr>
              <a:lnSpc>
                <a:spcPct val="115000"/>
              </a:lnSpc>
              <a:spcAft>
                <a:spcPts val="1000"/>
              </a:spcAft>
            </a:pPr>
            <a:r>
              <a:rPr lang="en-US" sz="1000" dirty="0">
                <a:latin typeface="Arial"/>
                <a:ea typeface="Calibri"/>
                <a:cs typeface="Segoe UI"/>
              </a:rPr>
              <a:t>Site</a:t>
            </a:r>
          </a:p>
        </p:txBody>
      </p:sp>
      <p:sp>
        <p:nvSpPr>
          <p:cNvPr id="4" name="Slide Number Placeholder 3"/>
          <p:cNvSpPr>
            <a:spLocks noGrp="1"/>
          </p:cNvSpPr>
          <p:nvPr>
            <p:ph type="sldNum" sz="quarter" idx="10"/>
          </p:nvPr>
        </p:nvSpPr>
        <p:spPr/>
        <p:txBody>
          <a:bodyPr/>
          <a:lstStyle/>
          <a:p>
            <a:fld id="{F0BBCD6C-38EB-40C8-9EB1-1CDD56126DF1}"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0403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In this lesson, you will help students understand that in large, networked environments, Group Policy application can be problematic sometimes. It is important that students know how to use the provided tools to help solve Group Policy application issues.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26429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Emphasize that changing the refresh interval might affect the performance of both the client computer and the network and therefore should be tested before implementation.</a:t>
            </a:r>
          </a:p>
          <a:p>
            <a:pPr>
              <a:lnSpc>
                <a:spcPct val="115000"/>
              </a:lnSpc>
              <a:spcAft>
                <a:spcPts val="1000"/>
              </a:spcAft>
            </a:pPr>
            <a:r>
              <a:rPr lang="en-US" sz="1000">
                <a:latin typeface="Arial"/>
                <a:ea typeface="Calibri"/>
                <a:cs typeface="Times New Roman"/>
              </a:rPr>
              <a:t>Make sure that students understand the idea of users logging on with cached credentials and the effect that this has on Group Policy settings.</a:t>
            </a:r>
          </a:p>
          <a:p>
            <a:pPr>
              <a:lnSpc>
                <a:spcPct val="115000"/>
              </a:lnSpc>
              <a:spcAft>
                <a:spcPts val="1000"/>
              </a:spcAft>
            </a:pPr>
            <a:r>
              <a:rPr lang="en-US" sz="1000">
                <a:latin typeface="Arial"/>
                <a:ea typeface="Calibri"/>
                <a:cs typeface="Times New Roman"/>
              </a:rPr>
              <a:t>Point out the feature Remote Group Policy Refresh.</a:t>
            </a:r>
          </a:p>
        </p:txBody>
      </p:sp>
      <p:sp>
        <p:nvSpPr>
          <p:cNvPr id="4" name="Slide Number Placeholder 3"/>
          <p:cNvSpPr>
            <a:spLocks noGrp="1"/>
          </p:cNvSpPr>
          <p:nvPr>
            <p:ph type="sldNum" sz="quarter" idx="10"/>
          </p:nvPr>
        </p:nvSpPr>
        <p:spPr/>
        <p:txBody>
          <a:bodyPr/>
          <a:lstStyle/>
          <a:p>
            <a:fld id="{F0BBCD6C-38EB-40C8-9EB1-1CDD56126DF1}"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8270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this topic to introduce the term, concepts, and tools of RSoP. Remind students how complex it can become to evaluate RSoP with factors including inheritance, filters, loopback, the interaction between GPOs in client-side extensions and the large number of policy settings.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Help students understand that RSoP is both a descriptor that means </a:t>
            </a:r>
            <a:r>
              <a:rPr lang="en-US" sz="1000" i="1">
                <a:latin typeface="Arial"/>
                <a:ea typeface="Calibri"/>
                <a:cs typeface="Times New Roman"/>
              </a:rPr>
              <a:t>the end result</a:t>
            </a:r>
            <a:r>
              <a:rPr lang="en-US" sz="1000">
                <a:latin typeface="Arial"/>
                <a:ea typeface="Calibri"/>
                <a:cs typeface="Segoe UI"/>
              </a:rPr>
              <a:t> of policy application and also the name of a collection of tools and processes.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5235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4224607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Segoe UI"/>
              </a:rPr>
              <a:t> This topic has one additional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Talk in detail about RSoP reports, preferably with demonstrations. Make sure that students understand how to generate, interpret, and save RSoP reports created by </a:t>
            </a:r>
            <a:r>
              <a:rPr lang="en-US" sz="1000" b="1">
                <a:latin typeface="Arial"/>
                <a:ea typeface="Calibri"/>
                <a:cs typeface="Times New Roman"/>
              </a:rPr>
              <a:t>Group Policy Results Wizard</a:t>
            </a:r>
            <a:r>
              <a:rPr lang="en-US" sz="1000">
                <a:latin typeface="Arial"/>
                <a:ea typeface="Calibri"/>
                <a:cs typeface="Segoe UI"/>
              </a:rPr>
              <a:t> in the GPMC or by the </a:t>
            </a:r>
            <a:r>
              <a:rPr lang="en-US" sz="1000" b="1">
                <a:latin typeface="Arial"/>
                <a:ea typeface="Calibri"/>
                <a:cs typeface="Times New Roman"/>
              </a:rPr>
              <a:t>GPResult</a:t>
            </a:r>
            <a:r>
              <a:rPr lang="en-US" sz="1000">
                <a:latin typeface="Arial"/>
                <a:ea typeface="Calibri"/>
                <a:cs typeface="Segoe UI"/>
              </a:rPr>
              <a:t> command.</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Emphasize the critical importance of RSoP reports in analyzing and troubleshooting Group Policy application in an enterprise.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880837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071156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Consider demonstrating the three major logs in which you can find Group Policy events. Also, point out that RSoP reports expose Group Policy events, particularly in </a:t>
            </a:r>
            <a:r>
              <a:rPr lang="en-US" sz="1000" b="1">
                <a:latin typeface="Arial"/>
                <a:ea typeface="Calibri"/>
                <a:cs typeface="Times New Roman"/>
              </a:rPr>
              <a:t>Advanced View</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Mention that the Group Policy Operational log is a great way to learn exactly how Group Policy is applied in Windows operating systems. You can trace every step of Group Policy application described in the previous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220369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Note:</a:t>
            </a:r>
            <a:r>
              <a:rPr lang="en-US" sz="1000">
                <a:latin typeface="Arial"/>
                <a:ea typeface="Calibri"/>
                <a:cs typeface="Times New Roman"/>
              </a:rPr>
              <a:t> This topic has one additional slide.</a:t>
            </a:r>
          </a:p>
          <a:p>
            <a:pPr>
              <a:lnSpc>
                <a:spcPct val="115000"/>
              </a:lnSpc>
              <a:spcAft>
                <a:spcPts val="1000"/>
              </a:spcAft>
            </a:pPr>
            <a:r>
              <a:rPr lang="en-US" sz="1000">
                <a:latin typeface="Arial"/>
                <a:ea typeface="Calibri"/>
                <a:cs typeface="Times New Roman"/>
              </a:rPr>
              <a:t>Some students might have used the </a:t>
            </a:r>
            <a:r>
              <a:rPr lang="en-US" sz="1000" b="1">
                <a:latin typeface="Arial"/>
                <a:ea typeface="Calibri"/>
                <a:cs typeface="Times New Roman"/>
              </a:rPr>
              <a:t>gpotool.exe</a:t>
            </a:r>
            <a:r>
              <a:rPr lang="en-US" sz="1000">
                <a:latin typeface="Arial"/>
                <a:ea typeface="Calibri"/>
                <a:cs typeface="Times New Roman"/>
              </a:rPr>
              <a:t> previously. The health status performed by </a:t>
            </a:r>
            <a:r>
              <a:rPr lang="en-US" sz="1000" b="1">
                <a:latin typeface="Arial"/>
                <a:ea typeface="Calibri"/>
                <a:cs typeface="Times New Roman"/>
              </a:rPr>
              <a:t>Group Policy Management Console</a:t>
            </a:r>
            <a:r>
              <a:rPr lang="en-US" sz="1000">
                <a:latin typeface="Arial"/>
                <a:ea typeface="Calibri"/>
                <a:cs typeface="Times New Roman"/>
              </a:rPr>
              <a:t> is more extensive. Consider demonstrating the health check. There is no longer a second domain controller, but you can still demonstrate where to perform this action.</a:t>
            </a:r>
          </a:p>
        </p:txBody>
      </p:sp>
      <p:sp>
        <p:nvSpPr>
          <p:cNvPr id="4" name="Slide Number Placeholder 3"/>
          <p:cNvSpPr>
            <a:spLocks noGrp="1"/>
          </p:cNvSpPr>
          <p:nvPr>
            <p:ph type="sldNum" sz="quarter" idx="10"/>
          </p:nvPr>
        </p:nvSpPr>
        <p:spPr/>
        <p:txBody>
          <a:bodyPr/>
          <a:lstStyle/>
          <a:p>
            <a:fld id="{F0BBCD6C-38EB-40C8-9EB1-1CDD56126DF1}"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1463611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If you want to demonstrate this, you can show where this is done in the GPMC. There is no second domain controller. Mention that this feature was introduced with Windows Server 2012.</a:t>
            </a:r>
          </a:p>
        </p:txBody>
      </p:sp>
      <p:sp>
        <p:nvSpPr>
          <p:cNvPr id="4" name="Slide Number Placeholder 3"/>
          <p:cNvSpPr>
            <a:spLocks noGrp="1"/>
          </p:cNvSpPr>
          <p:nvPr>
            <p:ph type="sldNum" sz="quarter" idx="10"/>
          </p:nvPr>
        </p:nvSpPr>
        <p:spPr/>
        <p:txBody>
          <a:bodyPr/>
          <a:lstStyle/>
          <a:p>
            <a:fld id="{F0BBCD6C-38EB-40C8-9EB1-1CDD56126DF1}"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6444904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Verifying GPO application</a:t>
            </a:r>
          </a:p>
          <a:p>
            <a:pPr>
              <a:lnSpc>
                <a:spcPct val="115000"/>
              </a:lnSpc>
              <a:spcAft>
                <a:spcPts val="1000"/>
              </a:spcAft>
            </a:pPr>
            <a:r>
              <a:rPr lang="en-US" sz="1000" dirty="0">
                <a:latin typeface="Arial"/>
                <a:ea typeface="Calibri"/>
                <a:cs typeface="Times New Roman"/>
              </a:rPr>
              <a:t>After configuring settings for the Research department and computers in the conference rooms, to make sure that all settings apply as intended, you need to create </a:t>
            </a:r>
            <a:r>
              <a:rPr lang="en-US" sz="1000" dirty="0" err="1">
                <a:latin typeface="Arial"/>
                <a:ea typeface="Calibri"/>
                <a:cs typeface="Times New Roman"/>
              </a:rPr>
              <a:t>RSoP</a:t>
            </a:r>
            <a:r>
              <a:rPr lang="en-US" sz="1000" dirty="0">
                <a:latin typeface="Arial"/>
                <a:ea typeface="Calibri"/>
                <a:cs typeface="Times New Roman"/>
              </a:rPr>
              <a:t> reports from both </a:t>
            </a:r>
            <a:r>
              <a:rPr lang="en-US" sz="1000" b="1" dirty="0">
                <a:latin typeface="Arial"/>
                <a:ea typeface="Calibri"/>
                <a:cs typeface="Times New Roman"/>
              </a:rPr>
              <a:t>Group Policy Management Console</a:t>
            </a:r>
            <a:r>
              <a:rPr lang="en-US" sz="1000" dirty="0">
                <a:latin typeface="Arial"/>
                <a:ea typeface="Calibri"/>
                <a:cs typeface="Times New Roman"/>
              </a:rPr>
              <a:t> and a client. You do not have access to a computer in the conference rooms, so you have to simulate how settings will apply by using Group Policy modeling analyses. You also need to investigate what events are stored in Event Viewer regarding Group Policy. </a:t>
            </a:r>
          </a:p>
          <a:p>
            <a:pPr>
              <a:lnSpc>
                <a:spcPct val="115000"/>
              </a:lnSpc>
              <a:spcAft>
                <a:spcPts val="1000"/>
              </a:spcAft>
            </a:pPr>
            <a:r>
              <a:rPr lang="en-US" sz="1000" b="1" dirty="0">
                <a:latin typeface="Arial"/>
                <a:ea typeface="Calibri"/>
                <a:cs typeface="Times New Roman"/>
              </a:rPr>
              <a:t>Exercise 2:  Troubleshooting GPOs</a:t>
            </a:r>
          </a:p>
          <a:p>
            <a:pPr>
              <a:lnSpc>
                <a:spcPct val="115000"/>
              </a:lnSpc>
              <a:spcAft>
                <a:spcPts val="1000"/>
              </a:spcAft>
            </a:pPr>
            <a:r>
              <a:rPr lang="en-US" sz="1000" dirty="0">
                <a:latin typeface="Arial"/>
                <a:ea typeface="Calibri"/>
                <a:cs typeface="Times New Roman"/>
              </a:rPr>
              <a:t>A user has opened a Help desk ticket because the screen saver settings do not apply as intended. You have to investigate the issue and make sure that the correct settings apply to the user.</a:t>
            </a:r>
          </a:p>
          <a:p>
            <a:pPr>
              <a:lnSpc>
                <a:spcPct val="115000"/>
              </a:lnSpc>
              <a:spcAft>
                <a:spcPts val="1000"/>
              </a:spcAft>
            </a:pPr>
            <a:r>
              <a:rPr lang="en-US" sz="1000" dirty="0">
                <a:latin typeface="Arial"/>
                <a:ea typeface="Calibri"/>
                <a:cs typeface="Times New Roman"/>
              </a:rPr>
              <a:t>You must resolve the reported GPO application problem that Tier 1 help desk staff could not resolve.</a:t>
            </a:r>
          </a:p>
        </p:txBody>
      </p:sp>
      <p:sp>
        <p:nvSpPr>
          <p:cNvPr id="4" name="Slide Number Placeholder 3"/>
          <p:cNvSpPr>
            <a:spLocks noGrp="1"/>
          </p:cNvSpPr>
          <p:nvPr>
            <p:ph type="sldNum" sz="quarter" idx="10"/>
          </p:nvPr>
        </p:nvSpPr>
        <p:spPr/>
        <p:txBody>
          <a:bodyPr/>
          <a:lstStyle/>
          <a:p>
            <a:fld id="{F0BBCD6C-38EB-40C8-9EB1-1CDD56126DF1}"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graphicFrame>
        <p:nvGraphicFramePr>
          <p:cNvPr id="8" name="Table 7"/>
          <p:cNvGraphicFramePr>
            <a:graphicFrameLocks noGrp="1"/>
          </p:cNvGraphicFramePr>
          <p:nvPr>
            <p:extLst>
              <p:ext uri="{D42A27DB-BD31-4B8C-83A1-F6EECF244321}">
                <p14:modId xmlns:p14="http://schemas.microsoft.com/office/powerpoint/2010/main" val="3881570553"/>
              </p:ext>
            </p:extLst>
          </p:nvPr>
        </p:nvGraphicFramePr>
        <p:xfrm>
          <a:off x="381000" y="4419599"/>
          <a:ext cx="5791200" cy="751841"/>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xmlns="" val="20000"/>
                    </a:ext>
                  </a:extLst>
                </a:gridCol>
              </a:tblGrid>
              <a:tr h="3810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Arial"/>
                          <a:ea typeface="Times New Roman"/>
                          <a:cs typeface="Times New Roman"/>
                        </a:rPr>
                        <a:t>Incident Record</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Arial"/>
                          <a:ea typeface="Times New Roman"/>
                          <a:cs typeface="Times New Roman"/>
                        </a:rPr>
                        <a:t>Incident Reference Number:</a:t>
                      </a:r>
                      <a:r>
                        <a:rPr lang="en-US" sz="1000" dirty="0">
                          <a:effectLst/>
                          <a:latin typeface="Arial"/>
                          <a:ea typeface="Times New Roman"/>
                          <a:cs typeface="Times New Roman"/>
                        </a:rPr>
                        <a:t> 604531</a:t>
                      </a:r>
                      <a:endParaRPr lang="en-US" sz="1000" dirty="0">
                        <a:effectLst/>
                        <a:latin typeface="Arial"/>
                        <a:ea typeface="Calibri"/>
                        <a:cs typeface="Times New Roman"/>
                      </a:endParaRPr>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9814593"/>
              </p:ext>
            </p:extLst>
          </p:nvPr>
        </p:nvGraphicFramePr>
        <p:xfrm>
          <a:off x="381000" y="5179060"/>
          <a:ext cx="5791200" cy="840740"/>
        </p:xfrm>
        <a:graphic>
          <a:graphicData uri="http://schemas.openxmlformats.org/drawingml/2006/table">
            <a:tbl>
              <a:tblPr firstRow="1" bandRow="1">
                <a:tableStyleId>{5940675A-B579-460E-94D1-54222C63F5DA}</a:tableStyleId>
              </a:tblPr>
              <a:tblGrid>
                <a:gridCol w="2971800">
                  <a:extLst>
                    <a:ext uri="{9D8B030D-6E8A-4147-A177-3AD203B41FA5}">
                      <a16:colId xmlns:a16="http://schemas.microsoft.com/office/drawing/2014/main" xmlns="" val="20000"/>
                    </a:ext>
                  </a:extLst>
                </a:gridCol>
                <a:gridCol w="2819400">
                  <a:extLst>
                    <a:ext uri="{9D8B030D-6E8A-4147-A177-3AD203B41FA5}">
                      <a16:colId xmlns:a16="http://schemas.microsoft.com/office/drawing/2014/main" xmlns="" val="20001"/>
                    </a:ext>
                  </a:extLst>
                </a:gridCol>
              </a:tblGrid>
              <a:tr h="762000">
                <a:tc>
                  <a:txBody>
                    <a:bodyPr/>
                    <a:lstStyle/>
                    <a:p>
                      <a:pPr marL="36830" marR="0">
                        <a:lnSpc>
                          <a:spcPts val="1100"/>
                        </a:lnSpc>
                        <a:spcBef>
                          <a:spcPts val="200"/>
                        </a:spcBef>
                        <a:spcAft>
                          <a:spcPts val="300"/>
                        </a:spcAft>
                      </a:pPr>
                      <a:r>
                        <a:rPr lang="en-US" sz="1000" dirty="0">
                          <a:effectLst/>
                          <a:latin typeface="Arial"/>
                          <a:ea typeface="Times New Roman"/>
                          <a:cs typeface="Times New Roman"/>
                        </a:rPr>
                        <a:t>Date of Call</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Time of Call</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User</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Status</a:t>
                      </a:r>
                      <a:endParaRPr lang="en-US" sz="1000" dirty="0"/>
                    </a:p>
                  </a:txBody>
                  <a:tcPr/>
                </a:tc>
                <a:tc>
                  <a:txBody>
                    <a:bodyPr/>
                    <a:lstStyle/>
                    <a:p>
                      <a:pPr marL="36830" marR="0">
                        <a:lnSpc>
                          <a:spcPts val="1100"/>
                        </a:lnSpc>
                        <a:spcBef>
                          <a:spcPts val="200"/>
                        </a:spcBef>
                        <a:spcAft>
                          <a:spcPts val="300"/>
                        </a:spcAft>
                      </a:pPr>
                      <a:r>
                        <a:rPr lang="en-US" sz="1000" dirty="0">
                          <a:effectLst/>
                          <a:latin typeface="Arial"/>
                          <a:ea typeface="Times New Roman"/>
                          <a:cs typeface="Times New Roman"/>
                        </a:rPr>
                        <a:t>July 15</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10:02</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Connie Vaughn</a:t>
                      </a:r>
                      <a:endParaRPr lang="en-US" sz="1000" dirty="0">
                        <a:effectLst/>
                        <a:latin typeface="Arial"/>
                        <a:ea typeface="Calibri"/>
                        <a:cs typeface="Times New Roman"/>
                      </a:endParaRPr>
                    </a:p>
                    <a:p>
                      <a:pPr marL="36830" marR="0">
                        <a:lnSpc>
                          <a:spcPts val="1100"/>
                        </a:lnSpc>
                        <a:spcBef>
                          <a:spcPts val="200"/>
                        </a:spcBef>
                        <a:spcAft>
                          <a:spcPts val="300"/>
                        </a:spcAft>
                      </a:pPr>
                      <a:r>
                        <a:rPr lang="en-US" sz="1000" dirty="0">
                          <a:effectLst/>
                          <a:latin typeface="Arial"/>
                          <a:ea typeface="Times New Roman"/>
                          <a:cs typeface="Times New Roman"/>
                        </a:rPr>
                        <a:t>OPEN</a:t>
                      </a:r>
                      <a:endParaRPr lang="en-US" sz="1000" dirty="0">
                        <a:effectLst/>
                        <a:latin typeface="Arial"/>
                        <a:ea typeface="Calibri"/>
                        <a:cs typeface="Times New Roman"/>
                      </a:endParaRPr>
                    </a:p>
                  </a:txBody>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19579900"/>
              </p:ext>
            </p:extLst>
          </p:nvPr>
        </p:nvGraphicFramePr>
        <p:xfrm>
          <a:off x="381000" y="6019800"/>
          <a:ext cx="5791200" cy="1899920"/>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xmlns="" val="20000"/>
                    </a:ext>
                  </a:extLst>
                </a:gridCol>
              </a:tblGrid>
              <a:tr h="533400">
                <a:tc>
                  <a:txBody>
                    <a:bodyPr/>
                    <a:lstStyle/>
                    <a:p>
                      <a:pPr marL="36830" marR="0">
                        <a:lnSpc>
                          <a:spcPts val="1100"/>
                        </a:lnSpc>
                        <a:spcBef>
                          <a:spcPts val="200"/>
                        </a:spcBef>
                        <a:spcAft>
                          <a:spcPts val="300"/>
                        </a:spcAft>
                      </a:pPr>
                      <a:r>
                        <a:rPr lang="en-US" sz="1000" b="1" dirty="0">
                          <a:effectLst/>
                          <a:latin typeface="Arial" panose="020B0604020202020204" pitchFamily="34" charset="0"/>
                          <a:ea typeface="Times New Roman"/>
                          <a:cs typeface="Arial" panose="020B0604020202020204" pitchFamily="34" charset="0"/>
                        </a:rPr>
                        <a:t>Incident Details</a:t>
                      </a:r>
                      <a:endParaRPr lang="en-US" sz="1000" dirty="0">
                        <a:effectLst/>
                        <a:latin typeface="Arial" panose="020B0604020202020204" pitchFamily="34" charset="0"/>
                        <a:ea typeface="Calibri"/>
                        <a:cs typeface="Arial" panose="020B0604020202020204" pitchFamily="34" charset="0"/>
                      </a:endParaRPr>
                    </a:p>
                    <a:p>
                      <a:pPr marL="36830" marR="0">
                        <a:lnSpc>
                          <a:spcPts val="1100"/>
                        </a:lnSpc>
                        <a:spcBef>
                          <a:spcPts val="200"/>
                        </a:spcBef>
                        <a:spcAft>
                          <a:spcPts val="300"/>
                        </a:spcAft>
                      </a:pPr>
                      <a:r>
                        <a:rPr lang="en-US" sz="1000" dirty="0">
                          <a:effectLst/>
                          <a:latin typeface="Arial" panose="020B0604020202020204" pitchFamily="34" charset="0"/>
                          <a:ea typeface="Times New Roman"/>
                          <a:cs typeface="Arial" panose="020B0604020202020204" pitchFamily="34" charset="0"/>
                        </a:rPr>
                        <a:t>A user reports that the Research configuration does not apply to her anymore.</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370840">
                <a:tc>
                  <a:txBody>
                    <a:bodyPr/>
                    <a:lstStyle/>
                    <a:p>
                      <a:pPr marL="36830" marR="0">
                        <a:lnSpc>
                          <a:spcPts val="1100"/>
                        </a:lnSpc>
                        <a:spcBef>
                          <a:spcPts val="200"/>
                        </a:spcBef>
                        <a:spcAft>
                          <a:spcPts val="300"/>
                        </a:spcAft>
                      </a:pPr>
                      <a:r>
                        <a:rPr lang="en-US" sz="1000" b="1" dirty="0">
                          <a:effectLst/>
                          <a:latin typeface="Arial" panose="020B0604020202020204" pitchFamily="34" charset="0"/>
                          <a:ea typeface="Times New Roman"/>
                          <a:cs typeface="Arial" panose="020B0604020202020204" pitchFamily="34" charset="0"/>
                        </a:rPr>
                        <a:t>Additional Information</a:t>
                      </a:r>
                      <a:endParaRPr lang="en-US" sz="1000" dirty="0">
                        <a:effectLst/>
                        <a:latin typeface="Arial" panose="020B0604020202020204" pitchFamily="34" charset="0"/>
                        <a:ea typeface="Calibri"/>
                        <a:cs typeface="Arial" panose="020B0604020202020204" pitchFamily="34" charset="0"/>
                      </a:endParaRPr>
                    </a:p>
                    <a:p>
                      <a:pPr marL="36830" marR="0">
                        <a:lnSpc>
                          <a:spcPts val="1100"/>
                        </a:lnSpc>
                        <a:spcBef>
                          <a:spcPts val="200"/>
                        </a:spcBef>
                        <a:spcAft>
                          <a:spcPts val="300"/>
                        </a:spcAft>
                      </a:pPr>
                      <a:r>
                        <a:rPr lang="en-US" sz="1000" dirty="0">
                          <a:effectLst/>
                          <a:latin typeface="Arial" panose="020B0604020202020204" pitchFamily="34" charset="0"/>
                          <a:ea typeface="Times New Roman"/>
                          <a:cs typeface="Arial" panose="020B0604020202020204" pitchFamily="34" charset="0"/>
                        </a:rPr>
                        <a:t>A user reports that suddenly she has a fixed time of 10 minutes before her screen saver activates. Because of an application that the Research department uses, she is unable to complete her work.</a:t>
                      </a:r>
                      <a:endParaRPr lang="en-US" sz="1000" dirty="0">
                        <a:effectLst/>
                        <a:latin typeface="Arial" panose="020B0604020202020204" pitchFamily="34" charset="0"/>
                        <a:ea typeface="Calibri"/>
                        <a:cs typeface="Arial" panose="020B0604020202020204" pitchFamily="34" charset="0"/>
                      </a:endParaRP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Arial" panose="020B0604020202020204" pitchFamily="34" charset="0"/>
                          <a:ea typeface="Times New Roman"/>
                          <a:cs typeface="Arial" panose="020B0604020202020204" pitchFamily="34" charset="0"/>
                        </a:rPr>
                        <a:t>Plan of Action</a:t>
                      </a:r>
                      <a:endParaRPr lang="en-US" sz="1000" dirty="0">
                        <a:effectLst/>
                        <a:latin typeface="Arial" panose="020B0604020202020204" pitchFamily="34" charset="0"/>
                        <a:ea typeface="Calibri"/>
                        <a:cs typeface="Arial" panose="020B0604020202020204" pitchFamily="34" charset="0"/>
                      </a:endParaRPr>
                    </a:p>
                    <a:p>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Arial" panose="020B0604020202020204" pitchFamily="34" charset="0"/>
                          <a:ea typeface="+mn-ea"/>
                          <a:cs typeface="Arial" panose="020B0604020202020204" pitchFamily="34" charset="0"/>
                        </a:rPr>
                        <a:t>Resolution</a:t>
                      </a:r>
                      <a:endParaRPr lang="en-US" sz="1000" kern="1200" dirty="0">
                        <a:solidFill>
                          <a:schemeClr val="tx1"/>
                        </a:solidFill>
                        <a:effectLst/>
                        <a:latin typeface="Arial" panose="020B0604020202020204" pitchFamily="34" charset="0"/>
                        <a:ea typeface="+mn-ea"/>
                        <a:cs typeface="Arial" panose="020B0604020202020204" pitchFamily="34" charset="0"/>
                      </a:endParaRPr>
                    </a:p>
                    <a:p>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18317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Because there are so many components within Group Policy, it is helpful to start by taking a step back from the technology. Make sure that students understand the broad concept and business value of configuration management.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By presenting configuration management as three elements—setting, scope, and application—you create a framework in the students’ minds for understanding the role of each Group Policy component. Explain that with configuration management, and Group Policy, in particular, information technology (IT) administrators can automate the management of users and computers. This simplifies administrative tasks and reduces IT costs. Administrators can implement security settings, enforce IT policies, and distribute software consistently for the local computer or across a given site, domain, or range of OUs.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information assurance topic that builds the case for GPO usage is configuration management. This is an industry best practice that requires emphasis.</a:t>
            </a:r>
            <a:r>
              <a:rPr lang="en-US" sz="1000">
                <a:latin typeface="Arial"/>
                <a:ea typeface="Calibri"/>
                <a:cs typeface="Times New Roman"/>
              </a:rPr>
              <a:t> </a:t>
            </a:r>
            <a:r>
              <a:rPr lang="en-US" sz="1000">
                <a:latin typeface="Arial"/>
                <a:ea typeface="Calibri"/>
                <a:cs typeface="Segoe UI"/>
              </a:rPr>
              <a:t>Resultant Set of Policy (RSoP) also provides good documentation for the standardization of computers and user accounts. Furthermore, this is a good place to mention how an organization’s security posture improves with the effective use of Group Policy. GPOs also are a method for mitigating the risk associated with specific security threats that organizations face.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65611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assigned a logon script to an OU via Group Policy. The script is located in a shared network folder named </a:t>
            </a:r>
            <a:r>
              <a:rPr lang="en-US" sz="1000" b="1" dirty="0">
                <a:latin typeface="Arial"/>
                <a:ea typeface="Calibri"/>
                <a:cs typeface="Times New Roman"/>
              </a:rPr>
              <a:t>Scripts</a:t>
            </a:r>
            <a:r>
              <a:rPr lang="en-US" sz="1000" dirty="0">
                <a:latin typeface="Arial"/>
                <a:ea typeface="Calibri"/>
                <a:cs typeface="Times New Roman"/>
              </a:rPr>
              <a:t>. Some users in the OU receive the script and others do not. What might be the possible causes?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Security permissions might be a problem. If some users do not have Read access to the </a:t>
            </a:r>
            <a:r>
              <a:rPr lang="en-US" sz="1000" b="1" dirty="0">
                <a:latin typeface="Arial"/>
                <a:ea typeface="Calibri"/>
                <a:cs typeface="Times New Roman"/>
              </a:rPr>
              <a:t>Scripts</a:t>
            </a:r>
            <a:r>
              <a:rPr lang="en-US" sz="1000" dirty="0">
                <a:latin typeface="Arial"/>
                <a:ea typeface="Calibri"/>
                <a:cs typeface="Times New Roman"/>
              </a:rPr>
              <a:t> folder, they will not be able to apply policy. Also, security filtering on a GPO might be the cause of this problem.</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GPO settings apply across slow links by default?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Registry policy </a:t>
            </a:r>
            <a:r>
              <a:rPr lang="en-US" sz="1000" dirty="0">
                <a:latin typeface="Arial"/>
                <a:ea typeface="Calibri"/>
                <a:cs typeface="Times New Roman"/>
              </a:rPr>
              <a:t>processing</a:t>
            </a:r>
            <a:r>
              <a:rPr lang="en-US" sz="1000" dirty="0">
                <a:latin typeface="Arial"/>
                <a:ea typeface="Calibri"/>
                <a:cs typeface="Segoe UI"/>
              </a:rPr>
              <a:t> and security policy apply even when a slow link is detected. You cannot change this setting.</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must ensure that a domain-level policy is enforced, but the Managers group must be exempt from the policy. How would you accomplish this?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Set the link to be enforced at the domain level and use security group filtering to deny the Apply Group Policy permission to the Managers group.</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47104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0BBCD6C-38EB-40C8-9EB1-1CDD56126DF1}"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05137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Consider demonstrating some of the settings that the slide lists.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2827993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Consider demonstrating each point in the slide to help reinforce student understanding.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05230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Mention that a GPO, and all of the settings that it contains, does not take effect until you have defined its scope. The first step to scoping a GPO is linking it to a site, domain, or OU. Introduce students to the mnemonic device: Site-Domain-OU (S-D-OU).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Emphasize that GPOs apply to users and computers only, and not to groups, despite the </a:t>
            </a:r>
            <a:r>
              <a:rPr lang="en-US" sz="1000">
                <a:latin typeface="Arial"/>
                <a:ea typeface="Calibri"/>
                <a:cs typeface="Times New Roman"/>
              </a:rPr>
              <a:t>Group Policy</a:t>
            </a:r>
            <a:r>
              <a:rPr lang="en-US" sz="1000" i="1">
                <a:latin typeface="Arial"/>
                <a:ea typeface="Calibri"/>
                <a:cs typeface="Times New Roman"/>
              </a:rPr>
              <a:t> </a:t>
            </a:r>
            <a:r>
              <a:rPr lang="en-US" sz="1000">
                <a:latin typeface="Arial"/>
                <a:ea typeface="Calibri"/>
                <a:cs typeface="Segoe UI"/>
              </a:rPr>
              <a:t>name. If you choose to demonstrate the points on the slide, create a new GPO, and then link it to the domain. Emphasize the idea that the link or links define the maximum scope of the GPO.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Discussion prompt: </a:t>
            </a:r>
            <a:r>
              <a:rPr lang="en-US" sz="1000">
                <a:latin typeface="Arial"/>
                <a:ea typeface="Calibri"/>
                <a:cs typeface="Segoe UI"/>
              </a:rPr>
              <a:t>Pose a question: What if you do not want the GPO settings to apply to all objects within the scope?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Use the question to transition to the concept of security group filtering, emphasizing that such filtering creates a subset of objects within the broader scope of the GPO link.</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Important note:</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Many experienced administrators rely too heavily on GPO links to manage the scope of GPOs. This often leads to less-than-ideal design of Active Directory Domain Services (AD DS) OUs at the expense of efficiently applied and managed security, such as with access control lists (ACLs) and delegation. </a:t>
            </a:r>
          </a:p>
          <a:p>
            <a:pPr>
              <a:lnSpc>
                <a:spcPct val="115000"/>
              </a:lnSpc>
              <a:spcAft>
                <a:spcPts val="1000"/>
              </a:spcAft>
            </a:pPr>
            <a:r>
              <a:rPr lang="en-US" sz="1000">
                <a:latin typeface="Arial"/>
                <a:ea typeface="Calibri"/>
                <a:cs typeface="Segoe UI"/>
              </a:rPr>
              <a:t>Continue with a very brief discussion of Windows Management Instrumentation (WMI) filtering, keeping the discussion at a high level. Use the example of a policy setting that you want to apply to a certain operating system only. Define WMI filtering as a way of querying the system and then determining whether to apply a GPO.</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End the discussion with a mention of preferences targeting. The goal is simply to introduce the term and to prepare students for the idea that it is now possible to apply only part of a GPO to clients, as long as that </a:t>
            </a:r>
            <a:r>
              <a:rPr lang="en-US" sz="1000">
                <a:latin typeface="Arial"/>
                <a:ea typeface="Calibri"/>
                <a:cs typeface="Times New Roman"/>
              </a:rPr>
              <a:t>part</a:t>
            </a:r>
            <a:r>
              <a:rPr lang="en-US" sz="1000" i="1">
                <a:latin typeface="Arial"/>
                <a:ea typeface="Calibri"/>
                <a:cs typeface="Times New Roman"/>
              </a:rPr>
              <a:t> </a:t>
            </a:r>
            <a:r>
              <a:rPr lang="en-US" sz="1000">
                <a:latin typeface="Arial"/>
                <a:ea typeface="Calibri"/>
                <a:cs typeface="Segoe UI"/>
              </a:rPr>
              <a:t>is only a segment of preferences.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371477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a:latin typeface="Arial"/>
                <a:ea typeface="Calibri"/>
                <a:cs typeface="Times New Roman"/>
              </a:rPr>
              <a:t>While you explain that there are exceptions to the typical precedence in Group Policy processing, explain when you would use each of the following options: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Link Order</a:t>
            </a:r>
            <a:r>
              <a:rPr lang="en-CA" sz="1000">
                <a:effectLst/>
                <a:latin typeface="Arial"/>
                <a:ea typeface="Calibri"/>
                <a:cs typeface="Times New Roman"/>
              </a:rPr>
              <a:t>. To ensure that a specific GPO linked to an OU has precedence at that OU.</a:t>
            </a:r>
            <a:endParaRPr lang="en-US" sz="1000">
              <a:effectLst/>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Enforced</a:t>
            </a:r>
            <a:r>
              <a:rPr lang="en-CA" sz="1000">
                <a:effectLst/>
                <a:latin typeface="Arial"/>
                <a:ea typeface="Calibri"/>
                <a:cs typeface="Times New Roman"/>
              </a:rPr>
              <a:t>. To apply standardized settings for an organization or department.</a:t>
            </a:r>
            <a:endParaRPr lang="en-US" sz="1000">
              <a:effectLst/>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Block Inheritance</a:t>
            </a:r>
            <a:r>
              <a:rPr lang="en-CA" sz="1000">
                <a:effectLst/>
                <a:latin typeface="Arial"/>
                <a:ea typeface="Calibri"/>
                <a:cs typeface="Times New Roman"/>
              </a:rPr>
              <a:t>. To allow a department to operate independently of the GPOs applied in the rest of the organization.</a:t>
            </a:r>
            <a:endParaRPr lang="en-US" sz="1000">
              <a:effectLst/>
              <a:latin typeface="Arial"/>
              <a:ea typeface="Calibri"/>
              <a:cs typeface="Times New Roman"/>
            </a:endParaRPr>
          </a:p>
          <a:p>
            <a:pPr marL="342900" marR="0" lvl="0" indent="-342900">
              <a:lnSpc>
                <a:spcPct val="115000"/>
              </a:lnSpc>
              <a:spcBef>
                <a:spcPts val="0"/>
              </a:spcBef>
              <a:spcAft>
                <a:spcPts val="995"/>
              </a:spcAft>
              <a:buFont typeface="Symbol"/>
              <a:buChar char=""/>
            </a:pPr>
            <a:r>
              <a:rPr lang="en-CA" sz="1000" b="1">
                <a:effectLst/>
                <a:latin typeface="Arial"/>
                <a:ea typeface="Calibri"/>
                <a:cs typeface="Times New Roman"/>
              </a:rPr>
              <a:t>Link Enabled</a:t>
            </a:r>
            <a:r>
              <a:rPr lang="en-CA" sz="1000">
                <a:effectLst/>
                <a:latin typeface="Arial"/>
                <a:ea typeface="Calibri"/>
                <a:cs typeface="Times New Roman"/>
              </a:rPr>
              <a:t>. To disable processing of a GPO during troubleshooting.</a:t>
            </a:r>
            <a:endParaRPr lang="en-US" sz="1000">
              <a:effectLst/>
              <a:latin typeface="Arial"/>
              <a:ea typeface="Calibri"/>
              <a:cs typeface="Times New Roman"/>
            </a:endParaRPr>
          </a:p>
        </p:txBody>
      </p:sp>
      <p:sp>
        <p:nvSpPr>
          <p:cNvPr id="4" name="Slide Number Placeholder 3"/>
          <p:cNvSpPr>
            <a:spLocks noGrp="1"/>
          </p:cNvSpPr>
          <p:nvPr>
            <p:ph type="sldNum" sz="quarter" idx="10"/>
          </p:nvPr>
        </p:nvSpPr>
        <p:spPr/>
        <p:txBody>
          <a:bodyPr/>
          <a:lstStyle/>
          <a:p>
            <a:fld id="{F0BBCD6C-38EB-40C8-9EB1-1CDD56126DF1}"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5: Implementing Group Policy</a:t>
            </a:r>
          </a:p>
        </p:txBody>
      </p:sp>
    </p:spTree>
    <p:extLst>
      <p:ext uri="{BB962C8B-B14F-4D97-AF65-F5344CB8AC3E}">
        <p14:creationId xmlns:p14="http://schemas.microsoft.com/office/powerpoint/2010/main" val="95851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701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a:t>5</a:t>
            </a:r>
            <a:endParaRPr lang="en-US" dirty="0"/>
          </a:p>
        </p:txBody>
      </p:sp>
      <p:sp>
        <p:nvSpPr>
          <p:cNvPr id="3" name="Subtitle 2"/>
          <p:cNvSpPr>
            <a:spLocks noGrp="1"/>
          </p:cNvSpPr>
          <p:nvPr>
            <p:ph type="subTitle" sz="quarter" idx="1"/>
          </p:nvPr>
        </p:nvSpPr>
        <p:spPr/>
        <p:txBody>
          <a:bodyPr/>
          <a:lstStyle/>
          <a:p>
            <a:r>
              <a:rPr lang="en-US"/>
              <a:t>Implementing Group Policy
</a:t>
            </a:r>
          </a:p>
        </p:txBody>
      </p:sp>
    </p:spTree>
    <p:custDataLst>
      <p:tags r:id="rId1"/>
    </p:custDataLst>
    <p:extLst>
      <p:ext uri="{BB962C8B-B14F-4D97-AF65-F5344CB8AC3E}">
        <p14:creationId xmlns:p14="http://schemas.microsoft.com/office/powerpoint/2010/main" val="6135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cf1914d-f3fd-4ba6-857a-5504d194f492">
    <p:spTree>
      <p:nvGrpSpPr>
        <p:cNvPr id="1" name=""/>
        <p:cNvGrpSpPr/>
        <p:nvPr/>
      </p:nvGrpSpPr>
      <p:grpSpPr>
        <a:xfrm>
          <a:off x="0" y="0"/>
          <a:ext cx="0" cy="0"/>
          <a:chOff x="0" y="0"/>
          <a:chExt cx="0" cy="0"/>
        </a:xfrm>
      </p:grpSpPr>
      <p:sp>
        <p:nvSpPr>
          <p:cNvPr id="2" name="Title 1"/>
          <p:cNvSpPr>
            <a:spLocks noGrp="1"/>
          </p:cNvSpPr>
          <p:nvPr>
            <p:ph type="title"/>
          </p:nvPr>
        </p:nvSpPr>
        <p:spPr>
          <a:xfrm>
            <a:off x="437972" y="0"/>
            <a:ext cx="7772400" cy="740664"/>
          </a:xfrm>
        </p:spPr>
        <p:txBody>
          <a:bodyPr/>
          <a:lstStyle/>
          <a:p>
            <a:r>
              <a:rPr lang="en-US" dirty="0"/>
              <a:t>The Group Policy Client service and client-side extensions</a:t>
            </a:r>
          </a:p>
        </p:txBody>
      </p:sp>
      <p:sp>
        <p:nvSpPr>
          <p:cNvPr id="4" name="Content Placeholder 2"/>
          <p:cNvSpPr>
            <a:spLocks noGrp="1"/>
          </p:cNvSpPr>
          <p:nvPr/>
        </p:nvSpPr>
        <p:spPr bwMode="auto">
          <a:xfrm>
            <a:off x="457200" y="1066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Clr>
                <a:srgbClr val="0070C0"/>
              </a:buClr>
              <a:buSzPct val="80000"/>
              <a:defRPr/>
            </a:pPr>
            <a:r>
              <a:rPr lang="en-US" sz="2800" dirty="0">
                <a:latin typeface="Segoe UI" pitchFamily="34" charset="0"/>
                <a:ea typeface="Segoe UI" pitchFamily="34" charset="0"/>
                <a:cs typeface="Segoe UI" pitchFamily="34" charset="0"/>
              </a:rPr>
              <a:t>Group Policy application process:</a:t>
            </a:r>
          </a:p>
          <a:p>
            <a:pPr marL="658368" lvl="1" indent="-457200">
              <a:buFont typeface="+mj-lt"/>
              <a:buAutoNum type="arabicPeriod"/>
            </a:pPr>
            <a:r>
              <a:rPr lang="en-US" sz="2200" dirty="0">
                <a:latin typeface="Segoe UI" pitchFamily="34" charset="0"/>
                <a:ea typeface="Segoe UI" pitchFamily="34" charset="0"/>
                <a:cs typeface="Segoe UI" pitchFamily="34" charset="0"/>
              </a:rPr>
              <a:t>Group Policy Client retrieves GPOs</a:t>
            </a:r>
          </a:p>
          <a:p>
            <a:pPr marL="658368" lvl="1" indent="-457200">
              <a:buFont typeface="+mj-lt"/>
              <a:buAutoNum type="arabicPeriod"/>
            </a:pPr>
            <a:r>
              <a:rPr lang="en-US" sz="2200" dirty="0">
                <a:latin typeface="Segoe UI" pitchFamily="34" charset="0"/>
                <a:ea typeface="Segoe UI" pitchFamily="34" charset="0"/>
                <a:cs typeface="Segoe UI" pitchFamily="34" charset="0"/>
              </a:rPr>
              <a:t>Client downloads and caches GPOs</a:t>
            </a:r>
          </a:p>
          <a:p>
            <a:pPr marL="658368" lvl="1" indent="-457200">
              <a:buFont typeface="+mj-lt"/>
              <a:buAutoNum type="arabicPeriod"/>
            </a:pPr>
            <a:r>
              <a:rPr lang="en-US" sz="2200" dirty="0">
                <a:latin typeface="Segoe UI" pitchFamily="34" charset="0"/>
                <a:ea typeface="Segoe UI" pitchFamily="34" charset="0"/>
                <a:cs typeface="Segoe UI" pitchFamily="34" charset="0"/>
              </a:rPr>
              <a:t>Client-side extensions process the settings</a:t>
            </a:r>
          </a:p>
          <a:p>
            <a:pPr>
              <a:lnSpc>
                <a:spcPct val="90000"/>
              </a:lnSpc>
              <a:buClr>
                <a:srgbClr val="0070C0"/>
              </a:buClr>
              <a:buSzPct val="80000"/>
              <a:defRPr/>
            </a:pPr>
            <a:r>
              <a:rPr lang="en-US" sz="2800" dirty="0">
                <a:latin typeface="Segoe UI" pitchFamily="34" charset="0"/>
                <a:ea typeface="Segoe UI" pitchFamily="34" charset="0"/>
                <a:cs typeface="Segoe UI" pitchFamily="34" charset="0"/>
              </a:rPr>
              <a:t>Policy settings in the </a:t>
            </a:r>
            <a:r>
              <a:rPr lang="en-US" sz="2800" b="1" dirty="0">
                <a:latin typeface="Segoe UI" pitchFamily="34" charset="0"/>
                <a:ea typeface="Segoe UI" pitchFamily="34" charset="0"/>
                <a:cs typeface="Segoe UI" pitchFamily="34" charset="0"/>
              </a:rPr>
              <a:t>Computer Configuration </a:t>
            </a:r>
            <a:r>
              <a:rPr lang="en-US" sz="2800" dirty="0">
                <a:latin typeface="Segoe UI" pitchFamily="34" charset="0"/>
                <a:ea typeface="Segoe UI" pitchFamily="34" charset="0"/>
                <a:cs typeface="Segoe UI" pitchFamily="34" charset="0"/>
              </a:rPr>
              <a:t>node apply at system startup and every 90–120 minutes thereafter</a:t>
            </a:r>
            <a:endParaRPr lang="en-US" sz="2400" dirty="0">
              <a:latin typeface="Segoe UI" pitchFamily="34" charset="0"/>
              <a:ea typeface="Segoe UI" pitchFamily="34" charset="0"/>
              <a:cs typeface="Segoe UI" pitchFamily="34" charset="0"/>
            </a:endParaRPr>
          </a:p>
          <a:p>
            <a:pPr>
              <a:buClr>
                <a:srgbClr val="0070C0"/>
              </a:buClr>
              <a:buSzPct val="80000"/>
              <a:defRPr/>
            </a:pPr>
            <a:r>
              <a:rPr lang="en-US" sz="2800" dirty="0">
                <a:latin typeface="Segoe UI" pitchFamily="34" charset="0"/>
                <a:ea typeface="Segoe UI" pitchFamily="34" charset="0"/>
                <a:cs typeface="Segoe UI" pitchFamily="34" charset="0"/>
              </a:rPr>
              <a:t>Policy settings in the </a:t>
            </a:r>
            <a:r>
              <a:rPr lang="en-US" sz="2800" b="1" dirty="0">
                <a:latin typeface="Segoe UI" pitchFamily="34" charset="0"/>
                <a:ea typeface="Segoe UI" pitchFamily="34" charset="0"/>
                <a:cs typeface="Segoe UI" pitchFamily="34" charset="0"/>
              </a:rPr>
              <a:t>User Configuration </a:t>
            </a:r>
            <a:r>
              <a:rPr lang="en-US" sz="2800" dirty="0">
                <a:latin typeface="Segoe UI" pitchFamily="34" charset="0"/>
                <a:ea typeface="Segoe UI" pitchFamily="34" charset="0"/>
                <a:cs typeface="Segoe UI" pitchFamily="34" charset="0"/>
              </a:rPr>
              <a:t>node apply at sign-in and every 90–120 minutes thereafter</a:t>
            </a:r>
          </a:p>
          <a:p>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334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86eef9a-688c-4b35-a7f6-19d82d3bcaa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5" cy="740664"/>
          </a:xfrm>
        </p:spPr>
        <p:txBody>
          <a:bodyPr/>
          <a:lstStyle/>
          <a:p>
            <a:r>
              <a:rPr lang="en-US" dirty="0"/>
              <a:t>New features in Group Policy in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Windows Server 2016 introduces a few changes and improvements to Group Policy, including:</a:t>
            </a:r>
          </a:p>
          <a:p>
            <a:r>
              <a:rPr lang="en-US" sz="2400" dirty="0"/>
              <a:t>Importing the following types of policy settings on Nano Server:</a:t>
            </a:r>
          </a:p>
          <a:p>
            <a:pPr marL="365760" lvl="1"/>
            <a:r>
              <a:rPr lang="en-US" sz="2000" dirty="0"/>
              <a:t>Registry settings</a:t>
            </a:r>
          </a:p>
          <a:p>
            <a:pPr marL="365760" lvl="1"/>
            <a:r>
              <a:rPr lang="en-US" sz="2000" dirty="0"/>
              <a:t>Security settings</a:t>
            </a:r>
          </a:p>
          <a:p>
            <a:pPr marL="365760" lvl="1"/>
            <a:r>
              <a:rPr lang="en-US" sz="2000" dirty="0"/>
              <a:t>Audit settings</a:t>
            </a:r>
          </a:p>
          <a:p>
            <a:r>
              <a:rPr lang="en-US" sz="2400" dirty="0"/>
              <a:t>Including Windows 10 administrative templates</a:t>
            </a:r>
          </a:p>
          <a:p>
            <a:pPr lvl="2"/>
            <a:endParaRPr lang="en-US" dirty="0"/>
          </a:p>
          <a:p>
            <a:pPr lvl="2"/>
            <a:endParaRPr lang="en-US" dirty="0"/>
          </a:p>
          <a:p>
            <a:pPr lvl="1"/>
            <a:endParaRPr lang="en-GB" dirty="0"/>
          </a:p>
          <a:p>
            <a:endParaRPr lang="en-US" dirty="0"/>
          </a:p>
        </p:txBody>
      </p:sp>
    </p:spTree>
    <p:extLst>
      <p:ext uri="{BB962C8B-B14F-4D97-AF65-F5344CB8AC3E}">
        <p14:creationId xmlns:p14="http://schemas.microsoft.com/office/powerpoint/2010/main" val="42980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Implementing and administering GPOs</a:t>
            </a:r>
          </a:p>
        </p:txBody>
      </p:sp>
      <p:sp>
        <p:nvSpPr>
          <p:cNvPr id="3" name="Text Placeholder 2"/>
          <p:cNvSpPr>
            <a:spLocks noGrp="1"/>
          </p:cNvSpPr>
          <p:nvPr>
            <p:ph type="body" idx="1"/>
          </p:nvPr>
        </p:nvSpPr>
        <p:spPr/>
        <p:txBody>
          <a:bodyPr/>
          <a:lstStyle/>
          <a:p>
            <a:r>
              <a:rPr lang="en-US"/>
              <a:t>What are domain-based GPOs?
GPO storage
What are starter GPOs?
Common GPO management tasks
Delegating administration of Group Policy
Demonstration: Delegating administration of Group Policy</a:t>
            </a:r>
          </a:p>
        </p:txBody>
      </p:sp>
    </p:spTree>
    <p:extLst>
      <p:ext uri="{BB962C8B-B14F-4D97-AF65-F5344CB8AC3E}">
        <p14:creationId xmlns:p14="http://schemas.microsoft.com/office/powerpoint/2010/main" val="371273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339bc7e-4049-4070-9711-c16902e783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domain-based GPOs?</a:t>
            </a:r>
          </a:p>
        </p:txBody>
      </p:sp>
      <p:pic>
        <p:nvPicPr>
          <p:cNvPr id="4" name="Picture 3" descr="Screenshot of Group Policy Management Console (GPMC). The Default Domain Policy Group Policy Object (GPO) is selected, and the related details appear in the right pane under the Details tab.&#10;&#10;"/>
          <p:cNvPicPr>
            <a:picLocks noChangeAspect="1"/>
          </p:cNvPicPr>
          <p:nvPr/>
        </p:nvPicPr>
        <p:blipFill>
          <a:blip r:embed="rId3"/>
          <a:stretch>
            <a:fillRect/>
          </a:stretch>
        </p:blipFill>
        <p:spPr>
          <a:xfrm>
            <a:off x="904875" y="1019174"/>
            <a:ext cx="7162800" cy="5019675"/>
          </a:xfrm>
          <a:prstGeom prst="rect">
            <a:avLst/>
          </a:prstGeom>
          <a:ln>
            <a:solidFill>
              <a:srgbClr val="0070C0"/>
            </a:solidFill>
          </a:ln>
        </p:spPr>
      </p:pic>
    </p:spTree>
    <p:extLst>
      <p:ext uri="{BB962C8B-B14F-4D97-AF65-F5344CB8AC3E}">
        <p14:creationId xmlns:p14="http://schemas.microsoft.com/office/powerpoint/2010/main" val="139524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9e22a35-317f-4c31-8509-340ad39792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GPO storage</a:t>
            </a:r>
          </a:p>
        </p:txBody>
      </p:sp>
      <p:sp>
        <p:nvSpPr>
          <p:cNvPr id="4" name="TextBox 16"/>
          <p:cNvSpPr txBox="1"/>
          <p:nvPr/>
        </p:nvSpPr>
        <p:spPr>
          <a:xfrm>
            <a:off x="1670324" y="1964985"/>
            <a:ext cx="953904"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GPO</a:t>
            </a:r>
          </a:p>
        </p:txBody>
      </p:sp>
      <p:sp>
        <p:nvSpPr>
          <p:cNvPr id="5" name="TextBox 17"/>
          <p:cNvSpPr txBox="1"/>
          <p:nvPr/>
        </p:nvSpPr>
        <p:spPr>
          <a:xfrm>
            <a:off x="164969" y="4021575"/>
            <a:ext cx="451525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buClr>
                <a:srgbClr val="0070C0"/>
              </a:buClr>
              <a:buFontTx/>
              <a:buChar char="•"/>
            </a:pPr>
            <a:r>
              <a:rPr lang="en-US" sz="2400" b="0" dirty="0">
                <a:latin typeface="Segoe UI" pitchFamily="34" charset="0"/>
                <a:ea typeface="Segoe UI" pitchFamily="34" charset="0"/>
                <a:cs typeface="Segoe UI" pitchFamily="34" charset="0"/>
              </a:rPr>
              <a:t>Contains Group Policy settings</a:t>
            </a:r>
          </a:p>
          <a:p>
            <a:pPr marL="177800" indent="-177800">
              <a:buClr>
                <a:srgbClr val="0070C0"/>
              </a:buClr>
              <a:buFontTx/>
              <a:buChar char="•"/>
            </a:pPr>
            <a:r>
              <a:rPr lang="en-US" sz="2400" b="0" dirty="0">
                <a:latin typeface="Segoe UI" pitchFamily="34" charset="0"/>
                <a:ea typeface="Segoe UI" pitchFamily="34" charset="0"/>
                <a:cs typeface="Segoe UI" pitchFamily="34" charset="0"/>
              </a:rPr>
              <a:t>Stores content in two locations</a:t>
            </a:r>
          </a:p>
          <a:p>
            <a:endParaRPr lang="en-US" sz="2400" dirty="0"/>
          </a:p>
        </p:txBody>
      </p:sp>
      <p:sp>
        <p:nvSpPr>
          <p:cNvPr id="6" name="TextBox 15"/>
          <p:cNvSpPr txBox="1"/>
          <p:nvPr/>
        </p:nvSpPr>
        <p:spPr>
          <a:xfrm>
            <a:off x="4949759" y="947235"/>
            <a:ext cx="361683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a:latin typeface="Segoe UI" pitchFamily="34" charset="0"/>
                <a:ea typeface="Segoe UI" pitchFamily="34" charset="0"/>
                <a:cs typeface="Segoe UI" pitchFamily="34" charset="0"/>
              </a:rPr>
              <a:t>Group Policy container</a:t>
            </a:r>
          </a:p>
        </p:txBody>
      </p:sp>
      <p:sp>
        <p:nvSpPr>
          <p:cNvPr id="7" name="TextBox 18"/>
          <p:cNvSpPr txBox="1"/>
          <p:nvPr/>
        </p:nvSpPr>
        <p:spPr>
          <a:xfrm>
            <a:off x="4451219" y="2552700"/>
            <a:ext cx="4515255"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
                <a:srgbClr val="0070C0"/>
              </a:buClr>
              <a:buFontTx/>
              <a:buChar char="•"/>
            </a:pPr>
            <a:r>
              <a:rPr lang="en-US" sz="2400" b="0" dirty="0">
                <a:latin typeface="Segoe UI" pitchFamily="34" charset="0"/>
                <a:ea typeface="Segoe UI" pitchFamily="34" charset="0"/>
                <a:cs typeface="Segoe UI" pitchFamily="34" charset="0"/>
              </a:rPr>
              <a:t>Stored in AD DS</a:t>
            </a:r>
          </a:p>
          <a:p>
            <a:pPr marL="228600" indent="-228600">
              <a:buClr>
                <a:srgbClr val="0070C0"/>
              </a:buClr>
              <a:buFontTx/>
              <a:buChar char="•"/>
            </a:pPr>
            <a:r>
              <a:rPr lang="en-US" sz="2400" b="0" dirty="0">
                <a:latin typeface="Segoe UI" pitchFamily="34" charset="0"/>
                <a:ea typeface="Segoe UI" pitchFamily="34" charset="0"/>
                <a:cs typeface="Segoe UI" pitchFamily="34" charset="0"/>
              </a:rPr>
              <a:t>Provides version information</a:t>
            </a:r>
          </a:p>
        </p:txBody>
      </p:sp>
      <p:sp>
        <p:nvSpPr>
          <p:cNvPr id="8" name="TextBox 19"/>
          <p:cNvSpPr txBox="1"/>
          <p:nvPr/>
        </p:nvSpPr>
        <p:spPr>
          <a:xfrm>
            <a:off x="4933139" y="3815265"/>
            <a:ext cx="361683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a:latin typeface="Segoe UI" pitchFamily="34" charset="0"/>
                <a:ea typeface="Segoe UI" pitchFamily="34" charset="0"/>
                <a:cs typeface="Segoe UI" pitchFamily="34" charset="0"/>
              </a:rPr>
              <a:t>Group Policy template</a:t>
            </a:r>
          </a:p>
        </p:txBody>
      </p:sp>
      <p:sp>
        <p:nvSpPr>
          <p:cNvPr id="9" name="TextBox 20"/>
          <p:cNvSpPr txBox="1"/>
          <p:nvPr/>
        </p:nvSpPr>
        <p:spPr>
          <a:xfrm>
            <a:off x="4241669" y="5487595"/>
            <a:ext cx="472480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
                <a:srgbClr val="0070C0"/>
              </a:buClr>
              <a:buFontTx/>
              <a:buChar char="•"/>
            </a:pPr>
            <a:r>
              <a:rPr lang="en-US" sz="2400" b="0" dirty="0">
                <a:latin typeface="Segoe UI" pitchFamily="34" charset="0"/>
                <a:ea typeface="Segoe UI" pitchFamily="34" charset="0"/>
                <a:cs typeface="Segoe UI" pitchFamily="34" charset="0"/>
              </a:rPr>
              <a:t>Stored in shared SYSVOL folder </a:t>
            </a:r>
          </a:p>
          <a:p>
            <a:pPr marL="228600" indent="-228600">
              <a:buClr>
                <a:srgbClr val="0070C0"/>
              </a:buClr>
              <a:buFontTx/>
              <a:buChar char="•"/>
            </a:pPr>
            <a:r>
              <a:rPr lang="en-US" sz="2400" b="0" dirty="0">
                <a:latin typeface="Segoe UI" pitchFamily="34" charset="0"/>
                <a:ea typeface="Segoe UI" pitchFamily="34" charset="0"/>
                <a:cs typeface="Segoe UI" pitchFamily="34" charset="0"/>
              </a:rPr>
              <a:t>Provides Group Policy settings</a:t>
            </a:r>
          </a:p>
          <a:p>
            <a:endParaRPr lang="en-US" sz="2400" dirty="0">
              <a:latin typeface="Segoe UI" pitchFamily="34" charset="0"/>
              <a:ea typeface="Segoe UI" pitchFamily="34" charset="0"/>
              <a:cs typeface="Segoe UI" pitchFamily="34" charset="0"/>
            </a:endParaRPr>
          </a:p>
        </p:txBody>
      </p:sp>
      <p:grpSp>
        <p:nvGrpSpPr>
          <p:cNvPr id="10" name="Group 9" descr="Illustration depicting how a GPO is constructed from both the Group Policy container and the Group Policy template. Arrows point from images of a Group Policy container and a Group Policy template to an image of a GPO on the left.&#10;&#10;&#10;&#10;"/>
          <p:cNvGrpSpPr/>
          <p:nvPr/>
        </p:nvGrpSpPr>
        <p:grpSpPr>
          <a:xfrm>
            <a:off x="1517510" y="1445508"/>
            <a:ext cx="6520908" cy="4031192"/>
            <a:chOff x="1517510" y="1445508"/>
            <a:chExt cx="6520908" cy="4031192"/>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6098" y="4260676"/>
              <a:ext cx="623682" cy="116050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1868" y="1445508"/>
              <a:ext cx="623682" cy="1160501"/>
            </a:xfrm>
            <a:prstGeom prst="rect">
              <a:avLst/>
            </a:prstGeom>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551082" y="2773263"/>
              <a:ext cx="789244" cy="7172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17510" y="2688161"/>
              <a:ext cx="951715" cy="8924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15698" y="1953361"/>
              <a:ext cx="619188" cy="5627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509780" y="1708033"/>
              <a:ext cx="733172" cy="68749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6868521" y="4343348"/>
              <a:ext cx="1169897" cy="717513"/>
              <a:chOff x="7063071" y="3759698"/>
              <a:chExt cx="1169897" cy="717513"/>
            </a:xfrm>
          </p:grpSpPr>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62735" y="3958971"/>
                <a:ext cx="570233" cy="518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063071" y="3759698"/>
                <a:ext cx="694355" cy="651095"/>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C:\ID Resources\ID_Editor_Reference\LeX Graphics 7_2013\folder_op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79502" y="4840926"/>
              <a:ext cx="646062" cy="6357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bwMode="auto">
            <a:xfrm flipH="1">
              <a:off x="3326860" y="1945028"/>
              <a:ext cx="1622899" cy="1001937"/>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H="1" flipV="1">
              <a:off x="3326861" y="3309435"/>
              <a:ext cx="1606278" cy="95124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6607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08a7d51-decb-4aed-ba40-7c5462991f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starter GPOs?</a:t>
            </a:r>
          </a:p>
        </p:txBody>
      </p:sp>
      <p:sp>
        <p:nvSpPr>
          <p:cNvPr id="4" name="Line 6"/>
          <p:cNvSpPr>
            <a:spLocks noChangeShapeType="1"/>
          </p:cNvSpPr>
          <p:nvPr/>
        </p:nvSpPr>
        <p:spPr bwMode="auto">
          <a:xfrm>
            <a:off x="3244850" y="4835525"/>
            <a:ext cx="933450" cy="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endParaRPr lang="en-US">
              <a:cs typeface="Arial" charset="0"/>
            </a:endParaRPr>
          </a:p>
        </p:txBody>
      </p:sp>
      <p:sp>
        <p:nvSpPr>
          <p:cNvPr id="5" name="AutoShape 17"/>
          <p:cNvSpPr>
            <a:spLocks noChangeArrowheads="1"/>
          </p:cNvSpPr>
          <p:nvPr/>
        </p:nvSpPr>
        <p:spPr bwMode="auto">
          <a:xfrm>
            <a:off x="468634" y="3785318"/>
            <a:ext cx="4162474" cy="4079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defRPr/>
            </a:pPr>
            <a:r>
              <a:rPr lang="en-US" sz="2400" dirty="0">
                <a:latin typeface="Segoe UI" pitchFamily="34" charset="0"/>
                <a:ea typeface="Segoe UI" pitchFamily="34" charset="0"/>
                <a:cs typeface="Segoe UI" pitchFamily="34" charset="0"/>
              </a:rPr>
              <a:t>Exported to .cab file</a:t>
            </a:r>
          </a:p>
        </p:txBody>
      </p:sp>
      <p:sp>
        <p:nvSpPr>
          <p:cNvPr id="6" name="AutoShape 18"/>
          <p:cNvSpPr>
            <a:spLocks noChangeArrowheads="1"/>
          </p:cNvSpPr>
          <p:nvPr/>
        </p:nvSpPr>
        <p:spPr bwMode="auto">
          <a:xfrm>
            <a:off x="1108075" y="5631612"/>
            <a:ext cx="1470025" cy="193672"/>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defRPr/>
            </a:pPr>
            <a:r>
              <a:rPr lang="en-US" sz="2400" b="0" dirty="0">
                <a:latin typeface="Segoe UI" pitchFamily="34" charset="0"/>
                <a:ea typeface="Segoe UI" pitchFamily="34" charset="0"/>
                <a:cs typeface="Segoe UI" pitchFamily="34" charset="0"/>
              </a:rPr>
              <a:t>Starter GPO</a:t>
            </a:r>
          </a:p>
        </p:txBody>
      </p:sp>
      <p:sp>
        <p:nvSpPr>
          <p:cNvPr id="7" name="AutoShape 21"/>
          <p:cNvSpPr>
            <a:spLocks noChangeArrowheads="1"/>
          </p:cNvSpPr>
          <p:nvPr/>
        </p:nvSpPr>
        <p:spPr bwMode="auto">
          <a:xfrm>
            <a:off x="3590925" y="5631612"/>
            <a:ext cx="1470025" cy="4206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l">
              <a:defRPr/>
            </a:pPr>
            <a:r>
              <a:rPr lang="en-US" sz="2400" b="0" dirty="0">
                <a:latin typeface="Segoe UI" pitchFamily="34" charset="0"/>
                <a:ea typeface="Segoe UI" pitchFamily="34" charset="0"/>
                <a:cs typeface="Segoe UI" pitchFamily="34" charset="0"/>
              </a:rPr>
              <a:t>.cab file</a:t>
            </a:r>
          </a:p>
        </p:txBody>
      </p:sp>
      <p:sp>
        <p:nvSpPr>
          <p:cNvPr id="8" name="AutoShape 24"/>
          <p:cNvSpPr>
            <a:spLocks noChangeArrowheads="1"/>
          </p:cNvSpPr>
          <p:nvPr/>
        </p:nvSpPr>
        <p:spPr bwMode="auto">
          <a:xfrm>
            <a:off x="4905326" y="3785318"/>
            <a:ext cx="4162474" cy="398283"/>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defRPr/>
            </a:pPr>
            <a:r>
              <a:rPr lang="en-US" sz="2400" dirty="0">
                <a:latin typeface="Segoe UI" pitchFamily="34" charset="0"/>
                <a:ea typeface="Segoe UI" pitchFamily="34" charset="0"/>
                <a:cs typeface="Segoe UI" pitchFamily="34" charset="0"/>
              </a:rPr>
              <a:t>Imported to the GPMC</a:t>
            </a:r>
          </a:p>
        </p:txBody>
      </p:sp>
      <p:sp>
        <p:nvSpPr>
          <p:cNvPr id="9" name="AutoShape 25"/>
          <p:cNvSpPr>
            <a:spLocks noChangeArrowheads="1"/>
          </p:cNvSpPr>
          <p:nvPr/>
        </p:nvSpPr>
        <p:spPr bwMode="auto">
          <a:xfrm>
            <a:off x="5667375" y="5631612"/>
            <a:ext cx="1685925" cy="636588"/>
          </a:xfrm>
          <a:prstGeom prst="roundRect">
            <a:avLst>
              <a:gd name="adj" fmla="val 10921"/>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defRPr/>
            </a:pPr>
            <a:r>
              <a:rPr lang="en-US" sz="2400" b="0" dirty="0">
                <a:latin typeface="Segoe UI" pitchFamily="34" charset="0"/>
                <a:ea typeface="Segoe UI" pitchFamily="34" charset="0"/>
                <a:cs typeface="Segoe UI" pitchFamily="34" charset="0"/>
              </a:rPr>
              <a:t>Load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.cab file</a:t>
            </a:r>
          </a:p>
        </p:txBody>
      </p:sp>
      <p:sp>
        <p:nvSpPr>
          <p:cNvPr id="10" name="Content Placeholder 2"/>
          <p:cNvSpPr>
            <a:spLocks noGrp="1"/>
          </p:cNvSpPr>
          <p:nvPr/>
        </p:nvSpPr>
        <p:spPr bwMode="auto">
          <a:xfrm>
            <a:off x="458788" y="1021215"/>
            <a:ext cx="8119156" cy="2369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800" dirty="0">
                <a:latin typeface="Segoe UI" pitchFamily="34" charset="0"/>
                <a:ea typeface="Segoe UI" pitchFamily="34" charset="0"/>
                <a:cs typeface="Segoe UI" pitchFamily="34" charset="0"/>
              </a:rPr>
              <a:t>A starter GPO:</a:t>
            </a:r>
          </a:p>
          <a:p>
            <a:pPr>
              <a:spcBef>
                <a:spcPct val="40000"/>
              </a:spcBef>
              <a:buClr>
                <a:srgbClr val="006699"/>
              </a:buClr>
            </a:pPr>
            <a:r>
              <a:rPr lang="en-US" sz="2600" dirty="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Stores administrative template settings on which new GPOs will be based</a:t>
            </a:r>
          </a:p>
          <a:p>
            <a:pPr marL="228600" indent="-228600">
              <a:spcBef>
                <a:spcPct val="40000"/>
              </a:spcBef>
              <a:buClr>
                <a:srgbClr val="006699"/>
              </a:buClr>
            </a:pPr>
            <a:r>
              <a:rPr lang="en-US" sz="2400" dirty="0">
                <a:latin typeface="Segoe UI" pitchFamily="34" charset="0"/>
                <a:ea typeface="Segoe UI" pitchFamily="34" charset="0"/>
                <a:cs typeface="Segoe UI" pitchFamily="34" charset="0"/>
              </a:rPr>
              <a:t>Can be exported to .cab files </a:t>
            </a:r>
          </a:p>
          <a:p>
            <a:pPr marL="228600" indent="-228600">
              <a:spcBef>
                <a:spcPct val="40000"/>
              </a:spcBef>
              <a:buClr>
                <a:srgbClr val="006699"/>
              </a:buClr>
            </a:pPr>
            <a:r>
              <a:rPr lang="en-US" sz="2400" dirty="0">
                <a:latin typeface="Segoe UI" pitchFamily="34" charset="0"/>
                <a:ea typeface="Segoe UI" pitchFamily="34" charset="0"/>
                <a:cs typeface="Segoe UI" pitchFamily="34" charset="0"/>
              </a:rPr>
              <a:t>Can be imported into other areas of an organization</a:t>
            </a:r>
          </a:p>
        </p:txBody>
      </p:sp>
      <p:grpSp>
        <p:nvGrpSpPr>
          <p:cNvPr id="11" name="Group 10" descr="Illustration depicting three folders that are connected in a straight line by two arrows. A starter GPO is exported from the first folder to a .cab file, represented by the second folder, and then imported into the GPMC, represented by the third folder. &#10;&#10;"/>
          <p:cNvGrpSpPr/>
          <p:nvPr/>
        </p:nvGrpSpPr>
        <p:grpSpPr>
          <a:xfrm>
            <a:off x="1250712" y="4295165"/>
            <a:ext cx="5673355" cy="1234586"/>
            <a:chOff x="1250712" y="4295165"/>
            <a:chExt cx="5673355" cy="1234586"/>
          </a:xfrm>
        </p:grpSpPr>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50712" y="4778498"/>
              <a:ext cx="957635" cy="75125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861315" y="4295165"/>
              <a:ext cx="1069865" cy="548627"/>
              <a:chOff x="7106337" y="3751588"/>
              <a:chExt cx="1190574" cy="692599"/>
            </a:xfrm>
          </p:grpSpPr>
          <p:pic>
            <p:nvPicPr>
              <p:cNvPr id="1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3856060"/>
                <a:ext cx="530413" cy="5468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106337" y="3751588"/>
                <a:ext cx="651089" cy="692599"/>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73473" y="4778498"/>
              <a:ext cx="957635" cy="7512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66432" y="4778498"/>
              <a:ext cx="957635" cy="75125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bwMode="auto">
            <a:xfrm>
              <a:off x="2454554" y="5180326"/>
              <a:ext cx="979209"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a:off x="4811992" y="5180326"/>
              <a:ext cx="979209"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13943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56b62ec-82c4-4bd0-8479-f665b9f8e5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GPO management tasks</a:t>
            </a:r>
          </a:p>
        </p:txBody>
      </p:sp>
      <p:sp>
        <p:nvSpPr>
          <p:cNvPr id="4" name="Content Placeholder 2"/>
          <p:cNvSpPr>
            <a:spLocks noGrp="1"/>
          </p:cNvSpPr>
          <p:nvPr/>
        </p:nvSpPr>
        <p:spPr bwMode="auto">
          <a:xfrm>
            <a:off x="399113" y="914400"/>
            <a:ext cx="8198414" cy="12932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90000"/>
              </a:lnSpc>
              <a:buNone/>
              <a:defRPr/>
            </a:pPr>
            <a:r>
              <a:rPr lang="en-US" sz="2800" dirty="0">
                <a:latin typeface="Segoe UI" pitchFamily="34" charset="0"/>
                <a:ea typeface="Segoe UI" pitchFamily="34" charset="0"/>
                <a:cs typeface="Segoe UI" pitchFamily="34" charset="0"/>
              </a:rPr>
              <a:t>You can manage GPOs by using GPMC or Windows PowerShell. These are some of the options for managing the state of GPOs:</a:t>
            </a:r>
          </a:p>
          <a:p>
            <a:endParaRPr lang="en-US" dirty="0">
              <a:latin typeface="Segoe UI" pitchFamily="34" charset="0"/>
              <a:ea typeface="Segoe UI" pitchFamily="34" charset="0"/>
              <a:cs typeface="Segoe UI" pitchFamily="34" charset="0"/>
            </a:endParaRPr>
          </a:p>
        </p:txBody>
      </p:sp>
      <p:grpSp>
        <p:nvGrpSpPr>
          <p:cNvPr id="5" name="Group 4" descr="Illustration depicting four options for managing GPOs: back up GPOs, restore GPOs, copy GPOs, and import GPOs. The slide consists of icons depicting a group of people with a settings icon to illustrate a GPO and a folder to illustrate a folder on a disk. First is a GPO icon with an arrow pointing to a folder to illustrate backing up a GPO. Second is a folder icon with an arrow pointing to a GPO icon to illustrate restoring a GPO. Third is a GPO icon with an arrow pointing to another GPO icon to illustrate copying a GPO. Fourth, and last, is a folder icon with a little GPO icon with an arrow pointing to two GPO icons to illustrate importing a GPO."/>
          <p:cNvGrpSpPr/>
          <p:nvPr/>
        </p:nvGrpSpPr>
        <p:grpSpPr>
          <a:xfrm>
            <a:off x="505183" y="2614792"/>
            <a:ext cx="7878831" cy="3760976"/>
            <a:chOff x="505183" y="2614792"/>
            <a:chExt cx="7878831" cy="3760976"/>
          </a:xfrm>
        </p:grpSpPr>
        <p:sp>
          <p:nvSpPr>
            <p:cNvPr id="6" name="TextBox 25"/>
            <p:cNvSpPr txBox="1"/>
            <p:nvPr/>
          </p:nvSpPr>
          <p:spPr>
            <a:xfrm>
              <a:off x="1276350" y="2614792"/>
              <a:ext cx="2190023"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Back up GPOs</a:t>
              </a:r>
            </a:p>
            <a:p>
              <a:endParaRPr lang="en-US" sz="2400" dirty="0">
                <a:latin typeface="Segoe UI" pitchFamily="34" charset="0"/>
                <a:ea typeface="Segoe UI" pitchFamily="34" charset="0"/>
                <a:cs typeface="Segoe UI" pitchFamily="34" charset="0"/>
              </a:endParaRPr>
            </a:p>
          </p:txBody>
        </p:sp>
        <p:sp>
          <p:nvSpPr>
            <p:cNvPr id="7" name="TextBox 26"/>
            <p:cNvSpPr txBox="1"/>
            <p:nvPr/>
          </p:nvSpPr>
          <p:spPr>
            <a:xfrm>
              <a:off x="5753100" y="2614792"/>
              <a:ext cx="2135008"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Restore GPOs</a:t>
              </a:r>
            </a:p>
            <a:p>
              <a:endParaRPr lang="en-US" sz="2400" dirty="0">
                <a:latin typeface="Segoe UI" pitchFamily="34" charset="0"/>
                <a:ea typeface="Segoe UI" pitchFamily="34" charset="0"/>
                <a:cs typeface="Segoe UI" pitchFamily="34" charset="0"/>
              </a:endParaRPr>
            </a:p>
          </p:txBody>
        </p:sp>
        <p:sp>
          <p:nvSpPr>
            <p:cNvPr id="8" name="TextBox 27"/>
            <p:cNvSpPr txBox="1"/>
            <p:nvPr/>
          </p:nvSpPr>
          <p:spPr>
            <a:xfrm>
              <a:off x="5854938" y="4650244"/>
              <a:ext cx="2056204"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Import GPOs</a:t>
              </a:r>
            </a:p>
            <a:p>
              <a:endParaRPr lang="en-US" sz="2400" dirty="0">
                <a:latin typeface="Segoe UI" pitchFamily="34" charset="0"/>
                <a:ea typeface="Segoe UI" pitchFamily="34" charset="0"/>
                <a:cs typeface="Segoe UI" pitchFamily="34" charset="0"/>
              </a:endParaRPr>
            </a:p>
          </p:txBody>
        </p:sp>
        <p:sp>
          <p:nvSpPr>
            <p:cNvPr id="9" name="TextBox 28"/>
            <p:cNvSpPr txBox="1"/>
            <p:nvPr/>
          </p:nvSpPr>
          <p:spPr>
            <a:xfrm>
              <a:off x="1539000" y="4689154"/>
              <a:ext cx="1782860"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Copy GPOs</a:t>
              </a:r>
            </a:p>
            <a:p>
              <a:endParaRPr lang="en-US" sz="2400" dirty="0">
                <a:latin typeface="Segoe UI" pitchFamily="34" charset="0"/>
                <a:ea typeface="Segoe UI" pitchFamily="34" charset="0"/>
                <a:cs typeface="Segoe UI" pitchFamily="34" charset="0"/>
              </a:endParaRPr>
            </a:p>
          </p:txBody>
        </p:sp>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01785" y="3369887"/>
              <a:ext cx="1004791" cy="78824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547141" y="3383423"/>
              <a:ext cx="1252939" cy="622571"/>
              <a:chOff x="7227602" y="3913164"/>
              <a:chExt cx="999853" cy="498444"/>
            </a:xfrm>
          </p:grpSpPr>
          <p:pic>
            <p:nvPicPr>
              <p:cNvPr id="36" name="Picture 3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3963096"/>
                <a:ext cx="460957" cy="4203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p:cNvCxnSpPr/>
            <p:nvPr/>
          </p:nvCxnSpPr>
          <p:spPr bwMode="auto">
            <a:xfrm>
              <a:off x="1795605" y="3784303"/>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10247" y="3410544"/>
              <a:ext cx="1004791" cy="78824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bwMode="auto">
            <a:xfrm>
              <a:off x="6140214" y="3743628"/>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505183" y="5483638"/>
              <a:ext cx="1175828" cy="622571"/>
              <a:chOff x="7227602" y="3913164"/>
              <a:chExt cx="938318" cy="498444"/>
            </a:xfrm>
          </p:grpSpPr>
          <p:pic>
            <p:nvPicPr>
              <p:cNvPr id="34" name="Picture 3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 name="Straight Arrow Connector 15"/>
            <p:cNvCxnSpPr/>
            <p:nvPr/>
          </p:nvCxnSpPr>
          <p:spPr bwMode="auto">
            <a:xfrm>
              <a:off x="1795605" y="5818099"/>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pic>
          <p:nvPicPr>
            <p:cNvPr id="1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10247" y="5511116"/>
              <a:ext cx="1004791" cy="78824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7200900" y="3454806"/>
              <a:ext cx="1183114" cy="622571"/>
              <a:chOff x="7227602" y="3913164"/>
              <a:chExt cx="944131" cy="498444"/>
            </a:xfrm>
          </p:grpSpPr>
          <p:pic>
            <p:nvPicPr>
              <p:cNvPr id="32" name="Picture 3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3904"/>
                <a:ext cx="405235" cy="3694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Straight Arrow Connector 18"/>
            <p:cNvCxnSpPr/>
            <p:nvPr/>
          </p:nvCxnSpPr>
          <p:spPr bwMode="auto">
            <a:xfrm>
              <a:off x="6140214" y="5769785"/>
              <a:ext cx="926277" cy="267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2913821" y="5506813"/>
              <a:ext cx="1175828" cy="622571"/>
              <a:chOff x="7227602" y="3913164"/>
              <a:chExt cx="938318" cy="498444"/>
            </a:xfrm>
          </p:grpSpPr>
          <p:pic>
            <p:nvPicPr>
              <p:cNvPr id="30" name="Picture 2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6982123" y="5104652"/>
              <a:ext cx="1001539" cy="530289"/>
              <a:chOff x="7227602" y="3913164"/>
              <a:chExt cx="938318" cy="498444"/>
            </a:xfrm>
          </p:grpSpPr>
          <p:pic>
            <p:nvPicPr>
              <p:cNvPr id="28" name="Picture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7200884" y="5753197"/>
              <a:ext cx="1175828" cy="622571"/>
              <a:chOff x="7227602" y="3913164"/>
              <a:chExt cx="938318" cy="498444"/>
            </a:xfrm>
          </p:grpSpPr>
          <p:pic>
            <p:nvPicPr>
              <p:cNvPr id="26" name="Picture 2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5415035" y="5094406"/>
              <a:ext cx="875745" cy="463685"/>
              <a:chOff x="7227602" y="3913164"/>
              <a:chExt cx="938318" cy="498444"/>
            </a:xfrm>
          </p:grpSpPr>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66498" y="4019204"/>
                <a:ext cx="399422" cy="36419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227602" y="3913164"/>
                <a:ext cx="529824" cy="49844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9463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544f878-ebda-4f47-990f-e40aa85477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Delegating administration of Group Policy</a:t>
            </a:r>
          </a:p>
        </p:txBody>
      </p:sp>
      <p:sp>
        <p:nvSpPr>
          <p:cNvPr id="4" name="Content Placeholder 2"/>
          <p:cNvSpPr>
            <a:spLocks noGrp="1"/>
          </p:cNvSpPr>
          <p:nvPr/>
        </p:nvSpPr>
        <p:spPr bwMode="auto">
          <a:xfrm>
            <a:off x="458787" y="887865"/>
            <a:ext cx="837496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itchFamily="34" charset="0"/>
                <a:ea typeface="Segoe UI" pitchFamily="34" charset="0"/>
                <a:cs typeface="Segoe UI" pitchFamily="34" charset="0"/>
              </a:rPr>
              <a:t>Delegation of GPO-related tasks allows the administrative workload to be distributed across the enterprise</a:t>
            </a:r>
            <a:endParaRPr lang="en-US" dirty="0">
              <a:latin typeface="Segoe UI" pitchFamily="34" charset="0"/>
              <a:ea typeface="Segoe UI" pitchFamily="34" charset="0"/>
              <a:cs typeface="Segoe UI" pitchFamily="34" charset="0"/>
            </a:endParaRPr>
          </a:p>
          <a:p>
            <a:r>
              <a:rPr lang="en-US" sz="2400" dirty="0">
                <a:latin typeface="Segoe UI" pitchFamily="34" charset="0"/>
                <a:ea typeface="Segoe UI" pitchFamily="34" charset="0"/>
                <a:cs typeface="Segoe UI" pitchFamily="34" charset="0"/>
              </a:rPr>
              <a:t>You can delegate the following Group Policy tasks independently:</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Creating GPOs</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Editing GPOs</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Managing Group Policy links for a site, domain, or OU</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Performing Group Policy modeling analysis in a domain or OU</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Reading Group Policy results data in a domain or OU</a:t>
            </a:r>
          </a:p>
          <a:p>
            <a:pPr marL="365760" lvl="1">
              <a:buFont typeface="Arial" panose="020B0604020202020204" pitchFamily="34" charset="0"/>
              <a:buChar char="•"/>
            </a:pPr>
            <a:r>
              <a:rPr lang="en-US" sz="2000" dirty="0">
                <a:latin typeface="Segoe UI" pitchFamily="34" charset="0"/>
                <a:ea typeface="Segoe UI" pitchFamily="34" charset="0"/>
                <a:cs typeface="Segoe UI" pitchFamily="34" charset="0"/>
              </a:rPr>
              <a:t>Creating WMI filters in a domain </a:t>
            </a:r>
          </a:p>
        </p:txBody>
      </p:sp>
    </p:spTree>
    <p:extLst>
      <p:ext uri="{BB962C8B-B14F-4D97-AF65-F5344CB8AC3E}">
        <p14:creationId xmlns:p14="http://schemas.microsoft.com/office/powerpoint/2010/main" val="121430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8469"/>
            <a:ext cx="8607425" cy="740664"/>
          </a:xfrm>
        </p:spPr>
        <p:txBody>
          <a:bodyPr/>
          <a:lstStyle/>
          <a:p>
            <a:r>
              <a:rPr lang="en-US" dirty="0"/>
              <a:t>Lesson 3: Group Policy scope and Group Policy processing</a:t>
            </a:r>
          </a:p>
        </p:txBody>
      </p:sp>
      <p:sp>
        <p:nvSpPr>
          <p:cNvPr id="3" name="Text Placeholder 2"/>
          <p:cNvSpPr>
            <a:spLocks noGrp="1"/>
          </p:cNvSpPr>
          <p:nvPr>
            <p:ph type="body" idx="1"/>
          </p:nvPr>
        </p:nvSpPr>
        <p:spPr>
          <a:xfrm>
            <a:off x="458788" y="948644"/>
            <a:ext cx="8119156" cy="5147356"/>
          </a:xfrm>
        </p:spPr>
        <p:txBody>
          <a:bodyPr/>
          <a:lstStyle/>
          <a:p>
            <a:r>
              <a:rPr lang="en-US" sz="2600" dirty="0"/>
              <a:t>What are GPO links?
Demonstration: Linking GPOs
Group Policy processing order
Configuring GPO inheritance and precedence
Using security filtering to modify Group Policy scope
What are WMI filters?
Demonstration: Filtering Group Policy application
How to enable or disable GPOs and GPO nodes
Loopback policy processing
Considerations for slow links and disconnected systems
Identifying when settings become effective</a:t>
            </a:r>
          </a:p>
        </p:txBody>
      </p:sp>
    </p:spTree>
    <p:extLst>
      <p:ext uri="{BB962C8B-B14F-4D97-AF65-F5344CB8AC3E}">
        <p14:creationId xmlns:p14="http://schemas.microsoft.com/office/powerpoint/2010/main" val="226747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a0586fc-c7ce-4710-a90e-463b971db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GPO links?</a:t>
            </a:r>
          </a:p>
        </p:txBody>
      </p:sp>
      <p:pic>
        <p:nvPicPr>
          <p:cNvPr id="4" name="Picture 3" descr="Screenshot of Group Policy Management Console displaying the linked GPOs for the Adatum.com domain and the shortcut menu shown for the Development OU with the Link an Existing GPO item highlighted.&#10;&#10;"/>
          <p:cNvPicPr>
            <a:picLocks noChangeAspect="1"/>
          </p:cNvPicPr>
          <p:nvPr/>
        </p:nvPicPr>
        <p:blipFill>
          <a:blip r:embed="rId3"/>
          <a:stretch>
            <a:fillRect/>
          </a:stretch>
        </p:blipFill>
        <p:spPr>
          <a:xfrm>
            <a:off x="1227967" y="1540042"/>
            <a:ext cx="6862871" cy="4815890"/>
          </a:xfrm>
          <a:prstGeom prst="rect">
            <a:avLst/>
          </a:prstGeom>
          <a:ln>
            <a:solidFill>
              <a:srgbClr val="0070C0"/>
            </a:solidFill>
          </a:ln>
        </p:spPr>
      </p:pic>
      <p:sp>
        <p:nvSpPr>
          <p:cNvPr id="5" name="TextBox 3"/>
          <p:cNvSpPr txBox="1"/>
          <p:nvPr/>
        </p:nvSpPr>
        <p:spPr>
          <a:xfrm>
            <a:off x="381373" y="807825"/>
            <a:ext cx="8422105"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cs typeface="Segoe UI" pitchFamily="34" charset="0"/>
              </a:rPr>
              <a:t>After you have linked a GPO, the users or computers in that container are within the scope of the GPO, including computers and users in child OUs</a:t>
            </a:r>
          </a:p>
          <a:p>
            <a:endParaRPr lang="en-US" b="0" dirty="0">
              <a:latin typeface="Segoe UI" pitchFamily="34" charset="0"/>
              <a:cs typeface="Segoe UI" pitchFamily="34" charset="0"/>
            </a:endParaRPr>
          </a:p>
        </p:txBody>
      </p:sp>
    </p:spTree>
    <p:extLst>
      <p:ext uri="{BB962C8B-B14F-4D97-AF65-F5344CB8AC3E}">
        <p14:creationId xmlns:p14="http://schemas.microsoft.com/office/powerpoint/2010/main" val="42478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Introducing Group Policy
Implementing and administering GPOs
Group Policy scope and Group Policy processing
Troubleshooting the application of GPOs</a:t>
            </a:r>
          </a:p>
        </p:txBody>
      </p:sp>
    </p:spTree>
    <p:extLst>
      <p:ext uri="{BB962C8B-B14F-4D97-AF65-F5344CB8AC3E}">
        <p14:creationId xmlns:p14="http://schemas.microsoft.com/office/powerpoint/2010/main" val="373109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5e24c0d-a98d-4881-9598-d396814807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Policy processing order</a:t>
            </a:r>
          </a:p>
        </p:txBody>
      </p:sp>
      <p:grpSp>
        <p:nvGrpSpPr>
          <p:cNvPr id="4" name="Group 3" descr="Illustration depicting the inheritance of GPOs in a vertical diagram, in which each stage is represented by a shape with an arrow pointing down to the next shape, starting with the application of local GPOs, then the application of site GPOs, domain GPOs, and finally OU GPOs and child OU GPOs. The illustration depicts the various GPOs that are applied to a user or computer in a given OU. At the top of the diagram is local GPO, which represents GPO 1. Below that, an arrow points to site GPOs, which represent GPO 2. Below that are domain GPOs, which represent GPO 3. Below that are OU GPOs, which represent GPO 4. The last arrow points to the child OU GPOs, which represent GPO 5."/>
          <p:cNvGrpSpPr/>
          <p:nvPr/>
        </p:nvGrpSpPr>
        <p:grpSpPr>
          <a:xfrm>
            <a:off x="2852499" y="934279"/>
            <a:ext cx="5263855" cy="5267784"/>
            <a:chOff x="2852499" y="934279"/>
            <a:chExt cx="5263855" cy="5267784"/>
          </a:xfrm>
        </p:grpSpPr>
        <p:grpSp>
          <p:nvGrpSpPr>
            <p:cNvPr id="5" name="Group 4"/>
            <p:cNvGrpSpPr/>
            <p:nvPr/>
          </p:nvGrpSpPr>
          <p:grpSpPr>
            <a:xfrm>
              <a:off x="2852499" y="934279"/>
              <a:ext cx="4824632" cy="690900"/>
              <a:chOff x="1997745" y="934279"/>
              <a:chExt cx="4824632" cy="690900"/>
            </a:xfrm>
          </p:grpSpPr>
          <p:sp>
            <p:nvSpPr>
              <p:cNvPr id="25" name="TextBox 1"/>
              <p:cNvSpPr txBox="1"/>
              <p:nvPr/>
            </p:nvSpPr>
            <p:spPr>
              <a:xfrm>
                <a:off x="4369526" y="1154246"/>
                <a:ext cx="2452851"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Local group policies</a:t>
                </a:r>
              </a:p>
            </p:txBody>
          </p:sp>
          <p:sp>
            <p:nvSpPr>
              <p:cNvPr id="26" name="Oval 25" title="GPO 1"/>
              <p:cNvSpPr/>
              <p:nvPr/>
            </p:nvSpPr>
            <p:spPr bwMode="auto">
              <a:xfrm>
                <a:off x="1997745" y="934279"/>
                <a:ext cx="1617935" cy="690900"/>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Local group</a:t>
                </a:r>
              </a:p>
            </p:txBody>
          </p:sp>
          <p:sp>
            <p:nvSpPr>
              <p:cNvPr id="27" name="TextBox 80"/>
              <p:cNvSpPr txBox="1"/>
              <p:nvPr/>
            </p:nvSpPr>
            <p:spPr>
              <a:xfrm>
                <a:off x="3725156" y="1126794"/>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6" name="Group 5"/>
            <p:cNvGrpSpPr/>
            <p:nvPr/>
          </p:nvGrpSpPr>
          <p:grpSpPr>
            <a:xfrm>
              <a:off x="2852499" y="2133191"/>
              <a:ext cx="4660741" cy="550281"/>
              <a:chOff x="1997745" y="2133191"/>
              <a:chExt cx="4660741" cy="550281"/>
            </a:xfrm>
          </p:grpSpPr>
          <p:sp>
            <p:nvSpPr>
              <p:cNvPr id="22" name="TextBox 49"/>
              <p:cNvSpPr txBox="1"/>
              <p:nvPr/>
            </p:nvSpPr>
            <p:spPr>
              <a:xfrm>
                <a:off x="4369526" y="2281086"/>
                <a:ext cx="2288960"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Site group policies</a:t>
                </a:r>
              </a:p>
            </p:txBody>
          </p:sp>
          <p:sp>
            <p:nvSpPr>
              <p:cNvPr id="23" name="Oval 22"/>
              <p:cNvSpPr/>
              <p:nvPr/>
            </p:nvSpPr>
            <p:spPr bwMode="auto">
              <a:xfrm>
                <a:off x="1997745" y="2133191"/>
                <a:ext cx="1617935" cy="550281"/>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Site</a:t>
                </a:r>
              </a:p>
            </p:txBody>
          </p:sp>
          <p:sp>
            <p:nvSpPr>
              <p:cNvPr id="24" name="TextBox 118"/>
              <p:cNvSpPr txBox="1"/>
              <p:nvPr/>
            </p:nvSpPr>
            <p:spPr>
              <a:xfrm>
                <a:off x="3725156" y="2195505"/>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7" name="Group 6"/>
            <p:cNvGrpSpPr/>
            <p:nvPr/>
          </p:nvGrpSpPr>
          <p:grpSpPr>
            <a:xfrm>
              <a:off x="2952105" y="3187221"/>
              <a:ext cx="5032803" cy="807958"/>
              <a:chOff x="2097351" y="3187221"/>
              <a:chExt cx="5032803" cy="807958"/>
            </a:xfrm>
          </p:grpSpPr>
          <p:sp>
            <p:nvSpPr>
              <p:cNvPr id="18" name="TextBox 58"/>
              <p:cNvSpPr txBox="1"/>
              <p:nvPr/>
            </p:nvSpPr>
            <p:spPr>
              <a:xfrm>
                <a:off x="4369526" y="3441060"/>
                <a:ext cx="276062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Domain group policies</a:t>
                </a:r>
              </a:p>
            </p:txBody>
          </p:sp>
          <p:sp>
            <p:nvSpPr>
              <p:cNvPr id="19" name="Isosceles Triangle 18"/>
              <p:cNvSpPr/>
              <p:nvPr/>
            </p:nvSpPr>
            <p:spPr bwMode="auto">
              <a:xfrm>
                <a:off x="2097351" y="3187221"/>
                <a:ext cx="1317123" cy="732576"/>
              </a:xfrm>
              <a:prstGeom prst="triangle">
                <a:avLst>
                  <a:gd name="adj" fmla="val 53120"/>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000" dirty="0">
                  <a:latin typeface="Segoe UI" panose="020B0502040204020203" pitchFamily="34" charset="0"/>
                  <a:ea typeface="Segoe UI" panose="020B0502040204020203" pitchFamily="34" charset="0"/>
                  <a:cs typeface="Segoe UI" panose="020B0502040204020203"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04"/>
              <p:cNvSpPr txBox="1"/>
              <p:nvPr/>
            </p:nvSpPr>
            <p:spPr>
              <a:xfrm>
                <a:off x="2224942" y="3595069"/>
                <a:ext cx="1074333"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Domain</a:t>
                </a:r>
              </a:p>
            </p:txBody>
          </p:sp>
          <p:sp>
            <p:nvSpPr>
              <p:cNvPr id="21" name="TextBox 119"/>
              <p:cNvSpPr txBox="1"/>
              <p:nvPr/>
            </p:nvSpPr>
            <p:spPr>
              <a:xfrm>
                <a:off x="3725156" y="3357259"/>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8" name="Group 7"/>
            <p:cNvGrpSpPr/>
            <p:nvPr/>
          </p:nvGrpSpPr>
          <p:grpSpPr>
            <a:xfrm>
              <a:off x="3327275" y="4404991"/>
              <a:ext cx="4177170" cy="668382"/>
              <a:chOff x="2472521" y="4404991"/>
              <a:chExt cx="4177170" cy="668382"/>
            </a:xfrm>
          </p:grpSpPr>
          <p:sp>
            <p:nvSpPr>
              <p:cNvPr id="14" name="TextBox 63"/>
              <p:cNvSpPr txBox="1"/>
              <p:nvPr/>
            </p:nvSpPr>
            <p:spPr>
              <a:xfrm>
                <a:off x="4408436" y="4512953"/>
                <a:ext cx="224125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OU group policies</a:t>
                </a:r>
              </a:p>
            </p:txBody>
          </p:sp>
          <p:sp>
            <p:nvSpPr>
              <p:cNvPr id="15" name="Oval 14"/>
              <p:cNvSpPr/>
              <p:nvPr/>
            </p:nvSpPr>
            <p:spPr bwMode="auto">
              <a:xfrm>
                <a:off x="2472521" y="4404991"/>
                <a:ext cx="668382" cy="668382"/>
              </a:xfrm>
              <a:prstGeom prst="ellipse">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11"/>
              <p:cNvSpPr txBox="1"/>
              <p:nvPr/>
            </p:nvSpPr>
            <p:spPr>
              <a:xfrm>
                <a:off x="2539652" y="4574394"/>
                <a:ext cx="554960"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OU</a:t>
                </a:r>
              </a:p>
            </p:txBody>
          </p:sp>
          <p:sp>
            <p:nvSpPr>
              <p:cNvPr id="17" name="TextBox 120"/>
              <p:cNvSpPr txBox="1"/>
              <p:nvPr/>
            </p:nvSpPr>
            <p:spPr>
              <a:xfrm>
                <a:off x="3744188" y="4449030"/>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nvGrpSpPr>
            <p:cNvPr id="9" name="Group 8"/>
            <p:cNvGrpSpPr/>
            <p:nvPr/>
          </p:nvGrpSpPr>
          <p:grpSpPr>
            <a:xfrm>
              <a:off x="3327275" y="5452767"/>
              <a:ext cx="4789079" cy="749296"/>
              <a:chOff x="2472521" y="5452767"/>
              <a:chExt cx="4789079" cy="749296"/>
            </a:xfrm>
          </p:grpSpPr>
          <p:sp>
            <p:nvSpPr>
              <p:cNvPr id="10" name="Oval 9"/>
              <p:cNvSpPr/>
              <p:nvPr/>
            </p:nvSpPr>
            <p:spPr bwMode="auto">
              <a:xfrm>
                <a:off x="2472521" y="5533681"/>
                <a:ext cx="668382" cy="66838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10"/>
              <p:cNvSpPr txBox="1"/>
              <p:nvPr/>
            </p:nvSpPr>
            <p:spPr>
              <a:xfrm>
                <a:off x="2539652" y="5703084"/>
                <a:ext cx="554960"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OU</a:t>
                </a:r>
              </a:p>
            </p:txBody>
          </p:sp>
          <p:sp>
            <p:nvSpPr>
              <p:cNvPr id="12" name="TextBox 66"/>
              <p:cNvSpPr txBox="1"/>
              <p:nvPr/>
            </p:nvSpPr>
            <p:spPr>
              <a:xfrm>
                <a:off x="4369526" y="5487267"/>
                <a:ext cx="2892074"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Child OU group policies</a:t>
                </a:r>
              </a:p>
            </p:txBody>
          </p:sp>
          <p:sp>
            <p:nvSpPr>
              <p:cNvPr id="13" name="TextBox 121"/>
              <p:cNvSpPr txBox="1"/>
              <p:nvPr/>
            </p:nvSpPr>
            <p:spPr>
              <a:xfrm>
                <a:off x="3725156" y="5452767"/>
                <a:ext cx="53251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p>
            </p:txBody>
          </p:sp>
        </p:grpSp>
      </p:grpSp>
      <p:grpSp>
        <p:nvGrpSpPr>
          <p:cNvPr id="28" name="Group 27"/>
          <p:cNvGrpSpPr/>
          <p:nvPr/>
        </p:nvGrpSpPr>
        <p:grpSpPr>
          <a:xfrm>
            <a:off x="1814718" y="1055306"/>
            <a:ext cx="1846755" cy="4997626"/>
            <a:chOff x="1814718" y="1055306"/>
            <a:chExt cx="1846755" cy="4997626"/>
          </a:xfrm>
        </p:grpSpPr>
        <p:cxnSp>
          <p:nvCxnSpPr>
            <p:cNvPr id="29" name="Straight Arrow Connector 28"/>
            <p:cNvCxnSpPr/>
            <p:nvPr/>
          </p:nvCxnSpPr>
          <p:spPr bwMode="auto">
            <a:xfrm>
              <a:off x="3661473" y="3889368"/>
              <a:ext cx="0" cy="508013"/>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bwMode="auto">
            <a:xfrm>
              <a:off x="3661467" y="1625179"/>
              <a:ext cx="0" cy="508012"/>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bwMode="auto">
            <a:xfrm>
              <a:off x="3661466" y="5073373"/>
              <a:ext cx="0" cy="460308"/>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bwMode="auto">
            <a:xfrm>
              <a:off x="3661470" y="2690067"/>
              <a:ext cx="0" cy="508013"/>
            </a:xfrm>
            <a:prstGeom prst="straightConnector1">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33" name="TextBox 1"/>
            <p:cNvSpPr txBox="1"/>
            <p:nvPr/>
          </p:nvSpPr>
          <p:spPr>
            <a:xfrm>
              <a:off x="1814718" y="1055306"/>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1</a:t>
              </a:r>
            </a:p>
          </p:txBody>
        </p:sp>
        <p:sp>
          <p:nvSpPr>
            <p:cNvPr id="34" name="TextBox 1"/>
            <p:cNvSpPr txBox="1"/>
            <p:nvPr/>
          </p:nvSpPr>
          <p:spPr>
            <a:xfrm>
              <a:off x="1814718" y="2204685"/>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2</a:t>
              </a:r>
            </a:p>
          </p:txBody>
        </p:sp>
        <p:sp>
          <p:nvSpPr>
            <p:cNvPr id="35" name="TextBox 1"/>
            <p:cNvSpPr txBox="1"/>
            <p:nvPr/>
          </p:nvSpPr>
          <p:spPr>
            <a:xfrm>
              <a:off x="1814718" y="3354064"/>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3</a:t>
              </a:r>
            </a:p>
          </p:txBody>
        </p:sp>
        <p:sp>
          <p:nvSpPr>
            <p:cNvPr id="36" name="TextBox 1"/>
            <p:cNvSpPr txBox="1"/>
            <p:nvPr/>
          </p:nvSpPr>
          <p:spPr>
            <a:xfrm>
              <a:off x="1814718" y="4503443"/>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4</a:t>
              </a:r>
            </a:p>
          </p:txBody>
        </p:sp>
        <p:sp>
          <p:nvSpPr>
            <p:cNvPr id="37" name="TextBox 1"/>
            <p:cNvSpPr txBox="1"/>
            <p:nvPr/>
          </p:nvSpPr>
          <p:spPr>
            <a:xfrm>
              <a:off x="1814718" y="5652822"/>
              <a:ext cx="93647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GPO 5</a:t>
              </a:r>
            </a:p>
          </p:txBody>
        </p:sp>
      </p:grpSp>
    </p:spTree>
    <p:extLst>
      <p:ext uri="{BB962C8B-B14F-4D97-AF65-F5344CB8AC3E}">
        <p14:creationId xmlns:p14="http://schemas.microsoft.com/office/powerpoint/2010/main" val="879308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a1e5dfa-35fd-4491-94d1-b5a9f6f787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GPO inheritance and precedence</a:t>
            </a:r>
          </a:p>
        </p:txBody>
      </p:sp>
      <p:sp>
        <p:nvSpPr>
          <p:cNvPr id="4" name="Content Placeholder 2"/>
          <p:cNvSpPr>
            <a:spLocks noGrp="1"/>
          </p:cNvSpPr>
          <p:nvPr/>
        </p:nvSpPr>
        <p:spPr bwMode="auto">
          <a:xfrm>
            <a:off x="458787" y="802407"/>
            <a:ext cx="8253891" cy="5374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Segoe UI" pitchFamily="34" charset="0"/>
                <a:cs typeface="Segoe UI" pitchFamily="34" charset="0"/>
              </a:rPr>
              <a:t>The application of GPOs linked to each container results in a cumulative effect called </a:t>
            </a:r>
            <a:r>
              <a:rPr lang="en-US" i="1" dirty="0">
                <a:latin typeface="Segoe UI" pitchFamily="34" charset="0"/>
                <a:cs typeface="Segoe UI" pitchFamily="34" charset="0"/>
              </a:rPr>
              <a:t>policy</a:t>
            </a:r>
            <a:r>
              <a:rPr lang="en-US" dirty="0">
                <a:latin typeface="Segoe UI" pitchFamily="34" charset="0"/>
                <a:cs typeface="Segoe UI" pitchFamily="34" charset="0"/>
              </a:rPr>
              <a:t> </a:t>
            </a:r>
            <a:r>
              <a:rPr lang="en-US" i="1" dirty="0">
                <a:latin typeface="Segoe UI" pitchFamily="34" charset="0"/>
                <a:cs typeface="Segoe UI" pitchFamily="34" charset="0"/>
              </a:rPr>
              <a:t>inheritance:</a:t>
            </a:r>
          </a:p>
          <a:p>
            <a:pPr marL="365760" lvl="1">
              <a:buClr>
                <a:srgbClr val="0070C0"/>
              </a:buClr>
              <a:buFont typeface="Arial" panose="020B0604020202020204" pitchFamily="34" charset="0"/>
              <a:buChar char="•"/>
            </a:pPr>
            <a:r>
              <a:rPr lang="en-US" dirty="0">
                <a:latin typeface="Segoe UI" pitchFamily="34" charset="0"/>
                <a:cs typeface="Segoe UI" pitchFamily="34" charset="0"/>
              </a:rPr>
              <a:t>Default precedence: Local </a:t>
            </a:r>
            <a:r>
              <a:rPr lang="en-US" dirty="0">
                <a:latin typeface="Segoe UI" pitchFamily="34" charset="0"/>
                <a:cs typeface="Segoe UI" pitchFamily="34" charset="0"/>
                <a:sym typeface="Wingdings" pitchFamily="2" charset="2"/>
              </a:rPr>
              <a:t> Site  Domain  OU  Child OU… (LSDOU)</a:t>
            </a:r>
          </a:p>
          <a:p>
            <a:pPr marL="365760" lvl="1">
              <a:buClr>
                <a:srgbClr val="0070C0"/>
              </a:buClr>
              <a:buFont typeface="Arial" panose="020B0604020202020204" pitchFamily="34" charset="0"/>
              <a:buChar char="•"/>
            </a:pPr>
            <a:r>
              <a:rPr lang="en-US" dirty="0">
                <a:latin typeface="Segoe UI" pitchFamily="34" charset="0"/>
                <a:cs typeface="Segoe UI" pitchFamily="34" charset="0"/>
              </a:rPr>
              <a:t>Visible on the </a:t>
            </a:r>
            <a:r>
              <a:rPr lang="en-US" b="1" dirty="0">
                <a:latin typeface="Segoe UI" pitchFamily="34" charset="0"/>
                <a:cs typeface="Segoe UI" pitchFamily="34" charset="0"/>
              </a:rPr>
              <a:t>Group Policy Inheritance </a:t>
            </a:r>
            <a:r>
              <a:rPr lang="en-US" dirty="0">
                <a:latin typeface="Segoe UI" pitchFamily="34" charset="0"/>
                <a:cs typeface="Segoe UI" pitchFamily="34" charset="0"/>
              </a:rPr>
              <a:t>tab</a:t>
            </a:r>
          </a:p>
          <a:p>
            <a:r>
              <a:rPr lang="en-US" dirty="0">
                <a:latin typeface="Segoe UI" pitchFamily="34" charset="0"/>
                <a:cs typeface="Segoe UI" pitchFamily="34" charset="0"/>
              </a:rPr>
              <a:t>Link order (attribute of GPO link):</a:t>
            </a:r>
          </a:p>
          <a:p>
            <a:pPr marL="365760" lvl="1">
              <a:buClr>
                <a:srgbClr val="0070C0"/>
              </a:buClr>
              <a:buFont typeface="Arial" panose="020B0604020202020204" pitchFamily="34" charset="0"/>
              <a:buChar char="•"/>
            </a:pPr>
            <a:r>
              <a:rPr lang="en-US" dirty="0">
                <a:latin typeface="Segoe UI" pitchFamily="34" charset="0"/>
                <a:cs typeface="Segoe UI" pitchFamily="34" charset="0"/>
              </a:rPr>
              <a:t>Lower number </a:t>
            </a:r>
            <a:r>
              <a:rPr lang="en-US" dirty="0">
                <a:latin typeface="Segoe UI" pitchFamily="34" charset="0"/>
                <a:cs typeface="Segoe UI" pitchFamily="34" charset="0"/>
                <a:sym typeface="Wingdings" pitchFamily="2" charset="2"/>
              </a:rPr>
              <a:t> </a:t>
            </a:r>
            <a:r>
              <a:rPr lang="en-US" dirty="0">
                <a:latin typeface="Segoe UI" pitchFamily="34" charset="0"/>
                <a:cs typeface="Segoe UI" pitchFamily="34" charset="0"/>
              </a:rPr>
              <a:t>Higher on list </a:t>
            </a:r>
            <a:r>
              <a:rPr lang="en-US" dirty="0">
                <a:latin typeface="Segoe UI" pitchFamily="34" charset="0"/>
                <a:cs typeface="Segoe UI" pitchFamily="34" charset="0"/>
                <a:sym typeface="Wingdings" pitchFamily="2" charset="2"/>
              </a:rPr>
              <a:t> Precedence</a:t>
            </a:r>
            <a:endParaRPr lang="en-US" dirty="0">
              <a:latin typeface="Segoe UI" pitchFamily="34" charset="0"/>
              <a:cs typeface="Segoe UI" pitchFamily="34" charset="0"/>
            </a:endParaRPr>
          </a:p>
          <a:p>
            <a:r>
              <a:rPr lang="en-US" dirty="0">
                <a:latin typeface="Segoe UI" pitchFamily="34" charset="0"/>
                <a:cs typeface="Segoe UI" pitchFamily="34" charset="0"/>
              </a:rPr>
              <a:t>Block Inheritance (attribute of OU):</a:t>
            </a:r>
          </a:p>
          <a:p>
            <a:pPr marL="365760" lvl="1">
              <a:buClr>
                <a:srgbClr val="0070C0"/>
              </a:buClr>
              <a:buFont typeface="Arial" panose="020B0604020202020204" pitchFamily="34" charset="0"/>
              <a:buChar char="•"/>
            </a:pPr>
            <a:r>
              <a:rPr lang="en-US" dirty="0">
                <a:latin typeface="Segoe UI" pitchFamily="34" charset="0"/>
                <a:cs typeface="Segoe UI" pitchFamily="34" charset="0"/>
              </a:rPr>
              <a:t>Blocks the processing of GPOs from a higher level</a:t>
            </a:r>
          </a:p>
          <a:p>
            <a:r>
              <a:rPr lang="en-US" dirty="0">
                <a:latin typeface="Segoe UI" pitchFamily="34" charset="0"/>
                <a:cs typeface="Segoe UI" pitchFamily="34" charset="0"/>
              </a:rPr>
              <a:t>Enforced (attribute of GPO link):</a:t>
            </a:r>
          </a:p>
          <a:p>
            <a:pPr marL="365760" lvl="1">
              <a:buClr>
                <a:srgbClr val="0070C0"/>
              </a:buClr>
              <a:buFont typeface="Arial" panose="020B0604020202020204" pitchFamily="34" charset="0"/>
              <a:buChar char="•"/>
            </a:pPr>
            <a:r>
              <a:rPr lang="en-US" dirty="0">
                <a:latin typeface="Segoe UI" pitchFamily="34" charset="0"/>
                <a:cs typeface="Segoe UI" pitchFamily="34" charset="0"/>
              </a:rPr>
              <a:t>Enforced GPOs override Block Inheritance</a:t>
            </a:r>
          </a:p>
          <a:p>
            <a:pPr marL="365760" lvl="1">
              <a:buClr>
                <a:srgbClr val="0070C0"/>
              </a:buClr>
              <a:buFont typeface="Arial" panose="020B0604020202020204" pitchFamily="34" charset="0"/>
              <a:buChar char="•"/>
            </a:pPr>
            <a:r>
              <a:rPr lang="en-US" dirty="0">
                <a:latin typeface="Segoe UI" pitchFamily="34" charset="0"/>
                <a:cs typeface="Segoe UI" pitchFamily="34" charset="0"/>
              </a:rPr>
              <a:t>Enforced GPO settings win over conflicting settings in lower GPOs</a:t>
            </a:r>
          </a:p>
        </p:txBody>
      </p:sp>
    </p:spTree>
    <p:extLst>
      <p:ext uri="{BB962C8B-B14F-4D97-AF65-F5344CB8AC3E}">
        <p14:creationId xmlns:p14="http://schemas.microsoft.com/office/powerpoint/2010/main" val="388527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04f9f78-d598-4f10-af92-a7cb60eea4a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Using security filtering to modify Group Policy scope</a:t>
            </a:r>
          </a:p>
        </p:txBody>
      </p:sp>
      <p:sp>
        <p:nvSpPr>
          <p:cNvPr id="4" name="Content Placeholder 2"/>
          <p:cNvSpPr>
            <a:spLocks noGrp="1"/>
          </p:cNvSpPr>
          <p:nvPr/>
        </p:nvSpPr>
        <p:spPr bwMode="auto">
          <a:xfrm>
            <a:off x="458788" y="933823"/>
            <a:ext cx="835447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400" dirty="0">
                <a:latin typeface="Segoe UI" pitchFamily="34" charset="0"/>
                <a:ea typeface="Segoe UI" pitchFamily="34" charset="0"/>
                <a:cs typeface="Segoe UI" pitchFamily="34" charset="0"/>
              </a:rPr>
              <a:t>Apply Group Policy permission:</a:t>
            </a:r>
          </a:p>
          <a:p>
            <a:pPr marL="365760" lvl="1" eaLnBrk="1" hangingPunct="1">
              <a:buFont typeface="Arial" pitchFamily="34" charset="0"/>
              <a:buChar char="•"/>
            </a:pPr>
            <a:r>
              <a:rPr lang="en-US" sz="1800" dirty="0">
                <a:latin typeface="Segoe UI" pitchFamily="34" charset="0"/>
                <a:ea typeface="Segoe UI" pitchFamily="34" charset="0"/>
                <a:cs typeface="Segoe UI" pitchFamily="34" charset="0"/>
              </a:rPr>
              <a:t>GPO has an ACL (</a:t>
            </a:r>
            <a:r>
              <a:rPr lang="en-US" sz="1800" b="1" dirty="0">
                <a:latin typeface="Segoe UI" pitchFamily="34" charset="0"/>
                <a:ea typeface="Segoe UI" pitchFamily="34" charset="0"/>
                <a:cs typeface="Segoe UI" pitchFamily="34" charset="0"/>
              </a:rPr>
              <a:t>Delegation</a:t>
            </a:r>
            <a:r>
              <a:rPr lang="en-US" sz="1800" dirty="0">
                <a:latin typeface="Segoe UI" pitchFamily="34" charset="0"/>
                <a:ea typeface="Segoe UI" pitchFamily="34" charset="0"/>
                <a:cs typeface="Segoe UI" pitchFamily="34" charset="0"/>
              </a:rPr>
              <a:t> tab </a:t>
            </a:r>
            <a:r>
              <a:rPr lang="en-US" sz="1800" dirty="0">
                <a:latin typeface="Segoe UI" pitchFamily="34" charset="0"/>
                <a:ea typeface="Segoe UI" pitchFamily="34" charset="0"/>
                <a:cs typeface="Segoe UI" pitchFamily="34" charset="0"/>
                <a:sym typeface="Wingdings" pitchFamily="2" charset="2"/>
              </a:rPr>
              <a:t> </a:t>
            </a:r>
            <a:r>
              <a:rPr lang="en-US" sz="1800" b="1" dirty="0">
                <a:latin typeface="Segoe UI" pitchFamily="34" charset="0"/>
                <a:ea typeface="Segoe UI" pitchFamily="34" charset="0"/>
                <a:cs typeface="Segoe UI" pitchFamily="34" charset="0"/>
                <a:sym typeface="Wingdings" pitchFamily="2" charset="2"/>
              </a:rPr>
              <a:t>Advanced</a:t>
            </a:r>
            <a:r>
              <a:rPr lang="en-US" sz="1800" dirty="0">
                <a:latin typeface="Segoe UI" pitchFamily="34" charset="0"/>
                <a:ea typeface="Segoe UI" pitchFamily="34" charset="0"/>
                <a:cs typeface="Segoe UI" pitchFamily="34" charset="0"/>
                <a:sym typeface="Wingdings" pitchFamily="2" charset="2"/>
              </a:rPr>
              <a:t>)</a:t>
            </a:r>
            <a:endParaRPr lang="en-US" sz="1800" dirty="0">
              <a:latin typeface="Segoe UI" pitchFamily="34" charset="0"/>
              <a:ea typeface="Segoe UI" pitchFamily="34" charset="0"/>
              <a:cs typeface="Segoe UI" pitchFamily="34" charset="0"/>
            </a:endParaRPr>
          </a:p>
          <a:p>
            <a:pPr marL="365760" lvl="1" eaLnBrk="1" hangingPunct="1">
              <a:buFont typeface="Arial" pitchFamily="34" charset="0"/>
              <a:buChar char="•"/>
            </a:pPr>
            <a:r>
              <a:rPr lang="en-US" sz="1800" dirty="0">
                <a:latin typeface="Segoe UI" pitchFamily="34" charset="0"/>
                <a:ea typeface="Segoe UI" pitchFamily="34" charset="0"/>
                <a:cs typeface="Segoe UI" pitchFamily="34" charset="0"/>
              </a:rPr>
              <a:t>Members of the Authenticated Users group have Allow Apply Group Policy permissions by default</a:t>
            </a:r>
          </a:p>
          <a:p>
            <a:pPr eaLnBrk="1" hangingPunct="1"/>
            <a:r>
              <a:rPr lang="en-US" sz="2400" dirty="0">
                <a:latin typeface="Segoe UI" pitchFamily="34" charset="0"/>
                <a:ea typeface="Segoe UI" pitchFamily="34" charset="0"/>
                <a:cs typeface="Segoe UI" pitchFamily="34" charset="0"/>
              </a:rPr>
              <a:t>To scope only to users in selected global groups:</a:t>
            </a:r>
          </a:p>
          <a:p>
            <a:pPr marL="411480" lvl="1">
              <a:buFont typeface="Arial" pitchFamily="34" charset="0"/>
              <a:buChar char="•"/>
            </a:pPr>
            <a:r>
              <a:rPr lang="en-US" dirty="0">
                <a:latin typeface="Segoe UI" pitchFamily="34" charset="0"/>
                <a:ea typeface="Segoe UI" pitchFamily="34" charset="0"/>
                <a:cs typeface="Segoe UI" pitchFamily="34" charset="0"/>
              </a:rPr>
              <a:t>Remove the Authenticated Users group</a:t>
            </a:r>
          </a:p>
          <a:p>
            <a:pPr marL="411480" lvl="1">
              <a:buFont typeface="Arial" pitchFamily="34" charset="0"/>
              <a:buChar char="•"/>
            </a:pPr>
            <a:r>
              <a:rPr lang="en-US" dirty="0">
                <a:latin typeface="Segoe UI" pitchFamily="34" charset="0"/>
                <a:ea typeface="Segoe UI" pitchFamily="34" charset="0"/>
                <a:cs typeface="Segoe UI" pitchFamily="34" charset="0"/>
              </a:rPr>
              <a:t>Add appropriate global groups: Must be global groups (GPOs do not scope to domain local)</a:t>
            </a:r>
          </a:p>
          <a:p>
            <a:pPr eaLnBrk="1" hangingPunct="1"/>
            <a:r>
              <a:rPr lang="en-US" sz="2400" dirty="0">
                <a:latin typeface="Segoe UI" pitchFamily="34" charset="0"/>
                <a:ea typeface="Segoe UI" pitchFamily="34" charset="0"/>
                <a:cs typeface="Segoe UI" pitchFamily="34" charset="0"/>
              </a:rPr>
              <a:t>To scope to users except for those in selected groups:</a:t>
            </a:r>
          </a:p>
          <a:p>
            <a:pPr marL="411480" lvl="1">
              <a:buFont typeface="Arial" pitchFamily="34" charset="0"/>
              <a:buChar char="•"/>
            </a:pPr>
            <a:r>
              <a:rPr lang="en-US" dirty="0">
                <a:latin typeface="Segoe UI" pitchFamily="34" charset="0"/>
                <a:ea typeface="Segoe UI" pitchFamily="34" charset="0"/>
                <a:cs typeface="Segoe UI" pitchFamily="34" charset="0"/>
              </a:rPr>
              <a:t>On the </a:t>
            </a:r>
            <a:r>
              <a:rPr lang="en-US" b="1" dirty="0">
                <a:latin typeface="Segoe UI" pitchFamily="34" charset="0"/>
                <a:ea typeface="Segoe UI" pitchFamily="34" charset="0"/>
                <a:cs typeface="Segoe UI" pitchFamily="34" charset="0"/>
              </a:rPr>
              <a:t>Delegation</a:t>
            </a:r>
            <a:r>
              <a:rPr lang="en-US" dirty="0">
                <a:latin typeface="Segoe UI" pitchFamily="34" charset="0"/>
                <a:ea typeface="Segoe UI" pitchFamily="34" charset="0"/>
                <a:cs typeface="Segoe UI" pitchFamily="34" charset="0"/>
              </a:rPr>
              <a:t> tab, click </a:t>
            </a:r>
            <a:r>
              <a:rPr lang="en-US" b="1" dirty="0">
                <a:latin typeface="Segoe UI" pitchFamily="34" charset="0"/>
                <a:ea typeface="Segoe UI" pitchFamily="34" charset="0"/>
                <a:cs typeface="Segoe UI" pitchFamily="34" charset="0"/>
              </a:rPr>
              <a:t>Advanced</a:t>
            </a:r>
          </a:p>
          <a:p>
            <a:pPr marL="411480" lvl="1">
              <a:buFont typeface="Arial" pitchFamily="34" charset="0"/>
              <a:buChar char="•"/>
            </a:pPr>
            <a:r>
              <a:rPr lang="en-US" dirty="0">
                <a:latin typeface="Segoe UI" pitchFamily="34" charset="0"/>
                <a:ea typeface="Segoe UI" pitchFamily="34" charset="0"/>
                <a:cs typeface="Segoe UI" pitchFamily="34" charset="0"/>
              </a:rPr>
              <a:t>Add appropriate global groups</a:t>
            </a:r>
          </a:p>
          <a:p>
            <a:pPr marL="411480" lvl="1">
              <a:buFont typeface="Arial" pitchFamily="34" charset="0"/>
              <a:buChar char="•"/>
            </a:pPr>
            <a:r>
              <a:rPr lang="en-US" dirty="0">
                <a:latin typeface="Segoe UI" pitchFamily="34" charset="0"/>
                <a:ea typeface="Segoe UI" pitchFamily="34" charset="0"/>
                <a:cs typeface="Segoe UI" pitchFamily="34" charset="0"/>
              </a:rPr>
              <a:t>Deny the Apply Group Policy permission</a:t>
            </a:r>
            <a:endParaRPr lang="en-US" sz="1800" dirty="0">
              <a:latin typeface="Segoe UI" pitchFamily="34" charset="0"/>
              <a:ea typeface="Segoe UI" pitchFamily="34" charset="0"/>
              <a:cs typeface="Segoe UI" pitchFamily="34" charset="0"/>
            </a:endParaRPr>
          </a:p>
          <a:p>
            <a:pPr eaLnBrk="1" hangingPunct="1"/>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6728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970a716-40bd-4832-9687-5e596e9b45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WMI filters?</a:t>
            </a:r>
          </a:p>
        </p:txBody>
      </p:sp>
      <p:sp>
        <p:nvSpPr>
          <p:cNvPr id="4" name="Content Placeholder 1"/>
          <p:cNvSpPr>
            <a:spLocks noGrp="1"/>
          </p:cNvSpPr>
          <p:nvPr/>
        </p:nvSpPr>
        <p:spPr bwMode="auto">
          <a:xfrm>
            <a:off x="458787" y="992188"/>
            <a:ext cx="8210427"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1200"/>
              </a:spcBef>
              <a:buClr>
                <a:srgbClr val="0070C0"/>
              </a:buClr>
            </a:pPr>
            <a:r>
              <a:rPr lang="en-US" sz="2600" dirty="0">
                <a:latin typeface="Segoe UI" pitchFamily="34" charset="0"/>
                <a:ea typeface="Segoe UI" pitchFamily="34" charset="0"/>
                <a:cs typeface="Segoe UI" pitchFamily="34" charset="0"/>
              </a:rPr>
              <a:t>WMI queries can filter GPOs based on system characteristics, including:</a:t>
            </a:r>
          </a:p>
          <a:p>
            <a:pPr marL="565149" lvl="2" indent="-342900">
              <a:spcBef>
                <a:spcPts val="1200"/>
              </a:spcBef>
              <a:buClr>
                <a:srgbClr val="0070C0"/>
              </a:buClr>
            </a:pPr>
            <a:r>
              <a:rPr lang="en-US" sz="2400" dirty="0">
                <a:latin typeface="Segoe UI" pitchFamily="34" charset="0"/>
                <a:cs typeface="Segoe UI" pitchFamily="34" charset="0"/>
              </a:rPr>
              <a:t>RAM</a:t>
            </a:r>
          </a:p>
          <a:p>
            <a:pPr marL="565149" lvl="2" indent="-342900">
              <a:spcBef>
                <a:spcPts val="1200"/>
              </a:spcBef>
              <a:buClr>
                <a:srgbClr val="0070C0"/>
              </a:buClr>
            </a:pPr>
            <a:r>
              <a:rPr lang="en-US" sz="2400" dirty="0">
                <a:latin typeface="Segoe UI" pitchFamily="34" charset="0"/>
                <a:cs typeface="Segoe UI" pitchFamily="34" charset="0"/>
              </a:rPr>
              <a:t>Processor speed</a:t>
            </a:r>
          </a:p>
          <a:p>
            <a:pPr marL="565149" lvl="2" indent="-342900">
              <a:spcBef>
                <a:spcPts val="1200"/>
              </a:spcBef>
              <a:buClr>
                <a:srgbClr val="0070C0"/>
              </a:buClr>
            </a:pPr>
            <a:r>
              <a:rPr lang="en-US" sz="2400" dirty="0">
                <a:latin typeface="Segoe UI" pitchFamily="34" charset="0"/>
                <a:cs typeface="Segoe UI" pitchFamily="34" charset="0"/>
              </a:rPr>
              <a:t>Disk capacity</a:t>
            </a:r>
          </a:p>
          <a:p>
            <a:pPr marL="565149" lvl="2" indent="-342900">
              <a:spcBef>
                <a:spcPts val="1200"/>
              </a:spcBef>
              <a:buClr>
                <a:srgbClr val="0070C0"/>
              </a:buClr>
            </a:pPr>
            <a:r>
              <a:rPr lang="en-US" sz="2400" dirty="0">
                <a:latin typeface="Segoe UI" pitchFamily="34" charset="0"/>
                <a:cs typeface="Segoe UI" pitchFamily="34" charset="0"/>
              </a:rPr>
              <a:t>IP address</a:t>
            </a:r>
          </a:p>
          <a:p>
            <a:pPr marL="565149" lvl="2" indent="-342900">
              <a:spcBef>
                <a:spcPts val="1200"/>
              </a:spcBef>
              <a:buClr>
                <a:srgbClr val="0070C0"/>
              </a:buClr>
            </a:pPr>
            <a:r>
              <a:rPr lang="en-US" sz="2400" dirty="0">
                <a:latin typeface="Segoe UI" pitchFamily="34" charset="0"/>
                <a:cs typeface="Segoe UI" pitchFamily="34" charset="0"/>
              </a:rPr>
              <a:t>Operating system version</a:t>
            </a:r>
          </a:p>
          <a:p>
            <a:pPr>
              <a:spcBef>
                <a:spcPts val="1200"/>
              </a:spcBef>
              <a:buClr>
                <a:srgbClr val="0070C0"/>
              </a:buClr>
            </a:pPr>
            <a:r>
              <a:rPr lang="en-US" sz="2400" dirty="0">
                <a:latin typeface="Segoe UI" pitchFamily="34" charset="0"/>
                <a:cs typeface="Segoe UI" pitchFamily="34" charset="0"/>
              </a:rPr>
              <a:t>WMI queries are written by using WQL, for example</a:t>
            </a:r>
          </a:p>
          <a:p>
            <a:pPr marL="0" lvl="1" indent="0">
              <a:spcBef>
                <a:spcPts val="1200"/>
              </a:spcBef>
              <a:buNone/>
            </a:pPr>
            <a:r>
              <a:rPr lang="en-US" sz="2000" b="1" dirty="0">
                <a:latin typeface="Segoe UI" pitchFamily="34" charset="0"/>
                <a:cs typeface="Segoe UI" pitchFamily="34" charset="0"/>
              </a:rPr>
              <a:t>     select * from Win32_OperatingSystem where Version like "10.%"</a:t>
            </a:r>
          </a:p>
          <a:p>
            <a:pPr>
              <a:spcBef>
                <a:spcPts val="1200"/>
              </a:spcBef>
              <a:buClr>
                <a:srgbClr val="0070C0"/>
              </a:buClr>
            </a:pPr>
            <a:r>
              <a:rPr lang="en-US" sz="2400" dirty="0">
                <a:latin typeface="Segoe UI" pitchFamily="34" charset="0"/>
                <a:cs typeface="Segoe UI" pitchFamily="34" charset="0"/>
              </a:rPr>
              <a:t>WMI filters can be expensive in terms of Group Policy processing performance</a:t>
            </a:r>
          </a:p>
          <a:p>
            <a:endParaRPr lang="en-US" sz="18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125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c7a00db-a6e3-4624-94e1-f527a901a0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WMI filters?</a:t>
            </a:r>
          </a:p>
        </p:txBody>
      </p:sp>
      <p:pic>
        <p:nvPicPr>
          <p:cNvPr id="4" name="Picture 3" descr="Screenshot depicting the WMI Filter dialog box in which a query is created. The name of the query is Windows 10 or Windows Server 2016, and the query reads Select * from Win32_OperatingSystem Where Version Like “10.%”.&#10;&#10;"/>
          <p:cNvPicPr>
            <a:picLocks noChangeAspect="1"/>
          </p:cNvPicPr>
          <p:nvPr/>
        </p:nvPicPr>
        <p:blipFill>
          <a:blip r:embed="rId3"/>
          <a:stretch>
            <a:fillRect/>
          </a:stretch>
        </p:blipFill>
        <p:spPr>
          <a:xfrm>
            <a:off x="802594" y="1200169"/>
            <a:ext cx="7143750" cy="5010150"/>
          </a:xfrm>
          <a:prstGeom prst="rect">
            <a:avLst/>
          </a:prstGeom>
          <a:ln>
            <a:solidFill>
              <a:srgbClr val="0070C0"/>
            </a:solidFill>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3940"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455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7a2aab4-82a0-4944-a531-55b0e4092e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enable or disable GPOs and GPO nodes</a:t>
            </a:r>
          </a:p>
        </p:txBody>
      </p:sp>
      <p:pic>
        <p:nvPicPr>
          <p:cNvPr id="4" name="Picture 3" descr="A screenshot depicting Group Policy Management Console and a view of the Details tab. For the Remove Run GPO, the GPO status dropdown list is open with the Enabled option selected. "/>
          <p:cNvPicPr>
            <a:picLocks noChangeAspect="1"/>
          </p:cNvPicPr>
          <p:nvPr/>
        </p:nvPicPr>
        <p:blipFill>
          <a:blip r:embed="rId3"/>
          <a:stretch>
            <a:fillRect/>
          </a:stretch>
        </p:blipFill>
        <p:spPr>
          <a:xfrm>
            <a:off x="976312" y="904875"/>
            <a:ext cx="7191375" cy="5048250"/>
          </a:xfrm>
          <a:prstGeom prst="rect">
            <a:avLst/>
          </a:prstGeom>
        </p:spPr>
      </p:pic>
    </p:spTree>
    <p:extLst>
      <p:ext uri="{BB962C8B-B14F-4D97-AF65-F5344CB8AC3E}">
        <p14:creationId xmlns:p14="http://schemas.microsoft.com/office/powerpoint/2010/main" val="2379162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2fcce4b-d60f-45d4-bc08-04ad37be1f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Loopback policy processing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itchFamily="34" charset="0"/>
                <a:cs typeface="Segoe UI" pitchFamily="34" charset="0"/>
              </a:rPr>
              <a:t>Provides the ability to apply user Group Policy settings based on the computer to which the user is signing in</a:t>
            </a:r>
          </a:p>
          <a:p>
            <a:r>
              <a:rPr lang="en-US" sz="2400" dirty="0">
                <a:latin typeface="Segoe UI" pitchFamily="34" charset="0"/>
                <a:cs typeface="Segoe UI" pitchFamily="34" charset="0"/>
              </a:rPr>
              <a:t>Replace mode:</a:t>
            </a:r>
          </a:p>
          <a:p>
            <a:pPr marL="411480" lvl="1">
              <a:buFont typeface="Arial" panose="020B0604020202020204" pitchFamily="34" charset="0"/>
              <a:buChar char="•"/>
            </a:pPr>
            <a:r>
              <a:rPr lang="en-US" sz="2000" dirty="0">
                <a:latin typeface="Segoe UI" pitchFamily="34" charset="0"/>
                <a:cs typeface="Segoe UI" pitchFamily="34" charset="0"/>
              </a:rPr>
              <a:t>Only the list of GPOs based on the computer object is used</a:t>
            </a:r>
          </a:p>
          <a:p>
            <a:r>
              <a:rPr lang="en-US" sz="2400" dirty="0">
                <a:latin typeface="Segoe UI" pitchFamily="34" charset="0"/>
                <a:cs typeface="Segoe UI" pitchFamily="34" charset="0"/>
              </a:rPr>
              <a:t>Merge mode: </a:t>
            </a:r>
          </a:p>
          <a:p>
            <a:pPr lvl="1">
              <a:buFont typeface="Arial" panose="020B0604020202020204" pitchFamily="34" charset="0"/>
              <a:buChar char="•"/>
            </a:pPr>
            <a:r>
              <a:rPr lang="en-US" sz="2000" dirty="0">
                <a:latin typeface="Segoe UI" pitchFamily="34" charset="0"/>
                <a:cs typeface="Segoe UI" pitchFamily="34" charset="0"/>
              </a:rPr>
              <a:t>The list of the GPOs based on the computer have higher precedence than the list of GPOs based on the user</a:t>
            </a:r>
            <a:endParaRPr lang="en-US" sz="2400" dirty="0">
              <a:latin typeface="Segoe UI" pitchFamily="34" charset="0"/>
              <a:cs typeface="Segoe UI" pitchFamily="34" charset="0"/>
            </a:endParaRPr>
          </a:p>
          <a:p>
            <a:r>
              <a:rPr lang="en-US" sz="2400" dirty="0">
                <a:latin typeface="Segoe UI" pitchFamily="34" charset="0"/>
                <a:cs typeface="Segoe UI" pitchFamily="34" charset="0"/>
              </a:rPr>
              <a:t>Useful in closely managed environments and special-use computers, such as:</a:t>
            </a:r>
          </a:p>
          <a:p>
            <a:pPr lvl="1">
              <a:buFont typeface="Arial" panose="020B0604020202020204" pitchFamily="34" charset="0"/>
              <a:buChar char="•"/>
            </a:pPr>
            <a:r>
              <a:rPr lang="en-US" sz="2000" dirty="0">
                <a:latin typeface="Segoe UI" pitchFamily="34" charset="0"/>
                <a:cs typeface="Segoe UI" pitchFamily="34" charset="0"/>
              </a:rPr>
              <a:t>Terminal servers, public-use computers, and classrooms</a:t>
            </a:r>
          </a:p>
          <a:p>
            <a:pPr lvl="1"/>
            <a:endParaRPr lang="en-US" sz="2000" dirty="0">
              <a:latin typeface="Segoe UI" pitchFamily="34" charset="0"/>
              <a:cs typeface="Segoe UI" pitchFamily="34" charset="0"/>
            </a:endParaRPr>
          </a:p>
          <a:p>
            <a:pPr lvl="1"/>
            <a:endParaRPr lang="en-US" sz="2000" dirty="0">
              <a:latin typeface="Segoe UI" pitchFamily="34" charset="0"/>
              <a:cs typeface="Segoe UI" pitchFamily="34" charset="0"/>
            </a:endParaRPr>
          </a:p>
          <a:p>
            <a:endParaRPr lang="en-US" sz="2400" dirty="0">
              <a:latin typeface="Segoe UI" pitchFamily="34" charset="0"/>
              <a:cs typeface="Segoe UI" pitchFamily="34" charset="0"/>
            </a:endParaRPr>
          </a:p>
          <a:p>
            <a:endParaRPr lang="en-US" sz="2400" dirty="0">
              <a:latin typeface="Segoe UI" pitchFamily="34" charset="0"/>
              <a:cs typeface="Segoe UI" pitchFamily="34" charset="0"/>
            </a:endParaRPr>
          </a:p>
          <a:p>
            <a:endParaRPr lang="en-US" sz="2400" dirty="0">
              <a:latin typeface="Segoe UI" pitchFamily="34" charset="0"/>
              <a:cs typeface="Segoe UI" pitchFamily="34" charset="0"/>
            </a:endParaRPr>
          </a:p>
          <a:p>
            <a:endParaRPr lang="en-US" sz="2400" dirty="0">
              <a:latin typeface="Segoe UI" pitchFamily="34" charset="0"/>
              <a:cs typeface="Segoe UI"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115" y="605619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271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d403d7b-7a50-48d1-97ab-464f547a6a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Loopback policy processing</a:t>
            </a:r>
          </a:p>
        </p:txBody>
      </p:sp>
      <p:pic>
        <p:nvPicPr>
          <p:cNvPr id="4" name="Picture 3" descr="Screenshot depicting the Group Policy setting that enables loopback processing. It is set to the mode Replace."/>
          <p:cNvPicPr>
            <a:picLocks noChangeAspect="1"/>
          </p:cNvPicPr>
          <p:nvPr/>
        </p:nvPicPr>
        <p:blipFill>
          <a:blip r:embed="rId3"/>
          <a:stretch>
            <a:fillRect/>
          </a:stretch>
        </p:blipFill>
        <p:spPr>
          <a:xfrm>
            <a:off x="784012" y="1100629"/>
            <a:ext cx="7459435" cy="5233106"/>
          </a:xfrm>
          <a:prstGeom prst="rect">
            <a:avLst/>
          </a:prstGeom>
          <a:ln>
            <a:solidFill>
              <a:srgbClr val="0070C0"/>
            </a:solidFill>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367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3940" y="6367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8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2141e502-c101-48aa-a686-a98a48a45a5e">
    <p:spTree>
      <p:nvGrpSpPr>
        <p:cNvPr id="1" name=""/>
        <p:cNvGrpSpPr/>
        <p:nvPr/>
      </p:nvGrpSpPr>
      <p:grpSpPr>
        <a:xfrm>
          <a:off x="0" y="0"/>
          <a:ext cx="0" cy="0"/>
          <a:chOff x="0" y="0"/>
          <a:chExt cx="0" cy="0"/>
        </a:xfrm>
      </p:grpSpPr>
      <p:sp>
        <p:nvSpPr>
          <p:cNvPr id="2" name="Title 1"/>
          <p:cNvSpPr>
            <a:spLocks noGrp="1"/>
          </p:cNvSpPr>
          <p:nvPr>
            <p:ph type="title"/>
          </p:nvPr>
        </p:nvSpPr>
        <p:spPr>
          <a:xfrm>
            <a:off x="458789" y="0"/>
            <a:ext cx="8685212" cy="740664"/>
          </a:xfrm>
        </p:spPr>
        <p:txBody>
          <a:bodyPr/>
          <a:lstStyle/>
          <a:p>
            <a:r>
              <a:rPr lang="en-US" dirty="0"/>
              <a:t>Considerations for slow links and disconnected systems</a:t>
            </a:r>
          </a:p>
        </p:txBody>
      </p:sp>
      <p:sp>
        <p:nvSpPr>
          <p:cNvPr id="4" name="Content Placeholder 2"/>
          <p:cNvSpPr>
            <a:spLocks noGrp="1"/>
          </p:cNvSpPr>
          <p:nvPr/>
        </p:nvSpPr>
        <p:spPr bwMode="auto">
          <a:xfrm>
            <a:off x="458788" y="933823"/>
            <a:ext cx="8354472" cy="53218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Segoe UI" pitchFamily="34" charset="0"/>
                <a:ea typeface="Segoe UI" pitchFamily="34" charset="0"/>
                <a:cs typeface="Segoe UI" pitchFamily="34" charset="0"/>
              </a:rPr>
              <a:t>Slow link detection:</a:t>
            </a:r>
          </a:p>
          <a:p>
            <a:pPr marL="365760" lvl="1"/>
            <a:r>
              <a:rPr lang="en-US" dirty="0"/>
              <a:t>By default, connection speeds below 500 kbps</a:t>
            </a:r>
          </a:p>
          <a:p>
            <a:pPr marL="365760" lvl="1"/>
            <a:r>
              <a:rPr lang="en-US" dirty="0"/>
              <a:t>The following CSEs apply by default:</a:t>
            </a:r>
          </a:p>
          <a:p>
            <a:pPr marL="594360" lvl="2"/>
            <a:r>
              <a:rPr lang="en-US" dirty="0">
                <a:latin typeface="Segoe UI" pitchFamily="34" charset="0"/>
                <a:ea typeface="Segoe UI" pitchFamily="34" charset="0"/>
                <a:cs typeface="Segoe UI" pitchFamily="34" charset="0"/>
              </a:rPr>
              <a:t>Security Settings</a:t>
            </a:r>
          </a:p>
          <a:p>
            <a:pPr marL="594360" lvl="2"/>
            <a:r>
              <a:rPr lang="en-US" dirty="0">
                <a:latin typeface="Segoe UI" pitchFamily="34" charset="0"/>
                <a:ea typeface="Segoe UI" pitchFamily="34" charset="0"/>
                <a:cs typeface="Segoe UI" pitchFamily="34" charset="0"/>
              </a:rPr>
              <a:t>Administrative Templates</a:t>
            </a:r>
          </a:p>
          <a:p>
            <a:r>
              <a:rPr lang="en-US" dirty="0">
                <a:latin typeface="Segoe UI" pitchFamily="34" charset="0"/>
                <a:ea typeface="Segoe UI" pitchFamily="34" charset="0"/>
                <a:cs typeface="Segoe UI" pitchFamily="34" charset="0"/>
              </a:rPr>
              <a:t>Disconnected computers:</a:t>
            </a:r>
          </a:p>
          <a:p>
            <a:pPr marL="411480" lvl="1">
              <a:buFont typeface="Arial" pitchFamily="34" charset="0"/>
              <a:buChar char="•"/>
            </a:pPr>
            <a:r>
              <a:rPr lang="en-US" dirty="0">
                <a:latin typeface="Segoe UI" pitchFamily="34" charset="0"/>
                <a:ea typeface="Segoe UI" pitchFamily="34" charset="0"/>
                <a:cs typeface="Segoe UI" pitchFamily="34" charset="0"/>
              </a:rPr>
              <a:t>Cache Group Policy so that settings still apply</a:t>
            </a:r>
          </a:p>
          <a:p>
            <a:pPr marL="411480" lvl="1">
              <a:buFont typeface="Arial" pitchFamily="34" charset="0"/>
              <a:buChar char="•"/>
            </a:pPr>
            <a:r>
              <a:rPr lang="en-US" dirty="0">
                <a:latin typeface="Segoe UI" pitchFamily="34" charset="0"/>
                <a:ea typeface="Segoe UI" pitchFamily="34" charset="0"/>
                <a:cs typeface="Segoe UI" pitchFamily="34" charset="0"/>
              </a:rPr>
              <a:t>Perform Group Policy refresh when reconnecting with the domain network if a background refresh has been missed</a:t>
            </a:r>
          </a:p>
        </p:txBody>
      </p:sp>
    </p:spTree>
    <p:extLst>
      <p:ext uri="{BB962C8B-B14F-4D97-AF65-F5344CB8AC3E}">
        <p14:creationId xmlns:p14="http://schemas.microsoft.com/office/powerpoint/2010/main" val="356137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Lab A: Implementing a Group Policy infrastructure</a:t>
            </a:r>
          </a:p>
        </p:txBody>
      </p:sp>
      <p:sp>
        <p:nvSpPr>
          <p:cNvPr id="3" name="Text Placeholder 2"/>
          <p:cNvSpPr>
            <a:spLocks noGrp="1"/>
          </p:cNvSpPr>
          <p:nvPr>
            <p:ph type="body" idx="1"/>
          </p:nvPr>
        </p:nvSpPr>
        <p:spPr/>
        <p:txBody>
          <a:bodyPr/>
          <a:lstStyle/>
          <a:p>
            <a:r>
              <a:rPr lang="en-US" dirty="0"/>
              <a:t>Exercise 1: Creating and configuring GPOs
Exercise 2: Managing GPO scope</a:t>
            </a:r>
          </a:p>
        </p:txBody>
      </p:sp>
      <p:sp>
        <p:nvSpPr>
          <p:cNvPr id="4" name="TextBox 3"/>
          <p:cNvSpPr txBox="1"/>
          <p:nvPr/>
        </p:nvSpPr>
        <p:spPr>
          <a:xfrm>
            <a:off x="458788" y="23622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048000"/>
            <a:ext cx="7754239" cy="1815882"/>
          </a:xfrm>
          <a:prstGeom prst="rect">
            <a:avLst/>
          </a:prstGeom>
          <a:noFill/>
        </p:spPr>
        <p:txBody>
          <a:bodyPr vert="horz" wrap="none" rtlCol="0">
            <a:spAutoFit/>
          </a:bodyPr>
          <a:lstStyle/>
          <a:p>
            <a:r>
              <a:rPr lang="en-US" sz="2800" b="0" i="0" u="none" strike="noStrike" baseline="0" dirty="0">
                <a:latin typeface="Segoe UI"/>
              </a:rPr>
              <a:t>Virtual machines: 	</a:t>
            </a:r>
            <a:r>
              <a:rPr lang="en-US" sz="2800" b="1" i="0" u="none" strike="noStrike" baseline="0" dirty="0">
                <a:latin typeface="Segoe UI"/>
              </a:rPr>
              <a:t>20742B-LON-DC1</a:t>
            </a:r>
            <a:r>
              <a:rPr lang="en-US" sz="2800" b="0" i="0" u="none" strike="noStrike" baseline="0" dirty="0">
                <a:latin typeface="Segoe UI"/>
              </a:rPr>
              <a:t> </a:t>
            </a:r>
          </a:p>
          <a:p>
            <a:r>
              <a:rPr lang="en-US" sz="2800" dirty="0">
                <a:latin typeface="Segoe UI"/>
              </a:rPr>
              <a:t>				</a:t>
            </a:r>
            <a:r>
              <a:rPr lang="en-US" sz="2800" b="1" i="0" u="none" strike="noStrike" baseline="0" dirty="0">
                <a:latin typeface="Segoe UI"/>
              </a:rPr>
              <a:t>20742B-LON-CL1</a:t>
            </a:r>
          </a:p>
          <a:p>
            <a:r>
              <a:rPr lang="en-US" sz="2800" b="0" i="0" u="none" strike="noStrike" baseline="0" dirty="0">
                <a:latin typeface="Segoe UI"/>
              </a:rPr>
              <a:t>User name: 		</a:t>
            </a:r>
            <a:r>
              <a:rPr lang="en-US" sz="2800" b="1" i="0" u="none" strike="noStrike" baseline="0" dirty="0" err="1">
                <a:latin typeface="Segoe UI"/>
              </a:rPr>
              <a:t>Adatum</a:t>
            </a:r>
            <a:r>
              <a:rPr lang="en-US" sz="2800" b="1" i="0" u="none" strike="noStrike" baseline="0" dirty="0">
                <a:latin typeface="Segoe UI"/>
              </a:rPr>
              <a:t>\Administrator</a:t>
            </a: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p:txBody>
      </p:sp>
      <p:sp>
        <p:nvSpPr>
          <p:cNvPr id="6" name="TextBox 5"/>
          <p:cNvSpPr txBox="1"/>
          <p:nvPr/>
        </p:nvSpPr>
        <p:spPr>
          <a:xfrm>
            <a:off x="458788" y="5943600"/>
            <a:ext cx="4529573" cy="523220"/>
          </a:xfrm>
          <a:prstGeom prst="rect">
            <a:avLst/>
          </a:prstGeom>
          <a:noFill/>
        </p:spPr>
        <p:txBody>
          <a:bodyPr vert="horz" wrap="none" rtlCol="0">
            <a:spAutoFit/>
          </a:bodyPr>
          <a:lstStyle/>
          <a:p>
            <a:r>
              <a:rPr lang="en-US" sz="2800" dirty="0">
                <a:latin typeface="Segoe UI"/>
              </a:rPr>
              <a:t>Estimated Time: 40 minutes</a:t>
            </a:r>
          </a:p>
        </p:txBody>
      </p:sp>
    </p:spTree>
    <p:extLst>
      <p:ext uri="{BB962C8B-B14F-4D97-AF65-F5344CB8AC3E}">
        <p14:creationId xmlns:p14="http://schemas.microsoft.com/office/powerpoint/2010/main" val="417316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Introducing Group Policy</a:t>
            </a:r>
          </a:p>
        </p:txBody>
      </p:sp>
      <p:sp>
        <p:nvSpPr>
          <p:cNvPr id="3" name="Text Placeholder 2"/>
          <p:cNvSpPr>
            <a:spLocks noGrp="1"/>
          </p:cNvSpPr>
          <p:nvPr>
            <p:ph type="body" idx="1"/>
          </p:nvPr>
        </p:nvSpPr>
        <p:spPr>
          <a:xfrm>
            <a:off x="458788" y="914400"/>
            <a:ext cx="8380412" cy="5715000"/>
          </a:xfrm>
        </p:spPr>
        <p:txBody>
          <a:bodyPr/>
          <a:lstStyle/>
          <a:p>
            <a:r>
              <a:rPr lang="en-US" dirty="0"/>
              <a:t>What is configuration management?
Overview of Group Policy tools and consoles
Demonstration: Exploring Group Policy tools and consoles
Benefits of using Group Policy
Group Policy Objects
Overview of GPO scope
Overview of GPO inheritance
The Group Policy Client service and client-side extensions
New features in Group Policy in </a:t>
            </a:r>
            <a:br>
              <a:rPr lang="en-US" dirty="0"/>
            </a:br>
            <a:r>
              <a:rPr lang="en-US" dirty="0"/>
              <a:t>Windows Server 2016</a:t>
            </a:r>
          </a:p>
        </p:txBody>
      </p:sp>
    </p:spTree>
    <p:extLst>
      <p:ext uri="{BB962C8B-B14F-4D97-AF65-F5344CB8AC3E}">
        <p14:creationId xmlns:p14="http://schemas.microsoft.com/office/powerpoint/2010/main" val="2105630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11349e6b-9bb3-431d-a240-0f0d38fd3d3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Lesson 4: Troubleshooting the application of GPOs</a:t>
            </a:r>
          </a:p>
        </p:txBody>
      </p:sp>
      <p:sp>
        <p:nvSpPr>
          <p:cNvPr id="3" name="Text Placeholder 2"/>
          <p:cNvSpPr>
            <a:spLocks noGrp="1"/>
          </p:cNvSpPr>
          <p:nvPr>
            <p:ph type="body" idx="1"/>
          </p:nvPr>
        </p:nvSpPr>
        <p:spPr/>
        <p:txBody>
          <a:bodyPr/>
          <a:lstStyle/>
          <a:p>
            <a:r>
              <a:rPr lang="en-US"/>
              <a:t>Refreshing GPOs
What is RSoP?
Generating RSoP reports
Demonstration: Performing a what-if analysis with Group Policy Modeling Wizard
Examining Group Policy event logs
Detecting Group Policy health issues</a:t>
            </a:r>
          </a:p>
        </p:txBody>
      </p:sp>
    </p:spTree>
    <p:extLst>
      <p:ext uri="{BB962C8B-B14F-4D97-AF65-F5344CB8AC3E}">
        <p14:creationId xmlns:p14="http://schemas.microsoft.com/office/powerpoint/2010/main" val="2462805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6a360a04-c148-42af-ad8f-9ad4a60aeb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Refreshing GPOs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you apply GPOs, remember that:</a:t>
            </a:r>
          </a:p>
          <a:p>
            <a:pPr lvl="1"/>
            <a:r>
              <a:rPr lang="en-US" dirty="0"/>
              <a:t>Computer settings apply at startup</a:t>
            </a:r>
          </a:p>
          <a:p>
            <a:pPr lvl="1"/>
            <a:r>
              <a:rPr lang="en-US" dirty="0"/>
              <a:t>User settings apply at sign-in</a:t>
            </a:r>
          </a:p>
          <a:p>
            <a:pPr lvl="1"/>
            <a:r>
              <a:rPr lang="en-US" dirty="0"/>
              <a:t>Polices refresh at regular, configurable intervals</a:t>
            </a:r>
          </a:p>
          <a:p>
            <a:pPr lvl="1"/>
            <a:r>
              <a:rPr lang="en-US" dirty="0"/>
              <a:t>Security settings refresh at least every 16 hours</a:t>
            </a:r>
          </a:p>
          <a:p>
            <a:pPr lvl="1"/>
            <a:r>
              <a:rPr lang="en-US" dirty="0"/>
              <a:t>Policies refresh manually by using:</a:t>
            </a:r>
          </a:p>
          <a:p>
            <a:pPr marL="640080" lvl="2"/>
            <a:r>
              <a:rPr lang="en-US" sz="2400" dirty="0"/>
              <a:t>The</a:t>
            </a:r>
            <a:r>
              <a:rPr lang="en-US" sz="2400" b="1" dirty="0"/>
              <a:t> </a:t>
            </a:r>
            <a:r>
              <a:rPr lang="en-US" sz="2400" b="1" dirty="0" err="1"/>
              <a:t>gpupdate</a:t>
            </a:r>
            <a:r>
              <a:rPr lang="en-US" sz="2400" dirty="0"/>
              <a:t> command-line utility</a:t>
            </a:r>
          </a:p>
          <a:p>
            <a:pPr marL="640080" lvl="2"/>
            <a:r>
              <a:rPr lang="en-US" sz="2400" dirty="0"/>
              <a:t>The Windows PowerShell </a:t>
            </a:r>
            <a:r>
              <a:rPr lang="en-US" sz="2400" dirty="0" err="1"/>
              <a:t>cmdlet</a:t>
            </a:r>
            <a:r>
              <a:rPr lang="en-US" sz="2400" dirty="0"/>
              <a:t> </a:t>
            </a:r>
            <a:r>
              <a:rPr lang="en-US" sz="2400" b="1" dirty="0"/>
              <a:t>Invoke-</a:t>
            </a:r>
            <a:r>
              <a:rPr lang="en-US" sz="2400" b="1" dirty="0" err="1"/>
              <a:t>gpupdate</a:t>
            </a:r>
            <a:endParaRPr lang="en-US" sz="2400" b="1" dirty="0"/>
          </a:p>
          <a:p>
            <a:pPr lvl="1"/>
            <a:r>
              <a:rPr lang="en-US" dirty="0"/>
              <a:t>With the Remote Group Policy Refresh feature, you can refresh policies remotely</a:t>
            </a:r>
          </a:p>
          <a:p>
            <a:endParaRPr lang="en-US" dirty="0"/>
          </a:p>
        </p:txBody>
      </p:sp>
    </p:spTree>
    <p:extLst>
      <p:ext uri="{BB962C8B-B14F-4D97-AF65-F5344CB8AC3E}">
        <p14:creationId xmlns:p14="http://schemas.microsoft.com/office/powerpoint/2010/main" val="2204984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7d64506-4404-4609-99b6-0212555cc6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RSoP?</a:t>
            </a:r>
          </a:p>
        </p:txBody>
      </p:sp>
      <p:pic>
        <p:nvPicPr>
          <p:cNvPr id="4" name="Picture 3" descr="Screenshot displaying a Group Policy Results Wizard report.&#10;&#10;&#10;&#10;"/>
          <p:cNvPicPr>
            <a:picLocks noChangeAspect="1"/>
          </p:cNvPicPr>
          <p:nvPr/>
        </p:nvPicPr>
        <p:blipFill>
          <a:blip r:embed="rId3"/>
          <a:stretch>
            <a:fillRect/>
          </a:stretch>
        </p:blipFill>
        <p:spPr>
          <a:xfrm>
            <a:off x="985308" y="1619128"/>
            <a:ext cx="6615642" cy="4894729"/>
          </a:xfrm>
          <a:prstGeom prst="rect">
            <a:avLst/>
          </a:prstGeom>
          <a:ln>
            <a:solidFill>
              <a:srgbClr val="0070C0"/>
            </a:solidFill>
          </a:ln>
        </p:spPr>
      </p:pic>
      <p:sp>
        <p:nvSpPr>
          <p:cNvPr id="5" name="TextBox 1"/>
          <p:cNvSpPr txBox="1"/>
          <p:nvPr/>
        </p:nvSpPr>
        <p:spPr>
          <a:xfrm>
            <a:off x="321204" y="792321"/>
            <a:ext cx="8384646"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err="1">
                <a:latin typeface="Segoe UI" pitchFamily="34" charset="0"/>
                <a:cs typeface="Segoe UI" pitchFamily="34" charset="0"/>
              </a:rPr>
              <a:t>RSoP</a:t>
            </a:r>
            <a:r>
              <a:rPr lang="en-US" sz="2400" b="0" dirty="0">
                <a:latin typeface="Segoe UI" pitchFamily="34" charset="0"/>
                <a:cs typeface="Segoe UI" pitchFamily="34" charset="0"/>
              </a:rPr>
              <a:t> is the net effect of GPOs applied to a user or computer</a:t>
            </a:r>
          </a:p>
        </p:txBody>
      </p:sp>
      <p:sp>
        <p:nvSpPr>
          <p:cNvPr id="6" name="TextBox 3"/>
          <p:cNvSpPr txBox="1"/>
          <p:nvPr/>
        </p:nvSpPr>
        <p:spPr>
          <a:xfrm>
            <a:off x="967722" y="1272121"/>
            <a:ext cx="6650813" cy="400110"/>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Management</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37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281e5821-8dc0-43fc-8f69-1efc7a6e93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RSoP?</a:t>
            </a:r>
          </a:p>
        </p:txBody>
      </p:sp>
      <p:pic>
        <p:nvPicPr>
          <p:cNvPr id="4" name="Content Placeholder 1" descr="Screenshot of Group Policy Modeling Wizard. The page shown is the User and Computer Selection page with the User information container selected shown as OU=IT,DC=Adatum,DC=com and the Computer information computer selected shown as ADATUM\LON-CL1.&#10;&#10;"/>
          <p:cNvPicPr>
            <a:picLocks noGrp="1" noChangeAspect="1"/>
          </p:cNvPicPr>
          <p:nvPr/>
        </p:nvPicPr>
        <p:blipFill>
          <a:blip r:embed="rId3"/>
          <a:stretch>
            <a:fillRect/>
          </a:stretch>
        </p:blipFill>
        <p:spPr bwMode="auto">
          <a:xfrm>
            <a:off x="1835124" y="1696307"/>
            <a:ext cx="5308625" cy="4681912"/>
          </a:xfrm>
          <a:prstGeom prst="rect">
            <a:avLst/>
          </a:prstGeom>
          <a:noFill/>
          <a:ln w="9525">
            <a:solidFill>
              <a:srgbClr val="0070C0"/>
            </a:solidFill>
            <a:miter lim="800000"/>
            <a:headEnd/>
            <a:tailEnd/>
          </a:ln>
        </p:spPr>
      </p:pic>
      <p:sp>
        <p:nvSpPr>
          <p:cNvPr id="5" name="TextBox 2"/>
          <p:cNvSpPr txBox="1"/>
          <p:nvPr/>
        </p:nvSpPr>
        <p:spPr>
          <a:xfrm>
            <a:off x="1828800" y="1289706"/>
            <a:ext cx="5334000" cy="400110"/>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Modeling Wizard</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9515" y="61769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340" y="61769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633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fd46ddfc-fab4-4dd2-8f85-d703680674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RSoP reports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err="1">
                <a:latin typeface="Segoe UI" pitchFamily="34" charset="0"/>
                <a:cs typeface="Segoe UI" pitchFamily="34" charset="0"/>
              </a:rPr>
              <a:t>RSoP</a:t>
            </a:r>
            <a:r>
              <a:rPr lang="en-US" sz="2400" dirty="0">
                <a:latin typeface="Segoe UI" pitchFamily="34" charset="0"/>
                <a:cs typeface="Segoe UI" pitchFamily="34" charset="0"/>
              </a:rPr>
              <a:t> reports show the actual settings being applied to the user and computer</a:t>
            </a:r>
          </a:p>
          <a:p>
            <a:r>
              <a:rPr lang="en-US" sz="2400" dirty="0">
                <a:latin typeface="Segoe UI" pitchFamily="34" charset="0"/>
                <a:cs typeface="Segoe UI" pitchFamily="34" charset="0"/>
              </a:rPr>
              <a:t>Might show the time taken to apply Group Policy</a:t>
            </a:r>
          </a:p>
          <a:p>
            <a:r>
              <a:rPr lang="en-US" sz="2400" dirty="0">
                <a:latin typeface="Segoe UI" pitchFamily="34" charset="0"/>
                <a:cs typeface="Segoe UI" pitchFamily="34" charset="0"/>
              </a:rPr>
              <a:t>You can generate </a:t>
            </a:r>
            <a:r>
              <a:rPr lang="en-US" sz="2400" dirty="0" err="1">
                <a:latin typeface="Segoe UI" pitchFamily="34" charset="0"/>
                <a:cs typeface="Segoe UI" pitchFamily="34" charset="0"/>
              </a:rPr>
              <a:t>RSoP</a:t>
            </a:r>
            <a:r>
              <a:rPr lang="en-US" sz="2400" dirty="0">
                <a:latin typeface="Segoe UI" pitchFamily="34" charset="0"/>
                <a:cs typeface="Segoe UI" pitchFamily="34" charset="0"/>
              </a:rPr>
              <a:t> reports by using:</a:t>
            </a:r>
          </a:p>
          <a:p>
            <a:pPr marL="411480" lvl="1">
              <a:buFont typeface="Arial" panose="020B0604020202020204" pitchFamily="34" charset="0"/>
              <a:buChar char="•"/>
            </a:pPr>
            <a:r>
              <a:rPr lang="en-US" sz="2000" b="1" dirty="0">
                <a:latin typeface="Segoe UI" pitchFamily="34" charset="0"/>
                <a:cs typeface="Segoe UI" pitchFamily="34" charset="0"/>
              </a:rPr>
              <a:t>Group Policy Results Wizard</a:t>
            </a:r>
          </a:p>
          <a:p>
            <a:pPr marL="411480" lvl="1">
              <a:buFont typeface="Arial" panose="020B0604020202020204" pitchFamily="34" charset="0"/>
              <a:buChar char="•"/>
            </a:pPr>
            <a:r>
              <a:rPr lang="en-US" sz="2000" b="1" dirty="0" err="1">
                <a:latin typeface="Segoe UI" pitchFamily="34" charset="0"/>
                <a:cs typeface="Segoe UI" pitchFamily="34" charset="0"/>
              </a:rPr>
              <a:t>GPResults</a:t>
            </a:r>
            <a:endParaRPr lang="en-US" sz="2000" b="1" dirty="0">
              <a:latin typeface="Segoe UI" pitchFamily="34" charset="0"/>
              <a:cs typeface="Segoe UI" pitchFamily="34" charset="0"/>
            </a:endParaRPr>
          </a:p>
          <a:p>
            <a:pPr marL="411480" lvl="1">
              <a:buFont typeface="Arial" panose="020B0604020202020204" pitchFamily="34" charset="0"/>
              <a:buChar char="•"/>
            </a:pPr>
            <a:r>
              <a:rPr lang="da-DK" sz="2000" b="1" dirty="0" err="1">
                <a:latin typeface="Segoe UI" pitchFamily="34" charset="0"/>
                <a:cs typeface="Segoe UI" pitchFamily="34" charset="0"/>
              </a:rPr>
              <a:t>Get-GPResultantSetOfPolicy</a:t>
            </a:r>
            <a:endParaRPr lang="da-DK" sz="2000" b="1" dirty="0">
              <a:latin typeface="Segoe UI" pitchFamily="34" charset="0"/>
              <a:cs typeface="Segoe UI" pitchFamily="34" charset="0"/>
            </a:endParaRPr>
          </a:p>
          <a:p>
            <a:r>
              <a:rPr lang="en-US" sz="2400" dirty="0">
                <a:latin typeface="Segoe UI" pitchFamily="34" charset="0"/>
                <a:cs typeface="Segoe UI" pitchFamily="34" charset="0"/>
              </a:rPr>
              <a:t>Target computer must be online</a:t>
            </a:r>
          </a:p>
          <a:p>
            <a:r>
              <a:rPr lang="en-US" sz="2400" dirty="0">
                <a:latin typeface="Segoe UI" pitchFamily="34" charset="0"/>
                <a:cs typeface="Segoe UI" pitchFamily="34" charset="0"/>
              </a:rPr>
              <a:t>Remote WMI must be enabled</a:t>
            </a:r>
          </a:p>
          <a:p>
            <a:endParaRPr lang="en-US" sz="2400" dirty="0">
              <a:latin typeface="Segoe UI" pitchFamily="34" charset="0"/>
              <a:cs typeface="Segoe UI"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3246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700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e0677de0-ab43-4d4d-9d14-5fc3f1da8f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t>
            </a:r>
            <a:r>
              <a:rPr lang="en-US" dirty="0" err="1"/>
              <a:t>RSoP</a:t>
            </a:r>
            <a:r>
              <a:rPr lang="en-US" dirty="0"/>
              <a:t> reports</a:t>
            </a:r>
          </a:p>
        </p:txBody>
      </p:sp>
      <p:pic>
        <p:nvPicPr>
          <p:cNvPr id="4" name="Picture 3" descr="Screenshot displaying Group Policy Results Wizar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78867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1066" y="936596"/>
            <a:ext cx="7705118" cy="400110"/>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Results Wizard</a:t>
            </a:r>
          </a:p>
        </p:txBody>
      </p:sp>
      <p:pic>
        <p:nvPicPr>
          <p:cNvPr id="6"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25" y="63246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63246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76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e174b4cc-acba-42d3-992a-8f9e406869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Examining Group Policy event logs</a:t>
            </a:r>
          </a:p>
        </p:txBody>
      </p:sp>
      <p:pic>
        <p:nvPicPr>
          <p:cNvPr id="4" name="Picture 3" descr="Screenshot displaying the Group Policy operational log in Event Viewer.&#10;&#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790575"/>
            <a:ext cx="78105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763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e2dbf9-b3ff-43ad-8dbc-095e1810da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Detecting Group Policy health issues</a:t>
            </a:r>
          </a:p>
        </p:txBody>
      </p:sp>
      <p:pic>
        <p:nvPicPr>
          <p:cNvPr id="4" name="Content Placeholder 4" descr="Screenshot displaying the Group Policy health check in Group Policy Management Console."/>
          <p:cNvPicPr>
            <a:picLocks noGrp="1" noChangeAspect="1"/>
          </p:cNvPicPr>
          <p:nvPr/>
        </p:nvPicPr>
        <p:blipFill>
          <a:blip r:embed="rId3"/>
          <a:stretch>
            <a:fillRect/>
          </a:stretch>
        </p:blipFill>
        <p:spPr bwMode="auto">
          <a:xfrm>
            <a:off x="821460" y="1635158"/>
            <a:ext cx="7062579" cy="4978724"/>
          </a:xfrm>
          <a:prstGeom prst="rect">
            <a:avLst/>
          </a:prstGeom>
          <a:noFill/>
          <a:ln w="9525">
            <a:solidFill>
              <a:srgbClr val="0070C0"/>
            </a:solidFill>
            <a:miter lim="800000"/>
            <a:headEnd/>
            <a:tailEnd/>
          </a:ln>
        </p:spPr>
      </p:pic>
      <p:sp>
        <p:nvSpPr>
          <p:cNvPr id="5" name="TextBox 2"/>
          <p:cNvSpPr txBox="1"/>
          <p:nvPr/>
        </p:nvSpPr>
        <p:spPr>
          <a:xfrm>
            <a:off x="793632" y="924102"/>
            <a:ext cx="7131168" cy="707886"/>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solidFill>
                  <a:schemeClr val="bg1"/>
                </a:solidFill>
                <a:latin typeface="Segoe UI" pitchFamily="34" charset="0"/>
                <a:cs typeface="Segoe UI" pitchFamily="34" charset="0"/>
              </a:rPr>
              <a:t>Group Policy health check in Group Policy Management Console</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98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9cf0ff7b-3232-4fed-9a25-87d0a95bb6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Detecting Group Policy health issues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Group Policy Management Console: </a:t>
            </a:r>
          </a:p>
          <a:p>
            <a:r>
              <a:rPr lang="en-US" sz="2400" dirty="0"/>
              <a:t>The </a:t>
            </a:r>
            <a:r>
              <a:rPr lang="en-US" sz="2400" b="1" dirty="0"/>
              <a:t>Status</a:t>
            </a:r>
            <a:r>
              <a:rPr lang="en-US" sz="2400" dirty="0"/>
              <a:t> tab displays information that indicates the health of the Group Policy infrastructure:</a:t>
            </a:r>
          </a:p>
          <a:p>
            <a:pPr marL="411480" lvl="1"/>
            <a:r>
              <a:rPr lang="en-US" sz="2000" dirty="0"/>
              <a:t>Domain</a:t>
            </a:r>
          </a:p>
          <a:p>
            <a:pPr marL="411480" lvl="1"/>
            <a:r>
              <a:rPr lang="en-US" sz="2000" dirty="0"/>
              <a:t>GPO</a:t>
            </a:r>
          </a:p>
          <a:p>
            <a:r>
              <a:rPr lang="en-US" sz="2400" dirty="0"/>
              <a:t>Information displayed includes:</a:t>
            </a:r>
          </a:p>
          <a:p>
            <a:pPr marL="365760" lvl="1"/>
            <a:r>
              <a:rPr lang="en-US" sz="2000" dirty="0"/>
              <a:t>Domain controllers</a:t>
            </a:r>
          </a:p>
          <a:p>
            <a:pPr marL="365760" lvl="1"/>
            <a:r>
              <a:rPr lang="en-US" sz="2000" dirty="0"/>
              <a:t>Permissions on the Group Policy container and the Group Policy template</a:t>
            </a:r>
          </a:p>
          <a:p>
            <a:pPr marL="365760" lvl="1"/>
            <a:r>
              <a:rPr lang="en-US" sz="2000" dirty="0"/>
              <a:t>GPO replication</a:t>
            </a:r>
          </a:p>
          <a:p>
            <a:pPr marL="365760" lvl="1"/>
            <a:r>
              <a:rPr lang="en-US" sz="2000" dirty="0"/>
              <a:t>GPO versioning</a:t>
            </a:r>
          </a:p>
          <a:p>
            <a:r>
              <a:rPr lang="en-US" sz="2400" dirty="0"/>
              <a:t>Domain controllers not reachable or inconsistent with the baseline domain controller are added to the </a:t>
            </a:r>
            <a:r>
              <a:rPr lang="en-US" sz="2400" b="1" dirty="0"/>
              <a:t>Domain controller(s) with replication in progress</a:t>
            </a:r>
            <a:r>
              <a:rPr lang="en-US" sz="2400" dirty="0"/>
              <a:t> list</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115"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3940" y="60245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942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1d354f0e-4407-43ae-a67b-093d092af20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50225" cy="740664"/>
          </a:xfrm>
        </p:spPr>
        <p:txBody>
          <a:bodyPr/>
          <a:lstStyle/>
          <a:p>
            <a:r>
              <a:rPr lang="en-US" dirty="0"/>
              <a:t>Lab B: Troubleshooting Group Policy infrastructure</a:t>
            </a:r>
          </a:p>
        </p:txBody>
      </p:sp>
      <p:sp>
        <p:nvSpPr>
          <p:cNvPr id="3" name="Text Placeholder 2"/>
          <p:cNvSpPr>
            <a:spLocks noGrp="1"/>
          </p:cNvSpPr>
          <p:nvPr>
            <p:ph type="body" idx="1"/>
          </p:nvPr>
        </p:nvSpPr>
        <p:spPr/>
        <p:txBody>
          <a:bodyPr/>
          <a:lstStyle/>
          <a:p>
            <a:r>
              <a:rPr lang="en-US" dirty="0"/>
              <a:t>Exercise 1: Verifying GPO application
Exercise 2: Troubleshooting GPOs</a:t>
            </a:r>
          </a:p>
        </p:txBody>
      </p:sp>
      <p:sp>
        <p:nvSpPr>
          <p:cNvPr id="4" name="TextBox 3"/>
          <p:cNvSpPr txBox="1"/>
          <p:nvPr/>
        </p:nvSpPr>
        <p:spPr>
          <a:xfrm>
            <a:off x="458788" y="252478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124200"/>
            <a:ext cx="7754239" cy="1815882"/>
          </a:xfrm>
          <a:prstGeom prst="rect">
            <a:avLst/>
          </a:prstGeom>
          <a:noFill/>
        </p:spPr>
        <p:txBody>
          <a:bodyPr vert="horz" wrap="none" rtlCol="0">
            <a:spAutoFit/>
          </a:bodyPr>
          <a:lstStyle/>
          <a:p>
            <a:r>
              <a:rPr lang="en-US" sz="2800" dirty="0">
                <a:solidFill>
                  <a:srgbClr val="000000"/>
                </a:solidFill>
                <a:latin typeface="Segoe UI"/>
              </a:rPr>
              <a:t>Virtual machines: 	</a:t>
            </a:r>
            <a:r>
              <a:rPr lang="en-US" sz="2800" b="1" dirty="0">
                <a:solidFill>
                  <a:srgbClr val="000000"/>
                </a:solidFill>
                <a:latin typeface="Segoe UI"/>
              </a:rPr>
              <a:t>20742B-LON-DC1</a:t>
            </a:r>
            <a:r>
              <a:rPr lang="en-US" sz="2800" dirty="0">
                <a:solidFill>
                  <a:srgbClr val="000000"/>
                </a:solidFill>
                <a:latin typeface="Segoe UI"/>
              </a:rPr>
              <a:t> </a:t>
            </a:r>
          </a:p>
          <a:p>
            <a:r>
              <a:rPr lang="en-US" sz="2800" b="1" dirty="0">
                <a:solidFill>
                  <a:srgbClr val="000000"/>
                </a:solidFill>
                <a:latin typeface="Segoe UI"/>
              </a:rPr>
              <a:t>				20742B-LON-CL1</a:t>
            </a:r>
          </a:p>
          <a:p>
            <a:r>
              <a:rPr lang="en-US" sz="2800" dirty="0">
                <a:solidFill>
                  <a:srgbClr val="000000"/>
                </a:solidFill>
                <a:latin typeface="Segoe UI"/>
              </a:rPr>
              <a:t>User name: 		</a:t>
            </a:r>
            <a:r>
              <a:rPr lang="en-US" sz="2800" b="1" dirty="0" err="1">
                <a:solidFill>
                  <a:srgbClr val="000000"/>
                </a:solidFill>
                <a:latin typeface="Segoe UI"/>
              </a:rPr>
              <a:t>Adatum</a:t>
            </a:r>
            <a:r>
              <a:rPr lang="en-US" sz="2800" b="1" dirty="0">
                <a:solidFill>
                  <a:srgbClr val="000000"/>
                </a:solidFill>
                <a:latin typeface="Segoe UI"/>
              </a:rPr>
              <a:t>\Administrator</a:t>
            </a:r>
            <a:endParaRPr lang="en-US" sz="2800" dirty="0">
              <a:solidFill>
                <a:srgbClr val="000000"/>
              </a:solidFill>
              <a:latin typeface="Segoe UI"/>
            </a:endParaRPr>
          </a:p>
          <a:p>
            <a:r>
              <a:rPr lang="en-US" sz="2800" dirty="0">
                <a:solidFill>
                  <a:srgbClr val="000000"/>
                </a:solidFill>
                <a:latin typeface="Segoe UI"/>
              </a:rPr>
              <a:t>Password: 			</a:t>
            </a:r>
            <a:r>
              <a:rPr lang="en-US" sz="2800" b="1" dirty="0">
                <a:solidFill>
                  <a:srgbClr val="000000"/>
                </a:solidFill>
                <a:latin typeface="Segoe UI"/>
              </a:rPr>
              <a:t>Pa55w.rd</a:t>
            </a:r>
            <a:endParaRPr lang="en-US" sz="2800" dirty="0">
              <a:solidFill>
                <a:srgbClr val="000000"/>
              </a:solidFill>
              <a:latin typeface="Segoe UI"/>
            </a:endParaRPr>
          </a:p>
        </p:txBody>
      </p:sp>
      <p:sp>
        <p:nvSpPr>
          <p:cNvPr id="6" name="TextBox 5"/>
          <p:cNvSpPr txBox="1"/>
          <p:nvPr/>
        </p:nvSpPr>
        <p:spPr>
          <a:xfrm>
            <a:off x="458788" y="6019800"/>
            <a:ext cx="4529573" cy="523220"/>
          </a:xfrm>
          <a:prstGeom prst="rect">
            <a:avLst/>
          </a:prstGeom>
          <a:noFill/>
        </p:spPr>
        <p:txBody>
          <a:bodyPr vert="horz" wrap="none" rtlCol="0">
            <a:spAutoFit/>
          </a:bodyPr>
          <a:lstStyle/>
          <a:p>
            <a:r>
              <a:rPr lang="en-US" sz="2800" dirty="0">
                <a:latin typeface="Segoe UI"/>
              </a:rPr>
              <a:t>Estimated Time: 40 minutes</a:t>
            </a:r>
          </a:p>
        </p:txBody>
      </p:sp>
    </p:spTree>
    <p:extLst>
      <p:ext uri="{BB962C8B-B14F-4D97-AF65-F5344CB8AC3E}">
        <p14:creationId xmlns:p14="http://schemas.microsoft.com/office/powerpoint/2010/main" val="274235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8aab6b7-4085-4b30-a6f5-86648cdc69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configuration management?</a:t>
            </a:r>
          </a:p>
        </p:txBody>
      </p:sp>
      <p:sp>
        <p:nvSpPr>
          <p:cNvPr id="4" name="Content Placeholder 2"/>
          <p:cNvSpPr>
            <a:spLocks noGrp="1"/>
          </p:cNvSpPr>
          <p:nvPr/>
        </p:nvSpPr>
        <p:spPr bwMode="auto">
          <a:xfrm>
            <a:off x="381000" y="1001759"/>
            <a:ext cx="838199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US" sz="2800" i="1" dirty="0">
                <a:latin typeface="Segoe UI" pitchFamily="34" charset="0"/>
                <a:ea typeface="Segoe UI" pitchFamily="34" charset="0"/>
                <a:cs typeface="Segoe UI" pitchFamily="34" charset="0"/>
              </a:rPr>
              <a:t>Configuration management </a:t>
            </a:r>
            <a:r>
              <a:rPr lang="en-US" sz="2800" dirty="0">
                <a:latin typeface="Segoe UI" pitchFamily="34" charset="0"/>
                <a:ea typeface="Segoe UI" pitchFamily="34" charset="0"/>
                <a:cs typeface="Segoe UI" pitchFamily="34" charset="0"/>
              </a:rPr>
              <a:t>is a centralized approach to applying one or more changes to more than one user or computer</a:t>
            </a:r>
          </a:p>
          <a:p>
            <a:pPr>
              <a:defRPr/>
            </a:pPr>
            <a:r>
              <a:rPr lang="en-US" sz="2800" dirty="0">
                <a:latin typeface="Segoe UI" pitchFamily="34" charset="0"/>
                <a:ea typeface="Segoe UI" pitchFamily="34" charset="0"/>
                <a:cs typeface="Segoe UI" pitchFamily="34" charset="0"/>
              </a:rPr>
              <a:t>The key elements of configuration management are:</a:t>
            </a:r>
          </a:p>
          <a:p>
            <a:pPr marL="411480" lvl="1" indent="-182880">
              <a:buFont typeface="Arial" panose="020B0604020202020204" pitchFamily="34" charset="0"/>
              <a:buChar char="•"/>
              <a:defRPr/>
            </a:pPr>
            <a:r>
              <a:rPr lang="en-US" sz="2400" dirty="0">
                <a:latin typeface="Segoe UI" pitchFamily="34" charset="0"/>
                <a:ea typeface="Segoe UI" pitchFamily="34" charset="0"/>
                <a:cs typeface="Segoe UI" pitchFamily="34" charset="0"/>
              </a:rPr>
              <a:t>Setting</a:t>
            </a:r>
          </a:p>
          <a:p>
            <a:pPr marL="411480" lvl="1" indent="-182880">
              <a:buFont typeface="Arial" panose="020B0604020202020204" pitchFamily="34" charset="0"/>
              <a:buChar char="•"/>
              <a:defRPr/>
            </a:pPr>
            <a:r>
              <a:rPr lang="en-US" sz="2400" dirty="0">
                <a:latin typeface="Segoe UI" pitchFamily="34" charset="0"/>
                <a:ea typeface="Segoe UI" pitchFamily="34" charset="0"/>
                <a:cs typeface="Segoe UI" pitchFamily="34" charset="0"/>
              </a:rPr>
              <a:t>Scope</a:t>
            </a:r>
          </a:p>
          <a:p>
            <a:pPr marL="411480" lvl="1" indent="-182880">
              <a:buFont typeface="Arial" panose="020B0604020202020204" pitchFamily="34" charset="0"/>
              <a:buChar char="•"/>
              <a:defRPr/>
            </a:pPr>
            <a:r>
              <a:rPr lang="en-US" sz="2400" dirty="0">
                <a:latin typeface="Segoe UI" pitchFamily="34" charset="0"/>
                <a:ea typeface="Segoe UI" pitchFamily="34" charset="0"/>
                <a:cs typeface="Segoe UI" pitchFamily="34" charset="0"/>
              </a:rPr>
              <a:t>Application</a:t>
            </a:r>
          </a:p>
        </p:txBody>
      </p:sp>
    </p:spTree>
    <p:extLst>
      <p:ext uri="{BB962C8B-B14F-4D97-AF65-F5344CB8AC3E}">
        <p14:creationId xmlns:p14="http://schemas.microsoft.com/office/powerpoint/2010/main" val="2638161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Common Issues and Troubleshooting Tips</a:t>
            </a:r>
          </a:p>
        </p:txBody>
      </p:sp>
    </p:spTree>
    <p:extLst>
      <p:ext uri="{BB962C8B-B14F-4D97-AF65-F5344CB8AC3E}">
        <p14:creationId xmlns:p14="http://schemas.microsoft.com/office/powerpoint/2010/main" val="319497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cddc3ea-0e3d-4399-b65e-1c3aa144ff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Group Policy tools and consoles</a:t>
            </a:r>
          </a:p>
        </p:txBody>
      </p:sp>
      <p:pic>
        <p:nvPicPr>
          <p:cNvPr id="4" name="Content Placeholder 3" descr="The slide includes two screenshots. On the left is a screenshot of Group Policy Management Console. The Domains node expanded, and the Group Policy Objects folder under Adatum.com is selected. On the right pane the Contents tab for Group Policy Objects in Adatum.com is displayed. On the right is a screnshot of Group Policy Management Editor.&#10;&#10;"/>
          <p:cNvPicPr>
            <a:picLocks noGrp="1" noChangeAspect="1"/>
          </p:cNvPicPr>
          <p:nvPr/>
        </p:nvPicPr>
        <p:blipFill rotWithShape="1">
          <a:blip r:embed="rId3"/>
          <a:srcRect r="12499"/>
          <a:stretch/>
        </p:blipFill>
        <p:spPr bwMode="auto">
          <a:xfrm>
            <a:off x="261711" y="1021215"/>
            <a:ext cx="5734140" cy="3962400"/>
          </a:xfrm>
          <a:prstGeom prst="rect">
            <a:avLst/>
          </a:prstGeom>
          <a:noFill/>
          <a:ln w="9525">
            <a:solidFill>
              <a:srgbClr val="0070C0"/>
            </a:solidFill>
            <a:miter lim="800000"/>
            <a:headEnd/>
            <a:tailEnd/>
          </a:ln>
        </p:spPr>
      </p:pic>
      <p:pic>
        <p:nvPicPr>
          <p:cNvPr id="5" name="Picture 4"/>
          <p:cNvPicPr>
            <a:picLocks noChangeAspect="1"/>
          </p:cNvPicPr>
          <p:nvPr/>
        </p:nvPicPr>
        <p:blipFill>
          <a:blip r:embed="rId4"/>
          <a:stretch>
            <a:fillRect/>
          </a:stretch>
        </p:blipFill>
        <p:spPr>
          <a:xfrm>
            <a:off x="6199417" y="1021215"/>
            <a:ext cx="2582015" cy="3962400"/>
          </a:xfrm>
          <a:prstGeom prst="rect">
            <a:avLst/>
          </a:prstGeom>
          <a:ln>
            <a:solidFill>
              <a:srgbClr val="0070C0"/>
            </a:solidFill>
          </a:ln>
        </p:spPr>
      </p:pic>
      <p:sp>
        <p:nvSpPr>
          <p:cNvPr id="6" name="TextBox 4"/>
          <p:cNvSpPr txBox="1"/>
          <p:nvPr/>
        </p:nvSpPr>
        <p:spPr>
          <a:xfrm>
            <a:off x="229052" y="4991490"/>
            <a:ext cx="5796191" cy="646331"/>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dirty="0">
                <a:solidFill>
                  <a:schemeClr val="bg1"/>
                </a:solidFill>
                <a:latin typeface="Segoe UI" pitchFamily="34" charset="0"/>
                <a:cs typeface="Segoe UI" pitchFamily="34" charset="0"/>
              </a:rPr>
              <a:t>Group Policy Management Console</a:t>
            </a:r>
          </a:p>
          <a:p>
            <a:pPr algn="ctr"/>
            <a:endParaRPr lang="da-DK" dirty="0">
              <a:solidFill>
                <a:schemeClr val="bg1"/>
              </a:solidFill>
              <a:latin typeface="Segoe UI" pitchFamily="34" charset="0"/>
              <a:cs typeface="Segoe UI" pitchFamily="34" charset="0"/>
            </a:endParaRPr>
          </a:p>
        </p:txBody>
      </p:sp>
      <p:sp>
        <p:nvSpPr>
          <p:cNvPr id="7" name="TextBox 5"/>
          <p:cNvSpPr txBox="1"/>
          <p:nvPr/>
        </p:nvSpPr>
        <p:spPr>
          <a:xfrm>
            <a:off x="6183088" y="4999944"/>
            <a:ext cx="2598344" cy="646331"/>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dirty="0">
                <a:solidFill>
                  <a:schemeClr val="bg1"/>
                </a:solidFill>
                <a:latin typeface="Segoe UI" pitchFamily="34" charset="0"/>
                <a:cs typeface="Segoe UI" pitchFamily="34" charset="0"/>
              </a:rPr>
              <a:t>Group Policy Management Editor</a:t>
            </a:r>
          </a:p>
        </p:txBody>
      </p:sp>
      <p:sp>
        <p:nvSpPr>
          <p:cNvPr id="8" name="TextBox 6"/>
          <p:cNvSpPr txBox="1"/>
          <p:nvPr/>
        </p:nvSpPr>
        <p:spPr>
          <a:xfrm>
            <a:off x="229052" y="6102877"/>
            <a:ext cx="8552380" cy="461665"/>
          </a:xfrm>
          <a:prstGeom prst="rect">
            <a:avLst/>
          </a:prstGeom>
          <a:solidFill>
            <a:srgbClr val="00B05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sz="2400" b="0" dirty="0">
                <a:solidFill>
                  <a:schemeClr val="bg1"/>
                </a:solidFill>
                <a:latin typeface="Segoe UI" pitchFamily="34" charset="0"/>
                <a:cs typeface="Segoe UI" pitchFamily="34" charset="0"/>
              </a:rPr>
              <a:t>Command-line utilities: </a:t>
            </a:r>
            <a:r>
              <a:rPr lang="da-DK" sz="2400" dirty="0">
                <a:solidFill>
                  <a:schemeClr val="bg1"/>
                </a:solidFill>
                <a:latin typeface="Segoe UI" pitchFamily="34" charset="0"/>
                <a:cs typeface="Segoe UI" pitchFamily="34" charset="0"/>
              </a:rPr>
              <a:t>GPUpdate</a:t>
            </a:r>
            <a:r>
              <a:rPr lang="da-DK" sz="2400" b="0" dirty="0">
                <a:solidFill>
                  <a:schemeClr val="bg1"/>
                </a:solidFill>
                <a:latin typeface="Segoe UI" pitchFamily="34" charset="0"/>
                <a:cs typeface="Segoe UI" pitchFamily="34" charset="0"/>
              </a:rPr>
              <a:t> and </a:t>
            </a:r>
            <a:r>
              <a:rPr lang="da-DK" sz="2400" dirty="0">
                <a:solidFill>
                  <a:schemeClr val="bg1"/>
                </a:solidFill>
                <a:latin typeface="Segoe UI" pitchFamily="34" charset="0"/>
                <a:cs typeface="Segoe UI" pitchFamily="34" charset="0"/>
              </a:rPr>
              <a:t>GPResult</a:t>
            </a:r>
          </a:p>
        </p:txBody>
      </p:sp>
    </p:spTree>
    <p:extLst>
      <p:ext uri="{BB962C8B-B14F-4D97-AF65-F5344CB8AC3E}">
        <p14:creationId xmlns:p14="http://schemas.microsoft.com/office/powerpoint/2010/main" val="27596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21cb6a5-ec29-406c-a085-01ca2a9b23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using Group Policy</a:t>
            </a:r>
          </a:p>
        </p:txBody>
      </p:sp>
      <p:sp>
        <p:nvSpPr>
          <p:cNvPr id="4" name="Content Placeholder 2"/>
          <p:cNvSpPr>
            <a:spLocks noGrp="1"/>
          </p:cNvSpPr>
          <p:nvPr/>
        </p:nvSpPr>
        <p:spPr bwMode="auto">
          <a:xfrm>
            <a:off x="457200" y="11010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a:latin typeface="Segoe UI" pitchFamily="34" charset="0"/>
                <a:ea typeface="Segoe UI" pitchFamily="34" charset="0"/>
                <a:cs typeface="Segoe UI" pitchFamily="34" charset="0"/>
              </a:rPr>
              <a:t>Group Policy is a very powerful administrative tool</a:t>
            </a:r>
          </a:p>
          <a:p>
            <a:r>
              <a:rPr lang="en-US" sz="2800" dirty="0">
                <a:latin typeface="Segoe UI" pitchFamily="34" charset="0"/>
                <a:ea typeface="Segoe UI" pitchFamily="34" charset="0"/>
                <a:cs typeface="Segoe UI" pitchFamily="34" charset="0"/>
              </a:rPr>
              <a:t>You can use it to enforce various types of settings to a large number of users and computers</a:t>
            </a:r>
            <a:endParaRPr lang="en-US" dirty="0">
              <a:latin typeface="Segoe UI" pitchFamily="34" charset="0"/>
              <a:ea typeface="Segoe UI" pitchFamily="34" charset="0"/>
              <a:cs typeface="Segoe UI" pitchFamily="34" charset="0"/>
            </a:endParaRPr>
          </a:p>
          <a:p>
            <a:r>
              <a:rPr lang="en-US" sz="2800" dirty="0">
                <a:latin typeface="Segoe UI" pitchFamily="34" charset="0"/>
                <a:ea typeface="Segoe UI" pitchFamily="34" charset="0"/>
                <a:cs typeface="Segoe UI" pitchFamily="34" charset="0"/>
              </a:rPr>
              <a:t>Typically, you use GPOs to:</a:t>
            </a:r>
          </a:p>
          <a:p>
            <a:pPr marL="411480" lvl="1">
              <a:buFont typeface="Arial" pitchFamily="34" charset="0"/>
              <a:buChar char="•"/>
            </a:pPr>
            <a:r>
              <a:rPr lang="en-US" sz="2400" dirty="0">
                <a:latin typeface="Segoe UI" pitchFamily="34" charset="0"/>
                <a:ea typeface="Segoe UI" pitchFamily="34" charset="0"/>
                <a:cs typeface="Segoe UI" pitchFamily="34" charset="0"/>
              </a:rPr>
              <a:t>Apply security settings</a:t>
            </a:r>
          </a:p>
          <a:p>
            <a:pPr marL="411480" lvl="1">
              <a:buFont typeface="Arial" pitchFamily="34" charset="0"/>
              <a:buChar char="•"/>
            </a:pPr>
            <a:r>
              <a:rPr lang="en-US" sz="2400" dirty="0">
                <a:latin typeface="Segoe UI" pitchFamily="34" charset="0"/>
                <a:ea typeface="Segoe UI" pitchFamily="34" charset="0"/>
                <a:cs typeface="Segoe UI" pitchFamily="34" charset="0"/>
              </a:rPr>
              <a:t>Manage desktop application settings</a:t>
            </a:r>
          </a:p>
          <a:p>
            <a:pPr marL="411480" lvl="1">
              <a:buFont typeface="Arial" pitchFamily="34" charset="0"/>
              <a:buChar char="•"/>
            </a:pPr>
            <a:r>
              <a:rPr lang="en-US" sz="2400" dirty="0">
                <a:latin typeface="Segoe UI" pitchFamily="34" charset="0"/>
                <a:ea typeface="Segoe UI" pitchFamily="34" charset="0"/>
                <a:cs typeface="Segoe UI" pitchFamily="34" charset="0"/>
              </a:rPr>
              <a:t>Deploy application software</a:t>
            </a:r>
          </a:p>
          <a:p>
            <a:pPr marL="411480" lvl="1">
              <a:buFont typeface="Arial" pitchFamily="34" charset="0"/>
              <a:buChar char="•"/>
            </a:pPr>
            <a:r>
              <a:rPr lang="en-US" sz="2400" dirty="0">
                <a:latin typeface="Segoe UI" pitchFamily="34" charset="0"/>
                <a:ea typeface="Segoe UI" pitchFamily="34" charset="0"/>
                <a:cs typeface="Segoe UI" pitchFamily="34" charset="0"/>
              </a:rPr>
              <a:t>Manage Folder Redirection</a:t>
            </a:r>
          </a:p>
          <a:p>
            <a:pPr marL="411480" lvl="1">
              <a:buFont typeface="Arial" pitchFamily="34" charset="0"/>
              <a:buChar char="•"/>
            </a:pPr>
            <a:r>
              <a:rPr lang="en-US" sz="2400" dirty="0">
                <a:latin typeface="Segoe UI" pitchFamily="34" charset="0"/>
                <a:ea typeface="Segoe UI" pitchFamily="34" charset="0"/>
                <a:cs typeface="Segoe UI" pitchFamily="34" charset="0"/>
              </a:rPr>
              <a:t>Configure network settings</a:t>
            </a:r>
          </a:p>
        </p:txBody>
      </p:sp>
    </p:spTree>
    <p:extLst>
      <p:ext uri="{BB962C8B-B14F-4D97-AF65-F5344CB8AC3E}">
        <p14:creationId xmlns:p14="http://schemas.microsoft.com/office/powerpoint/2010/main" val="220838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97320e0-ad74-45d7-a97f-852ebf8417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 Policy Objects</a:t>
            </a:r>
          </a:p>
        </p:txBody>
      </p:sp>
      <p:sp>
        <p:nvSpPr>
          <p:cNvPr id="4" name="Content Placeholder 2"/>
          <p:cNvSpPr>
            <a:spLocks noGrp="1"/>
          </p:cNvSpPr>
          <p:nvPr/>
        </p:nvSpPr>
        <p:spPr bwMode="auto">
          <a:xfrm>
            <a:off x="457200" y="1066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800" dirty="0">
                <a:latin typeface="Segoe UI" pitchFamily="34" charset="0"/>
                <a:ea typeface="Segoe UI" pitchFamily="34" charset="0"/>
                <a:cs typeface="Segoe UI" pitchFamily="34" charset="0"/>
              </a:rPr>
              <a:t>A GPO is:</a:t>
            </a:r>
          </a:p>
          <a:p>
            <a:pPr>
              <a:buFont typeface="Arial" pitchFamily="34" charset="0"/>
              <a:buChar char="•"/>
            </a:pPr>
            <a:r>
              <a:rPr lang="en-US" sz="2600" dirty="0">
                <a:latin typeface="Segoe UI" pitchFamily="34" charset="0"/>
                <a:ea typeface="Segoe UI" pitchFamily="34" charset="0"/>
                <a:cs typeface="Segoe UI" pitchFamily="34" charset="0"/>
              </a:rPr>
              <a:t>A container for one or more policy settings</a:t>
            </a:r>
          </a:p>
          <a:p>
            <a:pPr>
              <a:buFont typeface="Arial" pitchFamily="34" charset="0"/>
              <a:buChar char="•"/>
            </a:pPr>
            <a:r>
              <a:rPr lang="en-GB" sz="2600" dirty="0">
                <a:latin typeface="Segoe UI" pitchFamily="34" charset="0"/>
                <a:ea typeface="Segoe UI" pitchFamily="34" charset="0"/>
                <a:cs typeface="Segoe UI" pitchFamily="34" charset="0"/>
              </a:rPr>
              <a:t>Managed with the GPMC</a:t>
            </a:r>
            <a:endParaRPr lang="en-US" sz="2600" dirty="0">
              <a:latin typeface="Segoe UI" pitchFamily="34" charset="0"/>
              <a:ea typeface="Segoe UI" pitchFamily="34" charset="0"/>
              <a:cs typeface="Segoe UI" pitchFamily="34" charset="0"/>
            </a:endParaRPr>
          </a:p>
          <a:p>
            <a:pPr>
              <a:buFont typeface="Arial" pitchFamily="34" charset="0"/>
              <a:buChar char="•"/>
            </a:pPr>
            <a:r>
              <a:rPr lang="en-GB" sz="2600" dirty="0">
                <a:latin typeface="Segoe UI" pitchFamily="34" charset="0"/>
                <a:ea typeface="Segoe UI" pitchFamily="34" charset="0"/>
                <a:cs typeface="Segoe UI" pitchFamily="34" charset="0"/>
              </a:rPr>
              <a:t>Stored in the GPOs container</a:t>
            </a:r>
            <a:endParaRPr lang="en-US" sz="2600" dirty="0">
              <a:latin typeface="Segoe UI" pitchFamily="34" charset="0"/>
              <a:ea typeface="Segoe UI" pitchFamily="34" charset="0"/>
              <a:cs typeface="Segoe UI" pitchFamily="34" charset="0"/>
            </a:endParaRPr>
          </a:p>
          <a:p>
            <a:pPr>
              <a:buFont typeface="Arial" pitchFamily="34" charset="0"/>
              <a:buChar char="•"/>
            </a:pPr>
            <a:r>
              <a:rPr lang="en-US" sz="2600" dirty="0">
                <a:latin typeface="Segoe UI" pitchFamily="34" charset="0"/>
                <a:ea typeface="Segoe UI" pitchFamily="34" charset="0"/>
                <a:cs typeface="Segoe UI" pitchFamily="34" charset="0"/>
              </a:rPr>
              <a:t>Edited with Group Policy Management Editor</a:t>
            </a:r>
          </a:p>
          <a:p>
            <a:pPr>
              <a:buFont typeface="Arial" pitchFamily="34" charset="0"/>
              <a:buChar char="•"/>
            </a:pPr>
            <a:r>
              <a:rPr lang="en-GB" sz="2600" dirty="0">
                <a:latin typeface="Segoe UI" pitchFamily="34" charset="0"/>
                <a:ea typeface="Segoe UI" pitchFamily="34" charset="0"/>
                <a:cs typeface="Segoe UI" pitchFamily="34" charset="0"/>
              </a:rPr>
              <a:t>Applied to a specific level in the AD DS hierarchy</a:t>
            </a:r>
          </a:p>
        </p:txBody>
      </p:sp>
    </p:spTree>
    <p:extLst>
      <p:ext uri="{BB962C8B-B14F-4D97-AF65-F5344CB8AC3E}">
        <p14:creationId xmlns:p14="http://schemas.microsoft.com/office/powerpoint/2010/main" val="146517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fb78ead-9aac-492e-aaa3-2de8b37fe0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GPO scope</a:t>
            </a:r>
          </a:p>
        </p:txBody>
      </p:sp>
      <p:sp>
        <p:nvSpPr>
          <p:cNvPr id="4" name="Content Placeholder 2"/>
          <p:cNvSpPr>
            <a:spLocks noGrp="1"/>
          </p:cNvSpPr>
          <p:nvPr/>
        </p:nvSpPr>
        <p:spPr bwMode="auto">
          <a:xfrm>
            <a:off x="457200" y="1066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dirty="0">
                <a:latin typeface="Segoe UI" pitchFamily="34" charset="0"/>
                <a:ea typeface="Segoe UI" pitchFamily="34" charset="0"/>
                <a:cs typeface="Segoe UI" pitchFamily="34" charset="0"/>
              </a:rPr>
              <a:t>The </a:t>
            </a:r>
            <a:r>
              <a:rPr lang="en-US" sz="2800" i="1" dirty="0">
                <a:latin typeface="Segoe UI" pitchFamily="34" charset="0"/>
                <a:ea typeface="Segoe UI" pitchFamily="34" charset="0"/>
                <a:cs typeface="Segoe UI" pitchFamily="34" charset="0"/>
              </a:rPr>
              <a:t>scope</a:t>
            </a:r>
            <a:r>
              <a:rPr lang="en-US" sz="2800" dirty="0">
                <a:latin typeface="Segoe UI" pitchFamily="34" charset="0"/>
                <a:ea typeface="Segoe UI" pitchFamily="34" charset="0"/>
                <a:cs typeface="Segoe UI" pitchFamily="34" charset="0"/>
              </a:rPr>
              <a:t> of a GPO is the collection of users and computers that will apply the settings in the GPO</a:t>
            </a:r>
          </a:p>
          <a:p>
            <a:r>
              <a:rPr lang="en-US" sz="2800" dirty="0">
                <a:latin typeface="Segoe UI" pitchFamily="34" charset="0"/>
                <a:ea typeface="Segoe UI" pitchFamily="34" charset="0"/>
                <a:cs typeface="Segoe UI" pitchFamily="34" charset="0"/>
              </a:rPr>
              <a:t> You can use several methods to scope a GPO:</a:t>
            </a:r>
          </a:p>
          <a:p>
            <a:pPr marL="502920" lvl="1">
              <a:buFont typeface="Arial" pitchFamily="34" charset="0"/>
              <a:buChar char="•"/>
            </a:pPr>
            <a:r>
              <a:rPr lang="en-US" sz="2400" dirty="0">
                <a:latin typeface="Segoe UI" pitchFamily="34" charset="0"/>
                <a:ea typeface="Segoe UI" pitchFamily="34" charset="0"/>
                <a:cs typeface="Segoe UI" pitchFamily="34" charset="0"/>
              </a:rPr>
              <a:t>Link the GPO to a container, such as an OU</a:t>
            </a:r>
          </a:p>
          <a:p>
            <a:pPr marL="502920" lvl="1">
              <a:buFont typeface="Arial" pitchFamily="34" charset="0"/>
              <a:buChar char="•"/>
            </a:pPr>
            <a:r>
              <a:rPr lang="en-GB" sz="2400" dirty="0">
                <a:latin typeface="Segoe UI" pitchFamily="34" charset="0"/>
                <a:ea typeface="Segoe UI" pitchFamily="34" charset="0"/>
                <a:cs typeface="Segoe UI" pitchFamily="34" charset="0"/>
              </a:rPr>
              <a:t>Filter by using security settings</a:t>
            </a:r>
            <a:endParaRPr lang="en-US" sz="2400" dirty="0">
              <a:latin typeface="Segoe UI" pitchFamily="34" charset="0"/>
              <a:ea typeface="Segoe UI" pitchFamily="34" charset="0"/>
              <a:cs typeface="Segoe UI" pitchFamily="34" charset="0"/>
            </a:endParaRPr>
          </a:p>
          <a:p>
            <a:pPr marL="502920" lvl="1">
              <a:buFont typeface="Arial" pitchFamily="34" charset="0"/>
              <a:buChar char="•"/>
            </a:pPr>
            <a:r>
              <a:rPr lang="en-GB" sz="2400" dirty="0">
                <a:latin typeface="Segoe UI" pitchFamily="34" charset="0"/>
                <a:ea typeface="Segoe UI" pitchFamily="34" charset="0"/>
                <a:cs typeface="Segoe UI" pitchFamily="34" charset="0"/>
              </a:rPr>
              <a:t>Filter by using WMI filters</a:t>
            </a:r>
          </a:p>
          <a:p>
            <a:pPr>
              <a:buFont typeface="Arial" pitchFamily="34" charset="0"/>
              <a:buChar char="•"/>
            </a:pPr>
            <a:r>
              <a:rPr lang="en-GB" sz="2600" dirty="0">
                <a:latin typeface="Segoe UI" pitchFamily="34" charset="0"/>
                <a:ea typeface="Segoe UI" pitchFamily="34" charset="0"/>
                <a:cs typeface="Segoe UI" pitchFamily="34" charset="0"/>
              </a:rPr>
              <a:t>For Group Policy preferences:</a:t>
            </a:r>
          </a:p>
          <a:p>
            <a:pPr marL="411480" lvl="1">
              <a:buFont typeface="Arial" pitchFamily="34" charset="0"/>
              <a:buChar char="•"/>
            </a:pPr>
            <a:r>
              <a:rPr lang="en-GB" sz="2400" dirty="0">
                <a:latin typeface="Segoe UI" pitchFamily="34" charset="0"/>
                <a:ea typeface="Segoe UI" pitchFamily="34" charset="0"/>
                <a:cs typeface="Segoe UI" pitchFamily="34" charset="0"/>
              </a:rPr>
              <a:t>Y</a:t>
            </a:r>
            <a:r>
              <a:rPr lang="en-US" sz="2400" dirty="0" err="1">
                <a:latin typeface="Segoe UI" pitchFamily="34" charset="0"/>
                <a:ea typeface="Segoe UI" pitchFamily="34" charset="0"/>
                <a:cs typeface="Segoe UI" pitchFamily="34" charset="0"/>
              </a:rPr>
              <a:t>ou</a:t>
            </a:r>
            <a:r>
              <a:rPr lang="en-US" sz="2400" dirty="0">
                <a:latin typeface="Segoe UI" pitchFamily="34" charset="0"/>
                <a:ea typeface="Segoe UI" pitchFamily="34" charset="0"/>
                <a:cs typeface="Segoe UI" pitchFamily="34" charset="0"/>
              </a:rPr>
              <a:t> can filter or target the settings that you configure by Group Policy preferences within a GPO based on several criteria</a:t>
            </a:r>
          </a:p>
        </p:txBody>
      </p:sp>
    </p:spTree>
    <p:extLst>
      <p:ext uri="{BB962C8B-B14F-4D97-AF65-F5344CB8AC3E}">
        <p14:creationId xmlns:p14="http://schemas.microsoft.com/office/powerpoint/2010/main" val="287624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d1ac81b-a510-42ad-b1d7-7a3f1ec8b5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GPO inheritance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GPOs are processed on a client computer in the following order:</a:t>
            </a:r>
            <a:endParaRPr lang="en-GB" dirty="0"/>
          </a:p>
          <a:p>
            <a:pPr marL="514350" indent="-514350">
              <a:buFont typeface="+mj-lt"/>
              <a:buAutoNum type="arabicPeriod"/>
            </a:pPr>
            <a:r>
              <a:rPr lang="en-US" sz="2400" dirty="0"/>
              <a:t>Local GPOs</a:t>
            </a:r>
          </a:p>
          <a:p>
            <a:pPr marL="514350" indent="-514350">
              <a:buFont typeface="+mj-lt"/>
              <a:buAutoNum type="arabicPeriod"/>
            </a:pPr>
            <a:endParaRPr lang="en-GB" sz="400" dirty="0"/>
          </a:p>
          <a:p>
            <a:pPr marL="514350" indent="-514350">
              <a:buFont typeface="+mj-lt"/>
              <a:buAutoNum type="arabicPeriod"/>
            </a:pPr>
            <a:r>
              <a:rPr lang="en-US" sz="2400" dirty="0"/>
              <a:t>Site-level GPOs </a:t>
            </a:r>
          </a:p>
          <a:p>
            <a:pPr marL="514350" indent="-514350">
              <a:buFont typeface="+mj-lt"/>
              <a:buAutoNum type="arabicPeriod"/>
            </a:pPr>
            <a:endParaRPr lang="en-GB" sz="400" dirty="0"/>
          </a:p>
          <a:p>
            <a:pPr marL="514350" indent="-514350">
              <a:buFont typeface="+mj-lt"/>
              <a:buAutoNum type="arabicPeriod"/>
            </a:pPr>
            <a:r>
              <a:rPr lang="en-US" sz="2400" dirty="0"/>
              <a:t>Domain-level GPOs</a:t>
            </a:r>
          </a:p>
          <a:p>
            <a:pPr marL="514350" indent="-514350">
              <a:buFont typeface="+mj-lt"/>
              <a:buAutoNum type="arabicPeriod"/>
            </a:pPr>
            <a:endParaRPr lang="en-GB" sz="400" dirty="0"/>
          </a:p>
          <a:p>
            <a:pPr marL="514350" indent="-514350">
              <a:buFont typeface="+mj-lt"/>
              <a:buAutoNum type="arabicPeriod"/>
            </a:pPr>
            <a:r>
              <a:rPr lang="en-US" sz="2400" dirty="0"/>
              <a:t>OU GPOs, including any nested OUs</a:t>
            </a:r>
            <a:endParaRPr lang="en-GB" sz="2400" dirty="0"/>
          </a:p>
          <a:p>
            <a:endParaRPr lang="en-US" dirty="0"/>
          </a:p>
        </p:txBody>
      </p:sp>
    </p:spTree>
    <p:extLst>
      <p:ext uri="{BB962C8B-B14F-4D97-AF65-F5344CB8AC3E}">
        <p14:creationId xmlns:p14="http://schemas.microsoft.com/office/powerpoint/2010/main" val="2826215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5"/>
  <p:tag name="ISPRING_RESOURCE_PATHS_HASH_PRESENTER" val="33c2c95be6a1247ed6431316e67b7dcb2b5ede4"/>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109</TotalTime>
  <Words>5683</Words>
  <Application>Microsoft Office PowerPoint</Application>
  <PresentationFormat>On-screen Show (4:3)</PresentationFormat>
  <Paragraphs>546</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Segoe UI</vt:lpstr>
      <vt:lpstr>Times New Roman</vt:lpstr>
      <vt:lpstr>Verdana</vt:lpstr>
      <vt:lpstr>Wingdings</vt:lpstr>
      <vt:lpstr>Symbol</vt:lpstr>
      <vt:lpstr>Calibri</vt:lpstr>
      <vt:lpstr>NG_MOC_Core_ModuleNew2</vt:lpstr>
      <vt:lpstr>Module 5</vt:lpstr>
      <vt:lpstr>Module Overview</vt:lpstr>
      <vt:lpstr>Lesson 1: Introducing Group Policy</vt:lpstr>
      <vt:lpstr>What is configuration management?</vt:lpstr>
      <vt:lpstr>Overview of Group Policy tools and consoles</vt:lpstr>
      <vt:lpstr>Benefits of using Group Policy</vt:lpstr>
      <vt:lpstr>Group Policy Objects</vt:lpstr>
      <vt:lpstr>Overview of GPO scope</vt:lpstr>
      <vt:lpstr>Overview of GPO inheritance</vt:lpstr>
      <vt:lpstr>The Group Policy Client service and client-side extensions</vt:lpstr>
      <vt:lpstr>New features in Group Policy in Windows Server 2016</vt:lpstr>
      <vt:lpstr>Lesson 2: Implementing and administering GPOs</vt:lpstr>
      <vt:lpstr>What are domain-based GPOs?</vt:lpstr>
      <vt:lpstr>GPO storage</vt:lpstr>
      <vt:lpstr>What are starter GPOs?</vt:lpstr>
      <vt:lpstr>Common GPO management tasks</vt:lpstr>
      <vt:lpstr>Delegating administration of Group Policy</vt:lpstr>
      <vt:lpstr>Lesson 3: Group Policy scope and Group Policy processing</vt:lpstr>
      <vt:lpstr>What are GPO links?</vt:lpstr>
      <vt:lpstr>Group Policy processing order</vt:lpstr>
      <vt:lpstr>Configuring GPO inheritance and precedence</vt:lpstr>
      <vt:lpstr>Using security filtering to modify Group Policy scope</vt:lpstr>
      <vt:lpstr>What are WMI filters?</vt:lpstr>
      <vt:lpstr>What are WMI filters?</vt:lpstr>
      <vt:lpstr>How to enable or disable GPOs and GPO nodes</vt:lpstr>
      <vt:lpstr>Loopback policy processing</vt:lpstr>
      <vt:lpstr>Loopback policy processing</vt:lpstr>
      <vt:lpstr>Considerations for slow links and disconnected systems</vt:lpstr>
      <vt:lpstr>Lab A: Implementing a Group Policy infrastructure</vt:lpstr>
      <vt:lpstr>Lesson 4: Troubleshooting the application of GPOs</vt:lpstr>
      <vt:lpstr>Refreshing GPOs</vt:lpstr>
      <vt:lpstr>What is RSoP?</vt:lpstr>
      <vt:lpstr>What is RSoP?</vt:lpstr>
      <vt:lpstr>Generating RSoP reports</vt:lpstr>
      <vt:lpstr>Generating RSoP reports</vt:lpstr>
      <vt:lpstr>Examining Group Policy event logs</vt:lpstr>
      <vt:lpstr>Detecting Group Policy health issues</vt:lpstr>
      <vt:lpstr>Detecting Group Policy health issues</vt:lpstr>
      <vt:lpstr>Lab B: Troubleshooting Group Policy infrastructure</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apposite_emp1@outlook.com</dc:creator>
  <cp:lastModifiedBy>Windows User</cp:lastModifiedBy>
  <cp:revision>24</cp:revision>
  <dcterms:created xsi:type="dcterms:W3CDTF">2016-12-29T08:22:18Z</dcterms:created>
  <dcterms:modified xsi:type="dcterms:W3CDTF">2020-08-10T14:34:36Z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7FBFADD4-B02B-4377-AD08-D63FC3864570</vt:lpwstr>
  </property>
  <property fmtid="{D5CDD505-2E9C-101B-9397-08002B2CF9AE}" pid="3" name="ArticulatePath">
    <vt:lpwstr>20742B_05_Source</vt:lpwstr>
  </property>
</Properties>
</file>