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8.xml" ContentType="application/vnd.openxmlformats-officedocument.theme+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29.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theme/theme30.xml" ContentType="application/vnd.openxmlformats-officedocument.theme+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theme/theme31.xml" ContentType="application/vnd.openxmlformats-officedocument.theme+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theme/theme32.xml" ContentType="application/vnd.openxmlformats-officedocument.theme+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33.xml" ContentType="application/vnd.openxmlformats-officedocument.theme+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theme/theme34.xml" ContentType="application/vnd.openxmlformats-officedocument.theme+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theme/theme35.xml" ContentType="application/vnd.openxmlformats-officedocument.theme+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theme/theme36.xml" ContentType="application/vnd.openxmlformats-officedocument.theme+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Lst>
  <p:notesMasterIdLst>
    <p:notesMasterId r:id="rId61"/>
  </p:notesMasterIdLst>
  <p:sldIdLst>
    <p:sldId id="256" r:id="rId38"/>
    <p:sldId id="257" r:id="rId39"/>
    <p:sldId id="258" r:id="rId40"/>
    <p:sldId id="259" r:id="rId41"/>
    <p:sldId id="260" r:id="rId42"/>
    <p:sldId id="293" r:id="rId43"/>
    <p:sldId id="294" r:id="rId44"/>
    <p:sldId id="263" r:id="rId45"/>
    <p:sldId id="264" r:id="rId46"/>
    <p:sldId id="295" r:id="rId47"/>
    <p:sldId id="267" r:id="rId48"/>
    <p:sldId id="268" r:id="rId49"/>
    <p:sldId id="296" r:id="rId50"/>
    <p:sldId id="271" r:id="rId51"/>
    <p:sldId id="272" r:id="rId52"/>
    <p:sldId id="273" r:id="rId53"/>
    <p:sldId id="274" r:id="rId54"/>
    <p:sldId id="275" r:id="rId55"/>
    <p:sldId id="276" r:id="rId56"/>
    <p:sldId id="278" r:id="rId57"/>
    <p:sldId id="297" r:id="rId58"/>
    <p:sldId id="281" r:id="rId59"/>
    <p:sldId id="288" r:id="rId60"/>
  </p:sldIdLst>
  <p:sldSz cx="9144000" cy="6858000" type="screen4x3"/>
  <p:notesSz cx="6858000" cy="9144000"/>
  <p:embeddedFontLst>
    <p:embeddedFont>
      <p:font typeface="Calibri" panose="020F0502020204030204" pitchFamily="34" charset="0"/>
      <p:regular r:id="rId62"/>
      <p:bold r:id="rId63"/>
      <p:italic r:id="rId64"/>
      <p:boldItalic r:id="rId65"/>
    </p:embeddedFont>
    <p:embeddedFont>
      <p:font typeface="Segoe UI" panose="020B0502040204020203" pitchFamily="34" charset="0"/>
      <p:regular r:id="rId66"/>
      <p:bold r:id="rId67"/>
      <p:italic r:id="rId68"/>
      <p:boldItalic r:id="rId69"/>
    </p:embeddedFont>
    <p:embeddedFont>
      <p:font typeface="Verdana" panose="020B0604030504040204" pitchFamily="34" charset="0"/>
      <p:regular r:id="rId70"/>
      <p:bold r:id="rId71"/>
      <p:italic r:id="rId72"/>
      <p:boldItalic r:id="rId73"/>
    </p:embeddedFont>
  </p:embeddedFontLst>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4023" autoAdjust="0"/>
    <p:restoredTop sz="79971" autoAdjust="0"/>
  </p:normalViewPr>
  <p:slideViewPr>
    <p:cSldViewPr snapToGrid="0">
      <p:cViewPr varScale="1">
        <p:scale>
          <a:sx n="74" d="100"/>
          <a:sy n="74" d="100"/>
        </p:scale>
        <p:origin x="2370" y="5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slide" Target="slides/slide21.xml"/><Relationship Id="rId66" Type="http://schemas.openxmlformats.org/officeDocument/2006/relationships/font" Target="fonts/font5.fntdata"/><Relationship Id="rId7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 Id="rId61"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slide" Target="slides/slide23.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14.xml"/><Relationship Id="rId72" Type="http://schemas.openxmlformats.org/officeDocument/2006/relationships/font" Target="fonts/font11.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slide" Target="slides/slide22.xml"/><Relationship Id="rId6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FEB2F-7292-4DA9-807A-0D6E006E7B01}" type="datetimeFigureOut">
              <a:rPr lang="en-US" smtClean="0"/>
              <a:t>8/10/2020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7C3E3-37F0-4985-8F46-D78B78468BB0}" type="slidenum">
              <a:rPr lang="en-US" smtClean="0"/>
              <a:t>‹#›</a:t>
            </a:fld>
            <a:endParaRPr lang="en-US" dirty="0"/>
          </a:p>
        </p:txBody>
      </p:sp>
    </p:spTree>
    <p:extLst>
      <p:ext uri="{BB962C8B-B14F-4D97-AF65-F5344CB8AC3E}">
        <p14:creationId xmlns:p14="http://schemas.microsoft.com/office/powerpoint/2010/main" val="2118363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Segoe UI" panose="020B0502040204020203" pitchFamily="34"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70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Explain the Dynamic Host Configuration Protocol (DHCP) server role.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Deploy DHCP.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Manage and troubleshoot DHCP.</a:t>
            </a:r>
          </a:p>
          <a:p>
            <a:pPr>
              <a:lnSpc>
                <a:spcPts val="1300"/>
              </a:lnSpc>
              <a:spcBef>
                <a:spcPts val="900"/>
              </a:spcBef>
              <a:spcAft>
                <a:spcPts val="3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20741B_02.pptx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and determine how you will use the information to reinforce student learning and promote knowledge transfer to on-the-job performance.</a:t>
            </a:r>
            <a:endParaRPr lang="en-US" sz="1000" dirty="0">
              <a:effectLst/>
              <a:latin typeface="Arial" panose="020B0604020202020204" pitchFamily="34" charset="0"/>
            </a:endParaRPr>
          </a:p>
          <a:p>
            <a:pPr fontAlgn="base">
              <a:lnSpc>
                <a:spcPct val="90000"/>
              </a:lnSpc>
              <a:spcAft>
                <a:spcPts val="720"/>
              </a:spcAft>
            </a:pPr>
            <a:r>
              <a:rPr lang="en-US" sz="1000" dirty="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1803221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5B7C3E3-37F0-4985-8F46-D78B78468BB0}" type="slidenum">
              <a:rPr lang="en-US" smtClean="0"/>
              <a:t>10</a:t>
            </a:fld>
            <a:endParaRPr lang="en-US" dirty="0"/>
          </a:p>
        </p:txBody>
      </p:sp>
      <p:sp>
        <p:nvSpPr>
          <p:cNvPr id="5" name="Notes Placeholder 2"/>
          <p:cNvSpPr>
            <a:spLocks noGrp="1"/>
          </p:cNvSpPr>
          <p:nvPr>
            <p:ph type="body" idx="3"/>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is an animated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Emphasize the importance of DHCP authorization, and explain that an unauthorized DHCP server can cause problems in a network, and clients that are configured incorrectly can cause numerous issues, such as an incorrect or duplicate address, or a wrong default gateway or Domain Name System (DNS) server.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an enterprise administrator must authorize installations of a DHCP role in a domain, because several domains can exist in the same IP subnet. Although we do not recommend it, you can use a standalone server as a DHCP server if it is not on a subnet with any authorized DHCP servers. When a standalone DHCP server detects an authorized server on the same subnet, it automatically stops leasing IP addresses to DHCP clients.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It is important to note that other third-party network devices can run DHCP servers. However, these devices are not able to comply with Active Directory authorization, and might cause issues in a networked environment.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617716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Describe the purpose of a DHCP scope. Explain that administrators must create a DHCP scope before IP addresses can be leased to clients. Point out that a scope could contain IP addresses that are not available for lease, and that you can configure these addresses as exclusions.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Discuss the importance of lease duration. Point out that if leases are too long you run the risk of running out of available addresses even though some of the leased addresses are no longer being used. Networks where a lot of mobile clients come and go are susceptible to this.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Explain how to create a reservation and when you would want to create one. Explain the various ways you can obtain the MAC address, such as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IPConfig/All</a:t>
            </a:r>
            <a:r>
              <a:rPr lang="en-CA" sz="1000" dirty="0">
                <a:effectLst/>
                <a:latin typeface="Arial" panose="020B0604020202020204" pitchFamily="34" charset="0"/>
                <a:ea typeface="Calibri" panose="020F0502020204030204" pitchFamily="34" charset="0"/>
                <a:cs typeface="Times New Roman" panose="02020603050405020304" pitchFamily="18" charset="0"/>
              </a:rPr>
              <a:t> command for computers. Most printers will have a way to print their network configuration information.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383613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purpose of DHCP options. The options that are used most include </a:t>
            </a:r>
            <a:r>
              <a:rPr lang="en-US" sz="1000" b="1" dirty="0">
                <a:effectLst/>
                <a:latin typeface="Arial" panose="020B0604020202020204" pitchFamily="34" charset="0"/>
                <a:ea typeface="Calibri" panose="020F0502020204030204" pitchFamily="34" charset="0"/>
                <a:cs typeface="Times New Roman" panose="02020603050405020304" pitchFamily="18" charset="0"/>
              </a:rPr>
              <a:t>router</a:t>
            </a:r>
            <a:r>
              <a:rPr lang="en-US" sz="1000" dirty="0">
                <a:effectLst/>
                <a:latin typeface="Arial" panose="020B0604020202020204" pitchFamily="34" charset="0"/>
                <a:ea typeface="Calibri" panose="020F0502020204030204" pitchFamily="34" charset="0"/>
                <a:cs typeface="Times New Roman" panose="02020603050405020304" pitchFamily="18" charset="0"/>
              </a:rPr>
              <a:t> (otherwise known as default gateway)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DNS server</a:t>
            </a:r>
            <a:r>
              <a:rPr lang="en-US" sz="1000" dirty="0">
                <a:effectLst/>
                <a:latin typeface="Arial" panose="020B0604020202020204" pitchFamily="34" charset="0"/>
                <a:ea typeface="Calibri" panose="020F0502020204030204" pitchFamily="34" charset="0"/>
                <a:cs typeface="Times New Roman" panose="02020603050405020304" pitchFamily="18" charset="0"/>
              </a:rPr>
              <a:t>. Mention that the various DHCP options that you use in a Windows-based operating-systems deployment, which utilize the Pre-Boot Execution Environment (PXE). PXE requires a DHCP server. Point out that in most cases, DHCP options are applied at the scope level.</a:t>
            </a:r>
          </a:p>
        </p:txBody>
      </p:sp>
      <p:sp>
        <p:nvSpPr>
          <p:cNvPr id="4" name="Slide Number Placeholder 3"/>
          <p:cNvSpPr>
            <a:spLocks noGrp="1"/>
          </p:cNvSpPr>
          <p:nvPr>
            <p:ph type="sldNum" sz="quarter" idx="10"/>
          </p:nvPr>
        </p:nvSpPr>
        <p:spPr/>
        <p:txBody>
          <a:bodyPr/>
          <a:lstStyle/>
          <a:p>
            <a:fld id="{95B7C3E3-37F0-4985-8F46-D78B78468BB0}"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939839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5B7C3E3-37F0-4985-8F46-D78B78468BB0}" type="slidenum">
              <a:rPr lang="en-US" smtClean="0"/>
              <a:t>13</a:t>
            </a:fld>
            <a:endParaRPr lang="en-US" dirty="0"/>
          </a:p>
        </p:txBody>
      </p:sp>
      <p:sp>
        <p:nvSpPr>
          <p:cNvPr id="5"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is an animated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Mention that most routers and enterprise switches (that can route) support RFC 1542.</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animation requires two clicks to play:</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one starts the broadcast on Subnet A and the unicast from the relay agent to the server.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two starts the unicast from the server to the relay agent and the broadcast on Subnet A.</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661643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can you prevent ranges of subnet addresses from being assigned to clients?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Configure exclusions to prevent one or more of the subnet’s address ranges from being assigned.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maximum time difference that can exist between two DHCP servers in a failover relationship is five minutes.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maximum time difference that can exist between two DHCP servers in a failover relationship is only one minute.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3290387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guidelines for preventing unauthorized computers from obtaining leases.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Emphasize that the only way to prevent unauthorized access completely is to disallow network access. However, this is not feasible. Therefore, the next best action is to implement security on a wireless network to help prevent unauthorized users from plugging into empty network jacks.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Define the DHCP Name Protection feature, and explain that it allows you to help protect DNS name registrations for DHCP clients. Explain to students that this technology is not mandatory, but that we recommend it in scenarios in which you have non-Windows operating-system clients on a network.</a:t>
            </a:r>
          </a:p>
        </p:txBody>
      </p:sp>
      <p:sp>
        <p:nvSpPr>
          <p:cNvPr id="4" name="Slide Number Placeholder 3"/>
          <p:cNvSpPr>
            <a:spLocks noGrp="1"/>
          </p:cNvSpPr>
          <p:nvPr>
            <p:ph type="sldNum" sz="quarter" idx="10"/>
          </p:nvPr>
        </p:nvSpPr>
        <p:spPr/>
        <p:txBody>
          <a:bodyPr/>
          <a:lstStyle/>
          <a:p>
            <a:fld id="{95B7C3E3-37F0-4985-8F46-D78B78468BB0}"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309085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5B7C3E3-37F0-4985-8F46-D78B78468BB0}"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47611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Define superscope and multicast scope. Emphasize the usage scenario for each of these technologies. Provide some examples for multicast usage, such as Windows Deployment Services.</a:t>
            </a:r>
          </a:p>
        </p:txBody>
      </p:sp>
      <p:sp>
        <p:nvSpPr>
          <p:cNvPr id="4" name="Slide Number Placeholder 3"/>
          <p:cNvSpPr>
            <a:spLocks noGrp="1"/>
          </p:cNvSpPr>
          <p:nvPr>
            <p:ph type="sldNum" sz="quarter" idx="10"/>
          </p:nvPr>
        </p:nvSpPr>
        <p:spPr/>
        <p:txBody>
          <a:bodyPr/>
          <a:lstStyle/>
          <a:p>
            <a:fld id="{95B7C3E3-37F0-4985-8F46-D78B78468BB0}"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41629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two methods of high availability, but emphasize that DHCP failover provides a better method of high availability. </a:t>
            </a:r>
          </a:p>
        </p:txBody>
      </p:sp>
      <p:sp>
        <p:nvSpPr>
          <p:cNvPr id="4" name="Slide Number Placeholder 3"/>
          <p:cNvSpPr>
            <a:spLocks noGrp="1"/>
          </p:cNvSpPr>
          <p:nvPr>
            <p:ph type="sldNum" sz="quarter" idx="10"/>
          </p:nvPr>
        </p:nvSpPr>
        <p:spPr/>
        <p:txBody>
          <a:bodyPr/>
          <a:lstStyle/>
          <a:p>
            <a:fld id="{95B7C3E3-37F0-4985-8F46-D78B78468BB0}"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759925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ntroduce DHCP failover as an alternative to the older ways of providing high availability. Explain how DHCP failover works.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89509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effectLst/>
                <a:latin typeface="Arial" panose="020B0604020202020204" pitchFamily="34" charset="0"/>
                <a:ea typeface="Times New Roman" panose="02020603050405020304" pitchFamily="18" charset="0"/>
                <a:cs typeface="Times New Roman" panose="02020603050405020304" pitchFamily="18" charset="0"/>
              </a:rPr>
              <a:t>Briefly present an overview of the module. Reinforce that it is important to understand DHCP because many companies implement it, and it is one of the basic networking components in an IT infrastructure. </a:t>
            </a:r>
            <a:endParaRPr lang="en-US" sz="10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3095721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various tasks involved in maintaining a DHCP database. </a:t>
            </a:r>
          </a:p>
        </p:txBody>
      </p:sp>
      <p:sp>
        <p:nvSpPr>
          <p:cNvPr id="4" name="Slide Number Placeholder 3"/>
          <p:cNvSpPr>
            <a:spLocks noGrp="1"/>
          </p:cNvSpPr>
          <p:nvPr>
            <p:ph type="sldNum" sz="quarter" idx="10"/>
          </p:nvPr>
        </p:nvSpPr>
        <p:spPr/>
        <p:txBody>
          <a:bodyPr/>
          <a:lstStyle/>
          <a:p>
            <a:fld id="{95B7C3E3-37F0-4985-8F46-D78B78468BB0}"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3785848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5B7C3E3-37F0-4985-8F46-D78B78468BB0}" type="slidenum">
              <a:rPr lang="en-US" smtClean="0"/>
              <a:t>21</a:t>
            </a:fld>
            <a:endParaRPr lang="en-US" dirty="0"/>
          </a:p>
        </p:txBody>
      </p:sp>
      <p:sp>
        <p:nvSpPr>
          <p:cNvPr id="5"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is an animated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Consider doing an impromptu demonstration of exporting the database from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1139931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students start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first, and that it starts fully before they start the remaining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Planning a DHCP server implementation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have been asked to implement a network server infrastructure that enables the assignment of IP addresses to the Houston, Mexico City, and Portland offices. You will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TOR-SVR1</a:t>
            </a:r>
            <a:r>
              <a:rPr lang="en-US" sz="1000" dirty="0">
                <a:effectLst/>
                <a:latin typeface="Arial" panose="020B0604020202020204" pitchFamily="34" charset="0"/>
                <a:ea typeface="Calibri" panose="020F0502020204030204" pitchFamily="34" charset="0"/>
                <a:cs typeface="Times New Roman" panose="02020603050405020304" pitchFamily="18" charset="0"/>
              </a:rPr>
              <a:t> as the primary DHCP server.</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Your solution must meet the following requirements: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Wired and wireless clients must be assigned IP addresses from separate IP ranges.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Each location should maintain a separate IP address range from other locations.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Your solution should include a DHCP failover configuration to provide DHCP address leases if </a:t>
            </a:r>
            <a:b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TOR-SVR1</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unavailable.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This exercise does not require any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Implementing the DHCP configuration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Now that the IP addressing plan and DHCP server-implementation plan are complete, you need to configure the server infrastructure to implement your plan.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Validating the DHCP implementation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Now that you have implemented DHCP, you need to test the configuration to ensure that the clients are receiving IP addresses and that the DHCP Failover feature is functioning correctly. You decide to use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LON-CL1</a:t>
            </a:r>
            <a:r>
              <a:rPr lang="en-US" sz="1000" dirty="0">
                <a:effectLst/>
                <a:latin typeface="Arial" panose="020B0604020202020204" pitchFamily="34" charset="0"/>
                <a:ea typeface="Calibri" panose="020F0502020204030204" pitchFamily="34" charset="0"/>
                <a:cs typeface="Times New Roman" panose="02020603050405020304" pitchFamily="18" charset="0"/>
              </a:rPr>
              <a:t> to test DHCP by moving the client between the virtual networks.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Students will simulate the DHCP client on the various subnets, by changing the virtual switch to which the client is connected in the virtual machine settings.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will simulate a DHCP failover by stopping the DHCP service 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TOR-SVR1</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95B7C3E3-37F0-4985-8F46-D78B78468BB0}"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380475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Best Practices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following are best practices when you are working with DHCP: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DHCP failover relationships to provide high availability.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Ensure lease durations are appropriate. We typically recommend shorter lease durations for wireless networks, due to the transient nature of wireless clients.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reservations for devices that need IP addresses that will not change.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Enable DHCP auditing to track trends and history.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Enable name protection.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a:effectLst/>
                <a:latin typeface="Arial" panose="020B0604020202020204" pitchFamily="34" charset="0"/>
                <a:ea typeface="Calibri" panose="020F0502020204030204" pitchFamily="34" charset="0"/>
                <a:cs typeface="Times New Roman" panose="02020603050405020304" pitchFamily="18" charset="0"/>
              </a:rPr>
              <a:t>Clients are unable to obtain IP addresses.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effectLst/>
                <a:latin typeface="Arial" panose="020B0604020202020204" pitchFamily="34" charset="0"/>
                <a:ea typeface="Calibri" panose="020F0502020204030204" pitchFamily="34" charset="0"/>
                <a:cs typeface="Times New Roman" panose="02020603050405020304" pitchFamily="18" charset="0"/>
              </a:rPr>
              <a:t>Check that the scope has available addresses and that the server is online.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Ensure that you cover the common issues and the corresponding troubleshooting tips listed in this section. Encourage students to share tips from their own work environments.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102187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students understand the importance of DHCP, and how difficult it would be to manage networks without it.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there are multiple DHCP severs responding to client requests, how does the client choose which DHCP offer to accept?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client has no preference. It will accept the first offer it receives.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All Windows-based operating systems are configured to be DHCP clients after the initial installation of the operating system.</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Even server operating systems start off as DHCP clients. If you want a static address, you must configure one.</a:t>
            </a:r>
            <a:endParaRPr lang="en-US" sz="1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78444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Define DHCP, and explain how it uses automatic IP configuration to reduce the complexity and amount of administrative work that you must perform while configuring your network. Explain the differences between manual and automatic IP configuration, and provide examples of how it reduces the amount and complexity of administrative work that you must perform.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Briefly point out the differences between the addressing schemes in IPv4 and IPv6. An in-depth discussion of IPv6 is beyond this module’s scope.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Instruct students that by using DHCP, they can ensure correct configuration information. However, this is true only if you configure DHCP correctly. If you misconfigure DHCP, clients do not receive the correct configuration from the DHCP server.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74551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Reinforce to students that there are two methods for obtaining a lease: request a new lease, or renew an existing one.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Explain that DHCP uses IP broadcasts to initiate communications. Therefore, this limits DHCP servers to communication within their IP subnet. This means that in many networks, there is a DHCP server for each IP subnet. When this is not feasible, either for cost or management reasons, you can use a DHCP relay agent.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DHCP relay agents listen for client DHCP broadcast packets and send these packets as directed datagrams, or unicast packets, across a router, to a DHCP server on another IP subnet. This makes it possible to maintain a single DHCP server that services multiple IP subnets. You also can use a router that is compatible with Request for Comments (RFC) 1542 to relay DHCP packets into other subnets. Note that on most routers, you must configure this feature before the router actually passes DHCP broadcasts to other subnets. Consult your router’s documentation for details.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dirty="0">
                <a:effectLst/>
                <a:latin typeface="Arial" panose="020B0604020202020204" pitchFamily="34" charset="0"/>
                <a:ea typeface="Calibri" panose="020F0502020204030204" pitchFamily="34" charset="0"/>
                <a:cs typeface="Times New Roman" panose="02020603050405020304" pitchFamily="18" charset="0"/>
              </a:rPr>
              <a:t>A later section of this module provides more details about the DHCP relay agent.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19053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5B7C3E3-37F0-4985-8F46-D78B78468BB0}" type="slidenum">
              <a:rPr lang="en-US" smtClean="0"/>
              <a:t>6</a:t>
            </a:fld>
            <a:endParaRPr lang="en-US" dirty="0"/>
          </a:p>
        </p:txBody>
      </p:sp>
      <p:sp>
        <p:nvSpPr>
          <p:cNvPr id="5" name="Notes Placeholder 2"/>
          <p:cNvSpPr>
            <a:spLocks noGrp="1"/>
          </p:cNvSpPr>
          <p:nvPr>
            <p:ph type="body" idx="3"/>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is an animated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DHCP uses a four-step process to lease IP addressing information to DHCP clients. Describe the DHCP lease-generation process and refer to the illustrations on the slides. It is important that students understand this process, so you should run through the build slide as many times as necessary.</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4156664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95B7C3E3-37F0-4985-8F46-D78B78468BB0}" type="slidenum">
              <a:rPr lang="en-US" smtClean="0"/>
              <a:t>7</a:t>
            </a:fld>
            <a:endParaRPr lang="en-US" dirty="0"/>
          </a:p>
        </p:txBody>
      </p:sp>
      <p:sp>
        <p:nvSpPr>
          <p:cNvPr id="5" name="Notes Placeholder 2"/>
          <p:cNvSpPr>
            <a:spLocks noGrp="1"/>
          </p:cNvSpPr>
          <p:nvPr>
            <p:ph type="body" idx="3"/>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is an animated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this slide to explain the DHCP lease-renewal process. Mention that DHCP renewal occurs when 50 percent of lease duration expires, or during startup even if more than 50 percent remains. This is because a computer might have been relocated since it was last on the network. Explain that as long as a client is able to communicate with the same DHCP server before the lease expires, it will keep the same IP address. </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399471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lesson, you will use lecture and demonstrations to show students how to set up and configure DHCP in the networking environment. </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20741B-LON-DC1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and then start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20741B-LON-SVR1</a:t>
            </a:r>
            <a:r>
              <a:rPr lang="en-US" sz="1000" dirty="0">
                <a:effectLst/>
                <a:latin typeface="Arial" panose="020B0604020202020204" pitchFamily="34" charset="0"/>
                <a:ea typeface="Calibri" panose="020F0502020204030204" pitchFamily="34" charset="0"/>
                <a:cs typeface="Times New Roman" panose="02020603050405020304" pitchFamily="18" charset="0"/>
              </a:rPr>
              <a:t>. Later demonstrations require these virtual machines, so starting them before you proceed with the lecture ensures that they are ready when necessary.</a:t>
            </a:r>
          </a:p>
          <a:p>
            <a:pPr>
              <a:lnSpc>
                <a:spcPct val="107000"/>
              </a:lnSpc>
              <a:spcAft>
                <a:spcPts val="6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Any domain administrator can authorize a DHCP server.</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6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6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6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600"/>
              </a:spcAft>
            </a:pPr>
            <a:r>
              <a:rPr lang="en-US" sz="1000" dirty="0">
                <a:latin typeface="Arial" panose="020B0604020202020204" pitchFamily="34" charset="0"/>
                <a:ea typeface="Calibri" panose="020F0502020204030204" pitchFamily="34" charset="0"/>
                <a:cs typeface="Times New Roman" panose="02020603050405020304" pitchFamily="18" charset="0"/>
              </a:rPr>
              <a:t>Only an enterprise administrator can authorize a DHCP server.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case of a conflict between DHCP options, which level takes precedence?</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Server level</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Class level</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Scope level</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Client reservation level</a:t>
            </a:r>
          </a:p>
          <a:p>
            <a:pPr>
              <a:lnSpc>
                <a:spcPct val="107000"/>
              </a:lnSpc>
              <a:spcAft>
                <a:spcPts val="6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Server level</a:t>
            </a:r>
          </a:p>
          <a:p>
            <a:pPr>
              <a:lnSpc>
                <a:spcPct val="107000"/>
              </a:lnSpc>
              <a:spcAft>
                <a:spcPts val="6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Client reservation level</a:t>
            </a:r>
          </a:p>
          <a:p>
            <a:pPr>
              <a:lnSpc>
                <a:spcPct val="107000"/>
              </a:lnSpc>
              <a:spcAft>
                <a:spcPts val="6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Scope level</a:t>
            </a:r>
          </a:p>
          <a:p>
            <a:pPr>
              <a:lnSpc>
                <a:spcPct val="107000"/>
              </a:lnSpc>
              <a:spcAft>
                <a:spcPts val="6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Client reservation level</a:t>
            </a:r>
          </a:p>
          <a:p>
            <a:pPr>
              <a:lnSpc>
                <a:spcPct val="107000"/>
              </a:lnSpc>
              <a:spcAft>
                <a:spcPts val="6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600"/>
              </a:spcAft>
            </a:pPr>
            <a:r>
              <a:rPr lang="en-US" sz="1000" dirty="0">
                <a:latin typeface="Arial" panose="020B0604020202020204" pitchFamily="34" charset="0"/>
                <a:ea typeface="Calibri" panose="020F0502020204030204" pitchFamily="34" charset="0"/>
                <a:cs typeface="Times New Roman" panose="02020603050405020304" pitchFamily="18" charset="0"/>
              </a:rPr>
              <a:t>Options assigned to client reservations override any conflicting options.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5B7C3E3-37F0-4985-8F46-D78B78468BB0}"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230176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in most environments, the DHCP server does not require heavy computing resources, and that you can install it on servers that perform other functions, such as a domain controller, or file and print server. You should not install the DHCP server on servers that perform specialized functions, such as servers that are hosting Microsoft Exchange or Microsoft SQL Server.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Additionally, explain that although you can install the DHCP role on a server that does not have a static address, we do not recommend it, as the server might not respond to clients properly. If a DHCP server has multiple scopes and multiple network adapters, it will not know which scope to assign to which adapter. Also, if the DHCP server changes its own address, it becomes difficult for existing clients to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locate it.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Point out that you do not need to install the management tools if you plan on using Remote Server Administration Tools (RSAT) to administer the DHCP server or are installing on a non-GUI version of the server.</a:t>
            </a:r>
          </a:p>
        </p:txBody>
      </p:sp>
      <p:sp>
        <p:nvSpPr>
          <p:cNvPr id="4" name="Slide Number Placeholder 3"/>
          <p:cNvSpPr>
            <a:spLocks noGrp="1"/>
          </p:cNvSpPr>
          <p:nvPr>
            <p:ph type="sldNum" sz="quarter" idx="10"/>
          </p:nvPr>
        </p:nvSpPr>
        <p:spPr/>
        <p:txBody>
          <a:bodyPr/>
          <a:lstStyle/>
          <a:p>
            <a:fld id="{95B7C3E3-37F0-4985-8F46-D78B78468BB0}"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20741B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2: Implementing DHCP</a:t>
            </a:r>
          </a:p>
        </p:txBody>
      </p:sp>
    </p:spTree>
    <p:extLst>
      <p:ext uri="{BB962C8B-B14F-4D97-AF65-F5344CB8AC3E}">
        <p14:creationId xmlns:p14="http://schemas.microsoft.com/office/powerpoint/2010/main" val="90918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9035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23422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1203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2222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93383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41085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94972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388805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3963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4639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33805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8813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655768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91487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8834527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93823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603107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04412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40029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292794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82622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604448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9972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7086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813183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8838302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10598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6520228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84416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75809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88431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769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2411976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963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230291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55044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200136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232490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6210398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0443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838580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19248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18969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037734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464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25093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59386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9909274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059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40616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73825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767337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556113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364634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86717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76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602897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38302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03408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234950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666590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67111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692660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990637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7694127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30481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9811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75392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975093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180214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63871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4339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761622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228826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477265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38846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07927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8893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9871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46987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7144818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790557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825488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01186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3253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895580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257723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256277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177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004000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769541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044254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7629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260776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489023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44740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064029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01537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51368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100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3756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217845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68956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825912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1518252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843500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038030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18272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071728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567756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71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5580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663740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438241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09600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787101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456463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08632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2312816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7724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0020902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56984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2304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522839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67918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89412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687331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781166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95305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44040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31808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9238563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427768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74375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816019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450650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73126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792004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89563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641754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453600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825569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329509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63505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52144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51666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063640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9179967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00310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944231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592195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512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11543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6519537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987141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144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97254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979165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311278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24791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8827412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428844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56230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951722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43903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189789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7028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9192157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501372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143768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52196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99924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668393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7819974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56690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383923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715769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902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27052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381173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9488242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792793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86048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255323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0225750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59674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7343163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480302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998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821816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807637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83892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820998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007350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326757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607338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99996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349662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783204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99932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227676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222214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878133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273302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04897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395981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184457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0186201"/>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24012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91388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5554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79647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283817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0396120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557737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09442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93201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60259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752940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031183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82376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938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382376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585339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72867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7736992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908895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75454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814781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523007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654574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04181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33785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4547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585064"/>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68394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730418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776288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90586628"/>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551693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8811318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177148"/>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58175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610880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697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835905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1905301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562280"/>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687856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572314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9663231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00038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3188678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06040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689914"/>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072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773359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62243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544859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823608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015247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432810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3705627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437480"/>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458226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390885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6351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961895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105032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644455"/>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711069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057523"/>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474563"/>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936481"/>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6456244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025927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1600546"/>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1928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13133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179236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151866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6104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0548130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4744586"/>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59041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4787529"/>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303725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03760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875790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83461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90126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6552354"/>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7995185"/>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37999"/>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672275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3829381"/>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1237552"/>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8013201"/>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85813519"/>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64576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630272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85854910"/>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3362031"/>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609897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256048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86797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587984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524246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20115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08076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192803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66171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065927"/>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86121716"/>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834174"/>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66998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6480387"/>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109135"/>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901672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090042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997437"/>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59338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5035939"/>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324947"/>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34337950"/>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81137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367387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1007354"/>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4616092"/>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2918835"/>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581767"/>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6756386"/>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9018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1922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9867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1822109"/>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082002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39378825"/>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8826877"/>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52523708"/>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822901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675344"/>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689780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866093"/>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76772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6158556"/>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36949846"/>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9074363"/>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865557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53011824"/>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309086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97819749"/>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653004"/>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3199463"/>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171124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4125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1990669"/>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253172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48079540"/>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625734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7872806"/>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24408795"/>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8918507"/>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90587329"/>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207481"/>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7871274"/>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65032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13250"/>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40792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9322484"/>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828145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3143075"/>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83677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57167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55139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31261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03697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9182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6845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6534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77263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70837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29246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8154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616380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7973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537696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37721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88856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884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26038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03716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802091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09792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38486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69780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6661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6655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9424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62730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663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5108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7769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038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42162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225865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0644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287127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7620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83689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89852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48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1457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28399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52479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93817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38893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35456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176932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62033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448973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409221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483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32744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09010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5895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09340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263776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2758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25487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765923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236237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35310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3722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theme" Target="../theme/theme27.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theme" Target="../theme/theme28.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theme" Target="../theme/theme29.xml"/><Relationship Id="rId2" Type="http://schemas.openxmlformats.org/officeDocument/2006/relationships/slideLayout" Target="../slideLayouts/slideLayout336.xml"/><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0" Type="http://schemas.openxmlformats.org/officeDocument/2006/relationships/slideLayout" Target="../slideLayouts/slideLayout344.xml"/><Relationship Id="rId4" Type="http://schemas.openxmlformats.org/officeDocument/2006/relationships/slideLayout" Target="../slideLayouts/slideLayout338.xml"/><Relationship Id="rId9" Type="http://schemas.openxmlformats.org/officeDocument/2006/relationships/slideLayout" Target="../slideLayouts/slideLayout3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3.xml"/><Relationship Id="rId3" Type="http://schemas.openxmlformats.org/officeDocument/2006/relationships/slideLayout" Target="../slideLayouts/slideLayout348.xml"/><Relationship Id="rId7" Type="http://schemas.openxmlformats.org/officeDocument/2006/relationships/slideLayout" Target="../slideLayouts/slideLayout352.xml"/><Relationship Id="rId12" Type="http://schemas.openxmlformats.org/officeDocument/2006/relationships/theme" Target="../theme/theme30.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slideLayout" Target="../slideLayouts/slideLayout351.xml"/><Relationship Id="rId11" Type="http://schemas.openxmlformats.org/officeDocument/2006/relationships/slideLayout" Target="../slideLayouts/slideLayout356.xml"/><Relationship Id="rId5" Type="http://schemas.openxmlformats.org/officeDocument/2006/relationships/slideLayout" Target="../slideLayouts/slideLayout350.xml"/><Relationship Id="rId10" Type="http://schemas.openxmlformats.org/officeDocument/2006/relationships/slideLayout" Target="../slideLayouts/slideLayout355.xml"/><Relationship Id="rId4" Type="http://schemas.openxmlformats.org/officeDocument/2006/relationships/slideLayout" Target="../slideLayouts/slideLayout349.xml"/><Relationship Id="rId9" Type="http://schemas.openxmlformats.org/officeDocument/2006/relationships/slideLayout" Target="../slideLayouts/slideLayout354.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4.xml"/><Relationship Id="rId3" Type="http://schemas.openxmlformats.org/officeDocument/2006/relationships/slideLayout" Target="../slideLayouts/slideLayout359.xml"/><Relationship Id="rId7" Type="http://schemas.openxmlformats.org/officeDocument/2006/relationships/slideLayout" Target="../slideLayouts/slideLayout363.xml"/><Relationship Id="rId12" Type="http://schemas.openxmlformats.org/officeDocument/2006/relationships/theme" Target="../theme/theme31.xml"/><Relationship Id="rId2" Type="http://schemas.openxmlformats.org/officeDocument/2006/relationships/slideLayout" Target="../slideLayouts/slideLayout358.xml"/><Relationship Id="rId1" Type="http://schemas.openxmlformats.org/officeDocument/2006/relationships/slideLayout" Target="../slideLayouts/slideLayout357.xml"/><Relationship Id="rId6" Type="http://schemas.openxmlformats.org/officeDocument/2006/relationships/slideLayout" Target="../slideLayouts/slideLayout362.xml"/><Relationship Id="rId11" Type="http://schemas.openxmlformats.org/officeDocument/2006/relationships/slideLayout" Target="../slideLayouts/slideLayout367.xml"/><Relationship Id="rId5" Type="http://schemas.openxmlformats.org/officeDocument/2006/relationships/slideLayout" Target="../slideLayouts/slideLayout361.xml"/><Relationship Id="rId10" Type="http://schemas.openxmlformats.org/officeDocument/2006/relationships/slideLayout" Target="../slideLayouts/slideLayout366.xml"/><Relationship Id="rId4" Type="http://schemas.openxmlformats.org/officeDocument/2006/relationships/slideLayout" Target="../slideLayouts/slideLayout360.xml"/><Relationship Id="rId9" Type="http://schemas.openxmlformats.org/officeDocument/2006/relationships/slideLayout" Target="../slideLayouts/slideLayout365.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5.xml"/><Relationship Id="rId3" Type="http://schemas.openxmlformats.org/officeDocument/2006/relationships/slideLayout" Target="../slideLayouts/slideLayout370.xml"/><Relationship Id="rId7" Type="http://schemas.openxmlformats.org/officeDocument/2006/relationships/slideLayout" Target="../slideLayouts/slideLayout374.xml"/><Relationship Id="rId12" Type="http://schemas.openxmlformats.org/officeDocument/2006/relationships/theme" Target="../theme/theme32.xml"/><Relationship Id="rId2" Type="http://schemas.openxmlformats.org/officeDocument/2006/relationships/slideLayout" Target="../slideLayouts/slideLayout369.xml"/><Relationship Id="rId1" Type="http://schemas.openxmlformats.org/officeDocument/2006/relationships/slideLayout" Target="../slideLayouts/slideLayout368.xml"/><Relationship Id="rId6" Type="http://schemas.openxmlformats.org/officeDocument/2006/relationships/slideLayout" Target="../slideLayouts/slideLayout373.xml"/><Relationship Id="rId11" Type="http://schemas.openxmlformats.org/officeDocument/2006/relationships/slideLayout" Target="../slideLayouts/slideLayout378.xml"/><Relationship Id="rId5" Type="http://schemas.openxmlformats.org/officeDocument/2006/relationships/slideLayout" Target="../slideLayouts/slideLayout372.xml"/><Relationship Id="rId10" Type="http://schemas.openxmlformats.org/officeDocument/2006/relationships/slideLayout" Target="../slideLayouts/slideLayout377.xml"/><Relationship Id="rId4" Type="http://schemas.openxmlformats.org/officeDocument/2006/relationships/slideLayout" Target="../slideLayouts/slideLayout371.xml"/><Relationship Id="rId9" Type="http://schemas.openxmlformats.org/officeDocument/2006/relationships/slideLayout" Target="../slideLayouts/slideLayout376.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86.xml"/><Relationship Id="rId13" Type="http://schemas.openxmlformats.org/officeDocument/2006/relationships/theme" Target="../theme/theme33.xml"/><Relationship Id="rId3" Type="http://schemas.openxmlformats.org/officeDocument/2006/relationships/slideLayout" Target="../slideLayouts/slideLayout381.xml"/><Relationship Id="rId7" Type="http://schemas.openxmlformats.org/officeDocument/2006/relationships/slideLayout" Target="../slideLayouts/slideLayout385.xml"/><Relationship Id="rId12" Type="http://schemas.openxmlformats.org/officeDocument/2006/relationships/slideLayout" Target="../slideLayouts/slideLayout390.xml"/><Relationship Id="rId2" Type="http://schemas.openxmlformats.org/officeDocument/2006/relationships/slideLayout" Target="../slideLayouts/slideLayout380.xml"/><Relationship Id="rId1" Type="http://schemas.openxmlformats.org/officeDocument/2006/relationships/slideLayout" Target="../slideLayouts/slideLayout379.xml"/><Relationship Id="rId6" Type="http://schemas.openxmlformats.org/officeDocument/2006/relationships/slideLayout" Target="../slideLayouts/slideLayout384.xml"/><Relationship Id="rId11" Type="http://schemas.openxmlformats.org/officeDocument/2006/relationships/slideLayout" Target="../slideLayouts/slideLayout389.xml"/><Relationship Id="rId5" Type="http://schemas.openxmlformats.org/officeDocument/2006/relationships/slideLayout" Target="../slideLayouts/slideLayout383.xml"/><Relationship Id="rId10" Type="http://schemas.openxmlformats.org/officeDocument/2006/relationships/slideLayout" Target="../slideLayouts/slideLayout388.xml"/><Relationship Id="rId4" Type="http://schemas.openxmlformats.org/officeDocument/2006/relationships/slideLayout" Target="../slideLayouts/slideLayout382.xml"/><Relationship Id="rId9" Type="http://schemas.openxmlformats.org/officeDocument/2006/relationships/slideLayout" Target="../slideLayouts/slideLayout387.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98.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theme" Target="../theme/theme34.xml"/><Relationship Id="rId2" Type="http://schemas.openxmlformats.org/officeDocument/2006/relationships/slideLayout" Target="../slideLayouts/slideLayout392.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slideLayout" Target="../slideLayouts/slideLayout401.xml"/><Relationship Id="rId5" Type="http://schemas.openxmlformats.org/officeDocument/2006/relationships/slideLayout" Target="../slideLayouts/slideLayout395.xml"/><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09.xml"/><Relationship Id="rId3" Type="http://schemas.openxmlformats.org/officeDocument/2006/relationships/slideLayout" Target="../slideLayouts/slideLayout404.xml"/><Relationship Id="rId7" Type="http://schemas.openxmlformats.org/officeDocument/2006/relationships/slideLayout" Target="../slideLayouts/slideLayout408.xml"/><Relationship Id="rId12" Type="http://schemas.openxmlformats.org/officeDocument/2006/relationships/theme" Target="../theme/theme35.xml"/><Relationship Id="rId2" Type="http://schemas.openxmlformats.org/officeDocument/2006/relationships/slideLayout" Target="../slideLayouts/slideLayout403.xml"/><Relationship Id="rId1" Type="http://schemas.openxmlformats.org/officeDocument/2006/relationships/slideLayout" Target="../slideLayouts/slideLayout402.xml"/><Relationship Id="rId6" Type="http://schemas.openxmlformats.org/officeDocument/2006/relationships/slideLayout" Target="../slideLayouts/slideLayout407.xml"/><Relationship Id="rId11" Type="http://schemas.openxmlformats.org/officeDocument/2006/relationships/slideLayout" Target="../slideLayouts/slideLayout412.xml"/><Relationship Id="rId5" Type="http://schemas.openxmlformats.org/officeDocument/2006/relationships/slideLayout" Target="../slideLayouts/slideLayout406.xml"/><Relationship Id="rId10" Type="http://schemas.openxmlformats.org/officeDocument/2006/relationships/slideLayout" Target="../slideLayouts/slideLayout411.xml"/><Relationship Id="rId4" Type="http://schemas.openxmlformats.org/officeDocument/2006/relationships/slideLayout" Target="../slideLayouts/slideLayout405.xml"/><Relationship Id="rId9" Type="http://schemas.openxmlformats.org/officeDocument/2006/relationships/slideLayout" Target="../slideLayouts/slideLayout410.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0.xml"/><Relationship Id="rId3" Type="http://schemas.openxmlformats.org/officeDocument/2006/relationships/slideLayout" Target="../slideLayouts/slideLayout415.xml"/><Relationship Id="rId7" Type="http://schemas.openxmlformats.org/officeDocument/2006/relationships/slideLayout" Target="../slideLayouts/slideLayout419.xml"/><Relationship Id="rId12" Type="http://schemas.openxmlformats.org/officeDocument/2006/relationships/theme" Target="../theme/theme36.xml"/><Relationship Id="rId2" Type="http://schemas.openxmlformats.org/officeDocument/2006/relationships/slideLayout" Target="../slideLayouts/slideLayout414.xml"/><Relationship Id="rId1" Type="http://schemas.openxmlformats.org/officeDocument/2006/relationships/slideLayout" Target="../slideLayouts/slideLayout413.xml"/><Relationship Id="rId6" Type="http://schemas.openxmlformats.org/officeDocument/2006/relationships/slideLayout" Target="../slideLayouts/slideLayout418.xml"/><Relationship Id="rId11" Type="http://schemas.openxmlformats.org/officeDocument/2006/relationships/slideLayout" Target="../slideLayouts/slideLayout423.xml"/><Relationship Id="rId5" Type="http://schemas.openxmlformats.org/officeDocument/2006/relationships/slideLayout" Target="../slideLayouts/slideLayout417.xml"/><Relationship Id="rId10" Type="http://schemas.openxmlformats.org/officeDocument/2006/relationships/slideLayout" Target="../slideLayouts/slideLayout422.xml"/><Relationship Id="rId4" Type="http://schemas.openxmlformats.org/officeDocument/2006/relationships/slideLayout" Target="../slideLayouts/slideLayout416.xml"/><Relationship Id="rId9" Type="http://schemas.openxmlformats.org/officeDocument/2006/relationships/slideLayout" Target="../slideLayouts/slideLayout421.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1.xml"/><Relationship Id="rId3" Type="http://schemas.openxmlformats.org/officeDocument/2006/relationships/slideLayout" Target="../slideLayouts/slideLayout426.xml"/><Relationship Id="rId7" Type="http://schemas.openxmlformats.org/officeDocument/2006/relationships/slideLayout" Target="../slideLayouts/slideLayout430.xml"/><Relationship Id="rId12" Type="http://schemas.openxmlformats.org/officeDocument/2006/relationships/theme" Target="../theme/theme37.xml"/><Relationship Id="rId2" Type="http://schemas.openxmlformats.org/officeDocument/2006/relationships/slideLayout" Target="../slideLayouts/slideLayout425.xml"/><Relationship Id="rId1" Type="http://schemas.openxmlformats.org/officeDocument/2006/relationships/slideLayout" Target="../slideLayouts/slideLayout424.xml"/><Relationship Id="rId6" Type="http://schemas.openxmlformats.org/officeDocument/2006/relationships/slideLayout" Target="../slideLayouts/slideLayout429.xml"/><Relationship Id="rId11" Type="http://schemas.openxmlformats.org/officeDocument/2006/relationships/slideLayout" Target="../slideLayouts/slideLayout434.xml"/><Relationship Id="rId5" Type="http://schemas.openxmlformats.org/officeDocument/2006/relationships/slideLayout" Target="../slideLayouts/slideLayout428.xml"/><Relationship Id="rId10" Type="http://schemas.openxmlformats.org/officeDocument/2006/relationships/slideLayout" Target="../slideLayouts/slideLayout433.xml"/><Relationship Id="rId4" Type="http://schemas.openxmlformats.org/officeDocument/2006/relationships/slideLayout" Target="../slideLayouts/slideLayout427.xml"/><Relationship Id="rId9" Type="http://schemas.openxmlformats.org/officeDocument/2006/relationships/slideLayout" Target="../slideLayouts/slideLayout4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2596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194303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255205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419045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350683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930796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531400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522568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302414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428819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578236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39318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115416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20818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072164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0567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393014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654864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421977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916832"/>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66451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234589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44624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939168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351978"/>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0557548"/>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5104230"/>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1559579"/>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585093"/>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0237408"/>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975325"/>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01748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158658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905235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08666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84987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11263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10.xml"/><Relationship Id="rId7" Type="http://schemas.openxmlformats.org/officeDocument/2006/relationships/image" Target="../media/image8.emf"/><Relationship Id="rId2" Type="http://schemas.openxmlformats.org/officeDocument/2006/relationships/slideLayout" Target="../slideLayouts/slideLayout110.xml"/><Relationship Id="rId1" Type="http://schemas.openxmlformats.org/officeDocument/2006/relationships/tags" Target="../tags/tag11.xml"/><Relationship Id="rId6" Type="http://schemas.openxmlformats.org/officeDocument/2006/relationships/image" Target="../media/image7.emf"/><Relationship Id="rId5" Type="http://schemas.openxmlformats.org/officeDocument/2006/relationships/image" Target="../media/image2.emf"/><Relationship Id="rId4" Type="http://schemas.openxmlformats.org/officeDocument/2006/relationships/image" Target="../media/image3.emf"/><Relationship Id="rId9"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13.xml"/><Relationship Id="rId7" Type="http://schemas.openxmlformats.org/officeDocument/2006/relationships/image" Target="../media/image9.emf"/><Relationship Id="rId2" Type="http://schemas.openxmlformats.org/officeDocument/2006/relationships/slideLayout" Target="../slideLayouts/slideLayout170.xml"/><Relationship Id="rId1" Type="http://schemas.openxmlformats.org/officeDocument/2006/relationships/tags" Target="../tags/tag14.xml"/><Relationship Id="rId6" Type="http://schemas.openxmlformats.org/officeDocument/2006/relationships/image" Target="../media/image2.emf"/><Relationship Id="rId5" Type="http://schemas.openxmlformats.org/officeDocument/2006/relationships/image" Target="../media/image5.emf"/><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8.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2.xml"/><Relationship Id="rId1" Type="http://schemas.openxmlformats.org/officeDocument/2006/relationships/tags" Target="../tags/tag18.xml"/><Relationship Id="rId5" Type="http://schemas.openxmlformats.org/officeDocument/2006/relationships/image" Target="../media/image10.emf"/><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4.xml"/><Relationship Id="rId1" Type="http://schemas.openxmlformats.org/officeDocument/2006/relationships/tags" Target="../tags/tag19.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70.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1.emf"/><Relationship Id="rId2" Type="http://schemas.openxmlformats.org/officeDocument/2006/relationships/slideLayout" Target="../slideLayouts/slideLayout278.xml"/><Relationship Id="rId1" Type="http://schemas.openxmlformats.org/officeDocument/2006/relationships/tags" Target="../tags/tag22.xml"/><Relationship Id="rId6" Type="http://schemas.openxmlformats.org/officeDocument/2006/relationships/image" Target="../media/image3.emf"/><Relationship Id="rId5" Type="http://schemas.openxmlformats.org/officeDocument/2006/relationships/image" Target="../media/image5.emf"/><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90.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62.xml"/><Relationship Id="rId1" Type="http://schemas.openxmlformats.org/officeDocument/2006/relationships/tags" Target="../tags/tag7.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74.xml"/><Relationship Id="rId1" Type="http://schemas.openxmlformats.org/officeDocument/2006/relationships/tags" Target="../tags/tag8.xml"/><Relationship Id="rId6" Type="http://schemas.openxmlformats.org/officeDocument/2006/relationships/image" Target="../media/image6.emf"/><Relationship Id="rId5" Type="http://schemas.openxmlformats.org/officeDocument/2006/relationships/image" Target="../media/image2.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7</a:t>
            </a:r>
            <a:endParaRPr lang="en-US" dirty="0"/>
          </a:p>
        </p:txBody>
      </p:sp>
      <p:sp>
        <p:nvSpPr>
          <p:cNvPr id="3" name="Subtitle 2"/>
          <p:cNvSpPr>
            <a:spLocks noGrp="1"/>
          </p:cNvSpPr>
          <p:nvPr>
            <p:ph type="subTitle" sz="quarter" idx="1"/>
          </p:nvPr>
        </p:nvSpPr>
        <p:spPr/>
        <p:txBody>
          <a:bodyPr/>
          <a:lstStyle/>
          <a:p>
            <a:r>
              <a:rPr lang="en-US" dirty="0"/>
              <a:t>Implementing DHCP
</a:t>
            </a:r>
          </a:p>
        </p:txBody>
      </p:sp>
    </p:spTree>
    <p:custDataLst>
      <p:tags r:id="rId1"/>
    </p:custDataLst>
    <p:extLst>
      <p:ext uri="{BB962C8B-B14F-4D97-AF65-F5344CB8AC3E}">
        <p14:creationId xmlns:p14="http://schemas.microsoft.com/office/powerpoint/2010/main" val="200725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server authorization</a:t>
            </a:r>
            <a:endParaRPr lang="en-GB" dirty="0"/>
          </a:p>
        </p:txBody>
      </p:sp>
      <p:grpSp>
        <p:nvGrpSpPr>
          <p:cNvPr id="4" name="static objects" descr="This slide has a diagram that depicts two DHCP servers (DHCP Server 1 and DHCP Server 2), a domain controller with AD DS, and a DHCP client. There are arrows pointing between the two servers, the domain controller, and the client. These arrows represent the messages that flow between the members of the network. DHCP Server 1 is marked with two green check marks, which indicate that it is authorized and services DHCP requests. DHCP Server 2 is marked with two red X marks, which indicate that it is unauthorized and does not service DHCP requests. The frames of the build slide illustrate how the DHCP servers request a list of authorized servers from the domain controller and how the domain controller replies with a list of authorized DHCP servers.&#10;&#10;"/>
          <p:cNvGrpSpPr/>
          <p:nvPr/>
        </p:nvGrpSpPr>
        <p:grpSpPr>
          <a:xfrm>
            <a:off x="579439" y="2743200"/>
            <a:ext cx="5703888" cy="2782888"/>
            <a:chOff x="579439" y="2743200"/>
            <a:chExt cx="5703888" cy="2782888"/>
          </a:xfrm>
        </p:grpSpPr>
        <p:sp>
          <p:nvSpPr>
            <p:cNvPr id="5" name="Isosceles Triangle 4"/>
            <p:cNvSpPr/>
            <p:nvPr/>
          </p:nvSpPr>
          <p:spPr bwMode="auto">
            <a:xfrm>
              <a:off x="783499" y="3314783"/>
              <a:ext cx="793035" cy="701857"/>
            </a:xfrm>
            <a:prstGeom prst="triangle">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CA" b="1" dirty="0">
                <a:solidFill>
                  <a:srgbClr val="000000"/>
                </a:solidFill>
              </a:endParaRPr>
            </a:p>
          </p:txBody>
        </p:sp>
        <p:grpSp>
          <p:nvGrpSpPr>
            <p:cNvPr id="6" name="Group 57" descr="&quot;&quot;"/>
            <p:cNvGrpSpPr>
              <a:grpSpLocks/>
            </p:cNvGrpSpPr>
            <p:nvPr/>
          </p:nvGrpSpPr>
          <p:grpSpPr bwMode="auto">
            <a:xfrm>
              <a:off x="579439" y="2743200"/>
              <a:ext cx="5703888" cy="2782888"/>
              <a:chOff x="275" y="1602"/>
              <a:chExt cx="3593" cy="1753"/>
            </a:xfrm>
          </p:grpSpPr>
          <p:sp>
            <p:nvSpPr>
              <p:cNvPr id="7" name="Oval 55" descr="&quot;&quot;"/>
              <p:cNvSpPr>
                <a:spLocks noChangeArrowheads="1"/>
              </p:cNvSpPr>
              <p:nvPr/>
            </p:nvSpPr>
            <p:spPr bwMode="auto">
              <a:xfrm>
                <a:off x="1066" y="1880"/>
                <a:ext cx="2802" cy="1343"/>
              </a:xfrm>
              <a:prstGeom prst="ellips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0" tIns="0" rIns="0" bIns="0"/>
              <a:lstStyle/>
              <a:p>
                <a:pPr marL="174625" indent="-174625">
                  <a:lnSpc>
                    <a:spcPct val="90000"/>
                  </a:lnSpc>
                  <a:spcBef>
                    <a:spcPct val="70000"/>
                  </a:spcBef>
                  <a:buClr>
                    <a:srgbClr val="006699"/>
                  </a:buClr>
                  <a:buSzPct val="90000"/>
                  <a:defRPr/>
                </a:pPr>
                <a:r>
                  <a:rPr lang="en-US" sz="2000" dirty="0">
                    <a:solidFill>
                      <a:srgbClr val="000000"/>
                    </a:solidFill>
                  </a:rPr>
                  <a:t>                                                          </a:t>
                </a:r>
              </a:p>
            </p:txBody>
          </p:sp>
          <p:pic>
            <p:nvPicPr>
              <p:cNvPr id="8" name="Picture 5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90" y="1667"/>
                <a:ext cx="422"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69" y="2689"/>
                <a:ext cx="801"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61" y="1602"/>
                <a:ext cx="422"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90" y="2570"/>
                <a:ext cx="422"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60" descr="&quot;&quot;"/>
              <p:cNvSpPr>
                <a:spLocks noChangeArrowheads="1"/>
              </p:cNvSpPr>
              <p:nvPr/>
            </p:nvSpPr>
            <p:spPr bwMode="auto">
              <a:xfrm>
                <a:off x="545" y="1614"/>
                <a:ext cx="853" cy="315"/>
              </a:xfrm>
              <a:prstGeom prst="roundRect">
                <a:avLst>
                  <a:gd name="adj" fmla="val 4167"/>
                </a:avLst>
              </a:prstGeom>
              <a:noFill/>
              <a:ln w="9525">
                <a:noFill/>
                <a:round/>
                <a:headEnd/>
                <a:tailEnd/>
              </a:ln>
              <a:effectLst/>
            </p:spPr>
            <p:txBody>
              <a:bodyPr anchor="ctr"/>
              <a:lstStyle/>
              <a:p>
                <a:pPr>
                  <a:lnSpc>
                    <a:spcPct val="85000"/>
                  </a:lnSpc>
                </a:pPr>
                <a:r>
                  <a:rPr lang="en-US" sz="1600" b="1" dirty="0">
                    <a:solidFill>
                      <a:srgbClr val="000000"/>
                    </a:solidFill>
                    <a:latin typeface="Segoe UI" pitchFamily="34" charset="0"/>
                    <a:ea typeface="Segoe UI" pitchFamily="34" charset="0"/>
                    <a:cs typeface="Segoe UI" pitchFamily="34" charset="0"/>
                  </a:rPr>
                  <a:t>Domain</a:t>
                </a:r>
              </a:p>
              <a:p>
                <a:pPr>
                  <a:lnSpc>
                    <a:spcPct val="85000"/>
                  </a:lnSpc>
                </a:pPr>
                <a:r>
                  <a:rPr lang="en-US" sz="1600" b="1" dirty="0">
                    <a:solidFill>
                      <a:srgbClr val="000000"/>
                    </a:solidFill>
                    <a:latin typeface="Segoe UI" pitchFamily="34" charset="0"/>
                    <a:ea typeface="Segoe UI" pitchFamily="34" charset="0"/>
                    <a:cs typeface="Segoe UI" pitchFamily="34" charset="0"/>
                  </a:rPr>
                  <a:t>controller</a:t>
                </a:r>
              </a:p>
            </p:txBody>
          </p:sp>
          <p:sp>
            <p:nvSpPr>
              <p:cNvPr id="13" name="AutoShape 62" descr="&quot;&quot;"/>
              <p:cNvSpPr>
                <a:spLocks noChangeArrowheads="1"/>
              </p:cNvSpPr>
              <p:nvPr/>
            </p:nvSpPr>
            <p:spPr bwMode="auto">
              <a:xfrm>
                <a:off x="384" y="2450"/>
                <a:ext cx="581" cy="144"/>
              </a:xfrm>
              <a:prstGeom prst="roundRect">
                <a:avLst>
                  <a:gd name="adj" fmla="val 4167"/>
                </a:avLst>
              </a:prstGeom>
              <a:solidFill>
                <a:schemeClr val="bg1"/>
              </a:solidFill>
              <a:ln w="9525" algn="ctr">
                <a:noFill/>
                <a:round/>
                <a:headEnd/>
                <a:tailEnd/>
              </a:ln>
              <a:effectLst/>
            </p:spPr>
            <p:txBody>
              <a:bodyPr anchor="ctr"/>
              <a:lstStyle/>
              <a:p>
                <a:pPr algn="ctr">
                  <a:lnSpc>
                    <a:spcPct val="85000"/>
                  </a:lnSpc>
                </a:pPr>
                <a:r>
                  <a:rPr lang="en-US" sz="1600" b="1" dirty="0">
                    <a:solidFill>
                      <a:srgbClr val="000000"/>
                    </a:solidFill>
                    <a:latin typeface="Segoe UI" pitchFamily="34" charset="0"/>
                    <a:ea typeface="Segoe UI" pitchFamily="34" charset="0"/>
                    <a:cs typeface="Segoe UI" pitchFamily="34" charset="0"/>
                  </a:rPr>
                  <a:t>AD DS</a:t>
                </a:r>
              </a:p>
            </p:txBody>
          </p:sp>
          <p:sp>
            <p:nvSpPr>
              <p:cNvPr id="14" name="AutoShape 64" descr="&quot;&quot;"/>
              <p:cNvSpPr>
                <a:spLocks noChangeArrowheads="1"/>
              </p:cNvSpPr>
              <p:nvPr/>
            </p:nvSpPr>
            <p:spPr bwMode="auto">
              <a:xfrm>
                <a:off x="275" y="2887"/>
                <a:ext cx="950" cy="240"/>
              </a:xfrm>
              <a:prstGeom prst="roundRect">
                <a:avLst>
                  <a:gd name="adj" fmla="val 4167"/>
                </a:avLst>
              </a:prstGeom>
              <a:noFill/>
              <a:ln w="9525">
                <a:noFill/>
                <a:round/>
                <a:headEnd/>
                <a:tailEnd/>
              </a:ln>
              <a:effectLst/>
            </p:spPr>
            <p:txBody>
              <a:bodyPr wrap="none" anchor="ctr"/>
              <a:lstStyle/>
              <a:p>
                <a:r>
                  <a:rPr lang="en-US" sz="1600" b="1" dirty="0">
                    <a:solidFill>
                      <a:srgbClr val="000000"/>
                    </a:solidFill>
                    <a:latin typeface="Segoe UI" pitchFamily="34" charset="0"/>
                    <a:ea typeface="Segoe UI" pitchFamily="34" charset="0"/>
                    <a:cs typeface="Segoe UI" pitchFamily="34" charset="0"/>
                  </a:rPr>
                  <a:t>DHCP client </a:t>
                </a:r>
              </a:p>
            </p:txBody>
          </p:sp>
        </p:grpSp>
      </p:grpSp>
      <p:sp>
        <p:nvSpPr>
          <p:cNvPr id="15" name="frame 4 alt-text, &quot;DHCP Server 2 ...&quot;" descr="This is the 4th of 6 frames. It depicts how DHCP Server 2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570038" y="1851022"/>
            <a:ext cx="5212080" cy="78105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r>
              <a:rPr lang="en-US" dirty="0">
                <a:solidFill>
                  <a:srgbClr val="000000"/>
                </a:solidFill>
                <a:latin typeface="Segoe UI" pitchFamily="34" charset="0"/>
                <a:ea typeface="Segoe UI" pitchFamily="34" charset="0"/>
                <a:cs typeface="Segoe UI" pitchFamily="34" charset="0"/>
              </a:rPr>
              <a:t>DHCP Server2 checks with the domain controller to obtain a list of authorized DHCP servers</a:t>
            </a:r>
          </a:p>
        </p:txBody>
      </p:sp>
      <p:sp>
        <p:nvSpPr>
          <p:cNvPr id="16" name="frame 5 alt-text, &quot;If DHCP Server2 ..." descr="This is the 5th of 6 frames. It depicts how DHCP server 2 in not on the domain controller's list of authorized servers.&#10;An explanation of this appears in a text box.&#10;A X mark appears on the domain controller's AD DS.&#10;An arrow points from the domain controller to DHCP Server 2. &#10;Two Xs appear beside DHCP Server 2; these Xs and their labels indicate that DHCP Server 2 is unauthorized and does not service DHCP requests."/>
          <p:cNvSpPr>
            <a:spLocks noChangeArrowheads="1"/>
          </p:cNvSpPr>
          <p:nvPr/>
        </p:nvSpPr>
        <p:spPr bwMode="auto">
          <a:xfrm>
            <a:off x="1570038" y="1851022"/>
            <a:ext cx="5212080" cy="781050"/>
          </a:xfrm>
          <a:prstGeom prst="roundRect">
            <a:avLst>
              <a:gd name="adj" fmla="val 4167"/>
            </a:avLst>
          </a:prstGeom>
          <a:solidFill>
            <a:schemeClr val="bg1"/>
          </a:solidFill>
          <a:ln w="9525" algn="ctr">
            <a:noFill/>
            <a:round/>
            <a:headEnd/>
            <a:tailEnd/>
          </a:ln>
          <a:effectLst/>
        </p:spPr>
        <p:txBody>
          <a:bodyPr anchor="ctr"/>
          <a:lstStyle/>
          <a:p>
            <a:pPr>
              <a:lnSpc>
                <a:spcPct val="85000"/>
              </a:lnSpc>
            </a:pPr>
            <a:r>
              <a:rPr lang="en-US" dirty="0">
                <a:solidFill>
                  <a:srgbClr val="000000"/>
                </a:solidFill>
                <a:latin typeface="Segoe UI" pitchFamily="34" charset="0"/>
                <a:ea typeface="Segoe UI" pitchFamily="34" charset="0"/>
                <a:cs typeface="Segoe UI" pitchFamily="34" charset="0"/>
              </a:rPr>
              <a:t>If DHCP Server2 does not find its IP address on the list, the service does not start and support DHCP clients</a:t>
            </a:r>
          </a:p>
        </p:txBody>
      </p:sp>
      <p:sp>
        <p:nvSpPr>
          <p:cNvPr id="17" name="frame 6 alt-text, &quot; DHCP client ...&quot;" descr="This is the 6th of 6 frames. It depicts how the DHCP client broadcasts a DHCPDISCOVER package to both DHCP servers, but receives a DHCPOFFER package back from DHCP server 1 only.&#10;Two red arrows point from the DHCP client two the two DHCP servers. &#10;A red arrow points from DHCP server 1 back to the DHCP client."/>
          <p:cNvSpPr>
            <a:spLocks noChangeArrowheads="1"/>
          </p:cNvSpPr>
          <p:nvPr/>
        </p:nvSpPr>
        <p:spPr bwMode="auto">
          <a:xfrm>
            <a:off x="1570038" y="1851022"/>
            <a:ext cx="5212080" cy="781050"/>
          </a:xfrm>
          <a:prstGeom prst="roundRect">
            <a:avLst>
              <a:gd name="adj" fmla="val 4167"/>
            </a:avLst>
          </a:prstGeom>
          <a:solidFill>
            <a:schemeClr val="accent1"/>
          </a:solidFill>
          <a:ln w="9525" algn="ctr">
            <a:noFill/>
            <a:round/>
            <a:headEnd/>
            <a:tailEnd/>
          </a:ln>
          <a:effectLst/>
        </p:spPr>
        <p:txBody>
          <a:bodyPr anchor="ctr"/>
          <a:lstStyle/>
          <a:p>
            <a:r>
              <a:rPr lang="en-US" sz="1600" dirty="0">
                <a:solidFill>
                  <a:srgbClr val="000000"/>
                </a:solidFill>
                <a:latin typeface="Segoe UI" pitchFamily="34" charset="0"/>
                <a:ea typeface="Segoe UI" pitchFamily="34" charset="0"/>
                <a:cs typeface="Segoe UI" pitchFamily="34" charset="0"/>
              </a:rPr>
              <a:t>DHCP client receives IP address </a:t>
            </a:r>
          </a:p>
          <a:p>
            <a:r>
              <a:rPr lang="en-US" sz="1600" dirty="0">
                <a:solidFill>
                  <a:srgbClr val="000000"/>
                </a:solidFill>
                <a:latin typeface="Segoe UI" pitchFamily="34" charset="0"/>
                <a:ea typeface="Segoe UI" pitchFamily="34" charset="0"/>
                <a:cs typeface="Segoe UI" pitchFamily="34" charset="0"/>
              </a:rPr>
              <a:t>from authorized DHCP Server1</a:t>
            </a:r>
          </a:p>
        </p:txBody>
      </p:sp>
      <p:sp>
        <p:nvSpPr>
          <p:cNvPr id="18" name="frame 2 alt-text, &quot;&quot; DHCP Server1  ...&quot;" descr="This is the 2nd of 6 frames. It depicts how DHCP Server 1 contacts the domain controller in order to obtain a list of authorized DHCP Servers.&#10;An explanation of this appears in a text box.&#10;An arrow points from DHCP Server 1 to the domain controller."/>
          <p:cNvSpPr>
            <a:spLocks noChangeArrowheads="1"/>
          </p:cNvSpPr>
          <p:nvPr/>
        </p:nvSpPr>
        <p:spPr bwMode="auto">
          <a:xfrm>
            <a:off x="1570038" y="1851022"/>
            <a:ext cx="5212080"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85000"/>
              </a:lnSpc>
            </a:pPr>
            <a:r>
              <a:rPr lang="en-US" dirty="0">
                <a:solidFill>
                  <a:srgbClr val="000000"/>
                </a:solidFill>
                <a:latin typeface="Segoe UI" pitchFamily="34" charset="0"/>
                <a:ea typeface="Segoe UI" pitchFamily="34" charset="0"/>
                <a:cs typeface="Segoe UI" pitchFamily="34" charset="0"/>
              </a:rPr>
              <a:t>DHCP Server1 checks with the domain controller to obtain a list of authorized DHCP servers</a:t>
            </a:r>
          </a:p>
        </p:txBody>
      </p:sp>
      <p:sp>
        <p:nvSpPr>
          <p:cNvPr id="19" name="frame 3 alt-text, &quot; If DHCP Server1  ...&quot;" descr="This is the 3rd of 6 frames. It depicts how the DHCP server 1 is on the domain controller's list of authorized servers.&#10;An explanation of this appears in a text box.&#10;A green check mark appears on the domain controller's AD DS.&#10;An arrow points from the domain controller to DHCP Server 1. &#10;Two green check marks appear beside DHCP Server 1; these check marks and their labels indicate that DHCP Server 1 is authorized and services DHCP requests."/>
          <p:cNvSpPr>
            <a:spLocks noChangeArrowheads="1"/>
          </p:cNvSpPr>
          <p:nvPr/>
        </p:nvSpPr>
        <p:spPr bwMode="auto">
          <a:xfrm>
            <a:off x="1570038" y="1851022"/>
            <a:ext cx="5212080" cy="8096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nSpc>
                <a:spcPct val="95000"/>
              </a:lnSpc>
            </a:pPr>
            <a:r>
              <a:rPr lang="en-US" dirty="0">
                <a:solidFill>
                  <a:srgbClr val="000000"/>
                </a:solidFill>
                <a:latin typeface="Segoe UI" pitchFamily="34" charset="0"/>
                <a:ea typeface="Segoe UI" pitchFamily="34" charset="0"/>
                <a:cs typeface="Segoe UI" pitchFamily="34" charset="0"/>
              </a:rPr>
              <a:t>If DHCP Server1 finds its IP address on the list, the service starts and supports DHCP clients</a:t>
            </a:r>
          </a:p>
        </p:txBody>
      </p:sp>
      <p:sp>
        <p:nvSpPr>
          <p:cNvPr id="20" name="arrow at top right to left" descr="&quot;&quot;"/>
          <p:cNvSpPr>
            <a:spLocks noChangeShapeType="1"/>
          </p:cNvSpPr>
          <p:nvPr/>
        </p:nvSpPr>
        <p:spPr bwMode="auto">
          <a:xfrm flipH="1">
            <a:off x="3432175" y="3324225"/>
            <a:ext cx="15208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1" name="arrow at top left to right" descr="&quot;&quot;"/>
          <p:cNvSpPr>
            <a:spLocks noChangeShapeType="1"/>
          </p:cNvSpPr>
          <p:nvPr/>
        </p:nvSpPr>
        <p:spPr bwMode="auto">
          <a:xfrm>
            <a:off x="3432175" y="3492500"/>
            <a:ext cx="15208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2" name="arrow bottom R to top L" descr="&quot;&quot;"/>
          <p:cNvSpPr>
            <a:spLocks noChangeShapeType="1"/>
          </p:cNvSpPr>
          <p:nvPr/>
        </p:nvSpPr>
        <p:spPr bwMode="auto">
          <a:xfrm rot="1250189" flipH="1">
            <a:off x="3131807" y="4177562"/>
            <a:ext cx="190341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3" name="arrow top left to bottom R" descr="&quot;&quot;"/>
          <p:cNvSpPr>
            <a:spLocks noChangeShapeType="1"/>
          </p:cNvSpPr>
          <p:nvPr/>
        </p:nvSpPr>
        <p:spPr bwMode="auto">
          <a:xfrm rot="1250189">
            <a:off x="3050847" y="4350951"/>
            <a:ext cx="190341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4" name="arrow bottom L to top R" descr="&quot;&quot;"/>
          <p:cNvSpPr>
            <a:spLocks noChangeShapeType="1"/>
          </p:cNvSpPr>
          <p:nvPr/>
        </p:nvSpPr>
        <p:spPr bwMode="auto">
          <a:xfrm rot="20349811">
            <a:off x="3050847" y="4071930"/>
            <a:ext cx="1903412"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25" name="arrow top R to bottom L" descr="&quot;&quot;"/>
          <p:cNvSpPr>
            <a:spLocks noChangeShapeType="1"/>
          </p:cNvSpPr>
          <p:nvPr/>
        </p:nvSpPr>
        <p:spPr bwMode="auto">
          <a:xfrm rot="20349811" flipH="1">
            <a:off x="3131808" y="4225924"/>
            <a:ext cx="190341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pSp>
        <p:nvGrpSpPr>
          <p:cNvPr id="26" name="unauthorized red" descr="&quot;&quot;"/>
          <p:cNvGrpSpPr>
            <a:grpSpLocks/>
          </p:cNvGrpSpPr>
          <p:nvPr/>
        </p:nvGrpSpPr>
        <p:grpSpPr bwMode="auto">
          <a:xfrm>
            <a:off x="6178550" y="4689475"/>
            <a:ext cx="2559050" cy="1331913"/>
            <a:chOff x="3892" y="2954"/>
            <a:chExt cx="1612" cy="839"/>
          </a:xfrm>
          <a:noFill/>
          <a:effectLst/>
        </p:grpSpPr>
        <p:sp>
          <p:nvSpPr>
            <p:cNvPr id="27" name="AutoShape 74" descr="&quot;&quot;"/>
            <p:cNvSpPr>
              <a:spLocks noChangeArrowheads="1"/>
            </p:cNvSpPr>
            <p:nvPr/>
          </p:nvSpPr>
          <p:spPr bwMode="auto">
            <a:xfrm>
              <a:off x="3892" y="2954"/>
              <a:ext cx="1470" cy="839"/>
            </a:xfrm>
            <a:prstGeom prst="roundRect">
              <a:avLst>
                <a:gd name="adj" fmla="val 2931"/>
              </a:avLst>
            </a:prstGeom>
            <a:grpFill/>
            <a:ln w="9525" algn="ctr">
              <a:noFill/>
              <a:round/>
              <a:headEnd/>
              <a:tailEnd/>
            </a:ln>
            <a:extLst/>
          </p:spPr>
          <p:txBody>
            <a:bodyPr wrap="none" anchor="ctr"/>
            <a:lstStyle/>
            <a:p>
              <a:endParaRPr lang="en-US" sz="1600" dirty="0">
                <a:solidFill>
                  <a:srgbClr val="000000"/>
                </a:solidFill>
                <a:latin typeface="Segoe UI" pitchFamily="34" charset="0"/>
                <a:ea typeface="Segoe UI" pitchFamily="34" charset="0"/>
                <a:cs typeface="Segoe UI" pitchFamily="34" charset="0"/>
              </a:endParaRPr>
            </a:p>
          </p:txBody>
        </p:sp>
        <p:sp>
          <p:nvSpPr>
            <p:cNvPr id="28" name="Text Box 75" descr="&quot;&quot;"/>
            <p:cNvSpPr txBox="1">
              <a:spLocks noChangeArrowheads="1"/>
            </p:cNvSpPr>
            <p:nvPr/>
          </p:nvSpPr>
          <p:spPr bwMode="auto">
            <a:xfrm>
              <a:off x="4192" y="3052"/>
              <a:ext cx="887" cy="213"/>
            </a:xfrm>
            <a:prstGeom prst="rect">
              <a:avLst/>
            </a:prstGeom>
            <a:grpFill/>
            <a:ln w="9525" algn="ctr">
              <a:noFill/>
              <a:miter lim="800000"/>
              <a:headEnd/>
              <a:tailEnd/>
            </a:ln>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Unauthorized</a:t>
              </a:r>
            </a:p>
          </p:txBody>
        </p:sp>
        <p:sp>
          <p:nvSpPr>
            <p:cNvPr id="29" name="Text Box 76" descr="&quot;&quot;"/>
            <p:cNvSpPr txBox="1">
              <a:spLocks noChangeArrowheads="1"/>
            </p:cNvSpPr>
            <p:nvPr/>
          </p:nvSpPr>
          <p:spPr bwMode="auto">
            <a:xfrm>
              <a:off x="4192" y="3304"/>
              <a:ext cx="1312" cy="366"/>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Does not service DHCP requests</a:t>
              </a:r>
            </a:p>
          </p:txBody>
        </p:sp>
        <p:pic>
          <p:nvPicPr>
            <p:cNvPr id="30" name="Picture 7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975" y="3081"/>
              <a:ext cx="196" cy="196"/>
            </a:xfrm>
            <a:prstGeom prst="rect">
              <a:avLst/>
            </a:prstGeom>
            <a:grpFill/>
            <a:ln w="9525">
              <a:noFill/>
              <a:miter lim="800000"/>
              <a:headEnd/>
              <a:tailEnd/>
            </a:ln>
            <a:extLst/>
          </p:spPr>
        </p:pic>
        <p:pic>
          <p:nvPicPr>
            <p:cNvPr id="31" name="Picture 7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975" y="3405"/>
              <a:ext cx="196" cy="196"/>
            </a:xfrm>
            <a:prstGeom prst="rect">
              <a:avLst/>
            </a:prstGeom>
            <a:grpFill/>
            <a:ln w="9525">
              <a:noFill/>
              <a:miter lim="800000"/>
              <a:headEnd/>
              <a:tailEnd/>
            </a:ln>
            <a:extLst/>
          </p:spPr>
        </p:pic>
      </p:grpSp>
      <p:grpSp>
        <p:nvGrpSpPr>
          <p:cNvPr id="32" name="authorized green" descr="&quot;&quot;"/>
          <p:cNvGrpSpPr>
            <a:grpSpLocks/>
          </p:cNvGrpSpPr>
          <p:nvPr/>
        </p:nvGrpSpPr>
        <p:grpSpPr bwMode="auto">
          <a:xfrm>
            <a:off x="6307045" y="2947781"/>
            <a:ext cx="2278856" cy="1252537"/>
            <a:chOff x="3892" y="1915"/>
            <a:chExt cx="1470" cy="839"/>
          </a:xfrm>
          <a:solidFill>
            <a:schemeClr val="accent1"/>
          </a:solidFill>
          <a:effectLst/>
        </p:grpSpPr>
        <p:sp>
          <p:nvSpPr>
            <p:cNvPr id="33" name="AutoShape 80" descr="&quot;&quot;"/>
            <p:cNvSpPr>
              <a:spLocks noChangeArrowheads="1"/>
            </p:cNvSpPr>
            <p:nvPr/>
          </p:nvSpPr>
          <p:spPr bwMode="auto">
            <a:xfrm>
              <a:off x="3892" y="1915"/>
              <a:ext cx="1470" cy="839"/>
            </a:xfrm>
            <a:prstGeom prst="roundRect">
              <a:avLst>
                <a:gd name="adj" fmla="val 2931"/>
              </a:avLst>
            </a:prstGeom>
            <a:grpFill/>
            <a:ln w="9525" algn="ctr">
              <a:noFill/>
              <a:round/>
              <a:headEnd/>
              <a:tailEnd/>
            </a:ln>
            <a:extLst/>
          </p:spPr>
          <p:txBody>
            <a:bodyPr wrap="none" anchor="ctr"/>
            <a:lstStyle/>
            <a:p>
              <a:endParaRPr lang="en-US" sz="1600" dirty="0">
                <a:solidFill>
                  <a:srgbClr val="000000"/>
                </a:solidFill>
                <a:latin typeface="Segoe UI" pitchFamily="34" charset="0"/>
                <a:ea typeface="Segoe UI" pitchFamily="34" charset="0"/>
                <a:cs typeface="Segoe UI" pitchFamily="34" charset="0"/>
              </a:endParaRPr>
            </a:p>
          </p:txBody>
        </p:sp>
        <p:sp>
          <p:nvSpPr>
            <p:cNvPr id="34" name="Text Box 81" descr="&quot;&quot;"/>
            <p:cNvSpPr txBox="1">
              <a:spLocks noChangeArrowheads="1"/>
            </p:cNvSpPr>
            <p:nvPr/>
          </p:nvSpPr>
          <p:spPr bwMode="auto">
            <a:xfrm>
              <a:off x="4174" y="2059"/>
              <a:ext cx="888" cy="212"/>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Authorized</a:t>
              </a:r>
            </a:p>
          </p:txBody>
        </p:sp>
        <p:sp>
          <p:nvSpPr>
            <p:cNvPr id="35" name="Text Box 82" descr="&quot;&quot;"/>
            <p:cNvSpPr txBox="1">
              <a:spLocks noChangeArrowheads="1"/>
            </p:cNvSpPr>
            <p:nvPr/>
          </p:nvSpPr>
          <p:spPr bwMode="auto">
            <a:xfrm>
              <a:off x="4174" y="2329"/>
              <a:ext cx="1155" cy="366"/>
            </a:xfrm>
            <a:prstGeom prst="rect">
              <a:avLst/>
            </a:prstGeom>
            <a:grpFill/>
            <a:ln w="9525" algn="ctr">
              <a:noFill/>
              <a:miter lim="800000"/>
              <a:headEnd/>
              <a:tailEnd/>
            </a:ln>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sz="1600" b="0" dirty="0">
                  <a:solidFill>
                    <a:srgbClr val="000000"/>
                  </a:solidFill>
                  <a:latin typeface="Segoe UI" pitchFamily="34" charset="0"/>
                  <a:ea typeface="Segoe UI" pitchFamily="34" charset="0"/>
                  <a:cs typeface="Segoe UI" pitchFamily="34" charset="0"/>
                </a:rPr>
                <a:t>Services DHCP requests</a:t>
              </a:r>
            </a:p>
          </p:txBody>
        </p:sp>
        <p:pic>
          <p:nvPicPr>
            <p:cNvPr id="36" name="Picture 8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909" y="2061"/>
              <a:ext cx="255" cy="265"/>
            </a:xfrm>
            <a:prstGeom prst="rect">
              <a:avLst/>
            </a:prstGeom>
            <a:grpFill/>
            <a:ln w="9525">
              <a:noFill/>
              <a:miter lim="800000"/>
              <a:headEnd/>
              <a:tailEnd/>
            </a:ln>
            <a:extLst/>
          </p:spPr>
        </p:pic>
        <p:pic>
          <p:nvPicPr>
            <p:cNvPr id="37" name="Picture 8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909" y="2403"/>
              <a:ext cx="255" cy="265"/>
            </a:xfrm>
            <a:prstGeom prst="rect">
              <a:avLst/>
            </a:prstGeom>
            <a:grpFill/>
            <a:ln w="9525">
              <a:noFill/>
              <a:miter lim="800000"/>
              <a:headEnd/>
              <a:tailEnd/>
            </a:ln>
            <a:extLst/>
          </p:spPr>
        </p:pic>
      </p:grpSp>
      <p:sp>
        <p:nvSpPr>
          <p:cNvPr id="38" name="DHCP server1" descr="&quot;&quot;"/>
          <p:cNvSpPr>
            <a:spLocks noChangeArrowheads="1"/>
          </p:cNvSpPr>
          <p:nvPr/>
        </p:nvSpPr>
        <p:spPr bwMode="auto">
          <a:xfrm>
            <a:off x="6239575" y="2756488"/>
            <a:ext cx="2346325" cy="352425"/>
          </a:xfrm>
          <a:prstGeom prst="roundRect">
            <a:avLst>
              <a:gd name="adj" fmla="val 4167"/>
            </a:avLst>
          </a:prstGeom>
          <a:solidFill>
            <a:schemeClr val="bg1"/>
          </a:solidFill>
          <a:ln w="9525">
            <a:noFill/>
            <a:round/>
            <a:headEnd/>
            <a:tailEnd/>
          </a:ln>
          <a:effectLst/>
        </p:spPr>
        <p:txBody>
          <a:bodyPr anchor="ctr"/>
          <a:lstStyle/>
          <a:p>
            <a:r>
              <a:rPr lang="en-US" sz="1600" b="1" dirty="0">
                <a:solidFill>
                  <a:srgbClr val="000000"/>
                </a:solidFill>
                <a:latin typeface="Segoe UI" pitchFamily="34" charset="0"/>
                <a:ea typeface="Segoe UI" pitchFamily="34" charset="0"/>
                <a:cs typeface="Segoe UI" pitchFamily="34" charset="0"/>
              </a:rPr>
              <a:t>DHCP server1</a:t>
            </a:r>
          </a:p>
        </p:txBody>
      </p:sp>
      <p:sp>
        <p:nvSpPr>
          <p:cNvPr id="39" name="DHCP server2" descr="&quot;&quot;"/>
          <p:cNvSpPr>
            <a:spLocks noChangeArrowheads="1"/>
          </p:cNvSpPr>
          <p:nvPr/>
        </p:nvSpPr>
        <p:spPr bwMode="auto">
          <a:xfrm>
            <a:off x="6239575" y="4500563"/>
            <a:ext cx="2246312" cy="352425"/>
          </a:xfrm>
          <a:prstGeom prst="roundRect">
            <a:avLst>
              <a:gd name="adj" fmla="val 4167"/>
            </a:avLst>
          </a:prstGeom>
          <a:solidFill>
            <a:schemeClr val="bg1"/>
          </a:solidFill>
          <a:ln w="9525">
            <a:noFill/>
            <a:round/>
            <a:headEnd/>
            <a:tailEnd/>
          </a:ln>
          <a:effectLst/>
        </p:spPr>
        <p:txBody>
          <a:bodyPr anchor="ctr"/>
          <a:lstStyle/>
          <a:p>
            <a:r>
              <a:rPr lang="en-US" sz="1600" b="1" dirty="0">
                <a:solidFill>
                  <a:srgbClr val="000000"/>
                </a:solidFill>
                <a:latin typeface="Segoe UI" pitchFamily="34" charset="0"/>
                <a:ea typeface="Segoe UI" pitchFamily="34" charset="0"/>
                <a:cs typeface="Segoe UI" pitchFamily="34" charset="0"/>
              </a:rPr>
              <a:t>DHCP server2</a:t>
            </a:r>
          </a:p>
        </p:txBody>
      </p:sp>
      <p:sp>
        <p:nvSpPr>
          <p:cNvPr id="40" name="arrow" descr="&quot;&quot;"/>
          <p:cNvSpPr>
            <a:spLocks noChangeShapeType="1"/>
          </p:cNvSpPr>
          <p:nvPr/>
        </p:nvSpPr>
        <p:spPr bwMode="auto">
          <a:xfrm>
            <a:off x="3323101" y="5014119"/>
            <a:ext cx="15208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pic>
        <p:nvPicPr>
          <p:cNvPr id="41" name="start button - alt text here" descr="Illustration that depicts two DHCP servers (DHCP Server 1 and DHCP Server 2), a domain controller with AD DS, and a DHCP client. &#10;There are arrows pointing between the two servers, the domain controller, and the client. These arrows represent the messages that flow between the members of the network. DHCP Server 1 is marked with two green check marks, which indicate that it is authorized, and that it services DHCP requests. DHCP Server 2 is marked with two red X marks, which indicate that it is unauthorized, and that it does not service DHCP requests.&#10;The frames of the build slide illustrate how the DHCP servers request a list of authorized servers from the domain controller and how the domain controller replies with a list of authorized DHCP server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4363" y="636323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stop butt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5363" y="636323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green on AD DS"/>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175846" y="3404011"/>
            <a:ext cx="421906" cy="42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nk X on AD DS"/>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185661" y="3404176"/>
            <a:ext cx="420499" cy="420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large text @ top"/>
          <p:cNvSpPr>
            <a:spLocks noChangeArrowheads="1"/>
          </p:cNvSpPr>
          <p:nvPr/>
        </p:nvSpPr>
        <p:spPr bwMode="auto">
          <a:xfrm>
            <a:off x="751206" y="893763"/>
            <a:ext cx="7778432" cy="812800"/>
          </a:xfrm>
          <a:prstGeom prst="roundRect">
            <a:avLst>
              <a:gd name="adj" fmla="val 16667"/>
            </a:avLst>
          </a:prstGeom>
          <a:solidFill>
            <a:schemeClr val="accent1"/>
          </a:solidFill>
          <a:ln w="9525" algn="ctr">
            <a:noFill/>
            <a:round/>
            <a:headEnd/>
            <a:tailEnd/>
          </a:ln>
          <a:effectLst/>
        </p:spPr>
        <p:txBody>
          <a:bodyPr anchor="ctr"/>
          <a:lstStyle/>
          <a:p>
            <a:r>
              <a:rPr lang="en-CA" sz="2000" b="1" dirty="0">
                <a:solidFill>
                  <a:srgbClr val="000000"/>
                </a:solidFill>
                <a:latin typeface="Segoe UI" pitchFamily="34" charset="0"/>
                <a:ea typeface="Segoe UI" pitchFamily="34" charset="0"/>
                <a:cs typeface="Segoe UI" pitchFamily="34" charset="0"/>
              </a:rPr>
              <a:t>DHCP authorization registers the DHCP Server service in the Active Directory domain to support DHCP clients</a:t>
            </a:r>
            <a:endParaRPr lang="en-US" sz="2000" b="1"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568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par>
                                <p:cTn id="17" presetID="10" presetClass="exit" presetSubtype="0" fill="hold" grpId="1" nodeType="withEffect">
                                  <p:stCondLst>
                                    <p:cond delay="0"/>
                                  </p:stCondLst>
                                  <p:childTnLst>
                                    <p:animEffect transition="out" filter="fade">
                                      <p:cBhvr>
                                        <p:cTn id="18" dur="1000"/>
                                        <p:tgtEl>
                                          <p:spTgt spid="18"/>
                                        </p:tgtEl>
                                      </p:cBhvr>
                                    </p:animEffect>
                                    <p:set>
                                      <p:cBhvr>
                                        <p:cTn id="19" dur="1" fill="hold">
                                          <p:stCondLst>
                                            <p:cond delay="999"/>
                                          </p:stCondLst>
                                        </p:cTn>
                                        <p:tgtEl>
                                          <p:spTgt spid="18"/>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1000"/>
                                        <p:tgtEl>
                                          <p:spTgt spid="20"/>
                                        </p:tgtEl>
                                      </p:cBhvr>
                                    </p:animEffect>
                                    <p:set>
                                      <p:cBhvr>
                                        <p:cTn id="22" dur="1" fill="hold">
                                          <p:stCondLst>
                                            <p:cond delay="999"/>
                                          </p:stCondLst>
                                        </p:cTn>
                                        <p:tgtEl>
                                          <p:spTgt spid="20"/>
                                        </p:tgtEl>
                                        <p:attrNameLst>
                                          <p:attrName>style.visibility</p:attrName>
                                        </p:attrNameLst>
                                      </p:cBhvr>
                                      <p:to>
                                        <p:strVal val="hidden"/>
                                      </p:to>
                                    </p:se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dissolve">
                                      <p:cBhvr>
                                        <p:cTn id="26" dur="500"/>
                                        <p:tgtEl>
                                          <p:spTgt spid="43"/>
                                        </p:tgtEl>
                                      </p:cBhvr>
                                    </p:animEffect>
                                  </p:childTnLst>
                                </p:cTn>
                              </p:par>
                            </p:childTnLst>
                          </p:cTn>
                        </p:par>
                        <p:par>
                          <p:cTn id="27" fill="hold">
                            <p:stCondLst>
                              <p:cond delay="1500"/>
                            </p:stCondLst>
                            <p:childTnLst>
                              <p:par>
                                <p:cTn id="28" presetID="22" presetClass="entr" presetSubtype="8" fill="hold" grpId="0" nodeType="afterEffect">
                                  <p:stCondLst>
                                    <p:cond delay="50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1000"/>
                                        <p:tgtEl>
                                          <p:spTgt spid="21"/>
                                        </p:tgtEl>
                                      </p:cBhvr>
                                    </p:animEffect>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500"/>
                                        <p:tgtEl>
                                          <p:spTgt spid="32"/>
                                        </p:tgtEl>
                                      </p:cBhvr>
                                    </p:animEffect>
                                  </p:childTnLst>
                                </p:cTn>
                              </p:par>
                              <p:par>
                                <p:cTn id="35" presetID="10" presetClass="exit" presetSubtype="0" fill="hold" grpId="1" nodeType="withEffect">
                                  <p:stCondLst>
                                    <p:cond delay="0"/>
                                  </p:stCondLst>
                                  <p:childTnLst>
                                    <p:animEffect transition="out" filter="fade">
                                      <p:cBhvr>
                                        <p:cTn id="36" dur="1000"/>
                                        <p:tgtEl>
                                          <p:spTgt spid="21"/>
                                        </p:tgtEl>
                                      </p:cBhvr>
                                    </p:animEffect>
                                    <p:set>
                                      <p:cBhvr>
                                        <p:cTn id="37" dur="1" fill="hold">
                                          <p:stCondLst>
                                            <p:cond delay="9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childTnLst>
                                </p:cTn>
                              </p:par>
                              <p:par>
                                <p:cTn id="43" presetID="10" presetClass="exit" presetSubtype="0" fill="hold" nodeType="withEffect">
                                  <p:stCondLst>
                                    <p:cond delay="0"/>
                                  </p:stCondLst>
                                  <p:childTnLst>
                                    <p:animEffect transition="out" filter="fade">
                                      <p:cBhvr>
                                        <p:cTn id="44" dur="1000"/>
                                        <p:tgtEl>
                                          <p:spTgt spid="43"/>
                                        </p:tgtEl>
                                      </p:cBhvr>
                                    </p:animEffect>
                                    <p:set>
                                      <p:cBhvr>
                                        <p:cTn id="45" dur="1" fill="hold">
                                          <p:stCondLst>
                                            <p:cond delay="999"/>
                                          </p:stCondLst>
                                        </p:cTn>
                                        <p:tgtEl>
                                          <p:spTgt spid="43"/>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9"/>
                                        </p:tgtEl>
                                      </p:cBhvr>
                                    </p:animEffect>
                                    <p:set>
                                      <p:cBhvr>
                                        <p:cTn id="48" dur="1" fill="hold">
                                          <p:stCondLst>
                                            <p:cond delay="999"/>
                                          </p:stCondLst>
                                        </p:cTn>
                                        <p:tgtEl>
                                          <p:spTgt spid="19"/>
                                        </p:tgtEl>
                                        <p:attrNameLst>
                                          <p:attrName>style.visibility</p:attrName>
                                        </p:attrNameLst>
                                      </p:cBhvr>
                                      <p:to>
                                        <p:strVal val="hidden"/>
                                      </p:to>
                                    </p:set>
                                  </p:childTnLst>
                                </p:cTn>
                              </p:par>
                            </p:childTnLst>
                          </p:cTn>
                        </p:par>
                        <p:par>
                          <p:cTn id="49" fill="hold">
                            <p:stCondLst>
                              <p:cond delay="1000"/>
                            </p:stCondLst>
                            <p:childTnLst>
                              <p:par>
                                <p:cTn id="50" presetID="2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right)">
                                      <p:cBhvr>
                                        <p:cTn id="52" dur="10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childTnLst>
                                </p:cTn>
                              </p:par>
                              <p:par>
                                <p:cTn id="58" presetID="10" presetClass="exit" presetSubtype="0" fill="hold" grpId="1" nodeType="withEffect">
                                  <p:stCondLst>
                                    <p:cond delay="0"/>
                                  </p:stCondLst>
                                  <p:childTnLst>
                                    <p:animEffect transition="out" filter="fade">
                                      <p:cBhvr>
                                        <p:cTn id="59" dur="1000"/>
                                        <p:tgtEl>
                                          <p:spTgt spid="15"/>
                                        </p:tgtEl>
                                      </p:cBhvr>
                                    </p:animEffect>
                                    <p:set>
                                      <p:cBhvr>
                                        <p:cTn id="60" dur="1" fill="hold">
                                          <p:stCondLst>
                                            <p:cond delay="999"/>
                                          </p:stCondLst>
                                        </p:cTn>
                                        <p:tgtEl>
                                          <p:spTgt spid="1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22"/>
                                        </p:tgtEl>
                                      </p:cBhvr>
                                    </p:animEffect>
                                    <p:set>
                                      <p:cBhvr>
                                        <p:cTn id="63" dur="1" fill="hold">
                                          <p:stCondLst>
                                            <p:cond delay="999"/>
                                          </p:stCondLst>
                                        </p:cTn>
                                        <p:tgtEl>
                                          <p:spTgt spid="22"/>
                                        </p:tgtEl>
                                        <p:attrNameLst>
                                          <p:attrName>style.visibility</p:attrName>
                                        </p:attrNameLst>
                                      </p:cBhvr>
                                      <p:to>
                                        <p:strVal val="hidden"/>
                                      </p:to>
                                    </p:se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childTnLst>
                          </p:cTn>
                        </p:par>
                        <p:par>
                          <p:cTn id="68" fill="hold">
                            <p:stCondLst>
                              <p:cond delay="1500"/>
                            </p:stCondLst>
                            <p:childTnLst>
                              <p:par>
                                <p:cTn id="69" presetID="22" presetClass="entr" presetSubtype="8" fill="hold" grpId="0" nodeType="afterEffect">
                                  <p:stCondLst>
                                    <p:cond delay="50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1000"/>
                                        <p:tgtEl>
                                          <p:spTgt spid="23"/>
                                        </p:tgtEl>
                                      </p:cBhvr>
                                    </p:animEffect>
                                  </p:childTnLst>
                                </p:cTn>
                              </p:par>
                            </p:childTnLst>
                          </p:cTn>
                        </p:par>
                        <p:par>
                          <p:cTn id="72" fill="hold">
                            <p:stCondLst>
                              <p:cond delay="3000"/>
                            </p:stCondLst>
                            <p:childTnLst>
                              <p:par>
                                <p:cTn id="73" presetID="22" presetClass="entr" presetSubtype="1"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up)">
                                      <p:cBhvr>
                                        <p:cTn id="75" dur="1000"/>
                                        <p:tgtEl>
                                          <p:spTgt spid="2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xit" presetSubtype="0" fill="hold" nodeType="clickEffect">
                                  <p:stCondLst>
                                    <p:cond delay="0"/>
                                  </p:stCondLst>
                                  <p:childTnLst>
                                    <p:animEffect transition="out" filter="dissolve">
                                      <p:cBhvr>
                                        <p:cTn id="79" dur="500"/>
                                        <p:tgtEl>
                                          <p:spTgt spid="44"/>
                                        </p:tgtEl>
                                      </p:cBhvr>
                                    </p:animEffect>
                                    <p:set>
                                      <p:cBhvr>
                                        <p:cTn id="80" dur="1" fill="hold">
                                          <p:stCondLst>
                                            <p:cond delay="499"/>
                                          </p:stCondLst>
                                        </p:cTn>
                                        <p:tgtEl>
                                          <p:spTgt spid="44"/>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1000"/>
                                        <p:tgtEl>
                                          <p:spTgt spid="22"/>
                                        </p:tgtEl>
                                      </p:cBhvr>
                                    </p:animEffect>
                                    <p:set>
                                      <p:cBhvr>
                                        <p:cTn id="83" dur="1" fill="hold">
                                          <p:stCondLst>
                                            <p:cond delay="999"/>
                                          </p:stCondLst>
                                        </p:cTn>
                                        <p:tgtEl>
                                          <p:spTgt spid="22"/>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1000"/>
                                        <p:tgtEl>
                                          <p:spTgt spid="23"/>
                                        </p:tgtEl>
                                      </p:cBhvr>
                                    </p:animEffect>
                                    <p:set>
                                      <p:cBhvr>
                                        <p:cTn id="86" dur="1" fill="hold">
                                          <p:stCondLst>
                                            <p:cond delay="999"/>
                                          </p:stCondLst>
                                        </p:cTn>
                                        <p:tgtEl>
                                          <p:spTgt spid="23"/>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1000"/>
                                        <p:tgtEl>
                                          <p:spTgt spid="16"/>
                                        </p:tgtEl>
                                      </p:cBhvr>
                                    </p:animEffect>
                                    <p:set>
                                      <p:cBhvr>
                                        <p:cTn id="89" dur="1" fill="hold">
                                          <p:stCondLst>
                                            <p:cond delay="999"/>
                                          </p:stCondLst>
                                        </p:cTn>
                                        <p:tgtEl>
                                          <p:spTgt spid="16"/>
                                        </p:tgtEl>
                                        <p:attrNameLst>
                                          <p:attrName>style.visibility</p:attrName>
                                        </p:attrNameLst>
                                      </p:cBhvr>
                                      <p:to>
                                        <p:strVal val="hidden"/>
                                      </p:to>
                                    </p:se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1000"/>
                                        <p:tgtEl>
                                          <p:spTgt spid="17"/>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down)">
                                      <p:cBhvr>
                                        <p:cTn id="96" dur="1000"/>
                                        <p:tgtEl>
                                          <p:spTgt spid="24"/>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left)">
                                      <p:cBhvr>
                                        <p:cTn id="99" dur="1000"/>
                                        <p:tgtEl>
                                          <p:spTgt spid="40"/>
                                        </p:tgtEl>
                                      </p:cBhvr>
                                    </p:animEffect>
                                  </p:childTnLst>
                                </p:cTn>
                              </p:par>
                            </p:childTnLst>
                          </p:cTn>
                        </p:par>
                        <p:par>
                          <p:cTn id="100" fill="hold">
                            <p:stCondLst>
                              <p:cond delay="2000"/>
                            </p:stCondLst>
                            <p:childTnLst>
                              <p:par>
                                <p:cTn id="101" presetID="22" presetClass="entr" presetSubtype="1" fill="hold" grpId="0" nodeType="afterEffect">
                                  <p:stCondLst>
                                    <p:cond delay="500"/>
                                  </p:stCondLst>
                                  <p:childTnLst>
                                    <p:set>
                                      <p:cBhvr>
                                        <p:cTn id="102" dur="1" fill="hold">
                                          <p:stCondLst>
                                            <p:cond delay="0"/>
                                          </p:stCondLst>
                                        </p:cTn>
                                        <p:tgtEl>
                                          <p:spTgt spid="25"/>
                                        </p:tgtEl>
                                        <p:attrNameLst>
                                          <p:attrName>style.visibility</p:attrName>
                                        </p:attrNameLst>
                                      </p:cBhvr>
                                      <p:to>
                                        <p:strVal val="visible"/>
                                      </p:to>
                                    </p:set>
                                    <p:animEffect transition="in" filter="wipe(up)">
                                      <p:cBhvr>
                                        <p:cTn id="103" dur="1000"/>
                                        <p:tgtEl>
                                          <p:spTgt spid="25"/>
                                        </p:tgtEl>
                                      </p:cBhvr>
                                    </p:animEffect>
                                  </p:childTnLst>
                                </p:cTn>
                              </p:par>
                              <p:par>
                                <p:cTn id="104" presetID="10" presetClass="entr" presetSubtype="0" fill="hold"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2" grpId="2" animBg="1"/>
      <p:bldP spid="23" grpId="0" animBg="1"/>
      <p:bldP spid="23" grpId="1" animBg="1"/>
      <p:bldP spid="24" grpId="0" animBg="1"/>
      <p:bldP spid="25"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30057" cy="740664"/>
          </a:xfrm>
        </p:spPr>
        <p:txBody>
          <a:bodyPr/>
          <a:lstStyle/>
          <a:p>
            <a:r>
              <a:rPr lang="en-US" dirty="0"/>
              <a:t>Allocating and managing IPv4 addresses with DHCP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must create scopes to define the network information that will be distributed to clients</a:t>
            </a:r>
          </a:p>
          <a:p>
            <a:pPr lvl="0"/>
            <a:r>
              <a:rPr lang="en-US" kern="0" dirty="0">
                <a:solidFill>
                  <a:srgbClr val="000000"/>
                </a:solidFill>
              </a:rPr>
              <a:t>A scope must contain:</a:t>
            </a:r>
          </a:p>
          <a:p>
            <a:pPr marL="365760" lvl="1"/>
            <a:r>
              <a:rPr lang="en-US" kern="0" dirty="0">
                <a:solidFill>
                  <a:srgbClr val="000000"/>
                </a:solidFill>
              </a:rPr>
              <a:t>A range of IP addresses</a:t>
            </a:r>
          </a:p>
          <a:p>
            <a:pPr marL="365760" lvl="1"/>
            <a:r>
              <a:rPr lang="en-US" kern="0" dirty="0">
                <a:solidFill>
                  <a:srgbClr val="000000"/>
                </a:solidFill>
              </a:rPr>
              <a:t>A subnet mask</a:t>
            </a:r>
          </a:p>
          <a:p>
            <a:pPr marL="365760" lvl="1"/>
            <a:r>
              <a:rPr lang="en-US" kern="0" dirty="0">
                <a:solidFill>
                  <a:srgbClr val="000000"/>
                </a:solidFill>
              </a:rPr>
              <a:t>A lease duration</a:t>
            </a:r>
          </a:p>
          <a:p>
            <a:pPr lvl="0"/>
            <a:r>
              <a:rPr lang="en-US" kern="0" dirty="0">
                <a:solidFill>
                  <a:srgbClr val="000000"/>
                </a:solidFill>
              </a:rPr>
              <a:t>A scope might contain:</a:t>
            </a:r>
          </a:p>
          <a:p>
            <a:pPr marL="365760" lvl="1"/>
            <a:r>
              <a:rPr lang="en-US" kern="0" dirty="0">
                <a:solidFill>
                  <a:srgbClr val="000000"/>
                </a:solidFill>
              </a:rPr>
              <a:t>Default gateway address</a:t>
            </a:r>
          </a:p>
          <a:p>
            <a:pPr marL="365760" lvl="1"/>
            <a:r>
              <a:rPr lang="en-US" kern="0" dirty="0">
                <a:solidFill>
                  <a:srgbClr val="000000"/>
                </a:solidFill>
              </a:rPr>
              <a:t>DNS server and suffix</a:t>
            </a:r>
          </a:p>
          <a:p>
            <a:pPr marL="365760" lvl="1"/>
            <a:r>
              <a:rPr lang="en-US" kern="0" dirty="0">
                <a:solidFill>
                  <a:srgbClr val="000000"/>
                </a:solidFill>
              </a:rPr>
              <a:t>Other network options</a:t>
            </a:r>
          </a:p>
          <a:p>
            <a:pPr lvl="0"/>
            <a:r>
              <a:rPr lang="en-US" kern="0" dirty="0">
                <a:solidFill>
                  <a:srgbClr val="000000"/>
                </a:solidFill>
              </a:rPr>
              <a:t>IP addresses can be reserved based on the MAC address of the client network interface</a:t>
            </a:r>
          </a:p>
        </p:txBody>
      </p:sp>
    </p:spTree>
    <p:custDataLst>
      <p:tags r:id="rId1"/>
    </p:custDataLst>
    <p:extLst>
      <p:ext uri="{BB962C8B-B14F-4D97-AF65-F5344CB8AC3E}">
        <p14:creationId xmlns:p14="http://schemas.microsoft.com/office/powerpoint/2010/main" val="82326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DHCP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DHCP options:</a:t>
            </a:r>
          </a:p>
          <a:p>
            <a:pPr marL="365760" lvl="1"/>
            <a:r>
              <a:rPr lang="en-US" kern="0" dirty="0">
                <a:solidFill>
                  <a:srgbClr val="000000"/>
                </a:solidFill>
              </a:rPr>
              <a:t>Are values for common configuration data</a:t>
            </a:r>
          </a:p>
          <a:p>
            <a:pPr marL="365760" lvl="1"/>
            <a:r>
              <a:rPr lang="en-US" kern="0" dirty="0">
                <a:solidFill>
                  <a:srgbClr val="000000"/>
                </a:solidFill>
              </a:rPr>
              <a:t>Can be applied to the server, scope, class, and reservation level</a:t>
            </a:r>
          </a:p>
          <a:p>
            <a:pPr lvl="0"/>
            <a:r>
              <a:rPr lang="en-US" kern="0" dirty="0">
                <a:solidFill>
                  <a:srgbClr val="000000"/>
                </a:solidFill>
              </a:rPr>
              <a:t>Common scope options include:</a:t>
            </a:r>
          </a:p>
          <a:p>
            <a:pPr marL="365760" lvl="1"/>
            <a:r>
              <a:rPr lang="en-US" kern="0" dirty="0">
                <a:solidFill>
                  <a:srgbClr val="000000"/>
                </a:solidFill>
              </a:rPr>
              <a:t>Router (Default gateway)</a:t>
            </a:r>
          </a:p>
          <a:p>
            <a:pPr marL="365760" lvl="1"/>
            <a:r>
              <a:rPr lang="en-US" kern="0" dirty="0">
                <a:solidFill>
                  <a:srgbClr val="000000"/>
                </a:solidFill>
              </a:rPr>
              <a:t>DNS domain name</a:t>
            </a:r>
          </a:p>
          <a:p>
            <a:pPr marL="365760" lvl="1"/>
            <a:r>
              <a:rPr lang="en-US" kern="0" dirty="0">
                <a:solidFill>
                  <a:srgbClr val="000000"/>
                </a:solidFill>
              </a:rPr>
              <a:t>DNS servers</a:t>
            </a:r>
          </a:p>
        </p:txBody>
      </p:sp>
    </p:spTree>
    <p:custDataLst>
      <p:tags r:id="rId1"/>
    </p:custDataLst>
    <p:extLst>
      <p:ext uri="{BB962C8B-B14F-4D97-AF65-F5344CB8AC3E}">
        <p14:creationId xmlns:p14="http://schemas.microsoft.com/office/powerpoint/2010/main" val="168358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DHCP relay agent?</a:t>
            </a:r>
            <a:endParaRPr lang="en-GB" dirty="0"/>
          </a:p>
        </p:txBody>
      </p:sp>
      <p:sp>
        <p:nvSpPr>
          <p:cNvPr id="4" name="Oval 6" descr="This slide has a diagram representing two subnets: Subnet A has a DHCP relay agent, two clients, and a router; Subnet B has a DHCP server, two clients, and a router. Both routers are non-RFC 1542 compliant. The animation represents the DHCP relay agent broadcasting packets to and from the local DHCP clients, while sending unicast packets to the DHCP server on the other subnet and the DHCP server sending unicasts back to the relay agent.&#10;&#10;"/>
          <p:cNvSpPr>
            <a:spLocks noChangeArrowheads="1"/>
          </p:cNvSpPr>
          <p:nvPr/>
        </p:nvSpPr>
        <p:spPr bwMode="auto">
          <a:xfrm>
            <a:off x="872455" y="1736521"/>
            <a:ext cx="2537029" cy="4026716"/>
          </a:xfrm>
          <a:prstGeom prst="rect">
            <a:avLst/>
          </a:prstGeom>
          <a:noFill/>
          <a:ln w="9525">
            <a:solidFill>
              <a:srgbClr val="0070C0"/>
            </a:solidFill>
            <a:headEnd/>
            <a:tailEnd/>
          </a:ln>
        </p:spPr>
        <p:style>
          <a:lnRef idx="2">
            <a:schemeClr val="accent6"/>
          </a:lnRef>
          <a:fillRef idx="1">
            <a:schemeClr val="lt1"/>
          </a:fillRef>
          <a:effectRef idx="0">
            <a:schemeClr val="accent6"/>
          </a:effectRef>
          <a:fontRef idx="minor">
            <a:schemeClr val="dk1"/>
          </a:fontRef>
        </p:style>
        <p:txBody>
          <a:bodyPr wrap="none" anchor="ctr"/>
          <a:lstStyle/>
          <a:p>
            <a:pPr algn="r"/>
            <a:endParaRPr lang="en-US" dirty="0">
              <a:solidFill>
                <a:srgbClr val="000000"/>
              </a:solidFill>
            </a:endParaRPr>
          </a:p>
        </p:txBody>
      </p:sp>
      <p:sp>
        <p:nvSpPr>
          <p:cNvPr id="5" name="AutoShape 21" descr="&quot;&quot;"/>
          <p:cNvSpPr>
            <a:spLocks noChangeArrowheads="1"/>
          </p:cNvSpPr>
          <p:nvPr/>
        </p:nvSpPr>
        <p:spPr bwMode="auto">
          <a:xfrm>
            <a:off x="3381462" y="3284523"/>
            <a:ext cx="2323052" cy="750582"/>
          </a:xfrm>
          <a:prstGeom prst="roundRect">
            <a:avLst>
              <a:gd name="adj" fmla="val 4167"/>
            </a:avLst>
          </a:prstGeom>
          <a:noFill/>
          <a:ln w="9525">
            <a:noFill/>
            <a:round/>
            <a:headEnd/>
            <a:tailEnd/>
          </a:ln>
          <a:effectLst/>
        </p:spPr>
        <p:txBody>
          <a:bodyPr anchor="ctr"/>
          <a:lstStyle/>
          <a:p>
            <a:pPr algn="ctr"/>
            <a:r>
              <a:rPr lang="en-US" sz="1600" b="1" dirty="0">
                <a:solidFill>
                  <a:srgbClr val="000000"/>
                </a:solidFill>
                <a:latin typeface="Segoe UI" pitchFamily="34" charset="0"/>
                <a:ea typeface="Segoe UI" pitchFamily="34" charset="0"/>
                <a:cs typeface="Segoe UI" pitchFamily="34" charset="0"/>
              </a:rPr>
              <a:t>Routers</a:t>
            </a:r>
          </a:p>
          <a:p>
            <a:pPr algn="ctr"/>
            <a:r>
              <a:rPr lang="en-US" sz="1600" b="1" dirty="0">
                <a:solidFill>
                  <a:srgbClr val="000000"/>
                </a:solidFill>
                <a:latin typeface="Segoe UI" pitchFamily="34" charset="0"/>
                <a:ea typeface="Segoe UI" pitchFamily="34" charset="0"/>
                <a:cs typeface="Segoe UI" pitchFamily="34" charset="0"/>
              </a:rPr>
              <a:t>(non–RFC 1542 compliant)</a:t>
            </a:r>
          </a:p>
        </p:txBody>
      </p:sp>
      <p:sp>
        <p:nvSpPr>
          <p:cNvPr id="6" name="Text Box 24" descr="&quot;&quot;"/>
          <p:cNvSpPr txBox="1">
            <a:spLocks noChangeArrowheads="1"/>
          </p:cNvSpPr>
          <p:nvPr/>
        </p:nvSpPr>
        <p:spPr bwMode="auto">
          <a:xfrm>
            <a:off x="1571703" y="5359225"/>
            <a:ext cx="1176925" cy="369332"/>
          </a:xfrm>
          <a:prstGeom prst="rect">
            <a:avLst/>
          </a:prstGeom>
          <a:noFill/>
          <a:ln w="9525" algn="ctr">
            <a:noFill/>
            <a:miter lim="800000"/>
            <a:headEnd/>
            <a:tailEnd/>
          </a:ln>
          <a:effectLst/>
        </p:spPr>
        <p:txBody>
          <a:bodyPr wrap="none">
            <a:spAutoFit/>
          </a:bodyPr>
          <a:lstStyle/>
          <a:p>
            <a:r>
              <a:rPr lang="en-US" b="1" dirty="0">
                <a:solidFill>
                  <a:srgbClr val="000000"/>
                </a:solidFill>
                <a:latin typeface="Segoe UI" pitchFamily="34" charset="0"/>
                <a:ea typeface="Segoe UI" pitchFamily="34" charset="0"/>
                <a:cs typeface="Segoe UI" pitchFamily="34" charset="0"/>
              </a:rPr>
              <a:t>Subnet A</a:t>
            </a:r>
          </a:p>
        </p:txBody>
      </p:sp>
      <p:sp>
        <p:nvSpPr>
          <p:cNvPr id="7" name="Text Box 25" descr="&quot;&quot;"/>
          <p:cNvSpPr txBox="1">
            <a:spLocks noChangeArrowheads="1"/>
          </p:cNvSpPr>
          <p:nvPr/>
        </p:nvSpPr>
        <p:spPr bwMode="auto">
          <a:xfrm>
            <a:off x="6436141" y="5359225"/>
            <a:ext cx="1162498" cy="369332"/>
          </a:xfrm>
          <a:prstGeom prst="rect">
            <a:avLst/>
          </a:prstGeom>
          <a:noFill/>
          <a:ln w="9525" algn="ctr">
            <a:noFill/>
            <a:miter lim="800000"/>
            <a:headEnd/>
            <a:tailEnd/>
          </a:ln>
          <a:effectLst/>
        </p:spPr>
        <p:txBody>
          <a:bodyPr wrap="none">
            <a:spAutoFit/>
          </a:bodyPr>
          <a:lstStyle/>
          <a:p>
            <a:r>
              <a:rPr lang="en-US" b="1" dirty="0">
                <a:solidFill>
                  <a:srgbClr val="000000"/>
                </a:solidFill>
                <a:latin typeface="Segoe UI" pitchFamily="34" charset="0"/>
                <a:ea typeface="Segoe UI" pitchFamily="34" charset="0"/>
                <a:cs typeface="Segoe UI" pitchFamily="34" charset="0"/>
              </a:rPr>
              <a:t>Subnet B</a:t>
            </a:r>
          </a:p>
        </p:txBody>
      </p:sp>
      <p:sp>
        <p:nvSpPr>
          <p:cNvPr id="8" name="A DHCP etc text box"/>
          <p:cNvSpPr>
            <a:spLocks noChangeArrowheads="1"/>
          </p:cNvSpPr>
          <p:nvPr/>
        </p:nvSpPr>
        <p:spPr bwMode="auto">
          <a:xfrm>
            <a:off x="726114" y="898466"/>
            <a:ext cx="8127999" cy="586386"/>
          </a:xfrm>
          <a:prstGeom prst="roundRect">
            <a:avLst>
              <a:gd name="adj" fmla="val 24236"/>
            </a:avLst>
          </a:prstGeom>
          <a:noFill/>
          <a:ln w="9525" algn="ctr">
            <a:noFill/>
            <a:round/>
            <a:headEnd/>
            <a:tailEnd/>
          </a:ln>
          <a:effectLst/>
        </p:spPr>
        <p:txBody>
          <a:bodyPr anchor="ctr"/>
          <a:lstStyle/>
          <a:p>
            <a:pPr>
              <a:spcBef>
                <a:spcPct val="40000"/>
              </a:spcBef>
              <a:buClr>
                <a:srgbClr val="8DACD0"/>
              </a:buClr>
              <a:buSzPct val="70000"/>
            </a:pPr>
            <a:r>
              <a:rPr lang="en-CA" sz="2000" b="1" dirty="0">
                <a:solidFill>
                  <a:srgbClr val="000000"/>
                </a:solidFill>
                <a:latin typeface="Segoe UI" pitchFamily="34" charset="0"/>
                <a:ea typeface="Segoe UI" pitchFamily="34" charset="0"/>
                <a:cs typeface="Segoe UI" pitchFamily="34" charset="0"/>
              </a:rPr>
              <a:t>A DHCP relay agent listens for DHCP broadcasts from DHCP clients, and then relays them to DHCP servers in different subnets</a:t>
            </a:r>
            <a:endParaRPr lang="en-US" sz="2000" b="1" dirty="0">
              <a:solidFill>
                <a:srgbClr val="000000"/>
              </a:solidFill>
              <a:latin typeface="Segoe UI" pitchFamily="34" charset="0"/>
              <a:ea typeface="Segoe UI" pitchFamily="34" charset="0"/>
              <a:cs typeface="Segoe UI" pitchFamily="34" charset="0"/>
            </a:endParaRPr>
          </a:p>
        </p:txBody>
      </p:sp>
      <p:sp>
        <p:nvSpPr>
          <p:cNvPr id="9" name="&quot;DHCP Server&quot;" descr="&quot;&quot;"/>
          <p:cNvSpPr>
            <a:spLocks noChangeArrowheads="1"/>
          </p:cNvSpPr>
          <p:nvPr/>
        </p:nvSpPr>
        <p:spPr bwMode="auto">
          <a:xfrm>
            <a:off x="7214530" y="2070709"/>
            <a:ext cx="964735" cy="571822"/>
          </a:xfrm>
          <a:prstGeom prst="roundRect">
            <a:avLst>
              <a:gd name="adj" fmla="val 4167"/>
            </a:avLst>
          </a:prstGeom>
          <a:noFill/>
          <a:ln w="9525">
            <a:noFill/>
            <a:round/>
            <a:headEnd/>
            <a:tailEnd/>
          </a:ln>
          <a:effectLst/>
        </p:spPr>
        <p:txBody>
          <a:bodyPr anchor="ctr"/>
          <a:lstStyle/>
          <a:p>
            <a:pPr algn="ctr"/>
            <a:r>
              <a:rPr lang="en-US" sz="1600" b="1" dirty="0">
                <a:solidFill>
                  <a:srgbClr val="000000"/>
                </a:solidFill>
                <a:latin typeface="Segoe UI" pitchFamily="34" charset="0"/>
                <a:ea typeface="Segoe UI" pitchFamily="34" charset="0"/>
                <a:cs typeface="Segoe UI" pitchFamily="34" charset="0"/>
              </a:rPr>
              <a:t>DHCP server</a:t>
            </a:r>
          </a:p>
        </p:txBody>
      </p:sp>
      <p:sp>
        <p:nvSpPr>
          <p:cNvPr id="10" name="&quot;DHCP Relay Agent&quot;" descr="&quot;&quot;"/>
          <p:cNvSpPr>
            <a:spLocks noChangeArrowheads="1"/>
          </p:cNvSpPr>
          <p:nvPr/>
        </p:nvSpPr>
        <p:spPr bwMode="auto">
          <a:xfrm>
            <a:off x="947199" y="2028765"/>
            <a:ext cx="1015825" cy="707996"/>
          </a:xfrm>
          <a:prstGeom prst="roundRect">
            <a:avLst>
              <a:gd name="adj" fmla="val 4167"/>
            </a:avLst>
          </a:prstGeom>
          <a:noFill/>
          <a:ln w="9525" algn="ctr">
            <a:noFill/>
            <a:round/>
            <a:headEnd/>
            <a:tailEnd/>
          </a:ln>
          <a:effectLst/>
        </p:spPr>
        <p:txBody>
          <a:bodyPr anchor="ctr"/>
          <a:lstStyle/>
          <a:p>
            <a:pPr algn="ctr"/>
            <a:r>
              <a:rPr lang="en-US" sz="1600" b="1" dirty="0">
                <a:solidFill>
                  <a:srgbClr val="000000"/>
                </a:solidFill>
                <a:latin typeface="Segoe UI" pitchFamily="34" charset="0"/>
                <a:ea typeface="Segoe UI" pitchFamily="34" charset="0"/>
                <a:cs typeface="Segoe UI" pitchFamily="34" charset="0"/>
              </a:rPr>
              <a:t>DHCP relay agent</a:t>
            </a:r>
          </a:p>
        </p:txBody>
      </p:sp>
      <p:sp>
        <p:nvSpPr>
          <p:cNvPr id="11" name="red &quot;Broadcast&quot; on the left" descr="&quot;&quot;"/>
          <p:cNvSpPr txBox="1">
            <a:spLocks noChangeArrowheads="1"/>
          </p:cNvSpPr>
          <p:nvPr/>
        </p:nvSpPr>
        <p:spPr bwMode="auto">
          <a:xfrm>
            <a:off x="942282" y="3083950"/>
            <a:ext cx="1079465" cy="523220"/>
          </a:xfrm>
          <a:prstGeom prst="rect">
            <a:avLst/>
          </a:prstGeom>
          <a:noFill/>
          <a:ln w="9525" algn="ctr">
            <a:noFill/>
            <a:miter lim="800000"/>
            <a:headEnd/>
            <a:tailEnd/>
          </a:ln>
          <a:effectLst/>
        </p:spPr>
        <p:txBody>
          <a:bodyPr wrap="square">
            <a:spAutoFit/>
          </a:bodyPr>
          <a:lstStyle/>
          <a:p>
            <a:pPr algn="ctr"/>
            <a:r>
              <a:rPr lang="en-US" sz="1400" b="1" dirty="0">
                <a:solidFill>
                  <a:srgbClr val="CC0000"/>
                </a:solidFill>
                <a:latin typeface="Segoe UI" pitchFamily="34" charset="0"/>
                <a:ea typeface="Segoe UI" pitchFamily="34" charset="0"/>
                <a:cs typeface="Segoe UI" pitchFamily="34" charset="0"/>
              </a:rPr>
              <a:t>DHCP broadcast</a:t>
            </a:r>
          </a:p>
        </p:txBody>
      </p:sp>
      <p:pic>
        <p:nvPicPr>
          <p:cNvPr id="12" name="S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1530" y="63425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lay - alt text is here" descr="Illustration representing two subnets: Subnet A has a DHCP relay agent, two clients, and a router; Subnet B has a DHCP server, two clients, and a router. Both routers are non-RFC 1542 compliant. The animation represents the DHCP relay agent broadcasting packets to and from the local DHCP clients, while sending unicast packets to the DHCP server on the other subnet and the DHCP server sending unicasts back to the relay ag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0530" y="63425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broadcast circle"/>
          <p:cNvGrpSpPr/>
          <p:nvPr/>
        </p:nvGrpSpPr>
        <p:grpSpPr>
          <a:xfrm>
            <a:off x="1954634" y="2835860"/>
            <a:ext cx="981511" cy="981511"/>
            <a:chOff x="4150360" y="3587432"/>
            <a:chExt cx="488950" cy="488950"/>
          </a:xfrm>
        </p:grpSpPr>
        <p:sp>
          <p:nvSpPr>
            <p:cNvPr id="15" name="broadcast 3" descr="&quot;&quot;"/>
            <p:cNvSpPr>
              <a:spLocks noChangeArrowheads="1"/>
            </p:cNvSpPr>
            <p:nvPr/>
          </p:nvSpPr>
          <p:spPr bwMode="auto">
            <a:xfrm>
              <a:off x="4150360" y="3587432"/>
              <a:ext cx="488950" cy="488950"/>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dirty="0">
                <a:solidFill>
                  <a:srgbClr val="000000"/>
                </a:solidFill>
              </a:endParaRPr>
            </a:p>
          </p:txBody>
        </p:sp>
        <p:sp>
          <p:nvSpPr>
            <p:cNvPr id="16" name="broadcast 2" descr="&quot;&quot;"/>
            <p:cNvSpPr>
              <a:spLocks noChangeArrowheads="1"/>
            </p:cNvSpPr>
            <p:nvPr/>
          </p:nvSpPr>
          <p:spPr bwMode="auto">
            <a:xfrm>
              <a:off x="4232910" y="3669982"/>
              <a:ext cx="322263" cy="322263"/>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dirty="0">
                <a:solidFill>
                  <a:srgbClr val="000000"/>
                </a:solidFill>
              </a:endParaRPr>
            </a:p>
          </p:txBody>
        </p:sp>
        <p:sp>
          <p:nvSpPr>
            <p:cNvPr id="17" name="broadcast 1"/>
            <p:cNvSpPr>
              <a:spLocks noChangeArrowheads="1"/>
            </p:cNvSpPr>
            <p:nvPr/>
          </p:nvSpPr>
          <p:spPr bwMode="auto">
            <a:xfrm>
              <a:off x="4310698" y="3747770"/>
              <a:ext cx="168275" cy="168275"/>
            </a:xfrm>
            <a:prstGeom prst="ellipse">
              <a:avLst/>
            </a:prstGeom>
            <a:solidFill>
              <a:srgbClr val="FF0000">
                <a:alpha val="50000"/>
              </a:srgbClr>
            </a:solidFill>
            <a:ln w="25400" algn="ctr">
              <a:solidFill>
                <a:schemeClr val="bg1"/>
              </a:solidFill>
              <a:round/>
              <a:headEnd/>
              <a:tailEnd/>
            </a:ln>
            <a:effectLst/>
          </p:spPr>
          <p:txBody>
            <a:bodyPr wrap="none" anchor="ctr"/>
            <a:lstStyle/>
            <a:p>
              <a:endParaRPr lang="en-US" dirty="0">
                <a:solidFill>
                  <a:srgbClr val="000000"/>
                </a:solidFill>
              </a:endParaRPr>
            </a:p>
          </p:txBody>
        </p:sp>
      </p:grpSp>
      <p:grpSp>
        <p:nvGrpSpPr>
          <p:cNvPr id="18" name="Group 17"/>
          <p:cNvGrpSpPr/>
          <p:nvPr/>
        </p:nvGrpSpPr>
        <p:grpSpPr>
          <a:xfrm>
            <a:off x="1260804" y="3844232"/>
            <a:ext cx="1625009" cy="1197551"/>
            <a:chOff x="1059468" y="4792189"/>
            <a:chExt cx="1625009" cy="1197551"/>
          </a:xfrm>
        </p:grpSpPr>
        <p:pic>
          <p:nvPicPr>
            <p:cNvPr id="19" name="Picture 1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614660" y="4792189"/>
              <a:ext cx="560576" cy="331017"/>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12" descr="&quot;&quot;"/>
            <p:cNvSpPr>
              <a:spLocks noChangeArrowheads="1"/>
            </p:cNvSpPr>
            <p:nvPr/>
          </p:nvSpPr>
          <p:spPr bwMode="auto">
            <a:xfrm>
              <a:off x="1233182" y="5780015"/>
              <a:ext cx="1451295" cy="209725"/>
            </a:xfrm>
            <a:prstGeom prst="roundRect">
              <a:avLst>
                <a:gd name="adj" fmla="val 4167"/>
              </a:avLst>
            </a:prstGeom>
            <a:noFill/>
            <a:ln w="9525">
              <a:noFill/>
              <a:round/>
              <a:headEnd/>
              <a:tailEnd/>
            </a:ln>
            <a:effectLst/>
          </p:spPr>
          <p:txBody>
            <a:bodyPr anchor="ctr"/>
            <a:lstStyle/>
            <a:p>
              <a:pPr algn="ctr"/>
              <a:r>
                <a:rPr lang="en-US" sz="1400" b="1" dirty="0">
                  <a:solidFill>
                    <a:srgbClr val="000000"/>
                  </a:solidFill>
                  <a:latin typeface="Segoe UI" pitchFamily="34" charset="0"/>
                  <a:ea typeface="Segoe UI" pitchFamily="34" charset="0"/>
                  <a:cs typeface="Segoe UI" pitchFamily="34" charset="0"/>
                </a:rPr>
                <a:t>DHCP clients</a:t>
              </a:r>
            </a:p>
          </p:txBody>
        </p:sp>
        <p:pic>
          <p:nvPicPr>
            <p:cNvPr id="21" name="Picture 20"/>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059468" y="5150806"/>
              <a:ext cx="795147" cy="4695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894948" y="5181763"/>
              <a:ext cx="710423" cy="419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213362" y="3811581"/>
            <a:ext cx="1529676" cy="1230202"/>
            <a:chOff x="1154801" y="4759538"/>
            <a:chExt cx="1529676" cy="1230202"/>
          </a:xfrm>
        </p:grpSpPr>
        <p:pic>
          <p:nvPicPr>
            <p:cNvPr id="24" name="Picture 2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645758" y="4759538"/>
              <a:ext cx="558254" cy="329646"/>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12" descr="&quot;&quot;"/>
            <p:cNvSpPr>
              <a:spLocks noChangeArrowheads="1"/>
            </p:cNvSpPr>
            <p:nvPr/>
          </p:nvSpPr>
          <p:spPr bwMode="auto">
            <a:xfrm>
              <a:off x="1233182" y="5780015"/>
              <a:ext cx="1451295" cy="209725"/>
            </a:xfrm>
            <a:prstGeom prst="roundRect">
              <a:avLst>
                <a:gd name="adj" fmla="val 4167"/>
              </a:avLst>
            </a:prstGeom>
            <a:noFill/>
            <a:ln w="9525">
              <a:noFill/>
              <a:round/>
              <a:headEnd/>
              <a:tailEnd/>
            </a:ln>
            <a:effectLst/>
          </p:spPr>
          <p:txBody>
            <a:bodyPr anchor="ctr"/>
            <a:lstStyle/>
            <a:p>
              <a:pPr algn="ctr"/>
              <a:r>
                <a:rPr lang="en-US" sz="1400" b="1" dirty="0">
                  <a:solidFill>
                    <a:srgbClr val="000000"/>
                  </a:solidFill>
                  <a:latin typeface="Segoe UI" pitchFamily="34" charset="0"/>
                  <a:ea typeface="Segoe UI" pitchFamily="34" charset="0"/>
                  <a:cs typeface="Segoe UI" pitchFamily="34" charset="0"/>
                </a:rPr>
                <a:t>DHCP clients</a:t>
              </a:r>
            </a:p>
          </p:txBody>
        </p:sp>
        <p:pic>
          <p:nvPicPr>
            <p:cNvPr id="26" name="Picture 2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154801" y="5123864"/>
              <a:ext cx="719121" cy="42463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924885" y="5123864"/>
              <a:ext cx="759592" cy="448534"/>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Oval 6" descr="&quot;&quot;"/>
          <p:cNvSpPr>
            <a:spLocks noChangeArrowheads="1"/>
          </p:cNvSpPr>
          <p:nvPr/>
        </p:nvSpPr>
        <p:spPr bwMode="auto">
          <a:xfrm>
            <a:off x="5679347" y="1736521"/>
            <a:ext cx="2537029" cy="4026716"/>
          </a:xfrm>
          <a:prstGeom prst="rect">
            <a:avLst/>
          </a:prstGeom>
          <a:noFill/>
          <a:ln w="9525">
            <a:solidFill>
              <a:srgbClr val="0070C0"/>
            </a:solidFill>
            <a:headEnd/>
            <a:tailEnd/>
          </a:ln>
        </p:spPr>
        <p:style>
          <a:lnRef idx="2">
            <a:schemeClr val="accent6"/>
          </a:lnRef>
          <a:fillRef idx="1">
            <a:schemeClr val="lt1"/>
          </a:fillRef>
          <a:effectRef idx="0">
            <a:schemeClr val="accent6"/>
          </a:effectRef>
          <a:fontRef idx="minor">
            <a:schemeClr val="dk1"/>
          </a:fontRef>
        </p:style>
        <p:txBody>
          <a:bodyPr wrap="none" anchor="ctr"/>
          <a:lstStyle/>
          <a:p>
            <a:pPr algn="r"/>
            <a:endParaRPr lang="en-US" dirty="0">
              <a:solidFill>
                <a:srgbClr val="000000"/>
              </a:solidFill>
            </a:endParaRPr>
          </a:p>
        </p:txBody>
      </p:sp>
      <p:sp>
        <p:nvSpPr>
          <p:cNvPr id="29" name="Line 5" descr="&quot;&quot;"/>
          <p:cNvSpPr>
            <a:spLocks noChangeShapeType="1"/>
          </p:cNvSpPr>
          <p:nvPr/>
        </p:nvSpPr>
        <p:spPr bwMode="auto">
          <a:xfrm>
            <a:off x="3422607" y="4119549"/>
            <a:ext cx="2486025" cy="0"/>
          </a:xfrm>
          <a:prstGeom prst="line">
            <a:avLst/>
          </a:prstGeom>
          <a:noFill/>
          <a:ln w="57150">
            <a:solidFill>
              <a:srgbClr val="0070C0"/>
            </a:solidFill>
            <a:prstDash val="sysDot"/>
            <a:round/>
            <a:headEnd/>
            <a:tailEnd/>
          </a:ln>
          <a:effectLst/>
        </p:spPr>
        <p:txBody>
          <a:bodyPr/>
          <a:lstStyle/>
          <a:p>
            <a:endParaRPr lang="en-US" dirty="0">
              <a:solidFill>
                <a:srgbClr val="000000"/>
              </a:solidFill>
            </a:endParaRPr>
          </a:p>
        </p:txBody>
      </p:sp>
      <p:pic>
        <p:nvPicPr>
          <p:cNvPr id="30" name="Picture 2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061208" y="3890224"/>
            <a:ext cx="476224" cy="4586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539462" y="3890224"/>
            <a:ext cx="476224" cy="458650"/>
          </a:xfrm>
          <a:prstGeom prst="rect">
            <a:avLst/>
          </a:prstGeom>
          <a:noFill/>
          <a:extLst>
            <a:ext uri="{909E8E84-426E-40DD-AFC4-6F175D3DCCD1}">
              <a14:hiddenFill xmlns:a14="http://schemas.microsoft.com/office/drawing/2010/main">
                <a:solidFill>
                  <a:srgbClr val="FFFFFF"/>
                </a:solidFill>
              </a14:hiddenFill>
            </a:ext>
          </a:extLst>
        </p:spPr>
      </p:pic>
      <p:sp>
        <p:nvSpPr>
          <p:cNvPr id="32" name="left-to-right" descr="&quot;&quot;"/>
          <p:cNvSpPr>
            <a:spLocks noChangeArrowheads="1"/>
          </p:cNvSpPr>
          <p:nvPr/>
        </p:nvSpPr>
        <p:spPr bwMode="auto">
          <a:xfrm>
            <a:off x="2155972" y="2149555"/>
            <a:ext cx="4630722" cy="466725"/>
          </a:xfrm>
          <a:prstGeom prst="rightArrow">
            <a:avLst/>
          </a:prstGeom>
          <a:solidFill>
            <a:srgbClr val="FF0000"/>
          </a:solidFill>
          <a:ln w="9525" algn="ctr">
            <a:noFill/>
            <a:miter lim="800000"/>
            <a:headEnd/>
            <a:tailEnd/>
          </a:ln>
          <a:effectLst/>
        </p:spPr>
        <p:txBody>
          <a:bodyPr wrap="none" anchor="ctr"/>
          <a:lstStyle/>
          <a:p>
            <a:pPr algn="ctr"/>
            <a:r>
              <a:rPr lang="en-US" dirty="0">
                <a:solidFill>
                  <a:srgbClr val="FFFFFF"/>
                </a:solidFill>
                <a:latin typeface="Segoe UI" pitchFamily="34" charset="0"/>
                <a:ea typeface="Segoe UI" pitchFamily="34" charset="0"/>
                <a:cs typeface="Segoe UI" pitchFamily="34" charset="0"/>
              </a:rPr>
              <a:t>      Unicast</a:t>
            </a:r>
          </a:p>
        </p:txBody>
      </p:sp>
      <p:sp>
        <p:nvSpPr>
          <p:cNvPr id="33" name="right-to-left" descr="&quot;&quot;"/>
          <p:cNvSpPr>
            <a:spLocks noChangeArrowheads="1"/>
          </p:cNvSpPr>
          <p:nvPr/>
        </p:nvSpPr>
        <p:spPr bwMode="auto">
          <a:xfrm>
            <a:off x="2440096" y="2149555"/>
            <a:ext cx="4504889" cy="466725"/>
          </a:xfrm>
          <a:prstGeom prst="leftArrow">
            <a:avLst/>
          </a:prstGeom>
          <a:solidFill>
            <a:srgbClr val="FF0000"/>
          </a:solidFill>
          <a:ln w="9525" algn="ctr">
            <a:noFill/>
            <a:miter lim="800000"/>
            <a:headEnd/>
            <a:tailEnd/>
          </a:ln>
          <a:effectLst/>
        </p:spPr>
        <p:txBody>
          <a:bodyPr wrap="none" anchor="ctr"/>
          <a:lstStyle/>
          <a:p>
            <a:pPr algn="ctr"/>
            <a:r>
              <a:rPr lang="en-US" dirty="0">
                <a:solidFill>
                  <a:srgbClr val="FFFFFF"/>
                </a:solidFill>
                <a:latin typeface="Segoe UI" pitchFamily="34" charset="0"/>
                <a:ea typeface="Segoe UI" pitchFamily="34" charset="0"/>
                <a:cs typeface="Segoe UI" pitchFamily="34" charset="0"/>
              </a:rPr>
              <a:t>Unicast</a:t>
            </a:r>
          </a:p>
        </p:txBody>
      </p:sp>
      <p:pic>
        <p:nvPicPr>
          <p:cNvPr id="34" name="serve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809697" y="1928737"/>
            <a:ext cx="488010" cy="908053"/>
          </a:xfrm>
          <a:prstGeom prst="rect">
            <a:avLst/>
          </a:prstGeom>
          <a:noFill/>
          <a:extLst>
            <a:ext uri="{909E8E84-426E-40DD-AFC4-6F175D3DCCD1}">
              <a14:hiddenFill xmlns:a14="http://schemas.microsoft.com/office/drawing/2010/main">
                <a:solidFill>
                  <a:srgbClr val="FFFFFF"/>
                </a:solidFill>
              </a14:hiddenFill>
            </a:ext>
          </a:extLst>
        </p:spPr>
      </p:pic>
      <p:pic>
        <p:nvPicPr>
          <p:cNvPr id="35" name="alt-text here, serve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927305" y="1928737"/>
            <a:ext cx="488010" cy="9080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1809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 presetClass="entr" presetSubtype="3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out)">
                                      <p:cBhvr>
                                        <p:cTn id="10" dur="2000"/>
                                        <p:tgtEl>
                                          <p:spTgt spid="14"/>
                                        </p:tgtEl>
                                      </p:cBhvr>
                                    </p:animEffect>
                                  </p:childTnLst>
                                </p:cTn>
                              </p:par>
                            </p:childTnLst>
                          </p:cTn>
                        </p:par>
                        <p:par>
                          <p:cTn id="11" fill="hold">
                            <p:stCondLst>
                              <p:cond delay="2000"/>
                            </p:stCondLst>
                            <p:childTnLst>
                              <p:par>
                                <p:cTn id="12" presetID="6" presetClass="entr" presetSubtype="3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circle(out)">
                                      <p:cBhvr>
                                        <p:cTn id="14" dur="2000"/>
                                        <p:tgtEl>
                                          <p:spTgt spid="14"/>
                                        </p:tgtEl>
                                      </p:cBhvr>
                                    </p:animEffect>
                                  </p:childTnLst>
                                </p:cTn>
                              </p:par>
                            </p:childTnLst>
                          </p:cTn>
                        </p:par>
                        <p:par>
                          <p:cTn id="15" fill="hold">
                            <p:stCondLst>
                              <p:cond delay="4000"/>
                            </p:stCondLst>
                            <p:childTnLst>
                              <p:par>
                                <p:cTn id="16" presetID="22" presetClass="entr" presetSubtype="8"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125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1250"/>
                                        <p:tgtEl>
                                          <p:spTgt spid="33"/>
                                        </p:tgtEl>
                                      </p:cBhvr>
                                    </p:animEffect>
                                  </p:childTnLst>
                                </p:cTn>
                              </p:par>
                            </p:childTnLst>
                          </p:cTn>
                        </p:par>
                        <p:par>
                          <p:cTn id="34" fill="hold">
                            <p:stCondLst>
                              <p:cond delay="1750"/>
                            </p:stCondLst>
                            <p:childTnLst>
                              <p:par>
                                <p:cTn id="35" presetID="10" presetClass="entr" presetSubtype="0" fill="hold" grpId="2"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6" presetClass="entr" presetSubtype="32"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ircle(out)">
                                      <p:cBhvr>
                                        <p:cTn id="40" dur="2000"/>
                                        <p:tgtEl>
                                          <p:spTgt spid="14"/>
                                        </p:tgtEl>
                                      </p:cBhvr>
                                    </p:animEffect>
                                  </p:childTnLst>
                                </p:cTn>
                              </p:par>
                            </p:childTnLst>
                          </p:cTn>
                        </p:par>
                        <p:par>
                          <p:cTn id="41" fill="hold">
                            <p:stCondLst>
                              <p:cond delay="3750"/>
                            </p:stCondLst>
                            <p:childTnLst>
                              <p:par>
                                <p:cTn id="42" presetID="6" presetClass="entr" presetSubtype="32"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circle(out)">
                                      <p:cBhvr>
                                        <p:cTn id="44" dur="20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32" grpId="0" animBg="1"/>
      <p:bldP spid="32" grpId="1"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and troubleshooting DHCP</a:t>
            </a:r>
          </a:p>
        </p:txBody>
      </p:sp>
      <p:sp>
        <p:nvSpPr>
          <p:cNvPr id="3" name="Text Placeholder 2"/>
          <p:cNvSpPr>
            <a:spLocks noGrp="1"/>
          </p:cNvSpPr>
          <p:nvPr>
            <p:ph type="body" idx="1"/>
          </p:nvPr>
        </p:nvSpPr>
        <p:spPr/>
        <p:txBody>
          <a:bodyPr/>
          <a:lstStyle/>
          <a:p>
            <a:r>
              <a:rPr lang="en-US" dirty="0"/>
              <a:t>What are DHCP security options?
Advanced options for configuring DHCP
Configuring superscopes and multicast scopes
High availability options for DHCP
What is DHCP failover?
Demonstration: Configuring DHCP failover
Maintaining the DHCP database
Migrating the DHCP server
Discussion: Troubleshooting DHCP</a:t>
            </a:r>
          </a:p>
        </p:txBody>
      </p:sp>
    </p:spTree>
    <p:custDataLst>
      <p:tags r:id="rId1"/>
    </p:custDataLst>
    <p:extLst>
      <p:ext uri="{BB962C8B-B14F-4D97-AF65-F5344CB8AC3E}">
        <p14:creationId xmlns:p14="http://schemas.microsoft.com/office/powerpoint/2010/main" val="35155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DHCP security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Limit physical access to the network by:</a:t>
            </a:r>
          </a:p>
          <a:p>
            <a:pPr marL="365760" lvl="1"/>
            <a:r>
              <a:rPr lang="en-US" kern="0" dirty="0">
                <a:solidFill>
                  <a:srgbClr val="000000"/>
                </a:solidFill>
              </a:rPr>
              <a:t>Disconnecting unused LAN drops</a:t>
            </a:r>
          </a:p>
          <a:p>
            <a:pPr marL="365760" lvl="1"/>
            <a:r>
              <a:rPr lang="en-US" kern="0" dirty="0">
                <a:solidFill>
                  <a:srgbClr val="000000"/>
                </a:solidFill>
              </a:rPr>
              <a:t>Require authenticated layer 2 connections</a:t>
            </a:r>
          </a:p>
          <a:p>
            <a:pPr lvl="0"/>
            <a:r>
              <a:rPr lang="en-US" kern="0" dirty="0">
                <a:solidFill>
                  <a:srgbClr val="000000"/>
                </a:solidFill>
              </a:rPr>
              <a:t>Enable DHCP auditing to track DHCP usage</a:t>
            </a:r>
          </a:p>
          <a:p>
            <a:pPr lvl="0"/>
            <a:r>
              <a:rPr lang="en-US" kern="0" dirty="0">
                <a:solidFill>
                  <a:srgbClr val="000000"/>
                </a:solidFill>
              </a:rPr>
              <a:t>DHCP name protection:</a:t>
            </a:r>
          </a:p>
          <a:p>
            <a:pPr marL="365760" lvl="1"/>
            <a:r>
              <a:rPr lang="en-US" kern="0" dirty="0">
                <a:solidFill>
                  <a:srgbClr val="000000"/>
                </a:solidFill>
              </a:rPr>
              <a:t>Prevents Windows operating systems from having their DNS name registration overwritten by non-Windows operating systems using the same name</a:t>
            </a:r>
          </a:p>
          <a:p>
            <a:pPr marL="365760" lvl="1"/>
            <a:r>
              <a:rPr lang="en-US" kern="0" dirty="0">
                <a:solidFill>
                  <a:srgbClr val="000000"/>
                </a:solidFill>
              </a:rPr>
              <a:t>Uses a DHCID resource record to track the devices that originally requested the DNS name registration</a:t>
            </a:r>
          </a:p>
        </p:txBody>
      </p:sp>
    </p:spTree>
    <p:custDataLst>
      <p:tags r:id="rId1"/>
    </p:custDataLst>
    <p:extLst>
      <p:ext uri="{BB962C8B-B14F-4D97-AF65-F5344CB8AC3E}">
        <p14:creationId xmlns:p14="http://schemas.microsoft.com/office/powerpoint/2010/main" val="276310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options for configuring DHCP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Policy-based assignments allow you to base IP assignment on the following criteria:</a:t>
            </a:r>
          </a:p>
          <a:p>
            <a:pPr marL="173736" lvl="1"/>
            <a:r>
              <a:rPr lang="en-US" kern="0" dirty="0">
                <a:solidFill>
                  <a:srgbClr val="000000"/>
                </a:solidFill>
              </a:rPr>
              <a:t>Vendor class (defined by hardware vendors)</a:t>
            </a:r>
          </a:p>
          <a:p>
            <a:pPr marL="173736" lvl="1"/>
            <a:r>
              <a:rPr lang="en-US" kern="0" dirty="0">
                <a:solidFill>
                  <a:srgbClr val="000000"/>
                </a:solidFill>
              </a:rPr>
              <a:t>User class (defined by Administrators)</a:t>
            </a:r>
          </a:p>
          <a:p>
            <a:pPr marL="173736" lvl="1"/>
            <a:r>
              <a:rPr lang="en-US" kern="0" dirty="0">
                <a:solidFill>
                  <a:srgbClr val="000000"/>
                </a:solidFill>
              </a:rPr>
              <a:t>MAC address</a:t>
            </a:r>
          </a:p>
          <a:p>
            <a:pPr marL="173736" lvl="1"/>
            <a:r>
              <a:rPr lang="en-US" kern="0" dirty="0">
                <a:solidFill>
                  <a:srgbClr val="000000"/>
                </a:solidFill>
              </a:rPr>
              <a:t>FQDN</a:t>
            </a:r>
          </a:p>
          <a:p>
            <a:pPr marL="173736" lvl="1"/>
            <a:r>
              <a:rPr lang="en-US" kern="0" dirty="0">
                <a:solidFill>
                  <a:srgbClr val="000000"/>
                </a:solidFill>
              </a:rPr>
              <a:t>Relay agent information</a:t>
            </a:r>
          </a:p>
        </p:txBody>
      </p:sp>
    </p:spTree>
    <p:custDataLst>
      <p:tags r:id="rId1"/>
    </p:custDataLst>
    <p:extLst>
      <p:ext uri="{BB962C8B-B14F-4D97-AF65-F5344CB8AC3E}">
        <p14:creationId xmlns:p14="http://schemas.microsoft.com/office/powerpoint/2010/main" val="80687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superscopes and multicast scopes</a:t>
            </a:r>
          </a:p>
        </p:txBody>
      </p:sp>
      <p:grpSp>
        <p:nvGrpSpPr>
          <p:cNvPr id="4" name="Group 3" descr="The slide contains two diagrams. The top diagram is of a DHCP superscope, with a single DHCP server connected to two separate local area networks (LANs). The bottom diagram show a multicast scope by showing a DHCP server issuing addresses to multiple clients simultaneously. &#10;&#10;"/>
          <p:cNvGrpSpPr/>
          <p:nvPr/>
        </p:nvGrpSpPr>
        <p:grpSpPr>
          <a:xfrm>
            <a:off x="665300" y="925936"/>
            <a:ext cx="7743053" cy="5484115"/>
            <a:chOff x="665300" y="925936"/>
            <a:chExt cx="7743053" cy="5484115"/>
          </a:xfrm>
        </p:grpSpPr>
        <p:sp>
          <p:nvSpPr>
            <p:cNvPr id="5" name="AutoShape 5"/>
            <p:cNvSpPr>
              <a:spLocks noChangeArrowheads="1"/>
            </p:cNvSpPr>
            <p:nvPr/>
          </p:nvSpPr>
          <p:spPr bwMode="auto">
            <a:xfrm>
              <a:off x="670560" y="925936"/>
              <a:ext cx="7737793" cy="2635729"/>
            </a:xfrm>
            <a:prstGeom prst="roundRect">
              <a:avLst>
                <a:gd name="adj" fmla="val 0"/>
              </a:avLst>
            </a:prstGeom>
            <a:solidFill>
              <a:schemeClr val="bg1">
                <a:lumMod val="95000"/>
              </a:schemeClr>
            </a:solidFill>
            <a:ln w="9525" algn="ctr">
              <a:noFill/>
              <a:round/>
              <a:headEnd/>
              <a:tailEnd/>
            </a:ln>
            <a:effectLst>
              <a:outerShdw sx="1000" sy="1000" algn="ctr" rotWithShape="0">
                <a:srgbClr val="C0C0C0"/>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defRPr/>
              </a:pPr>
              <a:endParaRPr lang="en-US" sz="1400" b="0" dirty="0">
                <a:solidFill>
                  <a:srgbClr val="000000"/>
                </a:solidFill>
              </a:endParaRPr>
            </a:p>
          </p:txBody>
        </p:sp>
        <p:sp>
          <p:nvSpPr>
            <p:cNvPr id="6" name="Text Box 7"/>
            <p:cNvSpPr txBox="1">
              <a:spLocks noChangeArrowheads="1"/>
            </p:cNvSpPr>
            <p:nvPr/>
          </p:nvSpPr>
          <p:spPr bwMode="auto">
            <a:xfrm>
              <a:off x="1637665" y="1113124"/>
              <a:ext cx="834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itchFamily="34" charset="0"/>
                  <a:ea typeface="Segoe UI" pitchFamily="34" charset="0"/>
                  <a:cs typeface="Segoe UI" pitchFamily="34" charset="0"/>
                </a:rPr>
                <a:t>LAN A</a:t>
              </a:r>
            </a:p>
          </p:txBody>
        </p:sp>
        <p:sp>
          <p:nvSpPr>
            <p:cNvPr id="7" name="Text Box 9"/>
            <p:cNvSpPr txBox="1">
              <a:spLocks noChangeArrowheads="1"/>
            </p:cNvSpPr>
            <p:nvPr/>
          </p:nvSpPr>
          <p:spPr bwMode="auto">
            <a:xfrm>
              <a:off x="6630331" y="1052937"/>
              <a:ext cx="818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itchFamily="34" charset="0"/>
                  <a:ea typeface="Segoe UI" pitchFamily="34" charset="0"/>
                  <a:cs typeface="Segoe UI" pitchFamily="34" charset="0"/>
                </a:rPr>
                <a:t>LAN B</a:t>
              </a:r>
            </a:p>
          </p:txBody>
        </p:sp>
        <p:sp>
          <p:nvSpPr>
            <p:cNvPr id="8" name="AutoShape 10"/>
            <p:cNvSpPr>
              <a:spLocks noChangeArrowheads="1"/>
            </p:cNvSpPr>
            <p:nvPr/>
          </p:nvSpPr>
          <p:spPr bwMode="auto">
            <a:xfrm>
              <a:off x="3765094" y="1106853"/>
              <a:ext cx="1495425" cy="358775"/>
            </a:xfrm>
            <a:prstGeom prst="roundRect">
              <a:avLst>
                <a:gd name="adj" fmla="val 4167"/>
              </a:avLst>
            </a:prstGeom>
            <a:solidFill>
              <a:schemeClr val="bg1"/>
            </a:solidFill>
            <a:ln w="9525">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itchFamily="34" charset="0"/>
                  <a:ea typeface="Segoe UI" pitchFamily="34" charset="0"/>
                  <a:cs typeface="Segoe UI" pitchFamily="34" charset="0"/>
                </a:rPr>
                <a:t>DHCP server</a:t>
              </a:r>
            </a:p>
          </p:txBody>
        </p:sp>
        <p:sp>
          <p:nvSpPr>
            <p:cNvPr id="9" name="Line 11"/>
            <p:cNvSpPr>
              <a:spLocks noChangeShapeType="1"/>
            </p:cNvSpPr>
            <p:nvPr/>
          </p:nvSpPr>
          <p:spPr bwMode="auto">
            <a:xfrm>
              <a:off x="3084432" y="2597541"/>
              <a:ext cx="2851419" cy="18728"/>
            </a:xfrm>
            <a:prstGeom prst="line">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GB" dirty="0">
                <a:solidFill>
                  <a:srgbClr val="000000"/>
                </a:solidFill>
              </a:endParaRPr>
            </a:p>
          </p:txBody>
        </p:sp>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80193" y="1501744"/>
              <a:ext cx="522988"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3"/>
            <p:cNvSpPr>
              <a:spLocks noChangeArrowheads="1"/>
            </p:cNvSpPr>
            <p:nvPr/>
          </p:nvSpPr>
          <p:spPr bwMode="auto">
            <a:xfrm>
              <a:off x="3254213" y="2744480"/>
              <a:ext cx="2414588" cy="415925"/>
            </a:xfrm>
            <a:prstGeom prst="roundRect">
              <a:avLst>
                <a:gd name="adj" fmla="val 166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endParaRPr>
            </a:p>
            <a:p>
              <a:pPr lvl="0"/>
              <a:r>
                <a:rPr lang="en-US" b="0" dirty="0">
                  <a:solidFill>
                    <a:srgbClr val="000000"/>
                  </a:solidFill>
                  <a:latin typeface="Segoe UI" pitchFamily="34" charset="0"/>
                  <a:ea typeface="Segoe UI" pitchFamily="34" charset="0"/>
                  <a:cs typeface="Segoe UI" pitchFamily="34" charset="0"/>
                </a:rPr>
                <a:t>Scope A and Scope B</a:t>
              </a:r>
            </a:p>
            <a:p>
              <a:pPr lvl="0"/>
              <a:endParaRPr lang="en-US" sz="1400" b="0" dirty="0">
                <a:solidFill>
                  <a:srgbClr val="000000"/>
                </a:solidFill>
              </a:endParaRPr>
            </a:p>
          </p:txBody>
        </p:sp>
        <p:sp>
          <p:nvSpPr>
            <p:cNvPr id="12" name="Oval 11"/>
            <p:cNvSpPr/>
            <p:nvPr/>
          </p:nvSpPr>
          <p:spPr bwMode="auto">
            <a:xfrm>
              <a:off x="838200" y="1624894"/>
              <a:ext cx="2316480" cy="1417320"/>
            </a:xfrm>
            <a:prstGeom prst="ellipse">
              <a:avLst/>
            </a:prstGeom>
            <a:noFill/>
            <a:ln w="9525" cap="flat" cmpd="sng" algn="ctr">
              <a:solidFill>
                <a:srgbClr val="808080"/>
              </a:solid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51549" y="1555429"/>
              <a:ext cx="846772" cy="752413"/>
            </a:xfrm>
            <a:prstGeom prst="rect">
              <a:avLst/>
            </a:prstGeom>
            <a:noFill/>
          </p:spPr>
        </p:pic>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094549" y="1585909"/>
              <a:ext cx="846772" cy="752413"/>
            </a:xfrm>
            <a:prstGeom prst="rect">
              <a:avLst/>
            </a:prstGeom>
            <a:noFill/>
          </p:spPr>
        </p:pic>
        <p:pic>
          <p:nvPicPr>
            <p:cNvPr id="1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378269" y="2515549"/>
              <a:ext cx="846772" cy="752413"/>
            </a:xfrm>
            <a:prstGeom prst="rect">
              <a:avLst/>
            </a:prstGeom>
            <a:noFill/>
          </p:spPr>
        </p:pic>
        <p:sp>
          <p:nvSpPr>
            <p:cNvPr id="16" name="Oval 15"/>
            <p:cNvSpPr/>
            <p:nvPr/>
          </p:nvSpPr>
          <p:spPr bwMode="auto">
            <a:xfrm>
              <a:off x="5857067" y="1606812"/>
              <a:ext cx="2316480" cy="1417320"/>
            </a:xfrm>
            <a:prstGeom prst="ellipse">
              <a:avLst/>
            </a:prstGeom>
            <a:noFill/>
            <a:ln w="9525" cap="flat" cmpd="sng" algn="ctr">
              <a:solidFill>
                <a:srgbClr val="808080"/>
              </a:solid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pic>
          <p:nvPicPr>
            <p:cNvPr id="17"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970416" y="1537347"/>
              <a:ext cx="846772" cy="752413"/>
            </a:xfrm>
            <a:prstGeom prst="rect">
              <a:avLst/>
            </a:prstGeom>
            <a:noFill/>
          </p:spPr>
        </p:pic>
        <p:pic>
          <p:nvPicPr>
            <p:cNvPr id="18" name="Picture 1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13416" y="1567827"/>
              <a:ext cx="846772" cy="752413"/>
            </a:xfrm>
            <a:prstGeom prst="rect">
              <a:avLst/>
            </a:prstGeom>
            <a:noFill/>
          </p:spPr>
        </p:pic>
        <p:pic>
          <p:nvPicPr>
            <p:cNvPr id="19" name="Picture 1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97136" y="2497467"/>
              <a:ext cx="846772" cy="752413"/>
            </a:xfrm>
            <a:prstGeom prst="rect">
              <a:avLst/>
            </a:prstGeom>
            <a:noFill/>
          </p:spPr>
        </p:pic>
        <p:sp>
          <p:nvSpPr>
            <p:cNvPr id="20" name="AutoShape 5"/>
            <p:cNvSpPr>
              <a:spLocks noChangeArrowheads="1"/>
            </p:cNvSpPr>
            <p:nvPr/>
          </p:nvSpPr>
          <p:spPr bwMode="auto">
            <a:xfrm>
              <a:off x="665300" y="3774322"/>
              <a:ext cx="7737793" cy="2635729"/>
            </a:xfrm>
            <a:prstGeom prst="roundRect">
              <a:avLst>
                <a:gd name="adj" fmla="val 0"/>
              </a:avLst>
            </a:prstGeom>
            <a:solidFill>
              <a:schemeClr val="bg1">
                <a:lumMod val="95000"/>
              </a:schemeClr>
            </a:solidFill>
            <a:ln w="9525" algn="ctr">
              <a:noFill/>
              <a:round/>
              <a:headEnd/>
              <a:tailEnd/>
            </a:ln>
            <a:effectLst>
              <a:outerShdw sx="1000" sy="1000" algn="ctr" rotWithShape="0">
                <a:srgbClr val="C0C0C0"/>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defRPr/>
              </a:pPr>
              <a:endParaRPr lang="en-US" sz="1400" b="0" dirty="0">
                <a:solidFill>
                  <a:srgbClr val="000000"/>
                </a:solidFill>
              </a:endParaRPr>
            </a:p>
          </p:txBody>
        </p:sp>
        <p:sp>
          <p:nvSpPr>
            <p:cNvPr id="21" name="Text Box 7"/>
            <p:cNvSpPr txBox="1">
              <a:spLocks noChangeArrowheads="1"/>
            </p:cNvSpPr>
            <p:nvPr/>
          </p:nvSpPr>
          <p:spPr bwMode="auto">
            <a:xfrm>
              <a:off x="1632405" y="3961510"/>
              <a:ext cx="834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itchFamily="34" charset="0"/>
                  <a:ea typeface="Segoe UI" pitchFamily="34" charset="0"/>
                  <a:cs typeface="Segoe UI" pitchFamily="34" charset="0"/>
                </a:rPr>
                <a:t>LAN A</a:t>
              </a:r>
            </a:p>
          </p:txBody>
        </p:sp>
        <p:sp>
          <p:nvSpPr>
            <p:cNvPr id="22" name="Text Box 9"/>
            <p:cNvSpPr txBox="1">
              <a:spLocks noChangeArrowheads="1"/>
            </p:cNvSpPr>
            <p:nvPr/>
          </p:nvSpPr>
          <p:spPr bwMode="auto">
            <a:xfrm>
              <a:off x="6625071" y="3901323"/>
              <a:ext cx="818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itchFamily="34" charset="0"/>
                  <a:ea typeface="Segoe UI" pitchFamily="34" charset="0"/>
                  <a:cs typeface="Segoe UI" pitchFamily="34" charset="0"/>
                </a:rPr>
                <a:t>LAN B</a:t>
              </a:r>
            </a:p>
          </p:txBody>
        </p:sp>
        <p:sp>
          <p:nvSpPr>
            <p:cNvPr id="23" name="AutoShape 10"/>
            <p:cNvSpPr>
              <a:spLocks noChangeArrowheads="1"/>
            </p:cNvSpPr>
            <p:nvPr/>
          </p:nvSpPr>
          <p:spPr bwMode="auto">
            <a:xfrm>
              <a:off x="3759834" y="3955239"/>
              <a:ext cx="1495425" cy="358775"/>
            </a:xfrm>
            <a:prstGeom prst="roundRect">
              <a:avLst>
                <a:gd name="adj" fmla="val 4167"/>
              </a:avLst>
            </a:prstGeom>
            <a:solidFill>
              <a:schemeClr val="bg1"/>
            </a:solidFill>
            <a:ln w="9525">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UI" pitchFamily="34" charset="0"/>
                  <a:ea typeface="Segoe UI" pitchFamily="34" charset="0"/>
                  <a:cs typeface="Segoe UI" pitchFamily="34" charset="0"/>
                </a:rPr>
                <a:t>DHCP server</a:t>
              </a:r>
            </a:p>
          </p:txBody>
        </p:sp>
        <p:sp>
          <p:nvSpPr>
            <p:cNvPr id="24" name="Line 11"/>
            <p:cNvSpPr>
              <a:spLocks noChangeShapeType="1"/>
            </p:cNvSpPr>
            <p:nvPr/>
          </p:nvSpPr>
          <p:spPr bwMode="auto">
            <a:xfrm flipV="1">
              <a:off x="4697921" y="4705918"/>
              <a:ext cx="1267235" cy="0"/>
            </a:xfrm>
            <a:prstGeom prst="line">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GB" dirty="0">
                <a:solidFill>
                  <a:srgbClr val="000000"/>
                </a:solidFill>
              </a:endParaRPr>
            </a:p>
          </p:txBody>
        </p:sp>
        <p:pic>
          <p:nvPicPr>
            <p:cNvPr id="2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174933" y="4350130"/>
              <a:ext cx="522988"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25"/>
            <p:cNvSpPr/>
            <p:nvPr/>
          </p:nvSpPr>
          <p:spPr bwMode="auto">
            <a:xfrm>
              <a:off x="832940" y="4473280"/>
              <a:ext cx="2316480" cy="1417320"/>
            </a:xfrm>
            <a:prstGeom prst="ellipse">
              <a:avLst/>
            </a:prstGeom>
            <a:noFill/>
            <a:ln w="9525" cap="flat" cmpd="sng" algn="ctr">
              <a:solidFill>
                <a:srgbClr val="808080"/>
              </a:solid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pic>
          <p:nvPicPr>
            <p:cNvPr id="27" name="Picture 2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46289" y="4403815"/>
              <a:ext cx="846772" cy="752413"/>
            </a:xfrm>
            <a:prstGeom prst="rect">
              <a:avLst/>
            </a:prstGeom>
            <a:noFill/>
          </p:spPr>
        </p:pic>
        <p:pic>
          <p:nvPicPr>
            <p:cNvPr id="28" name="Picture 2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089289" y="4434295"/>
              <a:ext cx="846772" cy="752413"/>
            </a:xfrm>
            <a:prstGeom prst="rect">
              <a:avLst/>
            </a:prstGeom>
            <a:noFill/>
          </p:spPr>
        </p:pic>
        <p:pic>
          <p:nvPicPr>
            <p:cNvPr id="29" name="Picture 2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373009" y="5363935"/>
              <a:ext cx="846772" cy="752413"/>
            </a:xfrm>
            <a:prstGeom prst="rect">
              <a:avLst/>
            </a:prstGeom>
            <a:noFill/>
          </p:spPr>
        </p:pic>
        <p:sp>
          <p:nvSpPr>
            <p:cNvPr id="30" name="Oval 29"/>
            <p:cNvSpPr/>
            <p:nvPr/>
          </p:nvSpPr>
          <p:spPr bwMode="auto">
            <a:xfrm>
              <a:off x="5851807" y="4455198"/>
              <a:ext cx="2316480" cy="1417320"/>
            </a:xfrm>
            <a:prstGeom prst="ellipse">
              <a:avLst/>
            </a:prstGeom>
            <a:noFill/>
            <a:ln w="9525" cap="flat" cmpd="sng" algn="ctr">
              <a:solidFill>
                <a:srgbClr val="808080"/>
              </a:solidFill>
              <a:prstDash val="solid"/>
              <a:round/>
              <a:headEnd type="none" w="med" len="med"/>
              <a:tailEnd type="none" w="med" len="med"/>
            </a:ln>
            <a:effectLst>
              <a:outerShdw sx="1000" sy="1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pic>
          <p:nvPicPr>
            <p:cNvPr id="31"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965156" y="4385733"/>
              <a:ext cx="846772" cy="752413"/>
            </a:xfrm>
            <a:prstGeom prst="rect">
              <a:avLst/>
            </a:prstGeom>
            <a:noFill/>
          </p:spPr>
        </p:pic>
        <p:pic>
          <p:nvPicPr>
            <p:cNvPr id="32" name="Picture 3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08156" y="4416213"/>
              <a:ext cx="846772" cy="752413"/>
            </a:xfrm>
            <a:prstGeom prst="rect">
              <a:avLst/>
            </a:prstGeom>
            <a:noFill/>
          </p:spPr>
        </p:pic>
        <p:pic>
          <p:nvPicPr>
            <p:cNvPr id="3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91876" y="5345853"/>
              <a:ext cx="846772" cy="752413"/>
            </a:xfrm>
            <a:prstGeom prst="rect">
              <a:avLst/>
            </a:prstGeom>
            <a:noFill/>
          </p:spPr>
        </p:pic>
        <p:sp>
          <p:nvSpPr>
            <p:cNvPr id="34" name="Line 11"/>
            <p:cNvSpPr>
              <a:spLocks noChangeShapeType="1"/>
            </p:cNvSpPr>
            <p:nvPr/>
          </p:nvSpPr>
          <p:spPr bwMode="auto">
            <a:xfrm>
              <a:off x="4697922" y="4729514"/>
              <a:ext cx="1693954" cy="657282"/>
            </a:xfrm>
            <a:prstGeom prst="line">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5" name="Line 11"/>
            <p:cNvSpPr>
              <a:spLocks noChangeShapeType="1"/>
            </p:cNvSpPr>
            <p:nvPr/>
          </p:nvSpPr>
          <p:spPr bwMode="auto">
            <a:xfrm flipV="1">
              <a:off x="2907698" y="4705918"/>
              <a:ext cx="1295597" cy="23737"/>
            </a:xfrm>
            <a:prstGeom prst="line">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GB" dirty="0">
                <a:solidFill>
                  <a:srgbClr val="000000"/>
                </a:solidFill>
              </a:endParaRPr>
            </a:p>
          </p:txBody>
        </p:sp>
        <p:sp>
          <p:nvSpPr>
            <p:cNvPr id="36" name="Line 11"/>
            <p:cNvSpPr>
              <a:spLocks noChangeShapeType="1"/>
            </p:cNvSpPr>
            <p:nvPr/>
          </p:nvSpPr>
          <p:spPr bwMode="auto">
            <a:xfrm flipH="1">
              <a:off x="2175640" y="4752245"/>
              <a:ext cx="2016769" cy="749921"/>
            </a:xfrm>
            <a:prstGeom prst="line">
              <a:avLst/>
            </a:prstGeom>
            <a:noFill/>
            <a:ln w="57150">
              <a:solidFill>
                <a:srgbClr val="C00000"/>
              </a:solidFill>
              <a:prstDash val="solid"/>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GB" dirty="0">
                <a:solidFill>
                  <a:srgbClr val="000000"/>
                </a:solidFill>
              </a:endParaRPr>
            </a:p>
          </p:txBody>
        </p:sp>
        <p:sp>
          <p:nvSpPr>
            <p:cNvPr id="37" name="AutoShape 13"/>
            <p:cNvSpPr>
              <a:spLocks noChangeArrowheads="1"/>
            </p:cNvSpPr>
            <p:nvPr/>
          </p:nvSpPr>
          <p:spPr bwMode="auto">
            <a:xfrm>
              <a:off x="3101532" y="5257090"/>
              <a:ext cx="1060288" cy="371754"/>
            </a:xfrm>
            <a:prstGeom prst="roundRect">
              <a:avLst>
                <a:gd name="adj" fmla="val 166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endParaRPr>
            </a:p>
            <a:p>
              <a:pPr lvl="0"/>
              <a:r>
                <a:rPr lang="en-US" b="0" dirty="0">
                  <a:solidFill>
                    <a:srgbClr val="000000"/>
                  </a:solidFill>
                  <a:latin typeface="Segoe UI" pitchFamily="34" charset="0"/>
                  <a:ea typeface="Segoe UI" pitchFamily="34" charset="0"/>
                  <a:cs typeface="Segoe UI" pitchFamily="34" charset="0"/>
                </a:rPr>
                <a:t>Scope A</a:t>
              </a:r>
            </a:p>
            <a:p>
              <a:pPr lvl="0"/>
              <a:endParaRPr lang="en-US" sz="1400" b="0" dirty="0">
                <a:solidFill>
                  <a:srgbClr val="000000"/>
                </a:solidFill>
              </a:endParaRPr>
            </a:p>
          </p:txBody>
        </p:sp>
        <p:sp>
          <p:nvSpPr>
            <p:cNvPr id="38" name="AutoShape 13"/>
            <p:cNvSpPr>
              <a:spLocks noChangeArrowheads="1"/>
            </p:cNvSpPr>
            <p:nvPr/>
          </p:nvSpPr>
          <p:spPr bwMode="auto">
            <a:xfrm>
              <a:off x="4736216" y="5267046"/>
              <a:ext cx="1060288" cy="371754"/>
            </a:xfrm>
            <a:prstGeom prst="roundRect">
              <a:avLst>
                <a:gd name="adj" fmla="val 166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sz="1400" dirty="0">
                <a:solidFill>
                  <a:srgbClr val="000000"/>
                </a:solidFill>
              </a:endParaRPr>
            </a:p>
            <a:p>
              <a:pPr lvl="0"/>
              <a:r>
                <a:rPr lang="en-US" b="0" dirty="0">
                  <a:solidFill>
                    <a:srgbClr val="000000"/>
                  </a:solidFill>
                  <a:latin typeface="Segoe UI" pitchFamily="34" charset="0"/>
                  <a:ea typeface="Segoe UI" pitchFamily="34" charset="0"/>
                  <a:cs typeface="Segoe UI" pitchFamily="34" charset="0"/>
                </a:rPr>
                <a:t>Scope B</a:t>
              </a:r>
            </a:p>
            <a:p>
              <a:pPr lvl="0"/>
              <a:endParaRPr lang="en-US" sz="1400" b="0" dirty="0">
                <a:solidFill>
                  <a:srgbClr val="000000"/>
                </a:solidFill>
              </a:endParaRPr>
            </a:p>
          </p:txBody>
        </p:sp>
      </p:grpSp>
    </p:spTree>
    <p:custDataLst>
      <p:tags r:id="rId1"/>
    </p:custDataLst>
    <p:extLst>
      <p:ext uri="{BB962C8B-B14F-4D97-AF65-F5344CB8AC3E}">
        <p14:creationId xmlns:p14="http://schemas.microsoft.com/office/powerpoint/2010/main" val="405021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a732a27-2000-47b8-821f-e67ca90418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options for DHCP</a:t>
            </a:r>
          </a:p>
        </p:txBody>
      </p:sp>
      <p:grpSp>
        <p:nvGrpSpPr>
          <p:cNvPr id="4" name="Group 3" descr="This slide has two diagrams. The top diagram illustrates a two-member server cluster where each server is a DHCP server and the DHCP information is stored on shared storage.&#10;The bottom diagram has two active DHCP servers on the same network, where each server controls a portion of the IP address range and one server has the delay configuration attribute set to 500 milliseconds.&#10;&#10;"/>
          <p:cNvGrpSpPr/>
          <p:nvPr/>
        </p:nvGrpSpPr>
        <p:grpSpPr>
          <a:xfrm>
            <a:off x="449705" y="958080"/>
            <a:ext cx="8145951" cy="5712543"/>
            <a:chOff x="449705" y="958080"/>
            <a:chExt cx="8145951" cy="5712543"/>
          </a:xfrm>
        </p:grpSpPr>
        <p:sp>
          <p:nvSpPr>
            <p:cNvPr id="5" name="Rectangle 4"/>
            <p:cNvSpPr/>
            <p:nvPr/>
          </p:nvSpPr>
          <p:spPr bwMode="auto">
            <a:xfrm>
              <a:off x="449705" y="4066359"/>
              <a:ext cx="8145951" cy="260426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6" name="Rectangle 5"/>
            <p:cNvSpPr/>
            <p:nvPr/>
          </p:nvSpPr>
          <p:spPr bwMode="auto">
            <a:xfrm>
              <a:off x="449705" y="958080"/>
              <a:ext cx="8145951" cy="302930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9314" y="2030440"/>
              <a:ext cx="676187" cy="12581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5095" y="2032753"/>
              <a:ext cx="674944" cy="125588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658" y="2278824"/>
              <a:ext cx="1043913" cy="578749"/>
            </a:xfrm>
            <a:prstGeom prst="rect">
              <a:avLst/>
            </a:prstGeom>
          </p:spPr>
        </p:pic>
        <p:sp>
          <p:nvSpPr>
            <p:cNvPr id="10" name="TextBox 9"/>
            <p:cNvSpPr txBox="1"/>
            <p:nvPr/>
          </p:nvSpPr>
          <p:spPr>
            <a:xfrm>
              <a:off x="3656423" y="2851051"/>
              <a:ext cx="2418269"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Shared storage</a:t>
              </a:r>
            </a:p>
          </p:txBody>
        </p:sp>
        <p:sp>
          <p:nvSpPr>
            <p:cNvPr id="11" name="TextBox 10"/>
            <p:cNvSpPr txBox="1"/>
            <p:nvPr/>
          </p:nvSpPr>
          <p:spPr>
            <a:xfrm>
              <a:off x="959439" y="3445846"/>
              <a:ext cx="3472124"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DHCP Cluster member 1</a:t>
              </a:r>
            </a:p>
          </p:txBody>
        </p:sp>
        <p:sp>
          <p:nvSpPr>
            <p:cNvPr id="12" name="TextBox 11"/>
            <p:cNvSpPr txBox="1"/>
            <p:nvPr/>
          </p:nvSpPr>
          <p:spPr>
            <a:xfrm>
              <a:off x="5208928" y="3443715"/>
              <a:ext cx="3386728"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DHCP Cluster member 2</a:t>
              </a:r>
            </a:p>
          </p:txBody>
        </p:sp>
        <p:sp>
          <p:nvSpPr>
            <p:cNvPr id="13" name="TextBox 12"/>
            <p:cNvSpPr txBox="1"/>
            <p:nvPr/>
          </p:nvSpPr>
          <p:spPr>
            <a:xfrm>
              <a:off x="3208937" y="1545199"/>
              <a:ext cx="2665353" cy="584775"/>
            </a:xfrm>
            <a:prstGeom prst="rect">
              <a:avLst/>
            </a:prstGeom>
            <a:noFill/>
          </p:spPr>
          <p:txBody>
            <a:bodyPr wrap="square" rtlCol="0">
              <a:spAutoFit/>
            </a:bodyPr>
            <a:lstStyle/>
            <a:p>
              <a:pPr lvl="0" algn="ctr" fontAlgn="base">
                <a:spcBef>
                  <a:spcPct val="0"/>
                </a:spcBef>
                <a:spcAft>
                  <a:spcPct val="0"/>
                </a:spcAft>
              </a:pPr>
              <a:r>
                <a:rPr lang="en-US" sz="1600" b="1" dirty="0">
                  <a:solidFill>
                    <a:srgbClr val="000000"/>
                  </a:solidFill>
                  <a:latin typeface="Segoe UI" panose="020B0502040204020203" pitchFamily="34" charset="0"/>
                  <a:cs typeface="Segoe UI" panose="020B0502040204020203" pitchFamily="34" charset="0"/>
                </a:rPr>
                <a:t>DHCP configuration information</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1585" y="4765861"/>
              <a:ext cx="674944" cy="1255885"/>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6178" y="4826322"/>
              <a:ext cx="674944" cy="1255885"/>
            </a:xfrm>
            <a:prstGeom prst="rect">
              <a:avLst/>
            </a:prstGeom>
          </p:spPr>
        </p:pic>
        <p:sp>
          <p:nvSpPr>
            <p:cNvPr id="16" name="TextBox 15"/>
            <p:cNvSpPr txBox="1"/>
            <p:nvPr/>
          </p:nvSpPr>
          <p:spPr>
            <a:xfrm>
              <a:off x="621345" y="4144592"/>
              <a:ext cx="7819226" cy="461665"/>
            </a:xfrm>
            <a:prstGeom prst="rect">
              <a:avLst/>
            </a:prstGeom>
            <a:noFill/>
          </p:spPr>
          <p:txBody>
            <a:bodyPr wrap="square" rtlCol="0">
              <a:spAutoFit/>
            </a:bodyPr>
            <a:lstStyle/>
            <a:p>
              <a:pPr lvl="0" algn="ctr" fontAlgn="base">
                <a:spcBef>
                  <a:spcPct val="0"/>
                </a:spcBef>
                <a:spcAft>
                  <a:spcPct val="0"/>
                </a:spcAft>
              </a:pPr>
              <a:r>
                <a:rPr lang="en-US" sz="2400" dirty="0">
                  <a:solidFill>
                    <a:srgbClr val="0070C0"/>
                  </a:solidFill>
                  <a:latin typeface="Segoe UI" panose="020B0502040204020203" pitchFamily="34" charset="0"/>
                  <a:cs typeface="Segoe UI" panose="020B0502040204020203" pitchFamily="34" charset="0"/>
                </a:rPr>
                <a:t>DHCP split scope</a:t>
              </a:r>
            </a:p>
          </p:txBody>
        </p:sp>
        <p:sp>
          <p:nvSpPr>
            <p:cNvPr id="17" name="TextBox 16"/>
            <p:cNvSpPr txBox="1"/>
            <p:nvPr/>
          </p:nvSpPr>
          <p:spPr>
            <a:xfrm>
              <a:off x="2003737" y="6168568"/>
              <a:ext cx="2440992"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DHCP server A</a:t>
              </a:r>
            </a:p>
          </p:txBody>
        </p:sp>
        <p:sp>
          <p:nvSpPr>
            <p:cNvPr id="18" name="TextBox 17"/>
            <p:cNvSpPr txBox="1"/>
            <p:nvPr/>
          </p:nvSpPr>
          <p:spPr>
            <a:xfrm>
              <a:off x="5029546" y="6162038"/>
              <a:ext cx="2293376" cy="369332"/>
            </a:xfrm>
            <a:prstGeom prst="rect">
              <a:avLst/>
            </a:prstGeom>
            <a:noFill/>
          </p:spPr>
          <p:txBody>
            <a:bodyPr wrap="squar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DHCP server B</a:t>
              </a:r>
            </a:p>
          </p:txBody>
        </p:sp>
        <p:sp>
          <p:nvSpPr>
            <p:cNvPr id="19" name="TextBox 18"/>
            <p:cNvSpPr txBox="1"/>
            <p:nvPr/>
          </p:nvSpPr>
          <p:spPr>
            <a:xfrm>
              <a:off x="1313640" y="4839756"/>
              <a:ext cx="1595336" cy="464334"/>
            </a:xfrm>
            <a:prstGeom prst="rect">
              <a:avLst/>
            </a:prstGeom>
            <a:noFill/>
          </p:spPr>
          <p:txBody>
            <a:bodyPr wrap="square" rtlCol="0">
              <a:spAutoFit/>
            </a:bodyPr>
            <a:lstStyle/>
            <a:p>
              <a:pPr lvl="0"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192.168.0.1 – </a:t>
              </a:r>
            </a:p>
            <a:p>
              <a:pPr lvl="0"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192.168.0.150</a:t>
              </a:r>
            </a:p>
          </p:txBody>
        </p:sp>
        <p:sp>
          <p:nvSpPr>
            <p:cNvPr id="20" name="TextBox 19"/>
            <p:cNvSpPr txBox="1"/>
            <p:nvPr/>
          </p:nvSpPr>
          <p:spPr>
            <a:xfrm>
              <a:off x="6295704" y="4839756"/>
              <a:ext cx="1759780" cy="461665"/>
            </a:xfrm>
            <a:prstGeom prst="rect">
              <a:avLst/>
            </a:prstGeom>
            <a:noFill/>
          </p:spPr>
          <p:txBody>
            <a:bodyPr wrap="square" rtlCol="0">
              <a:spAutoFit/>
            </a:bodyPr>
            <a:lstStyle/>
            <a:p>
              <a:pPr lvl="0"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192.168.0.151 – 192.168.0.254</a:t>
              </a:r>
            </a:p>
          </p:txBody>
        </p:sp>
        <p:sp>
          <p:nvSpPr>
            <p:cNvPr id="21" name="TextBox 20"/>
            <p:cNvSpPr txBox="1"/>
            <p:nvPr/>
          </p:nvSpPr>
          <p:spPr>
            <a:xfrm>
              <a:off x="6295704" y="5371079"/>
              <a:ext cx="1944785" cy="461665"/>
            </a:xfrm>
            <a:prstGeom prst="rect">
              <a:avLst/>
            </a:prstGeom>
            <a:noFill/>
          </p:spPr>
          <p:txBody>
            <a:bodyPr wrap="square" rtlCol="0">
              <a:spAutoFit/>
            </a:bodyPr>
            <a:lstStyle/>
            <a:p>
              <a:pPr lvl="0" fontAlgn="base">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Delay configuration set to 500 milliseconds</a:t>
              </a: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5061" y="5440363"/>
              <a:ext cx="2379337" cy="749620"/>
            </a:xfrm>
            <a:prstGeom prst="rect">
              <a:avLst/>
            </a:prstGeom>
          </p:spPr>
        </p:pic>
        <p:cxnSp>
          <p:nvCxnSpPr>
            <p:cNvPr id="23" name="Straight Arrow Connector 22"/>
            <p:cNvCxnSpPr/>
            <p:nvPr/>
          </p:nvCxnSpPr>
          <p:spPr>
            <a:xfrm>
              <a:off x="2856831" y="2568198"/>
              <a:ext cx="1019736" cy="0"/>
            </a:xfrm>
            <a:prstGeom prst="straightConnector1">
              <a:avLst/>
            </a:prstGeom>
            <a:ln w="762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08928" y="2568198"/>
              <a:ext cx="1019736" cy="0"/>
            </a:xfrm>
            <a:prstGeom prst="straightConnector1">
              <a:avLst/>
            </a:prstGeom>
            <a:ln w="762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7534" y="1018659"/>
              <a:ext cx="7819226" cy="461665"/>
            </a:xfrm>
            <a:prstGeom prst="rect">
              <a:avLst/>
            </a:prstGeom>
            <a:noFill/>
          </p:spPr>
          <p:txBody>
            <a:bodyPr wrap="square" rtlCol="0">
              <a:spAutoFit/>
            </a:bodyPr>
            <a:lstStyle/>
            <a:p>
              <a:pPr lvl="0" algn="ctr" fontAlgn="base">
                <a:spcBef>
                  <a:spcPct val="0"/>
                </a:spcBef>
                <a:spcAft>
                  <a:spcPct val="0"/>
                </a:spcAft>
              </a:pPr>
              <a:r>
                <a:rPr lang="en-US" sz="2400" dirty="0">
                  <a:solidFill>
                    <a:srgbClr val="0070C0"/>
                  </a:solidFill>
                  <a:latin typeface="Segoe UI" panose="020B0502040204020203" pitchFamily="34" charset="0"/>
                  <a:cs typeface="Segoe UI" panose="020B0502040204020203" pitchFamily="34" charset="0"/>
                </a:rPr>
                <a:t>DHCP cluster</a:t>
              </a:r>
            </a:p>
          </p:txBody>
        </p:sp>
      </p:grpSp>
    </p:spTree>
    <p:custDataLst>
      <p:tags r:id="rId1"/>
    </p:custDataLst>
    <p:extLst>
      <p:ext uri="{BB962C8B-B14F-4D97-AF65-F5344CB8AC3E}">
        <p14:creationId xmlns:p14="http://schemas.microsoft.com/office/powerpoint/2010/main" val="1316102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e2a58b6-fb72-440c-a4c5-1c9780d6ad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DHCP failover?</a:t>
            </a:r>
          </a:p>
        </p:txBody>
      </p:sp>
      <p:sp>
        <p:nvSpPr>
          <p:cNvPr id="4" name="Content Placeholder 2"/>
          <p:cNvSpPr txBox="1">
            <a:spLocks/>
          </p:cNvSpPr>
          <p:nvPr/>
        </p:nvSpPr>
        <p:spPr>
          <a:xfrm>
            <a:off x="458788" y="943393"/>
            <a:ext cx="8119156" cy="534067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DHCP failover:</a:t>
            </a:r>
          </a:p>
          <a:p>
            <a:pPr marL="347662">
              <a:lnSpc>
                <a:spcPct val="90000"/>
              </a:lnSpc>
              <a:spcBef>
                <a:spcPct val="70000"/>
              </a:spcBef>
              <a:buFontTx/>
              <a:buChar char="•"/>
              <a:defRPr/>
            </a:pPr>
            <a:r>
              <a:rPr lang="bs-Latn-BA" sz="2000" kern="0" dirty="0">
                <a:solidFill>
                  <a:srgbClr val="000000"/>
                </a:solidFill>
              </a:rPr>
              <a:t>E</a:t>
            </a:r>
            <a:r>
              <a:rPr lang="en-US" sz="2000" kern="0" dirty="0">
                <a:solidFill>
                  <a:srgbClr val="000000"/>
                </a:solidFill>
              </a:rPr>
              <a:t>nables two DHCP servers to provide IP addresses and optional configurations to the same subnets or scopes</a:t>
            </a:r>
            <a:endParaRPr lang="bs-Latn-BA" sz="2000" kern="0" dirty="0">
              <a:solidFill>
                <a:srgbClr val="000000"/>
              </a:solidFill>
            </a:endParaRPr>
          </a:p>
          <a:p>
            <a:pPr marL="347662">
              <a:lnSpc>
                <a:spcPct val="90000"/>
              </a:lnSpc>
              <a:spcBef>
                <a:spcPct val="70000"/>
              </a:spcBef>
              <a:buFontTx/>
              <a:buChar char="•"/>
              <a:defRPr/>
            </a:pPr>
            <a:r>
              <a:rPr lang="en-US" sz="2000" kern="0" dirty="0">
                <a:solidFill>
                  <a:srgbClr val="000000"/>
                </a:solidFill>
              </a:rPr>
              <a:t>Requires failover relationships to have unique names</a:t>
            </a:r>
          </a:p>
          <a:p>
            <a:pPr marL="347662">
              <a:lnSpc>
                <a:spcPct val="90000"/>
              </a:lnSpc>
              <a:spcBef>
                <a:spcPct val="70000"/>
              </a:spcBef>
              <a:buFontTx/>
              <a:buChar char="•"/>
              <a:defRPr/>
            </a:pPr>
            <a:r>
              <a:rPr lang="en-US" sz="2000" kern="0" dirty="0">
                <a:solidFill>
                  <a:srgbClr val="000000"/>
                </a:solidFill>
              </a:rPr>
              <a:t>Supports the hot standby mode and the load sharing mode</a:t>
            </a:r>
          </a:p>
          <a:p>
            <a:pPr lvl="0"/>
            <a:r>
              <a:rPr lang="en-US" kern="0" dirty="0">
                <a:solidFill>
                  <a:srgbClr val="000000"/>
                </a:solidFill>
              </a:rPr>
              <a:t>When you use DHCP failover:</a:t>
            </a:r>
          </a:p>
          <a:p>
            <a:pPr marL="347662">
              <a:lnSpc>
                <a:spcPct val="90000"/>
              </a:lnSpc>
              <a:spcBef>
                <a:spcPct val="70000"/>
              </a:spcBef>
              <a:buFontTx/>
              <a:buChar char="•"/>
              <a:defRPr/>
            </a:pPr>
            <a:r>
              <a:rPr lang="en-US" sz="2000" kern="0" dirty="0">
                <a:solidFill>
                  <a:srgbClr val="000000"/>
                </a:solidFill>
              </a:rPr>
              <a:t>The MCLT determines when a failover partner assumes control of the subnet or scope</a:t>
            </a:r>
          </a:p>
          <a:p>
            <a:pPr marL="347662">
              <a:lnSpc>
                <a:spcPct val="90000"/>
              </a:lnSpc>
              <a:spcBef>
                <a:spcPct val="70000"/>
              </a:spcBef>
              <a:buFontTx/>
              <a:buChar char="•"/>
              <a:defRPr/>
            </a:pPr>
            <a:r>
              <a:rPr lang="en-US" sz="2000" kern="0" dirty="0">
                <a:solidFill>
                  <a:srgbClr val="000000"/>
                </a:solidFill>
              </a:rPr>
              <a:t>The auto state switchover interval determines when a failover partner is considered to be down</a:t>
            </a:r>
          </a:p>
          <a:p>
            <a:pPr marL="347662">
              <a:lnSpc>
                <a:spcPct val="90000"/>
              </a:lnSpc>
              <a:spcBef>
                <a:spcPct val="70000"/>
              </a:spcBef>
              <a:buFontTx/>
              <a:buChar char="•"/>
              <a:defRPr/>
            </a:pPr>
            <a:r>
              <a:rPr lang="en-US" sz="2000" kern="0" dirty="0">
                <a:solidFill>
                  <a:srgbClr val="000000"/>
                </a:solidFill>
              </a:rPr>
              <a:t>Message authentication can validate the failover messages</a:t>
            </a:r>
          </a:p>
          <a:p>
            <a:pPr marL="347662">
              <a:lnSpc>
                <a:spcPct val="90000"/>
              </a:lnSpc>
              <a:spcBef>
                <a:spcPct val="70000"/>
              </a:spcBef>
              <a:buFontTx/>
              <a:buChar char="•"/>
              <a:defRPr/>
            </a:pPr>
            <a:r>
              <a:rPr lang="en-US" sz="2000" kern="0" dirty="0">
                <a:solidFill>
                  <a:srgbClr val="000000"/>
                </a:solidFill>
              </a:rPr>
              <a:t>Firewall rules are auto-configured during DHCP installation</a:t>
            </a:r>
          </a:p>
          <a:p>
            <a:pPr lvl="1"/>
            <a:endParaRPr lang="en-US" sz="2200" kern="0" dirty="0">
              <a:solidFill>
                <a:srgbClr val="000000"/>
              </a:solidFill>
            </a:endParaRPr>
          </a:p>
        </p:txBody>
      </p:sp>
    </p:spTree>
    <p:custDataLst>
      <p:tags r:id="rId1"/>
    </p:custDataLst>
    <p:extLst>
      <p:ext uri="{BB962C8B-B14F-4D97-AF65-F5344CB8AC3E}">
        <p14:creationId xmlns:p14="http://schemas.microsoft.com/office/powerpoint/2010/main" val="255877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the DHCP server role
Deploying DHCP
Managing and troubleshooting DHCP</a:t>
            </a:r>
          </a:p>
        </p:txBody>
      </p:sp>
    </p:spTree>
    <p:custDataLst>
      <p:tags r:id="rId1"/>
    </p:custDataLst>
    <p:extLst>
      <p:ext uri="{BB962C8B-B14F-4D97-AF65-F5344CB8AC3E}">
        <p14:creationId xmlns:p14="http://schemas.microsoft.com/office/powerpoint/2010/main" val="228652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19b0736-b4a5-4fb6-9525-03b593995c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the DHCP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The DHCP database (Dhcp.mdb) contains information relating to scopes, leases, reservations, and all other configuration information</a:t>
            </a:r>
          </a:p>
          <a:p>
            <a:pPr lvl="0"/>
            <a:r>
              <a:rPr lang="en-US" sz="2600" kern="0" dirty="0">
                <a:solidFill>
                  <a:srgbClr val="000000"/>
                </a:solidFill>
              </a:rPr>
              <a:t>The default location of DHCP database files is </a:t>
            </a:r>
            <a:r>
              <a:rPr lang="en-US" sz="2600" b="1" kern="0" dirty="0">
                <a:solidFill>
                  <a:srgbClr val="000000"/>
                </a:solidFill>
              </a:rPr>
              <a:t>%systemroot%\system32\DHCP</a:t>
            </a:r>
          </a:p>
          <a:p>
            <a:pPr lvl="0"/>
            <a:r>
              <a:rPr lang="en-US" sz="2600" kern="0" dirty="0">
                <a:solidFill>
                  <a:srgbClr val="000000"/>
                </a:solidFill>
              </a:rPr>
              <a:t>The DHCP database is automatically backed up every 60 minutes. You can also perform a manual backup</a:t>
            </a:r>
          </a:p>
          <a:p>
            <a:pPr lvl="0"/>
            <a:r>
              <a:rPr lang="en-US" sz="2600" kern="0" dirty="0">
                <a:solidFill>
                  <a:srgbClr val="000000"/>
                </a:solidFill>
              </a:rPr>
              <a:t>You can reconcile the DHCP database to repair inconsistencies</a:t>
            </a:r>
          </a:p>
          <a:p>
            <a:pPr lvl="0"/>
            <a:r>
              <a:rPr lang="en-US" sz="2600" kern="0" dirty="0">
                <a:solidFill>
                  <a:srgbClr val="000000"/>
                </a:solidFill>
              </a:rPr>
              <a:t>You can move the DHCP database to a new DHCP server when the DHCP Server service is moved</a:t>
            </a:r>
          </a:p>
        </p:txBody>
      </p:sp>
    </p:spTree>
    <p:custDataLst>
      <p:tags r:id="rId1"/>
    </p:custDataLst>
    <p:extLst>
      <p:ext uri="{BB962C8B-B14F-4D97-AF65-F5344CB8AC3E}">
        <p14:creationId xmlns:p14="http://schemas.microsoft.com/office/powerpoint/2010/main" val="11702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the DHCP server</a:t>
            </a:r>
            <a:endParaRPr lang="en-GB" dirty="0"/>
          </a:p>
        </p:txBody>
      </p:sp>
      <p:pic>
        <p:nvPicPr>
          <p:cNvPr id="12" name="S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1530" y="63425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lay - alt text is here" descr="Illustration representing two subnets: Subnet A has a DHCP relay agent, two clients, and a router; Subnet B has a DHCP server, two clients, and a router. Both routers are non-RFC 1542 compliant. The animation represents the DHCP relay agent broadcasting packets to and from the local DHCP clients, while sending unicast packets to the DHCP server on the other subnet and the DHCP server sending unicasts back to the relay ag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0530" y="634258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Content Placeholder 2"/>
          <p:cNvSpPr>
            <a:spLocks noGrp="1"/>
          </p:cNvSpPr>
          <p:nvPr>
            <p:ph idx="1"/>
          </p:nvPr>
        </p:nvSpPr>
        <p:spPr>
          <a:xfrm>
            <a:off x="458788" y="1021215"/>
            <a:ext cx="8119156" cy="5147356"/>
          </a:xfrm>
        </p:spPr>
        <p:txBody>
          <a:bodyPr/>
          <a:lstStyle/>
          <a:p>
            <a:r>
              <a:rPr lang="en-US" dirty="0"/>
              <a:t>You can migrate the DHCP server by exporting the DHCP data from the old server, and then importing it to the new server</a:t>
            </a:r>
          </a:p>
          <a:p>
            <a:r>
              <a:rPr lang="en-US" dirty="0"/>
              <a:t>You can use Windows PowerShell or NetShell commands</a:t>
            </a:r>
          </a:p>
        </p:txBody>
      </p:sp>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54272" y="3521936"/>
            <a:ext cx="1297245" cy="2413816"/>
          </a:xfrm>
          <a:prstGeom prst="rect">
            <a:avLst/>
          </a:prstGeom>
        </p:spPr>
      </p:pic>
      <p:pic>
        <p:nvPicPr>
          <p:cNvPr id="38" name="Picture 37" descr="This slide depicts a DHCP database migrating from a current server to a new DHCP server.&#10;&#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4841" y="3521936"/>
            <a:ext cx="1297245" cy="2413816"/>
          </a:xfrm>
          <a:prstGeom prst="rect">
            <a:avLst/>
          </a:prstGeom>
        </p:spPr>
      </p:pic>
      <p:sp>
        <p:nvSpPr>
          <p:cNvPr id="39" name="TextBox 38"/>
          <p:cNvSpPr txBox="1"/>
          <p:nvPr/>
        </p:nvSpPr>
        <p:spPr>
          <a:xfrm>
            <a:off x="667720" y="5951967"/>
            <a:ext cx="2671486" cy="646331"/>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Export  data from current server to a file</a:t>
            </a:r>
          </a:p>
        </p:txBody>
      </p:sp>
      <p:sp>
        <p:nvSpPr>
          <p:cNvPr id="40" name="TextBox 39"/>
          <p:cNvSpPr txBox="1"/>
          <p:nvPr/>
        </p:nvSpPr>
        <p:spPr>
          <a:xfrm>
            <a:off x="5799387" y="5935752"/>
            <a:ext cx="2607013" cy="646331"/>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Import data to new server from the file</a:t>
            </a:r>
          </a:p>
        </p:txBody>
      </p:sp>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76560" y="5034287"/>
            <a:ext cx="1088196" cy="637127"/>
          </a:xfrm>
          <a:prstGeom prst="rect">
            <a:avLst/>
          </a:prstGeom>
        </p:spPr>
      </p:pic>
    </p:spTree>
    <p:custDataLst>
      <p:tags r:id="rId1"/>
    </p:custDataLst>
    <p:extLst>
      <p:ext uri="{BB962C8B-B14F-4D97-AF65-F5344CB8AC3E}">
        <p14:creationId xmlns:p14="http://schemas.microsoft.com/office/powerpoint/2010/main" val="378552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55556E-7 4.44444E-6 L 0.39844 -0.00186 " pathEditMode="relative" rAng="0" ptsTypes="AA">
                                      <p:cBhvr>
                                        <p:cTn id="10" dur="2000" fill="hold"/>
                                        <p:tgtEl>
                                          <p:spTgt spid="41"/>
                                        </p:tgtEl>
                                        <p:attrNameLst>
                                          <p:attrName>ppt_x</p:attrName>
                                          <p:attrName>ppt_y</p:attrName>
                                        </p:attrNameLst>
                                      </p:cBhvr>
                                      <p:rCtr x="19913" y="-93"/>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DHCP</a:t>
            </a:r>
          </a:p>
        </p:txBody>
      </p:sp>
      <p:sp>
        <p:nvSpPr>
          <p:cNvPr id="3" name="Text Placeholder 2"/>
          <p:cNvSpPr>
            <a:spLocks noGrp="1"/>
          </p:cNvSpPr>
          <p:nvPr>
            <p:ph type="body" idx="1"/>
          </p:nvPr>
        </p:nvSpPr>
        <p:spPr/>
        <p:txBody>
          <a:bodyPr/>
          <a:lstStyle/>
          <a:p>
            <a:r>
              <a:rPr lang="en-US" sz="2400" dirty="0"/>
              <a:t>Exercise 1: Planning a DHCP server implementation
Exercise 2: Implementing the DHCP configuration
Exercise 3: Validating the DHCP implementation</a:t>
            </a:r>
          </a:p>
        </p:txBody>
      </p:sp>
      <p:sp>
        <p:nvSpPr>
          <p:cNvPr id="4" name="TextBox 3"/>
          <p:cNvSpPr txBox="1"/>
          <p:nvPr/>
        </p:nvSpPr>
        <p:spPr>
          <a:xfrm>
            <a:off x="458788" y="2416213"/>
            <a:ext cx="2304926" cy="400110"/>
          </a:xfrm>
          <a:prstGeom prst="rect">
            <a:avLst/>
          </a:prstGeom>
          <a:noFill/>
        </p:spPr>
        <p:txBody>
          <a:bodyPr vert="horz" wrap="none" rtlCol="0">
            <a:spAutoFit/>
          </a:bodyPr>
          <a:lstStyle/>
          <a:p>
            <a:r>
              <a:rPr lang="en-US" sz="2000" dirty="0">
                <a:latin typeface="Segoe UI" panose="020B0502040204020203" pitchFamily="34" charset="0"/>
              </a:rPr>
              <a:t>Logon Information</a:t>
            </a:r>
          </a:p>
        </p:txBody>
      </p:sp>
      <p:sp>
        <p:nvSpPr>
          <p:cNvPr id="5" name="TextBox 4"/>
          <p:cNvSpPr txBox="1"/>
          <p:nvPr/>
        </p:nvSpPr>
        <p:spPr>
          <a:xfrm>
            <a:off x="458788" y="2736253"/>
            <a:ext cx="5820952" cy="3477875"/>
          </a:xfrm>
          <a:prstGeom prst="rect">
            <a:avLst/>
          </a:prstGeom>
          <a:noFill/>
        </p:spPr>
        <p:txBody>
          <a:bodyPr vert="horz" wrap="none" rtlCol="0">
            <a:spAutoFit/>
          </a:bodyPr>
          <a:lstStyle/>
          <a:p>
            <a:r>
              <a:rPr lang="en-US" sz="2000" b="0" i="0" u="none" strike="noStrike" baseline="0" dirty="0">
                <a:latin typeface="Segoe UI" panose="020B0502040204020203" pitchFamily="34" charset="0"/>
              </a:rPr>
              <a:t>Virtual machines: 	</a:t>
            </a:r>
            <a:r>
              <a:rPr lang="en-US" sz="2000" b="1" i="0" u="none" strike="noStrike" baseline="0" dirty="0">
                <a:latin typeface="Segoe UI" panose="020B0502040204020203" pitchFamily="34" charset="0"/>
              </a:rPr>
              <a:t>20741B‑LON-DC1</a:t>
            </a:r>
            <a:r>
              <a:rPr lang="en-US" sz="2000" b="0" i="0" u="none" strike="noStrike" baseline="0" dirty="0">
                <a:latin typeface="Segoe UI" panose="020B0502040204020203" pitchFamily="34" charset="0"/>
              </a:rPr>
              <a:t> </a:t>
            </a:r>
          </a:p>
          <a:p>
            <a:r>
              <a:rPr lang="en-US" sz="2000" b="1" i="0" u="none" strike="noStrike" baseline="0" dirty="0">
                <a:latin typeface="Segoe UI" panose="020B0502040204020203" pitchFamily="34" charset="0"/>
              </a:rPr>
              <a:t>			20741B‑EU-RTR</a:t>
            </a:r>
            <a:r>
              <a:rPr lang="en-US" sz="2000" b="0" i="0" u="none" strike="noStrike" baseline="0" dirty="0">
                <a:latin typeface="Segoe UI" panose="020B0502040204020203" pitchFamily="34" charset="0"/>
              </a:rPr>
              <a:t> </a:t>
            </a:r>
          </a:p>
          <a:p>
            <a:r>
              <a:rPr lang="en-US" sz="2000" b="1" i="0" u="none" strike="noStrike" baseline="0" dirty="0">
                <a:latin typeface="Segoe UI" panose="020B0502040204020203" pitchFamily="34" charset="0"/>
              </a:rPr>
              <a:t>			20741B‑LON-SVR1</a:t>
            </a:r>
            <a:r>
              <a:rPr lang="en-US" sz="2000" b="0" i="0" u="none" strike="noStrike" baseline="0" dirty="0">
                <a:latin typeface="Segoe UI" panose="020B0502040204020203" pitchFamily="34" charset="0"/>
              </a:rPr>
              <a:t> </a:t>
            </a:r>
          </a:p>
          <a:p>
            <a:r>
              <a:rPr lang="en-US" sz="2000" b="1" i="0" u="none" strike="noStrike" baseline="0" dirty="0">
                <a:latin typeface="Segoe UI" panose="020B0502040204020203" pitchFamily="34" charset="0"/>
              </a:rPr>
              <a:t>			20741B‑TOR-SVR1</a:t>
            </a:r>
            <a:r>
              <a:rPr lang="en-US" sz="2000" b="0" i="0" u="none" strike="noStrike" baseline="0" dirty="0">
                <a:latin typeface="Segoe UI" panose="020B0502040204020203" pitchFamily="34" charset="0"/>
              </a:rPr>
              <a:t> </a:t>
            </a:r>
          </a:p>
          <a:p>
            <a:r>
              <a:rPr lang="en-US" sz="2000" b="1" i="0" u="none" strike="noStrike" baseline="0" dirty="0">
                <a:latin typeface="Segoe UI" panose="020B0502040204020203" pitchFamily="34" charset="0"/>
              </a:rPr>
              <a:t>			20741B‑LON-CL1</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User name: 		</a:t>
            </a:r>
            <a:r>
              <a:rPr lang="en-US" sz="2000" b="1" i="0" u="none" strike="noStrike" baseline="0" dirty="0">
                <a:latin typeface="Segoe UI" panose="020B0502040204020203" pitchFamily="34" charset="0"/>
              </a:rPr>
              <a:t>Adatum\Administrator</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Password: 		</a:t>
            </a:r>
            <a:r>
              <a:rPr lang="en-US" sz="2000" b="1" i="0" u="none" strike="noStrike" baseline="0" dirty="0">
                <a:latin typeface="Segoe UI" panose="020B0502040204020203" pitchFamily="34" charset="0"/>
              </a:rPr>
              <a:t>Pa55w.rd</a:t>
            </a:r>
            <a:endParaRPr lang="en-US" sz="2000" b="0" i="0" u="none" strike="noStrike" baseline="0" dirty="0">
              <a:latin typeface="Segoe UI" panose="020B0502040204020203" pitchFamily="34" charset="0"/>
            </a:endParaRPr>
          </a:p>
          <a:p>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Virtual machine: 	</a:t>
            </a:r>
            <a:r>
              <a:rPr lang="en-US" sz="2000" b="1" i="0" u="none" strike="noStrike" baseline="0" dirty="0">
                <a:latin typeface="Segoe UI" panose="020B0502040204020203" pitchFamily="34" charset="0"/>
              </a:rPr>
              <a:t>20741B‑NA-RTR</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User name: 		</a:t>
            </a:r>
            <a:r>
              <a:rPr lang="en-US" sz="2000" b="1" i="0" u="none" strike="noStrike" baseline="0" dirty="0">
                <a:latin typeface="Segoe UI" panose="020B0502040204020203" pitchFamily="34" charset="0"/>
              </a:rPr>
              <a:t>NA-RTR</a:t>
            </a:r>
            <a:r>
              <a:rPr lang="en-US" sz="2000" b="0" i="0" u="none" strike="noStrike" baseline="0" dirty="0">
                <a:latin typeface="Segoe UI" panose="020B0502040204020203" pitchFamily="34" charset="0"/>
              </a:rPr>
              <a:t>\</a:t>
            </a:r>
            <a:r>
              <a:rPr lang="en-US" sz="2000" b="1" i="0" u="none" strike="noStrike" baseline="0" dirty="0">
                <a:latin typeface="Segoe UI" panose="020B0502040204020203" pitchFamily="34" charset="0"/>
              </a:rPr>
              <a:t>Administrator</a:t>
            </a:r>
            <a:endParaRPr lang="en-US" sz="2000" b="0" i="0" u="none" strike="noStrike" baseline="0" dirty="0">
              <a:latin typeface="Segoe UI" panose="020B0502040204020203" pitchFamily="34" charset="0"/>
            </a:endParaRPr>
          </a:p>
          <a:p>
            <a:r>
              <a:rPr lang="en-US" sz="2000" b="0" i="0" u="none" strike="noStrike" baseline="0" dirty="0">
                <a:latin typeface="Segoe UI" panose="020B0502040204020203" pitchFamily="34" charset="0"/>
              </a:rPr>
              <a:t>Password: 		</a:t>
            </a:r>
            <a:r>
              <a:rPr lang="en-US" sz="2000" b="1" i="0" u="none" strike="noStrike" baseline="0" dirty="0">
                <a:latin typeface="Segoe UI" panose="020B0502040204020203" pitchFamily="34" charset="0"/>
              </a:rPr>
              <a:t>Pa55w.rd</a:t>
            </a:r>
            <a:endParaRPr lang="en-US" sz="2000" b="0" i="0" u="none" strike="noStrike" baseline="0" dirty="0">
              <a:latin typeface="Segoe UI" panose="020B0502040204020203" pitchFamily="34" charset="0"/>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a:latin typeface="Segoe UI" panose="020B0502040204020203" pitchFamily="34" charset="0"/>
              </a:rPr>
              <a:t>Estimated Time: 70 minutes</a:t>
            </a:r>
          </a:p>
        </p:txBody>
      </p:sp>
    </p:spTree>
    <p:custDataLst>
      <p:tags r:id="rId1"/>
    </p:custDataLst>
    <p:extLst>
      <p:ext uri="{BB962C8B-B14F-4D97-AF65-F5344CB8AC3E}">
        <p14:creationId xmlns:p14="http://schemas.microsoft.com/office/powerpoint/2010/main" val="6800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Practices
Common Issues and Troubleshooting Tips</a:t>
            </a:r>
          </a:p>
        </p:txBody>
      </p:sp>
    </p:spTree>
    <p:custDataLst>
      <p:tags r:id="rId1"/>
    </p:custDataLst>
    <p:extLst>
      <p:ext uri="{BB962C8B-B14F-4D97-AF65-F5344CB8AC3E}">
        <p14:creationId xmlns:p14="http://schemas.microsoft.com/office/powerpoint/2010/main" val="157426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the DHCP server role</a:t>
            </a:r>
          </a:p>
        </p:txBody>
      </p:sp>
      <p:sp>
        <p:nvSpPr>
          <p:cNvPr id="3" name="Text Placeholder 2"/>
          <p:cNvSpPr>
            <a:spLocks noGrp="1"/>
          </p:cNvSpPr>
          <p:nvPr>
            <p:ph type="body" idx="1"/>
          </p:nvPr>
        </p:nvSpPr>
        <p:spPr/>
        <p:txBody>
          <a:bodyPr/>
          <a:lstStyle/>
          <a:p>
            <a:r>
              <a:rPr lang="en-US" dirty="0"/>
              <a:t>Benefits of using DHCP
How DHCP allocates addresses
How DHCP lease generation works
How DHCP lease renewal works</a:t>
            </a:r>
          </a:p>
        </p:txBody>
      </p:sp>
    </p:spTree>
    <p:custDataLst>
      <p:tags r:id="rId1"/>
    </p:custDataLst>
    <p:extLst>
      <p:ext uri="{BB962C8B-B14F-4D97-AF65-F5344CB8AC3E}">
        <p14:creationId xmlns:p14="http://schemas.microsoft.com/office/powerpoint/2010/main" val="179145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DHCP</a:t>
            </a:r>
          </a:p>
        </p:txBody>
      </p:sp>
      <p:sp>
        <p:nvSpPr>
          <p:cNvPr id="4" name="TextBox 3"/>
          <p:cNvSpPr txBox="1"/>
          <p:nvPr/>
        </p:nvSpPr>
        <p:spPr>
          <a:xfrm>
            <a:off x="449705" y="1002780"/>
            <a:ext cx="8244590" cy="769441"/>
          </a:xfrm>
          <a:prstGeom prst="rect">
            <a:avLst/>
          </a:prstGeom>
          <a:noFill/>
        </p:spPr>
        <p:txBody>
          <a:bodyPr wrap="square" rtlCol="0">
            <a:spAutoFit/>
          </a:bodyPr>
          <a:lstStyle/>
          <a:p>
            <a:pPr lvl="0" fontAlgn="base">
              <a:spcBef>
                <a:spcPct val="0"/>
              </a:spcBef>
              <a:spcAft>
                <a:spcPct val="0"/>
              </a:spcAft>
            </a:pPr>
            <a:r>
              <a:rPr lang="en-US" sz="2200" dirty="0">
                <a:solidFill>
                  <a:srgbClr val="000000"/>
                </a:solidFill>
                <a:latin typeface="Segoe UI" pitchFamily="34" charset="0"/>
                <a:ea typeface="Segoe UI" pitchFamily="34" charset="0"/>
                <a:cs typeface="Segoe UI" pitchFamily="34" charset="0"/>
              </a:rPr>
              <a:t>DHCP reduces the complexity and amount of administrative work by using automatic IP configuration</a:t>
            </a:r>
          </a:p>
        </p:txBody>
      </p:sp>
      <p:graphicFrame>
        <p:nvGraphicFramePr>
          <p:cNvPr id="5" name="Group 38"/>
          <p:cNvGraphicFramePr>
            <a:graphicFrameLocks/>
          </p:cNvGraphicFramePr>
          <p:nvPr>
            <p:extLst>
              <p:ext uri="{D42A27DB-BD31-4B8C-83A1-F6EECF244321}">
                <p14:modId xmlns:p14="http://schemas.microsoft.com/office/powerpoint/2010/main" val="516593495"/>
              </p:ext>
            </p:extLst>
          </p:nvPr>
        </p:nvGraphicFramePr>
        <p:xfrm>
          <a:off x="502711" y="2102705"/>
          <a:ext cx="8152758" cy="3982788"/>
        </p:xfrm>
        <a:graphic>
          <a:graphicData uri="http://schemas.openxmlformats.org/drawingml/2006/table">
            <a:tbl>
              <a:tblPr firstRow="1">
                <a:tableStyleId>{616DA210-FB5B-4158-B5E0-FEB733F419BA}</a:tableStyleId>
              </a:tblPr>
              <a:tblGrid>
                <a:gridCol w="4076379">
                  <a:extLst>
                    <a:ext uri="{9D8B030D-6E8A-4147-A177-3AD203B41FA5}">
                      <a16:colId xmlns:a16="http://schemas.microsoft.com/office/drawing/2014/main" xmlns="" val="20000"/>
                    </a:ext>
                  </a:extLst>
                </a:gridCol>
                <a:gridCol w="4076379">
                  <a:extLst>
                    <a:ext uri="{9D8B030D-6E8A-4147-A177-3AD203B41FA5}">
                      <a16:colId xmlns:a16="http://schemas.microsoft.com/office/drawing/2014/main" xmlns="" val="20001"/>
                    </a:ext>
                  </a:extLst>
                </a:gridCol>
              </a:tblGrid>
              <a:tr h="721372">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lang="en-US" sz="2000" dirty="0">
                          <a:latin typeface="Segoe UI" pitchFamily="34" charset="0"/>
                          <a:cs typeface="Segoe UI" pitchFamily="34" charset="0"/>
                        </a:rPr>
                        <a:t>Automatic IP configuration</a:t>
                      </a:r>
                      <a:endParaRPr kumimoji="0" lang="en-US" sz="2000" b="1" i="0" u="none" strike="noStrike" cap="none" normalizeH="0" baseline="0" dirty="0">
                        <a:ln>
                          <a:noFill/>
                        </a:ln>
                        <a:solidFill>
                          <a:schemeClr val="bg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itchFamily="34" charset="0"/>
                          <a:cs typeface="Segoe UI" pitchFamily="34" charset="0"/>
                        </a:rPr>
                        <a:t>Manual IP configuration</a:t>
                      </a:r>
                      <a:endParaRPr kumimoji="0" lang="en-US" sz="2000" b="1" i="0" u="none" strike="noStrike" cap="none" normalizeH="0" baseline="0" dirty="0">
                        <a:ln>
                          <a:noFill/>
                        </a:ln>
                        <a:solidFill>
                          <a:schemeClr val="bg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itchFamily="34" charset="0"/>
                          <a:cs typeface="Segoe UI" pitchFamily="34" charset="0"/>
                        </a:rPr>
                        <a:t>Supplies IP addresses automatically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cs typeface="Segoe UI" pitchFamily="34" charset="0"/>
                        </a:rPr>
                        <a:t>Type IP addresses manually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itchFamily="34" charset="0"/>
                          <a:cs typeface="Segoe UI" pitchFamily="34" charset="0"/>
                        </a:rPr>
                        <a:t>Ensures correct configuration information</a:t>
                      </a:r>
                      <a:endParaRPr lang="en-US" sz="2000" dirty="0">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itchFamily="34" charset="0"/>
                          <a:cs typeface="Segoe UI" pitchFamily="34" charset="0"/>
                        </a:rPr>
                        <a:t>Typing incorrect IP address is a possibility</a:t>
                      </a:r>
                      <a:endParaRPr lang="en-US" sz="2000" dirty="0">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cs typeface="Segoe UI" pitchFamily="34" charset="0"/>
                        </a:rPr>
                        <a:t>Updates client configuration automatically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cs typeface="Segoe UI" pitchFamily="34" charset="0"/>
                        </a:rPr>
                        <a:t>Can result in possible communication and network issues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Segoe UI" pitchFamily="34" charset="0"/>
                          <a:cs typeface="Segoe UI" pitchFamily="34" charset="0"/>
                        </a:rPr>
                        <a:t>Eliminates a common source of network problems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Segoe UI" pitchFamily="34" charset="0"/>
                          <a:cs typeface="Segoe UI" pitchFamily="34" charset="0"/>
                        </a:rPr>
                        <a:t>Frequent computer moves increase administrative effort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449705" y="6231311"/>
            <a:ext cx="7824166" cy="369332"/>
          </a:xfrm>
          <a:prstGeom prst="rect">
            <a:avLst/>
          </a:prstGeom>
          <a:noFill/>
        </p:spPr>
        <p:txBody>
          <a:bodyPr wrap="square" rtlCol="0">
            <a:spAutoFit/>
          </a:bodyPr>
          <a:lstStyle/>
          <a:p>
            <a:pPr lvl="0"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Microsoft DHCP service also supports IPv6</a:t>
            </a:r>
          </a:p>
        </p:txBody>
      </p:sp>
    </p:spTree>
    <p:custDataLst>
      <p:tags r:id="rId1"/>
    </p:custDataLst>
    <p:extLst>
      <p:ext uri="{BB962C8B-B14F-4D97-AF65-F5344CB8AC3E}">
        <p14:creationId xmlns:p14="http://schemas.microsoft.com/office/powerpoint/2010/main" val="143146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DHCP allocates addresses</a:t>
            </a:r>
          </a:p>
        </p:txBody>
      </p:sp>
      <p:sp>
        <p:nvSpPr>
          <p:cNvPr id="4" name="AutoShape 13"/>
          <p:cNvSpPr>
            <a:spLocks noChangeArrowheads="1"/>
          </p:cNvSpPr>
          <p:nvPr/>
        </p:nvSpPr>
        <p:spPr bwMode="auto">
          <a:xfrm>
            <a:off x="1511216" y="5343692"/>
            <a:ext cx="6099157" cy="1074600"/>
          </a:xfrm>
          <a:prstGeom prst="roundRect">
            <a:avLst>
              <a:gd name="adj" fmla="val 4167"/>
            </a:avLst>
          </a:prstGeom>
          <a:noFill/>
          <a:ln w="9525" algn="ctr">
            <a:noFill/>
            <a:round/>
            <a:headEnd/>
            <a:tailEnd/>
          </a:ln>
          <a:effectLst/>
        </p:spPr>
        <p:txBody>
          <a:bodyPr wrap="square" lIns="0" tIns="0" rIns="0" bIns="0" anchor="ctr"/>
          <a:lstStyle/>
          <a:p>
            <a:pPr lvl="0" algn="ctr" fontAlgn="base">
              <a:spcBef>
                <a:spcPts val="600"/>
              </a:spcBef>
              <a:spcAft>
                <a:spcPct val="0"/>
              </a:spcAft>
            </a:pPr>
            <a:r>
              <a:rPr lang="en-US" sz="2000" dirty="0">
                <a:solidFill>
                  <a:srgbClr val="000000"/>
                </a:solidFill>
                <a:latin typeface="Segoe UI" pitchFamily="34" charset="0"/>
                <a:ea typeface="Segoe UI" pitchFamily="34" charset="0"/>
                <a:cs typeface="Segoe UI" pitchFamily="34" charset="0"/>
              </a:rPr>
              <a:t>IP Address1: Leased to DHCP Client1</a:t>
            </a:r>
          </a:p>
          <a:p>
            <a:pPr lvl="0" algn="ctr" fontAlgn="base">
              <a:spcBef>
                <a:spcPts val="600"/>
              </a:spcBef>
              <a:spcAft>
                <a:spcPct val="0"/>
              </a:spcAft>
            </a:pPr>
            <a:r>
              <a:rPr lang="en-US" sz="2000" dirty="0">
                <a:solidFill>
                  <a:srgbClr val="000000"/>
                </a:solidFill>
                <a:latin typeface="Segoe UI" pitchFamily="34" charset="0"/>
                <a:ea typeface="Segoe UI" pitchFamily="34" charset="0"/>
                <a:cs typeface="Segoe UI" pitchFamily="34" charset="0"/>
              </a:rPr>
              <a:t>IP Address2: Leased to DHCP Client2</a:t>
            </a:r>
          </a:p>
          <a:p>
            <a:pPr lvl="0" algn="ctr" fontAlgn="base">
              <a:spcBef>
                <a:spcPts val="600"/>
              </a:spcBef>
              <a:spcAft>
                <a:spcPct val="0"/>
              </a:spcAft>
            </a:pPr>
            <a:r>
              <a:rPr lang="en-US" sz="2000" dirty="0">
                <a:solidFill>
                  <a:srgbClr val="000000"/>
                </a:solidFill>
                <a:latin typeface="Segoe UI" pitchFamily="34" charset="0"/>
                <a:ea typeface="Segoe UI" pitchFamily="34" charset="0"/>
                <a:cs typeface="Segoe UI" pitchFamily="34" charset="0"/>
              </a:rPr>
              <a:t>IP Address3: Available for lease</a:t>
            </a:r>
          </a:p>
        </p:txBody>
      </p:sp>
      <p:grpSp>
        <p:nvGrpSpPr>
          <p:cNvPr id="5" name="Group 4" descr="This slide has a diagram depicting a network that has four members: a Dynamic Host Configuration Protocol (DHCP) server with a DHCP database; a DHCP client (Client 1) that leases an IP address; a DHCP client (Client 2) that renews its IP address; and a non-DHCP client that does not communicate with the DHCP server. Double-headed arrows point between both of the clients and the DHCP server, which represent lease generation and lease renewal.&#10;&#10;"/>
          <p:cNvGrpSpPr/>
          <p:nvPr/>
        </p:nvGrpSpPr>
        <p:grpSpPr>
          <a:xfrm>
            <a:off x="357492" y="1037993"/>
            <a:ext cx="8533401" cy="3797186"/>
            <a:chOff x="357492" y="970758"/>
            <a:chExt cx="8533401" cy="3797186"/>
          </a:xfrm>
        </p:grpSpPr>
        <p:sp>
          <p:nvSpPr>
            <p:cNvPr id="6" name="AutoShape 14"/>
            <p:cNvSpPr>
              <a:spLocks noChangeArrowheads="1"/>
            </p:cNvSpPr>
            <p:nvPr/>
          </p:nvSpPr>
          <p:spPr bwMode="auto">
            <a:xfrm>
              <a:off x="6303601" y="970758"/>
              <a:ext cx="2587292" cy="1068200"/>
            </a:xfrm>
            <a:prstGeom prst="roundRect">
              <a:avLst>
                <a:gd name="adj" fmla="val 3755"/>
              </a:avLst>
            </a:prstGeom>
            <a:noFill/>
            <a:ln w="9525" algn="ctr">
              <a:noFill/>
              <a:round/>
              <a:headEnd/>
              <a:tailEnd/>
            </a:ln>
            <a:effec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client2:</a:t>
              </a:r>
              <a:br>
                <a:rPr lang="en-US" sz="2000" b="1" dirty="0">
                  <a:solidFill>
                    <a:srgbClr val="000000"/>
                  </a:solidFill>
                  <a:latin typeface="Segoe UI" pitchFamily="34" charset="0"/>
                  <a:ea typeface="Segoe UI" pitchFamily="34" charset="0"/>
                  <a:cs typeface="Segoe UI" pitchFamily="34" charset="0"/>
                </a:rPr>
              </a:br>
              <a:r>
                <a:rPr lang="en-US" dirty="0">
                  <a:solidFill>
                    <a:srgbClr val="000000"/>
                  </a:solidFill>
                  <a:latin typeface="Segoe UI" pitchFamily="34" charset="0"/>
                  <a:ea typeface="Segoe UI" pitchFamily="34" charset="0"/>
                  <a:cs typeface="Segoe UI" pitchFamily="34" charset="0"/>
                </a:rPr>
                <a:t>IP configuration </a:t>
              </a:r>
              <a:br>
                <a:rPr lang="en-US" dirty="0">
                  <a:solidFill>
                    <a:srgbClr val="000000"/>
                  </a:solidFill>
                  <a:latin typeface="Segoe UI" pitchFamily="34" charset="0"/>
                  <a:ea typeface="Segoe UI" pitchFamily="34" charset="0"/>
                  <a:cs typeface="Segoe UI" pitchFamily="34" charset="0"/>
                </a:rPr>
              </a:br>
              <a:r>
                <a:rPr lang="en-US" dirty="0">
                  <a:solidFill>
                    <a:srgbClr val="000000"/>
                  </a:solidFill>
                  <a:latin typeface="Segoe UI" pitchFamily="34" charset="0"/>
                  <a:ea typeface="Segoe UI" pitchFamily="34" charset="0"/>
                  <a:cs typeface="Segoe UI" pitchFamily="34" charset="0"/>
                </a:rPr>
                <a:t>from DHCP server</a:t>
              </a:r>
              <a:endParaRPr lang="en-US" sz="2000" dirty="0">
                <a:solidFill>
                  <a:srgbClr val="000000"/>
                </a:solidFill>
                <a:latin typeface="Segoe UI" pitchFamily="34" charset="0"/>
                <a:ea typeface="Segoe UI" pitchFamily="34" charset="0"/>
                <a:cs typeface="Segoe UI" pitchFamily="34" charset="0"/>
              </a:endParaRPr>
            </a:p>
          </p:txBody>
        </p:sp>
        <p:sp>
          <p:nvSpPr>
            <p:cNvPr id="7" name="AutoShape 15"/>
            <p:cNvSpPr>
              <a:spLocks noChangeArrowheads="1"/>
            </p:cNvSpPr>
            <p:nvPr/>
          </p:nvSpPr>
          <p:spPr bwMode="auto">
            <a:xfrm>
              <a:off x="357492" y="970758"/>
              <a:ext cx="2349494" cy="1128154"/>
            </a:xfrm>
            <a:prstGeom prst="roundRect">
              <a:avLst>
                <a:gd name="adj" fmla="val 3755"/>
              </a:avLst>
            </a:prstGeom>
            <a:noFill/>
            <a:ln w="9525" algn="ctr">
              <a:noFill/>
              <a:round/>
              <a:headEnd/>
              <a:tailEnd/>
            </a:ln>
            <a:effectLst/>
          </p:spPr>
          <p:txBody>
            <a:bodyPr wrap="square" lIns="0" tIns="0" rIns="0" bIns="0" anchor="ctr"/>
            <a:lstStyle/>
            <a:p>
              <a:pPr lvl="0" algn="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Non-DHCP client: </a:t>
              </a:r>
              <a:r>
                <a:rPr lang="en-US" dirty="0">
                  <a:solidFill>
                    <a:srgbClr val="000000"/>
                  </a:solidFill>
                  <a:latin typeface="Segoe UI" pitchFamily="34" charset="0"/>
                  <a:ea typeface="Segoe UI" pitchFamily="34" charset="0"/>
                  <a:cs typeface="Segoe UI" pitchFamily="34" charset="0"/>
                </a:rPr>
                <a:t>Static IP configuration</a:t>
              </a:r>
              <a:endParaRPr lang="en-US" sz="2000" dirty="0">
                <a:solidFill>
                  <a:srgbClr val="000000"/>
                </a:solidFill>
                <a:latin typeface="Segoe UI" pitchFamily="34" charset="0"/>
                <a:ea typeface="Segoe UI" pitchFamily="34" charset="0"/>
                <a:cs typeface="Segoe UI" pitchFamily="34" charset="0"/>
              </a:endParaRPr>
            </a:p>
          </p:txBody>
        </p:sp>
        <p:sp>
          <p:nvSpPr>
            <p:cNvPr id="8" name="AutoShape 16"/>
            <p:cNvSpPr>
              <a:spLocks noChangeArrowheads="1"/>
            </p:cNvSpPr>
            <p:nvPr/>
          </p:nvSpPr>
          <p:spPr bwMode="auto">
            <a:xfrm>
              <a:off x="542753" y="3846987"/>
              <a:ext cx="2231442" cy="920957"/>
            </a:xfrm>
            <a:prstGeom prst="roundRect">
              <a:avLst>
                <a:gd name="adj" fmla="val 3755"/>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client1:</a:t>
              </a:r>
            </a:p>
            <a:p>
              <a:pPr lvl="0" fontAlgn="base">
                <a:spcBef>
                  <a:spcPct val="0"/>
                </a:spcBef>
                <a:spcAft>
                  <a:spcPct val="0"/>
                </a:spcAft>
              </a:pPr>
              <a:r>
                <a:rPr lang="en-US" dirty="0">
                  <a:solidFill>
                    <a:srgbClr val="000000"/>
                  </a:solidFill>
                  <a:latin typeface="Segoe UI" pitchFamily="34" charset="0"/>
                  <a:ea typeface="Segoe UI" pitchFamily="34" charset="0"/>
                  <a:cs typeface="Segoe UI" pitchFamily="34" charset="0"/>
                </a:rPr>
                <a:t>IP configuration from DHCP server</a:t>
              </a:r>
            </a:p>
          </p:txBody>
        </p:sp>
        <p:grpSp>
          <p:nvGrpSpPr>
            <p:cNvPr id="9" name="Group 8" descr="Graphic depicting a network that has four members: &#10;1. A Dynamic Host Configuration Protocol (DHCP) server with a DHCP database.&#10;2. A DHCP client (Client 1) that leases an IP address. &#10;3. A DHCP client (Client 2) that renews its IP address.&#10;4. A non-DHCP client that does not communicate with the DHCP server. &#10;There are arrows pointing between both of the clients and the DHCP Server, which represent lease generation and lease renewal.&#10;"/>
            <p:cNvGrpSpPr/>
            <p:nvPr/>
          </p:nvGrpSpPr>
          <p:grpSpPr>
            <a:xfrm>
              <a:off x="567524" y="1134758"/>
              <a:ext cx="6882147" cy="3633186"/>
              <a:chOff x="567524" y="1134758"/>
              <a:chExt cx="6882147" cy="3633186"/>
            </a:xfrm>
          </p:grpSpPr>
          <p:sp>
            <p:nvSpPr>
              <p:cNvPr id="12" name="Oval 4" descr="&quot;&quot;"/>
              <p:cNvSpPr txBox="1">
                <a:spLocks noChangeArrowheads="1"/>
              </p:cNvSpPr>
              <p:nvPr/>
            </p:nvSpPr>
            <p:spPr bwMode="auto">
              <a:xfrm>
                <a:off x="1671920" y="1656235"/>
                <a:ext cx="5777751" cy="2647950"/>
              </a:xfrm>
              <a:prstGeom prst="ellipse">
                <a:avLst/>
              </a:prstGeom>
              <a:noFill/>
              <a:ln w="12700">
                <a:solidFill>
                  <a:srgbClr val="0070C0"/>
                </a:solidFill>
                <a:miter lim="800000"/>
                <a:headEnd/>
                <a:tailEnd/>
              </a:ln>
              <a:effectLst/>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defRPr/>
                </a:pPr>
                <a:r>
                  <a:rPr lang="en-US" sz="1800" b="1" dirty="0">
                    <a:solidFill>
                      <a:srgbClr val="000000"/>
                    </a:solidFill>
                    <a:latin typeface="Segoe UI" pitchFamily="34" charset="0"/>
                    <a:ea typeface="Segoe UI" pitchFamily="34" charset="0"/>
                    <a:cs typeface="Segoe UI" pitchFamily="34" charset="0"/>
                  </a:rPr>
                  <a:t> </a:t>
                </a:r>
              </a:p>
            </p:txBody>
          </p:sp>
          <p:grpSp>
            <p:nvGrpSpPr>
              <p:cNvPr id="13" name="Group 12"/>
              <p:cNvGrpSpPr/>
              <p:nvPr/>
            </p:nvGrpSpPr>
            <p:grpSpPr>
              <a:xfrm>
                <a:off x="2478361" y="2637283"/>
                <a:ext cx="2545282" cy="1080571"/>
                <a:chOff x="2478361" y="2960011"/>
                <a:chExt cx="2545282" cy="1080571"/>
              </a:xfrm>
            </p:grpSpPr>
            <p:sp>
              <p:nvSpPr>
                <p:cNvPr id="21" name="AutoShape 17" descr="&quot;&quot;"/>
                <p:cNvSpPr>
                  <a:spLocks noChangeArrowheads="1"/>
                </p:cNvSpPr>
                <p:nvPr/>
              </p:nvSpPr>
              <p:spPr bwMode="auto">
                <a:xfrm>
                  <a:off x="2478361" y="3680219"/>
                  <a:ext cx="2545282" cy="360363"/>
                </a:xfrm>
                <a:prstGeom prst="leftRightArrow">
                  <a:avLst>
                    <a:gd name="adj1" fmla="val 49778"/>
                    <a:gd name="adj2" fmla="val 86787"/>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sp>
              <p:nvSpPr>
                <p:cNvPr id="22" name="AutoShape 20"/>
                <p:cNvSpPr>
                  <a:spLocks noChangeArrowheads="1"/>
                </p:cNvSpPr>
                <p:nvPr/>
              </p:nvSpPr>
              <p:spPr bwMode="auto">
                <a:xfrm>
                  <a:off x="2799735" y="2960011"/>
                  <a:ext cx="1927225" cy="777184"/>
                </a:xfrm>
                <a:prstGeom prst="roundRect">
                  <a:avLst>
                    <a:gd name="adj" fmla="val 110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Lease generation </a:t>
                  </a:r>
                </a:p>
              </p:txBody>
            </p:sp>
          </p:gr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5337" y="3203484"/>
                <a:ext cx="1081319" cy="156446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99735" y="1134758"/>
                <a:ext cx="1561548" cy="922084"/>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524" y="2474180"/>
                <a:ext cx="1619393" cy="956241"/>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2266" y="1134758"/>
                <a:ext cx="1561548" cy="922084"/>
              </a:xfrm>
              <a:prstGeom prst="rect">
                <a:avLst/>
              </a:prstGeom>
            </p:spPr>
          </p:pic>
          <p:grpSp>
            <p:nvGrpSpPr>
              <p:cNvPr id="18" name="Group 17"/>
              <p:cNvGrpSpPr/>
              <p:nvPr/>
            </p:nvGrpSpPr>
            <p:grpSpPr>
              <a:xfrm>
                <a:off x="5361034" y="2303902"/>
                <a:ext cx="1494924" cy="736944"/>
                <a:chOff x="5361034" y="2303902"/>
                <a:chExt cx="1494924" cy="736944"/>
              </a:xfrm>
            </p:grpSpPr>
            <p:sp>
              <p:nvSpPr>
                <p:cNvPr id="19" name="AutoShape 19"/>
                <p:cNvSpPr>
                  <a:spLocks noChangeArrowheads="1"/>
                </p:cNvSpPr>
                <p:nvPr/>
              </p:nvSpPr>
              <p:spPr bwMode="auto">
                <a:xfrm>
                  <a:off x="5796871" y="2381713"/>
                  <a:ext cx="1059087" cy="511139"/>
                </a:xfrm>
                <a:prstGeom prst="roundRect">
                  <a:avLst>
                    <a:gd name="adj" fmla="val 11060"/>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Lease</a:t>
                  </a:r>
                </a:p>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renewal</a:t>
                  </a:r>
                </a:p>
              </p:txBody>
            </p:sp>
            <p:sp>
              <p:nvSpPr>
                <p:cNvPr id="20" name="AutoShape 18" descr="&quot;&quot;&#10;"/>
                <p:cNvSpPr>
                  <a:spLocks noChangeArrowheads="1"/>
                </p:cNvSpPr>
                <p:nvPr/>
              </p:nvSpPr>
              <p:spPr bwMode="auto">
                <a:xfrm rot="16200000">
                  <a:off x="5160043" y="2504893"/>
                  <a:ext cx="736944" cy="334962"/>
                </a:xfrm>
                <a:prstGeom prst="leftRightArrow">
                  <a:avLst>
                    <a:gd name="adj1" fmla="val 50000"/>
                    <a:gd name="adj2" fmla="val 62938"/>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lvl="0" fontAlgn="base">
                    <a:spcBef>
                      <a:spcPct val="0"/>
                    </a:spcBef>
                    <a:spcAft>
                      <a:spcPct val="0"/>
                    </a:spcAft>
                  </a:pPr>
                  <a:endParaRPr lang="en-US" sz="2000" b="1" dirty="0">
                    <a:solidFill>
                      <a:srgbClr val="000000"/>
                    </a:solidFill>
                    <a:latin typeface="Segoe UI" pitchFamily="34" charset="0"/>
                    <a:ea typeface="Segoe UI" pitchFamily="34" charset="0"/>
                    <a:cs typeface="Segoe UI" pitchFamily="34" charset="0"/>
                  </a:endParaRPr>
                </a:p>
              </p:txBody>
            </p:sp>
          </p:grpSp>
        </p:grpSp>
        <p:sp>
          <p:nvSpPr>
            <p:cNvPr id="10" name="AutoShape 7"/>
            <p:cNvSpPr>
              <a:spLocks noChangeArrowheads="1"/>
            </p:cNvSpPr>
            <p:nvPr/>
          </p:nvSpPr>
          <p:spPr bwMode="auto">
            <a:xfrm>
              <a:off x="6303601" y="4373052"/>
              <a:ext cx="1981828" cy="394892"/>
            </a:xfrm>
            <a:prstGeom prst="roundRect">
              <a:avLst>
                <a:gd name="adj" fmla="val 11060"/>
              </a:avLst>
            </a:prstGeom>
            <a:solidFill>
              <a:schemeClr val="bg1"/>
            </a:solidFill>
            <a:ln w="9525" algn="ctr">
              <a:noFill/>
              <a:round/>
              <a:headEnd/>
              <a:tailEnd/>
            </a:ln>
            <a:effec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database</a:t>
              </a:r>
            </a:p>
          </p:txBody>
        </p:sp>
        <p:sp>
          <p:nvSpPr>
            <p:cNvPr id="11" name="AutoShape 7"/>
            <p:cNvSpPr>
              <a:spLocks noChangeArrowheads="1"/>
            </p:cNvSpPr>
            <p:nvPr/>
          </p:nvSpPr>
          <p:spPr bwMode="auto">
            <a:xfrm>
              <a:off x="6047731" y="3644618"/>
              <a:ext cx="1616455" cy="394892"/>
            </a:xfrm>
            <a:prstGeom prst="roundRect">
              <a:avLst>
                <a:gd name="adj" fmla="val 11060"/>
              </a:avLst>
            </a:prstGeom>
            <a:solidFill>
              <a:schemeClr val="bg1"/>
            </a:solidFill>
            <a:ln w="9525" algn="ctr">
              <a:noFill/>
              <a:round/>
              <a:headEnd/>
              <a:tailEnd/>
            </a:ln>
            <a:effectLst/>
          </p:spPr>
          <p:txBody>
            <a:bodyPr wrap="square" lIns="0" tIns="0" rIns="0" bIns="0" anchor="ctr"/>
            <a:lstStyle/>
            <a:p>
              <a:pPr lvl="0"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server</a:t>
              </a:r>
            </a:p>
          </p:txBody>
        </p:sp>
      </p:grpSp>
    </p:spTree>
    <p:custDataLst>
      <p:tags r:id="rId1"/>
    </p:custDataLst>
    <p:extLst>
      <p:ext uri="{BB962C8B-B14F-4D97-AF65-F5344CB8AC3E}">
        <p14:creationId xmlns:p14="http://schemas.microsoft.com/office/powerpoint/2010/main" val="367238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DHCP lease generation works</a:t>
            </a:r>
            <a:endParaRPr lang="en-GB" dirty="0"/>
          </a:p>
        </p:txBody>
      </p:sp>
      <p:grpSp>
        <p:nvGrpSpPr>
          <p:cNvPr id="4" name="computers" descr="The slide shows a diagram that represents a network made up of two DHCP servers (DHCP Server 1 and DHCP Server 2) and three DHCP clients. The frames of the build slide demonstrate the following four-step DHCP lease-generation process:&#10;1. DHCP client broadcasts a DHCPDISCOVER packet.&#10;2. DHCP servers broadcast a DHCPOFFER packet.&#10;3. DHCP client broadcasts a DHCPREQUEST packet.&#10;4. DHCP Server1 broadcasts a DHCPACK packet.&#10;"/>
          <p:cNvGrpSpPr/>
          <p:nvPr/>
        </p:nvGrpSpPr>
        <p:grpSpPr>
          <a:xfrm>
            <a:off x="1143000" y="1447799"/>
            <a:ext cx="6805465" cy="3491696"/>
            <a:chOff x="766317" y="1881972"/>
            <a:chExt cx="6805465" cy="3491696"/>
          </a:xfrm>
        </p:grpSpPr>
        <p:sp>
          <p:nvSpPr>
            <p:cNvPr id="5" name="Oval 4"/>
            <p:cNvSpPr/>
            <p:nvPr/>
          </p:nvSpPr>
          <p:spPr>
            <a:xfrm>
              <a:off x="914401" y="2013956"/>
              <a:ext cx="6562724" cy="30152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nvGrpSpPr>
            <p:cNvPr id="6" name="Group 5"/>
            <p:cNvGrpSpPr/>
            <p:nvPr/>
          </p:nvGrpSpPr>
          <p:grpSpPr>
            <a:xfrm>
              <a:off x="1142796" y="1881972"/>
              <a:ext cx="2181600" cy="1208839"/>
              <a:chOff x="1142796" y="1523999"/>
              <a:chExt cx="2181600" cy="1208839"/>
            </a:xfrm>
          </p:grpSpPr>
          <p:sp>
            <p:nvSpPr>
              <p:cNvPr id="15" name="AutoShape 39"/>
              <p:cNvSpPr>
                <a:spLocks noChangeArrowheads="1"/>
              </p:cNvSpPr>
              <p:nvPr/>
            </p:nvSpPr>
            <p:spPr bwMode="auto">
              <a:xfrm>
                <a:off x="1142796" y="2337111"/>
                <a:ext cx="2181600" cy="395727"/>
              </a:xfrm>
              <a:prstGeom prst="roundRect">
                <a:avLst>
                  <a:gd name="adj" fmla="val 4167"/>
                </a:avLst>
              </a:prstGeom>
              <a:noFill/>
              <a:ln w="9525">
                <a:noFill/>
                <a:round/>
                <a:headEnd/>
                <a:tailEnd/>
              </a:ln>
            </p:spPr>
            <p:txBody>
              <a:bodyPr wrap="none" lIns="0" tIns="0" rIns="0" bIns="0" anchor="ctr"/>
              <a:lstStyle/>
              <a:p>
                <a:pPr algn="ctr"/>
                <a:r>
                  <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rPr>
                  <a:t>DHCP server2</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4627" y="1523999"/>
                <a:ext cx="477938" cy="889311"/>
              </a:xfrm>
              <a:prstGeom prst="rect">
                <a:avLst/>
              </a:prstGeom>
            </p:spPr>
          </p:pic>
        </p:gr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02237" y="2005140"/>
              <a:ext cx="1446015" cy="853863"/>
            </a:xfrm>
            <a:prstGeom prst="rect">
              <a:avLst/>
            </a:prstGeom>
          </p:spPr>
        </p:pic>
        <p:grpSp>
          <p:nvGrpSpPr>
            <p:cNvPr id="8" name="Group 7"/>
            <p:cNvGrpSpPr/>
            <p:nvPr/>
          </p:nvGrpSpPr>
          <p:grpSpPr>
            <a:xfrm>
              <a:off x="766317" y="3518029"/>
              <a:ext cx="2181600" cy="1183344"/>
              <a:chOff x="766317" y="3160056"/>
              <a:chExt cx="2181600" cy="1183344"/>
            </a:xfrm>
          </p:grpSpPr>
          <p:sp>
            <p:nvSpPr>
              <p:cNvPr id="13" name="AutoShape 39"/>
              <p:cNvSpPr>
                <a:spLocks noChangeArrowheads="1"/>
              </p:cNvSpPr>
              <p:nvPr/>
            </p:nvSpPr>
            <p:spPr bwMode="auto">
              <a:xfrm>
                <a:off x="766317" y="4145537"/>
                <a:ext cx="2181600" cy="197863"/>
              </a:xfrm>
              <a:prstGeom prst="roundRect">
                <a:avLst>
                  <a:gd name="adj" fmla="val 4167"/>
                </a:avLst>
              </a:prstGeom>
              <a:solidFill>
                <a:schemeClr val="bg1"/>
              </a:solidFill>
              <a:ln w="9525">
                <a:noFill/>
                <a:round/>
                <a:headEnd/>
                <a:tailEnd/>
              </a:ln>
            </p:spPr>
            <p:txBody>
              <a:bodyPr wrap="none" lIns="0" tIns="0" rIns="0" bIns="0" anchor="ctr"/>
              <a:lstStyle/>
              <a:p>
                <a:pPr algn="ctr"/>
                <a:r>
                  <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rPr>
                  <a:t>DHCP server1</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2284" y="3160056"/>
                <a:ext cx="489666" cy="911134"/>
              </a:xfrm>
              <a:prstGeom prst="rect">
                <a:avLst/>
              </a:prstGeom>
            </p:spPr>
          </p:pic>
        </p:grpSp>
        <p:grpSp>
          <p:nvGrpSpPr>
            <p:cNvPr id="9" name="Group 8"/>
            <p:cNvGrpSpPr/>
            <p:nvPr/>
          </p:nvGrpSpPr>
          <p:grpSpPr>
            <a:xfrm>
              <a:off x="5809741" y="3490854"/>
              <a:ext cx="1762041" cy="1215177"/>
              <a:chOff x="5809741" y="3132881"/>
              <a:chExt cx="1762041" cy="1215177"/>
            </a:xfrm>
          </p:grpSpPr>
          <p:sp>
            <p:nvSpPr>
              <p:cNvPr id="11" name="AutoShape 37"/>
              <p:cNvSpPr>
                <a:spLocks noChangeArrowheads="1"/>
              </p:cNvSpPr>
              <p:nvPr/>
            </p:nvSpPr>
            <p:spPr bwMode="auto">
              <a:xfrm>
                <a:off x="5809741" y="4009503"/>
                <a:ext cx="1762041" cy="338555"/>
              </a:xfrm>
              <a:prstGeom prst="roundRect">
                <a:avLst>
                  <a:gd name="adj" fmla="val 4167"/>
                </a:avLst>
              </a:prstGeom>
              <a:solidFill>
                <a:schemeClr val="bg1"/>
              </a:solidFill>
              <a:ln w="9525" algn="ctr">
                <a:noFill/>
                <a:round/>
                <a:headEnd/>
                <a:tailEnd/>
              </a:ln>
            </p:spPr>
            <p:txBody>
              <a:bodyPr wrap="none" lIns="0" tIns="0" rIns="0" bIns="0" anchor="ctr"/>
              <a:lstStyle/>
              <a:p>
                <a:pPr algn="ctr"/>
                <a:r>
                  <a:rPr lang="en-US" sz="1900" b="1" dirty="0">
                    <a:solidFill>
                      <a:prstClr val="black"/>
                    </a:solidFill>
                    <a:latin typeface="Segoe UI" panose="020B0502040204020203" pitchFamily="34" charset="0"/>
                    <a:ea typeface="Segoe UI" panose="020B0502040204020203" pitchFamily="34" charset="0"/>
                    <a:cs typeface="Segoe UI" panose="020B0502040204020203" pitchFamily="34" charset="0"/>
                  </a:rPr>
                  <a:t>DHCP client</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0435" y="3132881"/>
                <a:ext cx="1390626" cy="821156"/>
              </a:xfrm>
              <a:prstGeom prst="rect">
                <a:avLst/>
              </a:prstGeom>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4793" y="4554310"/>
              <a:ext cx="1387581" cy="819358"/>
            </a:xfrm>
            <a:prstGeom prst="rect">
              <a:avLst/>
            </a:prstGeom>
          </p:spPr>
        </p:pic>
      </p:grpSp>
      <p:pic>
        <p:nvPicPr>
          <p:cNvPr id="17" name="st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5363" y="63507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step 4 packet 2"/>
          <p:cNvGrpSpPr/>
          <p:nvPr/>
        </p:nvGrpSpPr>
        <p:grpSpPr>
          <a:xfrm>
            <a:off x="4355003" y="2688020"/>
            <a:ext cx="1005840" cy="158416"/>
            <a:chOff x="3525222" y="2331463"/>
            <a:chExt cx="1119079" cy="197864"/>
          </a:xfrm>
        </p:grpSpPr>
        <p:sp>
          <p:nvSpPr>
            <p:cNvPr id="19" name="Rectangle 18"/>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20" name="Rectangle 19"/>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21" name="Rectangle 20"/>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22" name="step 4 packet"/>
          <p:cNvGrpSpPr/>
          <p:nvPr/>
        </p:nvGrpSpPr>
        <p:grpSpPr>
          <a:xfrm>
            <a:off x="4355003" y="2688020"/>
            <a:ext cx="1005840" cy="158416"/>
            <a:chOff x="3525222" y="2331463"/>
            <a:chExt cx="1119079" cy="197864"/>
          </a:xfrm>
        </p:grpSpPr>
        <p:sp>
          <p:nvSpPr>
            <p:cNvPr id="23" name="Rectangle 22"/>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24" name="Rectangle 23"/>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25" name="Rectangle 24"/>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26" name="step 4 packet 4"/>
          <p:cNvGrpSpPr/>
          <p:nvPr/>
        </p:nvGrpSpPr>
        <p:grpSpPr>
          <a:xfrm>
            <a:off x="4355003" y="2688020"/>
            <a:ext cx="1005840" cy="158416"/>
            <a:chOff x="3525222" y="2331463"/>
            <a:chExt cx="1119079" cy="197864"/>
          </a:xfrm>
        </p:grpSpPr>
        <p:sp>
          <p:nvSpPr>
            <p:cNvPr id="27" name="Rectangle 26"/>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28" name="Rectangle 27"/>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29" name="Rectangle 28"/>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30" name="step 4 packet 3"/>
          <p:cNvGrpSpPr/>
          <p:nvPr/>
        </p:nvGrpSpPr>
        <p:grpSpPr>
          <a:xfrm>
            <a:off x="4355003" y="2688020"/>
            <a:ext cx="1005840" cy="158416"/>
            <a:chOff x="3525222" y="2331463"/>
            <a:chExt cx="1119079" cy="197864"/>
          </a:xfrm>
        </p:grpSpPr>
        <p:sp>
          <p:nvSpPr>
            <p:cNvPr id="31" name="Rectangle 30"/>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32" name="Rectangle 31"/>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33" name="Rectangle 32"/>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sp>
        <p:nvSpPr>
          <p:cNvPr id="34" name="text"/>
          <p:cNvSpPr/>
          <p:nvPr/>
        </p:nvSpPr>
        <p:spPr>
          <a:xfrm>
            <a:off x="1707004" y="5222770"/>
            <a:ext cx="5760596" cy="1200329"/>
          </a:xfrm>
          <a:prstGeom prst="rect">
            <a:avLst/>
          </a:prstGeom>
        </p:spPr>
        <p:txBody>
          <a:bodyPr wrap="square">
            <a:spAutoFit/>
          </a:bodyPr>
          <a:lstStyle/>
          <a:p>
            <a:pPr marL="342900" indent="-342900">
              <a:buFont typeface="+mj-lt"/>
              <a:buAutoNum type="arabicPeriod"/>
            </a:pPr>
            <a:r>
              <a:rPr lang="en-US" dirty="0">
                <a:solidFill>
                  <a:prstClr val="black"/>
                </a:solidFill>
                <a:latin typeface="Segoe UI" panose="020B0502040204020203" pitchFamily="34" charset="0"/>
                <a:ea typeface="Segoe UI" pitchFamily="34" charset="0"/>
                <a:cs typeface="Segoe UI" panose="020B0502040204020203" pitchFamily="34" charset="0"/>
              </a:rPr>
              <a:t>DHCP client broadcasts a DHCPDISCOVER packet</a:t>
            </a:r>
          </a:p>
          <a:p>
            <a:pPr marL="342900" indent="-342900">
              <a:buFont typeface="+mj-lt"/>
              <a:buAutoNum type="arabicPeriod"/>
            </a:pPr>
            <a:r>
              <a:rPr lang="en-US" dirty="0">
                <a:solidFill>
                  <a:prstClr val="black"/>
                </a:solidFill>
                <a:latin typeface="Segoe UI" panose="020B0502040204020203" pitchFamily="34" charset="0"/>
                <a:ea typeface="Segoe UI" pitchFamily="34" charset="0"/>
                <a:cs typeface="Segoe UI" panose="020B0502040204020203" pitchFamily="34" charset="0"/>
              </a:rPr>
              <a:t>DHCP servers broadcast a DHCPOFFER packet</a:t>
            </a:r>
          </a:p>
          <a:p>
            <a:pPr marL="342900" indent="-342900">
              <a:buFont typeface="+mj-lt"/>
              <a:buAutoNum type="arabicPeriod"/>
            </a:pPr>
            <a:r>
              <a:rPr lang="en-US" dirty="0">
                <a:solidFill>
                  <a:prstClr val="black"/>
                </a:solidFill>
                <a:latin typeface="Segoe UI" panose="020B0502040204020203" pitchFamily="34" charset="0"/>
                <a:ea typeface="Segoe UI" pitchFamily="34" charset="0"/>
                <a:cs typeface="Segoe UI" panose="020B0502040204020203" pitchFamily="34" charset="0"/>
              </a:rPr>
              <a:t>DHCP client broadcasts a DHCPREQUEST packet</a:t>
            </a:r>
          </a:p>
          <a:p>
            <a:pPr marL="342900" indent="-342900">
              <a:buFont typeface="+mj-lt"/>
              <a:buAutoNum type="arabicPeriod"/>
            </a:pPr>
            <a:r>
              <a:rPr lang="en-US" dirty="0">
                <a:solidFill>
                  <a:prstClr val="black"/>
                </a:solidFill>
                <a:latin typeface="Segoe UI" panose="020B0502040204020203" pitchFamily="34" charset="0"/>
                <a:ea typeface="Segoe UI" pitchFamily="34" charset="0"/>
                <a:cs typeface="Segoe UI" panose="020B0502040204020203" pitchFamily="34" charset="0"/>
              </a:rPr>
              <a:t>DHCP Server1 broadcasts a DHCPACK packet</a:t>
            </a:r>
          </a:p>
        </p:txBody>
      </p:sp>
      <p:grpSp>
        <p:nvGrpSpPr>
          <p:cNvPr id="35" name="step 4"/>
          <p:cNvGrpSpPr/>
          <p:nvPr/>
        </p:nvGrpSpPr>
        <p:grpSpPr>
          <a:xfrm>
            <a:off x="1957781" y="3513673"/>
            <a:ext cx="1005840" cy="158416"/>
            <a:chOff x="3525222" y="2331463"/>
            <a:chExt cx="1119079" cy="197864"/>
          </a:xfrm>
        </p:grpSpPr>
        <p:sp>
          <p:nvSpPr>
            <p:cNvPr id="36" name="Rectangle 35"/>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37" name="Rectangle 36"/>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38" name="Rectangle 37"/>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39" name="3-packet 6:00"/>
          <p:cNvGrpSpPr/>
          <p:nvPr/>
        </p:nvGrpSpPr>
        <p:grpSpPr>
          <a:xfrm>
            <a:off x="4355003" y="2688020"/>
            <a:ext cx="1005840" cy="158416"/>
            <a:chOff x="9891406" y="3953789"/>
            <a:chExt cx="895968" cy="158416"/>
          </a:xfrm>
        </p:grpSpPr>
        <p:sp>
          <p:nvSpPr>
            <p:cNvPr id="40" name="Rectangle 39"/>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1" name="Rectangle 40"/>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2" name="Rectangle 41"/>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43" name="3-packet 8:00"/>
          <p:cNvGrpSpPr/>
          <p:nvPr/>
        </p:nvGrpSpPr>
        <p:grpSpPr>
          <a:xfrm>
            <a:off x="4355003" y="2688020"/>
            <a:ext cx="1005840" cy="158416"/>
            <a:chOff x="9891406" y="3953789"/>
            <a:chExt cx="895968" cy="158416"/>
          </a:xfrm>
        </p:grpSpPr>
        <p:sp>
          <p:nvSpPr>
            <p:cNvPr id="44" name="Rectangle 43"/>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5" name="Rectangle 44"/>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6" name="Rectangle 45"/>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47" name="3-packet 11:00"/>
          <p:cNvGrpSpPr/>
          <p:nvPr/>
        </p:nvGrpSpPr>
        <p:grpSpPr>
          <a:xfrm>
            <a:off x="4355003" y="2688020"/>
            <a:ext cx="1005840" cy="158416"/>
            <a:chOff x="9891406" y="3953789"/>
            <a:chExt cx="788229" cy="158416"/>
          </a:xfrm>
        </p:grpSpPr>
        <p:sp>
          <p:nvSpPr>
            <p:cNvPr id="48" name="Rectangle 47"/>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49" name="Rectangle 48"/>
            <p:cNvSpPr/>
            <p:nvPr/>
          </p:nvSpPr>
          <p:spPr>
            <a:xfrm>
              <a:off x="105010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50" name="Rectangle 49"/>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51" name="3-packet 1:00"/>
          <p:cNvGrpSpPr/>
          <p:nvPr/>
        </p:nvGrpSpPr>
        <p:grpSpPr>
          <a:xfrm>
            <a:off x="4355003" y="2688020"/>
            <a:ext cx="1005840" cy="158416"/>
            <a:chOff x="9891406" y="3953789"/>
            <a:chExt cx="895968" cy="158416"/>
          </a:xfrm>
        </p:grpSpPr>
        <p:sp>
          <p:nvSpPr>
            <p:cNvPr id="52" name="Rectangle 51"/>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53" name="Rectangle 52"/>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54" name="Rectangle 53"/>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55" name="3-packet 1"/>
          <p:cNvGrpSpPr/>
          <p:nvPr/>
        </p:nvGrpSpPr>
        <p:grpSpPr>
          <a:xfrm>
            <a:off x="6019799" y="3462349"/>
            <a:ext cx="1005840" cy="158416"/>
            <a:chOff x="3468936" y="2331463"/>
            <a:chExt cx="1119080" cy="197864"/>
          </a:xfrm>
        </p:grpSpPr>
        <p:sp>
          <p:nvSpPr>
            <p:cNvPr id="56" name="Rectangle 55"/>
            <p:cNvSpPr/>
            <p:nvPr/>
          </p:nvSpPr>
          <p:spPr>
            <a:xfrm>
              <a:off x="3677515"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57" name="Rectangle 56"/>
            <p:cNvSpPr/>
            <p:nvPr/>
          </p:nvSpPr>
          <p:spPr>
            <a:xfrm>
              <a:off x="4364905"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58" name="Rectangle 57"/>
            <p:cNvSpPr/>
            <p:nvPr/>
          </p:nvSpPr>
          <p:spPr>
            <a:xfrm>
              <a:off x="3468936" y="2331463"/>
              <a:ext cx="223110"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59" name="2-5"/>
          <p:cNvGrpSpPr/>
          <p:nvPr/>
        </p:nvGrpSpPr>
        <p:grpSpPr>
          <a:xfrm>
            <a:off x="4355003" y="2688020"/>
            <a:ext cx="1005840" cy="368663"/>
            <a:chOff x="4134331" y="2667000"/>
            <a:chExt cx="902835" cy="368663"/>
          </a:xfrm>
        </p:grpSpPr>
        <p:grpSp>
          <p:nvGrpSpPr>
            <p:cNvPr id="60" name="Group 59"/>
            <p:cNvGrpSpPr/>
            <p:nvPr/>
          </p:nvGrpSpPr>
          <p:grpSpPr>
            <a:xfrm>
              <a:off x="4134331" y="2667000"/>
              <a:ext cx="895968" cy="158416"/>
              <a:chOff x="3512095" y="2331463"/>
              <a:chExt cx="1119079" cy="197864"/>
            </a:xfrm>
          </p:grpSpPr>
          <p:sp>
            <p:nvSpPr>
              <p:cNvPr id="65" name="Rectangle 64"/>
              <p:cNvSpPr/>
              <p:nvPr/>
            </p:nvSpPr>
            <p:spPr>
              <a:xfrm>
                <a:off x="3720673"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66" name="Rectangle 65"/>
              <p:cNvSpPr/>
              <p:nvPr/>
            </p:nvSpPr>
            <p:spPr>
              <a:xfrm>
                <a:off x="4408063"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67" name="Rectangle 66"/>
              <p:cNvSpPr/>
              <p:nvPr/>
            </p:nvSpPr>
            <p:spPr>
              <a:xfrm>
                <a:off x="3512095"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61" name="Group 60"/>
            <p:cNvGrpSpPr/>
            <p:nvPr/>
          </p:nvGrpSpPr>
          <p:grpSpPr>
            <a:xfrm>
              <a:off x="4141197" y="2877246"/>
              <a:ext cx="895969" cy="158417"/>
              <a:chOff x="3517527" y="2331462"/>
              <a:chExt cx="1119078" cy="197865"/>
            </a:xfrm>
          </p:grpSpPr>
          <p:sp>
            <p:nvSpPr>
              <p:cNvPr id="62" name="Rectangle 61"/>
              <p:cNvSpPr/>
              <p:nvPr/>
            </p:nvSpPr>
            <p:spPr>
              <a:xfrm>
                <a:off x="3726105"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63" name="Rectangle 62"/>
              <p:cNvSpPr/>
              <p:nvPr/>
            </p:nvSpPr>
            <p:spPr>
              <a:xfrm>
                <a:off x="4413495" y="2331462"/>
                <a:ext cx="223110"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64" name="Rectangle 63"/>
              <p:cNvSpPr/>
              <p:nvPr/>
            </p:nvSpPr>
            <p:spPr>
              <a:xfrm>
                <a:off x="3517527"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68" name="2-4"/>
          <p:cNvGrpSpPr/>
          <p:nvPr/>
        </p:nvGrpSpPr>
        <p:grpSpPr>
          <a:xfrm>
            <a:off x="4355003" y="2688020"/>
            <a:ext cx="1005840" cy="368663"/>
            <a:chOff x="4134331" y="2667000"/>
            <a:chExt cx="902835" cy="368663"/>
          </a:xfrm>
        </p:grpSpPr>
        <p:grpSp>
          <p:nvGrpSpPr>
            <p:cNvPr id="69" name="Group 68"/>
            <p:cNvGrpSpPr/>
            <p:nvPr/>
          </p:nvGrpSpPr>
          <p:grpSpPr>
            <a:xfrm>
              <a:off x="4134331" y="2667000"/>
              <a:ext cx="895968" cy="158416"/>
              <a:chOff x="3512095" y="2331463"/>
              <a:chExt cx="1119079" cy="197864"/>
            </a:xfrm>
          </p:grpSpPr>
          <p:sp>
            <p:nvSpPr>
              <p:cNvPr id="74" name="Rectangle 73"/>
              <p:cNvSpPr/>
              <p:nvPr/>
            </p:nvSpPr>
            <p:spPr>
              <a:xfrm>
                <a:off x="3720673"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75" name="Rectangle 74"/>
              <p:cNvSpPr/>
              <p:nvPr/>
            </p:nvSpPr>
            <p:spPr>
              <a:xfrm>
                <a:off x="4408063"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76" name="Rectangle 75"/>
              <p:cNvSpPr/>
              <p:nvPr/>
            </p:nvSpPr>
            <p:spPr>
              <a:xfrm>
                <a:off x="3512095"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70" name="Group 69"/>
            <p:cNvGrpSpPr/>
            <p:nvPr/>
          </p:nvGrpSpPr>
          <p:grpSpPr>
            <a:xfrm>
              <a:off x="4141197" y="2877246"/>
              <a:ext cx="895969" cy="158417"/>
              <a:chOff x="3517527" y="2331462"/>
              <a:chExt cx="1119078" cy="197865"/>
            </a:xfrm>
          </p:grpSpPr>
          <p:sp>
            <p:nvSpPr>
              <p:cNvPr id="71" name="Rectangle 70"/>
              <p:cNvSpPr/>
              <p:nvPr/>
            </p:nvSpPr>
            <p:spPr>
              <a:xfrm>
                <a:off x="3726105"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72" name="Rectangle 71"/>
              <p:cNvSpPr/>
              <p:nvPr/>
            </p:nvSpPr>
            <p:spPr>
              <a:xfrm>
                <a:off x="4413495" y="2331462"/>
                <a:ext cx="223110"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73" name="Rectangle 72"/>
              <p:cNvSpPr/>
              <p:nvPr/>
            </p:nvSpPr>
            <p:spPr>
              <a:xfrm>
                <a:off x="3517527"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77" name="2-3"/>
          <p:cNvGrpSpPr/>
          <p:nvPr/>
        </p:nvGrpSpPr>
        <p:grpSpPr>
          <a:xfrm>
            <a:off x="4355003" y="2688020"/>
            <a:ext cx="1005840" cy="368661"/>
            <a:chOff x="4144840" y="2667000"/>
            <a:chExt cx="898480" cy="368661"/>
          </a:xfrm>
        </p:grpSpPr>
        <p:grpSp>
          <p:nvGrpSpPr>
            <p:cNvPr id="78" name="Group 77"/>
            <p:cNvGrpSpPr/>
            <p:nvPr/>
          </p:nvGrpSpPr>
          <p:grpSpPr>
            <a:xfrm>
              <a:off x="4144840" y="2667000"/>
              <a:ext cx="895968" cy="158416"/>
              <a:chOff x="3525222" y="2331463"/>
              <a:chExt cx="1119079" cy="197864"/>
            </a:xfrm>
          </p:grpSpPr>
          <p:sp>
            <p:nvSpPr>
              <p:cNvPr id="83" name="Rectangle 82"/>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84" name="Rectangle 83"/>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85" name="Rectangle 84"/>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79" name="Group 78"/>
            <p:cNvGrpSpPr/>
            <p:nvPr/>
          </p:nvGrpSpPr>
          <p:grpSpPr>
            <a:xfrm>
              <a:off x="4147352" y="2877245"/>
              <a:ext cx="895968" cy="158416"/>
              <a:chOff x="3525222" y="2331463"/>
              <a:chExt cx="1119079" cy="197864"/>
            </a:xfrm>
          </p:grpSpPr>
          <p:sp>
            <p:nvSpPr>
              <p:cNvPr id="80" name="Rectangle 79"/>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81" name="Rectangle 80"/>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82" name="Rectangle 81"/>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86" name="2-2"/>
          <p:cNvGrpSpPr/>
          <p:nvPr/>
        </p:nvGrpSpPr>
        <p:grpSpPr>
          <a:xfrm>
            <a:off x="4355003" y="2688020"/>
            <a:ext cx="1005840" cy="368661"/>
            <a:chOff x="4144840" y="2667000"/>
            <a:chExt cx="898480" cy="368661"/>
          </a:xfrm>
        </p:grpSpPr>
        <p:grpSp>
          <p:nvGrpSpPr>
            <p:cNvPr id="87" name="Group 86"/>
            <p:cNvGrpSpPr/>
            <p:nvPr/>
          </p:nvGrpSpPr>
          <p:grpSpPr>
            <a:xfrm>
              <a:off x="4144840" y="2667000"/>
              <a:ext cx="895968" cy="158416"/>
              <a:chOff x="3525222" y="2331463"/>
              <a:chExt cx="1119079" cy="197864"/>
            </a:xfrm>
          </p:grpSpPr>
          <p:sp>
            <p:nvSpPr>
              <p:cNvPr id="92" name="Rectangle 91"/>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93" name="Rectangle 92"/>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94" name="Rectangle 93"/>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88" name="Group 87"/>
            <p:cNvGrpSpPr/>
            <p:nvPr/>
          </p:nvGrpSpPr>
          <p:grpSpPr>
            <a:xfrm>
              <a:off x="4147352" y="2877245"/>
              <a:ext cx="895968" cy="158416"/>
              <a:chOff x="3525222" y="2331463"/>
              <a:chExt cx="1119079" cy="197864"/>
            </a:xfrm>
          </p:grpSpPr>
          <p:sp>
            <p:nvSpPr>
              <p:cNvPr id="89" name="Rectangle 88"/>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90" name="Rectangle 89"/>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91" name="Rectangle 90"/>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95" name="2-1"/>
          <p:cNvGrpSpPr/>
          <p:nvPr/>
        </p:nvGrpSpPr>
        <p:grpSpPr>
          <a:xfrm>
            <a:off x="4355003" y="2688020"/>
            <a:ext cx="1005840" cy="368661"/>
            <a:chOff x="4144840" y="2667000"/>
            <a:chExt cx="898480" cy="368661"/>
          </a:xfrm>
        </p:grpSpPr>
        <p:grpSp>
          <p:nvGrpSpPr>
            <p:cNvPr id="96" name="Group 95"/>
            <p:cNvGrpSpPr/>
            <p:nvPr/>
          </p:nvGrpSpPr>
          <p:grpSpPr>
            <a:xfrm>
              <a:off x="4144840" y="2667000"/>
              <a:ext cx="895968" cy="158416"/>
              <a:chOff x="3525222" y="2331463"/>
              <a:chExt cx="1119079" cy="197864"/>
            </a:xfrm>
          </p:grpSpPr>
          <p:sp>
            <p:nvSpPr>
              <p:cNvPr id="101" name="Rectangle 100"/>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02" name="Rectangle 101"/>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03" name="Rectangle 102"/>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97" name="Group 96"/>
            <p:cNvGrpSpPr/>
            <p:nvPr/>
          </p:nvGrpSpPr>
          <p:grpSpPr>
            <a:xfrm>
              <a:off x="4147352" y="2877245"/>
              <a:ext cx="895968" cy="158416"/>
              <a:chOff x="3525222" y="2331463"/>
              <a:chExt cx="1119079" cy="197864"/>
            </a:xfrm>
          </p:grpSpPr>
          <p:sp>
            <p:nvSpPr>
              <p:cNvPr id="98" name="Rectangle 97"/>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99" name="Rectangle 98"/>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00" name="Rectangle 99"/>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grpSp>
        <p:nvGrpSpPr>
          <p:cNvPr id="104" name="2-single bottom left"/>
          <p:cNvGrpSpPr/>
          <p:nvPr/>
        </p:nvGrpSpPr>
        <p:grpSpPr>
          <a:xfrm>
            <a:off x="1957781" y="3513673"/>
            <a:ext cx="1005840" cy="158416"/>
            <a:chOff x="3525222" y="2331463"/>
            <a:chExt cx="1119079" cy="197864"/>
          </a:xfrm>
        </p:grpSpPr>
        <p:sp>
          <p:nvSpPr>
            <p:cNvPr id="105" name="Rectangle 104"/>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06" name="Rectangle 105"/>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07" name="Rectangle 106"/>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08" name="2-single top left"/>
          <p:cNvGrpSpPr/>
          <p:nvPr/>
        </p:nvGrpSpPr>
        <p:grpSpPr>
          <a:xfrm>
            <a:off x="2310449" y="1872532"/>
            <a:ext cx="1005840" cy="158416"/>
            <a:chOff x="9891406" y="3953789"/>
            <a:chExt cx="895968" cy="158416"/>
          </a:xfrm>
        </p:grpSpPr>
        <p:sp>
          <p:nvSpPr>
            <p:cNvPr id="109" name="Rectangle 108"/>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0" name="Rectangle 109"/>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1" name="Rectangle 110"/>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12" name="1-packet 1:00"/>
          <p:cNvGrpSpPr/>
          <p:nvPr/>
        </p:nvGrpSpPr>
        <p:grpSpPr>
          <a:xfrm>
            <a:off x="4355003" y="2688020"/>
            <a:ext cx="1005840" cy="158416"/>
            <a:chOff x="9891406" y="3953789"/>
            <a:chExt cx="895968" cy="158416"/>
          </a:xfrm>
        </p:grpSpPr>
        <p:sp>
          <p:nvSpPr>
            <p:cNvPr id="113" name="Rectangle 112"/>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4" name="Rectangle 113"/>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5" name="Rectangle 114"/>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16" name="1-packet 11:00"/>
          <p:cNvGrpSpPr/>
          <p:nvPr/>
        </p:nvGrpSpPr>
        <p:grpSpPr>
          <a:xfrm>
            <a:off x="4355003" y="2688020"/>
            <a:ext cx="1005840" cy="158416"/>
            <a:chOff x="9891406" y="3953789"/>
            <a:chExt cx="895968" cy="158416"/>
          </a:xfrm>
        </p:grpSpPr>
        <p:sp>
          <p:nvSpPr>
            <p:cNvPr id="117" name="Rectangle 116"/>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8" name="Rectangle 117"/>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19" name="Rectangle 118"/>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20" name="1-packet 1"/>
          <p:cNvGrpSpPr/>
          <p:nvPr/>
        </p:nvGrpSpPr>
        <p:grpSpPr>
          <a:xfrm>
            <a:off x="6019800" y="3460215"/>
            <a:ext cx="1005840" cy="158416"/>
            <a:chOff x="3525222" y="2331463"/>
            <a:chExt cx="1119079" cy="197864"/>
          </a:xfrm>
        </p:grpSpPr>
        <p:sp>
          <p:nvSpPr>
            <p:cNvPr id="121" name="Rectangle 120"/>
            <p:cNvSpPr/>
            <p:nvPr/>
          </p:nvSpPr>
          <p:spPr>
            <a:xfrm>
              <a:off x="3733800" y="2331463"/>
              <a:ext cx="687390" cy="19786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2" name="Rectangle 121"/>
            <p:cNvSpPr/>
            <p:nvPr/>
          </p:nvSpPr>
          <p:spPr>
            <a:xfrm>
              <a:off x="4421190"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3" name="Rectangle 122"/>
            <p:cNvSpPr/>
            <p:nvPr/>
          </p:nvSpPr>
          <p:spPr>
            <a:xfrm>
              <a:off x="3525222" y="2331463"/>
              <a:ext cx="223111" cy="1978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24" name="1-packet 8:00"/>
          <p:cNvGrpSpPr/>
          <p:nvPr/>
        </p:nvGrpSpPr>
        <p:grpSpPr>
          <a:xfrm>
            <a:off x="4355003" y="2688020"/>
            <a:ext cx="1005840" cy="158416"/>
            <a:chOff x="9891406" y="3953789"/>
            <a:chExt cx="895968" cy="158416"/>
          </a:xfrm>
        </p:grpSpPr>
        <p:sp>
          <p:nvSpPr>
            <p:cNvPr id="125" name="Rectangle 124"/>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6" name="Rectangle 125"/>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27" name="Rectangle 126"/>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grpSp>
        <p:nvGrpSpPr>
          <p:cNvPr id="128" name="1-packet 6:00"/>
          <p:cNvGrpSpPr/>
          <p:nvPr/>
        </p:nvGrpSpPr>
        <p:grpSpPr>
          <a:xfrm>
            <a:off x="4355003" y="2688020"/>
            <a:ext cx="1005840" cy="158416"/>
            <a:chOff x="9891406" y="3953789"/>
            <a:chExt cx="895968" cy="158416"/>
          </a:xfrm>
        </p:grpSpPr>
        <p:sp>
          <p:nvSpPr>
            <p:cNvPr id="129" name="Rectangle 128"/>
            <p:cNvSpPr/>
            <p:nvPr/>
          </p:nvSpPr>
          <p:spPr>
            <a:xfrm>
              <a:off x="10058400" y="3953789"/>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0" name="Rectangle 129"/>
            <p:cNvSpPr/>
            <p:nvPr/>
          </p:nvSpPr>
          <p:spPr>
            <a:xfrm>
              <a:off x="10608745"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sp>
          <p:nvSpPr>
            <p:cNvPr id="131" name="Rectangle 130"/>
            <p:cNvSpPr/>
            <p:nvPr/>
          </p:nvSpPr>
          <p:spPr>
            <a:xfrm>
              <a:off x="9891406" y="3953789"/>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latin typeface="Segoe UI" panose="020B0502040204020203" pitchFamily="34" charset="0"/>
                <a:cs typeface="Segoe UI" panose="020B0502040204020203" pitchFamily="34" charset="0"/>
              </a:endParaRPr>
            </a:p>
          </p:txBody>
        </p:sp>
      </p:grpSp>
      <p:pic>
        <p:nvPicPr>
          <p:cNvPr id="132" name="play - ALT TEXT IS HERE" descr="Graphic that represents a network made up of two DHCP servers (DHCP Server 1 and DHCP Server 2) and three DHCP clients. The frames of the build slide demonstrate the following four-step DHCP lease-generation process:&#10;1-DHCP client broadcasts a DHCPDISCOVER packet.&#10;2-DHCP servers broadcast a DHCPOFFER packet.&#10;3-DHCP client broadcasts a DHCPREQUEST packet.&#10;4-DHCP Server1 broadcasts a DHCPACK pack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4363" y="635749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2130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500"/>
                                        <p:tgtEl>
                                          <p:spTgt spid="120"/>
                                        </p:tgtEl>
                                      </p:cBhvr>
                                    </p:animEffect>
                                  </p:childTnLst>
                                </p:cTn>
                              </p:par>
                              <p:par>
                                <p:cTn id="11" presetID="42" presetClass="path" presetSubtype="0" accel="50000" decel="50000" fill="hold" nodeType="withEffect">
                                  <p:stCondLst>
                                    <p:cond delay="0"/>
                                  </p:stCondLst>
                                  <p:childTnLst>
                                    <p:animMotion origin="layout" path="M 0.00104 -0.02569 L -0.18212 -0.1125 " pathEditMode="relative" rAng="0" ptsTypes="AA">
                                      <p:cBhvr>
                                        <p:cTn id="12" dur="2000" fill="hold"/>
                                        <p:tgtEl>
                                          <p:spTgt spid="120"/>
                                        </p:tgtEl>
                                        <p:attrNameLst>
                                          <p:attrName>ppt_x</p:attrName>
                                          <p:attrName>ppt_y</p:attrName>
                                        </p:attrNameLst>
                                      </p:cBhvr>
                                      <p:rCtr x="-9149" y="-4375"/>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28"/>
                                        </p:tgtEl>
                                        <p:attrNameLst>
                                          <p:attrName>style.visibility</p:attrName>
                                        </p:attrNameLst>
                                      </p:cBhvr>
                                      <p:to>
                                        <p:strVal val="visible"/>
                                      </p:to>
                                    </p:set>
                                    <p:animEffect transition="in" filter="fade">
                                      <p:cBhvr>
                                        <p:cTn id="16" dur="500"/>
                                        <p:tgtEl>
                                          <p:spTgt spid="128"/>
                                        </p:tgtEl>
                                      </p:cBhvr>
                                    </p:animEffect>
                                  </p:childTnLst>
                                </p:cTn>
                              </p:par>
                              <p:par>
                                <p:cTn id="17" presetID="10" presetClass="entr" presetSubtype="0" fill="hold"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par>
                                <p:cTn id="23" presetID="10"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42" presetClass="path" presetSubtype="0" accel="50000" decel="50000" fill="hold" nodeType="withEffect">
                                  <p:stCondLst>
                                    <p:cond delay="0"/>
                                  </p:stCondLst>
                                  <p:childTnLst>
                                    <p:animMotion origin="layout" path="M 0 -2.22222E-6 L 0.19167 -0.16065 " pathEditMode="relative" rAng="0" ptsTypes="AA">
                                      <p:cBhvr>
                                        <p:cTn id="27" dur="2000" fill="hold"/>
                                        <p:tgtEl>
                                          <p:spTgt spid="112"/>
                                        </p:tgtEl>
                                        <p:attrNameLst>
                                          <p:attrName>ppt_x</p:attrName>
                                          <p:attrName>ppt_y</p:attrName>
                                        </p:attrNameLst>
                                      </p:cBhvr>
                                      <p:rCtr x="9583" y="-8032"/>
                                    </p:animMotion>
                                  </p:childTnLst>
                                </p:cTn>
                              </p:par>
                              <p:par>
                                <p:cTn id="28" presetID="42" presetClass="path" presetSubtype="0" accel="50000" decel="50000" fill="hold" nodeType="withEffect">
                                  <p:stCondLst>
                                    <p:cond delay="0"/>
                                  </p:stCondLst>
                                  <p:childTnLst>
                                    <p:animMotion origin="layout" path="M 0 0.00047 L 0.00104 0.19884 " pathEditMode="relative" rAng="0" ptsTypes="AA">
                                      <p:cBhvr>
                                        <p:cTn id="29" dur="2000" fill="hold"/>
                                        <p:tgtEl>
                                          <p:spTgt spid="128"/>
                                        </p:tgtEl>
                                        <p:attrNameLst>
                                          <p:attrName>ppt_x</p:attrName>
                                          <p:attrName>ppt_y</p:attrName>
                                        </p:attrNameLst>
                                      </p:cBhvr>
                                      <p:rCtr x="52" y="9907"/>
                                    </p:animMotion>
                                  </p:childTnLst>
                                </p:cTn>
                              </p:par>
                              <p:par>
                                <p:cTn id="30" presetID="42" presetClass="path" presetSubtype="0" accel="50000" decel="50000" fill="hold" nodeType="withEffect">
                                  <p:stCondLst>
                                    <p:cond delay="0"/>
                                  </p:stCondLst>
                                  <p:childTnLst>
                                    <p:animMotion origin="layout" path="M 0 -2.22222E-6 L -0.3 0.08357 " pathEditMode="relative" rAng="0" ptsTypes="AA">
                                      <p:cBhvr>
                                        <p:cTn id="31" dur="2000" fill="hold"/>
                                        <p:tgtEl>
                                          <p:spTgt spid="124"/>
                                        </p:tgtEl>
                                        <p:attrNameLst>
                                          <p:attrName>ppt_x</p:attrName>
                                          <p:attrName>ppt_y</p:attrName>
                                        </p:attrNameLst>
                                      </p:cBhvr>
                                      <p:rCtr x="-15000" y="4167"/>
                                    </p:animMotion>
                                  </p:childTnLst>
                                </p:cTn>
                              </p:par>
                              <p:par>
                                <p:cTn id="32" presetID="42" presetClass="path" presetSubtype="0" accel="50000" decel="50000" fill="hold" nodeType="withEffect">
                                  <p:stCondLst>
                                    <p:cond delay="0"/>
                                  </p:stCondLst>
                                  <p:childTnLst>
                                    <p:animMotion origin="layout" path="M -3.33333E-6 7.40741E-7 L -0.28125 -0.12291 " pathEditMode="relative" rAng="0" ptsTypes="AA">
                                      <p:cBhvr>
                                        <p:cTn id="33" dur="2000" fill="hold"/>
                                        <p:tgtEl>
                                          <p:spTgt spid="116"/>
                                        </p:tgtEl>
                                        <p:attrNameLst>
                                          <p:attrName>ppt_x</p:attrName>
                                          <p:attrName>ppt_y</p:attrName>
                                        </p:attrNameLst>
                                      </p:cBhvr>
                                      <p:rCtr x="-14167" y="-6134"/>
                                    </p:animMotion>
                                  </p:childTnLst>
                                </p:cTn>
                              </p:par>
                              <p:par>
                                <p:cTn id="34" presetID="10" presetClass="exit" presetSubtype="0" fill="hold" nodeType="withEffect">
                                  <p:stCondLst>
                                    <p:cond delay="0"/>
                                  </p:stCondLst>
                                  <p:childTnLst>
                                    <p:animEffect transition="out" filter="fade">
                                      <p:cBhvr>
                                        <p:cTn id="35" dur="500"/>
                                        <p:tgtEl>
                                          <p:spTgt spid="120"/>
                                        </p:tgtEl>
                                      </p:cBhvr>
                                    </p:animEffect>
                                    <p:set>
                                      <p:cBhvr>
                                        <p:cTn id="36" dur="1" fill="hold">
                                          <p:stCondLst>
                                            <p:cond delay="499"/>
                                          </p:stCondLst>
                                        </p:cTn>
                                        <p:tgtEl>
                                          <p:spTgt spid="120"/>
                                        </p:tgtEl>
                                        <p:attrNameLst>
                                          <p:attrName>style.visibility</p:attrName>
                                        </p:attrNameLst>
                                      </p:cBhvr>
                                      <p:to>
                                        <p:strVal val="hidden"/>
                                      </p:to>
                                    </p:set>
                                  </p:childTnLst>
                                </p:cTn>
                              </p:par>
                            </p:childTnLst>
                          </p:cTn>
                        </p:par>
                        <p:par>
                          <p:cTn id="37" fill="hold">
                            <p:stCondLst>
                              <p:cond delay="4000"/>
                            </p:stCondLst>
                            <p:childTnLst>
                              <p:par>
                                <p:cTn id="38" presetID="10" presetClass="exit" presetSubtype="0" fill="hold" nodeType="afterEffect">
                                  <p:stCondLst>
                                    <p:cond delay="0"/>
                                  </p:stCondLst>
                                  <p:childTnLst>
                                    <p:animEffect transition="out" filter="fade">
                                      <p:cBhvr>
                                        <p:cTn id="39" dur="500"/>
                                        <p:tgtEl>
                                          <p:spTgt spid="128"/>
                                        </p:tgtEl>
                                      </p:cBhvr>
                                    </p:animEffect>
                                    <p:set>
                                      <p:cBhvr>
                                        <p:cTn id="40" dur="1" fill="hold">
                                          <p:stCondLst>
                                            <p:cond delay="499"/>
                                          </p:stCondLst>
                                        </p:cTn>
                                        <p:tgtEl>
                                          <p:spTgt spid="128"/>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24"/>
                                        </p:tgtEl>
                                      </p:cBhvr>
                                    </p:animEffect>
                                    <p:set>
                                      <p:cBhvr>
                                        <p:cTn id="43" dur="1" fill="hold">
                                          <p:stCondLst>
                                            <p:cond delay="499"/>
                                          </p:stCondLst>
                                        </p:cTn>
                                        <p:tgtEl>
                                          <p:spTgt spid="124"/>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16"/>
                                        </p:tgtEl>
                                      </p:cBhvr>
                                    </p:animEffect>
                                    <p:set>
                                      <p:cBhvr>
                                        <p:cTn id="46" dur="1" fill="hold">
                                          <p:stCondLst>
                                            <p:cond delay="499"/>
                                          </p:stCondLst>
                                        </p:cTn>
                                        <p:tgtEl>
                                          <p:spTgt spid="116"/>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12"/>
                                        </p:tgtEl>
                                      </p:cBhvr>
                                    </p:animEffect>
                                    <p:set>
                                      <p:cBhvr>
                                        <p:cTn id="49" dur="1" fill="hold">
                                          <p:stCondLst>
                                            <p:cond delay="499"/>
                                          </p:stCondLst>
                                        </p:cTn>
                                        <p:tgtEl>
                                          <p:spTgt spid="1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xEl>
                                              <p:pRg st="1" end="1"/>
                                            </p:txEl>
                                          </p:spTgt>
                                        </p:tgtEl>
                                        <p:attrNameLst>
                                          <p:attrName>style.visibility</p:attrName>
                                        </p:attrNameLst>
                                      </p:cBhvr>
                                      <p:to>
                                        <p:strVal val="visible"/>
                                      </p:to>
                                    </p:set>
                                    <p:animEffect transition="in" filter="fade">
                                      <p:cBhvr>
                                        <p:cTn id="54" dur="500"/>
                                        <p:tgtEl>
                                          <p:spTgt spid="34">
                                            <p:txEl>
                                              <p:pRg st="1" end="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fade">
                                      <p:cBhvr>
                                        <p:cTn id="57" dur="500"/>
                                        <p:tgtEl>
                                          <p:spTgt spid="108"/>
                                        </p:tgtEl>
                                      </p:cBhvr>
                                    </p:animEffect>
                                  </p:childTnLst>
                                </p:cTn>
                              </p:par>
                              <p:par>
                                <p:cTn id="58" presetID="10" presetClass="entr" presetSubtype="0" fill="hold"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500"/>
                                        <p:tgtEl>
                                          <p:spTgt spid="104"/>
                                        </p:tgtEl>
                                      </p:cBhvr>
                                    </p:animEffect>
                                  </p:childTnLst>
                                </p:cTn>
                              </p:par>
                            </p:childTnLst>
                          </p:cTn>
                        </p:par>
                        <p:par>
                          <p:cTn id="61" fill="hold">
                            <p:stCondLst>
                              <p:cond delay="500"/>
                            </p:stCondLst>
                            <p:childTnLst>
                              <p:par>
                                <p:cTn id="62" presetID="42" presetClass="path" presetSubtype="0" accel="50000" decel="50000" fill="hold" nodeType="afterEffect">
                                  <p:stCondLst>
                                    <p:cond delay="0"/>
                                  </p:stCondLst>
                                  <p:childTnLst>
                                    <p:animMotion origin="layout" path="M 4.44444E-6 4.81481E-6 L 0.26284 -0.09028 " pathEditMode="relative" rAng="0" ptsTypes="AA">
                                      <p:cBhvr>
                                        <p:cTn id="63" dur="2000" fill="hold"/>
                                        <p:tgtEl>
                                          <p:spTgt spid="104"/>
                                        </p:tgtEl>
                                        <p:attrNameLst>
                                          <p:attrName>ppt_x</p:attrName>
                                          <p:attrName>ppt_y</p:attrName>
                                        </p:attrNameLst>
                                      </p:cBhvr>
                                      <p:rCtr x="13194" y="-4468"/>
                                    </p:animMotion>
                                  </p:childTnLst>
                                </p:cTn>
                              </p:par>
                              <p:par>
                                <p:cTn id="64" presetID="42" presetClass="path" presetSubtype="0" accel="50000" decel="50000" fill="hold" nodeType="withEffect">
                                  <p:stCondLst>
                                    <p:cond delay="0"/>
                                  </p:stCondLst>
                                  <p:childTnLst>
                                    <p:animMotion origin="layout" path="M 3.88889E-6 3.33333E-6 L 0.22361 0.11782 " pathEditMode="relative" rAng="0" ptsTypes="AA">
                                      <p:cBhvr>
                                        <p:cTn id="65" dur="2000" fill="hold"/>
                                        <p:tgtEl>
                                          <p:spTgt spid="108"/>
                                        </p:tgtEl>
                                        <p:attrNameLst>
                                          <p:attrName>ppt_x</p:attrName>
                                          <p:attrName>ppt_y</p:attrName>
                                        </p:attrNameLst>
                                      </p:cBhvr>
                                      <p:rCtr x="11163" y="5833"/>
                                    </p:animMotion>
                                  </p:childTnLst>
                                </p:cTn>
                              </p:par>
                            </p:childTnLst>
                          </p:cTn>
                        </p:par>
                        <p:par>
                          <p:cTn id="66" fill="hold">
                            <p:stCondLst>
                              <p:cond delay="2500"/>
                            </p:stCondLst>
                            <p:childTnLst>
                              <p:par>
                                <p:cTn id="67" presetID="10" presetClass="exit" presetSubtype="0" fill="hold" nodeType="afterEffect">
                                  <p:stCondLst>
                                    <p:cond delay="0"/>
                                  </p:stCondLst>
                                  <p:childTnLst>
                                    <p:animEffect transition="out" filter="fade">
                                      <p:cBhvr>
                                        <p:cTn id="68" dur="500"/>
                                        <p:tgtEl>
                                          <p:spTgt spid="108"/>
                                        </p:tgtEl>
                                      </p:cBhvr>
                                    </p:animEffect>
                                    <p:set>
                                      <p:cBhvr>
                                        <p:cTn id="69" dur="1" fill="hold">
                                          <p:stCondLst>
                                            <p:cond delay="499"/>
                                          </p:stCondLst>
                                        </p:cTn>
                                        <p:tgtEl>
                                          <p:spTgt spid="108"/>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04"/>
                                        </p:tgtEl>
                                      </p:cBhvr>
                                    </p:animEffect>
                                    <p:set>
                                      <p:cBhvr>
                                        <p:cTn id="72" dur="1" fill="hold">
                                          <p:stCondLst>
                                            <p:cond delay="499"/>
                                          </p:stCondLst>
                                        </p:cTn>
                                        <p:tgtEl>
                                          <p:spTgt spid="104"/>
                                        </p:tgtEl>
                                        <p:attrNameLst>
                                          <p:attrName>style.visibility</p:attrName>
                                        </p:attrNameLst>
                                      </p:cBhvr>
                                      <p:to>
                                        <p:strVal val="hidden"/>
                                      </p:to>
                                    </p:set>
                                  </p:childTnLst>
                                </p:cTn>
                              </p:par>
                              <p:par>
                                <p:cTn id="73" presetID="10" presetClass="entr" presetSubtype="0" fill="hold" nodeType="withEffect">
                                  <p:stCondLst>
                                    <p:cond delay="0"/>
                                  </p:stCondLst>
                                  <p:childTnLst>
                                    <p:set>
                                      <p:cBhvr>
                                        <p:cTn id="74" dur="1" fill="hold">
                                          <p:stCondLst>
                                            <p:cond delay="0"/>
                                          </p:stCondLst>
                                        </p:cTn>
                                        <p:tgtEl>
                                          <p:spTgt spid="95"/>
                                        </p:tgtEl>
                                        <p:attrNameLst>
                                          <p:attrName>style.visibility</p:attrName>
                                        </p:attrNameLst>
                                      </p:cBhvr>
                                      <p:to>
                                        <p:strVal val="visible"/>
                                      </p:to>
                                    </p:set>
                                    <p:animEffect transition="in" filter="fade">
                                      <p:cBhvr>
                                        <p:cTn id="75" dur="500"/>
                                        <p:tgtEl>
                                          <p:spTgt spid="95"/>
                                        </p:tgtEl>
                                      </p:cBhvr>
                                    </p:animEffect>
                                  </p:childTnLst>
                                </p:cTn>
                              </p:par>
                              <p:par>
                                <p:cTn id="76" presetID="10" presetClass="entr" presetSubtype="0" fill="hold"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77"/>
                                        </p:tgtEl>
                                        <p:attrNameLst>
                                          <p:attrName>style.visibility</p:attrName>
                                        </p:attrNameLst>
                                      </p:cBhvr>
                                      <p:to>
                                        <p:strVal val="visible"/>
                                      </p:to>
                                    </p:set>
                                    <p:animEffect transition="in" filter="fade">
                                      <p:cBhvr>
                                        <p:cTn id="81" dur="500"/>
                                        <p:tgtEl>
                                          <p:spTgt spid="77"/>
                                        </p:tgtEl>
                                      </p:cBhvr>
                                    </p:animEffect>
                                  </p:childTnLst>
                                </p:cTn>
                              </p:par>
                              <p:par>
                                <p:cTn id="82" presetID="10" presetClass="entr" presetSubtype="0"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fade">
                                      <p:cBhvr>
                                        <p:cTn id="84" dur="500"/>
                                        <p:tgtEl>
                                          <p:spTgt spid="68"/>
                                        </p:tgtEl>
                                      </p:cBhvr>
                                    </p:animEffect>
                                  </p:childTnLst>
                                </p:cTn>
                              </p:par>
                              <p:par>
                                <p:cTn id="85" presetID="10" presetClass="entr" presetSubtype="0" fill="hold" nodeType="with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fade">
                                      <p:cBhvr>
                                        <p:cTn id="87" dur="500"/>
                                        <p:tgtEl>
                                          <p:spTgt spid="59"/>
                                        </p:tgtEl>
                                      </p:cBhvr>
                                    </p:animEffect>
                                  </p:childTnLst>
                                </p:cTn>
                              </p:par>
                            </p:childTnLst>
                          </p:cTn>
                        </p:par>
                        <p:par>
                          <p:cTn id="88" fill="hold">
                            <p:stCondLst>
                              <p:cond delay="3000"/>
                            </p:stCondLst>
                            <p:childTnLst>
                              <p:par>
                                <p:cTn id="89" presetID="42" presetClass="path" presetSubtype="0" accel="50000" decel="50000" fill="hold" nodeType="afterEffect">
                                  <p:stCondLst>
                                    <p:cond delay="0"/>
                                  </p:stCondLst>
                                  <p:childTnLst>
                                    <p:animMotion origin="layout" path="M 0 0 L 0.19063 0.08981 " pathEditMode="relative" rAng="0" ptsTypes="AA">
                                      <p:cBhvr>
                                        <p:cTn id="90" dur="2000" fill="hold"/>
                                        <p:tgtEl>
                                          <p:spTgt spid="95"/>
                                        </p:tgtEl>
                                        <p:attrNameLst>
                                          <p:attrName>ppt_x</p:attrName>
                                          <p:attrName>ppt_y</p:attrName>
                                        </p:attrNameLst>
                                      </p:cBhvr>
                                      <p:rCtr x="9531" y="4491"/>
                                    </p:animMotion>
                                  </p:childTnLst>
                                </p:cTn>
                              </p:par>
                              <p:par>
                                <p:cTn id="91" presetID="42" presetClass="path" presetSubtype="0" accel="50000" decel="50000" fill="hold" nodeType="withEffect">
                                  <p:stCondLst>
                                    <p:cond delay="0"/>
                                  </p:stCondLst>
                                  <p:childTnLst>
                                    <p:animMotion origin="layout" path="M 0.00069 0.00069 L -0.31493 0.13194 " pathEditMode="relative" rAng="0" ptsTypes="AA">
                                      <p:cBhvr>
                                        <p:cTn id="92" dur="2000" fill="hold"/>
                                        <p:tgtEl>
                                          <p:spTgt spid="59"/>
                                        </p:tgtEl>
                                        <p:attrNameLst>
                                          <p:attrName>ppt_x</p:attrName>
                                          <p:attrName>ppt_y</p:attrName>
                                        </p:attrNameLst>
                                      </p:cBhvr>
                                      <p:rCtr x="-15781" y="6551"/>
                                    </p:animMotion>
                                  </p:childTnLst>
                                </p:cTn>
                              </p:par>
                              <p:par>
                                <p:cTn id="93" presetID="42" presetClass="path" presetSubtype="0" accel="50000" decel="50000" fill="hold" nodeType="withEffect">
                                  <p:stCondLst>
                                    <p:cond delay="0"/>
                                  </p:stCondLst>
                                  <p:childTnLst>
                                    <p:animMotion origin="layout" path="M 0 0 L 0.18993 -0.14236 " pathEditMode="relative" rAng="0" ptsTypes="AA">
                                      <p:cBhvr>
                                        <p:cTn id="94" dur="2000" fill="hold"/>
                                        <p:tgtEl>
                                          <p:spTgt spid="86"/>
                                        </p:tgtEl>
                                        <p:attrNameLst>
                                          <p:attrName>ppt_x</p:attrName>
                                          <p:attrName>ppt_y</p:attrName>
                                        </p:attrNameLst>
                                      </p:cBhvr>
                                      <p:rCtr x="9497" y="-7130"/>
                                    </p:animMotion>
                                  </p:childTnLst>
                                </p:cTn>
                              </p:par>
                              <p:par>
                                <p:cTn id="95" presetID="42" presetClass="path" presetSubtype="0" accel="50000" decel="50000" fill="hold" nodeType="withEffect">
                                  <p:stCondLst>
                                    <p:cond delay="0"/>
                                  </p:stCondLst>
                                  <p:childTnLst>
                                    <p:animMotion origin="layout" path="M 0 0 L 0.0066 0.19051 " pathEditMode="relative" rAng="0" ptsTypes="AA">
                                      <p:cBhvr>
                                        <p:cTn id="96" dur="2000" fill="hold"/>
                                        <p:tgtEl>
                                          <p:spTgt spid="77"/>
                                        </p:tgtEl>
                                        <p:attrNameLst>
                                          <p:attrName>ppt_x</p:attrName>
                                          <p:attrName>ppt_y</p:attrName>
                                        </p:attrNameLst>
                                      </p:cBhvr>
                                      <p:rCtr x="330" y="9514"/>
                                    </p:animMotion>
                                  </p:childTnLst>
                                </p:cTn>
                              </p:par>
                              <p:par>
                                <p:cTn id="97" presetID="42" presetClass="path" presetSubtype="0" accel="50000" decel="50000" fill="hold" nodeType="withEffect">
                                  <p:stCondLst>
                                    <p:cond delay="0"/>
                                  </p:stCondLst>
                                  <p:childTnLst>
                                    <p:animMotion origin="layout" path="M 0 0 L -0.24167 -0.14421 " pathEditMode="relative" rAng="0" ptsTypes="AA">
                                      <p:cBhvr>
                                        <p:cTn id="98" dur="2000" fill="hold"/>
                                        <p:tgtEl>
                                          <p:spTgt spid="68"/>
                                        </p:tgtEl>
                                        <p:attrNameLst>
                                          <p:attrName>ppt_x</p:attrName>
                                          <p:attrName>ppt_y</p:attrName>
                                        </p:attrNameLst>
                                      </p:cBhvr>
                                      <p:rCtr x="-12083" y="-7222"/>
                                    </p:animMotion>
                                  </p:childTnLst>
                                </p:cTn>
                              </p:par>
                            </p:childTnLst>
                          </p:cTn>
                        </p:par>
                        <p:par>
                          <p:cTn id="99" fill="hold">
                            <p:stCondLst>
                              <p:cond delay="5000"/>
                            </p:stCondLst>
                            <p:childTnLst>
                              <p:par>
                                <p:cTn id="100" presetID="10" presetClass="exit" presetSubtype="0" fill="hold" nodeType="afterEffect">
                                  <p:stCondLst>
                                    <p:cond delay="0"/>
                                  </p:stCondLst>
                                  <p:childTnLst>
                                    <p:animEffect transition="out" filter="fade">
                                      <p:cBhvr>
                                        <p:cTn id="101" dur="500"/>
                                        <p:tgtEl>
                                          <p:spTgt spid="95"/>
                                        </p:tgtEl>
                                      </p:cBhvr>
                                    </p:animEffect>
                                    <p:set>
                                      <p:cBhvr>
                                        <p:cTn id="102" dur="1" fill="hold">
                                          <p:stCondLst>
                                            <p:cond delay="499"/>
                                          </p:stCondLst>
                                        </p:cTn>
                                        <p:tgtEl>
                                          <p:spTgt spid="95"/>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59"/>
                                        </p:tgtEl>
                                      </p:cBhvr>
                                    </p:animEffect>
                                    <p:set>
                                      <p:cBhvr>
                                        <p:cTn id="105" dur="1" fill="hold">
                                          <p:stCondLst>
                                            <p:cond delay="499"/>
                                          </p:stCondLst>
                                        </p:cTn>
                                        <p:tgtEl>
                                          <p:spTgt spid="5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86"/>
                                        </p:tgtEl>
                                      </p:cBhvr>
                                    </p:animEffect>
                                    <p:set>
                                      <p:cBhvr>
                                        <p:cTn id="108" dur="1" fill="hold">
                                          <p:stCondLst>
                                            <p:cond delay="499"/>
                                          </p:stCondLst>
                                        </p:cTn>
                                        <p:tgtEl>
                                          <p:spTgt spid="86"/>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77"/>
                                        </p:tgtEl>
                                      </p:cBhvr>
                                    </p:animEffect>
                                    <p:set>
                                      <p:cBhvr>
                                        <p:cTn id="111" dur="1" fill="hold">
                                          <p:stCondLst>
                                            <p:cond delay="499"/>
                                          </p:stCondLst>
                                        </p:cTn>
                                        <p:tgtEl>
                                          <p:spTgt spid="77"/>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68"/>
                                        </p:tgtEl>
                                      </p:cBhvr>
                                    </p:animEffect>
                                    <p:set>
                                      <p:cBhvr>
                                        <p:cTn id="114" dur="1" fill="hold">
                                          <p:stCondLst>
                                            <p:cond delay="499"/>
                                          </p:stCondLst>
                                        </p:cTn>
                                        <p:tgtEl>
                                          <p:spTgt spid="6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4">
                                            <p:txEl>
                                              <p:pRg st="2" end="2"/>
                                            </p:txEl>
                                          </p:spTgt>
                                        </p:tgtEl>
                                        <p:attrNameLst>
                                          <p:attrName>style.visibility</p:attrName>
                                        </p:attrNameLst>
                                      </p:cBhvr>
                                      <p:to>
                                        <p:strVal val="visible"/>
                                      </p:to>
                                    </p:set>
                                    <p:animEffect transition="in" filter="fade">
                                      <p:cBhvr>
                                        <p:cTn id="119" dur="500"/>
                                        <p:tgtEl>
                                          <p:spTgt spid="34">
                                            <p:txEl>
                                              <p:pRg st="2" end="2"/>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500"/>
                                        <p:tgtEl>
                                          <p:spTgt spid="55"/>
                                        </p:tgtEl>
                                      </p:cBhvr>
                                    </p:animEffect>
                                  </p:childTnLst>
                                </p:cTn>
                              </p:par>
                              <p:par>
                                <p:cTn id="123" presetID="42" presetClass="path" presetSubtype="0" accel="50000" decel="50000" fill="hold" nodeType="withEffect">
                                  <p:stCondLst>
                                    <p:cond delay="0"/>
                                  </p:stCondLst>
                                  <p:childTnLst>
                                    <p:animMotion origin="layout" path="M -0.0007 4.81481E-6 L -0.18177 -0.11343 " pathEditMode="relative" rAng="0" ptsTypes="AA">
                                      <p:cBhvr>
                                        <p:cTn id="124" dur="2000" fill="hold"/>
                                        <p:tgtEl>
                                          <p:spTgt spid="55"/>
                                        </p:tgtEl>
                                        <p:attrNameLst>
                                          <p:attrName>ppt_x</p:attrName>
                                          <p:attrName>ppt_y</p:attrName>
                                        </p:attrNameLst>
                                      </p:cBhvr>
                                      <p:rCtr x="-9063" y="-5671"/>
                                    </p:animMotion>
                                  </p:childTnLst>
                                </p:cTn>
                              </p:par>
                            </p:childTnLst>
                          </p:cTn>
                        </p:par>
                        <p:par>
                          <p:cTn id="125" fill="hold">
                            <p:stCondLst>
                              <p:cond delay="2000"/>
                            </p:stCondLst>
                            <p:childTnLst>
                              <p:par>
                                <p:cTn id="126" presetID="10" presetClass="exit" presetSubtype="0" fill="hold" nodeType="afterEffect">
                                  <p:stCondLst>
                                    <p:cond delay="0"/>
                                  </p:stCondLst>
                                  <p:childTnLst>
                                    <p:animEffect transition="out" filter="fade">
                                      <p:cBhvr>
                                        <p:cTn id="127" dur="500"/>
                                        <p:tgtEl>
                                          <p:spTgt spid="55"/>
                                        </p:tgtEl>
                                      </p:cBhvr>
                                    </p:animEffect>
                                    <p:set>
                                      <p:cBhvr>
                                        <p:cTn id="128" dur="1" fill="hold">
                                          <p:stCondLst>
                                            <p:cond delay="499"/>
                                          </p:stCondLst>
                                        </p:cTn>
                                        <p:tgtEl>
                                          <p:spTgt spid="55"/>
                                        </p:tgtEl>
                                        <p:attrNameLst>
                                          <p:attrName>style.visibility</p:attrName>
                                        </p:attrNameLst>
                                      </p:cBhvr>
                                      <p:to>
                                        <p:strVal val="hidden"/>
                                      </p:to>
                                    </p:set>
                                  </p:childTnLst>
                                </p:cTn>
                              </p:par>
                              <p:par>
                                <p:cTn id="129" presetID="10" presetClass="entr" presetSubtype="0" fill="hold" nodeType="with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fade">
                                      <p:cBhvr>
                                        <p:cTn id="131" dur="500"/>
                                        <p:tgtEl>
                                          <p:spTgt spid="39"/>
                                        </p:tgtEl>
                                      </p:cBhvr>
                                    </p:animEffect>
                                  </p:childTnLst>
                                </p:cTn>
                              </p:par>
                              <p:par>
                                <p:cTn id="132" presetID="10" presetClass="entr" presetSubtype="0" fill="hold" nodeType="with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fade">
                                      <p:cBhvr>
                                        <p:cTn id="134" dur="500"/>
                                        <p:tgtEl>
                                          <p:spTgt spid="43"/>
                                        </p:tgtEl>
                                      </p:cBhvr>
                                    </p:animEffect>
                                  </p:childTnLst>
                                </p:cTn>
                              </p:par>
                              <p:par>
                                <p:cTn id="135" presetID="10" presetClass="entr" presetSubtype="0" fill="hold" nodeType="with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fade">
                                      <p:cBhvr>
                                        <p:cTn id="137" dur="500"/>
                                        <p:tgtEl>
                                          <p:spTgt spid="47"/>
                                        </p:tgtEl>
                                      </p:cBhvr>
                                    </p:animEffect>
                                  </p:childTnLst>
                                </p:cTn>
                              </p:par>
                              <p:par>
                                <p:cTn id="138" presetID="10" presetClass="entr" presetSubtype="0" fill="hold"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42" presetClass="path" presetSubtype="0" accel="50000" decel="50000" fill="hold" nodeType="withEffect">
                                  <p:stCondLst>
                                    <p:cond delay="0"/>
                                  </p:stCondLst>
                                  <p:childTnLst>
                                    <p:animMotion origin="layout" path="M 0.00104 -0.00046 L 0.00104 0.19884 " pathEditMode="relative" rAng="0" ptsTypes="AA">
                                      <p:cBhvr>
                                        <p:cTn id="142" dur="2000" fill="hold"/>
                                        <p:tgtEl>
                                          <p:spTgt spid="39"/>
                                        </p:tgtEl>
                                        <p:attrNameLst>
                                          <p:attrName>ppt_x</p:attrName>
                                          <p:attrName>ppt_y</p:attrName>
                                        </p:attrNameLst>
                                      </p:cBhvr>
                                      <p:rCtr x="0" y="9954"/>
                                    </p:animMotion>
                                  </p:childTnLst>
                                </p:cTn>
                              </p:par>
                              <p:par>
                                <p:cTn id="143" presetID="42" presetClass="path" presetSubtype="0" accel="50000" decel="50000" fill="hold" nodeType="withEffect">
                                  <p:stCondLst>
                                    <p:cond delay="0"/>
                                  </p:stCondLst>
                                  <p:childTnLst>
                                    <p:animMotion origin="layout" path="M 0 -2.22222E-6 L -0.3 0.08357 " pathEditMode="relative" rAng="0" ptsTypes="AA">
                                      <p:cBhvr>
                                        <p:cTn id="144" dur="2000" fill="hold"/>
                                        <p:tgtEl>
                                          <p:spTgt spid="43"/>
                                        </p:tgtEl>
                                        <p:attrNameLst>
                                          <p:attrName>ppt_x</p:attrName>
                                          <p:attrName>ppt_y</p:attrName>
                                        </p:attrNameLst>
                                      </p:cBhvr>
                                      <p:rCtr x="-15000" y="4167"/>
                                    </p:animMotion>
                                  </p:childTnLst>
                                </p:cTn>
                              </p:par>
                              <p:par>
                                <p:cTn id="145" presetID="42" presetClass="path" presetSubtype="0" accel="50000" decel="50000" fill="hold" nodeType="withEffect">
                                  <p:stCondLst>
                                    <p:cond delay="0"/>
                                  </p:stCondLst>
                                  <p:childTnLst>
                                    <p:animMotion origin="layout" path="M -0.00729 -0.00046 L -0.28125 -0.12291 " pathEditMode="relative" rAng="0" ptsTypes="AA">
                                      <p:cBhvr>
                                        <p:cTn id="146" dur="2000" fill="hold"/>
                                        <p:tgtEl>
                                          <p:spTgt spid="47"/>
                                        </p:tgtEl>
                                        <p:attrNameLst>
                                          <p:attrName>ppt_x</p:attrName>
                                          <p:attrName>ppt_y</p:attrName>
                                        </p:attrNameLst>
                                      </p:cBhvr>
                                      <p:rCtr x="-13698" y="-6134"/>
                                    </p:animMotion>
                                  </p:childTnLst>
                                </p:cTn>
                              </p:par>
                              <p:par>
                                <p:cTn id="147" presetID="42" presetClass="path" presetSubtype="0" accel="50000" decel="50000" fill="hold" nodeType="withEffect">
                                  <p:stCondLst>
                                    <p:cond delay="0"/>
                                  </p:stCondLst>
                                  <p:childTnLst>
                                    <p:animMotion origin="layout" path="M 0 -2.22222E-6 L 0.19167 -0.16065 " pathEditMode="relative" rAng="0" ptsTypes="AA">
                                      <p:cBhvr>
                                        <p:cTn id="148" dur="2000" fill="hold"/>
                                        <p:tgtEl>
                                          <p:spTgt spid="51"/>
                                        </p:tgtEl>
                                        <p:attrNameLst>
                                          <p:attrName>ppt_x</p:attrName>
                                          <p:attrName>ppt_y</p:attrName>
                                        </p:attrNameLst>
                                      </p:cBhvr>
                                      <p:rCtr x="9583" y="-8032"/>
                                    </p:animMotion>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39"/>
                                        </p:tgtEl>
                                      </p:cBhvr>
                                    </p:animEffect>
                                    <p:set>
                                      <p:cBhvr>
                                        <p:cTn id="152" dur="1" fill="hold">
                                          <p:stCondLst>
                                            <p:cond delay="499"/>
                                          </p:stCondLst>
                                        </p:cTn>
                                        <p:tgtEl>
                                          <p:spTgt spid="39"/>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43"/>
                                        </p:tgtEl>
                                      </p:cBhvr>
                                    </p:animEffect>
                                    <p:set>
                                      <p:cBhvr>
                                        <p:cTn id="155" dur="1" fill="hold">
                                          <p:stCondLst>
                                            <p:cond delay="499"/>
                                          </p:stCondLst>
                                        </p:cTn>
                                        <p:tgtEl>
                                          <p:spTgt spid="43"/>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47"/>
                                        </p:tgtEl>
                                      </p:cBhvr>
                                    </p:animEffect>
                                    <p:set>
                                      <p:cBhvr>
                                        <p:cTn id="158" dur="1" fill="hold">
                                          <p:stCondLst>
                                            <p:cond delay="499"/>
                                          </p:stCondLst>
                                        </p:cTn>
                                        <p:tgtEl>
                                          <p:spTgt spid="47"/>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51"/>
                                        </p:tgtEl>
                                      </p:cBhvr>
                                    </p:animEffect>
                                    <p:set>
                                      <p:cBhvr>
                                        <p:cTn id="161" dur="1" fill="hold">
                                          <p:stCondLst>
                                            <p:cond delay="499"/>
                                          </p:stCondLst>
                                        </p:cTn>
                                        <p:tgtEl>
                                          <p:spTgt spid="51"/>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34">
                                            <p:txEl>
                                              <p:pRg st="3" end="3"/>
                                            </p:txEl>
                                          </p:spTgt>
                                        </p:tgtEl>
                                        <p:attrNameLst>
                                          <p:attrName>style.visibility</p:attrName>
                                        </p:attrNameLst>
                                      </p:cBhvr>
                                      <p:to>
                                        <p:strVal val="visible"/>
                                      </p:to>
                                    </p:set>
                                    <p:animEffect transition="in" filter="fade">
                                      <p:cBhvr>
                                        <p:cTn id="166" dur="500"/>
                                        <p:tgtEl>
                                          <p:spTgt spid="34">
                                            <p:txEl>
                                              <p:pRg st="3" end="3"/>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35"/>
                                        </p:tgtEl>
                                        <p:attrNameLst>
                                          <p:attrName>style.visibility</p:attrName>
                                        </p:attrNameLst>
                                      </p:cBhvr>
                                      <p:to>
                                        <p:strVal val="visible"/>
                                      </p:to>
                                    </p:set>
                                    <p:animEffect transition="in" filter="fade">
                                      <p:cBhvr>
                                        <p:cTn id="169" dur="500"/>
                                        <p:tgtEl>
                                          <p:spTgt spid="35"/>
                                        </p:tgtEl>
                                      </p:cBhvr>
                                    </p:animEffect>
                                  </p:childTnLst>
                                </p:cTn>
                              </p:par>
                              <p:par>
                                <p:cTn id="170" presetID="42" presetClass="path" presetSubtype="0" accel="50000" decel="50000" fill="hold" nodeType="withEffect">
                                  <p:stCondLst>
                                    <p:cond delay="0"/>
                                  </p:stCondLst>
                                  <p:childTnLst>
                                    <p:animMotion origin="layout" path="M -0.00764 -2.59259E-6 L 0.2618 -0.12037 " pathEditMode="relative" rAng="0" ptsTypes="AA">
                                      <p:cBhvr>
                                        <p:cTn id="171" dur="2000" fill="hold"/>
                                        <p:tgtEl>
                                          <p:spTgt spid="35"/>
                                        </p:tgtEl>
                                        <p:attrNameLst>
                                          <p:attrName>ppt_x</p:attrName>
                                          <p:attrName>ppt_y</p:attrName>
                                        </p:attrNameLst>
                                      </p:cBhvr>
                                      <p:rCtr x="13472" y="-6019"/>
                                    </p:animMotion>
                                  </p:childTnLst>
                                </p:cTn>
                              </p:par>
                            </p:childTnLst>
                          </p:cTn>
                        </p:par>
                        <p:par>
                          <p:cTn id="172" fill="hold">
                            <p:stCondLst>
                              <p:cond delay="2000"/>
                            </p:stCondLst>
                            <p:childTnLst>
                              <p:par>
                                <p:cTn id="173" presetID="10" presetClass="exit" presetSubtype="0" fill="hold" nodeType="afterEffect">
                                  <p:stCondLst>
                                    <p:cond delay="0"/>
                                  </p:stCondLst>
                                  <p:childTnLst>
                                    <p:animEffect transition="out" filter="fade">
                                      <p:cBhvr>
                                        <p:cTn id="174" dur="500"/>
                                        <p:tgtEl>
                                          <p:spTgt spid="35"/>
                                        </p:tgtEl>
                                      </p:cBhvr>
                                    </p:animEffect>
                                    <p:set>
                                      <p:cBhvr>
                                        <p:cTn id="175" dur="1" fill="hold">
                                          <p:stCondLst>
                                            <p:cond delay="499"/>
                                          </p:stCondLst>
                                        </p:cTn>
                                        <p:tgtEl>
                                          <p:spTgt spid="35"/>
                                        </p:tgtEl>
                                        <p:attrNameLst>
                                          <p:attrName>style.visibility</p:attrName>
                                        </p:attrNameLst>
                                      </p:cBhvr>
                                      <p:to>
                                        <p:strVal val="hidden"/>
                                      </p:to>
                                    </p:set>
                                  </p:childTnLst>
                                </p:cTn>
                              </p:par>
                              <p:par>
                                <p:cTn id="176" presetID="10" presetClass="entr" presetSubtype="0" fill="hold" nodeType="withEffect">
                                  <p:stCondLst>
                                    <p:cond delay="0"/>
                                  </p:stCondLst>
                                  <p:childTnLst>
                                    <p:set>
                                      <p:cBhvr>
                                        <p:cTn id="177" dur="1" fill="hold">
                                          <p:stCondLst>
                                            <p:cond delay="0"/>
                                          </p:stCondLst>
                                        </p:cTn>
                                        <p:tgtEl>
                                          <p:spTgt spid="22"/>
                                        </p:tgtEl>
                                        <p:attrNameLst>
                                          <p:attrName>style.visibility</p:attrName>
                                        </p:attrNameLst>
                                      </p:cBhvr>
                                      <p:to>
                                        <p:strVal val="visible"/>
                                      </p:to>
                                    </p:set>
                                    <p:animEffect transition="in" filter="fade">
                                      <p:cBhvr>
                                        <p:cTn id="178" dur="500"/>
                                        <p:tgtEl>
                                          <p:spTgt spid="22"/>
                                        </p:tgtEl>
                                      </p:cBhvr>
                                    </p:animEffect>
                                  </p:childTnLst>
                                </p:cTn>
                              </p:par>
                              <p:par>
                                <p:cTn id="179" presetID="10" presetClass="entr" presetSubtype="0" fill="hold" nodeType="withEffect">
                                  <p:stCondLst>
                                    <p:cond delay="0"/>
                                  </p:stCondLst>
                                  <p:childTnLst>
                                    <p:set>
                                      <p:cBhvr>
                                        <p:cTn id="180" dur="1" fill="hold">
                                          <p:stCondLst>
                                            <p:cond delay="0"/>
                                          </p:stCondLst>
                                        </p:cTn>
                                        <p:tgtEl>
                                          <p:spTgt spid="18"/>
                                        </p:tgtEl>
                                        <p:attrNameLst>
                                          <p:attrName>style.visibility</p:attrName>
                                        </p:attrNameLst>
                                      </p:cBhvr>
                                      <p:to>
                                        <p:strVal val="visible"/>
                                      </p:to>
                                    </p:set>
                                    <p:animEffect transition="in" filter="fade">
                                      <p:cBhvr>
                                        <p:cTn id="181" dur="500"/>
                                        <p:tgtEl>
                                          <p:spTgt spid="18"/>
                                        </p:tgtEl>
                                      </p:cBhvr>
                                    </p:animEffect>
                                  </p:childTnLst>
                                </p:cTn>
                              </p:par>
                              <p:par>
                                <p:cTn id="182" presetID="10" presetClass="entr" presetSubtype="0" fill="hold" nodeType="withEffect">
                                  <p:stCondLst>
                                    <p:cond delay="0"/>
                                  </p:stCondLst>
                                  <p:childTnLst>
                                    <p:set>
                                      <p:cBhvr>
                                        <p:cTn id="183" dur="1" fill="hold">
                                          <p:stCondLst>
                                            <p:cond delay="0"/>
                                          </p:stCondLst>
                                        </p:cTn>
                                        <p:tgtEl>
                                          <p:spTgt spid="30"/>
                                        </p:tgtEl>
                                        <p:attrNameLst>
                                          <p:attrName>style.visibility</p:attrName>
                                        </p:attrNameLst>
                                      </p:cBhvr>
                                      <p:to>
                                        <p:strVal val="visible"/>
                                      </p:to>
                                    </p:set>
                                    <p:animEffect transition="in" filter="fade">
                                      <p:cBhvr>
                                        <p:cTn id="184" dur="500"/>
                                        <p:tgtEl>
                                          <p:spTgt spid="30"/>
                                        </p:tgtEl>
                                      </p:cBhvr>
                                    </p:animEffect>
                                  </p:childTnLst>
                                </p:cTn>
                              </p:par>
                              <p:par>
                                <p:cTn id="185" presetID="10" presetClass="entr" presetSubtype="0" fill="hold"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42" presetClass="path" presetSubtype="0" accel="50000" decel="50000" fill="hold" nodeType="withEffect">
                                  <p:stCondLst>
                                    <p:cond delay="0"/>
                                  </p:stCondLst>
                                  <p:childTnLst>
                                    <p:animMotion origin="layout" path="M 0.00729 -2.22222E-6 L -0.24375 -0.15532 " pathEditMode="relative" rAng="0" ptsTypes="AA">
                                      <p:cBhvr>
                                        <p:cTn id="189" dur="2000" fill="hold"/>
                                        <p:tgtEl>
                                          <p:spTgt spid="26"/>
                                        </p:tgtEl>
                                        <p:attrNameLst>
                                          <p:attrName>ppt_x</p:attrName>
                                          <p:attrName>ppt_y</p:attrName>
                                        </p:attrNameLst>
                                      </p:cBhvr>
                                      <p:rCtr x="-12552" y="-7778"/>
                                    </p:animMotion>
                                  </p:childTnLst>
                                </p:cTn>
                              </p:par>
                              <p:par>
                                <p:cTn id="190" presetID="42" presetClass="path" presetSubtype="0" accel="50000" decel="50000" fill="hold" nodeType="withEffect">
                                  <p:stCondLst>
                                    <p:cond delay="0"/>
                                  </p:stCondLst>
                                  <p:childTnLst>
                                    <p:animMotion origin="layout" path="M 0.00729 0.00047 L 0.20625 -0.1544 " pathEditMode="relative" rAng="0" ptsTypes="AA">
                                      <p:cBhvr>
                                        <p:cTn id="191" dur="2000" fill="hold"/>
                                        <p:tgtEl>
                                          <p:spTgt spid="30"/>
                                        </p:tgtEl>
                                        <p:attrNameLst>
                                          <p:attrName>ppt_x</p:attrName>
                                          <p:attrName>ppt_y</p:attrName>
                                        </p:attrNameLst>
                                      </p:cBhvr>
                                      <p:rCtr x="9948" y="-7755"/>
                                    </p:animMotion>
                                  </p:childTnLst>
                                </p:cTn>
                              </p:par>
                              <p:par>
                                <p:cTn id="192" presetID="42" presetClass="path" presetSubtype="0" accel="50000" decel="50000" fill="hold" nodeType="withEffect">
                                  <p:stCondLst>
                                    <p:cond delay="0"/>
                                  </p:stCondLst>
                                  <p:childTnLst>
                                    <p:animMotion origin="layout" path="M 0.00052 -0.00046 L 0.17448 0.08797 " pathEditMode="relative" rAng="0" ptsTypes="AA">
                                      <p:cBhvr>
                                        <p:cTn id="193" dur="2000" fill="hold"/>
                                        <p:tgtEl>
                                          <p:spTgt spid="18"/>
                                        </p:tgtEl>
                                        <p:attrNameLst>
                                          <p:attrName>ppt_x</p:attrName>
                                          <p:attrName>ppt_y</p:attrName>
                                        </p:attrNameLst>
                                      </p:cBhvr>
                                      <p:rCtr x="8698" y="4421"/>
                                    </p:animMotion>
                                  </p:childTnLst>
                                </p:cTn>
                              </p:par>
                              <p:par>
                                <p:cTn id="194" presetID="42" presetClass="path" presetSubtype="0" accel="50000" decel="50000" fill="hold" nodeType="withEffect">
                                  <p:stCondLst>
                                    <p:cond delay="0"/>
                                  </p:stCondLst>
                                  <p:childTnLst>
                                    <p:animMotion origin="layout" path="M 0 -2.22222E-6 L -0.00104 0.18866 " pathEditMode="relative" rAng="0" ptsTypes="AA">
                                      <p:cBhvr>
                                        <p:cTn id="195" dur="2000" fill="hold"/>
                                        <p:tgtEl>
                                          <p:spTgt spid="22"/>
                                        </p:tgtEl>
                                        <p:attrNameLst>
                                          <p:attrName>ppt_x</p:attrName>
                                          <p:attrName>ppt_y</p:attrName>
                                        </p:attrNameLst>
                                      </p:cBhvr>
                                      <p:rCtr x="-52" y="9421"/>
                                    </p:animMotion>
                                  </p:childTnLst>
                                </p:cTn>
                              </p:par>
                            </p:childTnLst>
                          </p:cTn>
                        </p:par>
                        <p:par>
                          <p:cTn id="196" fill="hold">
                            <p:stCondLst>
                              <p:cond delay="4000"/>
                            </p:stCondLst>
                            <p:childTnLst>
                              <p:par>
                                <p:cTn id="197" presetID="10" presetClass="exit" presetSubtype="0" fill="hold" nodeType="afterEffect">
                                  <p:stCondLst>
                                    <p:cond delay="0"/>
                                  </p:stCondLst>
                                  <p:childTnLst>
                                    <p:animEffect transition="out" filter="fade">
                                      <p:cBhvr>
                                        <p:cTn id="198" dur="500"/>
                                        <p:tgtEl>
                                          <p:spTgt spid="26"/>
                                        </p:tgtEl>
                                      </p:cBhvr>
                                    </p:animEffect>
                                    <p:set>
                                      <p:cBhvr>
                                        <p:cTn id="199" dur="1" fill="hold">
                                          <p:stCondLst>
                                            <p:cond delay="499"/>
                                          </p:stCondLst>
                                        </p:cTn>
                                        <p:tgtEl>
                                          <p:spTgt spid="26"/>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30"/>
                                        </p:tgtEl>
                                      </p:cBhvr>
                                    </p:animEffect>
                                    <p:set>
                                      <p:cBhvr>
                                        <p:cTn id="202" dur="1" fill="hold">
                                          <p:stCondLst>
                                            <p:cond delay="499"/>
                                          </p:stCondLst>
                                        </p:cTn>
                                        <p:tgtEl>
                                          <p:spTgt spid="30"/>
                                        </p:tgtEl>
                                        <p:attrNameLst>
                                          <p:attrName>style.visibility</p:attrName>
                                        </p:attrNameLst>
                                      </p:cBhvr>
                                      <p:to>
                                        <p:strVal val="hidden"/>
                                      </p:to>
                                    </p:set>
                                  </p:childTnLst>
                                </p:cTn>
                              </p:par>
                              <p:par>
                                <p:cTn id="203" presetID="10" presetClass="exit" presetSubtype="0" fill="hold" nodeType="withEffect">
                                  <p:stCondLst>
                                    <p:cond delay="0"/>
                                  </p:stCondLst>
                                  <p:childTnLst>
                                    <p:animEffect transition="out" filter="fade">
                                      <p:cBhvr>
                                        <p:cTn id="204" dur="500"/>
                                        <p:tgtEl>
                                          <p:spTgt spid="18"/>
                                        </p:tgtEl>
                                      </p:cBhvr>
                                    </p:animEffect>
                                    <p:set>
                                      <p:cBhvr>
                                        <p:cTn id="205" dur="1" fill="hold">
                                          <p:stCondLst>
                                            <p:cond delay="499"/>
                                          </p:stCondLst>
                                        </p:cTn>
                                        <p:tgtEl>
                                          <p:spTgt spid="18"/>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22"/>
                                        </p:tgtEl>
                                      </p:cBhvr>
                                    </p:animEffect>
                                    <p:set>
                                      <p:cBhvr>
                                        <p:cTn id="208" dur="1" fill="hold">
                                          <p:stCondLst>
                                            <p:cond delay="499"/>
                                          </p:stCondLst>
                                        </p:cTn>
                                        <p:tgtEl>
                                          <p:spTgt spid="22"/>
                                        </p:tgtEl>
                                        <p:attrNameLst>
                                          <p:attrName>style.visibility</p:attrName>
                                        </p:attrNameLst>
                                      </p:cBhvr>
                                      <p:to>
                                        <p:strVal val="hidden"/>
                                      </p:to>
                                    </p:set>
                                  </p:childTnLst>
                                </p:cTn>
                              </p:par>
                            </p:childTnLst>
                          </p:cTn>
                        </p:par>
                        <p:par>
                          <p:cTn id="209" fill="hold">
                            <p:stCondLst>
                              <p:cond delay="4500"/>
                            </p:stCondLst>
                            <p:childTnLst>
                              <p:par>
                                <p:cTn id="210" presetID="10" presetClass="entr" presetSubtype="0" fill="hold" nodeType="afterEffect">
                                  <p:stCondLst>
                                    <p:cond delay="0"/>
                                  </p:stCondLst>
                                  <p:childTnLst>
                                    <p:set>
                                      <p:cBhvr>
                                        <p:cTn id="211" dur="1" fill="hold">
                                          <p:stCondLst>
                                            <p:cond delay="0"/>
                                          </p:stCondLst>
                                        </p:cTn>
                                        <p:tgtEl>
                                          <p:spTgt spid="17"/>
                                        </p:tgtEl>
                                        <p:attrNameLst>
                                          <p:attrName>style.visibility</p:attrName>
                                        </p:attrNameLst>
                                      </p:cBhvr>
                                      <p:to>
                                        <p:strVal val="visible"/>
                                      </p:to>
                                    </p:set>
                                    <p:animEffect transition="in" filter="fade">
                                      <p:cBhvr>
                                        <p:cTn id="2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DHCP lease renewal works</a:t>
            </a:r>
            <a:endParaRPr lang="en-GB" dirty="0"/>
          </a:p>
        </p:txBody>
      </p:sp>
      <p:sp>
        <p:nvSpPr>
          <p:cNvPr id="4" name="grey oval"/>
          <p:cNvSpPr/>
          <p:nvPr/>
        </p:nvSpPr>
        <p:spPr>
          <a:xfrm>
            <a:off x="1702318" y="1669256"/>
            <a:ext cx="4896543" cy="1630511"/>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5" name="87.5 percent"/>
          <p:cNvSpPr>
            <a:spLocks noChangeArrowheads="1"/>
          </p:cNvSpPr>
          <p:nvPr/>
        </p:nvSpPr>
        <p:spPr bwMode="auto">
          <a:xfrm>
            <a:off x="6315301" y="3014591"/>
            <a:ext cx="1975122" cy="702441"/>
          </a:xfrm>
          <a:prstGeom prst="roundRect">
            <a:avLst>
              <a:gd name="adj" fmla="val 4167"/>
            </a:avLst>
          </a:prstGeom>
          <a:noFill/>
          <a:ln w="9525" algn="ctr">
            <a:noFill/>
            <a:round/>
            <a:headEnd/>
            <a:tailEnd/>
          </a:ln>
          <a:effectLst/>
        </p:spPr>
        <p:txBody>
          <a:bodyPr anchor="b"/>
          <a:lstStyle/>
          <a:p>
            <a:pPr algn="ctr">
              <a:lnSpc>
                <a:spcPct val="85000"/>
              </a:lnSpc>
            </a:pPr>
            <a:r>
              <a:rPr lang="en-US" sz="1600" b="1" dirty="0">
                <a:solidFill>
                  <a:srgbClr val="000000"/>
                </a:solidFill>
                <a:latin typeface="Segoe UI" pitchFamily="34" charset="0"/>
                <a:ea typeface="Segoe UI" pitchFamily="34" charset="0"/>
                <a:cs typeface="Segoe UI" pitchFamily="34" charset="0"/>
              </a:rPr>
              <a:t>87.5% of lease duration has expired</a:t>
            </a:r>
          </a:p>
        </p:txBody>
      </p:sp>
      <p:sp>
        <p:nvSpPr>
          <p:cNvPr id="6" name="main text"/>
          <p:cNvSpPr>
            <a:spLocks noChangeArrowheads="1"/>
          </p:cNvSpPr>
          <p:nvPr/>
        </p:nvSpPr>
        <p:spPr bwMode="auto">
          <a:xfrm>
            <a:off x="533400" y="3889067"/>
            <a:ext cx="8176882" cy="2306743"/>
          </a:xfrm>
          <a:prstGeom prst="roundRect">
            <a:avLst>
              <a:gd name="adj" fmla="val 4167"/>
            </a:avLst>
          </a:prstGeom>
          <a:noFill/>
          <a:ln w="9525" algn="ctr">
            <a:noFill/>
            <a:round/>
            <a:headEnd/>
            <a:tailEnd/>
          </a:ln>
        </p:spPr>
        <p:txBody>
          <a:bodyPr lIns="274320" anchor="ctr"/>
          <a:lstStyle/>
          <a:p>
            <a:pPr marL="457200" indent="-457200">
              <a:buFont typeface="+mj-lt"/>
              <a:buAutoNum type="arabicPeriod"/>
            </a:pPr>
            <a:r>
              <a:rPr lang="en-US" dirty="0">
                <a:solidFill>
                  <a:srgbClr val="000000"/>
                </a:solidFill>
                <a:latin typeface="Segoe UI" pitchFamily="34" charset="0"/>
                <a:ea typeface="Segoe UI" pitchFamily="34" charset="0"/>
                <a:cs typeface="Segoe UI" pitchFamily="34" charset="0"/>
              </a:rPr>
              <a:t>DHCP client sends a DHCPREQUEST packet</a:t>
            </a:r>
          </a:p>
          <a:p>
            <a:pPr marL="457200" indent="-457200">
              <a:buFont typeface="+mj-lt"/>
              <a:buAutoNum type="arabicPeriod"/>
            </a:pPr>
            <a:r>
              <a:rPr lang="en-US" dirty="0">
                <a:solidFill>
                  <a:srgbClr val="000000"/>
                </a:solidFill>
                <a:latin typeface="Segoe UI" pitchFamily="34" charset="0"/>
                <a:ea typeface="Segoe UI" pitchFamily="34" charset="0"/>
                <a:cs typeface="Segoe UI" pitchFamily="34" charset="0"/>
              </a:rPr>
              <a:t>DHCP Server1 sends a DHCPACK packet</a:t>
            </a:r>
          </a:p>
          <a:p>
            <a:pPr marL="457200" indent="-457200">
              <a:buFont typeface="+mj-lt"/>
              <a:buAutoNum type="arabicPeriod"/>
            </a:pPr>
            <a:r>
              <a:rPr lang="en-US" dirty="0">
                <a:solidFill>
                  <a:srgbClr val="000000"/>
                </a:solidFill>
                <a:latin typeface="Segoe UI" pitchFamily="34" charset="0"/>
                <a:ea typeface="Segoe UI" pitchFamily="34" charset="0"/>
                <a:cs typeface="Segoe UI" pitchFamily="34" charset="0"/>
              </a:rPr>
              <a:t>If the client fails to renew its lease after 50% of the lease duration has expired, the DHCP lease renewal process begins again after 87.5% of the lease duration has expired</a:t>
            </a:r>
          </a:p>
          <a:p>
            <a:pPr marL="457200" indent="-457200">
              <a:buFont typeface="+mj-lt"/>
              <a:buAutoNum type="arabicPeriod"/>
            </a:pPr>
            <a:r>
              <a:rPr lang="en-US" dirty="0">
                <a:solidFill>
                  <a:srgbClr val="000000"/>
                </a:solidFill>
                <a:latin typeface="Segoe UI" pitchFamily="34" charset="0"/>
                <a:ea typeface="Segoe UI" pitchFamily="34" charset="0"/>
                <a:cs typeface="Segoe UI" pitchFamily="34" charset="0"/>
              </a:rPr>
              <a:t>If the client fails to renew its lease after 87.5% of the lease has expired, the DHCP lease generation process starts over again with a DHCP client broadcasting a DHCPDISCOVER</a:t>
            </a:r>
          </a:p>
        </p:txBody>
      </p:sp>
      <p:grpSp>
        <p:nvGrpSpPr>
          <p:cNvPr id="7" name="server 2" descr="This slide has a diagram that depicts two DHCP servers (DHCP Server 1 and DHCP Server 2) and two DHCP clients. The frames of the build slide demonstrate how the DHCP renewal process works for one of the DHCP clients. A label in the lower-right corner of the slide details the percentage of the lease duration that has expired.&#10;&#10;"/>
          <p:cNvGrpSpPr/>
          <p:nvPr/>
        </p:nvGrpSpPr>
        <p:grpSpPr>
          <a:xfrm>
            <a:off x="2193540" y="1212763"/>
            <a:ext cx="2181600" cy="1136117"/>
            <a:chOff x="1142796" y="615707"/>
            <a:chExt cx="2181600" cy="1136117"/>
          </a:xfrm>
        </p:grpSpPr>
        <p:sp>
          <p:nvSpPr>
            <p:cNvPr id="8" name="AutoShape 39"/>
            <p:cNvSpPr>
              <a:spLocks noChangeArrowheads="1"/>
            </p:cNvSpPr>
            <p:nvPr/>
          </p:nvSpPr>
          <p:spPr bwMode="auto">
            <a:xfrm>
              <a:off x="1142796" y="1356097"/>
              <a:ext cx="2181600" cy="395727"/>
            </a:xfrm>
            <a:prstGeom prst="roundRect">
              <a:avLst>
                <a:gd name="adj" fmla="val 4167"/>
              </a:avLst>
            </a:prstGeom>
            <a:noFill/>
            <a:ln w="9525">
              <a:noFill/>
              <a:round/>
              <a:headEnd/>
              <a:tailEnd/>
            </a:ln>
          </p:spPr>
          <p:txBody>
            <a:bodyPr wrap="none" lIns="0" tIns="0" rIns="0" bIns="0" anchor="ctr"/>
            <a:lstStyle/>
            <a:p>
              <a:pPr algn="ctr"/>
              <a:r>
                <a:rPr lang="en-US" sz="1600" b="1" dirty="0">
                  <a:solidFill>
                    <a:srgbClr val="000000"/>
                  </a:solidFill>
                  <a:latin typeface="Segoe UI" pitchFamily="34" charset="0"/>
                  <a:ea typeface="Segoe UI" pitchFamily="34" charset="0"/>
                  <a:cs typeface="Segoe UI" pitchFamily="34" charset="0"/>
                </a:rPr>
                <a:t>DHCP server2</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9969" y="615707"/>
              <a:ext cx="438855" cy="816589"/>
            </a:xfrm>
            <a:prstGeom prst="rect">
              <a:avLst/>
            </a:prstGeom>
          </p:spPr>
        </p:pic>
      </p:grpSp>
      <p:sp>
        <p:nvSpPr>
          <p:cNvPr id="10" name="AutoShape 37"/>
          <p:cNvSpPr>
            <a:spLocks noChangeArrowheads="1"/>
          </p:cNvSpPr>
          <p:nvPr/>
        </p:nvSpPr>
        <p:spPr bwMode="auto">
          <a:xfrm>
            <a:off x="5775062" y="1724842"/>
            <a:ext cx="1015436" cy="609019"/>
          </a:xfrm>
          <a:prstGeom prst="roundRect">
            <a:avLst>
              <a:gd name="adj" fmla="val 4167"/>
            </a:avLst>
          </a:prstGeom>
          <a:solidFill>
            <a:schemeClr val="bg1"/>
          </a:solidFill>
          <a:ln w="9525" algn="ctr">
            <a:noFill/>
            <a:round/>
            <a:headEnd/>
            <a:tailEnd/>
          </a:ln>
        </p:spPr>
        <p:txBody>
          <a:bodyPr wrap="none" lIns="0" tIns="0" rIns="0" bIns="0" anchor="ctr"/>
          <a:lstStyle/>
          <a:p>
            <a:pPr algn="ctr"/>
            <a:r>
              <a:rPr lang="en-US" sz="1600" b="1" dirty="0">
                <a:solidFill>
                  <a:srgbClr val="000000"/>
                </a:solidFill>
                <a:latin typeface="Segoe UI" pitchFamily="34" charset="0"/>
                <a:ea typeface="Segoe UI" pitchFamily="34" charset="0"/>
                <a:cs typeface="Segoe UI" pitchFamily="34" charset="0"/>
              </a:rPr>
              <a:t>DHCP</a:t>
            </a:r>
          </a:p>
          <a:p>
            <a:pPr algn="ctr"/>
            <a:r>
              <a:rPr lang="en-US" sz="1600" b="1" dirty="0">
                <a:solidFill>
                  <a:srgbClr val="000000"/>
                </a:solidFill>
                <a:latin typeface="Segoe UI" pitchFamily="34" charset="0"/>
                <a:ea typeface="Segoe UI" pitchFamily="34" charset="0"/>
                <a:cs typeface="Segoe UI" pitchFamily="34" charset="0"/>
              </a:rPr>
              <a:t>clients</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6741" y="1219410"/>
            <a:ext cx="1117140" cy="659664"/>
          </a:xfrm>
          <a:prstGeom prst="rect">
            <a:avLst/>
          </a:prstGeom>
        </p:spPr>
      </p:pic>
      <p:grpSp>
        <p:nvGrpSpPr>
          <p:cNvPr id="12" name="server 1"/>
          <p:cNvGrpSpPr/>
          <p:nvPr/>
        </p:nvGrpSpPr>
        <p:grpSpPr>
          <a:xfrm>
            <a:off x="1371600" y="2437599"/>
            <a:ext cx="2181600" cy="1219373"/>
            <a:chOff x="1311634" y="2524013"/>
            <a:chExt cx="2181600" cy="1219373"/>
          </a:xfrm>
        </p:grpSpPr>
        <p:sp>
          <p:nvSpPr>
            <p:cNvPr id="13" name="AutoShape 39"/>
            <p:cNvSpPr>
              <a:spLocks noChangeArrowheads="1"/>
            </p:cNvSpPr>
            <p:nvPr/>
          </p:nvSpPr>
          <p:spPr bwMode="auto">
            <a:xfrm>
              <a:off x="1311634" y="3347659"/>
              <a:ext cx="2181600" cy="395727"/>
            </a:xfrm>
            <a:prstGeom prst="roundRect">
              <a:avLst>
                <a:gd name="adj" fmla="val 4167"/>
              </a:avLst>
            </a:prstGeom>
            <a:noFill/>
            <a:ln w="9525">
              <a:noFill/>
              <a:round/>
              <a:headEnd/>
              <a:tailEnd/>
            </a:ln>
          </p:spPr>
          <p:txBody>
            <a:bodyPr wrap="none" lIns="0" tIns="0" rIns="0" bIns="0" anchor="ctr"/>
            <a:lstStyle/>
            <a:p>
              <a:pPr algn="ctr"/>
              <a:r>
                <a:rPr lang="en-US" sz="1600" b="1" dirty="0">
                  <a:solidFill>
                    <a:srgbClr val="000000"/>
                  </a:solidFill>
                  <a:latin typeface="Segoe UI" pitchFamily="34" charset="0"/>
                  <a:ea typeface="Segoe UI" pitchFamily="34" charset="0"/>
                  <a:cs typeface="Segoe UI" pitchFamily="34" charset="0"/>
                </a:rPr>
                <a:t>DHCP server1</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9851" y="2524013"/>
              <a:ext cx="489224" cy="910312"/>
            </a:xfrm>
            <a:prstGeom prst="rect">
              <a:avLst/>
            </a:prstGeom>
          </p:spPr>
        </p:pic>
      </p:grpSp>
      <p:sp>
        <p:nvSpPr>
          <p:cNvPr id="15" name="50 percent"/>
          <p:cNvSpPr>
            <a:spLocks noChangeArrowheads="1"/>
          </p:cNvSpPr>
          <p:nvPr/>
        </p:nvSpPr>
        <p:spPr bwMode="auto">
          <a:xfrm>
            <a:off x="6315301" y="3014591"/>
            <a:ext cx="1975122" cy="702441"/>
          </a:xfrm>
          <a:prstGeom prst="roundRect">
            <a:avLst>
              <a:gd name="adj" fmla="val 4167"/>
            </a:avLst>
          </a:prstGeom>
          <a:noFill/>
          <a:ln w="9525" algn="ctr">
            <a:noFill/>
            <a:round/>
            <a:headEnd/>
            <a:tailEnd/>
          </a:ln>
          <a:effectLst/>
        </p:spPr>
        <p:txBody>
          <a:bodyPr anchor="b"/>
          <a:lstStyle/>
          <a:p>
            <a:pPr algn="ctr">
              <a:lnSpc>
                <a:spcPct val="85000"/>
              </a:lnSpc>
            </a:pPr>
            <a:r>
              <a:rPr lang="en-US" sz="1600" b="1" dirty="0">
                <a:solidFill>
                  <a:srgbClr val="000000"/>
                </a:solidFill>
                <a:latin typeface="Segoe UI" pitchFamily="34" charset="0"/>
                <a:ea typeface="Segoe UI" pitchFamily="34" charset="0"/>
                <a:cs typeface="Segoe UI" pitchFamily="34" charset="0"/>
              </a:rPr>
              <a:t>50% of lease duration has expired</a:t>
            </a:r>
          </a:p>
        </p:txBody>
      </p:sp>
      <p:pic>
        <p:nvPicPr>
          <p:cNvPr id="16" name="workstati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5940" y="2554208"/>
            <a:ext cx="1234042" cy="728694"/>
          </a:xfrm>
          <a:prstGeom prst="rect">
            <a:avLst/>
          </a:prstGeom>
        </p:spPr>
      </p:pic>
      <p:pic>
        <p:nvPicPr>
          <p:cNvPr id="17" name="clock"/>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7577" y="2258816"/>
            <a:ext cx="666563" cy="752612"/>
          </a:xfrm>
          <a:prstGeom prst="rect">
            <a:avLst/>
          </a:prstGeom>
        </p:spPr>
      </p:pic>
      <p:grpSp>
        <p:nvGrpSpPr>
          <p:cNvPr id="18" name="packet"/>
          <p:cNvGrpSpPr/>
          <p:nvPr/>
        </p:nvGrpSpPr>
        <p:grpSpPr>
          <a:xfrm>
            <a:off x="5476127" y="2734339"/>
            <a:ext cx="895968" cy="158416"/>
            <a:chOff x="5022443" y="3604216"/>
            <a:chExt cx="895968" cy="158416"/>
          </a:xfrm>
        </p:grpSpPr>
        <p:sp>
          <p:nvSpPr>
            <p:cNvPr id="19" name="Rectangle 18"/>
            <p:cNvSpPr/>
            <p:nvPr/>
          </p:nvSpPr>
          <p:spPr>
            <a:xfrm>
              <a:off x="5189437" y="3604216"/>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0" name="Rectangle 19"/>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1" name="Rectangle 20"/>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22" name="discover"/>
          <p:cNvGrpSpPr/>
          <p:nvPr/>
        </p:nvGrpSpPr>
        <p:grpSpPr>
          <a:xfrm>
            <a:off x="5476127" y="2738495"/>
            <a:ext cx="895968" cy="158416"/>
            <a:chOff x="5022443" y="3604216"/>
            <a:chExt cx="895968" cy="158416"/>
          </a:xfrm>
        </p:grpSpPr>
        <p:sp>
          <p:nvSpPr>
            <p:cNvPr id="23" name="Rectangle 22"/>
            <p:cNvSpPr/>
            <p:nvPr/>
          </p:nvSpPr>
          <p:spPr>
            <a:xfrm>
              <a:off x="5189437" y="3604216"/>
              <a:ext cx="550345" cy="1584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4" name="Rectangle 23"/>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5" name="Rectangle 24"/>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grpSp>
        <p:nvGrpSpPr>
          <p:cNvPr id="26" name="packet"/>
          <p:cNvGrpSpPr/>
          <p:nvPr/>
        </p:nvGrpSpPr>
        <p:grpSpPr>
          <a:xfrm>
            <a:off x="1996445" y="2738495"/>
            <a:ext cx="895968" cy="158416"/>
            <a:chOff x="5022443" y="3604216"/>
            <a:chExt cx="895968" cy="158416"/>
          </a:xfrm>
        </p:grpSpPr>
        <p:sp>
          <p:nvSpPr>
            <p:cNvPr id="27" name="Rectangle 26"/>
            <p:cNvSpPr/>
            <p:nvPr/>
          </p:nvSpPr>
          <p:spPr>
            <a:xfrm>
              <a:off x="5189437" y="3604216"/>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8" name="Rectangle 27"/>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29" name="Rectangle 28"/>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sp>
        <p:nvSpPr>
          <p:cNvPr id="30" name="100 percent"/>
          <p:cNvSpPr>
            <a:spLocks noChangeArrowheads="1"/>
          </p:cNvSpPr>
          <p:nvPr/>
        </p:nvSpPr>
        <p:spPr bwMode="auto">
          <a:xfrm>
            <a:off x="6315301" y="3014591"/>
            <a:ext cx="1975122" cy="702441"/>
          </a:xfrm>
          <a:prstGeom prst="roundRect">
            <a:avLst>
              <a:gd name="adj" fmla="val 4167"/>
            </a:avLst>
          </a:prstGeom>
          <a:noFill/>
          <a:ln w="9525" algn="ctr">
            <a:noFill/>
            <a:round/>
            <a:headEnd/>
            <a:tailEnd/>
          </a:ln>
          <a:effectLst/>
        </p:spPr>
        <p:txBody>
          <a:bodyPr anchor="b"/>
          <a:lstStyle/>
          <a:p>
            <a:pPr algn="ctr">
              <a:lnSpc>
                <a:spcPct val="85000"/>
              </a:lnSpc>
            </a:pPr>
            <a:r>
              <a:rPr lang="en-US" sz="1600" b="1" dirty="0">
                <a:solidFill>
                  <a:srgbClr val="000000"/>
                </a:solidFill>
                <a:latin typeface="Segoe UI" pitchFamily="34" charset="0"/>
                <a:ea typeface="Segoe UI" pitchFamily="34" charset="0"/>
                <a:cs typeface="Segoe UI" pitchFamily="34" charset="0"/>
              </a:rPr>
              <a:t>100% of lease duration has expired</a:t>
            </a:r>
          </a:p>
        </p:txBody>
      </p:sp>
      <p:pic>
        <p:nvPicPr>
          <p:cNvPr id="31" name="st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25" y="609875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packet 2"/>
          <p:cNvGrpSpPr/>
          <p:nvPr/>
        </p:nvGrpSpPr>
        <p:grpSpPr>
          <a:xfrm>
            <a:off x="5470309" y="2738495"/>
            <a:ext cx="895968" cy="158416"/>
            <a:chOff x="5022443" y="3604216"/>
            <a:chExt cx="895968" cy="158416"/>
          </a:xfrm>
        </p:grpSpPr>
        <p:sp>
          <p:nvSpPr>
            <p:cNvPr id="33" name="Rectangle 32"/>
            <p:cNvSpPr/>
            <p:nvPr/>
          </p:nvSpPr>
          <p:spPr>
            <a:xfrm>
              <a:off x="5189437" y="3604216"/>
              <a:ext cx="550345" cy="1584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34" name="Rectangle 33"/>
            <p:cNvSpPr/>
            <p:nvPr/>
          </p:nvSpPr>
          <p:spPr>
            <a:xfrm>
              <a:off x="5739782"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sp>
          <p:nvSpPr>
            <p:cNvPr id="35" name="Rectangle 34"/>
            <p:cNvSpPr/>
            <p:nvPr/>
          </p:nvSpPr>
          <p:spPr>
            <a:xfrm>
              <a:off x="5022443" y="3604216"/>
              <a:ext cx="178629" cy="1584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pic>
        <p:nvPicPr>
          <p:cNvPr id="36" name="play - alt text is here" descr="Graphic that depicts two DHCP servers (DHCP Server 1 and DHCP Server 2) and two DHCP clients. The frames of the build slide demonstrate how the DHCP renewal process works for one of the DHCP clients. &#10;Additionally, a label in the lower-right corner shows the percentage of the lease duration that has expir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7125" y="61055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938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42" presetClass="path" presetSubtype="0" accel="50000" decel="50000" fill="hold" nodeType="withEffect">
                                  <p:stCondLst>
                                    <p:cond delay="0"/>
                                  </p:stCondLst>
                                  <p:childTnLst>
                                    <p:animMotion origin="layout" path="M -2.77778E-6 4.26457E-6 L -0.36059 0.00578 " pathEditMode="relative" rAng="0" ptsTypes="AA">
                                      <p:cBhvr>
                                        <p:cTn id="12" dur="2000" fill="hold"/>
                                        <p:tgtEl>
                                          <p:spTgt spid="18"/>
                                        </p:tgtEl>
                                        <p:attrNameLst>
                                          <p:attrName>ppt_x</p:attrName>
                                          <p:attrName>ppt_y</p:attrName>
                                        </p:attrNameLst>
                                      </p:cBhvr>
                                      <p:rCtr x="-18038" y="278"/>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42" presetClass="path" presetSubtype="0" accel="50000" decel="50000" fill="hold" nodeType="withEffect">
                                  <p:stCondLst>
                                    <p:cond delay="0"/>
                                  </p:stCondLst>
                                  <p:childTnLst>
                                    <p:animMotion origin="layout" path="M 0.01997 0.00509 L 0.38629 -0.00023 " pathEditMode="relative" rAng="0" ptsTypes="AA">
                                      <p:cBhvr>
                                        <p:cTn id="26" dur="2000" fill="hold"/>
                                        <p:tgtEl>
                                          <p:spTgt spid="26"/>
                                        </p:tgtEl>
                                        <p:attrNameLst>
                                          <p:attrName>ppt_x</p:attrName>
                                          <p:attrName>ppt_y</p:attrName>
                                        </p:attrNameLst>
                                      </p:cBhvr>
                                      <p:rCtr x="18316" y="-278"/>
                                    </p:animMotion>
                                  </p:childTnLst>
                                </p:cTn>
                              </p:par>
                            </p:childTnLst>
                          </p:cTn>
                        </p:par>
                        <p:par>
                          <p:cTn id="27" fill="hold">
                            <p:stCondLst>
                              <p:cond delay="2000"/>
                            </p:stCondLst>
                            <p:childTnLst>
                              <p:par>
                                <p:cTn id="28" presetID="10" presetClass="exit" presetSubtype="0" fill="hold" nodeType="after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1"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xit" presetSubtype="0" fill="hold" grpId="0"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par>
                          <p:cTn id="42" fill="hold">
                            <p:stCondLst>
                              <p:cond delay="500"/>
                            </p:stCondLst>
                            <p:childTnLst>
                              <p:par>
                                <p:cTn id="43" presetID="10" presetClass="entr" presetSubtype="0" fill="hold" nodeType="afterEffect">
                                  <p:stCondLst>
                                    <p:cond delay="125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par>
                          <p:cTn id="46" fill="hold">
                            <p:stCondLst>
                              <p:cond delay="2250"/>
                            </p:stCondLst>
                            <p:childTnLst>
                              <p:par>
                                <p:cTn id="47" presetID="42" presetClass="path" presetSubtype="0" accel="50000" decel="50000" fill="hold" nodeType="afterEffect">
                                  <p:stCondLst>
                                    <p:cond delay="0"/>
                                  </p:stCondLst>
                                  <p:childTnLst>
                                    <p:animMotion origin="layout" path="M -1.66667E-6 1.85185E-6 L -0.38125 0.00509 " pathEditMode="relative" rAng="0" ptsTypes="AA">
                                      <p:cBhvr>
                                        <p:cTn id="48" dur="2000" fill="hold"/>
                                        <p:tgtEl>
                                          <p:spTgt spid="32"/>
                                        </p:tgtEl>
                                        <p:attrNameLst>
                                          <p:attrName>ppt_x</p:attrName>
                                          <p:attrName>ppt_y</p:attrName>
                                        </p:attrNameLst>
                                      </p:cBhvr>
                                      <p:rCtr x="-19062" y="255"/>
                                    </p:animMotion>
                                  </p:childTnLst>
                                </p:cTn>
                              </p:par>
                            </p:childTnLst>
                          </p:cTn>
                        </p:par>
                        <p:par>
                          <p:cTn id="49" fill="hold">
                            <p:stCondLst>
                              <p:cond delay="4250"/>
                            </p:stCondLst>
                            <p:childTnLst>
                              <p:par>
                                <p:cTn id="50" presetID="10" presetClass="exit" presetSubtype="0" fill="hold" nodeType="afterEffect">
                                  <p:stCondLst>
                                    <p:cond delay="0"/>
                                  </p:stCondLst>
                                  <p:childTnLst>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childTnLst>
                          </p:cTn>
                        </p:par>
                        <p:par>
                          <p:cTn id="53" fill="hold">
                            <p:stCondLst>
                              <p:cond delay="4750"/>
                            </p:stCondLst>
                            <p:childTnLst>
                              <p:par>
                                <p:cTn id="54" presetID="10" presetClass="entr" presetSubtype="0"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250"/>
                            </p:stCondLst>
                            <p:childTnLst>
                              <p:par>
                                <p:cTn id="58" presetID="42" presetClass="path" presetSubtype="0" accel="50000" decel="50000" fill="hold" nodeType="afterEffect">
                                  <p:stCondLst>
                                    <p:cond delay="0"/>
                                  </p:stCondLst>
                                  <p:childTnLst>
                                    <p:animMotion origin="layout" path="M -0.37743 0.00486 L 0.00608 3.7037E-7 " pathEditMode="relative" rAng="0" ptsTypes="AA">
                                      <p:cBhvr>
                                        <p:cTn id="59" dur="2000" fill="hold"/>
                                        <p:tgtEl>
                                          <p:spTgt spid="32"/>
                                        </p:tgtEl>
                                        <p:attrNameLst>
                                          <p:attrName>ppt_x</p:attrName>
                                          <p:attrName>ppt_y</p:attrName>
                                        </p:attrNameLst>
                                      </p:cBhvr>
                                      <p:rCtr x="19167" y="-255"/>
                                    </p:animMotion>
                                  </p:childTnLst>
                                </p:cTn>
                              </p:par>
                            </p:childTnLst>
                          </p:cTn>
                        </p:par>
                        <p:par>
                          <p:cTn id="60" fill="hold">
                            <p:stCondLst>
                              <p:cond delay="7250"/>
                            </p:stCondLst>
                            <p:childTnLst>
                              <p:par>
                                <p:cTn id="61" presetID="10" presetClass="exit" presetSubtype="0" fill="hold" nodeType="after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fade">
                                      <p:cBhvr>
                                        <p:cTn id="68" dur="500"/>
                                        <p:tgtEl>
                                          <p:spTgt spid="6">
                                            <p:txEl>
                                              <p:pRg st="3" end="3"/>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xit" presetSubtype="0" fill="hold" grpId="0" nodeType="withEffect">
                                  <p:stCondLst>
                                    <p:cond delay="0"/>
                                  </p:stCondLst>
                                  <p:childTnLst>
                                    <p:animEffect transition="out" filter="fade">
                                      <p:cBhvr>
                                        <p:cTn id="73" dur="500"/>
                                        <p:tgtEl>
                                          <p:spTgt spid="5"/>
                                        </p:tgtEl>
                                      </p:cBhvr>
                                    </p:animEffect>
                                    <p:set>
                                      <p:cBhvr>
                                        <p:cTn id="74" dur="1" fill="hold">
                                          <p:stCondLst>
                                            <p:cond delay="499"/>
                                          </p:stCondLst>
                                        </p:cTn>
                                        <p:tgtEl>
                                          <p:spTgt spid="5"/>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par>
                          <p:cTn id="78" fill="hold">
                            <p:stCondLst>
                              <p:cond delay="500"/>
                            </p:stCondLst>
                            <p:childTnLst>
                              <p:par>
                                <p:cTn id="79" presetID="42" presetClass="path" presetSubtype="0" accel="50000" decel="50000" fill="hold" nodeType="afterEffect">
                                  <p:stCondLst>
                                    <p:cond delay="0"/>
                                  </p:stCondLst>
                                  <p:childTnLst>
                                    <p:animMotion origin="layout" path="M -2.77778E-6 1.85185E-6 L -0.3842 0.00509 " pathEditMode="relative" rAng="0" ptsTypes="AA">
                                      <p:cBhvr>
                                        <p:cTn id="80" dur="2000" fill="hold"/>
                                        <p:tgtEl>
                                          <p:spTgt spid="22"/>
                                        </p:tgtEl>
                                        <p:attrNameLst>
                                          <p:attrName>ppt_x</p:attrName>
                                          <p:attrName>ppt_y</p:attrName>
                                        </p:attrNameLst>
                                      </p:cBhvr>
                                      <p:rCtr x="-19219" y="255"/>
                                    </p:animMotion>
                                  </p:childTnLst>
                                </p:cTn>
                              </p:par>
                            </p:childTnLst>
                          </p:cTn>
                        </p:par>
                        <p:par>
                          <p:cTn id="81" fill="hold">
                            <p:stCondLst>
                              <p:cond delay="2500"/>
                            </p:stCondLst>
                            <p:childTnLst>
                              <p:par>
                                <p:cTn id="82" presetID="10" presetClass="exit" presetSubtype="0" fill="hold" nodeType="afterEffect">
                                  <p:stCondLst>
                                    <p:cond delay="0"/>
                                  </p:stCondLst>
                                  <p:childTnLst>
                                    <p:animEffect transition="out" filter="fade">
                                      <p:cBhvr>
                                        <p:cTn id="83" dur="500"/>
                                        <p:tgtEl>
                                          <p:spTgt spid="22"/>
                                        </p:tgtEl>
                                      </p:cBhvr>
                                    </p:animEffect>
                                    <p:set>
                                      <p:cBhvr>
                                        <p:cTn id="84" dur="1" fill="hold">
                                          <p:stCondLst>
                                            <p:cond delay="499"/>
                                          </p:stCondLst>
                                        </p:cTn>
                                        <p:tgtEl>
                                          <p:spTgt spid="22"/>
                                        </p:tgtEl>
                                        <p:attrNameLst>
                                          <p:attrName>style.visibility</p:attrName>
                                        </p:attrNameLst>
                                      </p:cBhvr>
                                      <p:to>
                                        <p:strVal val="hidden"/>
                                      </p:to>
                                    </p:se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build="p"/>
      <p:bldP spid="15"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Deploying DHCP</a:t>
            </a:r>
          </a:p>
        </p:txBody>
      </p:sp>
      <p:sp>
        <p:nvSpPr>
          <p:cNvPr id="3" name="Text Placeholder 2"/>
          <p:cNvSpPr>
            <a:spLocks noGrp="1"/>
          </p:cNvSpPr>
          <p:nvPr>
            <p:ph type="body" idx="1"/>
          </p:nvPr>
        </p:nvSpPr>
        <p:spPr/>
        <p:txBody>
          <a:bodyPr/>
          <a:lstStyle/>
          <a:p>
            <a:r>
              <a:rPr lang="en-US" dirty="0"/>
              <a:t>Installing and configuring the DHCP server role
DHCP server authorization
Demonstration: Installing a DHCP server and performing post-installation tasks
Allocating and managing IPv4 addresses with DHCP
Configuring DHCP options
Demonstration: Configuring a DHCP server
What is a DHCP relay agent?</a:t>
            </a:r>
          </a:p>
        </p:txBody>
      </p:sp>
    </p:spTree>
    <p:custDataLst>
      <p:tags r:id="rId1"/>
    </p:custDataLst>
    <p:extLst>
      <p:ext uri="{BB962C8B-B14F-4D97-AF65-F5344CB8AC3E}">
        <p14:creationId xmlns:p14="http://schemas.microsoft.com/office/powerpoint/2010/main" val="12008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configuring the DHCP server role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You can install the DHCP server role by using:</a:t>
            </a:r>
          </a:p>
          <a:p>
            <a:pPr marL="365760" lvl="1"/>
            <a:r>
              <a:rPr lang="en-US" kern="0" dirty="0">
                <a:solidFill>
                  <a:srgbClr val="000000"/>
                </a:solidFill>
              </a:rPr>
              <a:t>The Add Roles and Features Wizard in Server Manager</a:t>
            </a:r>
          </a:p>
          <a:p>
            <a:pPr marL="365760" lvl="1"/>
            <a:r>
              <a:rPr lang="en-US" kern="0" dirty="0">
                <a:solidFill>
                  <a:srgbClr val="000000"/>
                </a:solidFill>
              </a:rPr>
              <a:t>Windows PowerShell: </a:t>
            </a:r>
          </a:p>
          <a:p>
            <a:pPr marL="594360" lvl="2"/>
            <a:r>
              <a:rPr lang="en-US" b="1" kern="0" dirty="0">
                <a:solidFill>
                  <a:srgbClr val="000000"/>
                </a:solidFill>
              </a:rPr>
              <a:t>Add-WindowsFeature DHCP</a:t>
            </a:r>
          </a:p>
          <a:p>
            <a:pPr lvl="0"/>
            <a:r>
              <a:rPr lang="en-US" kern="0" dirty="0">
                <a:solidFill>
                  <a:srgbClr val="000000"/>
                </a:solidFill>
              </a:rPr>
              <a:t>The server hosting DHCP requires a static IP address</a:t>
            </a:r>
          </a:p>
          <a:p>
            <a:pPr lvl="0"/>
            <a:r>
              <a:rPr lang="en-US" kern="0" dirty="0">
                <a:solidFill>
                  <a:srgbClr val="000000"/>
                </a:solidFill>
              </a:rPr>
              <a:t>Post-installation tasks include:</a:t>
            </a:r>
          </a:p>
          <a:p>
            <a:pPr marL="365760" lvl="1"/>
            <a:r>
              <a:rPr lang="en-US" kern="0" dirty="0">
                <a:solidFill>
                  <a:srgbClr val="000000"/>
                </a:solidFill>
              </a:rPr>
              <a:t>Creating DHCP security groups</a:t>
            </a:r>
          </a:p>
          <a:p>
            <a:pPr marL="365760" lvl="1"/>
            <a:r>
              <a:rPr lang="en-US" kern="0" dirty="0">
                <a:solidFill>
                  <a:srgbClr val="000000"/>
                </a:solidFill>
              </a:rPr>
              <a:t>Restarting the DHCP Server service</a:t>
            </a:r>
          </a:p>
          <a:p>
            <a:pPr marL="365760" lvl="1"/>
            <a:r>
              <a:rPr lang="en-US" kern="0" dirty="0">
                <a:solidFill>
                  <a:srgbClr val="000000"/>
                </a:solidFill>
              </a:rPr>
              <a:t>Authorizing the DHCP server in AD DS</a:t>
            </a:r>
          </a:p>
          <a:p>
            <a:pPr lvl="1"/>
            <a:endParaRPr lang="en-US" kern="0" dirty="0">
              <a:solidFill>
                <a:srgbClr val="000000"/>
              </a:solidFill>
            </a:endParaRPr>
          </a:p>
        </p:txBody>
      </p:sp>
    </p:spTree>
    <p:custDataLst>
      <p:tags r:id="rId1"/>
    </p:custDataLst>
    <p:extLst>
      <p:ext uri="{BB962C8B-B14F-4D97-AF65-F5344CB8AC3E}">
        <p14:creationId xmlns:p14="http://schemas.microsoft.com/office/powerpoint/2010/main" val="3195829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6"/>
  <p:tag name="ISPRING_RESOURCE_PATHS_HASH_PRESENTER" val="a967f9a6e6881adcd334eeca371e771c4b4ebb"/>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3389</Words>
  <Application>Microsoft Office PowerPoint</Application>
  <PresentationFormat>On-screen Show (4:3)</PresentationFormat>
  <Paragraphs>394</Paragraphs>
  <Slides>23</Slides>
  <Notes>23</Notes>
  <HiddenSlides>0</HiddenSlides>
  <MMClips>0</MMClips>
  <ScaleCrop>false</ScaleCrop>
  <HeadingPairs>
    <vt:vector size="6" baseType="variant">
      <vt:variant>
        <vt:lpstr>Fonts Used</vt:lpstr>
      </vt:variant>
      <vt:variant>
        <vt:i4>7</vt:i4>
      </vt:variant>
      <vt:variant>
        <vt:lpstr>Theme</vt:lpstr>
      </vt:variant>
      <vt:variant>
        <vt:i4>37</vt:i4>
      </vt:variant>
      <vt:variant>
        <vt:lpstr>Slide Titles</vt:lpstr>
      </vt:variant>
      <vt:variant>
        <vt:i4>23</vt:i4>
      </vt:variant>
    </vt:vector>
  </HeadingPairs>
  <TitlesOfParts>
    <vt:vector size="67" baseType="lpstr">
      <vt:lpstr>Wingdings</vt:lpstr>
      <vt:lpstr>Symbol</vt:lpstr>
      <vt:lpstr>Calibri</vt:lpstr>
      <vt:lpstr>Arial</vt:lpstr>
      <vt:lpstr>Segoe UI</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Module 7</vt:lpstr>
      <vt:lpstr>Module Overview</vt:lpstr>
      <vt:lpstr>Lesson 1: Overview of the DHCP server role</vt:lpstr>
      <vt:lpstr>Benefits of using DHCP</vt:lpstr>
      <vt:lpstr>How DHCP allocates addresses</vt:lpstr>
      <vt:lpstr>How DHCP lease generation works</vt:lpstr>
      <vt:lpstr>How DHCP lease renewal works</vt:lpstr>
      <vt:lpstr>Lesson 2: Deploying DHCP</vt:lpstr>
      <vt:lpstr>Installing and configuring the DHCP server role</vt:lpstr>
      <vt:lpstr>DHCP server authorization</vt:lpstr>
      <vt:lpstr>Allocating and managing IPv4 addresses with DHCP</vt:lpstr>
      <vt:lpstr>Configuring DHCP options</vt:lpstr>
      <vt:lpstr>What is a DHCP relay agent?</vt:lpstr>
      <vt:lpstr>Lesson 3: Managing and troubleshooting DHCP</vt:lpstr>
      <vt:lpstr>What are DHCP security options?</vt:lpstr>
      <vt:lpstr>Advanced options for configuring DHCP</vt:lpstr>
      <vt:lpstr>Configuring superscopes and multicast scopes</vt:lpstr>
      <vt:lpstr>High availability options for DHCP</vt:lpstr>
      <vt:lpstr>What is DHCP failover?</vt:lpstr>
      <vt:lpstr>Maintaining the DHCP database</vt:lpstr>
      <vt:lpstr>Migrating the DHCP server</vt:lpstr>
      <vt:lpstr>Lab: Implementing DHCP</vt:lpstr>
      <vt:lpstr>Module Review and Takeaways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2017-01-18T19:57:18Z</dcterms:created>
  <dcterms:modified xsi:type="dcterms:W3CDTF">2020-08-10T10:57:42Z</dcterms:modified>
</cp:coreProperties>
</file>