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tags/tag25.xml" ContentType="application/vnd.openxmlformats-officedocument.presentationml.tags+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2"/>
  </p:notesMasterIdLst>
  <p:sldIdLst>
    <p:sldId id="256" r:id="rId2"/>
    <p:sldId id="260" r:id="rId3"/>
    <p:sldId id="261" r:id="rId4"/>
    <p:sldId id="268"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Lst>
  <p:sldSz cx="9144000" cy="6858000" type="screen4x3"/>
  <p:notesSz cx="6858000" cy="9144000"/>
  <p:embeddedFontLst>
    <p:embeddedFont>
      <p:font typeface="Segoe UI" panose="020B0502040204020203" pitchFamily="3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
      <p:font typeface="SimSun" panose="02010600030101010101" pitchFamily="2" charset="-122"/>
      <p:regular r:id="rId41"/>
    </p:embeddedFont>
    <p:embeddedFont>
      <p:font typeface="Calibri" panose="020F0502020204030204"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23" autoAdjust="0"/>
    <p:restoredTop sz="76230" autoAdjust="0"/>
  </p:normalViewPr>
  <p:slideViewPr>
    <p:cSldViewPr>
      <p:cViewPr varScale="1">
        <p:scale>
          <a:sx n="92" d="100"/>
          <a:sy n="92" d="100"/>
        </p:scale>
        <p:origin x="1860"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F0696-1E1A-4346-8138-13758C8721E9}" type="datetimeFigureOut">
              <a:rPr lang="en-US" smtClean="0"/>
              <a:t>8/10/2020</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FC82FB-1DF3-4E2A-B939-DBD7AFB540D2}" type="slidenum">
              <a:rPr lang="en-US" smtClean="0"/>
              <a:t>‹#›</a:t>
            </a:fld>
            <a:endParaRPr lang="en-US" dirty="0"/>
          </a:p>
        </p:txBody>
      </p:sp>
    </p:spTree>
    <p:extLst>
      <p:ext uri="{BB962C8B-B14F-4D97-AF65-F5344CB8AC3E}">
        <p14:creationId xmlns:p14="http://schemas.microsoft.com/office/powerpoint/2010/main" val="1262561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Presentation: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Lab: </a:t>
            </a:r>
            <a:r>
              <a:rPr lang="en-US" sz="1000" b="1" dirty="0">
                <a:latin typeface="Arial"/>
                <a:ea typeface="Calibri"/>
                <a:cs typeface="Times New Roman"/>
              </a:rPr>
              <a:t>70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Install and manage the Remote Access server role in Windows Server 2016.</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Implement Web Application Proxy.</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20741B_06.pptx.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of this module’s materials.</a:t>
            </a: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 </a:t>
            </a:r>
          </a:p>
        </p:txBody>
      </p:sp>
      <p:sp>
        <p:nvSpPr>
          <p:cNvPr id="4" name="Slide Number Placeholder 3"/>
          <p:cNvSpPr>
            <a:spLocks noGrp="1"/>
          </p:cNvSpPr>
          <p:nvPr>
            <p:ph type="sldNum" sz="quarter" idx="10"/>
          </p:nvPr>
        </p:nvSpPr>
        <p:spPr/>
        <p:txBody>
          <a:bodyPr/>
          <a:lstStyle/>
          <a:p>
            <a:fld id="{32FC82FB-1DF3-4E2A-B939-DBD7AFB540D2}"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20741B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Remote access in Windows Server 2016</a:t>
            </a:r>
            <a:endParaRPr lang="en-US" sz="1200" b="1" dirty="0">
              <a:solidFill>
                <a:srgbClr val="336699"/>
              </a:solidFill>
              <a:latin typeface="Arial"/>
            </a:endParaRPr>
          </a:p>
        </p:txBody>
      </p:sp>
    </p:spTree>
    <p:extLst>
      <p:ext uri="{BB962C8B-B14F-4D97-AF65-F5344CB8AC3E}">
        <p14:creationId xmlns:p14="http://schemas.microsoft.com/office/powerpoint/2010/main" val="116096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Discuss each of the different authentication protocols, and explain that, because of nonexistent or weak encryption, you should not allow the use of Password Authentication Protocol (PAP), Challenge Handshake Authentication Protocol (CHAP), or Microsoft Challenge Handshake Authentication Protocol version 2 (MS-CHAP v2) as options for a Routing and Remote Access service solution.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However, explain that MS-CHAP v2 is useful to support legacy clients that cannot use newer, stronger authentication methods, and that CHAP is useful to support some non-Microsoft-based client authentication protocols.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EAP and Protected Extensible Authentication Protocol (PEAP) authentication, and the requirement of X.509 certificates.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10</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Tree>
    <p:extLst>
      <p:ext uri="{BB962C8B-B14F-4D97-AF65-F5344CB8AC3E}">
        <p14:creationId xmlns:p14="http://schemas.microsoft.com/office/powerpoint/2010/main" val="3815230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Provide an overview of VPN Reconnect, and explain an example for VPN Reconnect. For example, if a user has a laptop that is running Windows XP, when the user travels to work on a train, they connect to the Internet by using a 3G data card, and then establish a VPN connection to the organization’s network. When the train passes through a tunnel, the Internet connection is lost. After the train leaves the tunnel, the user must redial the VPN connection, and must do that every time they lose Internet connectivity. However, if the user’s computer is running Windows 10, Windows 7, or Windows 8, the operating system will maintain Internet connectivity with VPN Reconnect. The client will reconnect automatically to the VPN after the underlying network connectivity is reestablished.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11</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Tree>
    <p:extLst>
      <p:ext uri="{BB962C8B-B14F-4D97-AF65-F5344CB8AC3E}">
        <p14:creationId xmlns:p14="http://schemas.microsoft.com/office/powerpoint/2010/main" val="3393917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Emphasize that domain-member computers do not support app-triggered VPN, and that the students must enable split tunneling for the VPN profile. Additionally, refer students to the Student Handbook for guidance on how to configure an app-triggered VPN profile. </a:t>
            </a: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12</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Tree>
    <p:extLst>
      <p:ext uri="{BB962C8B-B14F-4D97-AF65-F5344CB8AC3E}">
        <p14:creationId xmlns:p14="http://schemas.microsoft.com/office/powerpoint/2010/main" val="341987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How many network interface cards are required when configuring a VPN server in Windows Server 2016?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Two network interface cards are required. One must be connected to the internal network, and one must be connected to the Internet.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methods can you use to distribute a VPN profile to your end users?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distribute VPN profiles to your end users by using: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System Center Configuration Manager</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Group Policy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 startup script</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 logon script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is the maximum number of ports that you can configure for SSTP?</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25</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75</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128</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500</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999</a:t>
            </a: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13</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solidFill>
                  <a:prstClr val="black"/>
                </a:solidFill>
                <a:latin typeface="Arial" panose="020B0604020202020204" pitchFamily="34" charset="0"/>
              </a:rPr>
              <a:t>(More notes on the next slide)</a:t>
            </a:r>
          </a:p>
        </p:txBody>
      </p:sp>
    </p:spTree>
    <p:extLst>
      <p:ext uri="{BB962C8B-B14F-4D97-AF65-F5344CB8AC3E}">
        <p14:creationId xmlns:p14="http://schemas.microsoft.com/office/powerpoint/2010/main" val="382901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14</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Tree>
    <p:extLst>
      <p:ext uri="{BB962C8B-B14F-4D97-AF65-F5344CB8AC3E}">
        <p14:creationId xmlns:p14="http://schemas.microsoft.com/office/powerpoint/2010/main" val="1163604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that even after enabling the Remote Access service, there are additional tasks that students must complete to secure their Routing and Remote Access solution and to meet the necessary requirements, including:</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Add static filters (inbound/outbound) to create network-traffic restrictions and allowances.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Adjust logging options to monitor utilization and to troubleshoot connectivity issues.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Configure available VPN ports. For example, you might want to increase L2TP and remove all PPTP and SSTP connections. You should configure ports to support the number of users and types of connections that you want to allow.</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Create Connection Manager profiles to automate the configuration of Routing and Remote Access connections on the client computers.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Add Certificate Services if you will be using authentication methods that require user/computer certificates.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Increase security by clearing authentication protocols that you do not want to allow.</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15</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Tree>
    <p:extLst>
      <p:ext uri="{BB962C8B-B14F-4D97-AF65-F5344CB8AC3E}">
        <p14:creationId xmlns:p14="http://schemas.microsoft.com/office/powerpoint/2010/main" val="3828044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Provide a few examples of when to use the Connection Manager Administration Kit (CMAK), and explain how to use CMAK’s predefined settings to allow end users to connect to a VPN server by using VPN profiles and that no additional configuration is necessary.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16</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Tree>
    <p:extLst>
      <p:ext uri="{BB962C8B-B14F-4D97-AF65-F5344CB8AC3E}">
        <p14:creationId xmlns:p14="http://schemas.microsoft.com/office/powerpoint/2010/main" val="3783920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each of the options that the slide lists, and explain that Microsoft System Center Configuration Manager provides comprehensive support for creating various VPN profiles including:</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Cisco AnyConnect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Pulse Secure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F5 Edge Client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Dell SonicWALL Mobile Connect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Check Point Mobile VPN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Microsoft SSL (SSTP)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Microsoft Automatic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IKEv2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PPTP</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L2TP</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Additionally, you should mention that the easiest way to create and deploy a VPN profile is to use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Add-VPNConnection</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Windows PowerShell cmdlet and then execute the script by using a Group Policy logon script. Emphasize that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Add-VPNConnection</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cmdlet is available only on Windows 8 or newer operating systems. You should consider performing a short demonstration on creating a VPN profile by using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Add-VPNConnection</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cmdlet.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17</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Tree>
    <p:extLst>
      <p:ext uri="{BB962C8B-B14F-4D97-AF65-F5344CB8AC3E}">
        <p14:creationId xmlns:p14="http://schemas.microsoft.com/office/powerpoint/2010/main" val="97635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da-DK" sz="1000" b="1" dirty="0">
                <a:effectLst/>
                <a:latin typeface="Arial" panose="020B0604020202020204" pitchFamily="34" charset="0"/>
                <a:ea typeface="Calibri" panose="020F0502020204030204" pitchFamily="34" charset="0"/>
                <a:cs typeface="Times New Roman" panose="02020603050405020304" pitchFamily="18" charset="0"/>
              </a:rPr>
              <a:t>Exercise 1: Implementing VPN</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first step to implementing VPN is to verify and configure certificate requirements for a SSTP VPN. You then must configure the Remote Access server to provide VPN connectivity, and you also must create a remote access policy to ensure that the clients can connect to the server by using IKEv2 and SSTP.</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a:t>
            </a:r>
            <a:r>
              <a:rPr lang="da-DK" sz="1000" b="1" dirty="0">
                <a:effectLst/>
                <a:latin typeface="Arial" panose="020B0604020202020204" pitchFamily="34" charset="0"/>
                <a:ea typeface="Calibri" panose="020F0502020204030204" pitchFamily="34" charset="0"/>
                <a:cs typeface="Times New Roman" panose="02020603050405020304" pitchFamily="18" charset="0"/>
              </a:rPr>
              <a:t>Validating the VPN deployment</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Now that you have deployed the VPN solution, you need to verify that the clients that cannot connect to the organization’s network by using DirectAccess can connect by using VPN. You also need to test the Network Sign-in feature.</a:t>
            </a:r>
          </a:p>
          <a:p>
            <a:pPr>
              <a:lnSpc>
                <a:spcPct val="107000"/>
              </a:lnSpc>
              <a:spcAft>
                <a:spcPts val="800"/>
              </a:spcAft>
            </a:pPr>
            <a:r>
              <a:rPr lang="da-DK" sz="1000" b="1" dirty="0">
                <a:effectLst/>
                <a:latin typeface="Arial" panose="020B0604020202020204" pitchFamily="34" charset="0"/>
                <a:ea typeface="Calibri" panose="020F0502020204030204" pitchFamily="34" charset="0"/>
                <a:cs typeface="Times New Roman" panose="02020603050405020304" pitchFamily="18" charset="0"/>
              </a:rPr>
              <a:t>Exercise 3: Troubleshoot VPN access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Logan has complained because he cannot connect to the A. Datum VPN. You received an incident report, and you must investigate and fix the issue.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Instructor 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Be available to help students with the procedures. Remember that public key infrastructure (PKI) can be complex for some students.</a:t>
            </a: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18</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graphicFrame>
        <p:nvGraphicFramePr>
          <p:cNvPr id="8" name="Table 7"/>
          <p:cNvGraphicFramePr>
            <a:graphicFrameLocks noGrp="1"/>
          </p:cNvGraphicFramePr>
          <p:nvPr>
            <p:extLst/>
          </p:nvPr>
        </p:nvGraphicFramePr>
        <p:xfrm>
          <a:off x="418170" y="4519958"/>
          <a:ext cx="5904570" cy="3296920"/>
        </p:xfrm>
        <a:graphic>
          <a:graphicData uri="http://schemas.openxmlformats.org/drawingml/2006/table">
            <a:tbl>
              <a:tblPr firstRow="1" bandRow="1">
                <a:tableStyleId>{5940675A-B579-460E-94D1-54222C63F5DA}</a:tableStyleId>
              </a:tblPr>
              <a:tblGrid>
                <a:gridCol w="2952285">
                  <a:extLst>
                    <a:ext uri="{9D8B030D-6E8A-4147-A177-3AD203B41FA5}">
                      <a16:colId xmlns="" xmlns:a16="http://schemas.microsoft.com/office/drawing/2014/main" val="20000"/>
                    </a:ext>
                  </a:extLst>
                </a:gridCol>
                <a:gridCol w="2952285">
                  <a:extLst>
                    <a:ext uri="{9D8B030D-6E8A-4147-A177-3AD203B41FA5}">
                      <a16:colId xmlns="" xmlns:a16="http://schemas.microsoft.com/office/drawing/2014/main" val="20001"/>
                    </a:ext>
                  </a:extLst>
                </a:gridCol>
              </a:tblGrid>
              <a:tr h="370840">
                <a:tc gridSpan="2">
                  <a:txBody>
                    <a:bodyPr/>
                    <a:lstStyle/>
                    <a:p>
                      <a:pPr marL="0" marR="0">
                        <a:lnSpc>
                          <a:spcPts val="1100"/>
                        </a:lnSpc>
                        <a:spcBef>
                          <a:spcPts val="0"/>
                        </a:spcBef>
                        <a:spcAft>
                          <a:spcPts val="0"/>
                        </a:spcAft>
                      </a:pPr>
                      <a:r>
                        <a:rPr lang="en-US" sz="1000" dirty="0">
                          <a:effectLst/>
                          <a:latin typeface="Arial" panose="020B0604020202020204" pitchFamily="34" charset="0"/>
                          <a:cs typeface="Arial" panose="020B0604020202020204" pitchFamily="34" charset="0"/>
                        </a:rPr>
                        <a:t>Incident Record</a:t>
                      </a:r>
                      <a:endParaRPr lang="en-US" sz="10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 xmlns:a16="http://schemas.microsoft.com/office/drawing/2014/main" val="10000"/>
                  </a:ext>
                </a:extLst>
              </a:tr>
              <a:tr h="370840">
                <a:tc gridSpan="2">
                  <a:txBody>
                    <a:bodyPr/>
                    <a:lstStyle/>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Incident Reference Number: IN24578</a:t>
                      </a: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 xmlns:a16="http://schemas.microsoft.com/office/drawing/2014/main" val="10001"/>
                  </a:ext>
                </a:extLst>
              </a:tr>
              <a:tr h="370840">
                <a:tc>
                  <a:txBody>
                    <a:bodyPr/>
                    <a:lstStyle/>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Date of Call</a:t>
                      </a:r>
                    </a:p>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Time of Call</a:t>
                      </a:r>
                    </a:p>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User</a:t>
                      </a:r>
                    </a:p>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Status</a:t>
                      </a: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November 8</a:t>
                      </a:r>
                    </a:p>
                    <a:p>
                      <a:pPr marL="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13:42</a:t>
                      </a:r>
                    </a:p>
                    <a:p>
                      <a:pPr marL="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Logan Boyle (IT department)</a:t>
                      </a:r>
                    </a:p>
                    <a:p>
                      <a:pPr marL="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OPEN</a:t>
                      </a: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2"/>
                  </a:ext>
                </a:extLst>
              </a:tr>
              <a:tr h="370840">
                <a:tc gridSpan="2">
                  <a:txBody>
                    <a:bodyPr/>
                    <a:lstStyle/>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Incident Details</a:t>
                      </a:r>
                    </a:p>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The A. Datum VPN connection is suddenly not working on Logan’s computer, and he cannot access intranet resources from his home network.</a:t>
                      </a:r>
                    </a:p>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 </a:t>
                      </a: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 xmlns:a16="http://schemas.microsoft.com/office/drawing/2014/main" val="10003"/>
                  </a:ext>
                </a:extLst>
              </a:tr>
              <a:tr h="370840">
                <a:tc gridSpan="2">
                  <a:txBody>
                    <a:bodyPr/>
                    <a:lstStyle/>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Additional Information</a:t>
                      </a:r>
                    </a:p>
                    <a:p>
                      <a:pPr marL="342900" marR="0" lvl="0" indent="-342900">
                        <a:lnSpc>
                          <a:spcPts val="1100"/>
                        </a:lnSpc>
                        <a:spcBef>
                          <a:spcPts val="200"/>
                        </a:spcBef>
                        <a:spcAft>
                          <a:spcPts val="300"/>
                        </a:spcAft>
                        <a:buFont typeface="Symbol" panose="05050102010706020507" pitchFamily="18" charset="2"/>
                        <a:buChar char=""/>
                      </a:pPr>
                      <a:r>
                        <a:rPr lang="en-US" sz="1000" dirty="0">
                          <a:effectLst/>
                          <a:latin typeface="Arial" panose="020B0604020202020204" pitchFamily="34" charset="0"/>
                          <a:cs typeface="Arial" panose="020B0604020202020204" pitchFamily="34" charset="0"/>
                        </a:rPr>
                        <a:t>Logan cannot connect to intranet resources from home.</a:t>
                      </a:r>
                    </a:p>
                    <a:p>
                      <a:pPr marL="342900" marR="0" lvl="0" indent="-342900">
                        <a:lnSpc>
                          <a:spcPts val="1100"/>
                        </a:lnSpc>
                        <a:spcBef>
                          <a:spcPts val="200"/>
                        </a:spcBef>
                        <a:spcAft>
                          <a:spcPts val="300"/>
                        </a:spcAft>
                        <a:buFont typeface="Symbol" panose="05050102010706020507" pitchFamily="18" charset="2"/>
                        <a:buChar char=""/>
                      </a:pPr>
                      <a:r>
                        <a:rPr lang="en-US" sz="1000" dirty="0">
                          <a:effectLst/>
                          <a:latin typeface="Arial" panose="020B0604020202020204" pitchFamily="34" charset="0"/>
                          <a:cs typeface="Arial" panose="020B0604020202020204" pitchFamily="34" charset="0"/>
                        </a:rPr>
                        <a:t>Logan must be able to connect by using VPN from his computer, LON-CL1.  </a:t>
                      </a:r>
                    </a:p>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 </a:t>
                      </a: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 xmlns:a16="http://schemas.microsoft.com/office/drawing/2014/main" val="10004"/>
                  </a:ext>
                </a:extLst>
              </a:tr>
              <a:tr h="370840">
                <a:tc gridSpan="2">
                  <a:txBody>
                    <a:bodyPr/>
                    <a:lstStyle/>
                    <a:p>
                      <a:pPr marL="36830" marR="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Plan of Action  </a:t>
                      </a:r>
                    </a:p>
                    <a:p>
                      <a:pPr marL="152400" marR="0" indent="-115570">
                        <a:lnSpc>
                          <a:spcPts val="1100"/>
                        </a:lnSpc>
                        <a:spcBef>
                          <a:spcPts val="200"/>
                        </a:spcBef>
                        <a:spcAft>
                          <a:spcPts val="300"/>
                        </a:spcAft>
                      </a:pPr>
                      <a:r>
                        <a:rPr lang="en-US" sz="1000" dirty="0">
                          <a:effectLst/>
                          <a:latin typeface="Arial" panose="020B0604020202020204" pitchFamily="34" charset="0"/>
                          <a:cs typeface="Arial" panose="020B0604020202020204" pitchFamily="34" charset="0"/>
                        </a:rPr>
                        <a:t> </a:t>
                      </a:r>
                      <a:endParaRPr lang="en-US" sz="1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769695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110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120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Provide an overview of DirectAccess.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Implement DirectAccess by using the Getting Started Wizard.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Implement and manage an advanced DirectAccess infrastructure.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20741B_07.pptx.</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the materials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and determine how you will use the information to reinforce student learning and promote knowledge transfer to on-the-job performance.</a:t>
            </a:r>
          </a:p>
          <a:p>
            <a:pPr fontAlgn="base">
              <a:lnSpc>
                <a:spcPct val="90000"/>
              </a:lnSpc>
              <a:spcAft>
                <a:spcPts val="720"/>
              </a:spcAft>
            </a:pPr>
            <a:r>
              <a:rPr lang="en-US" sz="1000" dirty="0">
                <a:effectLst/>
                <a:latin typeface="Arial" panose="020B0604020202020204" pitchFamily="34" charset="0"/>
                <a:ea typeface="Times New Roman" panose="02020603050405020304" pitchFamily="18" charset="0"/>
                <a:cs typeface="Segoe UI" panose="020B0502040204020203" pitchFamily="34"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US" sz="10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E87292-44DE-4A44-90FE-F209B34A8998}" type="slidenum">
              <a:rPr lang="en-US" smtClean="0">
                <a:solidFill>
                  <a:prstClr val="black"/>
                </a:solidFill>
              </a:rPr>
              <a:pPr/>
              <a:t>19</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DirectAccess</a:t>
            </a:r>
          </a:p>
        </p:txBody>
      </p:sp>
    </p:spTree>
    <p:extLst>
      <p:ext uri="{BB962C8B-B14F-4D97-AF65-F5344CB8AC3E}">
        <p14:creationId xmlns:p14="http://schemas.microsoft.com/office/powerpoint/2010/main" val="3086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explain the remote access options in Windows Server 2016</a:t>
            </a:r>
            <a:r>
              <a:rPr lang="en-US" sz="1000" dirty="0">
                <a:solidFill>
                  <a:srgbClr val="B3B3B3"/>
                </a:solidFill>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2FC82FB-1DF3-4E2A-B939-DBD7AFB540D2}"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20741B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Remote access in Windows Server 2016</a:t>
            </a:r>
            <a:endParaRPr lang="en-US" sz="1200" b="1" dirty="0">
              <a:solidFill>
                <a:srgbClr val="336699"/>
              </a:solidFill>
              <a:latin typeface="Arial"/>
            </a:endParaRPr>
          </a:p>
        </p:txBody>
      </p:sp>
    </p:spTree>
    <p:extLst>
      <p:ext uri="{BB962C8B-B14F-4D97-AF65-F5344CB8AC3E}">
        <p14:creationId xmlns:p14="http://schemas.microsoft.com/office/powerpoint/2010/main" val="2652806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Briefly introduce the topics to the students.</a:t>
            </a:r>
          </a:p>
        </p:txBody>
      </p:sp>
      <p:sp>
        <p:nvSpPr>
          <p:cNvPr id="4" name="Slide Number Placeholder 3"/>
          <p:cNvSpPr>
            <a:spLocks noGrp="1"/>
          </p:cNvSpPr>
          <p:nvPr>
            <p:ph type="sldNum" sz="quarter" idx="10"/>
          </p:nvPr>
        </p:nvSpPr>
        <p:spPr/>
        <p:txBody>
          <a:bodyPr/>
          <a:lstStyle/>
          <a:p>
            <a:fld id="{9CE87292-44DE-4A44-90FE-F209B34A8998}" type="slidenum">
              <a:rPr lang="en-US" smtClean="0">
                <a:solidFill>
                  <a:prstClr val="black"/>
                </a:solidFill>
              </a:rPr>
              <a:pPr/>
              <a:t>20</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DirectAccess</a:t>
            </a:r>
          </a:p>
        </p:txBody>
      </p:sp>
    </p:spTree>
    <p:extLst>
      <p:ext uri="{BB962C8B-B14F-4D97-AF65-F5344CB8AC3E}">
        <p14:creationId xmlns:p14="http://schemas.microsoft.com/office/powerpoint/2010/main" val="1686870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Describe the architecture and components of DirectAccess in Windows Server 2016.</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Explain each component in the DirectAccess scenario, as follows: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457200" algn="l"/>
              </a:tabLs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A public key infrastructure (PKI) is required to support a full DirectAccess configuration. It will be used to issue computer certificates to the DirectAccess server, DirectAccess clients, and intranet servers.</a:t>
            </a:r>
            <a:endPar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457200" algn="l"/>
              </a:tabLs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The DirectAccess server connects to both the intranet and the Internet and acts as the gateway for DirectAccess clients that are located on the Internet. (Mention that you do not need to install the Windows Server 2016 DirectAccess implementation on an edge server, and that it also might reside behind a network address translation (NAT) device.</a:t>
            </a:r>
            <a:endPar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457200" algn="l"/>
              </a:tabLs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The network location server is a web server that is only reachable when the DirectAccess client is attached directly to the intranet. </a:t>
            </a:r>
            <a:endPar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457200" algn="l"/>
              </a:tabLs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External DirectAccess clients have active Name Resolution Policy Table (NRPT) rules and Connection Security tunnel rules.</a:t>
            </a:r>
            <a:endPar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457200" algn="l"/>
              </a:tabLs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The NRPT is used by the DirectAccess clients to determine which DNS server they should use to resolve the names of resources which they are accessing. For internal resources, the clients will use the internal DNS servers, and for resources on the Internet, they will use their locally configured DNS server.</a:t>
            </a:r>
            <a:endPar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457200" algn="l"/>
              </a:tabLs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When accessing intranet resources, the connection security rules use IPv6 and either Internet Protocol security (IPsec) tunneling or end-to-end IPsec traffic protection.</a:t>
            </a:r>
            <a:endPar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457200" algn="l"/>
              </a:tabLs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DirectAccess clients that are connected to the intranet can access intranet resources just like any other intranet computer.</a:t>
            </a:r>
            <a:endPar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E87292-44DE-4A44-90FE-F209B34A8998}" type="slidenum">
              <a:rPr lang="en-US" smtClean="0">
                <a:solidFill>
                  <a:prstClr val="black"/>
                </a:solidFill>
              </a:rPr>
              <a:pPr/>
              <a:t>21</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DirectAccess</a:t>
            </a:r>
          </a:p>
        </p:txBody>
      </p:sp>
    </p:spTree>
    <p:extLst>
      <p:ext uri="{BB962C8B-B14F-4D97-AF65-F5344CB8AC3E}">
        <p14:creationId xmlns:p14="http://schemas.microsoft.com/office/powerpoint/2010/main" val="3006008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Discuss with the students the potential benefits of the different DirectAccess options.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E87292-44DE-4A44-90FE-F209B34A8998}" type="slidenum">
              <a:rPr lang="en-US" smtClean="0">
                <a:solidFill>
                  <a:prstClr val="black"/>
                </a:solidFill>
              </a:rPr>
              <a:pPr/>
              <a:t>22</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DirectAccess</a:t>
            </a:r>
          </a:p>
        </p:txBody>
      </p:sp>
    </p:spTree>
    <p:extLst>
      <p:ext uri="{BB962C8B-B14F-4D97-AF65-F5344CB8AC3E}">
        <p14:creationId xmlns:p14="http://schemas.microsoft.com/office/powerpoint/2010/main" val="2517103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with students different scenarios where you would use different DirectAccess tunneling protocols. </a:t>
            </a:r>
          </a:p>
        </p:txBody>
      </p:sp>
      <p:sp>
        <p:nvSpPr>
          <p:cNvPr id="4" name="Slide Number Placeholder 3"/>
          <p:cNvSpPr>
            <a:spLocks noGrp="1"/>
          </p:cNvSpPr>
          <p:nvPr>
            <p:ph type="sldNum" sz="quarter" idx="10"/>
          </p:nvPr>
        </p:nvSpPr>
        <p:spPr/>
        <p:txBody>
          <a:bodyPr/>
          <a:lstStyle/>
          <a:p>
            <a:fld id="{9CE87292-44DE-4A44-90FE-F209B34A8998}" type="slidenum">
              <a:rPr lang="en-US" smtClean="0">
                <a:solidFill>
                  <a:prstClr val="black"/>
                </a:solidFill>
              </a:rPr>
              <a:pPr/>
              <a:t>23</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DirectAccess</a:t>
            </a:r>
          </a:p>
        </p:txBody>
      </p:sp>
    </p:spTree>
    <p:extLst>
      <p:ext uri="{BB962C8B-B14F-4D97-AF65-F5344CB8AC3E}">
        <p14:creationId xmlns:p14="http://schemas.microsoft.com/office/powerpoint/2010/main" val="216650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with students how to manage remote access by using the Microsoft Management Consoles (MMCs) and Windows PowerShell. Inform students that you will demonstrate the MMC consoles in the next demonstration topic. Also, let the students know that they will learn more about DirectAccess and VPN later in this module.</a:t>
            </a:r>
          </a:p>
        </p:txBody>
      </p:sp>
      <p:sp>
        <p:nvSpPr>
          <p:cNvPr id="4" name="Slide Number Placeholder 3"/>
          <p:cNvSpPr>
            <a:spLocks noGrp="1"/>
          </p:cNvSpPr>
          <p:nvPr>
            <p:ph type="sldNum" sz="quarter" idx="10"/>
          </p:nvPr>
        </p:nvSpPr>
        <p:spPr/>
        <p:txBody>
          <a:bodyPr/>
          <a:lstStyle/>
          <a:p>
            <a:fld id="{9CE87292-44DE-4A44-90FE-F209B34A8998}" type="slidenum">
              <a:rPr lang="en-US" smtClean="0">
                <a:solidFill>
                  <a:prstClr val="black"/>
                </a:solidFill>
              </a:rPr>
              <a:pPr/>
              <a:t>24</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DirectAccess</a:t>
            </a:r>
          </a:p>
        </p:txBody>
      </p:sp>
    </p:spTree>
    <p:extLst>
      <p:ext uri="{BB962C8B-B14F-4D97-AF65-F5344CB8AC3E}">
        <p14:creationId xmlns:p14="http://schemas.microsoft.com/office/powerpoint/2010/main" val="1359597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Using the animated slide, explain how DirectAccess clients connect to intranet resources: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first click, explain how the DirectAccess client tries to resolve the fully qualified domain name (FQDN) of the network location server URL.</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second click, explain how the DirectAccess client establishes a connection with a network location server.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third click, explain the process of checking the certificate revocation list (CRL) revocation status of the network location server certificate.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fourth click, explain how, based on the successful connection of the network location server, the DirectAccess clients ignore DirectAccess rules in the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NRPT</a:t>
            </a:r>
            <a:r>
              <a:rPr lang="en-CA" sz="1000" dirty="0">
                <a:effectLst/>
                <a:latin typeface="Arial" panose="020B0604020202020204" pitchFamily="34" charset="0"/>
                <a:ea typeface="Calibri" panose="020F0502020204030204" pitchFamily="34"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fifth click, explain how the DirectAccess client attempts to locate and sign in to the Active Directory domain by using a computer account.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sixth click, explain how the DirectAccess client assigns a domain firewall profile, which ignores connection security tunnel rules and starts accessing intranet resources normally.</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tabLst>
                <a:tab pos="457200" algn="l"/>
              </a:tabLst>
            </a:pPr>
            <a:r>
              <a:rPr lang="en-CA" sz="1000" dirty="0">
                <a:effectLst/>
                <a:latin typeface="Arial" panose="020B0604020202020204" pitchFamily="34" charset="0"/>
                <a:ea typeface="Calibri" panose="020F0502020204030204" pitchFamily="34" charset="0"/>
                <a:cs typeface="Times New Roman" panose="02020603050405020304" pitchFamily="18" charset="0"/>
              </a:rPr>
              <a:t>The seventh and final click shows the client accessing internal network resources. This is the eighth step of the process.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E87292-44DE-4A44-90FE-F209B34A8998}" type="slidenum">
              <a:rPr lang="en-US" smtClean="0">
                <a:solidFill>
                  <a:prstClr val="black"/>
                </a:solidFill>
              </a:rPr>
              <a:pPr/>
              <a:t>25</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DirectAccess</a:t>
            </a:r>
          </a:p>
        </p:txBody>
      </p:sp>
    </p:spTree>
    <p:extLst>
      <p:ext uri="{BB962C8B-B14F-4D97-AF65-F5344CB8AC3E}">
        <p14:creationId xmlns:p14="http://schemas.microsoft.com/office/powerpoint/2010/main" val="3818655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Use the animated slide to explain the following processes: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initial slide, explain how a DirectAccess client attempts to access a network location server.</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first click, explain how DirectAccess tries to resolve the FQDN of the network location server URL. The FQDN of the network location server URL corresponds to an exemption rule in the NRPT.</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second click, DirectAccess sends the DNS query to an organizational DNS server (non-Internet).</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third click, the DirectAccess client uses a combination of NRPT rules and connection security rules to locate and connect to the DirectAccess server through the Internet.</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fourth click, explain how a DirectAccess client attempts to locate a domain controller.</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fifth click, explain how a DirectAccess client attempts to access intranet resources.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tabLst>
                <a:tab pos="4572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sixth click, explain how a DirectAccess client attempts to access Internet resources.</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It is not necessary to go through all of the details in the Student Handbook. You can just focus on the initial process of determination. </a:t>
            </a:r>
          </a:p>
        </p:txBody>
      </p:sp>
      <p:sp>
        <p:nvSpPr>
          <p:cNvPr id="4" name="Slide Number Placeholder 3"/>
          <p:cNvSpPr>
            <a:spLocks noGrp="1"/>
          </p:cNvSpPr>
          <p:nvPr>
            <p:ph type="sldNum" sz="quarter" idx="10"/>
          </p:nvPr>
        </p:nvSpPr>
        <p:spPr/>
        <p:txBody>
          <a:bodyPr/>
          <a:lstStyle/>
          <a:p>
            <a:fld id="{9CE87292-44DE-4A44-90FE-F209B34A8998}" type="slidenum">
              <a:rPr lang="en-US" smtClean="0">
                <a:solidFill>
                  <a:prstClr val="black"/>
                </a:solidFill>
              </a:rPr>
              <a:pPr/>
              <a:t>26</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DirectAccess</a:t>
            </a:r>
          </a:p>
        </p:txBody>
      </p:sp>
    </p:spTree>
    <p:extLst>
      <p:ext uri="{BB962C8B-B14F-4D97-AF65-F5344CB8AC3E}">
        <p14:creationId xmlns:p14="http://schemas.microsoft.com/office/powerpoint/2010/main" val="3845667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Briefly introduce lesson topics to students.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How many GPOs does the Getting Started Wizard create?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1</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2</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3</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4</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5</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1</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2</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3</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4</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5</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Getting Started Wizard creates two GPOs: DirectAccess Server Settings, and DirectAccess Client Settings.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want to deploy a dedicated network location server. Would you be able to use the Getting Started Wizard for that?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No. If you use the Getting Started Wizard, the network location server and DirectAccess server will be the same machine. You would have to configure network location server manually from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Remote Access Management</a:t>
            </a:r>
            <a:r>
              <a:rPr lang="en-US" sz="1000" dirty="0">
                <a:effectLst/>
                <a:latin typeface="Arial" panose="020B0604020202020204" pitchFamily="34" charset="0"/>
                <a:ea typeface="Calibri" panose="020F0502020204030204" pitchFamily="34" charset="0"/>
                <a:cs typeface="Times New Roman" panose="02020603050405020304" pitchFamily="18" charset="0"/>
              </a:rPr>
              <a:t> console.</a:t>
            </a:r>
          </a:p>
        </p:txBody>
      </p:sp>
      <p:sp>
        <p:nvSpPr>
          <p:cNvPr id="4" name="Slide Number Placeholder 3"/>
          <p:cNvSpPr>
            <a:spLocks noGrp="1"/>
          </p:cNvSpPr>
          <p:nvPr>
            <p:ph type="sldNum" sz="quarter" idx="10"/>
          </p:nvPr>
        </p:nvSpPr>
        <p:spPr/>
        <p:txBody>
          <a:bodyPr/>
          <a:lstStyle/>
          <a:p>
            <a:fld id="{9CE87292-44DE-4A44-90FE-F209B34A8998}" type="slidenum">
              <a:rPr lang="en-US" smtClean="0">
                <a:solidFill>
                  <a:prstClr val="black"/>
                </a:solidFill>
              </a:rPr>
              <a:pPr/>
              <a:t>27</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DirectAccess</a:t>
            </a:r>
          </a:p>
        </p:txBody>
      </p:sp>
    </p:spTree>
    <p:extLst>
      <p:ext uri="{BB962C8B-B14F-4D97-AF65-F5344CB8AC3E}">
        <p14:creationId xmlns:p14="http://schemas.microsoft.com/office/powerpoint/2010/main" val="2809674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the students the changes that they can make using the Getting Started Wizard. Inform students that you are going to demonstrate the changes in the following demonstration.</a:t>
            </a:r>
          </a:p>
        </p:txBody>
      </p:sp>
      <p:sp>
        <p:nvSpPr>
          <p:cNvPr id="4" name="Slide Number Placeholder 3"/>
          <p:cNvSpPr>
            <a:spLocks noGrp="1"/>
          </p:cNvSpPr>
          <p:nvPr>
            <p:ph type="sldNum" sz="quarter" idx="10"/>
          </p:nvPr>
        </p:nvSpPr>
        <p:spPr/>
        <p:txBody>
          <a:bodyPr/>
          <a:lstStyle/>
          <a:p>
            <a:fld id="{9CE87292-44DE-4A44-90FE-F209B34A8998}" type="slidenum">
              <a:rPr lang="en-US" smtClean="0">
                <a:solidFill>
                  <a:prstClr val="black"/>
                </a:solidFill>
              </a:rPr>
              <a:pPr/>
              <a:t>28</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DirectAccess</a:t>
            </a:r>
          </a:p>
        </p:txBody>
      </p:sp>
    </p:spTree>
    <p:extLst>
      <p:ext uri="{BB962C8B-B14F-4D97-AF65-F5344CB8AC3E}">
        <p14:creationId xmlns:p14="http://schemas.microsoft.com/office/powerpoint/2010/main" val="426321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limitations of deploying DirectAccess by using the Getting Started Wizard.</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Instruct the students that if they do not use the Getting Started Wizard, they will have more control over the configuration settings and GPOs related to DirectAccess.</a:t>
            </a:r>
          </a:p>
        </p:txBody>
      </p:sp>
      <p:sp>
        <p:nvSpPr>
          <p:cNvPr id="4" name="Slide Number Placeholder 3"/>
          <p:cNvSpPr>
            <a:spLocks noGrp="1"/>
          </p:cNvSpPr>
          <p:nvPr>
            <p:ph type="sldNum" sz="quarter" idx="10"/>
          </p:nvPr>
        </p:nvSpPr>
        <p:spPr/>
        <p:txBody>
          <a:bodyPr/>
          <a:lstStyle/>
          <a:p>
            <a:fld id="{9CE87292-44DE-4A44-90FE-F209B34A8998}" type="slidenum">
              <a:rPr lang="en-US" smtClean="0">
                <a:solidFill>
                  <a:prstClr val="black"/>
                </a:solidFill>
              </a:rPr>
              <a:pPr/>
              <a:t>29</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DirectAccess</a:t>
            </a:r>
          </a:p>
        </p:txBody>
      </p:sp>
    </p:spTree>
    <p:extLst>
      <p:ext uri="{BB962C8B-B14F-4D97-AF65-F5344CB8AC3E}">
        <p14:creationId xmlns:p14="http://schemas.microsoft.com/office/powerpoint/2010/main" val="3502596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with students how to manage remote access by using the </a:t>
            </a:r>
            <a:r>
              <a:rPr lang="en-US" sz="1000" b="1" dirty="0">
                <a:latin typeface="Arial"/>
                <a:ea typeface="Calibri"/>
                <a:cs typeface="Times New Roman"/>
              </a:rPr>
              <a:t>Remote Access Management</a:t>
            </a:r>
            <a:r>
              <a:rPr lang="en-US" sz="1000" dirty="0">
                <a:latin typeface="Arial"/>
                <a:ea typeface="Calibri"/>
                <a:cs typeface="Times New Roman"/>
              </a:rPr>
              <a:t> console, </a:t>
            </a:r>
            <a:r>
              <a:rPr lang="en-US" sz="1000" b="1" dirty="0">
                <a:latin typeface="Arial"/>
                <a:ea typeface="Calibri"/>
                <a:cs typeface="Times New Roman"/>
              </a:rPr>
              <a:t>Routing and Remote Access</a:t>
            </a:r>
            <a:r>
              <a:rPr lang="en-US" sz="1000" dirty="0">
                <a:latin typeface="Arial"/>
                <a:ea typeface="Calibri"/>
                <a:cs typeface="Times New Roman"/>
              </a:rPr>
              <a:t> console or Windows PowerShell. Inform students that you will demonstrate these consoles in the next demonstration topic. Also, let the students know that they will learn more about DirectAccess and VPN later in this module.</a:t>
            </a:r>
          </a:p>
        </p:txBody>
      </p:sp>
      <p:sp>
        <p:nvSpPr>
          <p:cNvPr id="4" name="Slide Number Placeholder 3"/>
          <p:cNvSpPr>
            <a:spLocks noGrp="1"/>
          </p:cNvSpPr>
          <p:nvPr>
            <p:ph type="sldNum" sz="quarter" idx="10"/>
          </p:nvPr>
        </p:nvSpPr>
        <p:spPr/>
        <p:txBody>
          <a:bodyPr/>
          <a:lstStyle/>
          <a:p>
            <a:fld id="{32FC82FB-1DF3-4E2A-B939-DBD7AFB540D2}"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20741B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Remote access in Windows Server 2016</a:t>
            </a:r>
            <a:endParaRPr lang="en-US" sz="1200" b="1" dirty="0">
              <a:solidFill>
                <a:srgbClr val="336699"/>
              </a:solidFill>
              <a:latin typeface="Arial"/>
            </a:endParaRPr>
          </a:p>
        </p:txBody>
      </p:sp>
    </p:spTree>
    <p:extLst>
      <p:ext uri="{BB962C8B-B14F-4D97-AF65-F5344CB8AC3E}">
        <p14:creationId xmlns:p14="http://schemas.microsoft.com/office/powerpoint/2010/main" val="203894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Verifying readiness for a DirectAccess deployment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Before you deploy DirectAccess, you need to ensure that the infrastructure is ready for the deployment.</a:t>
            </a:r>
          </a:p>
          <a:p>
            <a:pPr>
              <a:lnSpc>
                <a:spcPct val="107000"/>
              </a:lnSpc>
              <a:spcAft>
                <a:spcPts val="800"/>
              </a:spcAft>
            </a:pPr>
            <a:r>
              <a:rPr lang="da-DK" sz="1000" b="1" dirty="0">
                <a:effectLst/>
                <a:latin typeface="Arial" panose="020B0604020202020204" pitchFamily="34" charset="0"/>
                <a:ea typeface="Calibri" panose="020F0502020204030204" pitchFamily="34" charset="0"/>
                <a:cs typeface="Times New Roman" panose="02020603050405020304" pitchFamily="18" charset="0"/>
              </a:rPr>
              <a:t>Exercise 2: Configuring DirectAccess</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have verified that the infrastructure is ready for the DirectAccess deployment. A colleague has already installed the Remote Access role on EU-RTR. You now need to configure DirectAccess on the DirectAccess server by using the Getting Started Wizard.</a:t>
            </a:r>
          </a:p>
          <a:p>
            <a:pPr>
              <a:lnSpc>
                <a:spcPct val="107000"/>
              </a:lnSpc>
              <a:spcAft>
                <a:spcPts val="800"/>
              </a:spcAft>
            </a:pPr>
            <a:r>
              <a:rPr lang="da-DK" sz="1000" b="1" dirty="0">
                <a:effectLst/>
                <a:latin typeface="Arial" panose="020B0604020202020204" pitchFamily="34" charset="0"/>
                <a:ea typeface="Calibri" panose="020F0502020204030204" pitchFamily="34" charset="0"/>
                <a:cs typeface="Times New Roman" panose="02020603050405020304" pitchFamily="18" charset="0"/>
              </a:rPr>
              <a:t>Exercise 3: Validating the DirectAccess deployment</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Now that you have configured DirectAccess, you need to verify that DirectAccess is working. You will start by verifying the changes made by the Getting Started Wizard, and then you will verify that client computers can access the internal network by using DirectAccess.</a:t>
            </a:r>
          </a:p>
        </p:txBody>
      </p:sp>
      <p:sp>
        <p:nvSpPr>
          <p:cNvPr id="4" name="Slide Number Placeholder 3"/>
          <p:cNvSpPr>
            <a:spLocks noGrp="1"/>
          </p:cNvSpPr>
          <p:nvPr>
            <p:ph type="sldNum" sz="quarter" idx="10"/>
          </p:nvPr>
        </p:nvSpPr>
        <p:spPr/>
        <p:txBody>
          <a:bodyPr/>
          <a:lstStyle/>
          <a:p>
            <a:fld id="{9CE87292-44DE-4A44-90FE-F209B34A8998}" type="slidenum">
              <a:rPr lang="en-US" smtClean="0">
                <a:solidFill>
                  <a:prstClr val="black"/>
                </a:solidFill>
              </a:rPr>
              <a:pPr/>
              <a:t>30</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DirectAccess</a:t>
            </a:r>
          </a:p>
        </p:txBody>
      </p:sp>
    </p:spTree>
    <p:extLst>
      <p:ext uri="{BB962C8B-B14F-4D97-AF65-F5344CB8AC3E}">
        <p14:creationId xmlns:p14="http://schemas.microsoft.com/office/powerpoint/2010/main" val="2866480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This topic has four additional slides.</a:t>
            </a:r>
          </a:p>
          <a:p>
            <a:pPr>
              <a:lnSpc>
                <a:spcPct val="115000"/>
              </a:lnSpc>
              <a:spcAft>
                <a:spcPts val="1000"/>
              </a:spcAft>
            </a:pPr>
            <a:r>
              <a:rPr lang="en-US" sz="1000" dirty="0">
                <a:latin typeface="Arial"/>
                <a:ea typeface="Calibri"/>
                <a:cs typeface="Times New Roman"/>
              </a:rPr>
              <a:t>Go through the bullets on the slide and explain briefly why routing is needed. Do not give any routing examples just yet, because the next slides will introduce the students to various routing scenarios.</a:t>
            </a:r>
          </a:p>
        </p:txBody>
      </p:sp>
      <p:sp>
        <p:nvSpPr>
          <p:cNvPr id="4" name="Slide Number Placeholder 3"/>
          <p:cNvSpPr>
            <a:spLocks noGrp="1"/>
          </p:cNvSpPr>
          <p:nvPr>
            <p:ph type="sldNum" sz="quarter" idx="10"/>
          </p:nvPr>
        </p:nvSpPr>
        <p:spPr/>
        <p:txBody>
          <a:bodyPr/>
          <a:lstStyle/>
          <a:p>
            <a:fld id="{32FC82FB-1DF3-4E2A-B939-DBD7AFB540D2}"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20741B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6: Remote access in Windows Server 2016</a:t>
            </a:r>
            <a:endParaRPr lang="en-US" sz="1200" b="1" dirty="0">
              <a:solidFill>
                <a:srgbClr val="336699"/>
              </a:solidFill>
              <a:latin typeface="Arial"/>
            </a:endParaRPr>
          </a:p>
        </p:txBody>
      </p:sp>
    </p:spTree>
    <p:extLst>
      <p:ext uri="{BB962C8B-B14F-4D97-AF65-F5344CB8AC3E}">
        <p14:creationId xmlns:p14="http://schemas.microsoft.com/office/powerpoint/2010/main" val="2621269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Plan a virtual private network (VPN) solution.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Implement VPN access.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20741B_08.pptx.</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the materials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and determine how you will use the information to reinforce student learning and promote knowledge transfer to on-the-job performance.</a:t>
            </a:r>
          </a:p>
          <a:p>
            <a:pPr fontAlgn="base">
              <a:lnSpc>
                <a:spcPct val="90000"/>
              </a:lnSpc>
              <a:spcAft>
                <a:spcPts val="720"/>
              </a:spcAft>
            </a:pPr>
            <a:r>
              <a:rPr lang="en-US" sz="1000" dirty="0">
                <a:effectLst/>
                <a:latin typeface="Arial" panose="020B0604020202020204" pitchFamily="34" charset="0"/>
                <a:ea typeface="Times New Roman" panose="02020603050405020304" pitchFamily="18" charset="0"/>
                <a:cs typeface="Segoe UI" panose="020B0502040204020203" pitchFamily="34" charset="0"/>
              </a:rPr>
              <a:t>As you prepare for this class, it is imperative that you complete the labs yourself. This gives you an understanding of how the labs work and the concepts that each lab covers. This enables you to provide meaningful hints to students who might have issues while working in the labs. Furthermore, it will help guide your lecture to ensure that you discuss the concepts that the labs cover.</a:t>
            </a:r>
            <a:endParaRPr lang="en-US" sz="10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5</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Tree>
    <p:extLst>
      <p:ext uri="{BB962C8B-B14F-4D97-AF65-F5344CB8AC3E}">
        <p14:creationId xmlns:p14="http://schemas.microsoft.com/office/powerpoint/2010/main" val="710573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the names of the various tunnel protocols that you can use in Windows Server 2016?</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use the PPTP, L2TP, IKEv2, and SSTP tunnel protocols in Windows Server 2016.</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the requirements for VPN Reconnect?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requirements for using VPN Reconnect are: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A computer that is running Windows Server 2016, Windows Server 2012, or Windows Server 2008 R2 as a VPN server.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A computer that is running Windows 10, Windows 8, Windows Server 2012, Windows 7, or Windows Server 2008 R2 client.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PKI, because VPN Reconnect requires a computer certificate for a remote connection. You can use certificates that an internal CA or a public CA issues.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use app-triggered VPN with domain-member computers.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One of the requirements for using app-triggered VPN is that the client computer cannot be a domain member.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6</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Tree>
    <p:extLst>
      <p:ext uri="{BB962C8B-B14F-4D97-AF65-F5344CB8AC3E}">
        <p14:creationId xmlns:p14="http://schemas.microsoft.com/office/powerpoint/2010/main" val="1818552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Describe how you can use a VPN connection in Windows Server 2016 to connect remote-network clients. Present the slide while explaining the benefits of using a public network (the Internet) to tunnel securely into the organization’s local area network (LAN) and gain access to resources.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that cost savings and increased bandwidth are the primary benefits of using a VPN connection, rather than a dial-up connection, and then explain the properties of a VPN connection, including: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Encapsulation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Authentication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Data Encryption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7</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Tree>
    <p:extLst>
      <p:ext uri="{BB962C8B-B14F-4D97-AF65-F5344CB8AC3E}">
        <p14:creationId xmlns:p14="http://schemas.microsoft.com/office/powerpoint/2010/main" val="3576098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how a site-to-site VPN works and how to configure it correctly. Also, demonstrate how to create a demand-dial interface on LON-RTR, and stress that the name of the answering router’s demand-dial interface must match the name of the user account that you specify on the calling router. Finally, mention that it is important to avoid using the Point-to-Point Tunneling Protocol (PPTP) because it is not secure.</a:t>
            </a: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8</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Tree>
    <p:extLst>
      <p:ext uri="{BB962C8B-B14F-4D97-AF65-F5344CB8AC3E}">
        <p14:creationId xmlns:p14="http://schemas.microsoft.com/office/powerpoint/2010/main" val="1702243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Explain the support for each of the client protocols, and discuss the following port requirements for each VPN protocol: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To implement PPTP, configure the firewall to pass Transmission Control Protocol (TCP) port 1723 and IP protocol ID 47.</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To implement Layer 2 Tunneling Protocol (L2TP), configure the firewall to pass User Datagram Protocol (UDP) port 500, UDP port 1701, UDP port 4500, and IP Protocol ID 50.</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To implement Secure Socket Tunneling Protocol (SSTP), configure the firewall to open TCP port 443.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To implement Internet Key Exchange version 2 (IKEv2), configure the firewall to open UDP port 500.</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D1C2FC9-33D5-4298-A4CC-A5851FE00D0A}" type="slidenum">
              <a:rPr lang="en-US" smtClean="0">
                <a:solidFill>
                  <a:prstClr val="black"/>
                </a:solidFill>
              </a:rPr>
              <a:pPr/>
              <a:t>9</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8: Implementing VPNs</a:t>
            </a:r>
          </a:p>
        </p:txBody>
      </p:sp>
    </p:spTree>
    <p:extLst>
      <p:ext uri="{BB962C8B-B14F-4D97-AF65-F5344CB8AC3E}">
        <p14:creationId xmlns:p14="http://schemas.microsoft.com/office/powerpoint/2010/main" val="427587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733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emf"/><Relationship Id="rId3" Type="http://schemas.openxmlformats.org/officeDocument/2006/relationships/notesSlide" Target="../notesSlides/notesSlide25.xml"/><Relationship Id="rId7" Type="http://schemas.openxmlformats.org/officeDocument/2006/relationships/image" Target="../media/image13.png"/><Relationship Id="rId12"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5.png"/><Relationship Id="rId3" Type="http://schemas.openxmlformats.org/officeDocument/2006/relationships/notesSlide" Target="../notesSlides/notesSlide26.xml"/><Relationship Id="rId7" Type="http://schemas.openxmlformats.org/officeDocument/2006/relationships/image" Target="../media/image12.emf"/><Relationship Id="rId12"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22.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21.png"/><Relationship Id="rId15" Type="http://schemas.openxmlformats.org/officeDocument/2006/relationships/image" Target="../media/image27.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3.png"/><Relationship Id="rId1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notesSlide" Target="../notesSlides/notesSlide7.xml"/><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a:t>
            </a:r>
            <a:r>
              <a:rPr lang="en-US" dirty="0" smtClean="0"/>
              <a:t>8</a:t>
            </a:r>
            <a:endParaRPr lang="en-US" dirty="0"/>
          </a:p>
        </p:txBody>
      </p:sp>
      <p:sp>
        <p:nvSpPr>
          <p:cNvPr id="3" name="Subtitle 2"/>
          <p:cNvSpPr>
            <a:spLocks noGrp="1"/>
          </p:cNvSpPr>
          <p:nvPr>
            <p:ph type="subTitle" sz="quarter" idx="1"/>
          </p:nvPr>
        </p:nvSpPr>
        <p:spPr/>
        <p:txBody>
          <a:bodyPr/>
          <a:lstStyle/>
          <a:p>
            <a:r>
              <a:rPr lang="en-CA" dirty="0"/>
              <a:t>Remote access in Windows Server 2016
</a:t>
            </a:r>
            <a:endParaRPr lang="en-US" dirty="0"/>
          </a:p>
        </p:txBody>
      </p:sp>
    </p:spTree>
    <p:extLst>
      <p:ext uri="{BB962C8B-B14F-4D97-AF65-F5344CB8AC3E}">
        <p14:creationId xmlns:p14="http://schemas.microsoft.com/office/powerpoint/2010/main" val="4056349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 authentication options</a:t>
            </a:r>
          </a:p>
        </p:txBody>
      </p:sp>
      <p:graphicFrame>
        <p:nvGraphicFramePr>
          <p:cNvPr id="4" name="Content Placeholder 5"/>
          <p:cNvGraphicFramePr>
            <a:graphicFrameLocks/>
          </p:cNvGraphicFramePr>
          <p:nvPr>
            <p:extLst/>
          </p:nvPr>
        </p:nvGraphicFramePr>
        <p:xfrm>
          <a:off x="111055" y="811067"/>
          <a:ext cx="8911025" cy="5973421"/>
        </p:xfrm>
        <a:graphic>
          <a:graphicData uri="http://schemas.openxmlformats.org/drawingml/2006/table">
            <a:tbl>
              <a:tblPr firstRow="1" bandRow="1">
                <a:tableStyleId>{9DCAF9ED-07DC-4A11-8D7F-57B35C25682E}</a:tableStyleId>
              </a:tblPr>
              <a:tblGrid>
                <a:gridCol w="1077665">
                  <a:extLst>
                    <a:ext uri="{9D8B030D-6E8A-4147-A177-3AD203B41FA5}">
                      <a16:colId xmlns="" xmlns:a16="http://schemas.microsoft.com/office/drawing/2014/main" val="20000"/>
                    </a:ext>
                  </a:extLst>
                </a:gridCol>
                <a:gridCol w="4419600">
                  <a:extLst>
                    <a:ext uri="{9D8B030D-6E8A-4147-A177-3AD203B41FA5}">
                      <a16:colId xmlns="" xmlns:a16="http://schemas.microsoft.com/office/drawing/2014/main" val="20001"/>
                    </a:ext>
                  </a:extLst>
                </a:gridCol>
                <a:gridCol w="3413760">
                  <a:extLst>
                    <a:ext uri="{9D8B030D-6E8A-4147-A177-3AD203B41FA5}">
                      <a16:colId xmlns="" xmlns:a16="http://schemas.microsoft.com/office/drawing/2014/main" val="20002"/>
                    </a:ext>
                  </a:extLst>
                </a:gridCol>
              </a:tblGrid>
              <a:tr h="3554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Protocol </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Description</a:t>
                      </a:r>
                      <a:endParaRPr kumimoji="0" lang="en-US" sz="1600" b="1" i="0" u="none" strike="noStrike" cap="none" normalizeH="0" baseline="0" dirty="0">
                        <a:ln>
                          <a:noFill/>
                        </a:ln>
                        <a:solidFill>
                          <a:schemeClr val="tx1"/>
                        </a:solidFill>
                        <a:effectLst/>
                        <a:latin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Security level </a:t>
                      </a:r>
                      <a:endParaRPr kumimoji="0" lang="en-US" sz="1600" b="1" i="0" u="none" strike="noStrike" cap="none" normalizeH="0" baseline="0" dirty="0">
                        <a:ln>
                          <a:noFill/>
                        </a:ln>
                        <a:solidFill>
                          <a:schemeClr val="tx1"/>
                        </a:solidFill>
                        <a:effectLst/>
                        <a:latin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 xmlns:a16="http://schemas.microsoft.com/office/drawing/2014/main" val="10000"/>
                  </a:ext>
                </a:extLst>
              </a:tr>
              <a:tr h="108359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PAP</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Uses plaintext passwords. Typically used if the remote access client and remote access server cannot negotiate a more secure form of validation.</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The least secure authentication protocol. Does not protect against replay attacks, remote client impersonation, or remote server impersonation. </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 xmlns:a16="http://schemas.microsoft.com/office/drawing/2014/main" val="10001"/>
                  </a:ext>
                </a:extLst>
              </a:tr>
              <a:tr h="177131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CHAP</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A challenge-response authentication protocol that uses the industry-standard MD5 hashing scheme.</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An improvement over PAP in that the password is not sent over the PPP link.</a:t>
                      </a:r>
                    </a:p>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Requires a plaintext version of the password to validate the challenge response. Does not protect against remote server impersonation.</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 xmlns:a16="http://schemas.microsoft.com/office/drawing/2014/main" val="10002"/>
                  </a:ext>
                </a:extLst>
              </a:tr>
              <a:tr h="139615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MS-CHAPv2 </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An upgrade of MS-CHAP. Provides two-way authentication, also known as mutual authentication. The remote access client receives verification that the remote access server to which it is dialing in to has access to the user’s password.</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Provides stronger security than CHAP. </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 xmlns:a16="http://schemas.microsoft.com/office/drawing/2014/main" val="10003"/>
                  </a:ext>
                </a:extLst>
              </a:tr>
              <a:tr h="90154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EAP</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Allows for arbitrary authentication of a remote access connection through the use of authentication schemes, known as EAP types.</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a:ln>
                            <a:noFill/>
                          </a:ln>
                          <a:solidFill>
                            <a:schemeClr val="tx1"/>
                          </a:solidFill>
                          <a:effectLst/>
                          <a:latin typeface="Segoe UI" pitchFamily="34" charset="0"/>
                          <a:cs typeface="Segoe UI" pitchFamily="34" charset="0"/>
                        </a:rPr>
                        <a:t>Offers the strongest security by providing the most flexibility in authentication variations.</a:t>
                      </a:r>
                      <a:endParaRPr kumimoji="0" lang="en-US" sz="1600" b="0" i="0" u="none" strike="noStrike" cap="none" normalizeH="0" baseline="0" dirty="0">
                        <a:ln>
                          <a:noFill/>
                        </a:ln>
                        <a:solidFill>
                          <a:schemeClr val="tx1"/>
                        </a:solidFill>
                        <a:effectLst/>
                        <a:latin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770199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VPN Reconnect?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kern="0" dirty="0">
                <a:solidFill>
                  <a:srgbClr val="000000"/>
                </a:solidFill>
              </a:rPr>
              <a:t>VPN Reconnect maintains connectivity across network outages</a:t>
            </a:r>
          </a:p>
          <a:p>
            <a:r>
              <a:rPr lang="en-GB" kern="0" dirty="0">
                <a:solidFill>
                  <a:srgbClr val="000000"/>
                </a:solidFill>
              </a:rPr>
              <a:t>VPN Reconnect:</a:t>
            </a:r>
          </a:p>
          <a:p>
            <a:pPr marL="365760" lvl="1"/>
            <a:r>
              <a:rPr lang="en-GB" kern="0" dirty="0">
                <a:solidFill>
                  <a:srgbClr val="000000"/>
                </a:solidFill>
              </a:rPr>
              <a:t>Provides seamless and consistent VPN connectivity </a:t>
            </a:r>
          </a:p>
          <a:p>
            <a:pPr marL="365760" lvl="1"/>
            <a:r>
              <a:rPr lang="en-GB" kern="0" dirty="0">
                <a:solidFill>
                  <a:srgbClr val="000000"/>
                </a:solidFill>
              </a:rPr>
              <a:t>Uses the IKEv2 technology </a:t>
            </a:r>
          </a:p>
          <a:p>
            <a:pPr marL="365760" lvl="1"/>
            <a:r>
              <a:rPr lang="en-GB" kern="0" dirty="0">
                <a:solidFill>
                  <a:srgbClr val="000000"/>
                </a:solidFill>
              </a:rPr>
              <a:t>Automatically re-establishes VPN connections when connectivity is available</a:t>
            </a:r>
          </a:p>
          <a:p>
            <a:pPr marL="365760" lvl="1"/>
            <a:r>
              <a:rPr lang="en-GB" kern="0" dirty="0">
                <a:solidFill>
                  <a:srgbClr val="000000"/>
                </a:solidFill>
              </a:rPr>
              <a:t>Maintains the connection if users move between different networks</a:t>
            </a:r>
          </a:p>
          <a:p>
            <a:pPr marL="365760" lvl="1"/>
            <a:r>
              <a:rPr lang="en-US" kern="0" dirty="0">
                <a:solidFill>
                  <a:srgbClr val="000000"/>
                </a:solidFill>
              </a:rPr>
              <a:t>Provides transparent connection status to users</a:t>
            </a:r>
          </a:p>
        </p:txBody>
      </p:sp>
    </p:spTree>
    <p:custDataLst>
      <p:tags r:id="rId1"/>
    </p:custDataLst>
    <p:extLst>
      <p:ext uri="{BB962C8B-B14F-4D97-AF65-F5344CB8AC3E}">
        <p14:creationId xmlns:p14="http://schemas.microsoft.com/office/powerpoint/2010/main" val="179731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app-triggered VPN feature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a:solidFill>
                  <a:srgbClr val="000000"/>
                </a:solidFill>
              </a:rPr>
              <a:t>App-triggered VPN enables an app to trigger a VPN profile automatically</a:t>
            </a:r>
          </a:p>
          <a:p>
            <a:r>
              <a:rPr lang="en-US" kern="0" dirty="0">
                <a:solidFill>
                  <a:srgbClr val="000000"/>
                </a:solidFill>
              </a:rPr>
              <a:t>You configure app-triggered VPN by using the </a:t>
            </a:r>
            <a:r>
              <a:rPr lang="en-US" b="1" kern="0" dirty="0">
                <a:solidFill>
                  <a:srgbClr val="000000"/>
                </a:solidFill>
              </a:rPr>
              <a:t>AddVpnConnectionTriggerApplication</a:t>
            </a:r>
            <a:r>
              <a:rPr lang="en-US" kern="0" dirty="0">
                <a:solidFill>
                  <a:srgbClr val="000000"/>
                </a:solidFill>
              </a:rPr>
              <a:t> PowerShell cmdlet</a:t>
            </a:r>
          </a:p>
          <a:p>
            <a:r>
              <a:rPr lang="en-US" kern="0" dirty="0">
                <a:solidFill>
                  <a:srgbClr val="000000"/>
                </a:solidFill>
              </a:rPr>
              <a:t>Domain-member computers do not support app-triggered VPN</a:t>
            </a:r>
          </a:p>
          <a:p>
            <a:r>
              <a:rPr lang="en-US" kern="0" dirty="0">
                <a:solidFill>
                  <a:srgbClr val="000000"/>
                </a:solidFill>
              </a:rPr>
              <a:t>App-triggered VPN requires that you enable split tunneling for the VPN profile</a:t>
            </a:r>
          </a:p>
        </p:txBody>
      </p:sp>
    </p:spTree>
    <p:custDataLst>
      <p:tags r:id="rId1"/>
    </p:custDataLst>
    <p:extLst>
      <p:ext uri="{BB962C8B-B14F-4D97-AF65-F5344CB8AC3E}">
        <p14:creationId xmlns:p14="http://schemas.microsoft.com/office/powerpoint/2010/main" val="167583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Implementing VPNs</a:t>
            </a:r>
          </a:p>
        </p:txBody>
      </p:sp>
      <p:sp>
        <p:nvSpPr>
          <p:cNvPr id="3" name="Text Placeholder 2"/>
          <p:cNvSpPr>
            <a:spLocks noGrp="1"/>
          </p:cNvSpPr>
          <p:nvPr>
            <p:ph type="body" idx="1"/>
          </p:nvPr>
        </p:nvSpPr>
        <p:spPr/>
        <p:txBody>
          <a:bodyPr/>
          <a:lstStyle/>
          <a:p>
            <a:r>
              <a:rPr lang="en-US" dirty="0"/>
              <a:t>Configuring a VPN by using the Getting Started Wizard
Options for modifying VPN configurations
Demonstration: Configuring VPN
What is the Connection Manager Administration Kit?
Demonstration: Creating a connection profile
Distributing VPN profiles</a:t>
            </a:r>
          </a:p>
        </p:txBody>
      </p:sp>
    </p:spTree>
    <p:custDataLst>
      <p:tags r:id="rId1"/>
    </p:custDataLst>
    <p:extLst>
      <p:ext uri="{BB962C8B-B14F-4D97-AF65-F5344CB8AC3E}">
        <p14:creationId xmlns:p14="http://schemas.microsoft.com/office/powerpoint/2010/main" val="196589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414" y="-2"/>
            <a:ext cx="8927465" cy="740664"/>
          </a:xfrm>
        </p:spPr>
        <p:txBody>
          <a:bodyPr/>
          <a:lstStyle/>
          <a:p>
            <a:r>
              <a:rPr lang="en-US" dirty="0"/>
              <a:t>Configuring a VPN by using the Getting Started Wizard</a:t>
            </a:r>
          </a:p>
        </p:txBody>
      </p:sp>
      <p:sp>
        <p:nvSpPr>
          <p:cNvPr id="4" name="Content Placeholder 2"/>
          <p:cNvSpPr txBox="1">
            <a:spLocks/>
          </p:cNvSpPr>
          <p:nvPr/>
        </p:nvSpPr>
        <p:spPr>
          <a:xfrm>
            <a:off x="458788" y="1021215"/>
            <a:ext cx="836437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kern="0" dirty="0">
                <a:solidFill>
                  <a:srgbClr val="000000"/>
                </a:solidFill>
              </a:rPr>
              <a:t>Configure VPN by using the Getting Started Wizard in the Remote Access Management console</a:t>
            </a:r>
          </a:p>
          <a:p>
            <a:r>
              <a:rPr lang="en-US" kern="0" dirty="0">
                <a:solidFill>
                  <a:srgbClr val="000000"/>
                </a:solidFill>
              </a:rPr>
              <a:t>Requirements for </a:t>
            </a:r>
            <a:r>
              <a:rPr lang="en-GB" kern="0" dirty="0">
                <a:solidFill>
                  <a:srgbClr val="000000"/>
                </a:solidFill>
              </a:rPr>
              <a:t>VPN server configuration include:</a:t>
            </a:r>
          </a:p>
          <a:p>
            <a:pPr marL="365760" lvl="1"/>
            <a:r>
              <a:rPr lang="en-GB" sz="2600" kern="0" dirty="0">
                <a:solidFill>
                  <a:srgbClr val="000000"/>
                </a:solidFill>
              </a:rPr>
              <a:t>Two network interfaces (public and private)</a:t>
            </a:r>
          </a:p>
          <a:p>
            <a:pPr marL="365760" lvl="1"/>
            <a:r>
              <a:rPr lang="en-GB" sz="2600" kern="0" dirty="0">
                <a:solidFill>
                  <a:srgbClr val="000000"/>
                </a:solidFill>
              </a:rPr>
              <a:t>IP Address allocation (static pool or DHCP)</a:t>
            </a:r>
          </a:p>
          <a:p>
            <a:pPr marL="365760" lvl="1"/>
            <a:r>
              <a:rPr lang="en-GB" sz="2600" kern="0" dirty="0">
                <a:solidFill>
                  <a:srgbClr val="000000"/>
                </a:solidFill>
              </a:rPr>
              <a:t>Authentication provider (NPS/RADIUS or the </a:t>
            </a:r>
            <a:br>
              <a:rPr lang="en-GB" sz="2600" kern="0" dirty="0">
                <a:solidFill>
                  <a:srgbClr val="000000"/>
                </a:solidFill>
              </a:rPr>
            </a:br>
            <a:r>
              <a:rPr lang="en-GB" sz="2600" kern="0" dirty="0">
                <a:solidFill>
                  <a:srgbClr val="000000"/>
                </a:solidFill>
              </a:rPr>
              <a:t>VPN server)</a:t>
            </a:r>
          </a:p>
          <a:p>
            <a:pPr marL="365760" lvl="1"/>
            <a:r>
              <a:rPr lang="en-GB" sz="2600" kern="0" dirty="0">
                <a:solidFill>
                  <a:srgbClr val="000000"/>
                </a:solidFill>
              </a:rPr>
              <a:t>DHCP relay agent considerations </a:t>
            </a:r>
          </a:p>
          <a:p>
            <a:pPr marL="365760" lvl="1"/>
            <a:r>
              <a:rPr lang="en-GB" sz="2600" kern="0" dirty="0">
                <a:solidFill>
                  <a:srgbClr val="000000"/>
                </a:solidFill>
              </a:rPr>
              <a:t>Membership in the local Administrators group </a:t>
            </a:r>
            <a:br>
              <a:rPr lang="en-GB" sz="2600" kern="0" dirty="0">
                <a:solidFill>
                  <a:srgbClr val="000000"/>
                </a:solidFill>
              </a:rPr>
            </a:br>
            <a:r>
              <a:rPr lang="en-GB" sz="2600" kern="0" dirty="0">
                <a:solidFill>
                  <a:srgbClr val="000000"/>
                </a:solidFill>
              </a:rPr>
              <a:t>or equivalent </a:t>
            </a:r>
          </a:p>
          <a:p>
            <a:pPr marL="0" indent="0">
              <a:buFont typeface="Arial" pitchFamily="34" charse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164640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modifying VPN configurations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a:solidFill>
                  <a:srgbClr val="000000"/>
                </a:solidFill>
              </a:rPr>
              <a:t>To configure your VPN solution, you might need to:</a:t>
            </a:r>
            <a:endParaRPr lang="en-GB" kern="0" dirty="0">
              <a:solidFill>
                <a:srgbClr val="000000"/>
              </a:solidFill>
            </a:endParaRPr>
          </a:p>
          <a:p>
            <a:r>
              <a:rPr lang="en-GB" sz="2600" kern="0" dirty="0">
                <a:solidFill>
                  <a:srgbClr val="000000"/>
                </a:solidFill>
              </a:rPr>
              <a:t>Configure static packet filters </a:t>
            </a:r>
          </a:p>
          <a:p>
            <a:r>
              <a:rPr lang="en-GB" sz="2600" kern="0" dirty="0">
                <a:solidFill>
                  <a:srgbClr val="000000"/>
                </a:solidFill>
              </a:rPr>
              <a:t>Configure services and ports </a:t>
            </a:r>
          </a:p>
          <a:p>
            <a:r>
              <a:rPr lang="en-GB" sz="2600" kern="0" dirty="0">
                <a:solidFill>
                  <a:srgbClr val="000000"/>
                </a:solidFill>
              </a:rPr>
              <a:t>Adjust logging levels for routing protocols </a:t>
            </a:r>
          </a:p>
          <a:p>
            <a:r>
              <a:rPr lang="en-GB" sz="2600" kern="0" dirty="0">
                <a:solidFill>
                  <a:srgbClr val="000000"/>
                </a:solidFill>
              </a:rPr>
              <a:t>Configure the number of available VPN ports</a:t>
            </a:r>
          </a:p>
          <a:p>
            <a:r>
              <a:rPr lang="en-GB" sz="2600" kern="0" dirty="0">
                <a:solidFill>
                  <a:srgbClr val="000000"/>
                </a:solidFill>
              </a:rPr>
              <a:t>Create a Connection Manager profile for users </a:t>
            </a:r>
          </a:p>
          <a:p>
            <a:r>
              <a:rPr lang="en-GB" sz="2600" kern="0" dirty="0">
                <a:solidFill>
                  <a:srgbClr val="000000"/>
                </a:solidFill>
              </a:rPr>
              <a:t>Add AD CS</a:t>
            </a:r>
          </a:p>
          <a:p>
            <a:r>
              <a:rPr lang="en-GB" sz="2600" kern="0" dirty="0">
                <a:solidFill>
                  <a:srgbClr val="000000"/>
                </a:solidFill>
              </a:rPr>
              <a:t>Increase remote access security </a:t>
            </a:r>
          </a:p>
          <a:p>
            <a:r>
              <a:rPr lang="en-GB" sz="2600" kern="0" dirty="0">
                <a:solidFill>
                  <a:srgbClr val="000000"/>
                </a:solidFill>
              </a:rPr>
              <a:t>Increase VPN security </a:t>
            </a:r>
          </a:p>
          <a:p>
            <a:r>
              <a:rPr lang="en-GB" sz="2600" kern="0" dirty="0">
                <a:solidFill>
                  <a:srgbClr val="000000"/>
                </a:solidFill>
              </a:rPr>
              <a:t>Implement VPN Reconnect </a:t>
            </a:r>
            <a:endParaRPr lang="en-US" sz="2600" kern="0" dirty="0">
              <a:solidFill>
                <a:srgbClr val="000000"/>
              </a:solidFill>
            </a:endParaRPr>
          </a:p>
          <a:p>
            <a:endParaRPr lang="en-US" kern="0" dirty="0">
              <a:solidFill>
                <a:srgbClr val="000000"/>
              </a:solidFill>
            </a:endParaRPr>
          </a:p>
        </p:txBody>
      </p:sp>
    </p:spTree>
    <p:custDataLst>
      <p:tags r:id="rId1"/>
    </p:custDataLst>
    <p:extLst>
      <p:ext uri="{BB962C8B-B14F-4D97-AF65-F5344CB8AC3E}">
        <p14:creationId xmlns:p14="http://schemas.microsoft.com/office/powerpoint/2010/main" val="273901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86677" cy="740664"/>
          </a:xfrm>
        </p:spPr>
        <p:txBody>
          <a:bodyPr/>
          <a:lstStyle/>
          <a:p>
            <a:r>
              <a:rPr lang="en-US" dirty="0"/>
              <a:t>What is the Connection Manager Administration Kit?</a:t>
            </a:r>
          </a:p>
        </p:txBody>
      </p:sp>
      <p:sp>
        <p:nvSpPr>
          <p:cNvPr id="4" name="Content Placeholder 2"/>
          <p:cNvSpPr txBox="1">
            <a:spLocks/>
          </p:cNvSpPr>
          <p:nvPr/>
        </p:nvSpPr>
        <p:spPr>
          <a:xfrm>
            <a:off x="458787" y="1021215"/>
            <a:ext cx="848826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kern="0" dirty="0">
                <a:solidFill>
                  <a:srgbClr val="000000"/>
                </a:solidFill>
              </a:rPr>
              <a:t>CMAK:</a:t>
            </a:r>
          </a:p>
          <a:p>
            <a:pPr marL="365760" lvl="1"/>
            <a:r>
              <a:rPr lang="en-GB" kern="0" dirty="0">
                <a:solidFill>
                  <a:srgbClr val="000000"/>
                </a:solidFill>
              </a:rPr>
              <a:t>Allows you to customize users’ remote connection </a:t>
            </a:r>
            <a:br>
              <a:rPr lang="en-GB" kern="0" dirty="0">
                <a:solidFill>
                  <a:srgbClr val="000000"/>
                </a:solidFill>
              </a:rPr>
            </a:br>
            <a:r>
              <a:rPr lang="en-GB" kern="0" dirty="0">
                <a:solidFill>
                  <a:srgbClr val="000000"/>
                </a:solidFill>
              </a:rPr>
              <a:t>experience by creating predefined connections on </a:t>
            </a:r>
            <a:br>
              <a:rPr lang="en-GB" kern="0" dirty="0">
                <a:solidFill>
                  <a:srgbClr val="000000"/>
                </a:solidFill>
              </a:rPr>
            </a:br>
            <a:r>
              <a:rPr lang="en-GB" kern="0" dirty="0">
                <a:solidFill>
                  <a:srgbClr val="000000"/>
                </a:solidFill>
              </a:rPr>
              <a:t>remote servers and networks</a:t>
            </a:r>
          </a:p>
          <a:p>
            <a:pPr marL="365760" lvl="1"/>
            <a:r>
              <a:rPr lang="en-GB" kern="0" dirty="0">
                <a:solidFill>
                  <a:srgbClr val="000000"/>
                </a:solidFill>
              </a:rPr>
              <a:t>Creates an executable file that can be run on a client computer to establish a network connection that you have designed</a:t>
            </a:r>
          </a:p>
          <a:p>
            <a:r>
              <a:rPr lang="en-GB" kern="0" dirty="0">
                <a:solidFill>
                  <a:srgbClr val="000000"/>
                </a:solidFill>
              </a:rPr>
              <a:t>You can distribute CMAK profiles to client computers by using:</a:t>
            </a:r>
          </a:p>
          <a:p>
            <a:pPr marL="365760" lvl="1"/>
            <a:r>
              <a:rPr lang="en-GB" kern="0" dirty="0">
                <a:solidFill>
                  <a:srgbClr val="000000"/>
                </a:solidFill>
              </a:rPr>
              <a:t>An operating system image</a:t>
            </a:r>
          </a:p>
          <a:p>
            <a:pPr marL="365760" lvl="1"/>
            <a:r>
              <a:rPr lang="en-GB" kern="0" dirty="0">
                <a:solidFill>
                  <a:srgbClr val="000000"/>
                </a:solidFill>
              </a:rPr>
              <a:t>Removable media</a:t>
            </a:r>
          </a:p>
          <a:p>
            <a:pPr marL="365760" lvl="1"/>
            <a:r>
              <a:rPr lang="en-GB" kern="0" dirty="0">
                <a:solidFill>
                  <a:srgbClr val="000000"/>
                </a:solidFill>
              </a:rPr>
              <a:t>Software distribution tools, such as Configuration Manager</a:t>
            </a:r>
          </a:p>
          <a:p>
            <a:endParaRPr lang="en-US" sz="2400" kern="0" dirty="0">
              <a:solidFill>
                <a:srgbClr val="000000"/>
              </a:solidFill>
            </a:endParaRPr>
          </a:p>
        </p:txBody>
      </p:sp>
    </p:spTree>
    <p:custDataLst>
      <p:tags r:id="rId1"/>
    </p:custDataLst>
    <p:extLst>
      <p:ext uri="{BB962C8B-B14F-4D97-AF65-F5344CB8AC3E}">
        <p14:creationId xmlns:p14="http://schemas.microsoft.com/office/powerpoint/2010/main" val="406106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VPN profiles</a:t>
            </a:r>
          </a:p>
        </p:txBody>
      </p:sp>
      <p:sp>
        <p:nvSpPr>
          <p:cNvPr id="4" name="Content Placeholder 2"/>
          <p:cNvSpPr txBox="1">
            <a:spLocks/>
          </p:cNvSpPr>
          <p:nvPr/>
        </p:nvSpPr>
        <p:spPr>
          <a:xfrm>
            <a:off x="458788" y="1021215"/>
            <a:ext cx="834043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a:solidFill>
                  <a:srgbClr val="000000"/>
                </a:solidFill>
              </a:rPr>
              <a:t>You can create and distribute a VPN profile by using:</a:t>
            </a:r>
          </a:p>
          <a:p>
            <a:r>
              <a:rPr lang="en-US" sz="2400" kern="0" dirty="0">
                <a:solidFill>
                  <a:srgbClr val="000000"/>
                </a:solidFill>
              </a:rPr>
              <a:t>Configuration Manager</a:t>
            </a:r>
          </a:p>
          <a:p>
            <a:r>
              <a:rPr lang="en-US" sz="2400" kern="0" dirty="0">
                <a:solidFill>
                  <a:srgbClr val="000000"/>
                </a:solidFill>
              </a:rPr>
              <a:t>Intune</a:t>
            </a:r>
          </a:p>
          <a:p>
            <a:r>
              <a:rPr lang="en-US" sz="2400" kern="0" dirty="0">
                <a:solidFill>
                  <a:srgbClr val="000000"/>
                </a:solidFill>
              </a:rPr>
              <a:t>Group Policy</a:t>
            </a:r>
          </a:p>
          <a:p>
            <a:r>
              <a:rPr lang="en-US" sz="2400" kern="0" dirty="0">
                <a:solidFill>
                  <a:srgbClr val="000000"/>
                </a:solidFill>
              </a:rPr>
              <a:t>Scripts</a:t>
            </a:r>
          </a:p>
          <a:p>
            <a:endParaRPr lang="en-US" kern="0" dirty="0">
              <a:solidFill>
                <a:srgbClr val="000000"/>
              </a:solidFill>
            </a:endParaRPr>
          </a:p>
        </p:txBody>
      </p:sp>
    </p:spTree>
    <p:custDataLst>
      <p:tags r:id="rId1"/>
    </p:custDataLst>
    <p:extLst>
      <p:ext uri="{BB962C8B-B14F-4D97-AF65-F5344CB8AC3E}">
        <p14:creationId xmlns:p14="http://schemas.microsoft.com/office/powerpoint/2010/main" val="3028849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Implementing VPN</a:t>
            </a:r>
          </a:p>
        </p:txBody>
      </p:sp>
      <p:sp>
        <p:nvSpPr>
          <p:cNvPr id="3" name="Text Placeholder 2"/>
          <p:cNvSpPr>
            <a:spLocks noGrp="1"/>
          </p:cNvSpPr>
          <p:nvPr>
            <p:ph type="body" idx="1"/>
          </p:nvPr>
        </p:nvSpPr>
        <p:spPr>
          <a:xfrm>
            <a:off x="458788" y="923679"/>
            <a:ext cx="8119156" cy="5147356"/>
          </a:xfrm>
        </p:spPr>
        <p:txBody>
          <a:bodyPr/>
          <a:lstStyle/>
          <a:p>
            <a:r>
              <a:rPr lang="en-US" dirty="0"/>
              <a:t>Exercise 1: Implementing VPN
Exercise 2: Validating the VPN deployment
Exercise 3: Troubleshoot VPN access</a:t>
            </a:r>
          </a:p>
        </p:txBody>
      </p:sp>
      <p:sp>
        <p:nvSpPr>
          <p:cNvPr id="4" name="TextBox 3"/>
          <p:cNvSpPr txBox="1"/>
          <p:nvPr/>
        </p:nvSpPr>
        <p:spPr>
          <a:xfrm>
            <a:off x="458788" y="2379637"/>
            <a:ext cx="2729658" cy="461665"/>
          </a:xfrm>
          <a:prstGeom prst="rect">
            <a:avLst/>
          </a:prstGeom>
          <a:noFill/>
        </p:spPr>
        <p:txBody>
          <a:bodyPr vert="horz" wrap="none" rtlCol="0">
            <a:spAutoFit/>
          </a:bodyPr>
          <a:lstStyle/>
          <a:p>
            <a:r>
              <a:rPr lang="en-US" sz="2400" dirty="0">
                <a:solidFill>
                  <a:srgbClr val="000000"/>
                </a:solidFill>
                <a:latin typeface="Segoe UI" panose="020B0502040204020203" pitchFamily="34" charset="0"/>
              </a:rPr>
              <a:t>Logon Information</a:t>
            </a:r>
          </a:p>
        </p:txBody>
      </p:sp>
      <p:sp>
        <p:nvSpPr>
          <p:cNvPr id="5" name="TextBox 4"/>
          <p:cNvSpPr txBox="1"/>
          <p:nvPr/>
        </p:nvSpPr>
        <p:spPr>
          <a:xfrm>
            <a:off x="458788" y="2845981"/>
            <a:ext cx="6271653" cy="3416320"/>
          </a:xfrm>
          <a:prstGeom prst="rect">
            <a:avLst/>
          </a:prstGeom>
          <a:noFill/>
        </p:spPr>
        <p:txBody>
          <a:bodyPr vert="horz" wrap="none" rtlCol="0">
            <a:spAutoFit/>
          </a:bodyPr>
          <a:lstStyle/>
          <a:p>
            <a:r>
              <a:rPr lang="fr-FR" sz="2400" dirty="0">
                <a:solidFill>
                  <a:srgbClr val="000000"/>
                </a:solidFill>
                <a:latin typeface="Segoe UI" panose="020B0502040204020203" pitchFamily="34" charset="0"/>
              </a:rPr>
              <a:t>Virtual machines: 	</a:t>
            </a:r>
            <a:r>
              <a:rPr lang="fr-FR" sz="2400" b="1" dirty="0">
                <a:solidFill>
                  <a:srgbClr val="000000"/>
                </a:solidFill>
                <a:latin typeface="Segoe UI" panose="020B0502040204020203" pitchFamily="34" charset="0"/>
              </a:rPr>
              <a:t>20741B-LON-DC1</a:t>
            </a:r>
            <a:r>
              <a:rPr lang="fr-FR" sz="2400" dirty="0">
                <a:solidFill>
                  <a:srgbClr val="000000"/>
                </a:solidFill>
                <a:latin typeface="Segoe UI" panose="020B0502040204020203" pitchFamily="34" charset="0"/>
              </a:rPr>
              <a:t> </a:t>
            </a:r>
          </a:p>
          <a:p>
            <a:r>
              <a:rPr lang="fr-FR" sz="2400" b="1" dirty="0">
                <a:solidFill>
                  <a:srgbClr val="000000"/>
                </a:solidFill>
                <a:latin typeface="Segoe UI" panose="020B0502040204020203" pitchFamily="34" charset="0"/>
              </a:rPr>
              <a:t>			20741B-EU-RTR</a:t>
            </a:r>
            <a:r>
              <a:rPr lang="fr-FR" sz="2400" dirty="0">
                <a:solidFill>
                  <a:srgbClr val="000000"/>
                </a:solidFill>
                <a:latin typeface="Segoe UI" panose="020B0502040204020203" pitchFamily="34" charset="0"/>
              </a:rPr>
              <a:t> </a:t>
            </a:r>
          </a:p>
          <a:p>
            <a:r>
              <a:rPr lang="fr-FR" sz="2400" b="1" dirty="0">
                <a:solidFill>
                  <a:srgbClr val="000000"/>
                </a:solidFill>
                <a:latin typeface="Segoe UI" panose="020B0502040204020203" pitchFamily="34" charset="0"/>
              </a:rPr>
              <a:t>			20741B-LON-CL1</a:t>
            </a:r>
            <a:endParaRPr lang="fr-FR" sz="2400" dirty="0">
              <a:solidFill>
                <a:srgbClr val="000000"/>
              </a:solidFill>
              <a:latin typeface="Segoe UI" panose="020B0502040204020203" pitchFamily="34" charset="0"/>
            </a:endParaRPr>
          </a:p>
          <a:p>
            <a:r>
              <a:rPr lang="en-US" sz="2400" dirty="0">
                <a:solidFill>
                  <a:srgbClr val="000000"/>
                </a:solidFill>
                <a:latin typeface="Segoe UI" panose="020B0502040204020203" pitchFamily="34" charset="0"/>
              </a:rPr>
              <a:t>User name: 		</a:t>
            </a:r>
            <a:r>
              <a:rPr lang="en-US" sz="2400" b="1" dirty="0">
                <a:solidFill>
                  <a:srgbClr val="000000"/>
                </a:solidFill>
                <a:latin typeface="Segoe UI" panose="020B0502040204020203" pitchFamily="34" charset="0"/>
              </a:rPr>
              <a:t>Adatum\Administrator</a:t>
            </a:r>
            <a:endParaRPr lang="en-US" sz="2400" dirty="0">
              <a:solidFill>
                <a:srgbClr val="000000"/>
              </a:solidFill>
              <a:latin typeface="Segoe UI" panose="020B0502040204020203" pitchFamily="34" charset="0"/>
            </a:endParaRPr>
          </a:p>
          <a:p>
            <a:r>
              <a:rPr lang="en-US" sz="2400" dirty="0">
                <a:solidFill>
                  <a:srgbClr val="000000"/>
                </a:solidFill>
                <a:latin typeface="Segoe UI" panose="020B0502040204020203" pitchFamily="34" charset="0"/>
              </a:rPr>
              <a:t>Password: 		</a:t>
            </a:r>
            <a:r>
              <a:rPr lang="en-US" sz="2400" b="1" dirty="0">
                <a:solidFill>
                  <a:srgbClr val="000000"/>
                </a:solidFill>
                <a:latin typeface="Segoe UI" panose="020B0502040204020203" pitchFamily="34" charset="0"/>
              </a:rPr>
              <a:t>Pa55w.rd</a:t>
            </a:r>
          </a:p>
          <a:p>
            <a:endParaRPr lang="en-US" sz="2400" b="1" dirty="0">
              <a:solidFill>
                <a:srgbClr val="000000"/>
              </a:solidFill>
              <a:latin typeface="Segoe UI" panose="020B0502040204020203" pitchFamily="34" charset="0"/>
            </a:endParaRPr>
          </a:p>
          <a:p>
            <a:r>
              <a:rPr lang="en-US" sz="2400" dirty="0">
                <a:solidFill>
                  <a:srgbClr val="000000"/>
                </a:solidFill>
                <a:latin typeface="Segoe UI" panose="020B0502040204020203" pitchFamily="34" charset="0"/>
              </a:rPr>
              <a:t>Virtual machines: 	</a:t>
            </a:r>
            <a:r>
              <a:rPr lang="en-US" sz="2400" b="1" dirty="0">
                <a:solidFill>
                  <a:srgbClr val="000000"/>
                </a:solidFill>
                <a:latin typeface="Segoe UI" panose="020B0502040204020203" pitchFamily="34" charset="0"/>
              </a:rPr>
              <a:t>20741B-INET1</a:t>
            </a:r>
            <a:endParaRPr lang="en-US" sz="2400" dirty="0">
              <a:solidFill>
                <a:srgbClr val="000000"/>
              </a:solidFill>
              <a:latin typeface="Segoe UI" panose="020B0502040204020203" pitchFamily="34" charset="0"/>
            </a:endParaRPr>
          </a:p>
          <a:p>
            <a:r>
              <a:rPr lang="en-US" sz="2400" dirty="0">
                <a:solidFill>
                  <a:srgbClr val="000000"/>
                </a:solidFill>
                <a:latin typeface="Segoe UI" panose="020B0502040204020203" pitchFamily="34" charset="0"/>
              </a:rPr>
              <a:t>User name: 		</a:t>
            </a:r>
            <a:r>
              <a:rPr lang="en-US" sz="2400" b="1" dirty="0">
                <a:solidFill>
                  <a:srgbClr val="000000"/>
                </a:solidFill>
                <a:latin typeface="Segoe UI" panose="020B0502040204020203" pitchFamily="34" charset="0"/>
              </a:rPr>
              <a:t>Administrator</a:t>
            </a:r>
            <a:endParaRPr lang="en-US" sz="2400" dirty="0">
              <a:solidFill>
                <a:srgbClr val="000000"/>
              </a:solidFill>
              <a:latin typeface="Segoe UI" panose="020B0502040204020203" pitchFamily="34" charset="0"/>
            </a:endParaRPr>
          </a:p>
          <a:p>
            <a:r>
              <a:rPr lang="en-US" sz="2400" dirty="0">
                <a:solidFill>
                  <a:srgbClr val="000000"/>
                </a:solidFill>
                <a:latin typeface="Segoe UI" panose="020B0502040204020203" pitchFamily="34" charset="0"/>
              </a:rPr>
              <a:t>Password: 		</a:t>
            </a:r>
            <a:r>
              <a:rPr lang="en-US" sz="2400" b="1" dirty="0">
                <a:solidFill>
                  <a:srgbClr val="000000"/>
                </a:solidFill>
                <a:latin typeface="Segoe UI" panose="020B0502040204020203" pitchFamily="34" charset="0"/>
              </a:rPr>
              <a:t>Pa55w.rd</a:t>
            </a:r>
            <a:endParaRPr lang="en-US" sz="24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solidFill>
                  <a:srgbClr val="000000"/>
                </a:solidFill>
                <a:latin typeface="Segoe UI" panose="020B0502040204020203" pitchFamily="34" charset="0"/>
              </a:rPr>
              <a:t>Estimated Time: 60 minutes</a:t>
            </a:r>
          </a:p>
        </p:txBody>
      </p:sp>
    </p:spTree>
    <p:custDataLst>
      <p:tags r:id="rId1"/>
    </p:custDataLst>
    <p:extLst>
      <p:ext uri="{BB962C8B-B14F-4D97-AF65-F5344CB8AC3E}">
        <p14:creationId xmlns:p14="http://schemas.microsoft.com/office/powerpoint/2010/main" val="230847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US" dirty="0"/>
              <a:t>Implementing DirectAccess
</a:t>
            </a:r>
          </a:p>
        </p:txBody>
      </p:sp>
    </p:spTree>
    <p:custDataLst>
      <p:tags r:id="rId1"/>
    </p:custDataLst>
    <p:extLst>
      <p:ext uri="{BB962C8B-B14F-4D97-AF65-F5344CB8AC3E}">
        <p14:creationId xmlns:p14="http://schemas.microsoft.com/office/powerpoint/2010/main" val="187173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access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DirectAccess</a:t>
            </a:r>
          </a:p>
          <a:p>
            <a:r>
              <a:rPr lang="en-CA" dirty="0"/>
              <a:t>VPN</a:t>
            </a:r>
          </a:p>
          <a:p>
            <a:r>
              <a:rPr lang="en-CA" dirty="0"/>
              <a:t>Routing</a:t>
            </a:r>
          </a:p>
          <a:p>
            <a:r>
              <a:rPr lang="en-CA" dirty="0"/>
              <a:t>Web Application Proxy</a:t>
            </a:r>
          </a:p>
          <a:p>
            <a:endParaRPr lang="en-US" dirty="0"/>
          </a:p>
        </p:txBody>
      </p:sp>
    </p:spTree>
    <p:extLst>
      <p:ext uri="{BB962C8B-B14F-4D97-AF65-F5344CB8AC3E}">
        <p14:creationId xmlns:p14="http://schemas.microsoft.com/office/powerpoint/2010/main" val="2379938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DirectAccess</a:t>
            </a:r>
          </a:p>
        </p:txBody>
      </p:sp>
      <p:sp>
        <p:nvSpPr>
          <p:cNvPr id="3" name="Text Placeholder 2"/>
          <p:cNvSpPr>
            <a:spLocks noGrp="1"/>
          </p:cNvSpPr>
          <p:nvPr>
            <p:ph type="body" idx="1"/>
          </p:nvPr>
        </p:nvSpPr>
        <p:spPr/>
        <p:txBody>
          <a:bodyPr/>
          <a:lstStyle/>
          <a:p>
            <a:r>
              <a:rPr lang="en-US" dirty="0"/>
              <a:t>DirectAccess components
DirectAccess server deployment options
DirectAccess tunneling protocol options
Managing remote access in Windows Server 2016
How DirectAccess works for internal clients
How DirectAccess works for external clients
Demonstration: Installing the Remote Access server role</a:t>
            </a:r>
          </a:p>
        </p:txBody>
      </p:sp>
    </p:spTree>
    <p:custDataLst>
      <p:tags r:id="rId1"/>
    </p:custDataLst>
    <p:extLst>
      <p:ext uri="{BB962C8B-B14F-4D97-AF65-F5344CB8AC3E}">
        <p14:creationId xmlns:p14="http://schemas.microsoft.com/office/powerpoint/2010/main" val="178568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DirectAccess components</a:t>
            </a:r>
          </a:p>
        </p:txBody>
      </p:sp>
      <p:grpSp>
        <p:nvGrpSpPr>
          <p:cNvPr id="4" name="Group 3" descr="Illustration of the architecture and components of DirectAccess in Windows Server 2016. A globe and a server are on the left side, representing Internet websites. An internal network is on the right side. In the internal network, there is a server on the upper-right side that has Active Directory domain controller and Domain Name System (DNS) server roles. There are two overlapping servers with a globe and a folder representing internal network resources. There is a public key infrastructure (PKI) server, illustrated as a server with a certificate, in the lower part of the internal network. There is a DirectAccess server on the left side at the edge of the internal network and there is a Network Location server illustrated as a server with a globe on the right side of the internal network.&#10;External client computers, illustrated as a laptop computer on the Internet with two tables representing Name Resolution Policy Table (NRTP) and connection security rules, are on the left side outside the internal network.&#10;The illustration shows how external client computers communicate with internal network resources through a DirectAccess server. The communication is represented with a tunnel that begins from the laptop computer on the left side of the Internet to the DirectAccess server on the edge of the internal network, which connects to the servers that represent internal network resources.&#10;There is a laptop on the internal network adjacent to the servers that represent internal network resources.&#10;" title="Overview of DirectAccess"/>
          <p:cNvGrpSpPr/>
          <p:nvPr/>
        </p:nvGrpSpPr>
        <p:grpSpPr>
          <a:xfrm>
            <a:off x="57150" y="928409"/>
            <a:ext cx="9092241" cy="5564926"/>
            <a:chOff x="57150" y="928409"/>
            <a:chExt cx="9092241" cy="5564926"/>
          </a:xfrm>
        </p:grpSpPr>
        <p:sp>
          <p:nvSpPr>
            <p:cNvPr id="5" name="Oval 4"/>
            <p:cNvSpPr/>
            <p:nvPr/>
          </p:nvSpPr>
          <p:spPr bwMode="auto">
            <a:xfrm>
              <a:off x="3553510" y="1345098"/>
              <a:ext cx="5389920" cy="4995837"/>
            </a:xfrm>
            <a:prstGeom prst="ellipse">
              <a:avLst/>
            </a:prstGeom>
            <a:noFill/>
            <a:ln w="2857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IN" b="1" dirty="0">
                <a:solidFill>
                  <a:srgbClr val="000000"/>
                </a:solidFill>
                <a:cs typeface="Arial" charset="0"/>
              </a:endParaRPr>
            </a:p>
          </p:txBody>
        </p:sp>
        <p:grpSp>
          <p:nvGrpSpPr>
            <p:cNvPr id="6" name="Group 5" descr="Illustration depicting the architecture and components of DirectAccess in Windows Server 2012 R2. A globe and a server are on the left side, representing Internet websites. There is an internal network on the right side, represented by a large circle containing several icons. In the internal network, there is a server on the upper-right side that has an Active Directory Domain Services (AD DS) domain controller and Domain Name System (DNS) server roles. There are two overlapping servers with a globe and a folder representing internal network resources. There is a public key infrastructure (PKI) server, illustrated as a server with a certificate, in the lower part of the internal network. There is a DirectAccess server on the left side at the edge of the internal network and there is a Network Location Server illustrated as a server with a globe on the right side of the internal network.&#10;External client computers, illustrated as a laptop computer on the Internet with icons of two tables, are on the left side outside the internal network. The illustration depicts how external client computers communicate with internal network resources through a DirectAccess server. A tunnel between the laptop computer on the left side of the Internet and the DirectAccess server on the edge of the internal network represents this communication.&#10;&#10;"/>
            <p:cNvGrpSpPr/>
            <p:nvPr/>
          </p:nvGrpSpPr>
          <p:grpSpPr>
            <a:xfrm>
              <a:off x="57150" y="928409"/>
              <a:ext cx="9092241" cy="5564926"/>
              <a:chOff x="0" y="928409"/>
              <a:chExt cx="9092241" cy="5564926"/>
            </a:xfrm>
          </p:grpSpPr>
          <p:grpSp>
            <p:nvGrpSpPr>
              <p:cNvPr id="8" name="Group 7"/>
              <p:cNvGrpSpPr>
                <a:grpSpLocks noChangeAspect="1"/>
              </p:cNvGrpSpPr>
              <p:nvPr/>
            </p:nvGrpSpPr>
            <p:grpSpPr bwMode="auto">
              <a:xfrm>
                <a:off x="108403" y="3337412"/>
                <a:ext cx="1212629" cy="707151"/>
                <a:chOff x="851" y="1401"/>
                <a:chExt cx="1401" cy="817"/>
              </a:xfrm>
            </p:grpSpPr>
            <p:sp>
              <p:nvSpPr>
                <p:cNvPr id="503" name="AutoShape 3"/>
                <p:cNvSpPr>
                  <a:spLocks noChangeAspect="1" noChangeArrowheads="1" noTextEdit="1"/>
                </p:cNvSpPr>
                <p:nvPr/>
              </p:nvSpPr>
              <p:spPr bwMode="auto">
                <a:xfrm>
                  <a:off x="851" y="1409"/>
                  <a:ext cx="1401"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04" name="Rectangle 5"/>
                <p:cNvSpPr>
                  <a:spLocks noChangeArrowheads="1"/>
                </p:cNvSpPr>
                <p:nvPr/>
              </p:nvSpPr>
              <p:spPr bwMode="auto">
                <a:xfrm>
                  <a:off x="1025" y="1401"/>
                  <a:ext cx="1069" cy="73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05" name="Oval 6"/>
                <p:cNvSpPr>
                  <a:spLocks noChangeArrowheads="1"/>
                </p:cNvSpPr>
                <p:nvPr/>
              </p:nvSpPr>
              <p:spPr bwMode="auto">
                <a:xfrm>
                  <a:off x="1555" y="1417"/>
                  <a:ext cx="16" cy="2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06" name="Rectangle 7"/>
                <p:cNvSpPr>
                  <a:spLocks noChangeArrowheads="1"/>
                </p:cNvSpPr>
                <p:nvPr/>
              </p:nvSpPr>
              <p:spPr bwMode="auto">
                <a:xfrm>
                  <a:off x="1065" y="1457"/>
                  <a:ext cx="997" cy="650"/>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07" name="Freeform 8"/>
                <p:cNvSpPr>
                  <a:spLocks/>
                </p:cNvSpPr>
                <p:nvPr/>
              </p:nvSpPr>
              <p:spPr bwMode="auto">
                <a:xfrm>
                  <a:off x="859" y="2162"/>
                  <a:ext cx="1385" cy="56"/>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nvGrpSpPr>
              <p:cNvPr id="9" name="Group 52"/>
              <p:cNvGrpSpPr>
                <a:grpSpLocks noChangeAspect="1"/>
              </p:cNvGrpSpPr>
              <p:nvPr/>
            </p:nvGrpSpPr>
            <p:grpSpPr bwMode="auto">
              <a:xfrm>
                <a:off x="7514355" y="3317769"/>
                <a:ext cx="391351" cy="1144588"/>
                <a:chOff x="855" y="2588"/>
                <a:chExt cx="518" cy="1515"/>
              </a:xfrm>
            </p:grpSpPr>
            <p:sp>
              <p:nvSpPr>
                <p:cNvPr id="457"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58" name="Freeform 53"/>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59" name="Rectangle 5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60" name="Rectangle 55"/>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61" name="Freeform 56"/>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62" name="Rectangle 5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63" name="Rectangle 5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64" name="Freeform 59"/>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65" name="Rectangle 6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66" name="Rectangle 6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67" name="Freeform 62"/>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68" name="Rectangle 6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69" name="Rectangle 6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70" name="Freeform 65"/>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71" name="Rectangle 6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72" name="Rectangle 6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73" name="Freeform 68"/>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74" name="Rectangle 6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75" name="Rectangle 7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76" name="Freeform 71"/>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77" name="Rectangle 7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78" name="Rectangle 7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79" name="Freeform 74"/>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80" name="Rectangle 7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81" name="Rectangle 7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82" name="Freeform 77"/>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83" name="Rectangle 78"/>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84" name="Rectangle 7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85" name="Freeform 80"/>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86" name="Freeform 81"/>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87" name="Freeform 82"/>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88" name="Freeform 83"/>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89" name="Freeform 84"/>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90" name="Freeform 85"/>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91" name="Freeform 86"/>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92" name="Freeform 87"/>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93" name="Freeform 88"/>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94" name="Freeform 89"/>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95" name="Rectangle 90"/>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96" name="Freeform 91"/>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97" name="Rectangle 92"/>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98" name="Freeform 93"/>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99" name="Rectangle 94"/>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00" name="Freeform 95"/>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01" name="Rectangle 96"/>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02" name="Freeform 97"/>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nvGrpSpPr>
              <p:cNvPr id="10" name="Group 52"/>
              <p:cNvGrpSpPr>
                <a:grpSpLocks noChangeAspect="1"/>
              </p:cNvGrpSpPr>
              <p:nvPr/>
            </p:nvGrpSpPr>
            <p:grpSpPr bwMode="auto">
              <a:xfrm>
                <a:off x="5582389" y="3189711"/>
                <a:ext cx="391351" cy="1144588"/>
                <a:chOff x="855" y="2588"/>
                <a:chExt cx="518" cy="1515"/>
              </a:xfrm>
            </p:grpSpPr>
            <p:sp>
              <p:nvSpPr>
                <p:cNvPr id="411"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12" name="Freeform 53"/>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13" name="Rectangle 5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14" name="Rectangle 55"/>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15" name="Freeform 56"/>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16" name="Rectangle 5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17" name="Rectangle 5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18" name="Freeform 59"/>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19" name="Rectangle 6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20" name="Rectangle 6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21" name="Freeform 62"/>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22" name="Rectangle 6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23" name="Rectangle 6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24" name="Freeform 65"/>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25" name="Rectangle 6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26" name="Rectangle 6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27" name="Freeform 68"/>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28" name="Rectangle 6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29" name="Rectangle 7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30" name="Freeform 71"/>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31" name="Rectangle 7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32" name="Rectangle 7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33" name="Freeform 74"/>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34" name="Rectangle 7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35" name="Rectangle 7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36" name="Freeform 77"/>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37" name="Rectangle 78"/>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38" name="Rectangle 7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39" name="Freeform 80"/>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40" name="Freeform 81"/>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41" name="Freeform 82"/>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42" name="Freeform 83"/>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43" name="Freeform 84"/>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44" name="Freeform 85"/>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45" name="Freeform 86"/>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46" name="Freeform 87"/>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47" name="Freeform 88"/>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48" name="Freeform 89"/>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49" name="Rectangle 90"/>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50" name="Freeform 91"/>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51" name="Rectangle 92"/>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52" name="Freeform 93"/>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53" name="Rectangle 94"/>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54" name="Freeform 95"/>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55" name="Rectangle 96"/>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56" name="Freeform 97"/>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nvGrpSpPr>
              <p:cNvPr id="11" name="Group 52"/>
              <p:cNvGrpSpPr>
                <a:grpSpLocks noChangeAspect="1"/>
              </p:cNvGrpSpPr>
              <p:nvPr/>
            </p:nvGrpSpPr>
            <p:grpSpPr bwMode="auto">
              <a:xfrm>
                <a:off x="4816916" y="3213509"/>
                <a:ext cx="391351" cy="1144588"/>
                <a:chOff x="855" y="2588"/>
                <a:chExt cx="518" cy="1515"/>
              </a:xfrm>
            </p:grpSpPr>
            <p:sp>
              <p:nvSpPr>
                <p:cNvPr id="365"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66" name="Freeform 53"/>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67" name="Rectangle 5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68" name="Rectangle 55"/>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69" name="Freeform 56"/>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70" name="Rectangle 5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71" name="Rectangle 5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72" name="Freeform 59"/>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73" name="Rectangle 6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74" name="Rectangle 6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75" name="Freeform 62"/>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76" name="Rectangle 6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77" name="Rectangle 6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78" name="Freeform 65"/>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79" name="Rectangle 6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80" name="Rectangle 6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81" name="Freeform 68"/>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82" name="Rectangle 6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83" name="Rectangle 7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84" name="Freeform 71"/>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85" name="Rectangle 7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86" name="Rectangle 7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87" name="Freeform 74"/>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88" name="Rectangle 7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89" name="Rectangle 7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90" name="Freeform 77"/>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91" name="Rectangle 78"/>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92" name="Rectangle 7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93" name="Freeform 80"/>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94" name="Freeform 81"/>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95" name="Freeform 82"/>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96" name="Freeform 83"/>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97" name="Freeform 84"/>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98" name="Freeform 85"/>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99" name="Freeform 86"/>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00" name="Freeform 87"/>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01" name="Freeform 88"/>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02" name="Freeform 89"/>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03" name="Rectangle 90"/>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04" name="Freeform 91"/>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05" name="Rectangle 92"/>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06" name="Freeform 93"/>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07" name="Rectangle 94"/>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08" name="Freeform 95"/>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09" name="Rectangle 96"/>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10" name="Freeform 97"/>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nvGrpSpPr>
              <p:cNvPr id="12" name="Group 52"/>
              <p:cNvGrpSpPr>
                <a:grpSpLocks noChangeAspect="1"/>
              </p:cNvGrpSpPr>
              <p:nvPr/>
            </p:nvGrpSpPr>
            <p:grpSpPr bwMode="auto">
              <a:xfrm>
                <a:off x="1377831" y="1436746"/>
                <a:ext cx="391351" cy="1144588"/>
                <a:chOff x="855" y="2588"/>
                <a:chExt cx="518" cy="1515"/>
              </a:xfrm>
            </p:grpSpPr>
            <p:sp>
              <p:nvSpPr>
                <p:cNvPr id="319"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20" name="Freeform 53"/>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21" name="Rectangle 5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22" name="Rectangle 55"/>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23" name="Freeform 56"/>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24" name="Rectangle 5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25" name="Rectangle 5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26" name="Freeform 59"/>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27" name="Rectangle 6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28" name="Rectangle 6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29" name="Freeform 62"/>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30" name="Rectangle 6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31" name="Rectangle 6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32" name="Freeform 65"/>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33" name="Rectangle 6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34" name="Rectangle 6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35" name="Freeform 68"/>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36" name="Rectangle 6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37" name="Rectangle 7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38" name="Freeform 71"/>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39" name="Rectangle 7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40" name="Rectangle 7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41" name="Freeform 74"/>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42" name="Rectangle 7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43" name="Rectangle 7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44" name="Freeform 77"/>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45" name="Rectangle 78"/>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46" name="Rectangle 7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47" name="Freeform 80"/>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48" name="Freeform 81"/>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49" name="Freeform 82"/>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50" name="Freeform 83"/>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51" name="Freeform 84"/>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52" name="Freeform 85"/>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53" name="Freeform 86"/>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54" name="Freeform 87"/>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55" name="Freeform 88"/>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56" name="Freeform 89"/>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57" name="Rectangle 90"/>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58" name="Freeform 91"/>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59" name="Rectangle 92"/>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60" name="Freeform 93"/>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61" name="Rectangle 94"/>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62" name="Freeform 95"/>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63" name="Rectangle 96"/>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64" name="Freeform 97"/>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cxnSp>
            <p:nvCxnSpPr>
              <p:cNvPr id="13" name="Straight Connector 12"/>
              <p:cNvCxnSpPr/>
              <p:nvPr/>
            </p:nvCxnSpPr>
            <p:spPr bwMode="auto">
              <a:xfrm>
                <a:off x="1950545" y="3151476"/>
                <a:ext cx="1313576" cy="119754"/>
              </a:xfrm>
              <a:prstGeom prst="line">
                <a:avLst/>
              </a:prstGeom>
              <a:ln>
                <a:solidFill>
                  <a:srgbClr val="C00000"/>
                </a:solidFill>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4" name="Group 13" descr="Illustration of the architecture and components of DirectAccess in Windows Server 2012. A globe and a server are on the left side, representing Internet web sites. There is an internal network on the right side. In the internal network, there is a server on the upper right side that has an AD DS domain controller and DNS server roles. There are two overlapping servers with a globe and a folder representing internal network resources. There is a PKI server, illustrated as a server with a certificate in the lower part of the internal network. There is a DirectAccess server on the left side at the edge of the internal network and there is a Network Location server illustrated as a server with a globe on the right side of the internal network.&#10;External client computers, illustrated as a laptop computer on the Internet with two tables representing NRTP and Connection security rules, are on the left side outside the internal network.&#10;The illustration shows how external client computers communicate with internal network resources through a DirectAccess server. The communication is represented with a tunnel that begins from the laptop computer on the left side of the Internet to the DirectAccess server on the edge of the internal network, which connects to the servers that represent internal network resources.&#10;There is a laptop on the internal network adjacent to the servers that represent internal network resources.&#10;&#10;"/>
              <p:cNvGrpSpPr/>
              <p:nvPr/>
            </p:nvGrpSpPr>
            <p:grpSpPr>
              <a:xfrm>
                <a:off x="117675" y="928409"/>
                <a:ext cx="8974566" cy="5564926"/>
                <a:chOff x="117675" y="683474"/>
                <a:chExt cx="8974566" cy="5564926"/>
              </a:xfrm>
            </p:grpSpPr>
            <p:sp>
              <p:nvSpPr>
                <p:cNvPr id="310" name="AutoShape 10"/>
                <p:cNvSpPr>
                  <a:spLocks noChangeArrowheads="1"/>
                </p:cNvSpPr>
                <p:nvPr/>
              </p:nvSpPr>
              <p:spPr bwMode="auto">
                <a:xfrm>
                  <a:off x="752877" y="917703"/>
                  <a:ext cx="2395337" cy="291769"/>
                </a:xfrm>
                <a:prstGeom prst="roundRect">
                  <a:avLst>
                    <a:gd name="adj" fmla="val 4167"/>
                  </a:avLst>
                </a:prstGeom>
                <a:solidFill>
                  <a:schemeClr val="accent1"/>
                </a:solid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dirty="0">
                      <a:solidFill>
                        <a:srgbClr val="000000"/>
                      </a:solidFill>
                      <a:latin typeface="Segoe UI" pitchFamily="34" charset="0"/>
                      <a:ea typeface="Segoe UI" pitchFamily="34" charset="0"/>
                      <a:cs typeface="Segoe UI" pitchFamily="34" charset="0"/>
                    </a:rPr>
                    <a:t>Internet websites</a:t>
                  </a:r>
                </a:p>
              </p:txBody>
            </p:sp>
            <p:sp>
              <p:nvSpPr>
                <p:cNvPr id="311" name="AutoShape 10"/>
                <p:cNvSpPr>
                  <a:spLocks noChangeArrowheads="1"/>
                </p:cNvSpPr>
                <p:nvPr/>
              </p:nvSpPr>
              <p:spPr bwMode="auto">
                <a:xfrm>
                  <a:off x="2867886" y="1948738"/>
                  <a:ext cx="2023687" cy="577263"/>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dirty="0">
                      <a:solidFill>
                        <a:srgbClr val="000000"/>
                      </a:solidFill>
                      <a:latin typeface="Segoe UI" pitchFamily="34" charset="0"/>
                      <a:ea typeface="Segoe UI" pitchFamily="34" charset="0"/>
                      <a:cs typeface="Segoe UI" pitchFamily="34" charset="0"/>
                    </a:rPr>
                    <a:t>DirectAccess </a:t>
                  </a:r>
                </a:p>
                <a:p>
                  <a:pPr fontAlgn="base">
                    <a:lnSpc>
                      <a:spcPct val="90000"/>
                    </a:lnSpc>
                    <a:spcBef>
                      <a:spcPct val="40000"/>
                    </a:spcBef>
                    <a:spcAft>
                      <a:spcPct val="0"/>
                    </a:spcAft>
                    <a:defRPr/>
                  </a:pPr>
                  <a:r>
                    <a:rPr lang="en-US" sz="1400" dirty="0">
                      <a:solidFill>
                        <a:srgbClr val="000000"/>
                      </a:solidFill>
                      <a:latin typeface="Segoe UI" pitchFamily="34" charset="0"/>
                      <a:ea typeface="Segoe UI" pitchFamily="34" charset="0"/>
                      <a:cs typeface="Segoe UI" pitchFamily="34" charset="0"/>
                    </a:rPr>
                    <a:t> server</a:t>
                  </a:r>
                </a:p>
              </p:txBody>
            </p:sp>
            <p:sp>
              <p:nvSpPr>
                <p:cNvPr id="312" name="AutoShape 10"/>
                <p:cNvSpPr>
                  <a:spLocks noChangeArrowheads="1"/>
                </p:cNvSpPr>
                <p:nvPr/>
              </p:nvSpPr>
              <p:spPr bwMode="auto">
                <a:xfrm>
                  <a:off x="7365626" y="683474"/>
                  <a:ext cx="1726615" cy="774912"/>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dirty="0">
                      <a:solidFill>
                        <a:srgbClr val="000000"/>
                      </a:solidFill>
                      <a:latin typeface="Segoe UI" pitchFamily="34" charset="0"/>
                      <a:ea typeface="Segoe UI" pitchFamily="34" charset="0"/>
                      <a:cs typeface="Segoe UI" pitchFamily="34" charset="0"/>
                    </a:rPr>
                    <a:t>Active Directory domain controller</a:t>
                  </a:r>
                </a:p>
                <a:p>
                  <a:pPr fontAlgn="base">
                    <a:lnSpc>
                      <a:spcPct val="90000"/>
                    </a:lnSpc>
                    <a:spcBef>
                      <a:spcPct val="40000"/>
                    </a:spcBef>
                    <a:spcAft>
                      <a:spcPct val="0"/>
                    </a:spcAft>
                    <a:defRPr/>
                  </a:pPr>
                  <a:r>
                    <a:rPr lang="en-US" sz="1400" dirty="0">
                      <a:solidFill>
                        <a:srgbClr val="000000"/>
                      </a:solidFill>
                      <a:latin typeface="Segoe UI" pitchFamily="34" charset="0"/>
                      <a:ea typeface="Segoe UI" pitchFamily="34" charset="0"/>
                      <a:cs typeface="Segoe UI" pitchFamily="34" charset="0"/>
                    </a:rPr>
                    <a:t>DNS server</a:t>
                  </a:r>
                </a:p>
              </p:txBody>
            </p:sp>
            <p:sp>
              <p:nvSpPr>
                <p:cNvPr id="313" name="AutoShape 10"/>
                <p:cNvSpPr>
                  <a:spLocks noChangeArrowheads="1"/>
                </p:cNvSpPr>
                <p:nvPr/>
              </p:nvSpPr>
              <p:spPr bwMode="auto">
                <a:xfrm>
                  <a:off x="4223497" y="4302673"/>
                  <a:ext cx="2405903" cy="291769"/>
                </a:xfrm>
                <a:prstGeom prst="roundRect">
                  <a:avLst>
                    <a:gd name="adj" fmla="val 4167"/>
                  </a:avLst>
                </a:prstGeom>
                <a:solidFill>
                  <a:schemeClr val="accent1"/>
                </a:solid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dirty="0">
                      <a:solidFill>
                        <a:srgbClr val="000000"/>
                      </a:solidFill>
                      <a:latin typeface="Segoe UI" pitchFamily="34" charset="0"/>
                      <a:ea typeface="Segoe UI" pitchFamily="34" charset="0"/>
                      <a:cs typeface="Segoe UI" pitchFamily="34" charset="0"/>
                    </a:rPr>
                    <a:t>Internal network resources</a:t>
                  </a:r>
                </a:p>
              </p:txBody>
            </p:sp>
            <p:sp>
              <p:nvSpPr>
                <p:cNvPr id="314" name="AutoShape 10"/>
                <p:cNvSpPr>
                  <a:spLocks noChangeArrowheads="1"/>
                </p:cNvSpPr>
                <p:nvPr/>
              </p:nvSpPr>
              <p:spPr bwMode="auto">
                <a:xfrm>
                  <a:off x="6877714" y="4433325"/>
                  <a:ext cx="2023687"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dirty="0">
                      <a:solidFill>
                        <a:srgbClr val="000000"/>
                      </a:solidFill>
                      <a:latin typeface="Segoe UI" pitchFamily="34" charset="0"/>
                      <a:ea typeface="Segoe UI" pitchFamily="34" charset="0"/>
                      <a:cs typeface="Segoe UI" pitchFamily="34" charset="0"/>
                    </a:rPr>
                    <a:t>Network location server</a:t>
                  </a:r>
                </a:p>
              </p:txBody>
            </p:sp>
            <p:sp>
              <p:nvSpPr>
                <p:cNvPr id="315" name="AutoShape 10"/>
                <p:cNvSpPr>
                  <a:spLocks noChangeArrowheads="1"/>
                </p:cNvSpPr>
                <p:nvPr/>
              </p:nvSpPr>
              <p:spPr bwMode="auto">
                <a:xfrm>
                  <a:off x="3993164" y="5956631"/>
                  <a:ext cx="1697408" cy="291769"/>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dirty="0">
                      <a:solidFill>
                        <a:srgbClr val="000000"/>
                      </a:solidFill>
                      <a:latin typeface="Segoe UI" pitchFamily="34" charset="0"/>
                      <a:ea typeface="Segoe UI" pitchFamily="34" charset="0"/>
                      <a:cs typeface="Segoe UI" pitchFamily="34" charset="0"/>
                    </a:rPr>
                    <a:t>PKI deployment</a:t>
                  </a:r>
                </a:p>
              </p:txBody>
            </p:sp>
            <p:sp>
              <p:nvSpPr>
                <p:cNvPr id="316" name="AutoShape 10"/>
                <p:cNvSpPr>
                  <a:spLocks noChangeArrowheads="1"/>
                </p:cNvSpPr>
                <p:nvPr/>
              </p:nvSpPr>
              <p:spPr bwMode="auto">
                <a:xfrm>
                  <a:off x="2141362" y="3128836"/>
                  <a:ext cx="1006852" cy="291769"/>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dirty="0">
                      <a:solidFill>
                        <a:srgbClr val="000000"/>
                      </a:solidFill>
                      <a:latin typeface="Segoe UI" pitchFamily="34" charset="0"/>
                      <a:ea typeface="Segoe UI" pitchFamily="34" charset="0"/>
                      <a:cs typeface="Segoe UI" pitchFamily="34" charset="0"/>
                    </a:rPr>
                    <a:t>IPv6/IPsec</a:t>
                  </a:r>
                </a:p>
              </p:txBody>
            </p:sp>
            <p:sp>
              <p:nvSpPr>
                <p:cNvPr id="317" name="AutoShape 10"/>
                <p:cNvSpPr>
                  <a:spLocks noChangeArrowheads="1"/>
                </p:cNvSpPr>
                <p:nvPr/>
              </p:nvSpPr>
              <p:spPr bwMode="auto">
                <a:xfrm>
                  <a:off x="117675" y="3785525"/>
                  <a:ext cx="2023687" cy="291769"/>
                </a:xfrm>
                <a:prstGeom prst="roundRect">
                  <a:avLst>
                    <a:gd name="adj" fmla="val 4167"/>
                  </a:avLst>
                </a:prstGeom>
                <a:solidFill>
                  <a:schemeClr val="accent1"/>
                </a:solid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dirty="0">
                      <a:solidFill>
                        <a:srgbClr val="000000"/>
                      </a:solidFill>
                      <a:latin typeface="Segoe UI" pitchFamily="34" charset="0"/>
                      <a:ea typeface="Segoe UI" pitchFamily="34" charset="0"/>
                      <a:cs typeface="Segoe UI" pitchFamily="34" charset="0"/>
                    </a:rPr>
                    <a:t>External clients</a:t>
                  </a:r>
                </a:p>
              </p:txBody>
            </p:sp>
            <p:sp>
              <p:nvSpPr>
                <p:cNvPr id="318" name="AutoShape 10"/>
                <p:cNvSpPr>
                  <a:spLocks noChangeArrowheads="1"/>
                </p:cNvSpPr>
                <p:nvPr/>
              </p:nvSpPr>
              <p:spPr bwMode="auto">
                <a:xfrm>
                  <a:off x="4816916" y="808394"/>
                  <a:ext cx="2023687" cy="291769"/>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dirty="0">
                      <a:solidFill>
                        <a:srgbClr val="000000"/>
                      </a:solidFill>
                      <a:latin typeface="Segoe UI" pitchFamily="34" charset="0"/>
                      <a:ea typeface="Segoe UI" pitchFamily="34" charset="0"/>
                      <a:cs typeface="Segoe UI" pitchFamily="34" charset="0"/>
                    </a:rPr>
                    <a:t>Internal clients</a:t>
                  </a:r>
                </a:p>
              </p:txBody>
            </p:sp>
          </p:gr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4629" y="3843016"/>
                <a:ext cx="410825" cy="523056"/>
              </a:xfrm>
              <a:prstGeom prst="rect">
                <a:avLst/>
              </a:prstGeom>
            </p:spPr>
          </p:pic>
          <p:grpSp>
            <p:nvGrpSpPr>
              <p:cNvPr id="16" name="Group 4"/>
              <p:cNvGrpSpPr>
                <a:grpSpLocks noChangeAspect="1"/>
              </p:cNvGrpSpPr>
              <p:nvPr/>
            </p:nvGrpSpPr>
            <p:grpSpPr bwMode="auto">
              <a:xfrm>
                <a:off x="1612973" y="1911806"/>
                <a:ext cx="611883" cy="737655"/>
                <a:chOff x="1780" y="1364"/>
                <a:chExt cx="793" cy="956"/>
              </a:xfrm>
            </p:grpSpPr>
            <p:sp>
              <p:nvSpPr>
                <p:cNvPr id="275"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76"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77"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78"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79"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80"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81"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82"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83"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84"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85"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86"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87"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88"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89"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90"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91"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92"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93"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94"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95"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96"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97"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98"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99"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00"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01"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02"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03"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04"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05"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06"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07"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08"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09"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nvGrpSpPr>
              <p:cNvPr id="17" name="Group 4"/>
              <p:cNvGrpSpPr>
                <a:grpSpLocks noChangeAspect="1"/>
              </p:cNvGrpSpPr>
              <p:nvPr/>
            </p:nvGrpSpPr>
            <p:grpSpPr bwMode="auto">
              <a:xfrm>
                <a:off x="7783050" y="3806251"/>
                <a:ext cx="614969" cy="737655"/>
                <a:chOff x="1776" y="1364"/>
                <a:chExt cx="797" cy="956"/>
              </a:xfrm>
            </p:grpSpPr>
            <p:sp>
              <p:nvSpPr>
                <p:cNvPr id="240"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41" name="Freeform 6"/>
                <p:cNvSpPr>
                  <a:spLocks/>
                </p:cNvSpPr>
                <p:nvPr/>
              </p:nvSpPr>
              <p:spPr bwMode="auto">
                <a:xfrm>
                  <a:off x="1776" y="1452"/>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42"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43"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44"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45"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46"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47"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48"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49"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50"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51"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52"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53"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54"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55"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56"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57"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58"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59"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60"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61"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62"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63"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64"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65"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66"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67"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68"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69"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70"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71"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72"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73"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74"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nvGrpSpPr>
              <p:cNvPr id="18" name="Group 4"/>
              <p:cNvGrpSpPr>
                <a:grpSpLocks noChangeAspect="1"/>
              </p:cNvGrpSpPr>
              <p:nvPr/>
            </p:nvGrpSpPr>
            <p:grpSpPr bwMode="auto">
              <a:xfrm>
                <a:off x="4951396" y="3717517"/>
                <a:ext cx="611883" cy="737655"/>
                <a:chOff x="1780" y="1364"/>
                <a:chExt cx="793" cy="956"/>
              </a:xfrm>
            </p:grpSpPr>
            <p:sp>
              <p:nvSpPr>
                <p:cNvPr id="205"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06"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07"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08"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09"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10"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11"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12"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13"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14"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15"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16"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17"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18"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19"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20"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21"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22"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23"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24"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25"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26"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27"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28"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29"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30"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31"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32"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33"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34"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35"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36"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37"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38"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239"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sp>
            <p:nvSpPr>
              <p:cNvPr id="19" name="Freeform 18"/>
              <p:cNvSpPr>
                <a:spLocks noChangeAspect="1" noEditPoints="1"/>
              </p:cNvSpPr>
              <p:nvPr/>
            </p:nvSpPr>
            <p:spPr bwMode="auto">
              <a:xfrm>
                <a:off x="1148909" y="2715239"/>
                <a:ext cx="793444" cy="863972"/>
              </a:xfrm>
              <a:custGeom>
                <a:avLst/>
                <a:gdLst>
                  <a:gd name="T0" fmla="*/ 1116 w 1704"/>
                  <a:gd name="T1" fmla="*/ 362 h 1920"/>
                  <a:gd name="T2" fmla="*/ 1070 w 1704"/>
                  <a:gd name="T3" fmla="*/ 285 h 1920"/>
                  <a:gd name="T4" fmla="*/ 1398 w 1704"/>
                  <a:gd name="T5" fmla="*/ 199 h 1920"/>
                  <a:gd name="T6" fmla="*/ 1323 w 1704"/>
                  <a:gd name="T7" fmla="*/ 149 h 1920"/>
                  <a:gd name="T8" fmla="*/ 1089 w 1704"/>
                  <a:gd name="T9" fmla="*/ 99 h 1920"/>
                  <a:gd name="T10" fmla="*/ 869 w 1704"/>
                  <a:gd name="T11" fmla="*/ 0 h 1920"/>
                  <a:gd name="T12" fmla="*/ 263 w 1704"/>
                  <a:gd name="T13" fmla="*/ 348 h 1920"/>
                  <a:gd name="T14" fmla="*/ 283 w 1704"/>
                  <a:gd name="T15" fmla="*/ 397 h 1920"/>
                  <a:gd name="T16" fmla="*/ 264 w 1704"/>
                  <a:gd name="T17" fmla="*/ 446 h 1920"/>
                  <a:gd name="T18" fmla="*/ 770 w 1704"/>
                  <a:gd name="T19" fmla="*/ 531 h 1920"/>
                  <a:gd name="T20" fmla="*/ 957 w 1704"/>
                  <a:gd name="T21" fmla="*/ 603 h 1920"/>
                  <a:gd name="T22" fmla="*/ 436 w 1704"/>
                  <a:gd name="T23" fmla="*/ 652 h 1920"/>
                  <a:gd name="T24" fmla="*/ 496 w 1704"/>
                  <a:gd name="T25" fmla="*/ 701 h 1920"/>
                  <a:gd name="T26" fmla="*/ 867 w 1704"/>
                  <a:gd name="T27" fmla="*/ 786 h 1920"/>
                  <a:gd name="T28" fmla="*/ 798 w 1704"/>
                  <a:gd name="T29" fmla="*/ 865 h 1920"/>
                  <a:gd name="T30" fmla="*/ 623 w 1704"/>
                  <a:gd name="T31" fmla="*/ 943 h 1920"/>
                  <a:gd name="T32" fmla="*/ 579 w 1704"/>
                  <a:gd name="T33" fmla="*/ 1028 h 1920"/>
                  <a:gd name="T34" fmla="*/ 597 w 1704"/>
                  <a:gd name="T35" fmla="*/ 1077 h 1920"/>
                  <a:gd name="T36" fmla="*/ 727 w 1704"/>
                  <a:gd name="T37" fmla="*/ 1127 h 1920"/>
                  <a:gd name="T38" fmla="*/ 1009 w 1704"/>
                  <a:gd name="T39" fmla="*/ 1212 h 1920"/>
                  <a:gd name="T40" fmla="*/ 1130 w 1704"/>
                  <a:gd name="T41" fmla="*/ 1289 h 1920"/>
                  <a:gd name="T42" fmla="*/ 1102 w 1704"/>
                  <a:gd name="T43" fmla="*/ 1368 h 1920"/>
                  <a:gd name="T44" fmla="*/ 887 w 1704"/>
                  <a:gd name="T45" fmla="*/ 1453 h 1920"/>
                  <a:gd name="T46" fmla="*/ 840 w 1704"/>
                  <a:gd name="T47" fmla="*/ 1503 h 1920"/>
                  <a:gd name="T48" fmla="*/ 883 w 1704"/>
                  <a:gd name="T49" fmla="*/ 1552 h 1920"/>
                  <a:gd name="T50" fmla="*/ 925 w 1704"/>
                  <a:gd name="T51" fmla="*/ 1637 h 1920"/>
                  <a:gd name="T52" fmla="*/ 68 w 1704"/>
                  <a:gd name="T53" fmla="*/ 827 h 1920"/>
                  <a:gd name="T54" fmla="*/ 91 w 1704"/>
                  <a:gd name="T55" fmla="*/ 212 h 1920"/>
                  <a:gd name="T56" fmla="*/ 77 w 1704"/>
                  <a:gd name="T57" fmla="*/ 237 h 1920"/>
                  <a:gd name="T58" fmla="*/ 40 w 1704"/>
                  <a:gd name="T59" fmla="*/ 827 h 1920"/>
                  <a:gd name="T60" fmla="*/ 959 w 1704"/>
                  <a:gd name="T61" fmla="*/ 1630 h 1920"/>
                  <a:gd name="T62" fmla="*/ 959 w 1704"/>
                  <a:gd name="T63" fmla="*/ 1580 h 1920"/>
                  <a:gd name="T64" fmla="*/ 875 w 1704"/>
                  <a:gd name="T65" fmla="*/ 1495 h 1920"/>
                  <a:gd name="T66" fmla="*/ 880 w 1704"/>
                  <a:gd name="T67" fmla="*/ 1418 h 1920"/>
                  <a:gd name="T68" fmla="*/ 845 w 1704"/>
                  <a:gd name="T69" fmla="*/ 1340 h 1920"/>
                  <a:gd name="T70" fmla="*/ 1158 w 1704"/>
                  <a:gd name="T71" fmla="*/ 1290 h 1920"/>
                  <a:gd name="T72" fmla="*/ 1009 w 1704"/>
                  <a:gd name="T73" fmla="*/ 1240 h 1920"/>
                  <a:gd name="T74" fmla="*/ 727 w 1704"/>
                  <a:gd name="T75" fmla="*/ 1155 h 1920"/>
                  <a:gd name="T76" fmla="*/ 625 w 1704"/>
                  <a:gd name="T77" fmla="*/ 1077 h 1920"/>
                  <a:gd name="T78" fmla="*/ 579 w 1704"/>
                  <a:gd name="T79" fmla="*/ 1000 h 1920"/>
                  <a:gd name="T80" fmla="*/ 623 w 1704"/>
                  <a:gd name="T81" fmla="*/ 915 h 1920"/>
                  <a:gd name="T82" fmla="*/ 826 w 1704"/>
                  <a:gd name="T83" fmla="*/ 865 h 1920"/>
                  <a:gd name="T84" fmla="*/ 867 w 1704"/>
                  <a:gd name="T85" fmla="*/ 814 h 1920"/>
                  <a:gd name="T86" fmla="*/ 496 w 1704"/>
                  <a:gd name="T87" fmla="*/ 729 h 1920"/>
                  <a:gd name="T88" fmla="*/ 464 w 1704"/>
                  <a:gd name="T89" fmla="*/ 652 h 1920"/>
                  <a:gd name="T90" fmla="*/ 1006 w 1704"/>
                  <a:gd name="T91" fmla="*/ 575 h 1920"/>
                  <a:gd name="T92" fmla="*/ 462 w 1704"/>
                  <a:gd name="T93" fmla="*/ 559 h 1920"/>
                  <a:gd name="T94" fmla="*/ 256 w 1704"/>
                  <a:gd name="T95" fmla="*/ 482 h 1920"/>
                  <a:gd name="T96" fmla="*/ 318 w 1704"/>
                  <a:gd name="T97" fmla="*/ 405 h 1920"/>
                  <a:gd name="T98" fmla="*/ 580 w 1704"/>
                  <a:gd name="T99" fmla="*/ 320 h 1920"/>
                  <a:gd name="T100" fmla="*/ 869 w 1704"/>
                  <a:gd name="T101" fmla="*/ 28 h 1920"/>
                  <a:gd name="T102" fmla="*/ 1089 w 1704"/>
                  <a:gd name="T103" fmla="*/ 71 h 1920"/>
                  <a:gd name="T104" fmla="*/ 1295 w 1704"/>
                  <a:gd name="T105" fmla="*/ 149 h 1920"/>
                  <a:gd name="T106" fmla="*/ 1398 w 1704"/>
                  <a:gd name="T107" fmla="*/ 227 h 1920"/>
                  <a:gd name="T108" fmla="*/ 1070 w 1704"/>
                  <a:gd name="T109" fmla="*/ 313 h 1920"/>
                  <a:gd name="T110" fmla="*/ 1088 w 1704"/>
                  <a:gd name="T111" fmla="*/ 362 h 1920"/>
                  <a:gd name="T112" fmla="*/ 1676 w 1704"/>
                  <a:gd name="T113" fmla="*/ 827 h 1920"/>
                  <a:gd name="T114" fmla="*/ 1061 w 1704"/>
                  <a:gd name="T115" fmla="*/ 1619 h 1920"/>
                  <a:gd name="T116" fmla="*/ 985 w 1704"/>
                  <a:gd name="T117" fmla="*/ 1810 h 1920"/>
                  <a:gd name="T118" fmla="*/ 1704 w 1704"/>
                  <a:gd name="T119" fmla="*/ 836 h 1920"/>
                  <a:gd name="T120" fmla="*/ 61 w 1704"/>
                  <a:gd name="T121" fmla="*/ 213 h 1920"/>
                  <a:gd name="T122" fmla="*/ 63 w 1704"/>
                  <a:gd name="T123" fmla="*/ 204 h 1920"/>
                  <a:gd name="T124" fmla="*/ 965 w 1704"/>
                  <a:gd name="T125" fmla="*/ 1844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nvGrpSpPr>
              <p:cNvPr id="20" name="Group 19"/>
              <p:cNvGrpSpPr>
                <a:grpSpLocks noChangeAspect="1"/>
              </p:cNvGrpSpPr>
              <p:nvPr/>
            </p:nvGrpSpPr>
            <p:grpSpPr>
              <a:xfrm rot="405652">
                <a:off x="1998989" y="3077116"/>
                <a:ext cx="1185597" cy="276078"/>
                <a:chOff x="4642597" y="3753046"/>
                <a:chExt cx="2300053" cy="535590"/>
              </a:xfrm>
            </p:grpSpPr>
            <p:grpSp>
              <p:nvGrpSpPr>
                <p:cNvPr id="200" name="Group 199"/>
                <p:cNvGrpSpPr/>
                <p:nvPr/>
              </p:nvGrpSpPr>
              <p:grpSpPr>
                <a:xfrm>
                  <a:off x="4642597" y="3753046"/>
                  <a:ext cx="2300053" cy="535590"/>
                  <a:chOff x="4734713" y="4387988"/>
                  <a:chExt cx="2300053" cy="535590"/>
                </a:xfrm>
              </p:grpSpPr>
              <p:sp>
                <p:nvSpPr>
                  <p:cNvPr id="202" name="Flowchart: Delay 201"/>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03" name="Rectangle 202"/>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04" name="Oval 203"/>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201" name="Oval 200"/>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1" name="Group 20"/>
              <p:cNvGrpSpPr>
                <a:grpSpLocks noChangeAspect="1"/>
              </p:cNvGrpSpPr>
              <p:nvPr/>
            </p:nvGrpSpPr>
            <p:grpSpPr>
              <a:xfrm>
                <a:off x="0" y="2760976"/>
                <a:ext cx="488464" cy="645929"/>
                <a:chOff x="5025896" y="1506904"/>
                <a:chExt cx="1204130" cy="1592303"/>
              </a:xfrm>
            </p:grpSpPr>
            <p:grpSp>
              <p:nvGrpSpPr>
                <p:cNvPr id="191"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19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9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nvGrpSpPr>
                <p:cNvPr id="192" name="Group 4"/>
                <p:cNvGrpSpPr>
                  <a:grpSpLocks noChangeAspect="1"/>
                </p:cNvGrpSpPr>
                <p:nvPr/>
              </p:nvGrpSpPr>
              <p:grpSpPr bwMode="auto">
                <a:xfrm>
                  <a:off x="5142186" y="1956191"/>
                  <a:ext cx="914400" cy="914400"/>
                  <a:chOff x="2566" y="1322"/>
                  <a:chExt cx="576" cy="576"/>
                </a:xfrm>
              </p:grpSpPr>
              <p:sp>
                <p:nvSpPr>
                  <p:cNvPr id="193"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94"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95"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96"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97"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grpSp>
            <p:nvGrpSpPr>
              <p:cNvPr id="22" name="Group 21"/>
              <p:cNvGrpSpPr>
                <a:grpSpLocks noChangeAspect="1"/>
              </p:cNvGrpSpPr>
              <p:nvPr/>
            </p:nvGrpSpPr>
            <p:grpSpPr>
              <a:xfrm>
                <a:off x="152400" y="2913376"/>
                <a:ext cx="488464" cy="645929"/>
                <a:chOff x="5025896" y="1506904"/>
                <a:chExt cx="1204130" cy="1592303"/>
              </a:xfrm>
            </p:grpSpPr>
            <p:grpSp>
              <p:nvGrpSpPr>
                <p:cNvPr id="182"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18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9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nvGrpSpPr>
                <p:cNvPr id="183" name="Group 4"/>
                <p:cNvGrpSpPr>
                  <a:grpSpLocks noChangeAspect="1"/>
                </p:cNvGrpSpPr>
                <p:nvPr/>
              </p:nvGrpSpPr>
              <p:grpSpPr bwMode="auto">
                <a:xfrm>
                  <a:off x="5142186" y="1956191"/>
                  <a:ext cx="914400" cy="914400"/>
                  <a:chOff x="2566" y="1322"/>
                  <a:chExt cx="576" cy="576"/>
                </a:xfrm>
              </p:grpSpPr>
              <p:sp>
                <p:nvSpPr>
                  <p:cNvPr id="184"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85"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86"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87"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88"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grpSp>
            <p:nvGrpSpPr>
              <p:cNvPr id="23" name="Group 52"/>
              <p:cNvGrpSpPr>
                <a:grpSpLocks noChangeAspect="1"/>
              </p:cNvGrpSpPr>
              <p:nvPr/>
            </p:nvGrpSpPr>
            <p:grpSpPr bwMode="auto">
              <a:xfrm>
                <a:off x="4972549" y="4994852"/>
                <a:ext cx="391351" cy="1144588"/>
                <a:chOff x="855" y="2588"/>
                <a:chExt cx="518" cy="1515"/>
              </a:xfrm>
            </p:grpSpPr>
            <p:sp>
              <p:nvSpPr>
                <p:cNvPr id="136"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37" name="Freeform 53"/>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38" name="Rectangle 5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39" name="Rectangle 55"/>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40" name="Freeform 56"/>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41" name="Rectangle 5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42" name="Rectangle 5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43" name="Freeform 59"/>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44" name="Rectangle 6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45" name="Rectangle 6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46" name="Freeform 62"/>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47" name="Rectangle 6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48" name="Rectangle 6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49" name="Freeform 65"/>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50" name="Rectangle 6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51" name="Rectangle 6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52" name="Freeform 68"/>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53" name="Rectangle 6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54" name="Rectangle 7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55" name="Freeform 71"/>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56" name="Rectangle 7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57" name="Rectangle 7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58" name="Freeform 74"/>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59" name="Rectangle 7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60" name="Rectangle 7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61" name="Freeform 77"/>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62" name="Rectangle 78"/>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63" name="Rectangle 7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64" name="Freeform 80"/>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65" name="Freeform 81"/>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66" name="Freeform 82"/>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67" name="Freeform 83"/>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68" name="Freeform 84"/>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69" name="Freeform 85"/>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70" name="Freeform 86"/>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71" name="Freeform 87"/>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72" name="Freeform 88"/>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73" name="Freeform 89"/>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74" name="Rectangle 90"/>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75" name="Freeform 91"/>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76" name="Rectangle 92"/>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77" name="Freeform 93"/>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78" name="Rectangle 94"/>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79" name="Freeform 95"/>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80" name="Rectangle 96"/>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81" name="Freeform 97"/>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nvGrpSpPr>
              <p:cNvPr id="24" name="Group 52"/>
              <p:cNvGrpSpPr>
                <a:grpSpLocks noChangeAspect="1"/>
              </p:cNvGrpSpPr>
              <p:nvPr/>
            </p:nvGrpSpPr>
            <p:grpSpPr bwMode="auto">
              <a:xfrm>
                <a:off x="7572771" y="1660768"/>
                <a:ext cx="391351" cy="1144588"/>
                <a:chOff x="855" y="2588"/>
                <a:chExt cx="518" cy="1515"/>
              </a:xfrm>
            </p:grpSpPr>
            <p:sp>
              <p:nvSpPr>
                <p:cNvPr id="90"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91" name="Freeform 53"/>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92" name="Rectangle 5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93" name="Rectangle 55"/>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94" name="Freeform 56"/>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95" name="Rectangle 5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96" name="Rectangle 5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97" name="Freeform 59"/>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98" name="Rectangle 6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99" name="Rectangle 6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00" name="Freeform 62"/>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01" name="Rectangle 6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02" name="Rectangle 6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03" name="Freeform 65"/>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04" name="Rectangle 6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05" name="Rectangle 6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06" name="Freeform 68"/>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07" name="Rectangle 6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08" name="Rectangle 7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09" name="Freeform 71"/>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10" name="Rectangle 7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11" name="Rectangle 7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12" name="Freeform 74"/>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13" name="Rectangle 7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14" name="Rectangle 7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15" name="Freeform 77"/>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16" name="Rectangle 78"/>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17" name="Rectangle 7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18" name="Freeform 80"/>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19" name="Freeform 81"/>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20" name="Freeform 82"/>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21" name="Freeform 83"/>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22" name="Freeform 84"/>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23" name="Freeform 85"/>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24" name="Freeform 86"/>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25" name="Freeform 87"/>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26" name="Freeform 88"/>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27" name="Freeform 89"/>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28" name="Rectangle 90"/>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29" name="Freeform 91"/>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30" name="Rectangle 92"/>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31" name="Freeform 93"/>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32" name="Rectangle 94"/>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33" name="Freeform 95"/>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34" name="Rectangle 96"/>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135" name="Freeform 97"/>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nvGrpSpPr>
              <p:cNvPr id="25" name="Group 4"/>
              <p:cNvGrpSpPr>
                <a:grpSpLocks noChangeAspect="1"/>
              </p:cNvGrpSpPr>
              <p:nvPr/>
            </p:nvGrpSpPr>
            <p:grpSpPr bwMode="auto">
              <a:xfrm>
                <a:off x="5162815" y="1454407"/>
                <a:ext cx="1212629" cy="707151"/>
                <a:chOff x="851" y="1401"/>
                <a:chExt cx="1401" cy="817"/>
              </a:xfrm>
            </p:grpSpPr>
            <p:sp>
              <p:nvSpPr>
                <p:cNvPr id="85" name="AutoShape 3"/>
                <p:cNvSpPr>
                  <a:spLocks noChangeAspect="1" noChangeArrowheads="1" noTextEdit="1"/>
                </p:cNvSpPr>
                <p:nvPr/>
              </p:nvSpPr>
              <p:spPr bwMode="auto">
                <a:xfrm>
                  <a:off x="851" y="1409"/>
                  <a:ext cx="1401"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86" name="Rectangle 5"/>
                <p:cNvSpPr>
                  <a:spLocks noChangeArrowheads="1"/>
                </p:cNvSpPr>
                <p:nvPr/>
              </p:nvSpPr>
              <p:spPr bwMode="auto">
                <a:xfrm>
                  <a:off x="1025" y="1401"/>
                  <a:ext cx="1069" cy="73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87" name="Oval 6"/>
                <p:cNvSpPr>
                  <a:spLocks noChangeArrowheads="1"/>
                </p:cNvSpPr>
                <p:nvPr/>
              </p:nvSpPr>
              <p:spPr bwMode="auto">
                <a:xfrm>
                  <a:off x="1555" y="1417"/>
                  <a:ext cx="16" cy="2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88" name="Rectangle 7"/>
                <p:cNvSpPr>
                  <a:spLocks noChangeArrowheads="1"/>
                </p:cNvSpPr>
                <p:nvPr/>
              </p:nvSpPr>
              <p:spPr bwMode="auto">
                <a:xfrm>
                  <a:off x="1065" y="1457"/>
                  <a:ext cx="997" cy="650"/>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89" name="Freeform 8"/>
                <p:cNvSpPr>
                  <a:spLocks/>
                </p:cNvSpPr>
                <p:nvPr/>
              </p:nvSpPr>
              <p:spPr bwMode="auto">
                <a:xfrm>
                  <a:off x="859" y="2162"/>
                  <a:ext cx="1385" cy="56"/>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nvGrpSpPr>
              <p:cNvPr id="26" name="Group 25"/>
              <p:cNvGrpSpPr/>
              <p:nvPr/>
            </p:nvGrpSpPr>
            <p:grpSpPr>
              <a:xfrm>
                <a:off x="8005312" y="2007001"/>
                <a:ext cx="641905" cy="866225"/>
                <a:chOff x="1045172" y="4544755"/>
                <a:chExt cx="641905" cy="866225"/>
              </a:xfrm>
            </p:grpSpPr>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172" y="5120173"/>
                  <a:ext cx="641905" cy="290807"/>
                </a:xfrm>
                <a:prstGeom prst="rect">
                  <a:avLst/>
                </a:prstGeom>
              </p:spPr>
            </p:pic>
            <p:pic>
              <p:nvPicPr>
                <p:cNvPr id="84" name="Picture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2139" y="4544755"/>
                  <a:ext cx="579787" cy="625084"/>
                </a:xfrm>
                <a:prstGeom prst="rect">
                  <a:avLst/>
                </a:prstGeom>
              </p:spPr>
            </p:pic>
          </p:grpSp>
          <p:grpSp>
            <p:nvGrpSpPr>
              <p:cNvPr id="27" name="Group 26"/>
              <p:cNvGrpSpPr>
                <a:grpSpLocks noChangeAspect="1"/>
              </p:cNvGrpSpPr>
              <p:nvPr/>
            </p:nvGrpSpPr>
            <p:grpSpPr>
              <a:xfrm>
                <a:off x="5401405" y="5479432"/>
                <a:ext cx="851695" cy="597473"/>
                <a:chOff x="7193745" y="1781496"/>
                <a:chExt cx="2715568" cy="1905001"/>
              </a:xfrm>
            </p:grpSpPr>
            <p:sp>
              <p:nvSpPr>
                <p:cNvPr id="75" name="Rectangle 74"/>
                <p:cNvSpPr/>
                <p:nvPr/>
              </p:nvSpPr>
              <p:spPr bwMode="auto">
                <a:xfrm rot="5400000">
                  <a:off x="7599028" y="1376213"/>
                  <a:ext cx="1905001" cy="271556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76" name="Line 11"/>
                <p:cNvSpPr>
                  <a:spLocks noChangeShapeType="1"/>
                </p:cNvSpPr>
                <p:nvPr/>
              </p:nvSpPr>
              <p:spPr bwMode="auto">
                <a:xfrm flipV="1">
                  <a:off x="7507699" y="2135450"/>
                  <a:ext cx="2033821" cy="459"/>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77" name="Line 12"/>
                <p:cNvSpPr>
                  <a:spLocks noChangeShapeType="1"/>
                </p:cNvSpPr>
                <p:nvPr/>
              </p:nvSpPr>
              <p:spPr bwMode="auto">
                <a:xfrm>
                  <a:off x="7535239" y="3280798"/>
                  <a:ext cx="638942"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78" name="Line 14"/>
                <p:cNvSpPr>
                  <a:spLocks noChangeShapeType="1"/>
                </p:cNvSpPr>
                <p:nvPr/>
              </p:nvSpPr>
              <p:spPr bwMode="auto">
                <a:xfrm>
                  <a:off x="7535239" y="3091873"/>
                  <a:ext cx="742950"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79" name="Line 16"/>
                <p:cNvSpPr>
                  <a:spLocks noChangeShapeType="1"/>
                </p:cNvSpPr>
                <p:nvPr/>
              </p:nvSpPr>
              <p:spPr bwMode="auto">
                <a:xfrm>
                  <a:off x="7520865" y="2519685"/>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80" name="Line 17"/>
                <p:cNvSpPr>
                  <a:spLocks noChangeShapeType="1"/>
                </p:cNvSpPr>
                <p:nvPr/>
              </p:nvSpPr>
              <p:spPr bwMode="auto">
                <a:xfrm>
                  <a:off x="7520865" y="2330325"/>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81" name="Oval 5"/>
                <p:cNvSpPr>
                  <a:spLocks noChangeArrowheads="1"/>
                </p:cNvSpPr>
                <p:nvPr/>
              </p:nvSpPr>
              <p:spPr bwMode="auto">
                <a:xfrm>
                  <a:off x="8996053" y="2903898"/>
                  <a:ext cx="457200" cy="457200"/>
                </a:xfrm>
                <a:prstGeom prst="ellipse">
                  <a:avLst/>
                </a:prstGeom>
                <a:solidFill>
                  <a:srgbClr val="FF9900"/>
                </a:solidFill>
                <a:ln>
                  <a:noFill/>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82" name="Freeform 6"/>
                <p:cNvSpPr>
                  <a:spLocks noEditPoints="1"/>
                </p:cNvSpPr>
                <p:nvPr/>
              </p:nvSpPr>
              <p:spPr bwMode="auto">
                <a:xfrm>
                  <a:off x="8813173" y="2721018"/>
                  <a:ext cx="822960" cy="822960"/>
                </a:xfrm>
                <a:custGeom>
                  <a:avLst/>
                  <a:gdLst>
                    <a:gd name="T0" fmla="*/ 154 w 168"/>
                    <a:gd name="T1" fmla="*/ 95 h 168"/>
                    <a:gd name="T2" fmla="*/ 168 w 168"/>
                    <a:gd name="T3" fmla="*/ 84 h 168"/>
                    <a:gd name="T4" fmla="*/ 154 w 168"/>
                    <a:gd name="T5" fmla="*/ 73 h 168"/>
                    <a:gd name="T6" fmla="*/ 164 w 168"/>
                    <a:gd name="T7" fmla="*/ 58 h 168"/>
                    <a:gd name="T8" fmla="*/ 148 w 168"/>
                    <a:gd name="T9" fmla="*/ 51 h 168"/>
                    <a:gd name="T10" fmla="*/ 152 w 168"/>
                    <a:gd name="T11" fmla="*/ 34 h 168"/>
                    <a:gd name="T12" fmla="*/ 134 w 168"/>
                    <a:gd name="T13" fmla="*/ 33 h 168"/>
                    <a:gd name="T14" fmla="*/ 133 w 168"/>
                    <a:gd name="T15" fmla="*/ 16 h 168"/>
                    <a:gd name="T16" fmla="*/ 116 w 168"/>
                    <a:gd name="T17" fmla="*/ 20 h 168"/>
                    <a:gd name="T18" fmla="*/ 110 w 168"/>
                    <a:gd name="T19" fmla="*/ 4 h 168"/>
                    <a:gd name="T20" fmla="*/ 95 w 168"/>
                    <a:gd name="T21" fmla="*/ 13 h 168"/>
                    <a:gd name="T22" fmla="*/ 84 w 168"/>
                    <a:gd name="T23" fmla="*/ 0 h 168"/>
                    <a:gd name="T24" fmla="*/ 73 w 168"/>
                    <a:gd name="T25" fmla="*/ 13 h 168"/>
                    <a:gd name="T26" fmla="*/ 58 w 168"/>
                    <a:gd name="T27" fmla="*/ 4 h 168"/>
                    <a:gd name="T28" fmla="*/ 51 w 168"/>
                    <a:gd name="T29" fmla="*/ 20 h 168"/>
                    <a:gd name="T30" fmla="*/ 35 w 168"/>
                    <a:gd name="T31" fmla="*/ 16 h 168"/>
                    <a:gd name="T32" fmla="*/ 33 w 168"/>
                    <a:gd name="T33" fmla="*/ 33 h 168"/>
                    <a:gd name="T34" fmla="*/ 16 w 168"/>
                    <a:gd name="T35" fmla="*/ 34 h 168"/>
                    <a:gd name="T36" fmla="*/ 20 w 168"/>
                    <a:gd name="T37" fmla="*/ 51 h 168"/>
                    <a:gd name="T38" fmla="*/ 4 w 168"/>
                    <a:gd name="T39" fmla="*/ 58 h 168"/>
                    <a:gd name="T40" fmla="*/ 13 w 168"/>
                    <a:gd name="T41" fmla="*/ 73 h 168"/>
                    <a:gd name="T42" fmla="*/ 0 w 168"/>
                    <a:gd name="T43" fmla="*/ 84 h 168"/>
                    <a:gd name="T44" fmla="*/ 13 w 168"/>
                    <a:gd name="T45" fmla="*/ 95 h 168"/>
                    <a:gd name="T46" fmla="*/ 4 w 168"/>
                    <a:gd name="T47" fmla="*/ 110 h 168"/>
                    <a:gd name="T48" fmla="*/ 20 w 168"/>
                    <a:gd name="T49" fmla="*/ 116 h 168"/>
                    <a:gd name="T50" fmla="*/ 16 w 168"/>
                    <a:gd name="T51" fmla="*/ 133 h 168"/>
                    <a:gd name="T52" fmla="*/ 33 w 168"/>
                    <a:gd name="T53" fmla="*/ 134 h 168"/>
                    <a:gd name="T54" fmla="*/ 35 w 168"/>
                    <a:gd name="T55" fmla="*/ 152 h 168"/>
                    <a:gd name="T56" fmla="*/ 51 w 168"/>
                    <a:gd name="T57" fmla="*/ 147 h 168"/>
                    <a:gd name="T58" fmla="*/ 58 w 168"/>
                    <a:gd name="T59" fmla="*/ 164 h 168"/>
                    <a:gd name="T60" fmla="*/ 73 w 168"/>
                    <a:gd name="T61" fmla="*/ 154 h 168"/>
                    <a:gd name="T62" fmla="*/ 84 w 168"/>
                    <a:gd name="T63" fmla="*/ 168 h 168"/>
                    <a:gd name="T64" fmla="*/ 95 w 168"/>
                    <a:gd name="T65" fmla="*/ 154 h 168"/>
                    <a:gd name="T66" fmla="*/ 110 w 168"/>
                    <a:gd name="T67" fmla="*/ 164 h 168"/>
                    <a:gd name="T68" fmla="*/ 116 w 168"/>
                    <a:gd name="T69" fmla="*/ 147 h 168"/>
                    <a:gd name="T70" fmla="*/ 133 w 168"/>
                    <a:gd name="T71" fmla="*/ 152 h 168"/>
                    <a:gd name="T72" fmla="*/ 134 w 168"/>
                    <a:gd name="T73" fmla="*/ 134 h 168"/>
                    <a:gd name="T74" fmla="*/ 152 w 168"/>
                    <a:gd name="T75" fmla="*/ 133 h 168"/>
                    <a:gd name="T76" fmla="*/ 148 w 168"/>
                    <a:gd name="T77" fmla="*/ 116 h 168"/>
                    <a:gd name="T78" fmla="*/ 164 w 168"/>
                    <a:gd name="T79" fmla="*/ 110 h 168"/>
                    <a:gd name="T80" fmla="*/ 154 w 168"/>
                    <a:gd name="T81" fmla="*/ 95 h 168"/>
                    <a:gd name="T82" fmla="*/ 85 w 168"/>
                    <a:gd name="T83" fmla="*/ 147 h 168"/>
                    <a:gd name="T84" fmla="*/ 23 w 168"/>
                    <a:gd name="T85" fmla="*/ 85 h 168"/>
                    <a:gd name="T86" fmla="*/ 85 w 168"/>
                    <a:gd name="T87" fmla="*/ 23 h 168"/>
                    <a:gd name="T88" fmla="*/ 147 w 168"/>
                    <a:gd name="T89" fmla="*/ 85 h 168"/>
                    <a:gd name="T90" fmla="*/ 85 w 168"/>
                    <a:gd name="T91" fmla="*/ 1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5"/>
                      </a:moveTo>
                      <a:cubicBezTo>
                        <a:pt x="168" y="84"/>
                        <a:pt x="168" y="84"/>
                        <a:pt x="168" y="84"/>
                      </a:cubicBezTo>
                      <a:cubicBezTo>
                        <a:pt x="154" y="73"/>
                        <a:pt x="154" y="73"/>
                        <a:pt x="154" y="73"/>
                      </a:cubicBezTo>
                      <a:cubicBezTo>
                        <a:pt x="164" y="58"/>
                        <a:pt x="164" y="58"/>
                        <a:pt x="164" y="58"/>
                      </a:cubicBezTo>
                      <a:cubicBezTo>
                        <a:pt x="148" y="51"/>
                        <a:pt x="148" y="51"/>
                        <a:pt x="148" y="51"/>
                      </a:cubicBezTo>
                      <a:cubicBezTo>
                        <a:pt x="152" y="34"/>
                        <a:pt x="152" y="34"/>
                        <a:pt x="152" y="34"/>
                      </a:cubicBezTo>
                      <a:cubicBezTo>
                        <a:pt x="134" y="33"/>
                        <a:pt x="134" y="33"/>
                        <a:pt x="134" y="33"/>
                      </a:cubicBezTo>
                      <a:cubicBezTo>
                        <a:pt x="133" y="16"/>
                        <a:pt x="133" y="16"/>
                        <a:pt x="133" y="16"/>
                      </a:cubicBezTo>
                      <a:cubicBezTo>
                        <a:pt x="116" y="20"/>
                        <a:pt x="116" y="20"/>
                        <a:pt x="116" y="20"/>
                      </a:cubicBezTo>
                      <a:cubicBezTo>
                        <a:pt x="110" y="4"/>
                        <a:pt x="110" y="4"/>
                        <a:pt x="110" y="4"/>
                      </a:cubicBezTo>
                      <a:cubicBezTo>
                        <a:pt x="95" y="13"/>
                        <a:pt x="95" y="13"/>
                        <a:pt x="95" y="13"/>
                      </a:cubicBezTo>
                      <a:cubicBezTo>
                        <a:pt x="84" y="0"/>
                        <a:pt x="84" y="0"/>
                        <a:pt x="84" y="0"/>
                      </a:cubicBezTo>
                      <a:cubicBezTo>
                        <a:pt x="73" y="13"/>
                        <a:pt x="73" y="13"/>
                        <a:pt x="73" y="13"/>
                      </a:cubicBezTo>
                      <a:cubicBezTo>
                        <a:pt x="58" y="4"/>
                        <a:pt x="58" y="4"/>
                        <a:pt x="58" y="4"/>
                      </a:cubicBezTo>
                      <a:cubicBezTo>
                        <a:pt x="51" y="20"/>
                        <a:pt x="51" y="20"/>
                        <a:pt x="51" y="20"/>
                      </a:cubicBezTo>
                      <a:cubicBezTo>
                        <a:pt x="35" y="16"/>
                        <a:pt x="35" y="16"/>
                        <a:pt x="35" y="16"/>
                      </a:cubicBezTo>
                      <a:cubicBezTo>
                        <a:pt x="33" y="33"/>
                        <a:pt x="33" y="33"/>
                        <a:pt x="33" y="33"/>
                      </a:cubicBezTo>
                      <a:cubicBezTo>
                        <a:pt x="16" y="34"/>
                        <a:pt x="16" y="34"/>
                        <a:pt x="16" y="34"/>
                      </a:cubicBezTo>
                      <a:cubicBezTo>
                        <a:pt x="20" y="51"/>
                        <a:pt x="20" y="51"/>
                        <a:pt x="20" y="51"/>
                      </a:cubicBezTo>
                      <a:cubicBezTo>
                        <a:pt x="4" y="58"/>
                        <a:pt x="4" y="58"/>
                        <a:pt x="4" y="58"/>
                      </a:cubicBezTo>
                      <a:cubicBezTo>
                        <a:pt x="13" y="73"/>
                        <a:pt x="13" y="73"/>
                        <a:pt x="13" y="73"/>
                      </a:cubicBezTo>
                      <a:cubicBezTo>
                        <a:pt x="0" y="84"/>
                        <a:pt x="0" y="84"/>
                        <a:pt x="0" y="84"/>
                      </a:cubicBezTo>
                      <a:cubicBezTo>
                        <a:pt x="13" y="95"/>
                        <a:pt x="13" y="95"/>
                        <a:pt x="13" y="95"/>
                      </a:cubicBezTo>
                      <a:cubicBezTo>
                        <a:pt x="4" y="110"/>
                        <a:pt x="4" y="110"/>
                        <a:pt x="4" y="110"/>
                      </a:cubicBezTo>
                      <a:cubicBezTo>
                        <a:pt x="20" y="116"/>
                        <a:pt x="20" y="116"/>
                        <a:pt x="20" y="116"/>
                      </a:cubicBezTo>
                      <a:cubicBezTo>
                        <a:pt x="16" y="133"/>
                        <a:pt x="16" y="133"/>
                        <a:pt x="16" y="133"/>
                      </a:cubicBezTo>
                      <a:cubicBezTo>
                        <a:pt x="33" y="134"/>
                        <a:pt x="33" y="134"/>
                        <a:pt x="33" y="134"/>
                      </a:cubicBezTo>
                      <a:cubicBezTo>
                        <a:pt x="35" y="152"/>
                        <a:pt x="35" y="152"/>
                        <a:pt x="35" y="152"/>
                      </a:cubicBezTo>
                      <a:cubicBezTo>
                        <a:pt x="51" y="147"/>
                        <a:pt x="51" y="147"/>
                        <a:pt x="51" y="147"/>
                      </a:cubicBezTo>
                      <a:cubicBezTo>
                        <a:pt x="58" y="164"/>
                        <a:pt x="58" y="164"/>
                        <a:pt x="58" y="164"/>
                      </a:cubicBezTo>
                      <a:cubicBezTo>
                        <a:pt x="73" y="154"/>
                        <a:pt x="73" y="154"/>
                        <a:pt x="73" y="154"/>
                      </a:cubicBezTo>
                      <a:cubicBezTo>
                        <a:pt x="84" y="168"/>
                        <a:pt x="84" y="168"/>
                        <a:pt x="84" y="168"/>
                      </a:cubicBezTo>
                      <a:cubicBezTo>
                        <a:pt x="95" y="154"/>
                        <a:pt x="95" y="154"/>
                        <a:pt x="95" y="154"/>
                      </a:cubicBezTo>
                      <a:cubicBezTo>
                        <a:pt x="110" y="164"/>
                        <a:pt x="110" y="164"/>
                        <a:pt x="110" y="164"/>
                      </a:cubicBezTo>
                      <a:cubicBezTo>
                        <a:pt x="116" y="147"/>
                        <a:pt x="116" y="147"/>
                        <a:pt x="116" y="147"/>
                      </a:cubicBezTo>
                      <a:cubicBezTo>
                        <a:pt x="133" y="152"/>
                        <a:pt x="133" y="152"/>
                        <a:pt x="133" y="152"/>
                      </a:cubicBezTo>
                      <a:cubicBezTo>
                        <a:pt x="134" y="134"/>
                        <a:pt x="134" y="134"/>
                        <a:pt x="134" y="134"/>
                      </a:cubicBezTo>
                      <a:cubicBezTo>
                        <a:pt x="152" y="133"/>
                        <a:pt x="152" y="133"/>
                        <a:pt x="152" y="133"/>
                      </a:cubicBezTo>
                      <a:cubicBezTo>
                        <a:pt x="148" y="116"/>
                        <a:pt x="148" y="116"/>
                        <a:pt x="148" y="116"/>
                      </a:cubicBezTo>
                      <a:cubicBezTo>
                        <a:pt x="164" y="110"/>
                        <a:pt x="164" y="110"/>
                        <a:pt x="164" y="110"/>
                      </a:cubicBezTo>
                      <a:lnTo>
                        <a:pt x="154" y="95"/>
                      </a:lnTo>
                      <a:close/>
                      <a:moveTo>
                        <a:pt x="85" y="147"/>
                      </a:moveTo>
                      <a:cubicBezTo>
                        <a:pt x="50" y="147"/>
                        <a:pt x="23" y="119"/>
                        <a:pt x="23" y="85"/>
                      </a:cubicBezTo>
                      <a:cubicBezTo>
                        <a:pt x="23" y="51"/>
                        <a:pt x="50" y="23"/>
                        <a:pt x="85" y="23"/>
                      </a:cubicBezTo>
                      <a:cubicBezTo>
                        <a:pt x="119" y="23"/>
                        <a:pt x="147" y="51"/>
                        <a:pt x="147" y="85"/>
                      </a:cubicBezTo>
                      <a:cubicBezTo>
                        <a:pt x="147" y="119"/>
                        <a:pt x="119" y="147"/>
                        <a:pt x="85" y="147"/>
                      </a:cubicBez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nvGrpSpPr>
              <p:cNvPr id="28" name="Group 52"/>
              <p:cNvGrpSpPr>
                <a:grpSpLocks noChangeAspect="1"/>
              </p:cNvGrpSpPr>
              <p:nvPr/>
            </p:nvGrpSpPr>
            <p:grpSpPr bwMode="auto">
              <a:xfrm>
                <a:off x="3303707" y="2732465"/>
                <a:ext cx="391351" cy="1144588"/>
                <a:chOff x="855" y="2588"/>
                <a:chExt cx="518" cy="1515"/>
              </a:xfrm>
            </p:grpSpPr>
            <p:sp>
              <p:nvSpPr>
                <p:cNvPr id="29"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0" name="Freeform 53"/>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1" name="Rectangle 5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2" name="Rectangle 55"/>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3" name="Freeform 56"/>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4" name="Rectangle 5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5" name="Rectangle 5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6" name="Freeform 59"/>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7" name="Rectangle 6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8" name="Rectangle 6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39" name="Freeform 62"/>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0" name="Rectangle 6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1" name="Rectangle 6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2" name="Freeform 65"/>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3" name="Rectangle 6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4" name="Rectangle 6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5" name="Freeform 68"/>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6" name="Rectangle 6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7" name="Rectangle 7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8" name="Freeform 71"/>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49" name="Rectangle 7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0" name="Rectangle 7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1" name="Freeform 74"/>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2" name="Rectangle 7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3" name="Rectangle 7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4" name="Freeform 77"/>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5" name="Rectangle 78"/>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6" name="Rectangle 7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7" name="Freeform 80"/>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8" name="Freeform 81"/>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59" name="Freeform 82"/>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60" name="Freeform 83"/>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61" name="Freeform 84"/>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62" name="Freeform 85"/>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63" name="Freeform 86"/>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64" name="Freeform 87"/>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65" name="Freeform 88"/>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66" name="Freeform 89"/>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67" name="Rectangle 90"/>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68" name="Freeform 91"/>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69" name="Rectangle 92"/>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70" name="Freeform 93"/>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71" name="Rectangle 94"/>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72" name="Freeform 95"/>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73" name="Rectangle 96"/>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sp>
              <p:nvSpPr>
                <p:cNvPr id="74" name="Freeform 97"/>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dirty="0">
                    <a:solidFill>
                      <a:srgbClr val="000000"/>
                    </a:solidFill>
                    <a:cs typeface="Arial" charset="0"/>
                  </a:endParaRPr>
                </a:p>
              </p:txBody>
            </p:sp>
          </p:grpSp>
        </p:grpSp>
        <p:sp>
          <p:nvSpPr>
            <p:cNvPr id="7" name="AutoShape 10"/>
            <p:cNvSpPr>
              <a:spLocks noChangeArrowheads="1"/>
            </p:cNvSpPr>
            <p:nvPr/>
          </p:nvSpPr>
          <p:spPr bwMode="auto">
            <a:xfrm>
              <a:off x="122396" y="2469207"/>
              <a:ext cx="757699" cy="291769"/>
            </a:xfrm>
            <a:prstGeom prst="roundRect">
              <a:avLst>
                <a:gd name="adj" fmla="val 4167"/>
              </a:avLst>
            </a:prstGeom>
            <a:solidFill>
              <a:schemeClr val="accent1"/>
            </a:solid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dirty="0">
                  <a:solidFill>
                    <a:srgbClr val="000000"/>
                  </a:solidFill>
                  <a:latin typeface="Segoe UI" pitchFamily="34" charset="0"/>
                  <a:ea typeface="Segoe UI" pitchFamily="34" charset="0"/>
                  <a:cs typeface="Segoe UI" pitchFamily="34" charset="0"/>
                </a:rPr>
                <a:t>NRPT</a:t>
              </a:r>
            </a:p>
          </p:txBody>
        </p:sp>
      </p:grpSp>
    </p:spTree>
    <p:custDataLst>
      <p:tags r:id="rId1"/>
    </p:custDataLst>
    <p:extLst>
      <p:ext uri="{BB962C8B-B14F-4D97-AF65-F5344CB8AC3E}">
        <p14:creationId xmlns:p14="http://schemas.microsoft.com/office/powerpoint/2010/main" val="2445266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DirectAccess server deployment options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a:solidFill>
                  <a:srgbClr val="000000"/>
                </a:solidFill>
              </a:rPr>
              <a:t>DirectAccess server Deployment options:</a:t>
            </a:r>
          </a:p>
          <a:p>
            <a:pPr marL="365760" lvl="1"/>
            <a:r>
              <a:rPr lang="en-US" kern="0" dirty="0">
                <a:solidFill>
                  <a:srgbClr val="000000"/>
                </a:solidFill>
              </a:rPr>
              <a:t>Simple deployment by using the Getting Started Wizard</a:t>
            </a:r>
          </a:p>
          <a:p>
            <a:pPr marL="365760" lvl="1"/>
            <a:r>
              <a:rPr lang="en-US" kern="0" dirty="0">
                <a:solidFill>
                  <a:srgbClr val="000000"/>
                </a:solidFill>
              </a:rPr>
              <a:t>Complex deployment by using advance configuration options</a:t>
            </a:r>
          </a:p>
          <a:p>
            <a:r>
              <a:rPr lang="en-US" kern="0" dirty="0">
                <a:solidFill>
                  <a:srgbClr val="000000"/>
                </a:solidFill>
              </a:rPr>
              <a:t>DirectAccess server advance deployment options:</a:t>
            </a:r>
          </a:p>
          <a:p>
            <a:pPr marL="365760" lvl="1"/>
            <a:r>
              <a:rPr lang="en-US" kern="0" dirty="0">
                <a:solidFill>
                  <a:srgbClr val="000000"/>
                </a:solidFill>
              </a:rPr>
              <a:t>Deploy multiple endpoints</a:t>
            </a:r>
          </a:p>
          <a:p>
            <a:pPr marL="365760" lvl="1"/>
            <a:r>
              <a:rPr lang="en-US" kern="0" dirty="0">
                <a:solidFill>
                  <a:srgbClr val="000000"/>
                </a:solidFill>
              </a:rPr>
              <a:t>Multiple domain support</a:t>
            </a:r>
          </a:p>
          <a:p>
            <a:pPr marL="365760" lvl="1"/>
            <a:r>
              <a:rPr lang="en-US" kern="0" dirty="0">
                <a:solidFill>
                  <a:srgbClr val="000000"/>
                </a:solidFill>
              </a:rPr>
              <a:t>Deploy a server behind a NAT device</a:t>
            </a:r>
          </a:p>
          <a:p>
            <a:pPr marL="365760" lvl="1"/>
            <a:r>
              <a:rPr lang="en-US" kern="0" dirty="0">
                <a:solidFill>
                  <a:srgbClr val="000000"/>
                </a:solidFill>
              </a:rPr>
              <a:t>Support for OTP and virtual smart cards</a:t>
            </a:r>
          </a:p>
          <a:p>
            <a:pPr marL="365760" lvl="1"/>
            <a:r>
              <a:rPr lang="en-US" kern="0" dirty="0">
                <a:solidFill>
                  <a:srgbClr val="000000"/>
                </a:solidFill>
              </a:rPr>
              <a:t>Support for NIC Teaming</a:t>
            </a:r>
          </a:p>
          <a:p>
            <a:pPr marL="365760" lvl="1"/>
            <a:r>
              <a:rPr lang="en-US" kern="0" dirty="0">
                <a:solidFill>
                  <a:srgbClr val="000000"/>
                </a:solidFill>
              </a:rPr>
              <a:t>Off-premise provisioning</a:t>
            </a:r>
          </a:p>
          <a:p>
            <a:endParaRPr lang="en-GB" kern="0" dirty="0">
              <a:solidFill>
                <a:srgbClr val="000000"/>
              </a:solidFill>
            </a:endParaRPr>
          </a:p>
        </p:txBody>
      </p:sp>
    </p:spTree>
    <p:custDataLst>
      <p:tags r:id="rId1"/>
    </p:custDataLst>
    <p:extLst>
      <p:ext uri="{BB962C8B-B14F-4D97-AF65-F5344CB8AC3E}">
        <p14:creationId xmlns:p14="http://schemas.microsoft.com/office/powerpoint/2010/main" val="2117744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DirectAccess tunneling protocol options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a:solidFill>
                  <a:srgbClr val="000000"/>
                </a:solidFill>
              </a:rPr>
              <a:t>DirectAccess tunneling protocols include:</a:t>
            </a:r>
          </a:p>
          <a:p>
            <a:r>
              <a:rPr lang="en-US" sz="2400" kern="0" dirty="0">
                <a:solidFill>
                  <a:srgbClr val="000000"/>
                </a:solidFill>
              </a:rPr>
              <a:t>ISATAP. Tunnels IPv6 traffic over IPv4 networks for intranet communication</a:t>
            </a:r>
          </a:p>
          <a:p>
            <a:r>
              <a:rPr lang="en-US" sz="2400" kern="0" dirty="0">
                <a:solidFill>
                  <a:srgbClr val="000000"/>
                </a:solidFill>
              </a:rPr>
              <a:t>6to4. Used by DirectAccess clients with a public IP address</a:t>
            </a:r>
          </a:p>
          <a:p>
            <a:r>
              <a:rPr lang="en-US" sz="2400" kern="0" dirty="0">
                <a:solidFill>
                  <a:srgbClr val="000000"/>
                </a:solidFill>
              </a:rPr>
              <a:t>Teredo. Used by DirectAccess clients with a private IP address behind a NAT device</a:t>
            </a:r>
          </a:p>
          <a:p>
            <a:r>
              <a:rPr lang="en-US" sz="2400" kern="0" dirty="0">
                <a:solidFill>
                  <a:srgbClr val="000000"/>
                </a:solidFill>
              </a:rPr>
              <a:t>IP-HTTPS. Used by DirectAccess clients if they are not able to use  ISATAP, 6to4, or Teredo</a:t>
            </a:r>
          </a:p>
        </p:txBody>
      </p:sp>
    </p:spTree>
    <p:custDataLst>
      <p:tags r:id="rId1"/>
    </p:custDataLst>
    <p:extLst>
      <p:ext uri="{BB962C8B-B14F-4D97-AF65-F5344CB8AC3E}">
        <p14:creationId xmlns:p14="http://schemas.microsoft.com/office/powerpoint/2010/main" val="2373398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22793" cy="740664"/>
          </a:xfrm>
        </p:spPr>
        <p:txBody>
          <a:bodyPr/>
          <a:lstStyle/>
          <a:p>
            <a:r>
              <a:rPr lang="en-US" dirty="0"/>
              <a:t>Managing remote access in Windows Server 2016</a:t>
            </a:r>
          </a:p>
        </p:txBody>
      </p:sp>
      <p:sp>
        <p:nvSpPr>
          <p:cNvPr id="4" name="Content Placeholder 2"/>
          <p:cNvSpPr txBox="1">
            <a:spLocks/>
          </p:cNvSpPr>
          <p:nvPr/>
        </p:nvSpPr>
        <p:spPr>
          <a:xfrm>
            <a:off x="253829" y="1100045"/>
            <a:ext cx="868030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sz="3200" kern="0" dirty="0">
                <a:solidFill>
                  <a:srgbClr val="000000"/>
                </a:solidFill>
              </a:rPr>
              <a:t>Manage the Remote Access server role by using:</a:t>
            </a:r>
          </a:p>
          <a:p>
            <a:r>
              <a:rPr lang="en-US" kern="0" dirty="0">
                <a:solidFill>
                  <a:srgbClr val="000000"/>
                </a:solidFill>
              </a:rPr>
              <a:t>Remote Access Management console</a:t>
            </a:r>
          </a:p>
          <a:p>
            <a:r>
              <a:rPr lang="en-US" kern="0" dirty="0">
                <a:solidFill>
                  <a:srgbClr val="000000"/>
                </a:solidFill>
              </a:rPr>
              <a:t>Routing and Remote Access console</a:t>
            </a:r>
          </a:p>
          <a:p>
            <a:r>
              <a:rPr lang="en-US" kern="0" dirty="0">
                <a:solidFill>
                  <a:srgbClr val="000000"/>
                </a:solidFill>
              </a:rPr>
              <a:t>Windows PowerShell:</a:t>
            </a:r>
          </a:p>
          <a:p>
            <a:pPr marL="365760" lvl="1" indent="-173736"/>
            <a:r>
              <a:rPr lang="en-US" b="1" kern="0" dirty="0">
                <a:solidFill>
                  <a:srgbClr val="000000"/>
                </a:solidFill>
              </a:rPr>
              <a:t>Set-DAServer</a:t>
            </a:r>
          </a:p>
          <a:p>
            <a:pPr marL="365760" lvl="1" indent="-173736"/>
            <a:r>
              <a:rPr lang="en-US" b="1" kern="0" dirty="0">
                <a:solidFill>
                  <a:srgbClr val="000000"/>
                </a:solidFill>
              </a:rPr>
              <a:t>Get-DAServer</a:t>
            </a:r>
          </a:p>
          <a:p>
            <a:pPr marL="365760" lvl="1" indent="-173736"/>
            <a:r>
              <a:rPr lang="en-US" b="1" kern="0" dirty="0">
                <a:solidFill>
                  <a:srgbClr val="000000"/>
                </a:solidFill>
              </a:rPr>
              <a:t>Set-RemoteAccess</a:t>
            </a:r>
          </a:p>
          <a:p>
            <a:pPr marL="365760" lvl="1" indent="-173736"/>
            <a:r>
              <a:rPr lang="en-US" b="1" kern="0" dirty="0">
                <a:solidFill>
                  <a:srgbClr val="000000"/>
                </a:solidFill>
              </a:rPr>
              <a:t>Get-RemoteAccess</a:t>
            </a:r>
          </a:p>
          <a:p>
            <a:endParaRPr lang="en-US" kern="0" dirty="0">
              <a:solidFill>
                <a:srgbClr val="000000"/>
              </a:solidFill>
            </a:endParaRPr>
          </a:p>
        </p:txBody>
      </p:sp>
    </p:spTree>
    <p:custDataLst>
      <p:tags r:id="rId1"/>
    </p:custDataLst>
    <p:extLst>
      <p:ext uri="{BB962C8B-B14F-4D97-AF65-F5344CB8AC3E}">
        <p14:creationId xmlns:p14="http://schemas.microsoft.com/office/powerpoint/2010/main" val="851908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DirectAccess works for internal clients</a:t>
            </a:r>
          </a:p>
        </p:txBody>
      </p:sp>
      <p:grpSp>
        <p:nvGrpSpPr>
          <p:cNvPr id="4" name="Group 3" descr="Illustration depicting the interactions among the components that DirectAccess requires to support internal client connections. A globe and a server on the left side represent Internet websites. An internal network is on the right side, represented by a large circle containing several icons. In the internal network is a server on the upper-right side that has an Active Directory domain controller and a DNS server role. A network location server is illustrated as a server with a globe on the bottom-right side of the internal network. To its left are two servers, one with a globe icon next to it and the other with a folder icon next to it. These servers are the internal network resources. To the left of these servers is the certificate revocation list (CRL) distribution point. On the left side at the edge of the internal network is a DirectAccess server. At the top of the internal network circle is a DirectAccess client with icons representing the Name Resolution Policy Table (NRPT) and connection security rules. Two-sided arrows are between the client and the Active Directory domain controller, between the client and the DNS server, between the client and the network location server, and between the client and the CDP depict the interactions between them."/>
          <p:cNvGrpSpPr/>
          <p:nvPr/>
        </p:nvGrpSpPr>
        <p:grpSpPr>
          <a:xfrm>
            <a:off x="330140" y="777664"/>
            <a:ext cx="8526812" cy="5407997"/>
            <a:chOff x="497780" y="777664"/>
            <a:chExt cx="8526812" cy="5407997"/>
          </a:xfrm>
        </p:grpSpPr>
        <p:grpSp>
          <p:nvGrpSpPr>
            <p:cNvPr id="5" name="Group 4" descr="Upon the last mouse click, the components that internal clients use in DirectAccess are shown. A globe and a server are on the left side, representing Internet websites. There is an internal network on the right side, represented by a large circle containing several icons. In the internal network, there is a server on the upper-right side that has an AD DS domain controller and DNS server role. At the bottom of the internal network, there are two servers each with a globe and a folder representing internal network resources. There is a DirectAccess server on the left side at the edge of the internal network and there is a network location server illustrated as a server with a globe on the right side of the internal network.&#10;Internal client computers, illustrated as a laptop computer is seen in the internal network." title="How does DirectAccess work for internal clients?"/>
            <p:cNvGrpSpPr/>
            <p:nvPr/>
          </p:nvGrpSpPr>
          <p:grpSpPr>
            <a:xfrm>
              <a:off x="497780" y="777664"/>
              <a:ext cx="8526812" cy="5407997"/>
              <a:chOff x="497780" y="693734"/>
              <a:chExt cx="8526812" cy="5407997"/>
            </a:xfrm>
          </p:grpSpPr>
          <p:grpSp>
            <p:nvGrpSpPr>
              <p:cNvPr id="25" name="Group 24"/>
              <p:cNvGrpSpPr/>
              <p:nvPr/>
            </p:nvGrpSpPr>
            <p:grpSpPr>
              <a:xfrm>
                <a:off x="497780" y="693734"/>
                <a:ext cx="8526812" cy="5407997"/>
                <a:chOff x="716438" y="813002"/>
                <a:chExt cx="8526812" cy="5407997"/>
              </a:xfrm>
            </p:grpSpPr>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9601" y="1240250"/>
                  <a:ext cx="5367512" cy="4980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AutoShape 10"/>
                <p:cNvSpPr>
                  <a:spLocks noChangeArrowheads="1"/>
                </p:cNvSpPr>
                <p:nvPr/>
              </p:nvSpPr>
              <p:spPr bwMode="auto">
                <a:xfrm>
                  <a:off x="716438" y="1069920"/>
                  <a:ext cx="1197668" cy="489418"/>
                </a:xfrm>
                <a:prstGeom prst="roundRect">
                  <a:avLst>
                    <a:gd name="adj" fmla="val 4167"/>
                  </a:avLst>
                </a:prstGeom>
                <a:solidFill>
                  <a:schemeClr val="accent1"/>
                </a:solid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Internet websites</a:t>
                  </a:r>
                </a:p>
              </p:txBody>
            </p:sp>
            <p:sp>
              <p:nvSpPr>
                <p:cNvPr id="31" name="AutoShape 10"/>
                <p:cNvSpPr>
                  <a:spLocks noChangeArrowheads="1"/>
                </p:cNvSpPr>
                <p:nvPr/>
              </p:nvSpPr>
              <p:spPr bwMode="auto">
                <a:xfrm>
                  <a:off x="2812735" y="2136720"/>
                  <a:ext cx="1477859"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DirectAccess  server</a:t>
                  </a:r>
                </a:p>
              </p:txBody>
            </p:sp>
            <p:sp>
              <p:nvSpPr>
                <p:cNvPr id="32" name="AutoShape 10"/>
                <p:cNvSpPr>
                  <a:spLocks noChangeArrowheads="1"/>
                </p:cNvSpPr>
                <p:nvPr/>
              </p:nvSpPr>
              <p:spPr bwMode="auto">
                <a:xfrm>
                  <a:off x="4638258" y="906241"/>
                  <a:ext cx="1816794"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Internal client computers</a:t>
                  </a:r>
                </a:p>
              </p:txBody>
            </p:sp>
            <p:sp>
              <p:nvSpPr>
                <p:cNvPr id="33" name="AutoShape 10"/>
                <p:cNvSpPr>
                  <a:spLocks noChangeArrowheads="1"/>
                </p:cNvSpPr>
                <p:nvPr/>
              </p:nvSpPr>
              <p:spPr bwMode="auto">
                <a:xfrm>
                  <a:off x="7533858" y="813002"/>
                  <a:ext cx="1709392" cy="774912"/>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AD DS domain controller</a:t>
                  </a:r>
                </a:p>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DNS server</a:t>
                  </a:r>
                </a:p>
              </p:txBody>
            </p:sp>
            <p:sp>
              <p:nvSpPr>
                <p:cNvPr id="34" name="AutoShape 10"/>
                <p:cNvSpPr>
                  <a:spLocks noChangeArrowheads="1"/>
                </p:cNvSpPr>
                <p:nvPr/>
              </p:nvSpPr>
              <p:spPr bwMode="auto">
                <a:xfrm>
                  <a:off x="7533858" y="4607338"/>
                  <a:ext cx="1161386" cy="68706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Network location server</a:t>
                  </a:r>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42668" y="2583274"/>
                  <a:ext cx="400930" cy="1164466"/>
                </a:xfrm>
                <a:prstGeom prst="rect">
                  <a:avLst/>
                </a:prstGeom>
              </p:spPr>
            </p:pic>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47858" y="1711738"/>
                  <a:ext cx="1018774" cy="594517"/>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6842" y="1606962"/>
                  <a:ext cx="400930" cy="1164466"/>
                </a:xfrm>
                <a:prstGeom prst="rect">
                  <a:avLst/>
                </a:prstGeom>
              </p:spPr>
            </p:pic>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68289" y="2337422"/>
                  <a:ext cx="641905" cy="290807"/>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44695" y="1776292"/>
                  <a:ext cx="579787" cy="625084"/>
                </a:xfrm>
                <a:prstGeom prst="rect">
                  <a:avLst/>
                </a:prstGeom>
              </p:spPr>
            </p:pic>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5728" y="3471448"/>
                  <a:ext cx="400930" cy="1164466"/>
                </a:xfrm>
                <a:prstGeom prst="rect">
                  <a:avLst/>
                </a:prstGeom>
              </p:spPr>
            </p:pic>
          </p:grpSp>
          <p:pic>
            <p:nvPicPr>
              <p:cNvPr id="26" name="Pictur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89578" y="2666708"/>
                <a:ext cx="918632" cy="997450"/>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1630" y="1440070"/>
                <a:ext cx="400930" cy="1164466"/>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08662" y="1911413"/>
                <a:ext cx="464608" cy="559220"/>
              </a:xfrm>
              <a:prstGeom prst="rect">
                <a:avLst/>
              </a:prstGeom>
            </p:spPr>
          </p:pic>
        </p:grpSp>
        <p:cxnSp>
          <p:nvCxnSpPr>
            <p:cNvPr id="6" name="Straight Arrow Connector 5" descr="Upon fifth mouse click, the Direct Access client attempts to locate and sign in to the AD DS domain by using a computer account. This is represented as a two-sided arrow between the Direct Access client and the AD DS domain controller.&#10;Upon the next mouse click, the Direct Access client assigns a domain firewall profile, which ignores connection security tunnel rules and starts accessing intranet resources normally. On the slide, this is represented as the disappearance of the connection security rules icon." title="How does DirectAccess work for internal clients?"/>
            <p:cNvCxnSpPr/>
            <p:nvPr/>
          </p:nvCxnSpPr>
          <p:spPr bwMode="auto">
            <a:xfrm>
              <a:off x="6217923" y="2175070"/>
              <a:ext cx="1130777" cy="11677"/>
            </a:xfrm>
            <a:prstGeom prst="straightConnector1">
              <a:avLst/>
            </a:prstGeom>
            <a:ln>
              <a:headEnd type="arrow" w="med" len="med"/>
              <a:tailEnd type="arrow" w="med" len="med"/>
            </a:ln>
            <a:effectLst/>
          </p:spPr>
          <p:style>
            <a:lnRef idx="2">
              <a:schemeClr val="accent2"/>
            </a:lnRef>
            <a:fillRef idx="0">
              <a:schemeClr val="accent2"/>
            </a:fillRef>
            <a:effectRef idx="1">
              <a:schemeClr val="accent2"/>
            </a:effectRef>
            <a:fontRef idx="minor">
              <a:schemeClr val="tx1"/>
            </a:fontRef>
          </p:style>
        </p:cxnSp>
        <p:cxnSp>
          <p:nvCxnSpPr>
            <p:cNvPr id="7" name="Straight Arrow Connector 6" descr="Upon third mouse click.the process of checking the certificate revocation list (CRL) revocation status of the network location server certificate is displayed. This is represented by a two-sided arrow between the Direct Access client and the CRL distribution point.&#10;Upon the next mouse click, based on the successful connection of the network location server, the DirectAccess clients ignore DirectAccess rules in the Name Resolution Policy Table (NRPT). On the slide, this is represented by the disappearance of the NRPT icon." title="How does DirectAccess work for internal clients?"/>
            <p:cNvCxnSpPr/>
            <p:nvPr/>
          </p:nvCxnSpPr>
          <p:spPr bwMode="auto">
            <a:xfrm flipH="1">
              <a:off x="4896730" y="2561673"/>
              <a:ext cx="407397" cy="1150729"/>
            </a:xfrm>
            <a:prstGeom prst="straightConnector1">
              <a:avLst/>
            </a:prstGeom>
            <a:ln>
              <a:headEnd type="arrow" w="med" len="med"/>
              <a:tailEnd type="arrow" w="med" len="med"/>
            </a:ln>
            <a:effectLst/>
          </p:spPr>
          <p:style>
            <a:lnRef idx="2">
              <a:schemeClr val="accent2"/>
            </a:lnRef>
            <a:fillRef idx="0">
              <a:schemeClr val="accent2"/>
            </a:fillRef>
            <a:effectRef idx="1">
              <a:schemeClr val="accent2"/>
            </a:effectRef>
            <a:fontRef idx="minor">
              <a:schemeClr val="tx1"/>
            </a:fontRef>
          </p:style>
        </p:cxnSp>
        <p:cxnSp>
          <p:nvCxnSpPr>
            <p:cNvPr id="8" name="Straight Arrow Connector 7" descr="Upon second mouse click, the Direct Access client establishes connection with NLS. This is represented as a two-sided arrow between the Direct Access client and the network location server." title="How DirectAccess works for internal clients?"/>
            <p:cNvCxnSpPr/>
            <p:nvPr/>
          </p:nvCxnSpPr>
          <p:spPr bwMode="auto">
            <a:xfrm>
              <a:off x="5993608" y="2683143"/>
              <a:ext cx="1165880" cy="824413"/>
            </a:xfrm>
            <a:prstGeom prst="straightConnector1">
              <a:avLst/>
            </a:prstGeom>
            <a:ln>
              <a:headEnd type="arrow" w="med" len="med"/>
              <a:tailEnd type="arrow" w="med" len="med"/>
            </a:ln>
            <a:effectLst/>
          </p:spPr>
          <p:style>
            <a:lnRef idx="2">
              <a:schemeClr val="accent2"/>
            </a:lnRef>
            <a:fillRef idx="0">
              <a:schemeClr val="accent2"/>
            </a:fillRef>
            <a:effectRef idx="1">
              <a:schemeClr val="accent2"/>
            </a:effectRef>
            <a:fontRef idx="minor">
              <a:schemeClr val="tx1"/>
            </a:fontRef>
          </p:style>
        </p:cxnSp>
        <p:cxnSp>
          <p:nvCxnSpPr>
            <p:cNvPr id="9" name="Straight Arrow Connector 8" descr="Upon first mouse click, the Direct Access client tries to resolve the FQDN of the network location server (NLS) URL. This is represented as a two-sided arrow between the Direct Access client and the DNS server." title="How DirectAccess works for internal clients?"/>
            <p:cNvCxnSpPr/>
            <p:nvPr/>
          </p:nvCxnSpPr>
          <p:spPr bwMode="auto">
            <a:xfrm>
              <a:off x="6217555" y="2419794"/>
              <a:ext cx="1130777" cy="11677"/>
            </a:xfrm>
            <a:prstGeom prst="straightConnector1">
              <a:avLst/>
            </a:prstGeom>
            <a:ln>
              <a:headEnd type="arrow" w="med" len="med"/>
              <a:tailEnd type="arrow" w="med" len="med"/>
            </a:ln>
            <a:effectLst/>
          </p:spPr>
          <p:style>
            <a:lnRef idx="2">
              <a:schemeClr val="accent2"/>
            </a:lnRef>
            <a:fillRef idx="0">
              <a:schemeClr val="accent2"/>
            </a:fillRef>
            <a:effectRef idx="1">
              <a:schemeClr val="accent2"/>
            </a:effectRef>
            <a:fontRef idx="minor">
              <a:schemeClr val="tx1"/>
            </a:fontRef>
          </p:style>
        </p:cxnSp>
        <p:grpSp>
          <p:nvGrpSpPr>
            <p:cNvPr id="10" name="Group 54" descr="This is the fifth of the six frames. In this frame, the DirectAccess client assigns the domain firewall profile, which ignores Connection Security Tunnel Rules and start accessing intranet resources normally."/>
            <p:cNvGrpSpPr/>
            <p:nvPr/>
          </p:nvGrpSpPr>
          <p:grpSpPr>
            <a:xfrm>
              <a:off x="5513667" y="1339382"/>
              <a:ext cx="1805531" cy="704225"/>
              <a:chOff x="1083568" y="4470700"/>
              <a:chExt cx="2059777" cy="704225"/>
            </a:xfrm>
          </p:grpSpPr>
          <p:pic>
            <p:nvPicPr>
              <p:cNvPr id="23" name="Picture 2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083568" y="4679426"/>
                <a:ext cx="429865" cy="49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AutoShape 10"/>
              <p:cNvSpPr>
                <a:spLocks noChangeArrowheads="1"/>
              </p:cNvSpPr>
              <p:nvPr/>
            </p:nvSpPr>
            <p:spPr bwMode="auto">
              <a:xfrm>
                <a:off x="1635510" y="4470700"/>
                <a:ext cx="1507835"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Connection security rules</a:t>
                </a:r>
              </a:p>
            </p:txBody>
          </p:sp>
        </p:grpSp>
        <p:grpSp>
          <p:nvGrpSpPr>
            <p:cNvPr id="11" name="Group 61"/>
            <p:cNvGrpSpPr/>
            <p:nvPr/>
          </p:nvGrpSpPr>
          <p:grpSpPr>
            <a:xfrm>
              <a:off x="4495800" y="2070431"/>
              <a:ext cx="823854" cy="748969"/>
              <a:chOff x="655478" y="4381524"/>
              <a:chExt cx="823854" cy="748969"/>
            </a:xfrm>
          </p:grpSpPr>
          <p:pic>
            <p:nvPicPr>
              <p:cNvPr id="21" name="Picture 20"/>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960278" y="4634994"/>
                <a:ext cx="376805" cy="49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AutoShape 10" descr="DirectAccess client tries to resolve the FQDN of the network location server (NLS) URL"/>
              <p:cNvSpPr>
                <a:spLocks noChangeArrowheads="1"/>
              </p:cNvSpPr>
              <p:nvPr/>
            </p:nvSpPr>
            <p:spPr bwMode="auto">
              <a:xfrm>
                <a:off x="655478" y="4381524"/>
                <a:ext cx="823854" cy="291769"/>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NRPT</a:t>
                </a:r>
              </a:p>
            </p:txBody>
          </p:sp>
        </p:grp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72400" y="3926702"/>
              <a:ext cx="463264" cy="557602"/>
            </a:xfrm>
            <a:prstGeom prst="rect">
              <a:avLst/>
            </a:prstGeom>
          </p:spPr>
        </p:pic>
        <p:sp>
          <p:nvSpPr>
            <p:cNvPr id="15" name="AutoShape 10"/>
            <p:cNvSpPr>
              <a:spLocks noChangeArrowheads="1"/>
            </p:cNvSpPr>
            <p:nvPr/>
          </p:nvSpPr>
          <p:spPr bwMode="auto">
            <a:xfrm>
              <a:off x="5618422" y="5106020"/>
              <a:ext cx="1925378"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Internal network resources</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38889" y="3970130"/>
              <a:ext cx="400930" cy="1164466"/>
            </a:xfrm>
            <a:prstGeom prst="rect">
              <a:avLst/>
            </a:prstGeom>
          </p:spPr>
        </p:pic>
        <p:pic>
          <p:nvPicPr>
            <p:cNvPr id="17" name="Picture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76696" y="4570322"/>
              <a:ext cx="433728" cy="552216"/>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9756" y="3969510"/>
              <a:ext cx="400930" cy="1164466"/>
            </a:xfrm>
            <a:prstGeom prst="rect">
              <a:avLst/>
            </a:prstGeom>
          </p:spPr>
        </p:pic>
        <p:pic>
          <p:nvPicPr>
            <p:cNvPr id="19" name="Picture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995033" y="4519051"/>
              <a:ext cx="453391" cy="545719"/>
            </a:xfrm>
            <a:prstGeom prst="rect">
              <a:avLst/>
            </a:prstGeom>
          </p:spPr>
        </p:pic>
        <p:cxnSp>
          <p:nvCxnSpPr>
            <p:cNvPr id="20" name="Straight Arrow Connector 19" descr="Upon second mouse click, the Direct Access client establishes connection with NLS. This is represented as a two-sided arrow between the Direct Access client and the network location server." title="How DirectAccess works for internal clients?"/>
            <p:cNvCxnSpPr/>
            <p:nvPr/>
          </p:nvCxnSpPr>
          <p:spPr bwMode="auto">
            <a:xfrm>
              <a:off x="5599524" y="2607189"/>
              <a:ext cx="290948" cy="1144570"/>
            </a:xfrm>
            <a:prstGeom prst="straightConnector1">
              <a:avLst/>
            </a:prstGeom>
            <a:ln>
              <a:headEnd type="arrow" w="med" len="med"/>
              <a:tailEnd type="arrow" w="med" len="med"/>
            </a:ln>
            <a:effectLst/>
          </p:spPr>
          <p:style>
            <a:lnRef idx="2">
              <a:schemeClr val="accent2"/>
            </a:lnRef>
            <a:fillRef idx="0">
              <a:schemeClr val="accent2"/>
            </a:fillRef>
            <a:effectRef idx="1">
              <a:schemeClr val="accent2"/>
            </a:effectRef>
            <a:fontRef idx="minor">
              <a:schemeClr val="tx1"/>
            </a:fontRef>
          </p:style>
        </p:cxnSp>
      </p:grpSp>
    </p:spTree>
    <p:custDataLst>
      <p:tags r:id="rId1"/>
    </p:custDataLst>
    <p:extLst>
      <p:ext uri="{BB962C8B-B14F-4D97-AF65-F5344CB8AC3E}">
        <p14:creationId xmlns:p14="http://schemas.microsoft.com/office/powerpoint/2010/main" val="2492090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DirectAccess works for external clients</a:t>
            </a:r>
          </a:p>
        </p:txBody>
      </p:sp>
      <p:grpSp>
        <p:nvGrpSpPr>
          <p:cNvPr id="4" name="Group 3" descr="Illustration depicting the components that DirectAccess requires to support external client connections. On the left side are images of a DNS server, Internet websites, connection security rules, NRPT, and external client computers. On the right side is a circle that represents the organizational network. In this circle are images of a DirectAccess server, an Active Directory domain controller, a DNS server, and internal network resources. Interactions between these components describe how DirectAccess works with external clients."/>
          <p:cNvGrpSpPr/>
          <p:nvPr/>
        </p:nvGrpSpPr>
        <p:grpSpPr>
          <a:xfrm>
            <a:off x="152400" y="838200"/>
            <a:ext cx="8901400" cy="5532955"/>
            <a:chOff x="152400" y="838200"/>
            <a:chExt cx="8901400" cy="5532955"/>
          </a:xfrm>
        </p:grpSpPr>
        <p:sp>
          <p:nvSpPr>
            <p:cNvPr id="5" name="Rectangle 4"/>
            <p:cNvSpPr/>
            <p:nvPr/>
          </p:nvSpPr>
          <p:spPr bwMode="auto">
            <a:xfrm>
              <a:off x="152400" y="838200"/>
              <a:ext cx="8901400" cy="5352848"/>
            </a:xfrm>
            <a:prstGeom prst="rect">
              <a:avLst/>
            </a:prstGeom>
            <a:solidFill>
              <a:schemeClr val="accent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sz="1600" b="1" dirty="0">
                <a:solidFill>
                  <a:srgbClr val="000000"/>
                </a:solidFill>
                <a:latin typeface="Segoe UI" pitchFamily="34" charset="0"/>
                <a:ea typeface="Segoe UI" pitchFamily="34" charset="0"/>
                <a:cs typeface="Segoe UI" pitchFamily="34"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66972" y="1148792"/>
              <a:ext cx="5423185" cy="503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10"/>
            <p:cNvSpPr>
              <a:spLocks noChangeArrowheads="1"/>
            </p:cNvSpPr>
            <p:nvPr/>
          </p:nvSpPr>
          <p:spPr bwMode="auto">
            <a:xfrm>
              <a:off x="2989817" y="1448217"/>
              <a:ext cx="1485172"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DirectAccess  server</a:t>
              </a:r>
            </a:p>
          </p:txBody>
        </p:sp>
        <p:sp>
          <p:nvSpPr>
            <p:cNvPr id="8" name="AutoShape 10"/>
            <p:cNvSpPr>
              <a:spLocks noChangeArrowheads="1"/>
            </p:cNvSpPr>
            <p:nvPr/>
          </p:nvSpPr>
          <p:spPr bwMode="auto">
            <a:xfrm>
              <a:off x="7018109" y="2510298"/>
              <a:ext cx="2035691" cy="774912"/>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Active Directory domain controller</a:t>
              </a:r>
            </a:p>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DNS server</a:t>
              </a:r>
            </a:p>
          </p:txBody>
        </p:sp>
        <p:grpSp>
          <p:nvGrpSpPr>
            <p:cNvPr id="9" name="Group 170"/>
            <p:cNvGrpSpPr/>
            <p:nvPr/>
          </p:nvGrpSpPr>
          <p:grpSpPr>
            <a:xfrm>
              <a:off x="209436" y="4606922"/>
              <a:ext cx="1296000" cy="1158504"/>
              <a:chOff x="993063" y="3939353"/>
              <a:chExt cx="1478496" cy="1158504"/>
            </a:xfrm>
          </p:grpSpPr>
          <p:pic>
            <p:nvPicPr>
              <p:cNvPr id="46" name="Picture 4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83567" y="4602358"/>
                <a:ext cx="429865" cy="49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AutoShape 10"/>
              <p:cNvSpPr>
                <a:spLocks noChangeArrowheads="1"/>
              </p:cNvSpPr>
              <p:nvPr/>
            </p:nvSpPr>
            <p:spPr bwMode="auto">
              <a:xfrm>
                <a:off x="993063" y="3939353"/>
                <a:ext cx="1478496" cy="665891"/>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IN" sz="1350" b="1" dirty="0">
                    <a:solidFill>
                      <a:srgbClr val="000000"/>
                    </a:solidFill>
                    <a:latin typeface="Segoe UI" pitchFamily="34" charset="0"/>
                    <a:ea typeface="Segoe UI" pitchFamily="34" charset="0"/>
                    <a:cs typeface="Segoe UI" pitchFamily="34" charset="0"/>
                  </a:rPr>
                  <a:t>Connection security </a:t>
                </a:r>
                <a:br>
                  <a:rPr lang="en-IN" sz="1350" b="1" dirty="0">
                    <a:solidFill>
                      <a:srgbClr val="000000"/>
                    </a:solidFill>
                    <a:latin typeface="Segoe UI" pitchFamily="34" charset="0"/>
                    <a:ea typeface="Segoe UI" pitchFamily="34" charset="0"/>
                    <a:cs typeface="Segoe UI" pitchFamily="34" charset="0"/>
                  </a:rPr>
                </a:br>
                <a:r>
                  <a:rPr lang="en-IN" sz="1350" b="1" dirty="0">
                    <a:solidFill>
                      <a:srgbClr val="000000"/>
                    </a:solidFill>
                    <a:latin typeface="Segoe UI" pitchFamily="34" charset="0"/>
                    <a:ea typeface="Segoe UI" pitchFamily="34" charset="0"/>
                    <a:cs typeface="Segoe UI" pitchFamily="34" charset="0"/>
                  </a:rPr>
                  <a:t>rules</a:t>
                </a:r>
                <a:endParaRPr lang="en-US" sz="1350" b="1" dirty="0">
                  <a:solidFill>
                    <a:srgbClr val="000000"/>
                  </a:solidFill>
                  <a:latin typeface="Segoe UI" pitchFamily="34" charset="0"/>
                  <a:ea typeface="Segoe UI" pitchFamily="34" charset="0"/>
                  <a:cs typeface="Segoe UI" pitchFamily="34" charset="0"/>
                </a:endParaRPr>
              </a:p>
            </p:txBody>
          </p:sp>
        </p:grpSp>
        <p:grpSp>
          <p:nvGrpSpPr>
            <p:cNvPr id="10" name="Group 171"/>
            <p:cNvGrpSpPr/>
            <p:nvPr/>
          </p:nvGrpSpPr>
          <p:grpSpPr>
            <a:xfrm>
              <a:off x="626802" y="5476885"/>
              <a:ext cx="823854" cy="734210"/>
              <a:chOff x="904532" y="4401747"/>
              <a:chExt cx="823854" cy="734210"/>
            </a:xfrm>
          </p:grpSpPr>
          <p:pic>
            <p:nvPicPr>
              <p:cNvPr id="44" name="Picture 4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33898" y="4640458"/>
                <a:ext cx="376805" cy="49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AutoShape 10"/>
              <p:cNvSpPr>
                <a:spLocks noChangeArrowheads="1"/>
              </p:cNvSpPr>
              <p:nvPr/>
            </p:nvSpPr>
            <p:spPr bwMode="auto">
              <a:xfrm>
                <a:off x="904532" y="4401747"/>
                <a:ext cx="823854" cy="291769"/>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NRPT</a:t>
                </a:r>
              </a:p>
            </p:txBody>
          </p:sp>
        </p:grpSp>
        <p:sp>
          <p:nvSpPr>
            <p:cNvPr id="11" name="AutoShape 10"/>
            <p:cNvSpPr>
              <a:spLocks noChangeArrowheads="1"/>
            </p:cNvSpPr>
            <p:nvPr/>
          </p:nvSpPr>
          <p:spPr bwMode="auto">
            <a:xfrm>
              <a:off x="1638864" y="5684087"/>
              <a:ext cx="1130705" cy="68706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External client computers</a:t>
              </a:r>
            </a:p>
          </p:txBody>
        </p:sp>
        <p:sp>
          <p:nvSpPr>
            <p:cNvPr id="12" name="AutoShape 10"/>
            <p:cNvSpPr>
              <a:spLocks noChangeArrowheads="1"/>
            </p:cNvSpPr>
            <p:nvPr/>
          </p:nvSpPr>
          <p:spPr bwMode="auto">
            <a:xfrm>
              <a:off x="1577821" y="1667422"/>
              <a:ext cx="1321958" cy="291769"/>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DNS server</a:t>
              </a:r>
            </a:p>
          </p:txBody>
        </p:sp>
        <p:sp>
          <p:nvSpPr>
            <p:cNvPr id="13" name="AutoShape 10"/>
            <p:cNvSpPr>
              <a:spLocks noChangeArrowheads="1"/>
            </p:cNvSpPr>
            <p:nvPr/>
          </p:nvSpPr>
          <p:spPr bwMode="auto">
            <a:xfrm>
              <a:off x="6248400" y="5364126"/>
              <a:ext cx="2023687"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Internal network resources</a:t>
              </a: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61192" y="4149899"/>
              <a:ext cx="400930" cy="1164466"/>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1868" y="4539769"/>
              <a:ext cx="465808" cy="593060"/>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7179" y="4139161"/>
              <a:ext cx="400930" cy="1164466"/>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90857" y="4598684"/>
              <a:ext cx="491768" cy="491768"/>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10301" y="1282966"/>
              <a:ext cx="400930" cy="1164466"/>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05096" y="2042002"/>
              <a:ext cx="641905" cy="290807"/>
            </a:xfrm>
            <a:prstGeom prst="rect">
              <a:avLst/>
            </a:prstGeom>
          </p:spPr>
        </p:pic>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35613" y="1466584"/>
              <a:ext cx="579787" cy="625084"/>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2586" y="1937635"/>
              <a:ext cx="400930" cy="1164466"/>
            </a:xfrm>
            <a:prstGeom prst="rect">
              <a:avLst/>
            </a:prstGeom>
          </p:spPr>
        </p:pic>
        <p:pic>
          <p:nvPicPr>
            <p:cNvPr id="22" name="Picture 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727544" y="3860887"/>
              <a:ext cx="899902" cy="97711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77798" y="2003788"/>
              <a:ext cx="400930" cy="1164466"/>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77495" y="2762824"/>
              <a:ext cx="641905" cy="290807"/>
            </a:xfrm>
            <a:prstGeom prst="rect">
              <a:avLst/>
            </a:prstGeom>
          </p:spPr>
        </p:pic>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15813" y="2187406"/>
              <a:ext cx="579787" cy="625084"/>
            </a:xfrm>
            <a:prstGeom prst="rect">
              <a:avLst/>
            </a:prstGeom>
          </p:spPr>
        </p:pic>
        <p:pic>
          <p:nvPicPr>
            <p:cNvPr id="26" name="Picture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94924" y="5066867"/>
              <a:ext cx="1018774" cy="594517"/>
            </a:xfrm>
            <a:prstGeom prst="rect">
              <a:avLst/>
            </a:prstGeom>
          </p:spPr>
        </p:pic>
        <p:cxnSp>
          <p:nvCxnSpPr>
            <p:cNvPr id="27" name="Straight Arrow Connector 26" descr="DirectAccess client attempts to access the network location server (NLS)."/>
            <p:cNvCxnSpPr/>
            <p:nvPr/>
          </p:nvCxnSpPr>
          <p:spPr bwMode="auto">
            <a:xfrm flipV="1">
              <a:off x="871926" y="5335726"/>
              <a:ext cx="796287" cy="6223"/>
            </a:xfrm>
            <a:prstGeom prst="straightConnector1">
              <a:avLst/>
            </a:prstGeom>
            <a:ln w="28575">
              <a:solidFill>
                <a:srgbClr val="FF0000"/>
              </a:solidFill>
              <a:headEnd type="arrow"/>
              <a:tailEnd type="arrow"/>
            </a:ln>
            <a:effectLst/>
          </p:spPr>
          <p:style>
            <a:lnRef idx="3">
              <a:schemeClr val="accent4"/>
            </a:lnRef>
            <a:fillRef idx="0">
              <a:schemeClr val="accent4"/>
            </a:fillRef>
            <a:effectRef idx="2">
              <a:schemeClr val="accent4"/>
            </a:effectRef>
            <a:fontRef idx="minor">
              <a:schemeClr val="tx1"/>
            </a:fontRef>
          </p:style>
        </p:cxnSp>
        <p:cxnSp>
          <p:nvCxnSpPr>
            <p:cNvPr id="28" name="Straight Arrow Connector 27" descr="DirectAccess client attempts to access the network location server (NLS)."/>
            <p:cNvCxnSpPr/>
            <p:nvPr/>
          </p:nvCxnSpPr>
          <p:spPr bwMode="auto">
            <a:xfrm flipH="1">
              <a:off x="1881846" y="3168254"/>
              <a:ext cx="19302" cy="1898613"/>
            </a:xfrm>
            <a:prstGeom prst="straightConnector1">
              <a:avLst/>
            </a:prstGeom>
            <a:ln w="28575">
              <a:solidFill>
                <a:srgbClr val="FF0000"/>
              </a:solidFill>
              <a:headEnd type="arrow"/>
              <a:tailEnd type="arrow"/>
            </a:ln>
            <a:effectLst/>
          </p:spPr>
          <p:style>
            <a:lnRef idx="3">
              <a:schemeClr val="accent4"/>
            </a:lnRef>
            <a:fillRef idx="0">
              <a:schemeClr val="accent4"/>
            </a:fillRef>
            <a:effectRef idx="2">
              <a:schemeClr val="accent4"/>
            </a:effectRef>
            <a:fontRef idx="minor">
              <a:schemeClr val="tx1"/>
            </a:fontRef>
          </p:style>
        </p:cxnSp>
        <p:cxnSp>
          <p:nvCxnSpPr>
            <p:cNvPr id="29" name="Straight Arrow Connector 28" descr="DirectAccess client attempts to access the network location server (NLS)."/>
            <p:cNvCxnSpPr/>
            <p:nvPr/>
          </p:nvCxnSpPr>
          <p:spPr bwMode="auto">
            <a:xfrm flipH="1">
              <a:off x="2294955" y="2599618"/>
              <a:ext cx="1192305" cy="2287142"/>
            </a:xfrm>
            <a:prstGeom prst="straightConnector1">
              <a:avLst/>
            </a:prstGeom>
            <a:ln w="28575">
              <a:solidFill>
                <a:srgbClr val="FF0000"/>
              </a:solidFill>
              <a:headEnd type="arrow"/>
              <a:tailEnd type="arrow"/>
            </a:ln>
            <a:effectLst/>
          </p:spPr>
          <p:style>
            <a:lnRef idx="3">
              <a:schemeClr val="accent4"/>
            </a:lnRef>
            <a:fillRef idx="0">
              <a:schemeClr val="accent4"/>
            </a:fillRef>
            <a:effectRef idx="2">
              <a:schemeClr val="accent4"/>
            </a:effectRef>
            <a:fontRef idx="minor">
              <a:schemeClr val="tx1"/>
            </a:fontRef>
          </p:style>
        </p:cxnSp>
        <p:sp>
          <p:nvSpPr>
            <p:cNvPr id="31" name="Freeform 30"/>
            <p:cNvSpPr/>
            <p:nvPr/>
          </p:nvSpPr>
          <p:spPr>
            <a:xfrm rot="20595892">
              <a:off x="2103027" y="3121442"/>
              <a:ext cx="1741378" cy="1770744"/>
            </a:xfrm>
            <a:custGeom>
              <a:avLst/>
              <a:gdLst>
                <a:gd name="connsiteX0" fmla="*/ 0 w 1193470"/>
                <a:gd name="connsiteY0" fmla="*/ 950026 h 950026"/>
                <a:gd name="connsiteX1" fmla="*/ 1193470 w 1193470"/>
                <a:gd name="connsiteY1" fmla="*/ 0 h 950026"/>
              </a:gdLst>
              <a:ahLst/>
              <a:cxnLst>
                <a:cxn ang="0">
                  <a:pos x="connsiteX0" y="connsiteY0"/>
                </a:cxn>
                <a:cxn ang="0">
                  <a:pos x="connsiteX1" y="connsiteY1"/>
                </a:cxn>
              </a:cxnLst>
              <a:rect l="l" t="t" r="r" b="b"/>
              <a:pathLst>
                <a:path w="1193470" h="950026">
                  <a:moveTo>
                    <a:pt x="0" y="950026"/>
                  </a:moveTo>
                  <a:lnTo>
                    <a:pt x="1193470" y="0"/>
                  </a:lnTo>
                </a:path>
              </a:pathLst>
            </a:custGeom>
            <a:ln>
              <a:solidFill>
                <a:srgbClr val="FF0000"/>
              </a:solidFill>
            </a:ln>
            <a:effectLst/>
          </p:spPr>
          <p:style>
            <a:lnRef idx="2">
              <a:schemeClr val="accent4"/>
            </a:lnRef>
            <a:fillRef idx="0">
              <a:schemeClr val="accent4"/>
            </a:fillRef>
            <a:effectRef idx="1">
              <a:schemeClr val="accent4"/>
            </a:effectRef>
            <a:fontRef idx="minor">
              <a:schemeClr val="tx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ln>
                  <a:solidFill>
                    <a:srgbClr val="C00000"/>
                  </a:solidFill>
                </a:ln>
                <a:solidFill>
                  <a:srgbClr val="000000"/>
                </a:solidFill>
                <a:latin typeface="Segoe UI" pitchFamily="34" charset="0"/>
                <a:ea typeface="Segoe UI" pitchFamily="34" charset="0"/>
                <a:cs typeface="Segoe UI" pitchFamily="34" charset="0"/>
              </a:endParaRPr>
            </a:p>
          </p:txBody>
        </p:sp>
        <p:sp>
          <p:nvSpPr>
            <p:cNvPr id="32" name="Rectangle 31"/>
            <p:cNvSpPr/>
            <p:nvPr/>
          </p:nvSpPr>
          <p:spPr>
            <a:xfrm rot="17979125">
              <a:off x="1865258" y="3707276"/>
              <a:ext cx="1496879" cy="279036"/>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fontAlgn="base">
                <a:spcBef>
                  <a:spcPct val="0"/>
                </a:spcBef>
                <a:spcAft>
                  <a:spcPct val="0"/>
                </a:spcAft>
              </a:pPr>
              <a:r>
                <a:rPr lang="en-US" sz="1400" b="1" dirty="0">
                  <a:solidFill>
                    <a:srgbClr val="000000"/>
                  </a:solidFill>
                  <a:latin typeface="Segoe UI" pitchFamily="34" charset="0"/>
                  <a:ea typeface="Segoe UI" pitchFamily="34" charset="0"/>
                  <a:cs typeface="Segoe UI" pitchFamily="34" charset="0"/>
                </a:rPr>
                <a:t>Infrastructure</a:t>
              </a:r>
            </a:p>
          </p:txBody>
        </p:sp>
        <p:cxnSp>
          <p:nvCxnSpPr>
            <p:cNvPr id="33" name="Straight Connector 32"/>
            <p:cNvCxnSpPr/>
            <p:nvPr/>
          </p:nvCxnSpPr>
          <p:spPr bwMode="auto">
            <a:xfrm flipV="1">
              <a:off x="3953516" y="2042002"/>
              <a:ext cx="4080821" cy="588044"/>
            </a:xfrm>
            <a:prstGeom prst="line">
              <a:avLst/>
            </a:pr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cxnSp>
        <p:pic>
          <p:nvPicPr>
            <p:cNvPr id="34" name="Picture 3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7186488">
              <a:off x="2321054" y="3829750"/>
              <a:ext cx="1010348" cy="235213"/>
            </a:xfrm>
            <a:prstGeom prst="rect">
              <a:avLst/>
            </a:prstGeom>
          </p:spPr>
        </p:pic>
        <p:cxnSp>
          <p:nvCxnSpPr>
            <p:cNvPr id="35" name="Straight Connector 34"/>
            <p:cNvCxnSpPr/>
            <p:nvPr/>
          </p:nvCxnSpPr>
          <p:spPr bwMode="auto">
            <a:xfrm flipH="1">
              <a:off x="2514600" y="3102101"/>
              <a:ext cx="1254603" cy="2374784"/>
            </a:xfrm>
            <a:prstGeom prst="line">
              <a:avLst/>
            </a:prstGeom>
            <a:ln w="28575">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pic>
          <p:nvPicPr>
            <p:cNvPr id="36" name="Picture 3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7039948">
              <a:off x="2566771" y="3941879"/>
              <a:ext cx="1056357" cy="245924"/>
            </a:xfrm>
            <a:prstGeom prst="rect">
              <a:avLst/>
            </a:prstGeom>
          </p:spPr>
        </p:pic>
        <p:sp>
          <p:nvSpPr>
            <p:cNvPr id="37" name="AutoShape 10"/>
            <p:cNvSpPr>
              <a:spLocks noChangeArrowheads="1"/>
            </p:cNvSpPr>
            <p:nvPr/>
          </p:nvSpPr>
          <p:spPr bwMode="auto">
            <a:xfrm rot="17719003">
              <a:off x="2822651" y="4051103"/>
              <a:ext cx="1029610" cy="291302"/>
            </a:xfrm>
            <a:prstGeom prst="roundRect">
              <a:avLst>
                <a:gd name="adj" fmla="val 4167"/>
              </a:avLst>
            </a:prstGeom>
            <a:noFill/>
            <a:ln w="9525" algn="ctr">
              <a:noFill/>
              <a:round/>
              <a:headEnd/>
              <a:tailEnd/>
            </a:ln>
            <a:effectLst/>
          </p:spPr>
          <p:txBody>
            <a:bodyPr wrap="square" anchor="ctr">
              <a:no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Intranet</a:t>
              </a:r>
            </a:p>
          </p:txBody>
        </p:sp>
        <p:cxnSp>
          <p:nvCxnSpPr>
            <p:cNvPr id="38" name="Straight Connector 37"/>
            <p:cNvCxnSpPr/>
            <p:nvPr/>
          </p:nvCxnSpPr>
          <p:spPr bwMode="auto">
            <a:xfrm>
              <a:off x="3953517" y="2926843"/>
              <a:ext cx="2663662" cy="1517399"/>
            </a:xfrm>
            <a:prstGeom prst="line">
              <a:avLst/>
            </a:pr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cxnSp>
        <p:sp>
          <p:nvSpPr>
            <p:cNvPr id="39" name="AutoShape 10"/>
            <p:cNvSpPr>
              <a:spLocks noChangeArrowheads="1"/>
            </p:cNvSpPr>
            <p:nvPr/>
          </p:nvSpPr>
          <p:spPr bwMode="auto">
            <a:xfrm>
              <a:off x="194193" y="2070222"/>
              <a:ext cx="1187428" cy="489418"/>
            </a:xfrm>
            <a:prstGeom prst="roundRect">
              <a:avLst>
                <a:gd name="adj" fmla="val 4167"/>
              </a:avLst>
            </a:prstGeom>
            <a:noFill/>
            <a:ln w="9525" algn="ctr">
              <a:noFill/>
              <a:round/>
              <a:headEnd/>
              <a:tailEnd/>
            </a:ln>
            <a:effectLst/>
          </p:spPr>
          <p:txBody>
            <a:bodyPr wrap="square" anchor="ctr">
              <a:spAutoFit/>
            </a:bodyPr>
            <a:lstStyle/>
            <a:p>
              <a:pPr fontAlgn="base">
                <a:lnSpc>
                  <a:spcPct val="90000"/>
                </a:lnSpc>
                <a:spcBef>
                  <a:spcPct val="40000"/>
                </a:spcBef>
                <a:spcAft>
                  <a:spcPct val="0"/>
                </a:spcAft>
                <a:defRPr/>
              </a:pPr>
              <a:r>
                <a:rPr lang="en-US" sz="1400" b="1" dirty="0">
                  <a:solidFill>
                    <a:srgbClr val="000000"/>
                  </a:solidFill>
                  <a:latin typeface="Segoe UI" pitchFamily="34" charset="0"/>
                  <a:ea typeface="Segoe UI" pitchFamily="34" charset="0"/>
                  <a:cs typeface="Segoe UI" pitchFamily="34" charset="0"/>
                </a:rPr>
                <a:t>Internet </a:t>
              </a:r>
              <a:br>
                <a:rPr lang="en-US" sz="1400" b="1" dirty="0">
                  <a:solidFill>
                    <a:srgbClr val="000000"/>
                  </a:solidFill>
                  <a:latin typeface="Segoe UI" pitchFamily="34" charset="0"/>
                  <a:ea typeface="Segoe UI" pitchFamily="34" charset="0"/>
                  <a:cs typeface="Segoe UI" pitchFamily="34" charset="0"/>
                </a:rPr>
              </a:br>
              <a:r>
                <a:rPr lang="en-US" sz="1400" b="1" dirty="0">
                  <a:solidFill>
                    <a:srgbClr val="000000"/>
                  </a:solidFill>
                  <a:latin typeface="Segoe UI" pitchFamily="34" charset="0"/>
                  <a:ea typeface="Segoe UI" pitchFamily="34" charset="0"/>
                  <a:cs typeface="Segoe UI" pitchFamily="34" charset="0"/>
                </a:rPr>
                <a:t>websites</a:t>
              </a:r>
            </a:p>
          </p:txBody>
        </p:sp>
        <p:cxnSp>
          <p:nvCxnSpPr>
            <p:cNvPr id="40" name="Straight Arrow Connector 39"/>
            <p:cNvCxnSpPr/>
            <p:nvPr/>
          </p:nvCxnSpPr>
          <p:spPr bwMode="auto">
            <a:xfrm>
              <a:off x="1424057" y="3645825"/>
              <a:ext cx="245944" cy="1421042"/>
            </a:xfrm>
            <a:prstGeom prst="straightConnector1">
              <a:avLst/>
            </a:prstGeom>
            <a:ln w="28575">
              <a:solidFill>
                <a:srgbClr val="FF0000"/>
              </a:solidFill>
              <a:headEnd type="arrow" w="med" len="med"/>
              <a:tailEnd type="arrow" w="med" len="med"/>
            </a:ln>
            <a:effectLst/>
          </p:spPr>
          <p:style>
            <a:lnRef idx="2">
              <a:schemeClr val="accent4"/>
            </a:lnRef>
            <a:fillRef idx="0">
              <a:schemeClr val="accent4"/>
            </a:fillRef>
            <a:effectRef idx="1">
              <a:schemeClr val="accent4"/>
            </a:effectRef>
            <a:fontRef idx="minor">
              <a:schemeClr val="tx1"/>
            </a:fontRef>
          </p:style>
        </p:cxnSp>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7911" y="2481359"/>
              <a:ext cx="400930" cy="1164466"/>
            </a:xfrm>
            <a:prstGeom prst="rect">
              <a:avLst/>
            </a:prstGeom>
          </p:spPr>
        </p:pic>
        <p:pic>
          <p:nvPicPr>
            <p:cNvPr id="42" name="Picture 4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68397" y="2980460"/>
              <a:ext cx="448806" cy="540198"/>
            </a:xfrm>
            <a:prstGeom prst="rect">
              <a:avLst/>
            </a:prstGeom>
          </p:spPr>
        </p:pic>
      </p:grpSp>
    </p:spTree>
    <p:custDataLst>
      <p:tags r:id="rId1"/>
    </p:custDataLst>
    <p:extLst>
      <p:ext uri="{BB962C8B-B14F-4D97-AF65-F5344CB8AC3E}">
        <p14:creationId xmlns:p14="http://schemas.microsoft.com/office/powerpoint/2010/main" val="620564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Implementing DirectAccess by using the Getting Started Wizard</a:t>
            </a:r>
          </a:p>
        </p:txBody>
      </p:sp>
      <p:sp>
        <p:nvSpPr>
          <p:cNvPr id="3" name="Text Placeholder 2"/>
          <p:cNvSpPr>
            <a:spLocks noGrp="1"/>
          </p:cNvSpPr>
          <p:nvPr>
            <p:ph type="body" idx="1"/>
          </p:nvPr>
        </p:nvSpPr>
        <p:spPr/>
        <p:txBody>
          <a:bodyPr/>
          <a:lstStyle/>
          <a:p>
            <a:r>
              <a:rPr lang="en-US" dirty="0"/>
              <a:t>Demonstration: Running the Getting Started Wizard
Getting Started Wizard configuration changes
Demonstration: Identifying the Getting Started Wizard settings
Limitations of deploying DirectAccess by using the Getting Started Wizard</a:t>
            </a:r>
          </a:p>
        </p:txBody>
      </p:sp>
    </p:spTree>
    <p:custDataLst>
      <p:tags r:id="rId1"/>
    </p:custDataLst>
    <p:extLst>
      <p:ext uri="{BB962C8B-B14F-4D97-AF65-F5344CB8AC3E}">
        <p14:creationId xmlns:p14="http://schemas.microsoft.com/office/powerpoint/2010/main" val="136355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Wizard configuration changes</a:t>
            </a:r>
          </a:p>
        </p:txBody>
      </p:sp>
      <p:sp>
        <p:nvSpPr>
          <p:cNvPr id="4" name="Content Placeholder 2"/>
          <p:cNvSpPr txBox="1">
            <a:spLocks/>
          </p:cNvSpPr>
          <p:nvPr/>
        </p:nvSpPr>
        <p:spPr>
          <a:xfrm>
            <a:off x="458788" y="1021215"/>
            <a:ext cx="842918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a:solidFill>
                  <a:srgbClr val="000000"/>
                </a:solidFill>
              </a:rPr>
              <a:t>Changes made by the Getting Started Wizard include:</a:t>
            </a:r>
          </a:p>
          <a:p>
            <a:r>
              <a:rPr lang="en-US" kern="0" dirty="0">
                <a:solidFill>
                  <a:srgbClr val="000000"/>
                </a:solidFill>
              </a:rPr>
              <a:t>GPO settings:</a:t>
            </a:r>
          </a:p>
          <a:p>
            <a:pPr marL="365760" lvl="1"/>
            <a:r>
              <a:rPr lang="en-US" kern="0" dirty="0">
                <a:solidFill>
                  <a:srgbClr val="000000"/>
                </a:solidFill>
              </a:rPr>
              <a:t>DirectAccess Server Settings GPO</a:t>
            </a:r>
          </a:p>
          <a:p>
            <a:pPr marL="365760" lvl="1"/>
            <a:r>
              <a:rPr lang="en-US" kern="0" dirty="0">
                <a:solidFill>
                  <a:srgbClr val="000000"/>
                </a:solidFill>
              </a:rPr>
              <a:t>DirectAccess Client Settings GPO</a:t>
            </a:r>
          </a:p>
          <a:p>
            <a:pPr marL="365760" lvl="1"/>
            <a:r>
              <a:rPr lang="en-US" kern="0" dirty="0">
                <a:solidFill>
                  <a:srgbClr val="000000"/>
                </a:solidFill>
              </a:rPr>
              <a:t>It is not supported to manually edit the GPOs</a:t>
            </a:r>
          </a:p>
          <a:p>
            <a:r>
              <a:rPr lang="en-US" kern="0" dirty="0">
                <a:solidFill>
                  <a:srgbClr val="000000"/>
                </a:solidFill>
              </a:rPr>
              <a:t>DNS server settings</a:t>
            </a:r>
          </a:p>
          <a:p>
            <a:r>
              <a:rPr lang="en-US" kern="0" dirty="0">
                <a:solidFill>
                  <a:srgbClr val="000000"/>
                </a:solidFill>
              </a:rPr>
              <a:t>Remote clients</a:t>
            </a:r>
          </a:p>
          <a:p>
            <a:r>
              <a:rPr lang="en-US" kern="0" dirty="0">
                <a:solidFill>
                  <a:srgbClr val="000000"/>
                </a:solidFill>
              </a:rPr>
              <a:t>Remote access server</a:t>
            </a:r>
          </a:p>
          <a:p>
            <a:r>
              <a:rPr lang="en-US" kern="0" dirty="0">
                <a:solidFill>
                  <a:srgbClr val="000000"/>
                </a:solidFill>
              </a:rPr>
              <a:t>Infrastructure servers</a:t>
            </a:r>
          </a:p>
          <a:p>
            <a:pPr lvl="1"/>
            <a:endParaRPr lang="en-US" kern="0" dirty="0">
              <a:solidFill>
                <a:srgbClr val="000000"/>
              </a:solidFill>
            </a:endParaRPr>
          </a:p>
        </p:txBody>
      </p:sp>
    </p:spTree>
    <p:custDataLst>
      <p:tags r:id="rId1"/>
    </p:custDataLst>
    <p:extLst>
      <p:ext uri="{BB962C8B-B14F-4D97-AF65-F5344CB8AC3E}">
        <p14:creationId xmlns:p14="http://schemas.microsoft.com/office/powerpoint/2010/main" val="245519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deploying DirectAccess by using the Getting Started Wizard</a:t>
            </a:r>
          </a:p>
        </p:txBody>
      </p:sp>
      <p:sp>
        <p:nvSpPr>
          <p:cNvPr id="4" name="Content Placeholder 2"/>
          <p:cNvSpPr txBox="1">
            <a:spLocks/>
          </p:cNvSpPr>
          <p:nvPr/>
        </p:nvSpPr>
        <p:spPr>
          <a:xfrm>
            <a:off x="71719" y="949499"/>
            <a:ext cx="889298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defTabSz="0" eaLnBrk="0" hangingPunct="0">
              <a:lnSpc>
                <a:spcPct val="90000"/>
              </a:lnSpc>
              <a:spcBef>
                <a:spcPct val="40000"/>
              </a:spcBef>
              <a:buClr>
                <a:srgbClr val="006699"/>
              </a:buClr>
              <a:buSzPct val="90000"/>
              <a:defRPr/>
            </a:pPr>
            <a:r>
              <a:rPr lang="en-US" sz="2800" kern="0" dirty="0">
                <a:solidFill>
                  <a:srgbClr val="000000"/>
                </a:solidFill>
              </a:rPr>
              <a:t>Certificates:</a:t>
            </a:r>
          </a:p>
          <a:p>
            <a:pPr marL="658368" lvl="2" defTabSz="0" eaLnBrk="0" hangingPunct="0">
              <a:lnSpc>
                <a:spcPct val="90000"/>
              </a:lnSpc>
              <a:spcBef>
                <a:spcPct val="40000"/>
              </a:spcBef>
              <a:buClr>
                <a:srgbClr val="006699"/>
              </a:buClr>
              <a:buSzPct val="90000"/>
              <a:defRPr/>
            </a:pPr>
            <a:r>
              <a:rPr lang="en-US" sz="2200" kern="0" dirty="0">
                <a:solidFill>
                  <a:srgbClr val="000000"/>
                </a:solidFill>
              </a:rPr>
              <a:t>Creates self-signed certificates that cannot be used in multisite deployments or with two-factor authentication</a:t>
            </a:r>
          </a:p>
          <a:p>
            <a:pPr marL="658368" lvl="2" defTabSz="0" eaLnBrk="0" hangingPunct="0">
              <a:lnSpc>
                <a:spcPct val="90000"/>
              </a:lnSpc>
              <a:spcBef>
                <a:spcPct val="40000"/>
              </a:spcBef>
              <a:buClr>
                <a:srgbClr val="006699"/>
              </a:buClr>
              <a:buSzPct val="90000"/>
              <a:defRPr/>
            </a:pPr>
            <a:r>
              <a:rPr lang="en-US" sz="2200" kern="0" dirty="0">
                <a:solidFill>
                  <a:srgbClr val="000000"/>
                </a:solidFill>
              </a:rPr>
              <a:t>Needs you to ensure that the CRL distribution point for both certificates is available externally</a:t>
            </a:r>
          </a:p>
          <a:p>
            <a:pPr lvl="1" defTabSz="0" eaLnBrk="0" hangingPunct="0">
              <a:lnSpc>
                <a:spcPct val="90000"/>
              </a:lnSpc>
              <a:spcBef>
                <a:spcPct val="40000"/>
              </a:spcBef>
              <a:buClr>
                <a:srgbClr val="006699"/>
              </a:buClr>
              <a:buSzPct val="90000"/>
              <a:defRPr/>
            </a:pPr>
            <a:r>
              <a:rPr lang="en-US" sz="2800" kern="0" dirty="0">
                <a:solidFill>
                  <a:srgbClr val="000000"/>
                </a:solidFill>
              </a:rPr>
              <a:t>Network location server design:</a:t>
            </a:r>
          </a:p>
          <a:p>
            <a:pPr marL="658368" lvl="2" defTabSz="0" eaLnBrk="0" hangingPunct="0">
              <a:lnSpc>
                <a:spcPct val="90000"/>
              </a:lnSpc>
              <a:spcBef>
                <a:spcPct val="40000"/>
              </a:spcBef>
              <a:buClr>
                <a:srgbClr val="006699"/>
              </a:buClr>
              <a:buSzPct val="90000"/>
              <a:defRPr/>
            </a:pPr>
            <a:r>
              <a:rPr lang="en-US" sz="2200" kern="0" dirty="0">
                <a:solidFill>
                  <a:srgbClr val="000000"/>
                </a:solidFill>
              </a:rPr>
              <a:t>Deploys the network location server on the same server as the DirectAccess server</a:t>
            </a:r>
          </a:p>
          <a:p>
            <a:pPr lvl="1" defTabSz="0" eaLnBrk="0" hangingPunct="0">
              <a:lnSpc>
                <a:spcPct val="90000"/>
              </a:lnSpc>
              <a:spcBef>
                <a:spcPct val="40000"/>
              </a:spcBef>
              <a:buClr>
                <a:srgbClr val="006699"/>
              </a:buClr>
              <a:buSzPct val="90000"/>
              <a:defRPr/>
            </a:pPr>
            <a:r>
              <a:rPr lang="en-US" sz="2800" kern="0" dirty="0">
                <a:solidFill>
                  <a:srgbClr val="000000"/>
                </a:solidFill>
              </a:rPr>
              <a:t>Windows client operating system support:</a:t>
            </a:r>
          </a:p>
          <a:p>
            <a:pPr marL="658368" lvl="2" defTabSz="0" eaLnBrk="0" hangingPunct="0">
              <a:lnSpc>
                <a:spcPct val="90000"/>
              </a:lnSpc>
              <a:spcBef>
                <a:spcPct val="40000"/>
              </a:spcBef>
              <a:buClr>
                <a:srgbClr val="006699"/>
              </a:buClr>
              <a:buSzPct val="90000"/>
              <a:defRPr/>
            </a:pPr>
            <a:r>
              <a:rPr lang="en-US" sz="2200" kern="0" dirty="0">
                <a:solidFill>
                  <a:srgbClr val="000000"/>
                </a:solidFill>
              </a:rPr>
              <a:t>The Getting Started Wizard configuration is applicable for clients running: Windows 10, Windows 8.1 or Windows 8 or Windows Server 2016, Windows Server 2012 R2, or Windows Server 2016</a:t>
            </a:r>
          </a:p>
          <a:p>
            <a:pPr marL="658368" lvl="2" defTabSz="0" eaLnBrk="0" hangingPunct="0">
              <a:lnSpc>
                <a:spcPct val="90000"/>
              </a:lnSpc>
              <a:spcBef>
                <a:spcPct val="40000"/>
              </a:spcBef>
              <a:buClr>
                <a:srgbClr val="006699"/>
              </a:buClr>
              <a:buSzPct val="90000"/>
              <a:defRPr/>
            </a:pPr>
            <a:r>
              <a:rPr lang="en-US" sz="2200" kern="0" dirty="0">
                <a:solidFill>
                  <a:srgbClr val="000000"/>
                </a:solidFill>
              </a:rPr>
              <a:t>Windows 7 clients require a client certificate for IPsec authentication</a:t>
            </a:r>
          </a:p>
          <a:p>
            <a:endParaRPr lang="en-US" sz="2400" kern="0" dirty="0">
              <a:solidFill>
                <a:srgbClr val="000000"/>
              </a:solidFill>
            </a:endParaRPr>
          </a:p>
        </p:txBody>
      </p:sp>
    </p:spTree>
    <p:custDataLst>
      <p:tags r:id="rId1"/>
    </p:custDataLst>
    <p:extLst>
      <p:ext uri="{BB962C8B-B14F-4D97-AF65-F5344CB8AC3E}">
        <p14:creationId xmlns:p14="http://schemas.microsoft.com/office/powerpoint/2010/main" val="388582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CA" dirty="0"/>
              <a:t>Managing remote access in Windows Server 2016</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You can manage the Remote Access server role by using:</a:t>
            </a:r>
          </a:p>
          <a:p>
            <a:r>
              <a:rPr lang="en-CA" dirty="0"/>
              <a:t>Remote Access Management console</a:t>
            </a:r>
          </a:p>
          <a:p>
            <a:r>
              <a:rPr lang="en-CA" dirty="0"/>
              <a:t>Routing and Remote Access console</a:t>
            </a:r>
          </a:p>
          <a:p>
            <a:r>
              <a:rPr lang="en-CA" dirty="0"/>
              <a:t>Windows PowerShell commands:</a:t>
            </a:r>
          </a:p>
          <a:p>
            <a:pPr lvl="1"/>
            <a:r>
              <a:rPr lang="en-CA" b="1" dirty="0"/>
              <a:t>Set-DAServer</a:t>
            </a:r>
          </a:p>
          <a:p>
            <a:pPr lvl="1"/>
            <a:r>
              <a:rPr lang="en-CA" b="1" dirty="0"/>
              <a:t>Get-DAServer</a:t>
            </a:r>
          </a:p>
          <a:p>
            <a:pPr lvl="1"/>
            <a:r>
              <a:rPr lang="en-CA" b="1" dirty="0"/>
              <a:t>Set-RemoteAccess</a:t>
            </a:r>
          </a:p>
          <a:p>
            <a:pPr lvl="1"/>
            <a:r>
              <a:rPr lang="en-CA" b="1" dirty="0"/>
              <a:t>Get-RemoteAccess</a:t>
            </a:r>
          </a:p>
          <a:p>
            <a:pPr lvl="1"/>
            <a:endParaRPr lang="en-CA" dirty="0"/>
          </a:p>
          <a:p>
            <a:endParaRPr lang="en-US" dirty="0"/>
          </a:p>
        </p:txBody>
      </p:sp>
    </p:spTree>
    <p:extLst>
      <p:ext uri="{BB962C8B-B14F-4D97-AF65-F5344CB8AC3E}">
        <p14:creationId xmlns:p14="http://schemas.microsoft.com/office/powerpoint/2010/main" val="191303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a:t>Implementing DirectAccess by using the Getting Started Wizard</a:t>
            </a:r>
          </a:p>
        </p:txBody>
      </p:sp>
      <p:sp>
        <p:nvSpPr>
          <p:cNvPr id="3" name="Text Placeholder 2"/>
          <p:cNvSpPr>
            <a:spLocks noGrp="1"/>
          </p:cNvSpPr>
          <p:nvPr>
            <p:ph type="body" idx="1"/>
          </p:nvPr>
        </p:nvSpPr>
        <p:spPr/>
        <p:txBody>
          <a:bodyPr/>
          <a:lstStyle/>
          <a:p>
            <a:r>
              <a:rPr lang="en-US" sz="2400" dirty="0"/>
              <a:t>Exercise 1: Verifying readiness for a DirectAccess deployment
Exercise 2: Configuring DirectAccess
Exercise 3: Validating the DirectAccess deployment</a:t>
            </a:r>
          </a:p>
        </p:txBody>
      </p:sp>
      <p:sp>
        <p:nvSpPr>
          <p:cNvPr id="4" name="TextBox 3"/>
          <p:cNvSpPr txBox="1"/>
          <p:nvPr/>
        </p:nvSpPr>
        <p:spPr>
          <a:xfrm>
            <a:off x="458788" y="2635669"/>
            <a:ext cx="2304926" cy="400110"/>
          </a:xfrm>
          <a:prstGeom prst="rect">
            <a:avLst/>
          </a:prstGeom>
          <a:noFill/>
        </p:spPr>
        <p:txBody>
          <a:bodyPr vert="horz" wrap="none" rtlCol="0">
            <a:spAutoFit/>
          </a:bodyPr>
          <a:lstStyle/>
          <a:p>
            <a:r>
              <a:rPr lang="en-US" sz="2000" dirty="0">
                <a:solidFill>
                  <a:srgbClr val="000000"/>
                </a:solidFill>
                <a:latin typeface="Segoe UI" panose="020B0502040204020203" pitchFamily="34" charset="0"/>
              </a:rPr>
              <a:t>Logon Information</a:t>
            </a:r>
          </a:p>
        </p:txBody>
      </p:sp>
      <p:sp>
        <p:nvSpPr>
          <p:cNvPr id="5" name="TextBox 4"/>
          <p:cNvSpPr txBox="1"/>
          <p:nvPr/>
        </p:nvSpPr>
        <p:spPr>
          <a:xfrm>
            <a:off x="458788" y="3016669"/>
            <a:ext cx="5720412" cy="3170099"/>
          </a:xfrm>
          <a:prstGeom prst="rect">
            <a:avLst/>
          </a:prstGeom>
          <a:noFill/>
        </p:spPr>
        <p:txBody>
          <a:bodyPr vert="horz" wrap="none" rtlCol="0">
            <a:spAutoFit/>
          </a:bodyPr>
          <a:lstStyle/>
          <a:p>
            <a:r>
              <a:rPr lang="en-US" sz="2000" dirty="0">
                <a:solidFill>
                  <a:srgbClr val="000000"/>
                </a:solidFill>
                <a:latin typeface="Segoe UI" panose="020B0502040204020203" pitchFamily="34" charset="0"/>
              </a:rPr>
              <a:t>Virtual machines</a:t>
            </a:r>
            <a:r>
              <a:rPr lang="fr-CA" sz="2000" dirty="0">
                <a:solidFill>
                  <a:srgbClr val="000000"/>
                </a:solidFill>
                <a:latin typeface="Segoe UI" panose="020B0502040204020203" pitchFamily="34" charset="0"/>
              </a:rPr>
              <a:t>: 	</a:t>
            </a:r>
            <a:r>
              <a:rPr lang="en-US" sz="2000" b="1" dirty="0">
                <a:solidFill>
                  <a:srgbClr val="000000"/>
                </a:solidFill>
                <a:latin typeface="Segoe UI" panose="020B0502040204020203" pitchFamily="34" charset="0"/>
              </a:rPr>
              <a:t>20741B-LON-DC1 </a:t>
            </a:r>
          </a:p>
          <a:p>
            <a:r>
              <a:rPr lang="en-US" sz="2000" b="1" dirty="0">
                <a:solidFill>
                  <a:srgbClr val="000000"/>
                </a:solidFill>
                <a:latin typeface="Segoe UI" panose="020B0502040204020203" pitchFamily="34" charset="0"/>
              </a:rPr>
              <a:t>			20741B-LON-SVR1 </a:t>
            </a:r>
          </a:p>
          <a:p>
            <a:r>
              <a:rPr lang="en-US" sz="2000" b="1" dirty="0">
                <a:solidFill>
                  <a:srgbClr val="000000"/>
                </a:solidFill>
                <a:latin typeface="Segoe UI" panose="020B0502040204020203" pitchFamily="34" charset="0"/>
              </a:rPr>
              <a:t>			20741B-EU-RTR </a:t>
            </a:r>
          </a:p>
          <a:p>
            <a:r>
              <a:rPr lang="en-US" sz="2000" b="1" dirty="0">
                <a:solidFill>
                  <a:srgbClr val="000000"/>
                </a:solidFill>
                <a:latin typeface="Segoe UI" panose="020B0502040204020203" pitchFamily="34" charset="0"/>
              </a:rPr>
              <a:t>			20741B-LON-CL1</a:t>
            </a:r>
          </a:p>
          <a:p>
            <a:r>
              <a:rPr lang="en-US" sz="2000" dirty="0">
                <a:solidFill>
                  <a:srgbClr val="000000"/>
                </a:solidFill>
                <a:latin typeface="Segoe UI" panose="020B0502040204020203" pitchFamily="34" charset="0"/>
              </a:rPr>
              <a:t>User name:</a:t>
            </a:r>
            <a:r>
              <a:rPr lang="en-US" sz="2000" b="1" dirty="0">
                <a:solidFill>
                  <a:srgbClr val="000000"/>
                </a:solidFill>
                <a:latin typeface="Segoe UI" panose="020B0502040204020203" pitchFamily="34" charset="0"/>
              </a:rPr>
              <a:t> 		Adatum\Administrator</a:t>
            </a:r>
          </a:p>
          <a:p>
            <a:r>
              <a:rPr lang="en-US" sz="2000" dirty="0">
                <a:solidFill>
                  <a:srgbClr val="000000"/>
                </a:solidFill>
                <a:latin typeface="Segoe UI" panose="020B0502040204020203" pitchFamily="34" charset="0"/>
              </a:rPr>
              <a:t>Password: 		</a:t>
            </a:r>
            <a:r>
              <a:rPr lang="en-US" sz="2000" b="1" dirty="0">
                <a:solidFill>
                  <a:srgbClr val="000000"/>
                </a:solidFill>
                <a:latin typeface="Segoe UI" panose="020B0502040204020203" pitchFamily="34" charset="0"/>
              </a:rPr>
              <a:t>Pa55w.rd</a:t>
            </a:r>
            <a:endParaRPr lang="en-US" sz="2000" dirty="0">
              <a:solidFill>
                <a:srgbClr val="000000"/>
              </a:solidFill>
              <a:latin typeface="Segoe UI" panose="020B0502040204020203" pitchFamily="34" charset="0"/>
            </a:endParaRPr>
          </a:p>
          <a:p>
            <a:endParaRPr lang="en-US" sz="2000" dirty="0">
              <a:solidFill>
                <a:srgbClr val="000000"/>
              </a:solidFill>
              <a:latin typeface="Segoe UI" panose="020B0502040204020203" pitchFamily="34" charset="0"/>
            </a:endParaRPr>
          </a:p>
          <a:p>
            <a:r>
              <a:rPr lang="en-US" sz="2000" dirty="0">
                <a:solidFill>
                  <a:srgbClr val="000000"/>
                </a:solidFill>
                <a:latin typeface="Segoe UI" panose="020B0502040204020203" pitchFamily="34" charset="0"/>
              </a:rPr>
              <a:t>Virtual machine:</a:t>
            </a:r>
            <a:r>
              <a:rPr lang="en-US" sz="2000" b="1" dirty="0">
                <a:solidFill>
                  <a:srgbClr val="000000"/>
                </a:solidFill>
                <a:latin typeface="Segoe UI" panose="020B0502040204020203" pitchFamily="34" charset="0"/>
              </a:rPr>
              <a:t> 	20741B-INET1</a:t>
            </a:r>
          </a:p>
          <a:p>
            <a:r>
              <a:rPr lang="en-US" sz="2000" dirty="0">
                <a:solidFill>
                  <a:srgbClr val="000000"/>
                </a:solidFill>
                <a:latin typeface="Segoe UI" panose="020B0502040204020203" pitchFamily="34" charset="0"/>
              </a:rPr>
              <a:t>User name: 		</a:t>
            </a:r>
            <a:r>
              <a:rPr lang="en-US" sz="2000" b="1" dirty="0">
                <a:solidFill>
                  <a:srgbClr val="000000"/>
                </a:solidFill>
                <a:latin typeface="Segoe UI" panose="020B0502040204020203" pitchFamily="34" charset="0"/>
              </a:rPr>
              <a:t>Administrator</a:t>
            </a:r>
            <a:endParaRPr lang="en-US" sz="2000" dirty="0">
              <a:solidFill>
                <a:srgbClr val="000000"/>
              </a:solidFill>
              <a:latin typeface="Segoe UI" panose="020B0502040204020203" pitchFamily="34" charset="0"/>
            </a:endParaRPr>
          </a:p>
          <a:p>
            <a:r>
              <a:rPr lang="en-US" sz="2000" dirty="0">
                <a:solidFill>
                  <a:srgbClr val="000000"/>
                </a:solidFill>
                <a:latin typeface="Segoe UI" panose="020B0502040204020203" pitchFamily="34" charset="0"/>
              </a:rPr>
              <a:t>Password:</a:t>
            </a:r>
            <a:r>
              <a:rPr lang="en-US" sz="2000" b="1" dirty="0">
                <a:solidFill>
                  <a:srgbClr val="000000"/>
                </a:solidFill>
                <a:latin typeface="Segoe UI" panose="020B0502040204020203" pitchFamily="34" charset="0"/>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solidFill>
                  <a:srgbClr val="000000"/>
                </a:solidFill>
                <a:latin typeface="Segoe UI" panose="020B0502040204020203" pitchFamily="34" charset="0"/>
              </a:rPr>
              <a:t>Estimated Time: 45 minutes</a:t>
            </a:r>
          </a:p>
        </p:txBody>
      </p:sp>
    </p:spTree>
    <p:custDataLst>
      <p:tags r:id="rId1"/>
    </p:custDataLst>
    <p:extLst>
      <p:ext uri="{BB962C8B-B14F-4D97-AF65-F5344CB8AC3E}">
        <p14:creationId xmlns:p14="http://schemas.microsoft.com/office/powerpoint/2010/main" val="252798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cad4661-3be4-4638-808a-ed02ccd61b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Configuring Routing and NAT with the remote access role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Routing in RRAS:</a:t>
            </a:r>
          </a:p>
          <a:p>
            <a:r>
              <a:rPr lang="en-US" dirty="0"/>
              <a:t>RRAS is a software-based router</a:t>
            </a:r>
          </a:p>
          <a:p>
            <a:r>
              <a:rPr lang="en-US" dirty="0"/>
              <a:t>Can route LAN-to-LAN, LAN-to-WAN, demand-dial, and NAT traffic</a:t>
            </a:r>
          </a:p>
          <a:p>
            <a:r>
              <a:rPr lang="en-US" dirty="0"/>
              <a:t>Supports the following type of routing:</a:t>
            </a:r>
          </a:p>
          <a:p>
            <a:pPr lvl="1"/>
            <a:r>
              <a:rPr lang="en-US" dirty="0"/>
              <a:t>Static routes (IPv4/IPv6)</a:t>
            </a:r>
          </a:p>
          <a:p>
            <a:pPr lvl="1"/>
            <a:r>
              <a:rPr lang="en-US" dirty="0"/>
              <a:t>IGMP (IPv4)</a:t>
            </a:r>
          </a:p>
          <a:p>
            <a:pPr lvl="1"/>
            <a:r>
              <a:rPr lang="en-US" dirty="0"/>
              <a:t>RIP (IPv4)</a:t>
            </a:r>
          </a:p>
          <a:p>
            <a:pPr lvl="1"/>
            <a:r>
              <a:rPr lang="en-US" dirty="0"/>
              <a:t>NAT (IPv4)</a:t>
            </a:r>
          </a:p>
          <a:p>
            <a:r>
              <a:rPr lang="en-US" dirty="0"/>
              <a:t>A good option for directing traffic between networks with light-to-medium traffic</a:t>
            </a:r>
          </a:p>
          <a:p>
            <a:endParaRPr lang="en-US" dirty="0"/>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4210" y="63522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96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US" dirty="0"/>
              <a:t>Implementing VPNs
</a:t>
            </a:r>
          </a:p>
        </p:txBody>
      </p:sp>
    </p:spTree>
    <p:custDataLst>
      <p:tags r:id="rId1"/>
    </p:custDataLst>
    <p:extLst>
      <p:ext uri="{BB962C8B-B14F-4D97-AF65-F5344CB8AC3E}">
        <p14:creationId xmlns:p14="http://schemas.microsoft.com/office/powerpoint/2010/main" val="1295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Planning VPNs</a:t>
            </a:r>
          </a:p>
        </p:txBody>
      </p:sp>
      <p:sp>
        <p:nvSpPr>
          <p:cNvPr id="3" name="Text Placeholder 2"/>
          <p:cNvSpPr>
            <a:spLocks noGrp="1"/>
          </p:cNvSpPr>
          <p:nvPr>
            <p:ph type="body" idx="1"/>
          </p:nvPr>
        </p:nvSpPr>
        <p:spPr/>
        <p:txBody>
          <a:bodyPr/>
          <a:lstStyle/>
          <a:p>
            <a:r>
              <a:rPr lang="en-US" dirty="0"/>
              <a:t>VPN scenarios
Site-to-site VPN
Options for VPN tunneling protocols
VPN authentication options
What is VPN Reconnect?
The app-triggered VPN feature</a:t>
            </a:r>
          </a:p>
        </p:txBody>
      </p:sp>
    </p:spTree>
    <p:custDataLst>
      <p:tags r:id="rId1"/>
    </p:custDataLst>
    <p:extLst>
      <p:ext uri="{BB962C8B-B14F-4D97-AF65-F5344CB8AC3E}">
        <p14:creationId xmlns:p14="http://schemas.microsoft.com/office/powerpoint/2010/main" val="412149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 scenarios</a:t>
            </a:r>
          </a:p>
        </p:txBody>
      </p:sp>
      <p:sp>
        <p:nvSpPr>
          <p:cNvPr id="4" name="AutoShape 5"/>
          <p:cNvSpPr>
            <a:spLocks noChangeArrowheads="1"/>
          </p:cNvSpPr>
          <p:nvPr/>
        </p:nvSpPr>
        <p:spPr bwMode="auto">
          <a:xfrm>
            <a:off x="11957" y="948257"/>
            <a:ext cx="9144000" cy="677069"/>
          </a:xfrm>
          <a:prstGeom prst="roundRect">
            <a:avLst>
              <a:gd name="adj" fmla="val 5634"/>
            </a:avLst>
          </a:prstGeom>
          <a:noFill/>
          <a:ln w="9525" algn="ctr">
            <a:noFill/>
            <a:round/>
            <a:headEnd/>
            <a:tailEnd/>
          </a:ln>
          <a:effectLst/>
        </p:spPr>
        <p:txBody>
          <a:bodyPr anchor="ctr"/>
          <a:lstStyle/>
          <a:p>
            <a:pPr fontAlgn="base">
              <a:lnSpc>
                <a:spcPct val="90000"/>
              </a:lnSpc>
              <a:spcBef>
                <a:spcPct val="0"/>
              </a:spcBef>
              <a:spcAft>
                <a:spcPct val="0"/>
              </a:spcAft>
            </a:pPr>
            <a:r>
              <a:rPr lang="en-US" sz="2200" dirty="0">
                <a:solidFill>
                  <a:srgbClr val="000000"/>
                </a:solidFill>
                <a:latin typeface="Segoe UI" pitchFamily="34" charset="0"/>
                <a:ea typeface="Segoe UI" pitchFamily="34" charset="0"/>
                <a:cs typeface="Segoe UI" pitchFamily="34" charset="0"/>
              </a:rPr>
              <a:t>A VPN provides a point-to-point connection between a private network’s components by using a public network, such as the Internet</a:t>
            </a:r>
          </a:p>
        </p:txBody>
      </p:sp>
      <p:grpSp>
        <p:nvGrpSpPr>
          <p:cNvPr id="5" name="Group 4" descr="A diagram depicts a collection of different locations: organization’s headquarters, small branch office, home office, remote user, medium branch office, and large branch office. Additionally, arrows extending from a globe icon represent the Internet, which signifies virtual private network (VPN) connections joining these locations."/>
          <p:cNvGrpSpPr/>
          <p:nvPr/>
        </p:nvGrpSpPr>
        <p:grpSpPr>
          <a:xfrm>
            <a:off x="922765" y="1635492"/>
            <a:ext cx="7324642" cy="5080628"/>
            <a:chOff x="922765" y="1635492"/>
            <a:chExt cx="7324642" cy="5080628"/>
          </a:xfrm>
        </p:grpSpPr>
        <p:grpSp>
          <p:nvGrpSpPr>
            <p:cNvPr id="6" name="Group 5"/>
            <p:cNvGrpSpPr/>
            <p:nvPr/>
          </p:nvGrpSpPr>
          <p:grpSpPr>
            <a:xfrm>
              <a:off x="922765" y="1635492"/>
              <a:ext cx="7324642" cy="5080628"/>
              <a:chOff x="922765" y="691566"/>
              <a:chExt cx="7324642" cy="5080628"/>
            </a:xfrm>
          </p:grpSpPr>
          <p:grpSp>
            <p:nvGrpSpPr>
              <p:cNvPr id="12" name="Group 11"/>
              <p:cNvGrpSpPr/>
              <p:nvPr/>
            </p:nvGrpSpPr>
            <p:grpSpPr>
              <a:xfrm>
                <a:off x="922765" y="691566"/>
                <a:ext cx="7324642" cy="5080628"/>
                <a:chOff x="922765" y="743325"/>
                <a:chExt cx="7324642" cy="5080628"/>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5522" y="2335739"/>
                  <a:ext cx="890747" cy="763498"/>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8153" y="3986595"/>
                  <a:ext cx="849085" cy="1109582"/>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4423" y="1177465"/>
                  <a:ext cx="857208" cy="1503104"/>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85209" y="1741927"/>
                  <a:ext cx="396093" cy="1394837"/>
                </a:xfrm>
                <a:prstGeom prst="rect">
                  <a:avLst/>
                </a:prstGeom>
              </p:spPr>
            </p:pic>
            <p:grpSp>
              <p:nvGrpSpPr>
                <p:cNvPr id="18" name="Group 17"/>
                <p:cNvGrpSpPr/>
                <p:nvPr/>
              </p:nvGrpSpPr>
              <p:grpSpPr>
                <a:xfrm>
                  <a:off x="922765" y="743325"/>
                  <a:ext cx="7324642" cy="5080628"/>
                  <a:chOff x="480359" y="574092"/>
                  <a:chExt cx="8176279" cy="5879121"/>
                </a:xfrm>
              </p:grpSpPr>
              <p:sp>
                <p:nvSpPr>
                  <p:cNvPr id="26" name="Line 74"/>
                  <p:cNvSpPr>
                    <a:spLocks noChangeShapeType="1"/>
                  </p:cNvSpPr>
                  <p:nvPr/>
                </p:nvSpPr>
                <p:spPr bwMode="auto">
                  <a:xfrm rot="1250189" flipH="1" flipV="1">
                    <a:off x="2304618" y="3469620"/>
                    <a:ext cx="1943291" cy="31333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pPr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27" name="Line 75"/>
                  <p:cNvSpPr>
                    <a:spLocks noChangeShapeType="1"/>
                  </p:cNvSpPr>
                  <p:nvPr/>
                </p:nvSpPr>
                <p:spPr bwMode="auto">
                  <a:xfrm rot="1250189">
                    <a:off x="4946650" y="5021263"/>
                    <a:ext cx="1835150" cy="317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pPr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28" name="Line 76"/>
                  <p:cNvSpPr>
                    <a:spLocks noChangeShapeType="1"/>
                  </p:cNvSpPr>
                  <p:nvPr/>
                </p:nvSpPr>
                <p:spPr bwMode="auto">
                  <a:xfrm rot="20349811">
                    <a:off x="4732338" y="3838575"/>
                    <a:ext cx="1903412"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pPr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29" name="Line 77"/>
                  <p:cNvSpPr>
                    <a:spLocks noChangeShapeType="1"/>
                  </p:cNvSpPr>
                  <p:nvPr/>
                </p:nvSpPr>
                <p:spPr bwMode="auto">
                  <a:xfrm rot="20349811" flipH="1">
                    <a:off x="2208213" y="5013325"/>
                    <a:ext cx="1903412"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pPr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30" name="Line 78"/>
                  <p:cNvSpPr>
                    <a:spLocks noChangeShapeType="1"/>
                  </p:cNvSpPr>
                  <p:nvPr/>
                </p:nvSpPr>
                <p:spPr bwMode="auto">
                  <a:xfrm rot="1250189">
                    <a:off x="4568825" y="4849813"/>
                    <a:ext cx="176213" cy="458787"/>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pPr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31" name="Line 79"/>
                  <p:cNvSpPr>
                    <a:spLocks noChangeShapeType="1"/>
                  </p:cNvSpPr>
                  <p:nvPr/>
                </p:nvSpPr>
                <p:spPr bwMode="auto">
                  <a:xfrm rot="20349811" flipV="1">
                    <a:off x="4475560" y="2846534"/>
                    <a:ext cx="358135" cy="92007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p>
                    <a:pPr fontAlgn="base">
                      <a:spcBef>
                        <a:spcPct val="0"/>
                      </a:spcBef>
                      <a:spcAft>
                        <a:spcPct val="0"/>
                      </a:spcAft>
                    </a:pPr>
                    <a:endParaRPr lang="en-GB" b="1" dirty="0">
                      <a:solidFill>
                        <a:srgbClr val="000000"/>
                      </a:solidFill>
                      <a:latin typeface="Segoe UI" pitchFamily="34" charset="0"/>
                      <a:ea typeface="Segoe UI" pitchFamily="34" charset="0"/>
                      <a:cs typeface="Segoe UI" pitchFamily="34" charset="0"/>
                    </a:endParaRPr>
                  </a:p>
                </p:txBody>
              </p:sp>
              <p:sp>
                <p:nvSpPr>
                  <p:cNvPr id="32" name="Text Box 82"/>
                  <p:cNvSpPr txBox="1">
                    <a:spLocks noChangeArrowheads="1"/>
                  </p:cNvSpPr>
                  <p:nvPr/>
                </p:nvSpPr>
                <p:spPr bwMode="auto">
                  <a:xfrm>
                    <a:off x="771807" y="1095741"/>
                    <a:ext cx="2504456" cy="547984"/>
                  </a:xfrm>
                  <a:prstGeom prst="rect">
                    <a:avLst/>
                  </a:prstGeom>
                  <a:no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a:solidFill>
                          <a:schemeClr val="tx1"/>
                        </a:solidFill>
                        <a:latin typeface="Verdana" pitchFamily="34" charset="0"/>
                      </a:defRPr>
                    </a:lvl1pPr>
                    <a:lvl2pPr marL="742950" indent="-285750" algn="l">
                      <a:defRPr>
                        <a:solidFill>
                          <a:schemeClr val="tx1"/>
                        </a:solidFill>
                        <a:latin typeface="Verdana" pitchFamily="34" charset="0"/>
                      </a:defRPr>
                    </a:lvl2pPr>
                    <a:lvl3pPr marL="1143000" indent="-228600" algn="l">
                      <a:defRPr>
                        <a:solidFill>
                          <a:schemeClr val="tx1"/>
                        </a:solidFill>
                        <a:latin typeface="Verdana" pitchFamily="34" charset="0"/>
                      </a:defRPr>
                    </a:lvl3pPr>
                    <a:lvl4pPr marL="1600200" indent="-228600" algn="l">
                      <a:defRPr>
                        <a:solidFill>
                          <a:schemeClr val="tx1"/>
                        </a:solidFill>
                        <a:latin typeface="Verdana" pitchFamily="34" charset="0"/>
                      </a:defRPr>
                    </a:lvl4pPr>
                    <a:lvl5pPr marL="2057400" indent="-228600" algn="l">
                      <a:defRPr>
                        <a:solidFill>
                          <a:schemeClr val="tx1"/>
                        </a:solidFill>
                        <a:latin typeface="Verdana" pitchFamily="34" charset="0"/>
                      </a:defRPr>
                    </a:lvl5pPr>
                    <a:lvl6pPr marL="2514600" indent="-228600" fontAlgn="base">
                      <a:spcBef>
                        <a:spcPct val="0"/>
                      </a:spcBef>
                      <a:spcAft>
                        <a:spcPct val="0"/>
                      </a:spcAft>
                      <a:defRPr>
                        <a:solidFill>
                          <a:schemeClr val="tx1"/>
                        </a:solidFill>
                        <a:latin typeface="Verdana" pitchFamily="34" charset="0"/>
                      </a:defRPr>
                    </a:lvl6pPr>
                    <a:lvl7pPr marL="2971800" indent="-228600" fontAlgn="base">
                      <a:spcBef>
                        <a:spcPct val="0"/>
                      </a:spcBef>
                      <a:spcAft>
                        <a:spcPct val="0"/>
                      </a:spcAft>
                      <a:defRPr>
                        <a:solidFill>
                          <a:schemeClr val="tx1"/>
                        </a:solidFill>
                        <a:latin typeface="Verdana" pitchFamily="34" charset="0"/>
                      </a:defRPr>
                    </a:lvl7pPr>
                    <a:lvl8pPr marL="3429000" indent="-228600" fontAlgn="base">
                      <a:spcBef>
                        <a:spcPct val="0"/>
                      </a:spcBef>
                      <a:spcAft>
                        <a:spcPct val="0"/>
                      </a:spcAft>
                      <a:defRPr>
                        <a:solidFill>
                          <a:schemeClr val="tx1"/>
                        </a:solidFill>
                        <a:latin typeface="Verdana" pitchFamily="34" charset="0"/>
                      </a:defRPr>
                    </a:lvl8pPr>
                    <a:lvl9pPr marL="3886200" indent="-228600" fontAlgn="base">
                      <a:spcBef>
                        <a:spcPct val="0"/>
                      </a:spcBef>
                      <a:spcAft>
                        <a:spcPct val="0"/>
                      </a:spcAft>
                      <a:defRPr>
                        <a:solidFill>
                          <a:schemeClr val="tx1"/>
                        </a:solidFill>
                        <a:latin typeface="Verdana" pitchFamily="34" charset="0"/>
                      </a:defRPr>
                    </a:lvl9pPr>
                  </a:lstStyle>
                  <a:p>
                    <a:pPr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Large branch office</a:t>
                    </a:r>
                  </a:p>
                </p:txBody>
              </p:sp>
              <p:sp>
                <p:nvSpPr>
                  <p:cNvPr id="33" name="Text Box 83"/>
                  <p:cNvSpPr txBox="1">
                    <a:spLocks noChangeArrowheads="1"/>
                  </p:cNvSpPr>
                  <p:nvPr/>
                </p:nvSpPr>
                <p:spPr bwMode="auto">
                  <a:xfrm>
                    <a:off x="485777" y="3977608"/>
                    <a:ext cx="2198688" cy="565184"/>
                  </a:xfrm>
                  <a:prstGeom prst="rect">
                    <a:avLst/>
                  </a:prstGeom>
                  <a:solidFill>
                    <a:schemeClr val="bg1"/>
                  </a:solid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a:solidFill>
                          <a:schemeClr val="tx1"/>
                        </a:solidFill>
                        <a:latin typeface="Verdana" pitchFamily="34" charset="0"/>
                      </a:defRPr>
                    </a:lvl1pPr>
                    <a:lvl2pPr marL="742950" indent="-285750" algn="l">
                      <a:defRPr>
                        <a:solidFill>
                          <a:schemeClr val="tx1"/>
                        </a:solidFill>
                        <a:latin typeface="Verdana" pitchFamily="34" charset="0"/>
                      </a:defRPr>
                    </a:lvl2pPr>
                    <a:lvl3pPr marL="1143000" indent="-228600" algn="l">
                      <a:defRPr>
                        <a:solidFill>
                          <a:schemeClr val="tx1"/>
                        </a:solidFill>
                        <a:latin typeface="Verdana" pitchFamily="34" charset="0"/>
                      </a:defRPr>
                    </a:lvl3pPr>
                    <a:lvl4pPr marL="1600200" indent="-228600" algn="l">
                      <a:defRPr>
                        <a:solidFill>
                          <a:schemeClr val="tx1"/>
                        </a:solidFill>
                        <a:latin typeface="Verdana" pitchFamily="34" charset="0"/>
                      </a:defRPr>
                    </a:lvl4pPr>
                    <a:lvl5pPr marL="2057400" indent="-228600" algn="l">
                      <a:defRPr>
                        <a:solidFill>
                          <a:schemeClr val="tx1"/>
                        </a:solidFill>
                        <a:latin typeface="Verdana" pitchFamily="34" charset="0"/>
                      </a:defRPr>
                    </a:lvl5pPr>
                    <a:lvl6pPr marL="2514600" indent="-228600" fontAlgn="base">
                      <a:spcBef>
                        <a:spcPct val="0"/>
                      </a:spcBef>
                      <a:spcAft>
                        <a:spcPct val="0"/>
                      </a:spcAft>
                      <a:defRPr>
                        <a:solidFill>
                          <a:schemeClr val="tx1"/>
                        </a:solidFill>
                        <a:latin typeface="Verdana" pitchFamily="34" charset="0"/>
                      </a:defRPr>
                    </a:lvl6pPr>
                    <a:lvl7pPr marL="2971800" indent="-228600" fontAlgn="base">
                      <a:spcBef>
                        <a:spcPct val="0"/>
                      </a:spcBef>
                      <a:spcAft>
                        <a:spcPct val="0"/>
                      </a:spcAft>
                      <a:defRPr>
                        <a:solidFill>
                          <a:schemeClr val="tx1"/>
                        </a:solidFill>
                        <a:latin typeface="Verdana" pitchFamily="34" charset="0"/>
                      </a:defRPr>
                    </a:lvl7pPr>
                    <a:lvl8pPr marL="3429000" indent="-228600" fontAlgn="base">
                      <a:spcBef>
                        <a:spcPct val="0"/>
                      </a:spcBef>
                      <a:spcAft>
                        <a:spcPct val="0"/>
                      </a:spcAft>
                      <a:defRPr>
                        <a:solidFill>
                          <a:schemeClr val="tx1"/>
                        </a:solidFill>
                        <a:latin typeface="Verdana" pitchFamily="34" charset="0"/>
                      </a:defRPr>
                    </a:lvl8pPr>
                    <a:lvl9pPr marL="3886200" indent="-228600" fontAlgn="base">
                      <a:spcBef>
                        <a:spcPct val="0"/>
                      </a:spcBef>
                      <a:spcAft>
                        <a:spcPct val="0"/>
                      </a:spcAft>
                      <a:defRPr>
                        <a:solidFill>
                          <a:schemeClr val="tx1"/>
                        </a:solidFill>
                        <a:latin typeface="Verdana" pitchFamily="34" charset="0"/>
                      </a:defRPr>
                    </a:lvl9pPr>
                  </a:lstStyle>
                  <a:p>
                    <a:pPr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Medium branch office</a:t>
                    </a:r>
                  </a:p>
                </p:txBody>
              </p:sp>
              <p:sp>
                <p:nvSpPr>
                  <p:cNvPr id="34" name="Text Box 84"/>
                  <p:cNvSpPr txBox="1">
                    <a:spLocks noChangeArrowheads="1"/>
                  </p:cNvSpPr>
                  <p:nvPr/>
                </p:nvSpPr>
                <p:spPr bwMode="auto">
                  <a:xfrm>
                    <a:off x="6473825" y="1729640"/>
                    <a:ext cx="2182813" cy="661567"/>
                  </a:xfrm>
                  <a:prstGeom prst="rect">
                    <a:avLst/>
                  </a:prstGeom>
                  <a:no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a:solidFill>
                          <a:schemeClr val="tx1"/>
                        </a:solidFill>
                        <a:latin typeface="Verdana" pitchFamily="34" charset="0"/>
                      </a:defRPr>
                    </a:lvl1pPr>
                    <a:lvl2pPr marL="742950" indent="-285750" algn="l">
                      <a:defRPr>
                        <a:solidFill>
                          <a:schemeClr val="tx1"/>
                        </a:solidFill>
                        <a:latin typeface="Verdana" pitchFamily="34" charset="0"/>
                      </a:defRPr>
                    </a:lvl2pPr>
                    <a:lvl3pPr marL="1143000" indent="-228600" algn="l">
                      <a:defRPr>
                        <a:solidFill>
                          <a:schemeClr val="tx1"/>
                        </a:solidFill>
                        <a:latin typeface="Verdana" pitchFamily="34" charset="0"/>
                      </a:defRPr>
                    </a:lvl3pPr>
                    <a:lvl4pPr marL="1600200" indent="-228600" algn="l">
                      <a:defRPr>
                        <a:solidFill>
                          <a:schemeClr val="tx1"/>
                        </a:solidFill>
                        <a:latin typeface="Verdana" pitchFamily="34" charset="0"/>
                      </a:defRPr>
                    </a:lvl4pPr>
                    <a:lvl5pPr marL="2057400" indent="-228600" algn="l">
                      <a:defRPr>
                        <a:solidFill>
                          <a:schemeClr val="tx1"/>
                        </a:solidFill>
                        <a:latin typeface="Verdana" pitchFamily="34" charset="0"/>
                      </a:defRPr>
                    </a:lvl5pPr>
                    <a:lvl6pPr marL="2514600" indent="-228600" fontAlgn="base">
                      <a:spcBef>
                        <a:spcPct val="0"/>
                      </a:spcBef>
                      <a:spcAft>
                        <a:spcPct val="0"/>
                      </a:spcAft>
                      <a:defRPr>
                        <a:solidFill>
                          <a:schemeClr val="tx1"/>
                        </a:solidFill>
                        <a:latin typeface="Verdana" pitchFamily="34" charset="0"/>
                      </a:defRPr>
                    </a:lvl6pPr>
                    <a:lvl7pPr marL="2971800" indent="-228600" fontAlgn="base">
                      <a:spcBef>
                        <a:spcPct val="0"/>
                      </a:spcBef>
                      <a:spcAft>
                        <a:spcPct val="0"/>
                      </a:spcAft>
                      <a:defRPr>
                        <a:solidFill>
                          <a:schemeClr val="tx1"/>
                        </a:solidFill>
                        <a:latin typeface="Verdana" pitchFamily="34" charset="0"/>
                      </a:defRPr>
                    </a:lvl7pPr>
                    <a:lvl8pPr marL="3429000" indent="-228600" fontAlgn="base">
                      <a:spcBef>
                        <a:spcPct val="0"/>
                      </a:spcBef>
                      <a:spcAft>
                        <a:spcPct val="0"/>
                      </a:spcAft>
                      <a:defRPr>
                        <a:solidFill>
                          <a:schemeClr val="tx1"/>
                        </a:solidFill>
                        <a:latin typeface="Verdana" pitchFamily="34" charset="0"/>
                      </a:defRPr>
                    </a:lvl8pPr>
                    <a:lvl9pPr marL="3886200" indent="-228600" fontAlgn="base">
                      <a:spcBef>
                        <a:spcPct val="0"/>
                      </a:spcBef>
                      <a:spcAft>
                        <a:spcPct val="0"/>
                      </a:spcAft>
                      <a:defRPr>
                        <a:solidFill>
                          <a:schemeClr val="tx1"/>
                        </a:solidFill>
                        <a:latin typeface="Verdana" pitchFamily="34" charset="0"/>
                      </a:defRPr>
                    </a:lvl9pPr>
                  </a:lstStyle>
                  <a:p>
                    <a:pPr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Small branch office</a:t>
                    </a:r>
                  </a:p>
                </p:txBody>
              </p:sp>
              <p:sp>
                <p:nvSpPr>
                  <p:cNvPr id="35" name="Text Box 85"/>
                  <p:cNvSpPr txBox="1">
                    <a:spLocks noChangeArrowheads="1"/>
                  </p:cNvSpPr>
                  <p:nvPr/>
                </p:nvSpPr>
                <p:spPr bwMode="auto">
                  <a:xfrm>
                    <a:off x="6473825" y="4264306"/>
                    <a:ext cx="2181225" cy="674688"/>
                  </a:xfrm>
                  <a:prstGeom prst="rect">
                    <a:avLst/>
                  </a:prstGeom>
                  <a:solidFill>
                    <a:schemeClr val="bg1"/>
                  </a:solid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a:solidFill>
                          <a:schemeClr val="tx1"/>
                        </a:solidFill>
                        <a:latin typeface="Verdana" pitchFamily="34" charset="0"/>
                      </a:defRPr>
                    </a:lvl1pPr>
                    <a:lvl2pPr marL="742950" indent="-285750" algn="l">
                      <a:defRPr>
                        <a:solidFill>
                          <a:schemeClr val="tx1"/>
                        </a:solidFill>
                        <a:latin typeface="Verdana" pitchFamily="34" charset="0"/>
                      </a:defRPr>
                    </a:lvl2pPr>
                    <a:lvl3pPr marL="1143000" indent="-228600" algn="l">
                      <a:defRPr>
                        <a:solidFill>
                          <a:schemeClr val="tx1"/>
                        </a:solidFill>
                        <a:latin typeface="Verdana" pitchFamily="34" charset="0"/>
                      </a:defRPr>
                    </a:lvl3pPr>
                    <a:lvl4pPr marL="1600200" indent="-228600" algn="l">
                      <a:defRPr>
                        <a:solidFill>
                          <a:schemeClr val="tx1"/>
                        </a:solidFill>
                        <a:latin typeface="Verdana" pitchFamily="34" charset="0"/>
                      </a:defRPr>
                    </a:lvl4pPr>
                    <a:lvl5pPr marL="2057400" indent="-228600" algn="l">
                      <a:defRPr>
                        <a:solidFill>
                          <a:schemeClr val="tx1"/>
                        </a:solidFill>
                        <a:latin typeface="Verdana" pitchFamily="34" charset="0"/>
                      </a:defRPr>
                    </a:lvl5pPr>
                    <a:lvl6pPr marL="2514600" indent="-228600" fontAlgn="base">
                      <a:spcBef>
                        <a:spcPct val="0"/>
                      </a:spcBef>
                      <a:spcAft>
                        <a:spcPct val="0"/>
                      </a:spcAft>
                      <a:defRPr>
                        <a:solidFill>
                          <a:schemeClr val="tx1"/>
                        </a:solidFill>
                        <a:latin typeface="Verdana" pitchFamily="34" charset="0"/>
                      </a:defRPr>
                    </a:lvl6pPr>
                    <a:lvl7pPr marL="2971800" indent="-228600" fontAlgn="base">
                      <a:spcBef>
                        <a:spcPct val="0"/>
                      </a:spcBef>
                      <a:spcAft>
                        <a:spcPct val="0"/>
                      </a:spcAft>
                      <a:defRPr>
                        <a:solidFill>
                          <a:schemeClr val="tx1"/>
                        </a:solidFill>
                        <a:latin typeface="Verdana" pitchFamily="34" charset="0"/>
                      </a:defRPr>
                    </a:lvl7pPr>
                    <a:lvl8pPr marL="3429000" indent="-228600" fontAlgn="base">
                      <a:spcBef>
                        <a:spcPct val="0"/>
                      </a:spcBef>
                      <a:spcAft>
                        <a:spcPct val="0"/>
                      </a:spcAft>
                      <a:defRPr>
                        <a:solidFill>
                          <a:schemeClr val="tx1"/>
                        </a:solidFill>
                        <a:latin typeface="Verdana" pitchFamily="34" charset="0"/>
                      </a:defRPr>
                    </a:lvl8pPr>
                    <a:lvl9pPr marL="3886200" indent="-228600" fontAlgn="base">
                      <a:spcBef>
                        <a:spcPct val="0"/>
                      </a:spcBef>
                      <a:spcAft>
                        <a:spcPct val="0"/>
                      </a:spcAft>
                      <a:defRPr>
                        <a:solidFill>
                          <a:schemeClr val="tx1"/>
                        </a:solidFill>
                        <a:latin typeface="Verdana" pitchFamily="34" charset="0"/>
                      </a:defRPr>
                    </a:lvl9pPr>
                  </a:lstStyle>
                  <a:p>
                    <a:pPr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Home office with VPN client</a:t>
                    </a:r>
                  </a:p>
                </p:txBody>
              </p:sp>
              <p:sp>
                <p:nvSpPr>
                  <p:cNvPr id="36" name="Text Box 86"/>
                  <p:cNvSpPr txBox="1">
                    <a:spLocks noChangeArrowheads="1"/>
                  </p:cNvSpPr>
                  <p:nvPr/>
                </p:nvSpPr>
                <p:spPr bwMode="auto">
                  <a:xfrm>
                    <a:off x="3097062" y="6066321"/>
                    <a:ext cx="3765550" cy="386892"/>
                  </a:xfrm>
                  <a:prstGeom prst="rect">
                    <a:avLst/>
                  </a:prstGeom>
                  <a:no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a:solidFill>
                          <a:schemeClr val="tx1"/>
                        </a:solidFill>
                        <a:latin typeface="Verdana" pitchFamily="34" charset="0"/>
                      </a:defRPr>
                    </a:lvl1pPr>
                    <a:lvl2pPr marL="742950" indent="-285750" algn="l">
                      <a:defRPr>
                        <a:solidFill>
                          <a:schemeClr val="tx1"/>
                        </a:solidFill>
                        <a:latin typeface="Verdana" pitchFamily="34" charset="0"/>
                      </a:defRPr>
                    </a:lvl2pPr>
                    <a:lvl3pPr marL="1143000" indent="-228600" algn="l">
                      <a:defRPr>
                        <a:solidFill>
                          <a:schemeClr val="tx1"/>
                        </a:solidFill>
                        <a:latin typeface="Verdana" pitchFamily="34" charset="0"/>
                      </a:defRPr>
                    </a:lvl3pPr>
                    <a:lvl4pPr marL="1600200" indent="-228600" algn="l">
                      <a:defRPr>
                        <a:solidFill>
                          <a:schemeClr val="tx1"/>
                        </a:solidFill>
                        <a:latin typeface="Verdana" pitchFamily="34" charset="0"/>
                      </a:defRPr>
                    </a:lvl4pPr>
                    <a:lvl5pPr marL="2057400" indent="-228600" algn="l">
                      <a:defRPr>
                        <a:solidFill>
                          <a:schemeClr val="tx1"/>
                        </a:solidFill>
                        <a:latin typeface="Verdana" pitchFamily="34" charset="0"/>
                      </a:defRPr>
                    </a:lvl5pPr>
                    <a:lvl6pPr marL="2514600" indent="-228600" fontAlgn="base">
                      <a:spcBef>
                        <a:spcPct val="0"/>
                      </a:spcBef>
                      <a:spcAft>
                        <a:spcPct val="0"/>
                      </a:spcAft>
                      <a:defRPr>
                        <a:solidFill>
                          <a:schemeClr val="tx1"/>
                        </a:solidFill>
                        <a:latin typeface="Verdana" pitchFamily="34" charset="0"/>
                      </a:defRPr>
                    </a:lvl6pPr>
                    <a:lvl7pPr marL="2971800" indent="-228600" fontAlgn="base">
                      <a:spcBef>
                        <a:spcPct val="0"/>
                      </a:spcBef>
                      <a:spcAft>
                        <a:spcPct val="0"/>
                      </a:spcAft>
                      <a:defRPr>
                        <a:solidFill>
                          <a:schemeClr val="tx1"/>
                        </a:solidFill>
                        <a:latin typeface="Verdana" pitchFamily="34" charset="0"/>
                      </a:defRPr>
                    </a:lvl7pPr>
                    <a:lvl8pPr marL="3429000" indent="-228600" fontAlgn="base">
                      <a:spcBef>
                        <a:spcPct val="0"/>
                      </a:spcBef>
                      <a:spcAft>
                        <a:spcPct val="0"/>
                      </a:spcAft>
                      <a:defRPr>
                        <a:solidFill>
                          <a:schemeClr val="tx1"/>
                        </a:solidFill>
                        <a:latin typeface="Verdana" pitchFamily="34" charset="0"/>
                      </a:defRPr>
                    </a:lvl8pPr>
                    <a:lvl9pPr marL="3886200" indent="-228600" fontAlgn="base">
                      <a:spcBef>
                        <a:spcPct val="0"/>
                      </a:spcBef>
                      <a:spcAft>
                        <a:spcPct val="0"/>
                      </a:spcAft>
                      <a:defRPr>
                        <a:solidFill>
                          <a:schemeClr val="tx1"/>
                        </a:solidFill>
                        <a:latin typeface="Verdana" pitchFamily="34" charset="0"/>
                      </a:defRPr>
                    </a:lvl9pPr>
                  </a:lstStyle>
                  <a:p>
                    <a:pPr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Remote user with a VPN client</a:t>
                    </a:r>
                  </a:p>
                </p:txBody>
              </p:sp>
              <p:sp>
                <p:nvSpPr>
                  <p:cNvPr id="37" name="Text Box 87"/>
                  <p:cNvSpPr txBox="1">
                    <a:spLocks noChangeArrowheads="1"/>
                  </p:cNvSpPr>
                  <p:nvPr/>
                </p:nvSpPr>
                <p:spPr bwMode="auto">
                  <a:xfrm>
                    <a:off x="3428849" y="574092"/>
                    <a:ext cx="3101975" cy="521648"/>
                  </a:xfrm>
                  <a:prstGeom prst="rect">
                    <a:avLst/>
                  </a:prstGeom>
                  <a:no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a:solidFill>
                          <a:schemeClr val="tx1"/>
                        </a:solidFill>
                        <a:latin typeface="Verdana" pitchFamily="34" charset="0"/>
                      </a:defRPr>
                    </a:lvl1pPr>
                    <a:lvl2pPr marL="742950" indent="-285750" algn="l">
                      <a:defRPr>
                        <a:solidFill>
                          <a:schemeClr val="tx1"/>
                        </a:solidFill>
                        <a:latin typeface="Verdana" pitchFamily="34" charset="0"/>
                      </a:defRPr>
                    </a:lvl2pPr>
                    <a:lvl3pPr marL="1143000" indent="-228600" algn="l">
                      <a:defRPr>
                        <a:solidFill>
                          <a:schemeClr val="tx1"/>
                        </a:solidFill>
                        <a:latin typeface="Verdana" pitchFamily="34" charset="0"/>
                      </a:defRPr>
                    </a:lvl3pPr>
                    <a:lvl4pPr marL="1600200" indent="-228600" algn="l">
                      <a:defRPr>
                        <a:solidFill>
                          <a:schemeClr val="tx1"/>
                        </a:solidFill>
                        <a:latin typeface="Verdana" pitchFamily="34" charset="0"/>
                      </a:defRPr>
                    </a:lvl4pPr>
                    <a:lvl5pPr marL="2057400" indent="-228600" algn="l">
                      <a:defRPr>
                        <a:solidFill>
                          <a:schemeClr val="tx1"/>
                        </a:solidFill>
                        <a:latin typeface="Verdana" pitchFamily="34" charset="0"/>
                      </a:defRPr>
                    </a:lvl5pPr>
                    <a:lvl6pPr marL="2514600" indent="-228600" fontAlgn="base">
                      <a:spcBef>
                        <a:spcPct val="0"/>
                      </a:spcBef>
                      <a:spcAft>
                        <a:spcPct val="0"/>
                      </a:spcAft>
                      <a:defRPr>
                        <a:solidFill>
                          <a:schemeClr val="tx1"/>
                        </a:solidFill>
                        <a:latin typeface="Verdana" pitchFamily="34" charset="0"/>
                      </a:defRPr>
                    </a:lvl6pPr>
                    <a:lvl7pPr marL="2971800" indent="-228600" fontAlgn="base">
                      <a:spcBef>
                        <a:spcPct val="0"/>
                      </a:spcBef>
                      <a:spcAft>
                        <a:spcPct val="0"/>
                      </a:spcAft>
                      <a:defRPr>
                        <a:solidFill>
                          <a:schemeClr val="tx1"/>
                        </a:solidFill>
                        <a:latin typeface="Verdana" pitchFamily="34" charset="0"/>
                      </a:defRPr>
                    </a:lvl7pPr>
                    <a:lvl8pPr marL="3429000" indent="-228600" fontAlgn="base">
                      <a:spcBef>
                        <a:spcPct val="0"/>
                      </a:spcBef>
                      <a:spcAft>
                        <a:spcPct val="0"/>
                      </a:spcAft>
                      <a:defRPr>
                        <a:solidFill>
                          <a:schemeClr val="tx1"/>
                        </a:solidFill>
                        <a:latin typeface="Verdana" pitchFamily="34" charset="0"/>
                      </a:defRPr>
                    </a:lvl8pPr>
                    <a:lvl9pPr marL="3886200" indent="-228600" fontAlgn="base">
                      <a:spcBef>
                        <a:spcPct val="0"/>
                      </a:spcBef>
                      <a:spcAft>
                        <a:spcPct val="0"/>
                      </a:spcAft>
                      <a:defRPr>
                        <a:solidFill>
                          <a:schemeClr val="tx1"/>
                        </a:solidFill>
                        <a:latin typeface="Verdana" pitchFamily="34" charset="0"/>
                      </a:defRPr>
                    </a:lvl9pPr>
                  </a:lstStyle>
                  <a:p>
                    <a:pPr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Organization’s headquarters</a:t>
                    </a:r>
                  </a:p>
                </p:txBody>
              </p:sp>
              <p:sp>
                <p:nvSpPr>
                  <p:cNvPr id="38" name="Text Box 88"/>
                  <p:cNvSpPr txBox="1">
                    <a:spLocks noChangeArrowheads="1"/>
                  </p:cNvSpPr>
                  <p:nvPr/>
                </p:nvSpPr>
                <p:spPr bwMode="auto">
                  <a:xfrm>
                    <a:off x="5202222" y="4149814"/>
                    <a:ext cx="935038" cy="417125"/>
                  </a:xfrm>
                  <a:prstGeom prst="rect">
                    <a:avLst/>
                  </a:prstGeom>
                  <a:solidFill>
                    <a:schemeClr val="bg1"/>
                  </a:solidFill>
                  <a:ln w="9525" algn="ctr">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a:solidFill>
                          <a:schemeClr val="tx1"/>
                        </a:solidFill>
                        <a:latin typeface="Verdana" pitchFamily="34" charset="0"/>
                      </a:defRPr>
                    </a:lvl1pPr>
                    <a:lvl2pPr marL="742950" indent="-285750" algn="l">
                      <a:defRPr>
                        <a:solidFill>
                          <a:schemeClr val="tx1"/>
                        </a:solidFill>
                        <a:latin typeface="Verdana" pitchFamily="34" charset="0"/>
                      </a:defRPr>
                    </a:lvl2pPr>
                    <a:lvl3pPr marL="1143000" indent="-228600" algn="l">
                      <a:defRPr>
                        <a:solidFill>
                          <a:schemeClr val="tx1"/>
                        </a:solidFill>
                        <a:latin typeface="Verdana" pitchFamily="34" charset="0"/>
                      </a:defRPr>
                    </a:lvl3pPr>
                    <a:lvl4pPr marL="1600200" indent="-228600" algn="l">
                      <a:defRPr>
                        <a:solidFill>
                          <a:schemeClr val="tx1"/>
                        </a:solidFill>
                        <a:latin typeface="Verdana" pitchFamily="34" charset="0"/>
                      </a:defRPr>
                    </a:lvl4pPr>
                    <a:lvl5pPr marL="2057400" indent="-228600" algn="l">
                      <a:defRPr>
                        <a:solidFill>
                          <a:schemeClr val="tx1"/>
                        </a:solidFill>
                        <a:latin typeface="Verdana" pitchFamily="34" charset="0"/>
                      </a:defRPr>
                    </a:lvl5pPr>
                    <a:lvl6pPr marL="2514600" indent="-228600" fontAlgn="base">
                      <a:spcBef>
                        <a:spcPct val="0"/>
                      </a:spcBef>
                      <a:spcAft>
                        <a:spcPct val="0"/>
                      </a:spcAft>
                      <a:defRPr>
                        <a:solidFill>
                          <a:schemeClr val="tx1"/>
                        </a:solidFill>
                        <a:latin typeface="Verdana" pitchFamily="34" charset="0"/>
                      </a:defRPr>
                    </a:lvl6pPr>
                    <a:lvl7pPr marL="2971800" indent="-228600" fontAlgn="base">
                      <a:spcBef>
                        <a:spcPct val="0"/>
                      </a:spcBef>
                      <a:spcAft>
                        <a:spcPct val="0"/>
                      </a:spcAft>
                      <a:defRPr>
                        <a:solidFill>
                          <a:schemeClr val="tx1"/>
                        </a:solidFill>
                        <a:latin typeface="Verdana" pitchFamily="34" charset="0"/>
                      </a:defRPr>
                    </a:lvl7pPr>
                    <a:lvl8pPr marL="3429000" indent="-228600" fontAlgn="base">
                      <a:spcBef>
                        <a:spcPct val="0"/>
                      </a:spcBef>
                      <a:spcAft>
                        <a:spcPct val="0"/>
                      </a:spcAft>
                      <a:defRPr>
                        <a:solidFill>
                          <a:schemeClr val="tx1"/>
                        </a:solidFill>
                        <a:latin typeface="Verdana" pitchFamily="34" charset="0"/>
                      </a:defRPr>
                    </a:lvl8pPr>
                    <a:lvl9pPr marL="3886200" indent="-228600" fontAlgn="base">
                      <a:spcBef>
                        <a:spcPct val="0"/>
                      </a:spcBef>
                      <a:spcAft>
                        <a:spcPct val="0"/>
                      </a:spcAft>
                      <a:defRPr>
                        <a:solidFill>
                          <a:schemeClr val="tx1"/>
                        </a:solidFill>
                        <a:latin typeface="Verdana" pitchFamily="34" charset="0"/>
                      </a:defRPr>
                    </a:lvl9pPr>
                  </a:lstStyle>
                  <a:p>
                    <a:pPr algn="ct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VPN</a:t>
                    </a:r>
                  </a:p>
                </p:txBody>
              </p:sp>
              <p:sp>
                <p:nvSpPr>
                  <p:cNvPr id="39" name="Rounded Rectangle 827407"/>
                  <p:cNvSpPr>
                    <a:spLocks noChangeArrowheads="1"/>
                  </p:cNvSpPr>
                  <p:nvPr/>
                </p:nvSpPr>
                <p:spPr bwMode="auto">
                  <a:xfrm>
                    <a:off x="480359" y="2789746"/>
                    <a:ext cx="1219816" cy="324797"/>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777777"/>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VPN server</a:t>
                    </a:r>
                  </a:p>
                </p:txBody>
              </p:sp>
              <p:sp>
                <p:nvSpPr>
                  <p:cNvPr id="40" name="Rounded Rectangle 827407"/>
                  <p:cNvSpPr>
                    <a:spLocks noChangeArrowheads="1"/>
                  </p:cNvSpPr>
                  <p:nvPr/>
                </p:nvSpPr>
                <p:spPr bwMode="auto">
                  <a:xfrm>
                    <a:off x="1242051" y="5849840"/>
                    <a:ext cx="1177925" cy="306387"/>
                  </a:xfrm>
                  <a:prstGeom prst="roundRect">
                    <a:avLst>
                      <a:gd name="adj" fmla="val 4167"/>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777777"/>
                        </a:solidFill>
                        <a:round/>
                        <a:headEnd/>
                        <a:tailEnd/>
                      </a14:hiddenLine>
                    </a:ext>
                  </a:extLst>
                </p:spPr>
                <p:txBody>
                  <a:bodyPr anchor="ctr"/>
                  <a:lstStyle/>
                  <a:p>
                    <a:pP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VPN server</a:t>
                    </a:r>
                  </a:p>
                </p:txBody>
              </p:sp>
              <p:sp>
                <p:nvSpPr>
                  <p:cNvPr id="41" name="Rounded Rectangle 827407"/>
                  <p:cNvSpPr>
                    <a:spLocks noChangeArrowheads="1"/>
                  </p:cNvSpPr>
                  <p:nvPr/>
                </p:nvSpPr>
                <p:spPr bwMode="auto">
                  <a:xfrm>
                    <a:off x="3249640" y="2383471"/>
                    <a:ext cx="1177925" cy="306388"/>
                  </a:xfrm>
                  <a:prstGeom prst="roundRect">
                    <a:avLst>
                      <a:gd name="adj" fmla="val 4167"/>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777777"/>
                        </a:solidFill>
                        <a:round/>
                        <a:headEnd/>
                        <a:tailEnd/>
                      </a14:hiddenLine>
                    </a:ext>
                  </a:extLst>
                </p:spPr>
                <p:txBody>
                  <a:bodyPr anchor="ctr"/>
                  <a:lstStyle/>
                  <a:p>
                    <a:pP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VPN server</a:t>
                    </a:r>
                  </a:p>
                </p:txBody>
              </p:sp>
              <p:sp>
                <p:nvSpPr>
                  <p:cNvPr id="42" name="Rounded Rectangle 827407"/>
                  <p:cNvSpPr>
                    <a:spLocks noChangeArrowheads="1"/>
                  </p:cNvSpPr>
                  <p:nvPr/>
                </p:nvSpPr>
                <p:spPr bwMode="auto">
                  <a:xfrm>
                    <a:off x="7478713" y="3447742"/>
                    <a:ext cx="1177925" cy="306388"/>
                  </a:xfrm>
                  <a:prstGeom prst="roundRect">
                    <a:avLst>
                      <a:gd name="adj" fmla="val 4167"/>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777777"/>
                        </a:solidFill>
                        <a:round/>
                        <a:headEnd/>
                        <a:tailEnd/>
                      </a14:hiddenLine>
                    </a:ext>
                  </a:extLst>
                </p:spPr>
                <p:txBody>
                  <a:bodyPr anchor="ctr"/>
                  <a:lstStyle/>
                  <a:p>
                    <a:pPr fontAlgn="base">
                      <a:lnSpc>
                        <a:spcPct val="80000"/>
                      </a:lnSpc>
                      <a:spcBef>
                        <a:spcPct val="0"/>
                      </a:spcBef>
                      <a:spcAft>
                        <a:spcPct val="0"/>
                      </a:spcAft>
                    </a:pPr>
                    <a:r>
                      <a:rPr lang="en-US" sz="1600" b="1" dirty="0">
                        <a:solidFill>
                          <a:srgbClr val="000000"/>
                        </a:solidFill>
                        <a:latin typeface="Segoe UI" pitchFamily="34" charset="0"/>
                        <a:ea typeface="Segoe UI" pitchFamily="34" charset="0"/>
                        <a:cs typeface="Segoe UI" pitchFamily="34" charset="0"/>
                      </a:rPr>
                      <a:t>VPN server</a:t>
                    </a:r>
                  </a:p>
                </p:txBody>
              </p:sp>
            </p:gr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18398" y="4515393"/>
                  <a:ext cx="1078988" cy="614009"/>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32676" y="2406894"/>
                  <a:ext cx="365700" cy="69234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00071" y="1932232"/>
                  <a:ext cx="402927" cy="762820"/>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40776" y="2543410"/>
                  <a:ext cx="403259" cy="763449"/>
                </a:xfrm>
                <a:prstGeom prst="rect">
                  <a:avLst/>
                </a:prstGeom>
              </p:spPr>
            </p:pic>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1122" y="4501037"/>
                  <a:ext cx="388934" cy="736329"/>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47269" y="4879867"/>
                  <a:ext cx="1038513" cy="637050"/>
                </a:xfrm>
                <a:prstGeom prst="rect">
                  <a:avLst/>
                </a:prstGeom>
              </p:spPr>
            </p:pic>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93864" y="4899739"/>
                  <a:ext cx="561033" cy="568614"/>
                </a:xfrm>
                <a:prstGeom prst="rect">
                  <a:avLst/>
                </a:prstGeom>
              </p:spPr>
            </p:pic>
          </p:grpSp>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08482" y="2873375"/>
                <a:ext cx="1789031" cy="2315480"/>
              </a:xfrm>
              <a:prstGeom prst="rect">
                <a:avLst/>
              </a:prstGeom>
            </p:spPr>
          </p:pic>
        </p:gr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4075945" y="3503088"/>
              <a:ext cx="1129610" cy="1137671"/>
            </a:xfrm>
            <a:prstGeom prst="rect">
              <a:avLst/>
            </a:prstGeom>
          </p:spPr>
        </p:pic>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5141013" y="3808422"/>
              <a:ext cx="1129610" cy="1137671"/>
            </a:xfrm>
            <a:prstGeom prst="rect">
              <a:avLst/>
            </a:prstGeom>
          </p:spPr>
        </p:pic>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5141013" y="4794830"/>
              <a:ext cx="1129610" cy="1137671"/>
            </a:xfrm>
            <a:prstGeom prst="rect">
              <a:avLst/>
            </a:prstGeom>
          </p:spPr>
        </p:pic>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2940931" y="3704306"/>
              <a:ext cx="1129610" cy="1137671"/>
            </a:xfrm>
            <a:prstGeom prst="rect">
              <a:avLst/>
            </a:prstGeom>
          </p:spPr>
        </p:pic>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2862644" y="4793159"/>
              <a:ext cx="1129610" cy="1137671"/>
            </a:xfrm>
            <a:prstGeom prst="rect">
              <a:avLst/>
            </a:prstGeom>
          </p:spPr>
        </p:pic>
      </p:grpSp>
    </p:spTree>
    <p:custDataLst>
      <p:tags r:id="rId1"/>
    </p:custDataLst>
    <p:extLst>
      <p:ext uri="{BB962C8B-B14F-4D97-AF65-F5344CB8AC3E}">
        <p14:creationId xmlns:p14="http://schemas.microsoft.com/office/powerpoint/2010/main" val="299277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Site-to-site VPN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a:solidFill>
                  <a:srgbClr val="000000"/>
                </a:solidFill>
              </a:rPr>
              <a:t>Connects two portions of a private network</a:t>
            </a:r>
          </a:p>
          <a:p>
            <a:r>
              <a:rPr lang="en-US" kern="0" dirty="0">
                <a:solidFill>
                  <a:srgbClr val="000000"/>
                </a:solidFill>
              </a:rPr>
              <a:t>The calling router (the VPN client) authenticates itself to the answering router (the VPN server)</a:t>
            </a:r>
          </a:p>
          <a:p>
            <a:r>
              <a:rPr lang="en-US" kern="0" dirty="0">
                <a:solidFill>
                  <a:srgbClr val="000000"/>
                </a:solidFill>
              </a:rPr>
              <a:t>Requires that you create a demand-dial interface</a:t>
            </a:r>
          </a:p>
          <a:p>
            <a:r>
              <a:rPr lang="en-US" kern="0" dirty="0">
                <a:solidFill>
                  <a:srgbClr val="000000"/>
                </a:solidFill>
              </a:rPr>
              <a:t>You can create three types of site-to-site VPNs</a:t>
            </a:r>
          </a:p>
          <a:p>
            <a:pPr marL="365760" lvl="1"/>
            <a:r>
              <a:rPr lang="en-US" kern="0" dirty="0">
                <a:solidFill>
                  <a:srgbClr val="000000"/>
                </a:solidFill>
              </a:rPr>
              <a:t>PPTP</a:t>
            </a:r>
          </a:p>
          <a:p>
            <a:pPr marL="365760" lvl="1"/>
            <a:r>
              <a:rPr lang="en-US" kern="0" dirty="0">
                <a:solidFill>
                  <a:srgbClr val="000000"/>
                </a:solidFill>
              </a:rPr>
              <a:t>L2TP</a:t>
            </a:r>
          </a:p>
          <a:p>
            <a:pPr marL="365760" lvl="1"/>
            <a:r>
              <a:rPr lang="en-US" kern="0" dirty="0">
                <a:solidFill>
                  <a:srgbClr val="000000"/>
                </a:solidFill>
              </a:rPr>
              <a:t>IKEv2</a:t>
            </a:r>
          </a:p>
          <a:p>
            <a:r>
              <a:rPr lang="en-US" kern="0" dirty="0">
                <a:solidFill>
                  <a:srgbClr val="000000"/>
                </a:solidFill>
              </a:rPr>
              <a:t>Can be persistent or on-demand</a:t>
            </a:r>
          </a:p>
          <a:p>
            <a:r>
              <a:rPr lang="en-US" kern="0" dirty="0">
                <a:solidFill>
                  <a:srgbClr val="000000"/>
                </a:solidFill>
              </a:rPr>
              <a:t>You can control traffic by using either IP demand-dial filters or dial-out filters</a:t>
            </a:r>
          </a:p>
          <a:p>
            <a:endParaRPr lang="en-US" kern="0" dirty="0">
              <a:solidFill>
                <a:srgbClr val="000000"/>
              </a:solidFill>
            </a:endParaRPr>
          </a:p>
          <a:p>
            <a:endParaRPr lang="en-US" kern="0" dirty="0">
              <a:solidFill>
                <a:srgbClr val="000000"/>
              </a:solidFill>
            </a:endParaRPr>
          </a:p>
        </p:txBody>
      </p:sp>
    </p:spTree>
    <p:custDataLst>
      <p:tags r:id="rId1"/>
    </p:custDataLst>
    <p:extLst>
      <p:ext uri="{BB962C8B-B14F-4D97-AF65-F5344CB8AC3E}">
        <p14:creationId xmlns:p14="http://schemas.microsoft.com/office/powerpoint/2010/main" val="168593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VPN tunneling protocols</a:t>
            </a:r>
          </a:p>
        </p:txBody>
      </p:sp>
      <p:sp>
        <p:nvSpPr>
          <p:cNvPr id="4" name="Content Placeholder 2"/>
          <p:cNvSpPr txBox="1">
            <a:spLocks/>
          </p:cNvSpPr>
          <p:nvPr/>
        </p:nvSpPr>
        <p:spPr>
          <a:xfrm>
            <a:off x="382588" y="1021215"/>
            <a:ext cx="83042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sz="2600" kern="0" dirty="0">
                <a:solidFill>
                  <a:srgbClr val="000000"/>
                </a:solidFill>
              </a:rPr>
              <a:t>Windows Server 2016 supports four VPN tunneling protocols</a:t>
            </a:r>
          </a:p>
        </p:txBody>
      </p:sp>
      <p:graphicFrame>
        <p:nvGraphicFramePr>
          <p:cNvPr id="5" name="Table 4"/>
          <p:cNvGraphicFramePr>
            <a:graphicFrameLocks noGrp="1"/>
          </p:cNvGraphicFramePr>
          <p:nvPr>
            <p:extLst/>
          </p:nvPr>
        </p:nvGraphicFramePr>
        <p:xfrm>
          <a:off x="381000" y="1981200"/>
          <a:ext cx="8514522" cy="4726830"/>
        </p:xfrm>
        <a:graphic>
          <a:graphicData uri="http://schemas.openxmlformats.org/drawingml/2006/table">
            <a:tbl>
              <a:tblPr firstRow="1" bandRow="1">
                <a:tableStyleId>{5940675A-B579-460E-94D1-54222C63F5DA}</a:tableStyleId>
              </a:tblPr>
              <a:tblGrid>
                <a:gridCol w="1835428">
                  <a:extLst>
                    <a:ext uri="{9D8B030D-6E8A-4147-A177-3AD203B41FA5}">
                      <a16:colId xmlns="" xmlns:a16="http://schemas.microsoft.com/office/drawing/2014/main" val="20000"/>
                    </a:ext>
                  </a:extLst>
                </a:gridCol>
                <a:gridCol w="2209289">
                  <a:extLst>
                    <a:ext uri="{9D8B030D-6E8A-4147-A177-3AD203B41FA5}">
                      <a16:colId xmlns="" xmlns:a16="http://schemas.microsoft.com/office/drawing/2014/main" val="20001"/>
                    </a:ext>
                  </a:extLst>
                </a:gridCol>
                <a:gridCol w="4469805">
                  <a:extLst>
                    <a:ext uri="{9D8B030D-6E8A-4147-A177-3AD203B41FA5}">
                      <a16:colId xmlns="" xmlns:a16="http://schemas.microsoft.com/office/drawing/2014/main" val="20002"/>
                    </a:ext>
                  </a:extLst>
                </a:gridCol>
              </a:tblGrid>
              <a:tr h="672609">
                <a:tc>
                  <a:txBody>
                    <a:bodyPr/>
                    <a:lstStyle/>
                    <a:p>
                      <a:r>
                        <a:rPr lang="en-IN" b="1" dirty="0">
                          <a:latin typeface="Segoe" pitchFamily="34" charset="0"/>
                        </a:rPr>
                        <a:t>Tunneling</a:t>
                      </a:r>
                      <a:r>
                        <a:rPr lang="en-IN" b="1" baseline="0" dirty="0">
                          <a:latin typeface="Segoe" pitchFamily="34" charset="0"/>
                        </a:rPr>
                        <a:t> protocol</a:t>
                      </a:r>
                      <a:endParaRPr lang="en-IN" b="1" dirty="0">
                        <a:latin typeface="Segoe"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IN" b="1" dirty="0">
                          <a:latin typeface="Segoe" pitchFamily="34" charset="0"/>
                        </a:rPr>
                        <a:t>Firewall access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IN" b="1" dirty="0">
                          <a:latin typeface="Segoe" pitchFamily="34" charset="0"/>
                        </a:rPr>
                        <a:t>Description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0"/>
                  </a:ext>
                </a:extLst>
              </a:tr>
              <a:tr h="922110">
                <a:tc>
                  <a:txBody>
                    <a:bodyPr/>
                    <a:lstStyle/>
                    <a:p>
                      <a:r>
                        <a:rPr lang="en-IN" dirty="0">
                          <a:latin typeface="Segoe" pitchFamily="34" charset="0"/>
                        </a:rPr>
                        <a:t>PPTP</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IN" dirty="0">
                          <a:latin typeface="Segoe" pitchFamily="34" charset="0"/>
                        </a:rPr>
                        <a:t>TCP port</a:t>
                      </a:r>
                      <a:r>
                        <a:rPr lang="en-IN" baseline="0" dirty="0">
                          <a:latin typeface="Segoe" pitchFamily="34" charset="0"/>
                        </a:rPr>
                        <a:t> 1723</a:t>
                      </a:r>
                      <a:endParaRPr lang="en-IN" dirty="0">
                        <a:latin typeface="Segoe"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IN" dirty="0">
                          <a:latin typeface="Segoe" pitchFamily="34" charset="0"/>
                        </a:rPr>
                        <a:t>Provides data confidentiality, but not data integrity or data authentication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1"/>
                  </a:ext>
                </a:extLst>
              </a:tr>
              <a:tr h="1249131">
                <a:tc>
                  <a:txBody>
                    <a:bodyPr/>
                    <a:lstStyle/>
                    <a:p>
                      <a:r>
                        <a:rPr lang="en-IN" dirty="0">
                          <a:latin typeface="Segoe" pitchFamily="34" charset="0"/>
                        </a:rPr>
                        <a:t>L2TP/IPsec</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IN" dirty="0">
                          <a:latin typeface="Segoe" pitchFamily="34" charset="0"/>
                        </a:rPr>
                        <a:t>UDP port 500, UDP port 1701, UDP port</a:t>
                      </a:r>
                      <a:r>
                        <a:rPr lang="en-IN" baseline="0" dirty="0">
                          <a:latin typeface="Segoe" pitchFamily="34" charset="0"/>
                        </a:rPr>
                        <a:t> 4500, and IP protocol ID 50</a:t>
                      </a:r>
                      <a:endParaRPr lang="en-IN" dirty="0">
                        <a:latin typeface="Segoe"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IN" dirty="0">
                          <a:latin typeface="Segoe" pitchFamily="34" charset="0"/>
                        </a:rPr>
                        <a:t>Uses either certificates </a:t>
                      </a:r>
                      <a:r>
                        <a:rPr lang="en-IN" baseline="0" dirty="0">
                          <a:latin typeface="Segoe" pitchFamily="34" charset="0"/>
                        </a:rPr>
                        <a:t>or preshared keys for authentication; we recommend certificate authentication</a:t>
                      </a:r>
                      <a:endParaRPr lang="en-IN" dirty="0">
                        <a:latin typeface="Segoe"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2"/>
                  </a:ext>
                </a:extLst>
              </a:tr>
              <a:tr h="922110">
                <a:tc>
                  <a:txBody>
                    <a:bodyPr/>
                    <a:lstStyle/>
                    <a:p>
                      <a:r>
                        <a:rPr lang="en-IN" dirty="0">
                          <a:latin typeface="Segoe" pitchFamily="34" charset="0"/>
                        </a:rPr>
                        <a:t>SSTP</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IN" dirty="0">
                          <a:latin typeface="Segoe" pitchFamily="34" charset="0"/>
                        </a:rPr>
                        <a:t>TCP port 443</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IN" dirty="0">
                          <a:latin typeface="Segoe" pitchFamily="34" charset="0"/>
                        </a:rPr>
                        <a:t>Uses SSL to provide data confidentiality,</a:t>
                      </a:r>
                      <a:r>
                        <a:rPr lang="en-IN" baseline="0" dirty="0">
                          <a:latin typeface="Segoe" pitchFamily="34" charset="0"/>
                        </a:rPr>
                        <a:t> data integrity, and data authentication</a:t>
                      </a:r>
                      <a:endParaRPr lang="en-IN" dirty="0">
                        <a:latin typeface="Segoe"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3"/>
                  </a:ext>
                </a:extLst>
              </a:tr>
              <a:tr h="960870">
                <a:tc>
                  <a:txBody>
                    <a:bodyPr/>
                    <a:lstStyle/>
                    <a:p>
                      <a:r>
                        <a:rPr lang="en-IN" dirty="0">
                          <a:latin typeface="Segoe" pitchFamily="34" charset="0"/>
                        </a:rPr>
                        <a:t>IKEv2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IN" dirty="0">
                          <a:latin typeface="Segoe" pitchFamily="34" charset="0"/>
                        </a:rPr>
                        <a:t>UDP port 500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IN" dirty="0">
                          <a:latin typeface="Segoe" pitchFamily="34" charset="0"/>
                        </a:rPr>
                        <a:t>Supports</a:t>
                      </a:r>
                      <a:r>
                        <a:rPr lang="en-IN" baseline="0" dirty="0">
                          <a:latin typeface="Segoe" pitchFamily="34" charset="0"/>
                        </a:rPr>
                        <a:t> the latest IPsec encryption algorithms to provide data confidentiality, data integrity, and data authentication</a:t>
                      </a:r>
                      <a:endParaRPr lang="en-IN" dirty="0">
                        <a:latin typeface="Segoe"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82564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4634</Words>
  <Application>Microsoft Office PowerPoint</Application>
  <PresentationFormat>On-screen Show (4:3)</PresentationFormat>
  <Paragraphs>557</Paragraphs>
  <Slides>30</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Segoe UI</vt:lpstr>
      <vt:lpstr>Times New Roman</vt:lpstr>
      <vt:lpstr>Verdana</vt:lpstr>
      <vt:lpstr>SimSun</vt:lpstr>
      <vt:lpstr>Wingdings</vt:lpstr>
      <vt:lpstr>Symbol</vt:lpstr>
      <vt:lpstr>Calibri</vt:lpstr>
      <vt:lpstr>Segoe</vt:lpstr>
      <vt:lpstr>NG_MOC_Core_ModuleNew2</vt:lpstr>
      <vt:lpstr>Module 8</vt:lpstr>
      <vt:lpstr>Remote access options</vt:lpstr>
      <vt:lpstr>Managing remote access in Windows Server 2016</vt:lpstr>
      <vt:lpstr>Configuring Routing and NAT with the remote access role</vt:lpstr>
      <vt:lpstr>PowerPoint Presentation</vt:lpstr>
      <vt:lpstr>Lesson 1: Planning VPNs</vt:lpstr>
      <vt:lpstr>VPN scenarios</vt:lpstr>
      <vt:lpstr>Site-to-site VPN</vt:lpstr>
      <vt:lpstr>Options for VPN tunneling protocols</vt:lpstr>
      <vt:lpstr>VPN authentication options</vt:lpstr>
      <vt:lpstr>What is VPN Reconnect?</vt:lpstr>
      <vt:lpstr>The app-triggered VPN feature</vt:lpstr>
      <vt:lpstr>Lesson 2: Implementing VPNs</vt:lpstr>
      <vt:lpstr>Configuring a VPN by using the Getting Started Wizard</vt:lpstr>
      <vt:lpstr>Options for modifying VPN configurations</vt:lpstr>
      <vt:lpstr>What is the Connection Manager Administration Kit?</vt:lpstr>
      <vt:lpstr>Distributing VPN profiles</vt:lpstr>
      <vt:lpstr>Lab: Implementing VPN</vt:lpstr>
      <vt:lpstr>PowerPoint Presentation</vt:lpstr>
      <vt:lpstr>Lesson 1: Overview of DirectAccess</vt:lpstr>
      <vt:lpstr>DirectAccess components</vt:lpstr>
      <vt:lpstr>DirectAccess server deployment options</vt:lpstr>
      <vt:lpstr>DirectAccess tunneling protocol options</vt:lpstr>
      <vt:lpstr>Managing remote access in Windows Server 2016</vt:lpstr>
      <vt:lpstr>How DirectAccess works for internal clients</vt:lpstr>
      <vt:lpstr>How DirectAccess works for external clients</vt:lpstr>
      <vt:lpstr>Lesson 2: Implementing DirectAccess by using the Getting Started Wizard</vt:lpstr>
      <vt:lpstr>Getting Started Wizard configuration changes</vt:lpstr>
      <vt:lpstr>Limitations of deploying DirectAccess by using the Getting Started Wizard</vt:lpstr>
      <vt:lpstr>Lab: Implementing DirectAccess by using the Getting Started Wizard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2017-01-18T21:43:30Z</dcterms:created>
  <dcterms:modified xsi:type="dcterms:W3CDTF">2020-08-10T14:38:28Z</dcterms:modified>
</cp:coreProperties>
</file>