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26.xml" ContentType="application/vnd.openxmlformats-officedocument.theme+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theme/theme27.xml" ContentType="application/vnd.openxmlformats-officedocument.theme+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theme/theme28.xml" ContentType="application/vnd.openxmlformats-officedocument.theme+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theme/theme29.xml" ContentType="application/vnd.openxmlformats-officedocument.theme+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theme/theme30.xml" ContentType="application/vnd.openxmlformats-officedocument.theme+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Lst>
  <p:notesMasterIdLst>
    <p:notesMasterId r:id="rId49"/>
  </p:notesMasterIdLst>
  <p:sldIdLst>
    <p:sldId id="256" r:id="rId32"/>
    <p:sldId id="257" r:id="rId33"/>
    <p:sldId id="258" r:id="rId34"/>
    <p:sldId id="259" r:id="rId35"/>
    <p:sldId id="260" r:id="rId36"/>
    <p:sldId id="261" r:id="rId37"/>
    <p:sldId id="262" r:id="rId38"/>
    <p:sldId id="264" r:id="rId39"/>
    <p:sldId id="265" r:id="rId40"/>
    <p:sldId id="266" r:id="rId41"/>
    <p:sldId id="267" r:id="rId42"/>
    <p:sldId id="268" r:id="rId43"/>
    <p:sldId id="269" r:id="rId44"/>
    <p:sldId id="270" r:id="rId45"/>
    <p:sldId id="271" r:id="rId46"/>
    <p:sldId id="273" r:id="rId47"/>
    <p:sldId id="280" r:id="rId48"/>
  </p:sldIdLst>
  <p:sldSz cx="9144000" cy="6858000" type="screen4x3"/>
  <p:notesSz cx="6858000" cy="9144000"/>
  <p:embeddedFontLst>
    <p:embeddedFont>
      <p:font typeface="Calibri" panose="020F0502020204030204" pitchFamily="34"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831" autoAdjust="0"/>
    <p:restoredTop sz="71584" autoAdjust="0"/>
  </p:normalViewPr>
  <p:slideViewPr>
    <p:cSldViewPr snapToGrid="0">
      <p:cViewPr varScale="1">
        <p:scale>
          <a:sx n="66" d="100"/>
          <a:sy n="66" d="100"/>
        </p:scale>
        <p:origin x="2658"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1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font" Target="fonts/font2.fntdata"/><Relationship Id="rId8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B943E-8CC4-4CE5-AE81-5B235882CF69}" type="datetimeFigureOut">
              <a:rPr lang="en-US" smtClean="0"/>
              <a:t>8/10/2020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397F8-9F6F-44AC-AAD8-0B3DDD35BB10}" type="slidenum">
              <a:rPr lang="en-US" smtClean="0"/>
              <a:t>‹#›</a:t>
            </a:fld>
            <a:endParaRPr lang="en-US" dirty="0"/>
          </a:p>
        </p:txBody>
      </p:sp>
    </p:spTree>
    <p:extLst>
      <p:ext uri="{BB962C8B-B14F-4D97-AF65-F5344CB8AC3E}">
        <p14:creationId xmlns:p14="http://schemas.microsoft.com/office/powerpoint/2010/main" val="353611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50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40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Manage disks in Windows Server 2016.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Manage volumes in Windows Server 2016.</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dirty="0">
                <a:effectLst/>
                <a:latin typeface="Arial" panose="020B0604020202020204" pitchFamily="34" charset="0"/>
                <a:ea typeface="Calibri" panose="020F0502020204030204" pitchFamily="34" charset="0"/>
                <a:cs typeface="Segoe UI" panose="020B0502040204020203" pitchFamily="34" charset="0"/>
              </a:rPr>
              <a:t> </a:t>
            </a:r>
            <a:r>
              <a:rPr lang="en-US" sz="1000" dirty="0">
                <a:effectLst/>
                <a:latin typeface="Arial" panose="020B0604020202020204" pitchFamily="34" charset="0"/>
                <a:ea typeface="Calibri" panose="020F0502020204030204" pitchFamily="34" charset="0"/>
                <a:cs typeface="Segoe UI" panose="020B0502040204020203" pitchFamily="34" charset="0"/>
              </a:rPr>
              <a:t>PowerPoint</a:t>
            </a:r>
            <a:r>
              <a:rPr lang="en-US" sz="1000" baseline="30000" dirty="0">
                <a:effectLst/>
                <a:latin typeface="Arial" panose="020B0604020202020204" pitchFamily="34" charset="0"/>
                <a:ea typeface="Calibri" panose="020F0502020204030204" pitchFamily="34" charset="0"/>
                <a:cs typeface="Segoe UI" panose="020B0502040204020203" pitchFamily="34" charset="0"/>
              </a:rPr>
              <a:t> </a:t>
            </a:r>
            <a:r>
              <a:rPr lang="en-US" sz="1000" dirty="0">
                <a:effectLst/>
                <a:latin typeface="Arial" panose="020B0604020202020204" pitchFamily="34" charset="0"/>
                <a:ea typeface="Calibri" panose="020F0502020204030204" pitchFamily="34" charset="0"/>
                <a:cs typeface="Segoe UI" panose="020B0502040204020203" pitchFamily="34" charset="0"/>
              </a:rPr>
              <a:t>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20740C_02.pptx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in addition to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A397F8-9F6F-44AC-AAD8-0B3DDD35BB10}"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88684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Briefly describe the topics in this lesson.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Should you configure all disks with the same amount of fault tolerance?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 not all disks need the same tolerance. A common practice is to use RAID 1 for the operating system volume and RAID 5 for the data volumes.     </a:t>
            </a:r>
          </a:p>
        </p:txBody>
      </p:sp>
      <p:sp>
        <p:nvSpPr>
          <p:cNvPr id="4" name="Slide Number Placeholder 3"/>
          <p:cNvSpPr>
            <a:spLocks noGrp="1"/>
          </p:cNvSpPr>
          <p:nvPr>
            <p:ph type="sldNum" sz="quarter" idx="10"/>
          </p:nvPr>
        </p:nvSpPr>
        <p:spPr/>
        <p:txBody>
          <a:bodyPr/>
          <a:lstStyle/>
          <a:p>
            <a:fld id="{04A397F8-9F6F-44AC-AAD8-0B3DDD35BB10}"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3411504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volume types and explain when you might use each type. The demonstration at the end of the lesson shows students how to create and manage volumes. </a:t>
            </a:r>
          </a:p>
        </p:txBody>
      </p:sp>
      <p:sp>
        <p:nvSpPr>
          <p:cNvPr id="4" name="Slide Number Placeholder 3"/>
          <p:cNvSpPr>
            <a:spLocks noGrp="1"/>
          </p:cNvSpPr>
          <p:nvPr>
            <p:ph type="sldNum" sz="quarter" idx="10"/>
          </p:nvPr>
        </p:nvSpPr>
        <p:spPr/>
        <p:txBody>
          <a:bodyPr/>
          <a:lstStyle/>
          <a:p>
            <a:fld id="{04A397F8-9F6F-44AC-AAD8-0B3DDD35BB10}"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3059573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topic has three additional slides, each with a screenshot of one of the tools that you use for managing volumes in Windows Server 2016. Consider performing the demonstration in the next topic as you discuss this content.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how to use Server Manager to add and configure disk volumes. </a:t>
            </a:r>
          </a:p>
        </p:txBody>
      </p:sp>
      <p:sp>
        <p:nvSpPr>
          <p:cNvPr id="4" name="Slide Number Placeholder 3"/>
          <p:cNvSpPr>
            <a:spLocks noGrp="1"/>
          </p:cNvSpPr>
          <p:nvPr>
            <p:ph type="sldNum" sz="quarter" idx="10"/>
          </p:nvPr>
        </p:nvSpPr>
        <p:spPr/>
        <p:txBody>
          <a:bodyPr/>
          <a:lstStyle/>
          <a:p>
            <a:fld id="{04A397F8-9F6F-44AC-AAD8-0B3DDD35BB10}"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247723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Use the subsequent demonstration to show how to create volumes with Disk Management.</a:t>
            </a:r>
          </a:p>
        </p:txBody>
      </p:sp>
      <p:sp>
        <p:nvSpPr>
          <p:cNvPr id="4" name="Slide Number Placeholder 3"/>
          <p:cNvSpPr>
            <a:spLocks noGrp="1"/>
          </p:cNvSpPr>
          <p:nvPr>
            <p:ph type="sldNum" sz="quarter" idx="10"/>
          </p:nvPr>
        </p:nvSpPr>
        <p:spPr/>
        <p:txBody>
          <a:bodyPr/>
          <a:lstStyle/>
          <a:p>
            <a:fld id="{04A397F8-9F6F-44AC-AAD8-0B3DDD35BB10}"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1083835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Use the subsequent demonstration to show how to create volumes with Diskpart.exe.</a:t>
            </a:r>
          </a:p>
        </p:txBody>
      </p:sp>
      <p:sp>
        <p:nvSpPr>
          <p:cNvPr id="4" name="Slide Number Placeholder 3"/>
          <p:cNvSpPr>
            <a:spLocks noGrp="1"/>
          </p:cNvSpPr>
          <p:nvPr>
            <p:ph type="sldNum" sz="quarter" idx="10"/>
          </p:nvPr>
        </p:nvSpPr>
        <p:spPr/>
        <p:txBody>
          <a:bodyPr/>
          <a:lstStyle/>
          <a:p>
            <a:fld id="{04A397F8-9F6F-44AC-AAD8-0B3DDD35BB10}"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3981016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Use the subsequent demonstration to show how to create volumes with Windows PowerShell.</a:t>
            </a:r>
          </a:p>
        </p:txBody>
      </p:sp>
      <p:sp>
        <p:nvSpPr>
          <p:cNvPr id="4" name="Slide Number Placeholder 3"/>
          <p:cNvSpPr>
            <a:spLocks noGrp="1"/>
          </p:cNvSpPr>
          <p:nvPr>
            <p:ph type="sldNum" sz="quarter" idx="10"/>
          </p:nvPr>
        </p:nvSpPr>
        <p:spPr/>
        <p:txBody>
          <a:bodyPr/>
          <a:lstStyle/>
          <a:p>
            <a:fld id="{04A397F8-9F6F-44AC-AAD8-0B3DDD35BB10}"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621326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In this topic, explain how to resize volumes. Start with a short discussion about when you would need to resize a volume. For example, you might want to extend a disk if a volume runs out of disk space. Mention that another way to make file space available in your system is to create mount points to other volumes. Also, mention that you can extend ReFS volumes only: you cannot shrink them.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A397F8-9F6F-44AC-AAD8-0B3DDD35BB10}"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394568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the students to complete the discussion questions after the last lab exercise.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 Creating and managing volumes </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In the test lab, you start by creating a number of volumes on the installed hard disks.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Be available to help students with the syntax of the Windows PowerShell cmdlets.</a:t>
            </a: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 Resizing volumes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create a new volume, and then realize that you must resize it. You decide to use Diskpart.exe to complete this process.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3: Managing virtual hard disks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are required to create and configure virtual hard disks for use in a Windows Server 2016 server computer. The virtual hard disk is for the Sales department. You decide to use Windows PowerShell to achieve these objectives. First, you must install the Windows PowerShell Hyper-V module.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Your students must restart their computers and select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20740C-LON-HOST1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Be prepared to help them with this process. </a:t>
            </a:r>
          </a:p>
        </p:txBody>
      </p:sp>
      <p:sp>
        <p:nvSpPr>
          <p:cNvPr id="4" name="Slide Number Placeholder 3"/>
          <p:cNvSpPr>
            <a:spLocks noGrp="1"/>
          </p:cNvSpPr>
          <p:nvPr>
            <p:ph type="sldNum" sz="quarter" idx="10"/>
          </p:nvPr>
        </p:nvSpPr>
        <p:spPr/>
        <p:txBody>
          <a:bodyPr/>
          <a:lstStyle/>
          <a:p>
            <a:fld id="{04A397F8-9F6F-44AC-AAD8-0B3DDD35BB10}"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1595257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Briefly describe the lessons in this module.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A397F8-9F6F-44AC-AAD8-0B3DDD35BB10}"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252529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Briefly describe the topics included in this lesson.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disk types are you most commonly using in your organization, and do you have a management and provisioning strategy for storage usage in particular scenarios?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based on student experiences.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ReFS supports data deduplication in Windows Server 2016.</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p:txBody>
      </p:sp>
      <p:sp>
        <p:nvSpPr>
          <p:cNvPr id="4" name="Slide Number Placeholder 3"/>
          <p:cNvSpPr>
            <a:spLocks noGrp="1"/>
          </p:cNvSpPr>
          <p:nvPr>
            <p:ph type="sldNum" sz="quarter" idx="10"/>
          </p:nvPr>
        </p:nvSpPr>
        <p:spPr/>
        <p:txBody>
          <a:bodyPr/>
          <a:lstStyle/>
          <a:p>
            <a:fld id="{04A397F8-9F6F-44AC-AAD8-0B3DDD35BB10}"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818959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Provide an overview of the two partition table formats that are available in the Windows operating system: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Master boot record (MBR)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Globally unique identifier (GUID) partition table (GPT)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Mention that MBR has been around for more than 30 years and that GPT is the enhanced version of MBR that addresses larger disks.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A397F8-9F6F-44AC-AAD8-0B3DDD35BB10}"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235814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Provide an overview of a basic disk and a dynamic disk.</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A397F8-9F6F-44AC-AAD8-0B3DDD35BB10}"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279317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Provide an overview of the available file systems in Windows operating systems: </a:t>
            </a:r>
            <a:r>
              <a:rPr lang="en-US" sz="1000" dirty="0">
                <a:effectLst/>
                <a:latin typeface="Arial" panose="020B0604020202020204" pitchFamily="34" charset="0"/>
                <a:ea typeface="Calibri" panose="020F0502020204030204" pitchFamily="34" charset="0"/>
                <a:cs typeface="Times New Roman" panose="02020603050405020304" pitchFamily="18" charset="0"/>
              </a:rPr>
              <a:t>file allocation table (</a:t>
            </a:r>
            <a:r>
              <a:rPr lang="en-US" sz="1000" dirty="0">
                <a:effectLst/>
                <a:latin typeface="Arial" panose="020B0604020202020204" pitchFamily="34" charset="0"/>
                <a:ea typeface="Calibri" panose="020F0502020204030204" pitchFamily="34" charset="0"/>
                <a:cs typeface="Segoe UI" panose="020B0502040204020203" pitchFamily="34" charset="0"/>
              </a:rPr>
              <a:t>FAT), NTFS</a:t>
            </a:r>
            <a:r>
              <a:rPr lang="en-US" sz="1000" dirty="0">
                <a:effectLst/>
                <a:latin typeface="Arial" panose="020B0604020202020204" pitchFamily="34" charset="0"/>
                <a:ea typeface="Calibri" panose="020F0502020204030204" pitchFamily="34" charset="0"/>
                <a:cs typeface="Times New Roman" panose="02020603050405020304" pitchFamily="18" charset="0"/>
              </a:rPr>
              <a:t> file system</a:t>
            </a:r>
            <a:r>
              <a:rPr lang="en-US" sz="1000" dirty="0">
                <a:effectLst/>
                <a:latin typeface="Arial" panose="020B0604020202020204" pitchFamily="34" charset="0"/>
                <a:ea typeface="Calibri" panose="020F0502020204030204" pitchFamily="34" charset="0"/>
                <a:cs typeface="Segoe UI" panose="020B0502040204020203" pitchFamily="34" charset="0"/>
              </a:rPr>
              <a:t>, and </a:t>
            </a:r>
            <a:r>
              <a:rPr lang="en-US" sz="1000" dirty="0">
                <a:effectLst/>
                <a:latin typeface="Arial" panose="020B0604020202020204" pitchFamily="34" charset="0"/>
                <a:ea typeface="Calibri" panose="020F0502020204030204" pitchFamily="34" charset="0"/>
                <a:cs typeface="Times New Roman" panose="02020603050405020304" pitchFamily="18" charset="0"/>
              </a:rPr>
              <a:t>Resilient File System (</a:t>
            </a:r>
            <a:r>
              <a:rPr lang="en-US" sz="1000" dirty="0">
                <a:effectLst/>
                <a:latin typeface="Arial" panose="020B0604020202020204" pitchFamily="34" charset="0"/>
                <a:ea typeface="Calibri" panose="020F0502020204030204" pitchFamily="34" charset="0"/>
                <a:cs typeface="Segoe UI" panose="020B0502040204020203" pitchFamily="34" charset="0"/>
              </a:rPr>
              <a:t>ReFS). In particular, be sure to explain that Windows Server 2012 introduced ReFS to ensure that error verification and correction was still possible on very large volumes.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when you would use which file system, but stress that ReFS currently is the best solution for servers. This is because it provides </a:t>
            </a:r>
            <a:r>
              <a:rPr lang="en-US" sz="1000" dirty="0">
                <a:effectLst/>
                <a:latin typeface="Arial" panose="020B0604020202020204" pitchFamily="34" charset="0"/>
                <a:ea typeface="Calibri" panose="020F0502020204030204" pitchFamily="34" charset="0"/>
                <a:cs typeface="Times New Roman" panose="02020603050405020304" pitchFamily="18" charset="0"/>
              </a:rPr>
              <a:t>better error checking, better reliability, and less corruption.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What file system do you currently use on your file server and will you continue to use it?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could vary. A common answer is NTFS, because NTFS should be the basis for any file system used on a Windows Server operating system. If you use FAT32 or Extended FAT (exFAT), you should be able to support your decision, because these file systems do not support security access control lists (ACLs) on files and folders.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second part of the question focuses on switching to ReFS when upgrading to Windows Server 2016. You might answer yes because it is more reliable, or you might answer no, because you want to wait until it is used more widely in the market.</a:t>
            </a:r>
          </a:p>
        </p:txBody>
      </p:sp>
      <p:sp>
        <p:nvSpPr>
          <p:cNvPr id="4" name="Slide Number Placeholder 3"/>
          <p:cNvSpPr>
            <a:spLocks noGrp="1"/>
          </p:cNvSpPr>
          <p:nvPr>
            <p:ph type="sldNum" sz="quarter" idx="10"/>
          </p:nvPr>
        </p:nvSpPr>
        <p:spPr/>
        <p:txBody>
          <a:bodyPr/>
          <a:lstStyle/>
          <a:p>
            <a:fld id="{04A397F8-9F6F-44AC-AAD8-0B3DDD35BB10}"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1271247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Explain ReFS.</a:t>
            </a:r>
            <a:r>
              <a:rPr lang="en-US" sz="1000" dirty="0">
                <a:effectLst/>
                <a:latin typeface="Arial" panose="020B0604020202020204" pitchFamily="34" charset="0"/>
                <a:ea typeface="Calibri" panose="020F0502020204030204" pitchFamily="34" charset="0"/>
                <a:cs typeface="Segoe UI" panose="020B0502040204020203" pitchFamily="34" charset="0"/>
              </a:rPr>
              <a:t> Start with the reasons why Microsoft implemented this file system. Mention that the requirements for larger volumes increase due to the current trend in virtualization technologies.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the issues that prevent NTFS file systems from managing very large volumes when the file system does not provide sufficient error-tracking and self-repairing mechanisms, especially for multi-terabyte (TB) volumes.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A397F8-9F6F-44AC-AAD8-0B3DDD35BB10}"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2778687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Ask students if they have worked with virtual hard disks in Microsoft Hyper-V. If students have used virtual hard disks in this context, ask them what they use the disks for in Hyper-V.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Students should be aware that the virtual machines in Hyper-V use virtual hard disk files to run the operating system and to store data. Point out that they can use the same virtual hard disk files outside of Hyper-V by using the native virtual hard disk boot feature.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Consider demonstrating the following cmdlets to students by starting your computer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You can, if you prefer, run the last exercise in the lab.</a:t>
            </a:r>
          </a:p>
          <a:p>
            <a:pPr marL="342900" marR="0" lvl="0" indent="-342900">
              <a:lnSpc>
                <a:spcPct val="115000"/>
              </a:lnSpc>
              <a:spcBef>
                <a:spcPts val="0"/>
              </a:spcBef>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Get‑Partition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Run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Get‑Partition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cmdlet to list all disks and their associated partition numbers.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Get‑Disk</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Get‑Disk</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cmdlet to obtain detailed disk information about a disk. Use the partition number of a disk that is shown in the output of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Get‑Partition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example, if you want to obtain information on partition number 0, then you can run the following command: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Disk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Number 0 | FL</a:t>
            </a:r>
          </a:p>
          <a:p>
            <a:pPr marL="342900" marR="0" lvl="0" indent="-342900">
              <a:lnSpc>
                <a:spcPct val="115000"/>
              </a:lnSpc>
              <a:spcBef>
                <a:spcPts val="0"/>
              </a:spcBef>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Get‑Volume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Run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Get‑Volume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cmdlet to obtain a list of volumes, their labels, the file systems in use, the drive types, the health status, the space remaining, and the total size of each volume.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Piping</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students show interest, you can demonstrate simple piping by running the following command:</a:t>
            </a:r>
          </a:p>
          <a:p>
            <a:pPr>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Partition | Get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Disk | FL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Then, show how to filter output. This is useful on a system that contains many volumes. For example, to list all of the volumes that only have the ReFS file system and display their drive letters and the file system types, you can run the following command:</a:t>
            </a:r>
          </a:p>
          <a:p>
            <a:pPr>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Volume | Where {$_.FileSystem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eq “ReFS”} | FL DriveLetter,FileSystem</a:t>
            </a:r>
          </a:p>
        </p:txBody>
      </p:sp>
      <p:sp>
        <p:nvSpPr>
          <p:cNvPr id="4" name="Slide Number Placeholder 3"/>
          <p:cNvSpPr>
            <a:spLocks noGrp="1"/>
          </p:cNvSpPr>
          <p:nvPr>
            <p:ph type="sldNum" sz="quarter" idx="10"/>
          </p:nvPr>
        </p:nvSpPr>
        <p:spPr/>
        <p:txBody>
          <a:bodyPr/>
          <a:lstStyle/>
          <a:p>
            <a:fld id="{04A397F8-9F6F-44AC-AAD8-0B3DDD35BB10}"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2620234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Provide an overview of the types of disks that are available options for storage. Mention that in servers, you typically find serial attached SCSI (SAS) disks because they are the most reliable. Serial Advanced Technology Attachment (SATA) disks are cheap and provide mass storage, but they are not built for 24 hours a day, seven days a week (24/7) server operations. Finally, discuss the role of solid-state drives (SSDs), which are capable of providing extremely fast performance, but also are extremely expensive.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Ask students what types of storage their companies use and why they think that type was chosen.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A397F8-9F6F-44AC-AAD8-0B3DDD35BB10}"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20740C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Configuring local storage</a:t>
            </a:r>
          </a:p>
        </p:txBody>
      </p:sp>
    </p:spTree>
    <p:extLst>
      <p:ext uri="{BB962C8B-B14F-4D97-AF65-F5344CB8AC3E}">
        <p14:creationId xmlns:p14="http://schemas.microsoft.com/office/powerpoint/2010/main" val="403867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9236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25659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09087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540689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056242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7892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481811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929328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276806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069330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58091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1554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6309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34422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0353812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146342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94399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9383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1514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1162634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43634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12636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096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994728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55151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520235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57252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7584854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30389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70890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60251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5867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30228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7916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3813444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497495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65779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745605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56536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77322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040612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609161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448870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41869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73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052856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529594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267681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097526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388371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410050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9933561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56975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288176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94183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3492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3220813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51646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89183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287683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536204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18202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510246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915062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2318588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60505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04839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040968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258499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187867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336268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918609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448305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92000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240129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07906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206265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37087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436662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44197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677594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377048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914242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034183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21198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45226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563338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59730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9880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676874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73595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6669358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499157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1706429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941767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04438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836585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396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594990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18358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95401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70915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12016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516580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5656762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804403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00404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94946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383453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953678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44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787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206710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486465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06945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823619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572029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874901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45787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370808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1039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205064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445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77744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635232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26366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315390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677787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76303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774302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846916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6475358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431671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63223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634159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497572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42553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831236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63553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226601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512920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160452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357470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3269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5070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576440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502144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0392233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841717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925676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276048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57574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79969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76029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64664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48222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380454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837112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816318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219473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0244925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739926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059562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104410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86189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337424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1630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7265997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82418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53380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32521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0521893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691078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7357602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181257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349779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766185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040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978358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004949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4193876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53240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07120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367478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62150696"/>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14851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64194627"/>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63239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6635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72583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795470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8588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493706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77131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747527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79060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50603"/>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4687735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122706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96299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247229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559035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7253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156952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39705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586674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85726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133637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717215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923987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38190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308627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238964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985008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627897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02859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453125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1379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898232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803732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409844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605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928743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05270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960846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0422294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220776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424344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223492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739126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787899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3721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597490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3732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8355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296350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3341946"/>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9709992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259263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9749521"/>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451934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347542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2744429"/>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84091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38769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1999267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840356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329303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063718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5561423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7812686"/>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40878749"/>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991480"/>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846637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548547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5633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5936620"/>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073990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02303565"/>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2191762"/>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028208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16989721"/>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890739"/>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2034361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81067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13928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441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973428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288701"/>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6739272"/>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5854220"/>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7587567"/>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538078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6822874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81007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38477698"/>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1612465"/>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34207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7094408"/>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092297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995547"/>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6806029"/>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0520754"/>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9028961"/>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68996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82169426"/>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075751"/>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5450702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67528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0334909"/>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524827"/>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37431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8185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6400073"/>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1291661"/>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5026439"/>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99770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45425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6197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7848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41557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45313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117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11240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263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58609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83902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24076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34179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45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4635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9813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314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43098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45108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898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1383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0622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74289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3521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64083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62368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18878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519358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4778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38161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26231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35922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61737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2130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5716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8942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5588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61693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32043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6255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789839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87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355372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3151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37227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96464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61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8811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60867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439372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49824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41661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52757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6248392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20612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381459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180043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679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96711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9466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6601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28947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93747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592362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495833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62455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259957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82553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541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heme" Target="../theme/theme26.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9.xml"/><Relationship Id="rId3" Type="http://schemas.openxmlformats.org/officeDocument/2006/relationships/slideLayout" Target="../slideLayouts/slideLayout314.xml"/><Relationship Id="rId7" Type="http://schemas.openxmlformats.org/officeDocument/2006/relationships/slideLayout" Target="../slideLayouts/slideLayout318.xml"/><Relationship Id="rId12" Type="http://schemas.openxmlformats.org/officeDocument/2006/relationships/theme" Target="../theme/theme27.xml"/><Relationship Id="rId2" Type="http://schemas.openxmlformats.org/officeDocument/2006/relationships/slideLayout" Target="../slideLayouts/slideLayout313.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0" Type="http://schemas.openxmlformats.org/officeDocument/2006/relationships/slideLayout" Target="../slideLayouts/slideLayout321.xml"/><Relationship Id="rId4" Type="http://schemas.openxmlformats.org/officeDocument/2006/relationships/slideLayout" Target="../slideLayouts/slideLayout315.xml"/><Relationship Id="rId9" Type="http://schemas.openxmlformats.org/officeDocument/2006/relationships/slideLayout" Target="../slideLayouts/slideLayout320.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0.xml"/><Relationship Id="rId3" Type="http://schemas.openxmlformats.org/officeDocument/2006/relationships/slideLayout" Target="../slideLayouts/slideLayout325.xml"/><Relationship Id="rId7" Type="http://schemas.openxmlformats.org/officeDocument/2006/relationships/slideLayout" Target="../slideLayouts/slideLayout329.xml"/><Relationship Id="rId12" Type="http://schemas.openxmlformats.org/officeDocument/2006/relationships/theme" Target="../theme/theme28.xml"/><Relationship Id="rId2" Type="http://schemas.openxmlformats.org/officeDocument/2006/relationships/slideLayout" Target="../slideLayouts/slideLayout324.xml"/><Relationship Id="rId1" Type="http://schemas.openxmlformats.org/officeDocument/2006/relationships/slideLayout" Target="../slideLayouts/slideLayout323.xml"/><Relationship Id="rId6" Type="http://schemas.openxmlformats.org/officeDocument/2006/relationships/slideLayout" Target="../slideLayouts/slideLayout328.xml"/><Relationship Id="rId11" Type="http://schemas.openxmlformats.org/officeDocument/2006/relationships/slideLayout" Target="../slideLayouts/slideLayout333.xml"/><Relationship Id="rId5" Type="http://schemas.openxmlformats.org/officeDocument/2006/relationships/slideLayout" Target="../slideLayouts/slideLayout327.xml"/><Relationship Id="rId10" Type="http://schemas.openxmlformats.org/officeDocument/2006/relationships/slideLayout" Target="../slideLayouts/slideLayout332.xml"/><Relationship Id="rId4" Type="http://schemas.openxmlformats.org/officeDocument/2006/relationships/slideLayout" Target="../slideLayouts/slideLayout326.xml"/><Relationship Id="rId9" Type="http://schemas.openxmlformats.org/officeDocument/2006/relationships/slideLayout" Target="../slideLayouts/slideLayout331.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1.xml"/><Relationship Id="rId3" Type="http://schemas.openxmlformats.org/officeDocument/2006/relationships/slideLayout" Target="../slideLayouts/slideLayout336.xml"/><Relationship Id="rId7" Type="http://schemas.openxmlformats.org/officeDocument/2006/relationships/slideLayout" Target="../slideLayouts/slideLayout340.xml"/><Relationship Id="rId12" Type="http://schemas.openxmlformats.org/officeDocument/2006/relationships/theme" Target="../theme/theme29.xml"/><Relationship Id="rId2" Type="http://schemas.openxmlformats.org/officeDocument/2006/relationships/slideLayout" Target="../slideLayouts/slideLayout335.xml"/><Relationship Id="rId1" Type="http://schemas.openxmlformats.org/officeDocument/2006/relationships/slideLayout" Target="../slideLayouts/slideLayout334.xml"/><Relationship Id="rId6" Type="http://schemas.openxmlformats.org/officeDocument/2006/relationships/slideLayout" Target="../slideLayouts/slideLayout339.xml"/><Relationship Id="rId11" Type="http://schemas.openxmlformats.org/officeDocument/2006/relationships/slideLayout" Target="../slideLayouts/slideLayout344.xml"/><Relationship Id="rId5" Type="http://schemas.openxmlformats.org/officeDocument/2006/relationships/slideLayout" Target="../slideLayouts/slideLayout338.xml"/><Relationship Id="rId10" Type="http://schemas.openxmlformats.org/officeDocument/2006/relationships/slideLayout" Target="../slideLayouts/slideLayout343.xml"/><Relationship Id="rId4" Type="http://schemas.openxmlformats.org/officeDocument/2006/relationships/slideLayout" Target="../slideLayouts/slideLayout337.xml"/><Relationship Id="rId9" Type="http://schemas.openxmlformats.org/officeDocument/2006/relationships/slideLayout" Target="../slideLayouts/slideLayout3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2.xml"/><Relationship Id="rId3" Type="http://schemas.openxmlformats.org/officeDocument/2006/relationships/slideLayout" Target="../slideLayouts/slideLayout347.xml"/><Relationship Id="rId7" Type="http://schemas.openxmlformats.org/officeDocument/2006/relationships/slideLayout" Target="../slideLayouts/slideLayout351.xml"/><Relationship Id="rId12" Type="http://schemas.openxmlformats.org/officeDocument/2006/relationships/theme" Target="../theme/theme30.xml"/><Relationship Id="rId2" Type="http://schemas.openxmlformats.org/officeDocument/2006/relationships/slideLayout" Target="../slideLayouts/slideLayout346.xml"/><Relationship Id="rId1" Type="http://schemas.openxmlformats.org/officeDocument/2006/relationships/slideLayout" Target="../slideLayouts/slideLayout345.xml"/><Relationship Id="rId6" Type="http://schemas.openxmlformats.org/officeDocument/2006/relationships/slideLayout" Target="../slideLayouts/slideLayout350.xml"/><Relationship Id="rId11" Type="http://schemas.openxmlformats.org/officeDocument/2006/relationships/slideLayout" Target="../slideLayouts/slideLayout355.xml"/><Relationship Id="rId5" Type="http://schemas.openxmlformats.org/officeDocument/2006/relationships/slideLayout" Target="../slideLayouts/slideLayout349.xml"/><Relationship Id="rId10" Type="http://schemas.openxmlformats.org/officeDocument/2006/relationships/slideLayout" Target="../slideLayouts/slideLayout354.xml"/><Relationship Id="rId4" Type="http://schemas.openxmlformats.org/officeDocument/2006/relationships/slideLayout" Target="../slideLayouts/slideLayout348.xml"/><Relationship Id="rId9" Type="http://schemas.openxmlformats.org/officeDocument/2006/relationships/slideLayout" Target="../slideLayouts/slideLayout353.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3.xml"/><Relationship Id="rId3" Type="http://schemas.openxmlformats.org/officeDocument/2006/relationships/slideLayout" Target="../slideLayouts/slideLayout358.xml"/><Relationship Id="rId7" Type="http://schemas.openxmlformats.org/officeDocument/2006/relationships/slideLayout" Target="../slideLayouts/slideLayout362.xml"/><Relationship Id="rId12" Type="http://schemas.openxmlformats.org/officeDocument/2006/relationships/theme" Target="../theme/theme31.xml"/><Relationship Id="rId2" Type="http://schemas.openxmlformats.org/officeDocument/2006/relationships/slideLayout" Target="../slideLayouts/slideLayout357.xml"/><Relationship Id="rId1" Type="http://schemas.openxmlformats.org/officeDocument/2006/relationships/slideLayout" Target="../slideLayouts/slideLayout356.xml"/><Relationship Id="rId6" Type="http://schemas.openxmlformats.org/officeDocument/2006/relationships/slideLayout" Target="../slideLayouts/slideLayout361.xml"/><Relationship Id="rId11" Type="http://schemas.openxmlformats.org/officeDocument/2006/relationships/slideLayout" Target="../slideLayouts/slideLayout366.xml"/><Relationship Id="rId5" Type="http://schemas.openxmlformats.org/officeDocument/2006/relationships/slideLayout" Target="../slideLayouts/slideLayout360.xml"/><Relationship Id="rId10" Type="http://schemas.openxmlformats.org/officeDocument/2006/relationships/slideLayout" Target="../slideLayouts/slideLayout365.xml"/><Relationship Id="rId4" Type="http://schemas.openxmlformats.org/officeDocument/2006/relationships/slideLayout" Target="../slideLayouts/slideLayout359.xml"/><Relationship Id="rId9" Type="http://schemas.openxmlformats.org/officeDocument/2006/relationships/slideLayout" Target="../slideLayouts/slideLayout36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2482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217564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492537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735453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307905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33387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263494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252882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205329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739988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8431297"/>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41959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5648350"/>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734100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7965699"/>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292547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40219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970053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3874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626434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66438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2966499"/>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194397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9130479"/>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015286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102962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909679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66801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695991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248946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581778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50.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6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74.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86.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9</a:t>
            </a:r>
            <a:endParaRPr lang="en-US" dirty="0"/>
          </a:p>
        </p:txBody>
      </p:sp>
      <p:sp>
        <p:nvSpPr>
          <p:cNvPr id="3" name="Subtitle 2"/>
          <p:cNvSpPr>
            <a:spLocks noGrp="1"/>
          </p:cNvSpPr>
          <p:nvPr>
            <p:ph type="subTitle" sz="quarter" idx="1"/>
          </p:nvPr>
        </p:nvSpPr>
        <p:spPr/>
        <p:txBody>
          <a:bodyPr/>
          <a:lstStyle/>
          <a:p>
            <a:r>
              <a:rPr lang="en-US" dirty="0" smtClean="0"/>
              <a:t>File and Storage Services in Windows Server 2016</a:t>
            </a:r>
            <a:r>
              <a:rPr lang="en-US" dirty="0"/>
              <a:t>
</a:t>
            </a:r>
          </a:p>
        </p:txBody>
      </p:sp>
    </p:spTree>
    <p:extLst>
      <p:ext uri="{BB962C8B-B14F-4D97-AF65-F5344CB8AC3E}">
        <p14:creationId xmlns:p14="http://schemas.microsoft.com/office/powerpoint/2010/main" val="404426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Managing volumes in Windows Server</a:t>
            </a:r>
            <a:endParaRPr lang="en-US" dirty="0"/>
          </a:p>
        </p:txBody>
      </p:sp>
      <p:sp>
        <p:nvSpPr>
          <p:cNvPr id="3" name="Text Placeholder 2"/>
          <p:cNvSpPr>
            <a:spLocks noGrp="1"/>
          </p:cNvSpPr>
          <p:nvPr>
            <p:ph type="body" idx="1"/>
          </p:nvPr>
        </p:nvSpPr>
        <p:spPr/>
        <p:txBody>
          <a:bodyPr/>
          <a:lstStyle/>
          <a:p>
            <a:r>
              <a:rPr lang="en-CA" dirty="0"/>
              <a:t>What are disk volumes?
Options for managing volumes
Demonstration: Managing volumes
Extending and shrinking a volume
What is RAID?
RAID levels</a:t>
            </a:r>
            <a:endParaRPr lang="en-US" dirty="0"/>
          </a:p>
        </p:txBody>
      </p:sp>
    </p:spTree>
    <p:extLst>
      <p:ext uri="{BB962C8B-B14F-4D97-AF65-F5344CB8AC3E}">
        <p14:creationId xmlns:p14="http://schemas.microsoft.com/office/powerpoint/2010/main" val="74645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8c81f22-3713-4acc-8ff5-39dd547272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disk volumes?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Windows Server 2016 supports the following volume types:</a:t>
            </a:r>
          </a:p>
          <a:p>
            <a:pPr lvl="0"/>
            <a:r>
              <a:rPr lang="en-US" kern="0" dirty="0">
                <a:solidFill>
                  <a:srgbClr val="000000"/>
                </a:solidFill>
              </a:rPr>
              <a:t>Simple </a:t>
            </a:r>
            <a:endParaRPr lang="en-GB" kern="0" dirty="0">
              <a:solidFill>
                <a:srgbClr val="000000"/>
              </a:solidFill>
            </a:endParaRPr>
          </a:p>
          <a:p>
            <a:pPr lvl="0"/>
            <a:r>
              <a:rPr lang="en-US" kern="0" dirty="0">
                <a:solidFill>
                  <a:srgbClr val="000000"/>
                </a:solidFill>
              </a:rPr>
              <a:t>Spanned </a:t>
            </a:r>
            <a:endParaRPr lang="en-GB" kern="0" dirty="0">
              <a:solidFill>
                <a:srgbClr val="000000"/>
              </a:solidFill>
            </a:endParaRPr>
          </a:p>
          <a:p>
            <a:pPr lvl="0"/>
            <a:r>
              <a:rPr lang="en-US" kern="0" dirty="0">
                <a:solidFill>
                  <a:srgbClr val="000000"/>
                </a:solidFill>
              </a:rPr>
              <a:t>Striped </a:t>
            </a:r>
            <a:endParaRPr lang="en-GB" kern="0" dirty="0">
              <a:solidFill>
                <a:srgbClr val="000000"/>
              </a:solidFill>
            </a:endParaRPr>
          </a:p>
          <a:p>
            <a:pPr lvl="0"/>
            <a:r>
              <a:rPr lang="en-US" kern="0" dirty="0">
                <a:solidFill>
                  <a:srgbClr val="000000"/>
                </a:solidFill>
              </a:rPr>
              <a:t>Mirrored </a:t>
            </a:r>
            <a:endParaRPr lang="en-GB" kern="0" dirty="0">
              <a:solidFill>
                <a:srgbClr val="000000"/>
              </a:solidFill>
            </a:endParaRPr>
          </a:p>
          <a:p>
            <a:pPr lvl="0"/>
            <a:r>
              <a:rPr lang="en-US" kern="0" dirty="0">
                <a:solidFill>
                  <a:srgbClr val="000000"/>
                </a:solidFill>
              </a:rPr>
              <a:t>RAID-5 </a:t>
            </a:r>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90789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87af4ce-3c7e-4259-946e-a71e18d7e5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managing volumes</a:t>
            </a:r>
          </a:p>
        </p:txBody>
      </p:sp>
      <p:pic>
        <p:nvPicPr>
          <p:cNvPr id="4" name="Picture 3" descr="The slide displays a screenshot of the Disks window in the File and Storage Services node of Server Manager. In the details pane, LON-SVR1 displays as having 11 disks. &#10;&#10;"/>
          <p:cNvPicPr>
            <a:picLocks noChangeAspect="1"/>
          </p:cNvPicPr>
          <p:nvPr/>
        </p:nvPicPr>
        <p:blipFill>
          <a:blip r:embed="rId3"/>
          <a:stretch>
            <a:fillRect/>
          </a:stretch>
        </p:blipFill>
        <p:spPr>
          <a:xfrm>
            <a:off x="356187" y="949225"/>
            <a:ext cx="8273761" cy="5467562"/>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3096" y="641517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11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394cbb0-f117-4a5b-8bdc-864b5dc3bc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managing volumes</a:t>
            </a:r>
          </a:p>
        </p:txBody>
      </p:sp>
      <p:pic>
        <p:nvPicPr>
          <p:cNvPr id="4" name="Picture 3" descr="This slide has a screenshot of the Disk Management snap-in. Four disks display, with all four online and initialized. Disk 1 through Disk 3 are blank, reporting 127 GB of unallocated space each. Disk 0 consists of two volumes, a System reserved volume, and the C volume.&#10;&#10;"/>
          <p:cNvPicPr>
            <a:picLocks noChangeAspect="1"/>
          </p:cNvPicPr>
          <p:nvPr/>
        </p:nvPicPr>
        <p:blipFill>
          <a:blip r:embed="rId3"/>
          <a:stretch>
            <a:fillRect/>
          </a:stretch>
        </p:blipFill>
        <p:spPr>
          <a:xfrm>
            <a:off x="1510665" y="1046252"/>
            <a:ext cx="6200775" cy="537455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3096" y="641517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11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33fe4be-2ac6-49ac-ac68-c6b0c77ae7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managing volumes</a:t>
            </a:r>
          </a:p>
        </p:txBody>
      </p:sp>
      <p:pic>
        <p:nvPicPr>
          <p:cNvPr id="4" name="Picture 3" descr="This slide has a screenshot of an elevated command prompt. The diskpart command is running. Output shows 11 disks: Disk 0 through Disk 10. &#10;&#10;"/>
          <p:cNvPicPr>
            <a:picLocks noChangeAspect="1"/>
          </p:cNvPicPr>
          <p:nvPr/>
        </p:nvPicPr>
        <p:blipFill>
          <a:blip r:embed="rId3"/>
          <a:stretch>
            <a:fillRect/>
          </a:stretch>
        </p:blipFill>
        <p:spPr>
          <a:xfrm>
            <a:off x="785812" y="1185862"/>
            <a:ext cx="7858125" cy="5057775"/>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3096" y="641517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17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6a237d9-80a4-474b-9a81-bba2f90305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managing volumes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dirty="0">
                <a:solidFill>
                  <a:srgbClr val="000000"/>
                </a:solidFill>
              </a:rPr>
              <a:t>Get-disk</a:t>
            </a:r>
            <a:endParaRPr lang="en-GB" kern="0" dirty="0">
              <a:solidFill>
                <a:srgbClr val="000000"/>
              </a:solidFill>
            </a:endParaRPr>
          </a:p>
          <a:p>
            <a:pPr lvl="0"/>
            <a:r>
              <a:rPr lang="en-US" b="1" kern="0" dirty="0">
                <a:solidFill>
                  <a:srgbClr val="000000"/>
                </a:solidFill>
              </a:rPr>
              <a:t>Clear-disk</a:t>
            </a:r>
            <a:endParaRPr lang="en-GB" kern="0" dirty="0">
              <a:solidFill>
                <a:srgbClr val="000000"/>
              </a:solidFill>
            </a:endParaRPr>
          </a:p>
          <a:p>
            <a:pPr lvl="0"/>
            <a:r>
              <a:rPr lang="en-US" b="1" kern="0" dirty="0">
                <a:solidFill>
                  <a:srgbClr val="000000"/>
                </a:solidFill>
              </a:rPr>
              <a:t>Initialize-disk</a:t>
            </a:r>
            <a:endParaRPr lang="en-GB" kern="0" dirty="0">
              <a:solidFill>
                <a:srgbClr val="000000"/>
              </a:solidFill>
            </a:endParaRPr>
          </a:p>
          <a:p>
            <a:pPr lvl="0"/>
            <a:r>
              <a:rPr lang="en-US" b="1" kern="0" dirty="0">
                <a:solidFill>
                  <a:srgbClr val="000000"/>
                </a:solidFill>
              </a:rPr>
              <a:t>Get-volume</a:t>
            </a:r>
            <a:endParaRPr lang="en-GB" kern="0" dirty="0">
              <a:solidFill>
                <a:srgbClr val="000000"/>
              </a:solidFill>
            </a:endParaRPr>
          </a:p>
          <a:p>
            <a:pPr lvl="0"/>
            <a:r>
              <a:rPr lang="en-US" b="1" kern="0" dirty="0">
                <a:solidFill>
                  <a:srgbClr val="000000"/>
                </a:solidFill>
              </a:rPr>
              <a:t>Format-volume</a:t>
            </a:r>
            <a:endParaRPr lang="en-GB" kern="0" dirty="0">
              <a:solidFill>
                <a:srgbClr val="000000"/>
              </a:solidFill>
            </a:endParaRPr>
          </a:p>
          <a:p>
            <a:pPr lvl="0"/>
            <a:endParaRPr lang="en-US"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1332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3331" y="6413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38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425f8fc-31d2-411b-bf6f-c24f5804d8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Extending and shrinking a volume</a:t>
            </a:r>
            <a:endParaRPr lang="en-US"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can resize volumes with </a:t>
            </a:r>
            <a:br>
              <a:rPr lang="en-US" kern="0" dirty="0">
                <a:solidFill>
                  <a:srgbClr val="000000"/>
                </a:solidFill>
              </a:rPr>
            </a:br>
            <a:r>
              <a:rPr lang="en-US" kern="0" dirty="0">
                <a:solidFill>
                  <a:srgbClr val="000000"/>
                </a:solidFill>
              </a:rPr>
              <a:t>Windows Server 2016</a:t>
            </a:r>
          </a:p>
          <a:p>
            <a:pPr lvl="0"/>
            <a:r>
              <a:rPr lang="en-US" kern="0" dirty="0">
                <a:solidFill>
                  <a:srgbClr val="000000"/>
                </a:solidFill>
              </a:rPr>
              <a:t>When you want to resize a disk, consider the following:</a:t>
            </a:r>
          </a:p>
          <a:p>
            <a:pPr lvl="1"/>
            <a:r>
              <a:rPr lang="en-US" altLang="zh-TW" kern="0" dirty="0">
                <a:solidFill>
                  <a:srgbClr val="000000"/>
                </a:solidFill>
              </a:rPr>
              <a:t>You can extend or shrink NTFS volumes</a:t>
            </a:r>
          </a:p>
          <a:p>
            <a:pPr lvl="1"/>
            <a:r>
              <a:rPr lang="en-US" altLang="zh-TW" kern="0" dirty="0">
                <a:solidFill>
                  <a:srgbClr val="000000"/>
                </a:solidFill>
              </a:rPr>
              <a:t>You can only extend ReFS volumes</a:t>
            </a:r>
          </a:p>
          <a:p>
            <a:pPr lvl="1"/>
            <a:r>
              <a:rPr lang="en-US" altLang="zh-TW" kern="0" dirty="0">
                <a:solidFill>
                  <a:srgbClr val="000000"/>
                </a:solidFill>
              </a:rPr>
              <a:t>You cannot resize FAT, FAT32, and exFAT volumes</a:t>
            </a:r>
          </a:p>
          <a:p>
            <a:pPr lvl="1"/>
            <a:r>
              <a:rPr lang="en-US" altLang="zh-TW" kern="0" dirty="0">
                <a:solidFill>
                  <a:srgbClr val="000000"/>
                </a:solidFill>
              </a:rPr>
              <a:t>You can shrink a volume only up to immovable files</a:t>
            </a:r>
          </a:p>
          <a:p>
            <a:pPr lvl="1"/>
            <a:r>
              <a:rPr lang="en-US" altLang="zh-TW" kern="0" dirty="0">
                <a:solidFill>
                  <a:srgbClr val="000000"/>
                </a:solidFill>
              </a:rPr>
              <a:t>You cannot shrink a volume with bad clusters</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437774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Configuring local storage</a:t>
            </a:r>
          </a:p>
        </p:txBody>
      </p:sp>
      <p:sp>
        <p:nvSpPr>
          <p:cNvPr id="3" name="Text Placeholder 2"/>
          <p:cNvSpPr>
            <a:spLocks noGrp="1"/>
          </p:cNvSpPr>
          <p:nvPr>
            <p:ph type="body" idx="1"/>
          </p:nvPr>
        </p:nvSpPr>
        <p:spPr/>
        <p:txBody>
          <a:bodyPr/>
          <a:lstStyle/>
          <a:p>
            <a:r>
              <a:rPr lang="en-CA" dirty="0"/>
              <a:t>Exercise 1: Creating and managing volumes
Exercise 2: Resizing volumes
Exercise 3: Managing virtual hard disks</a:t>
            </a:r>
            <a:endParaRPr lang="en-US" dirty="0"/>
          </a:p>
        </p:txBody>
      </p:sp>
      <p:sp>
        <p:nvSpPr>
          <p:cNvPr id="4" name="TextBox 3"/>
          <p:cNvSpPr txBox="1"/>
          <p:nvPr/>
        </p:nvSpPr>
        <p:spPr>
          <a:xfrm>
            <a:off x="529809" y="2573288"/>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85419" y="3299257"/>
            <a:ext cx="7754239" cy="2677656"/>
          </a:xfrm>
          <a:prstGeom prst="rect">
            <a:avLst/>
          </a:prstGeom>
          <a:noFill/>
        </p:spPr>
        <p:txBody>
          <a:bodyPr vert="horz" wrap="none" rtlCol="0">
            <a:spAutoFit/>
          </a:bodyPr>
          <a:lstStyle/>
          <a:p>
            <a:r>
              <a:rPr lang="en-CA" sz="2800" b="0" i="0" u="none" strike="noStrike" baseline="0" dirty="0">
                <a:latin typeface="Segoe UI" panose="020B0502040204020203" pitchFamily="34" charset="0"/>
              </a:rPr>
              <a:t>Virtual machines:		</a:t>
            </a:r>
            <a:r>
              <a:rPr lang="en-CA" sz="2800" b="1" i="0" u="none" strike="noStrike" baseline="0" dirty="0">
                <a:latin typeface="Segoe UI" panose="020B0502040204020203" pitchFamily="34" charset="0"/>
              </a:rPr>
              <a:t>20740C-LON-DC1</a:t>
            </a:r>
          </a:p>
          <a:p>
            <a:r>
              <a:rPr lang="en-CA" sz="2800" b="1" dirty="0">
                <a:latin typeface="Segoe UI" panose="020B0502040204020203" pitchFamily="34" charset="0"/>
              </a:rPr>
              <a:t>				</a:t>
            </a:r>
            <a:r>
              <a:rPr lang="en-CA" sz="2800" b="1" i="0" u="none" strike="noStrike" baseline="0" dirty="0">
                <a:latin typeface="Segoe UI" panose="020B0502040204020203" pitchFamily="34" charset="0"/>
              </a:rPr>
              <a:t>20740C-LON-SVR1</a:t>
            </a:r>
          </a:p>
          <a:p>
            <a:r>
              <a:rPr lang="en-CA" sz="2800" b="1" dirty="0">
                <a:latin typeface="Segoe UI" panose="020B0502040204020203" pitchFamily="34" charset="0"/>
              </a:rPr>
              <a:t>				</a:t>
            </a:r>
            <a:r>
              <a:rPr lang="en-CA" sz="2800" b="1" i="0" u="none" strike="noStrike" baseline="0" dirty="0">
                <a:latin typeface="Segoe UI" panose="020B0502040204020203" pitchFamily="34" charset="0"/>
              </a:rPr>
              <a:t>20740C-LON-HOST1</a:t>
            </a:r>
            <a:endParaRPr lang="en-CA"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a:latin typeface="Segoe UI" panose="020B0502040204020203" pitchFamily="34" charset="0"/>
              </a:rPr>
              <a:t>Adatum\Administrator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p>
          <a:p>
            <a:endParaRPr lang="en-US" sz="2800" b="0" i="0" u="none" strike="noStrike" baseline="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40 minutes</a:t>
            </a:r>
          </a:p>
        </p:txBody>
      </p:sp>
    </p:spTree>
    <p:extLst>
      <p:ext uri="{BB962C8B-B14F-4D97-AF65-F5344CB8AC3E}">
        <p14:creationId xmlns:p14="http://schemas.microsoft.com/office/powerpoint/2010/main" val="408118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Managing disks in Windows Server
Managing volumes in Windows Server</a:t>
            </a:r>
            <a:endParaRPr lang="en-US" dirty="0"/>
          </a:p>
        </p:txBody>
      </p:sp>
    </p:spTree>
    <p:extLst>
      <p:ext uri="{BB962C8B-B14F-4D97-AF65-F5344CB8AC3E}">
        <p14:creationId xmlns:p14="http://schemas.microsoft.com/office/powerpoint/2010/main" val="59138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1: Managing disks in Windows Server</a:t>
            </a:r>
            <a:endParaRPr lang="en-US" dirty="0"/>
          </a:p>
        </p:txBody>
      </p:sp>
      <p:sp>
        <p:nvSpPr>
          <p:cNvPr id="3" name="Text Placeholder 2"/>
          <p:cNvSpPr>
            <a:spLocks noGrp="1"/>
          </p:cNvSpPr>
          <p:nvPr>
            <p:ph type="body" idx="1"/>
          </p:nvPr>
        </p:nvSpPr>
        <p:spPr/>
        <p:txBody>
          <a:bodyPr/>
          <a:lstStyle/>
          <a:p>
            <a:r>
              <a:rPr lang="en-CA" dirty="0"/>
              <a:t>Selecting a partition table format
Selecting a disk type
Selecting a file system
Implementing ReFS
Demonstration: Configuring ReFS
Using .vhd and .vhdx file types
Selecting a disk type</a:t>
            </a:r>
            <a:endParaRPr lang="en-US" dirty="0"/>
          </a:p>
        </p:txBody>
      </p:sp>
    </p:spTree>
    <p:extLst>
      <p:ext uri="{BB962C8B-B14F-4D97-AF65-F5344CB8AC3E}">
        <p14:creationId xmlns:p14="http://schemas.microsoft.com/office/powerpoint/2010/main" val="282572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Selecting a partition table format</a:t>
            </a:r>
            <a:endParaRPr lang="en-US" dirty="0"/>
          </a:p>
        </p:txBody>
      </p:sp>
      <p:sp>
        <p:nvSpPr>
          <p:cNvPr id="4" name="AutoShape 8"/>
          <p:cNvSpPr>
            <a:spLocks noChangeArrowheads="1"/>
          </p:cNvSpPr>
          <p:nvPr/>
        </p:nvSpPr>
        <p:spPr bwMode="auto">
          <a:xfrm>
            <a:off x="404645" y="5163064"/>
            <a:ext cx="8316912" cy="922943"/>
          </a:xfrm>
          <a:prstGeom prst="roundRect">
            <a:avLst>
              <a:gd name="adj" fmla="val 16667"/>
            </a:avLst>
          </a:prstGeom>
          <a:noFill/>
          <a:ln w="9525" algn="ctr">
            <a:noFill/>
            <a:round/>
            <a:headEnd/>
            <a:tailEnd/>
          </a:ln>
          <a:effectLst/>
        </p:spPr>
        <p:txBody>
          <a:bodyPr anchor="ctr"/>
          <a:lstStyle/>
          <a:p>
            <a:pPr marL="342900" lvl="0" indent="-342900" algn="ctr" fontAlgn="base">
              <a:lnSpc>
                <a:spcPct val="150000"/>
              </a:lnSpc>
              <a:spcBef>
                <a:spcPct val="0"/>
              </a:spcBef>
              <a:spcAft>
                <a:spcPct val="0"/>
              </a:spcAft>
              <a:buClr>
                <a:srgbClr val="0070C0"/>
              </a:buClr>
              <a:buFont typeface="Wingdings" pitchFamily="2" charset="2"/>
              <a:buChar char="ü"/>
            </a:pPr>
            <a:r>
              <a:rPr lang="en-US" sz="2200" b="1" dirty="0">
                <a:solidFill>
                  <a:srgbClr val="000000"/>
                </a:solidFill>
                <a:latin typeface="Segoe UI" pitchFamily="34" charset="0"/>
                <a:ea typeface="Segoe UI" pitchFamily="34" charset="0"/>
                <a:cs typeface="Segoe UI" pitchFamily="34" charset="0"/>
              </a:rPr>
              <a:t>Use MBR for disks smaller than 2 TB</a:t>
            </a:r>
          </a:p>
          <a:p>
            <a:pPr marL="342900" lvl="0" indent="-342900" algn="ctr" fontAlgn="base">
              <a:lnSpc>
                <a:spcPct val="150000"/>
              </a:lnSpc>
              <a:spcBef>
                <a:spcPct val="0"/>
              </a:spcBef>
              <a:spcAft>
                <a:spcPct val="0"/>
              </a:spcAft>
              <a:buClr>
                <a:srgbClr val="0070C0"/>
              </a:buClr>
              <a:buFont typeface="Wingdings" pitchFamily="2" charset="2"/>
              <a:buChar char="ü"/>
            </a:pPr>
            <a:r>
              <a:rPr lang="en-US" sz="2200" b="1" dirty="0">
                <a:solidFill>
                  <a:srgbClr val="000000"/>
                </a:solidFill>
                <a:latin typeface="Segoe UI" pitchFamily="34" charset="0"/>
                <a:ea typeface="Segoe UI" pitchFamily="34" charset="0"/>
                <a:cs typeface="Segoe UI" pitchFamily="34" charset="0"/>
              </a:rPr>
              <a:t>Use GPT for disks larger than 2 TB</a:t>
            </a:r>
          </a:p>
        </p:txBody>
      </p:sp>
      <p:sp>
        <p:nvSpPr>
          <p:cNvPr id="5" name="Content Placeholder 2"/>
          <p:cNvSpPr txBox="1">
            <a:spLocks/>
          </p:cNvSpPr>
          <p:nvPr/>
        </p:nvSpPr>
        <p:spPr>
          <a:xfrm>
            <a:off x="458788" y="1021215"/>
            <a:ext cx="8119156" cy="38505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MBR</a:t>
            </a:r>
          </a:p>
          <a:p>
            <a:pPr lvl="1"/>
            <a:r>
              <a:rPr lang="en-US" kern="0" dirty="0">
                <a:solidFill>
                  <a:srgbClr val="000000"/>
                </a:solidFill>
              </a:rPr>
              <a:t>Standard partition table format since the early 1980s</a:t>
            </a:r>
          </a:p>
          <a:p>
            <a:pPr lvl="1"/>
            <a:r>
              <a:rPr lang="en-US" kern="0" dirty="0">
                <a:solidFill>
                  <a:srgbClr val="000000"/>
                </a:solidFill>
              </a:rPr>
              <a:t>Supports a maximum of four primary partitions per drive</a:t>
            </a:r>
          </a:p>
          <a:p>
            <a:pPr lvl="1"/>
            <a:r>
              <a:rPr lang="en-US" kern="0" dirty="0">
                <a:solidFill>
                  <a:srgbClr val="000000"/>
                </a:solidFill>
              </a:rPr>
              <a:t>Can partition a disk up to 2 TB</a:t>
            </a:r>
          </a:p>
          <a:p>
            <a:pPr marL="0" lvl="0" indent="0">
              <a:buNone/>
            </a:pPr>
            <a:r>
              <a:rPr lang="en-US" kern="0" dirty="0">
                <a:solidFill>
                  <a:srgbClr val="000000"/>
                </a:solidFill>
              </a:rPr>
              <a:t>GPT </a:t>
            </a:r>
          </a:p>
          <a:p>
            <a:pPr lvl="1"/>
            <a:r>
              <a:rPr lang="en-US" kern="0" dirty="0">
                <a:solidFill>
                  <a:srgbClr val="000000"/>
                </a:solidFill>
              </a:rPr>
              <a:t>GPT is the successor of the MBR partition table format </a:t>
            </a:r>
          </a:p>
          <a:p>
            <a:pPr lvl="1"/>
            <a:r>
              <a:rPr lang="en-US" kern="0" dirty="0">
                <a:solidFill>
                  <a:srgbClr val="000000"/>
                </a:solidFill>
              </a:rPr>
              <a:t>Supports a maximum of 128 partitions per drive</a:t>
            </a:r>
          </a:p>
          <a:p>
            <a:pPr lvl="1"/>
            <a:r>
              <a:rPr lang="en-US" kern="0" dirty="0">
                <a:solidFill>
                  <a:srgbClr val="000000"/>
                </a:solidFill>
              </a:rPr>
              <a:t>Can partition a disk up to 18 exabytes</a:t>
            </a:r>
          </a:p>
        </p:txBody>
      </p:sp>
    </p:spTree>
    <p:extLst>
      <p:ext uri="{BB962C8B-B14F-4D97-AF65-F5344CB8AC3E}">
        <p14:creationId xmlns:p14="http://schemas.microsoft.com/office/powerpoint/2010/main" val="95233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disk type</a:t>
            </a:r>
          </a:p>
        </p:txBody>
      </p:sp>
      <p:sp>
        <p:nvSpPr>
          <p:cNvPr id="4" name="Rounded Rectangle 844804"/>
          <p:cNvSpPr>
            <a:spLocks noChangeArrowheads="1"/>
          </p:cNvSpPr>
          <p:nvPr/>
        </p:nvSpPr>
        <p:spPr bwMode="auto">
          <a:xfrm>
            <a:off x="732159" y="3118756"/>
            <a:ext cx="8095317" cy="986116"/>
          </a:xfrm>
          <a:prstGeom prst="roundRect">
            <a:avLst>
              <a:gd name="adj" fmla="val 4167"/>
            </a:avLst>
          </a:prstGeom>
          <a:noFill/>
          <a:ln w="9525" algn="ctr">
            <a:noFill/>
            <a:round/>
            <a:headEnd/>
            <a:tailEnd/>
          </a:ln>
          <a:effectLst/>
        </p:spPr>
        <p:txBody>
          <a:bodyPr wrap="none" anchor="ctr"/>
          <a:lstStyle/>
          <a:p>
            <a:pPr marL="228600" lvl="0" indent="-228600" fontAlgn="base">
              <a:lnSpc>
                <a:spcPct val="90000"/>
              </a:lnSpc>
              <a:spcBef>
                <a:spcPct val="40000"/>
              </a:spcBef>
              <a:spcAft>
                <a:spcPct val="0"/>
              </a:spcAft>
              <a:buClr>
                <a:srgbClr val="006699"/>
              </a:buClr>
              <a:buFontTx/>
              <a:buChar char="•"/>
            </a:pPr>
            <a:endParaRPr lang="en-US" sz="2500" dirty="0">
              <a:solidFill>
                <a:srgbClr val="000000"/>
              </a:solidFill>
              <a:latin typeface="Segoe UI" pitchFamily="34" charset="0"/>
              <a:ea typeface="Segoe UI" pitchFamily="34" charset="0"/>
              <a:cs typeface="Segoe UI" pitchFamily="34" charset="0"/>
            </a:endParaRPr>
          </a:p>
        </p:txBody>
      </p:sp>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300"/>
              </a:spcBef>
              <a:spcAft>
                <a:spcPts val="300"/>
              </a:spcAft>
              <a:buNone/>
            </a:pPr>
            <a:r>
              <a:rPr lang="en-US" sz="2600" kern="0" dirty="0">
                <a:solidFill>
                  <a:srgbClr val="000000"/>
                </a:solidFill>
              </a:rPr>
              <a:t>Basic disks are:</a:t>
            </a:r>
          </a:p>
          <a:p>
            <a:pPr marL="395287" lvl="2">
              <a:spcBef>
                <a:spcPts val="300"/>
              </a:spcBef>
              <a:spcAft>
                <a:spcPts val="300"/>
              </a:spcAft>
              <a:buClr>
                <a:srgbClr val="006699"/>
              </a:buClr>
            </a:pPr>
            <a:r>
              <a:rPr lang="en-US" sz="2400" kern="0" dirty="0">
                <a:solidFill>
                  <a:srgbClr val="000000"/>
                </a:solidFill>
              </a:rPr>
              <a:t>Initialized for basic storage</a:t>
            </a:r>
          </a:p>
          <a:p>
            <a:pPr marL="395287" lvl="2">
              <a:spcBef>
                <a:spcPts val="300"/>
              </a:spcBef>
              <a:spcAft>
                <a:spcPts val="300"/>
              </a:spcAft>
              <a:buClr>
                <a:srgbClr val="006699"/>
              </a:buClr>
            </a:pPr>
            <a:r>
              <a:rPr lang="en-US" sz="2400" kern="0" dirty="0">
                <a:solidFill>
                  <a:srgbClr val="000000"/>
                </a:solidFill>
              </a:rPr>
              <a:t>The default storage for the Windows operating system</a:t>
            </a:r>
          </a:p>
          <a:p>
            <a:pPr marL="0" lvl="0" indent="0">
              <a:spcBef>
                <a:spcPts val="1200"/>
              </a:spcBef>
              <a:spcAft>
                <a:spcPts val="300"/>
              </a:spcAft>
              <a:buNone/>
            </a:pPr>
            <a:r>
              <a:rPr lang="en-US" sz="2600" kern="0" dirty="0">
                <a:solidFill>
                  <a:srgbClr val="000000"/>
                </a:solidFill>
              </a:rPr>
              <a:t>Dynamic disks can:</a:t>
            </a:r>
          </a:p>
          <a:p>
            <a:pPr lvl="1">
              <a:spcBef>
                <a:spcPts val="300"/>
              </a:spcBef>
              <a:spcAft>
                <a:spcPts val="300"/>
              </a:spcAft>
              <a:buClr>
                <a:srgbClr val="006699"/>
              </a:buClr>
            </a:pPr>
            <a:r>
              <a:rPr lang="en-US" kern="0" dirty="0">
                <a:solidFill>
                  <a:srgbClr val="000000"/>
                </a:solidFill>
              </a:rPr>
              <a:t>Be modified without restarting the Windows system</a:t>
            </a:r>
          </a:p>
          <a:p>
            <a:pPr lvl="1">
              <a:spcBef>
                <a:spcPts val="300"/>
              </a:spcBef>
              <a:spcAft>
                <a:spcPts val="300"/>
              </a:spcAft>
              <a:buClr>
                <a:srgbClr val="006699"/>
              </a:buClr>
            </a:pPr>
            <a:r>
              <a:rPr lang="en-US" kern="0" dirty="0">
                <a:solidFill>
                  <a:srgbClr val="000000"/>
                </a:solidFill>
              </a:rPr>
              <a:t>Provide several options for configuring volumes</a:t>
            </a:r>
          </a:p>
          <a:p>
            <a:pPr marL="0" lvl="0" indent="0">
              <a:spcBef>
                <a:spcPts val="1200"/>
              </a:spcBef>
              <a:spcAft>
                <a:spcPts val="300"/>
              </a:spcAft>
              <a:buNone/>
            </a:pPr>
            <a:r>
              <a:rPr lang="en-US" sz="2600" kern="0" dirty="0">
                <a:solidFill>
                  <a:srgbClr val="000000"/>
                </a:solidFill>
              </a:rPr>
              <a:t>Disk volume requirements include:</a:t>
            </a:r>
          </a:p>
          <a:p>
            <a:pPr marL="395287" lvl="2">
              <a:spcBef>
                <a:spcPts val="300"/>
              </a:spcBef>
              <a:spcAft>
                <a:spcPts val="300"/>
              </a:spcAft>
              <a:buClr>
                <a:srgbClr val="006699"/>
              </a:buClr>
            </a:pPr>
            <a:r>
              <a:rPr lang="en-US" sz="2400" kern="0" dirty="0">
                <a:solidFill>
                  <a:srgbClr val="000000"/>
                </a:solidFill>
              </a:rPr>
              <a:t>A system volume for hardware-specific files that are required to start the server</a:t>
            </a:r>
          </a:p>
          <a:p>
            <a:pPr marL="395287" lvl="2">
              <a:spcBef>
                <a:spcPts val="300"/>
              </a:spcBef>
              <a:spcAft>
                <a:spcPts val="300"/>
              </a:spcAft>
              <a:buClr>
                <a:srgbClr val="006699"/>
              </a:buClr>
            </a:pPr>
            <a:r>
              <a:rPr lang="en-US" sz="2400" kern="0" dirty="0">
                <a:solidFill>
                  <a:srgbClr val="000000"/>
                </a:solidFill>
              </a:rPr>
              <a:t>A boot volume for the Windows operating system files</a:t>
            </a:r>
          </a:p>
        </p:txBody>
      </p:sp>
    </p:spTree>
    <p:extLst>
      <p:ext uri="{BB962C8B-B14F-4D97-AF65-F5344CB8AC3E}">
        <p14:creationId xmlns:p14="http://schemas.microsoft.com/office/powerpoint/2010/main" val="284658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file system</a:t>
            </a:r>
          </a:p>
        </p:txBody>
      </p:sp>
      <p:sp>
        <p:nvSpPr>
          <p:cNvPr id="4" name="Rounded Rectangle 844803"/>
          <p:cNvSpPr>
            <a:spLocks noChangeArrowheads="1"/>
          </p:cNvSpPr>
          <p:nvPr/>
        </p:nvSpPr>
        <p:spPr bwMode="auto">
          <a:xfrm>
            <a:off x="506560" y="1515052"/>
            <a:ext cx="8199438" cy="4752110"/>
          </a:xfrm>
          <a:prstGeom prst="roundRect">
            <a:avLst>
              <a:gd name="adj" fmla="val 4167"/>
            </a:avLst>
          </a:prstGeom>
          <a:noFill/>
          <a:ln w="9525" algn="ctr">
            <a:noFill/>
            <a:round/>
            <a:headEnd/>
            <a:tailEnd/>
          </a:ln>
          <a:effectLst/>
        </p:spPr>
        <p:txBody>
          <a:bodyPr/>
          <a:lstStyle/>
          <a:p>
            <a:pPr lvl="0" eaLnBrk="0" fontAlgn="base" hangingPunct="0">
              <a:lnSpc>
                <a:spcPct val="90000"/>
              </a:lnSpc>
              <a:buClr>
                <a:srgbClr val="8DACD0"/>
              </a:buClr>
              <a:buSzPct val="70000"/>
            </a:pPr>
            <a:r>
              <a:rPr lang="en-US" sz="2200" dirty="0">
                <a:solidFill>
                  <a:srgbClr val="000000"/>
                </a:solidFill>
                <a:latin typeface="Segoe UI" pitchFamily="34" charset="0"/>
                <a:ea typeface="Segoe UI" pitchFamily="34" charset="0"/>
                <a:cs typeface="Segoe UI" pitchFamily="34" charset="0"/>
              </a:rPr>
              <a:t>FAT provides:</a:t>
            </a: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Basic file system</a:t>
            </a:r>
          </a:p>
          <a:p>
            <a:pPr marL="228600" lvl="0" indent="-228600" eaLnBrk="0" fontAlgn="base" hangingPunct="0">
              <a:buClr>
                <a:srgbClr val="006699"/>
              </a:buClr>
              <a:buFontTx/>
              <a:buChar char="•"/>
            </a:pPr>
            <a:r>
              <a:rPr lang="en-GB" sz="2000" dirty="0">
                <a:solidFill>
                  <a:srgbClr val="000000"/>
                </a:solidFill>
                <a:latin typeface="Segoe UI" pitchFamily="34" charset="0"/>
                <a:ea typeface="Segoe UI" pitchFamily="34" charset="0"/>
                <a:cs typeface="Segoe UI" pitchFamily="34" charset="0"/>
              </a:rPr>
              <a:t>Partition size limitations</a:t>
            </a:r>
          </a:p>
          <a:p>
            <a:pPr marL="228600" lvl="0" indent="-228600" eaLnBrk="0" fontAlgn="base" hangingPunct="0">
              <a:buClr>
                <a:srgbClr val="006699"/>
              </a:buClr>
              <a:buFontTx/>
              <a:buChar char="•"/>
            </a:pPr>
            <a:r>
              <a:rPr lang="en-GB" sz="2000" dirty="0">
                <a:solidFill>
                  <a:srgbClr val="000000"/>
                </a:solidFill>
                <a:latin typeface="Segoe UI" pitchFamily="34" charset="0"/>
                <a:ea typeface="Segoe UI" pitchFamily="34" charset="0"/>
                <a:cs typeface="Segoe UI" pitchFamily="34" charset="0"/>
              </a:rPr>
              <a:t>FAT32 to enable larger disks</a:t>
            </a:r>
          </a:p>
          <a:p>
            <a:pPr marL="228600" lvl="0" indent="-228600" eaLnBrk="0" fontAlgn="base" hangingPunct="0">
              <a:spcAft>
                <a:spcPts val="600"/>
              </a:spcAft>
              <a:buClr>
                <a:srgbClr val="006699"/>
              </a:buClr>
              <a:buFontTx/>
              <a:buChar char="•"/>
            </a:pPr>
            <a:r>
              <a:rPr lang="en-US" sz="2000" dirty="0">
                <a:solidFill>
                  <a:srgbClr val="000000"/>
                </a:solidFill>
                <a:latin typeface="Segoe UI" pitchFamily="34" charset="0"/>
                <a:ea typeface="Segoe UI" pitchFamily="34" charset="0"/>
                <a:cs typeface="Segoe UI" pitchFamily="34" charset="0"/>
              </a:rPr>
              <a:t>exFAT developed for flash drives</a:t>
            </a:r>
          </a:p>
          <a:p>
            <a:pPr lvl="0" eaLnBrk="0" fontAlgn="base" hangingPunct="0">
              <a:lnSpc>
                <a:spcPct val="90000"/>
              </a:lnSpc>
              <a:spcBef>
                <a:spcPts val="600"/>
              </a:spcBef>
              <a:buClr>
                <a:srgbClr val="8DACD0"/>
              </a:buClr>
              <a:buSzPct val="70000"/>
            </a:pPr>
            <a:r>
              <a:rPr lang="en-GB" sz="2200" dirty="0">
                <a:solidFill>
                  <a:srgbClr val="000000"/>
                </a:solidFill>
                <a:latin typeface="Segoe UI" pitchFamily="34" charset="0"/>
                <a:ea typeface="Segoe UI" pitchFamily="34" charset="0"/>
                <a:cs typeface="Segoe UI" pitchFamily="34" charset="0"/>
              </a:rPr>
              <a:t>NTFS provides</a:t>
            </a:r>
            <a:r>
              <a:rPr lang="en-US" sz="2200" dirty="0">
                <a:solidFill>
                  <a:srgbClr val="000000"/>
                </a:solidFill>
                <a:latin typeface="Segoe UI" pitchFamily="34" charset="0"/>
                <a:ea typeface="Segoe UI" pitchFamily="34" charset="0"/>
                <a:cs typeface="Segoe UI" pitchFamily="34" charset="0"/>
              </a:rPr>
              <a:t>:</a:t>
            </a: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Metadata</a:t>
            </a: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Auditing and journaling</a:t>
            </a:r>
          </a:p>
          <a:p>
            <a:pPr marL="228600" lvl="0" indent="-228600" eaLnBrk="0" fontAlgn="base" hangingPunct="0">
              <a:spcAft>
                <a:spcPts val="600"/>
              </a:spcAft>
              <a:buClr>
                <a:srgbClr val="006699"/>
              </a:buClr>
              <a:buFontTx/>
              <a:buChar char="•"/>
            </a:pPr>
            <a:r>
              <a:rPr lang="en-US" sz="2000" dirty="0">
                <a:solidFill>
                  <a:srgbClr val="000000"/>
                </a:solidFill>
                <a:latin typeface="Segoe UI" pitchFamily="34" charset="0"/>
                <a:ea typeface="Segoe UI" pitchFamily="34" charset="0"/>
                <a:cs typeface="Segoe UI" pitchFamily="34" charset="0"/>
              </a:rPr>
              <a:t>Security (ACLs and encryption)</a:t>
            </a:r>
          </a:p>
          <a:p>
            <a:pPr lvl="0" eaLnBrk="0" fontAlgn="base" hangingPunct="0">
              <a:lnSpc>
                <a:spcPct val="90000"/>
              </a:lnSpc>
              <a:spcBef>
                <a:spcPts val="600"/>
              </a:spcBef>
              <a:buClr>
                <a:srgbClr val="8DACD0"/>
              </a:buClr>
              <a:buSzPct val="70000"/>
            </a:pPr>
            <a:r>
              <a:rPr lang="en-GB" sz="2200" dirty="0">
                <a:solidFill>
                  <a:srgbClr val="000000"/>
                </a:solidFill>
                <a:latin typeface="Segoe UI" pitchFamily="34" charset="0"/>
                <a:ea typeface="Segoe UI" pitchFamily="34" charset="0"/>
                <a:cs typeface="Segoe UI" pitchFamily="34" charset="0"/>
              </a:rPr>
              <a:t>ReFS provides</a:t>
            </a:r>
            <a:r>
              <a:rPr lang="en-US" sz="2200" dirty="0">
                <a:solidFill>
                  <a:srgbClr val="000000"/>
                </a:solidFill>
                <a:latin typeface="Segoe UI" pitchFamily="34" charset="0"/>
                <a:ea typeface="Segoe UI" pitchFamily="34" charset="0"/>
                <a:cs typeface="Segoe UI" pitchFamily="34" charset="0"/>
              </a:rPr>
              <a:t>:</a:t>
            </a:r>
            <a:endParaRPr lang="en-CA" sz="2200" dirty="0">
              <a:solidFill>
                <a:srgbClr val="000000"/>
              </a:solidFill>
              <a:latin typeface="Segoe UI" pitchFamily="34" charset="0"/>
              <a:ea typeface="Segoe UI" pitchFamily="34" charset="0"/>
              <a:cs typeface="Segoe UI" pitchFamily="34" charset="0"/>
            </a:endParaRP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Backward compatibility support for NTFS</a:t>
            </a:r>
          </a:p>
          <a:p>
            <a:pPr marL="228600" lvl="0" indent="-228600" eaLnBrk="0" fontAlgn="base" hangingPunct="0">
              <a:buClr>
                <a:srgbClr val="006699"/>
              </a:buClr>
              <a:buFontTx/>
              <a:buChar char="•"/>
            </a:pPr>
            <a:r>
              <a:rPr lang="en-US" sz="2000" dirty="0">
                <a:solidFill>
                  <a:srgbClr val="000000"/>
                </a:solidFill>
                <a:latin typeface="Segoe UI" pitchFamily="34" charset="0"/>
                <a:ea typeface="Segoe UI" pitchFamily="34" charset="0"/>
                <a:cs typeface="Segoe UI" pitchFamily="34" charset="0"/>
              </a:rPr>
              <a:t>Enhanced data verification and error correction</a:t>
            </a:r>
          </a:p>
          <a:p>
            <a:pPr marL="228600" lvl="0" indent="-228600" eaLnBrk="0" fontAlgn="base" hangingPunct="0">
              <a:spcAft>
                <a:spcPts val="600"/>
              </a:spcAft>
              <a:buClr>
                <a:srgbClr val="006699"/>
              </a:buClr>
              <a:buFontTx/>
              <a:buChar char="•"/>
            </a:pPr>
            <a:r>
              <a:rPr lang="en-US" sz="2000" dirty="0">
                <a:solidFill>
                  <a:srgbClr val="000000"/>
                </a:solidFill>
                <a:latin typeface="Segoe UI" pitchFamily="34" charset="0"/>
                <a:ea typeface="Segoe UI" pitchFamily="34" charset="0"/>
                <a:cs typeface="Segoe UI" pitchFamily="34" charset="0"/>
              </a:rPr>
              <a:t>Support for larger files, directories, and volumes</a:t>
            </a:r>
            <a:endParaRPr lang="en-CA" sz="2000" dirty="0">
              <a:solidFill>
                <a:srgbClr val="000000"/>
              </a:solidFill>
              <a:latin typeface="Segoe UI" pitchFamily="34" charset="0"/>
              <a:ea typeface="Segoe UI" pitchFamily="34" charset="0"/>
              <a:cs typeface="Segoe UI" pitchFamily="34" charset="0"/>
            </a:endParaRPr>
          </a:p>
        </p:txBody>
      </p:sp>
      <p:sp>
        <p:nvSpPr>
          <p:cNvPr id="5" name="Text Box 22"/>
          <p:cNvSpPr txBox="1">
            <a:spLocks noChangeArrowheads="1"/>
          </p:cNvSpPr>
          <p:nvPr/>
        </p:nvSpPr>
        <p:spPr bwMode="auto">
          <a:xfrm>
            <a:off x="252260" y="973137"/>
            <a:ext cx="8798944" cy="620135"/>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lvl="0" eaLnBrk="1" fontAlgn="base" hangingPunct="1">
              <a:lnSpc>
                <a:spcPct val="90000"/>
              </a:lnSpc>
              <a:spcBef>
                <a:spcPct val="0"/>
              </a:spcBef>
              <a:spcAft>
                <a:spcPct val="0"/>
              </a:spcAft>
            </a:pPr>
            <a:r>
              <a:rPr lang="en-US" sz="2200" b="1" dirty="0">
                <a:solidFill>
                  <a:srgbClr val="000000"/>
                </a:solidFill>
                <a:latin typeface="Segoe UI" pitchFamily="34" charset="0"/>
                <a:ea typeface="Segoe UI" pitchFamily="34" charset="0"/>
                <a:cs typeface="Segoe UI" pitchFamily="34" charset="0"/>
              </a:rPr>
              <a:t>When selecting a file system, consider the differences between FAT, NTFS, and ReFS</a:t>
            </a:r>
          </a:p>
        </p:txBody>
      </p:sp>
    </p:spTree>
    <p:extLst>
      <p:ext uri="{BB962C8B-B14F-4D97-AF65-F5344CB8AC3E}">
        <p14:creationId xmlns:p14="http://schemas.microsoft.com/office/powerpoint/2010/main" val="102646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20b8225-a927-4568-9c53-fe4b24b2c5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ReFS</a:t>
            </a:r>
          </a:p>
        </p:txBody>
      </p:sp>
      <p:sp>
        <p:nvSpPr>
          <p:cNvPr id="4" name="AutoShape 4"/>
          <p:cNvSpPr>
            <a:spLocks noChangeArrowheads="1"/>
          </p:cNvSpPr>
          <p:nvPr/>
        </p:nvSpPr>
        <p:spPr bwMode="auto">
          <a:xfrm>
            <a:off x="182881" y="889164"/>
            <a:ext cx="8046720" cy="1018108"/>
          </a:xfrm>
          <a:prstGeom prst="roundRect">
            <a:avLst>
              <a:gd name="adj" fmla="val 4167"/>
            </a:avLst>
          </a:prstGeom>
          <a:noFill/>
          <a:ln w="9525" algn="ctr">
            <a:noFill/>
            <a:round/>
            <a:headEnd/>
            <a:tailEnd/>
          </a:ln>
          <a:effectLst/>
        </p:spPr>
        <p:txBody>
          <a:bodyPr wrap="square" anchor="ctr"/>
          <a:lstStyle/>
          <a:p>
            <a:pPr lvl="0"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ReFS has a number of advantages over NTFS:</a:t>
            </a:r>
          </a:p>
        </p:txBody>
      </p:sp>
      <p:sp>
        <p:nvSpPr>
          <p:cNvPr id="5" name="Rounded Rectangle 844803"/>
          <p:cNvSpPr>
            <a:spLocks noChangeArrowheads="1"/>
          </p:cNvSpPr>
          <p:nvPr/>
        </p:nvSpPr>
        <p:spPr bwMode="auto">
          <a:xfrm>
            <a:off x="489948" y="1663431"/>
            <a:ext cx="8226034" cy="4752000"/>
          </a:xfrm>
          <a:prstGeom prst="roundRect">
            <a:avLst>
              <a:gd name="adj" fmla="val 4167"/>
            </a:avLst>
          </a:prstGeom>
          <a:noFill/>
          <a:ln w="9525" algn="ctr">
            <a:noFill/>
            <a:round/>
            <a:headEnd/>
            <a:tailEnd/>
          </a:ln>
          <a:effectLst/>
        </p:spPr>
        <p:txBody>
          <a:bodyPr/>
          <a:lstStyle/>
          <a:p>
            <a:pPr lvl="0" eaLnBrk="0" fontAlgn="base" hangingPunct="0">
              <a:spcBef>
                <a:spcPct val="0"/>
              </a:spcBef>
              <a:spcAft>
                <a:spcPct val="0"/>
              </a:spcAft>
            </a:pPr>
            <a:endParaRPr lang="en-US" sz="2400" b="1" dirty="0">
              <a:solidFill>
                <a:srgbClr val="000000"/>
              </a:solidFill>
              <a:latin typeface="Segoe UI" pitchFamily="34" charset="0"/>
              <a:ea typeface="Segoe UI" pitchFamily="34" charset="0"/>
              <a:cs typeface="Segoe UI" pitchFamily="34" charset="0"/>
            </a:endParaRPr>
          </a:p>
        </p:txBody>
      </p:sp>
      <p:sp>
        <p:nvSpPr>
          <p:cNvPr id="6" name="Rounded Rectangle 844804"/>
          <p:cNvSpPr>
            <a:spLocks noChangeArrowheads="1"/>
          </p:cNvSpPr>
          <p:nvPr/>
        </p:nvSpPr>
        <p:spPr bwMode="auto">
          <a:xfrm>
            <a:off x="758499" y="2126735"/>
            <a:ext cx="7665652" cy="4140000"/>
          </a:xfrm>
          <a:prstGeom prst="roundRect">
            <a:avLst>
              <a:gd name="adj" fmla="val 4167"/>
            </a:avLst>
          </a:prstGeom>
          <a:noFill/>
          <a:ln w="9525" algn="ctr">
            <a:noFill/>
            <a:round/>
            <a:headEnd/>
            <a:tailEnd/>
          </a:ln>
          <a:effectLst/>
        </p:spPr>
        <p:txBody>
          <a:bodyPr wrap="square" anchor="ctr"/>
          <a:lstStyle/>
          <a:p>
            <a:pPr lvl="0" eaLnBrk="0" fontAlgn="base" hangingPunct="0">
              <a:lnSpc>
                <a:spcPct val="90000"/>
              </a:lnSpc>
              <a:spcBef>
                <a:spcPct val="4000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sp>
        <p:nvSpPr>
          <p:cNvPr id="7" name="Content Placeholder 2"/>
          <p:cNvSpPr txBox="1">
            <a:spLocks/>
          </p:cNvSpPr>
          <p:nvPr/>
        </p:nvSpPr>
        <p:spPr bwMode="auto">
          <a:xfrm>
            <a:off x="182880" y="1902058"/>
            <a:ext cx="8838028" cy="43862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Metadata integrity with checksums</a:t>
            </a:r>
          </a:p>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Expanded protection against data corruption</a:t>
            </a:r>
          </a:p>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Maximizes reliability</a:t>
            </a:r>
          </a:p>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Large volume, file, and directory sizes</a:t>
            </a:r>
          </a:p>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Storage pooling and virtualization</a:t>
            </a:r>
          </a:p>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Redundancy for fault tolerance</a:t>
            </a:r>
          </a:p>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Disk scrubbing for protection against latent disk errors</a:t>
            </a:r>
          </a:p>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Resiliency to corruptions </a:t>
            </a:r>
          </a:p>
          <a:p>
            <a:pPr marL="395287" lvl="2">
              <a:lnSpc>
                <a:spcPct val="100000"/>
              </a:lnSpc>
              <a:spcBef>
                <a:spcPts val="300"/>
              </a:spcBef>
              <a:spcAft>
                <a:spcPts val="300"/>
              </a:spcAft>
              <a:buClr>
                <a:srgbClr val="006699"/>
              </a:buClr>
              <a:buFont typeface="Arial" pitchFamily="34" charset="0"/>
              <a:buChar char="•"/>
            </a:pPr>
            <a:r>
              <a:rPr lang="en-US" sz="2400" kern="0" dirty="0">
                <a:solidFill>
                  <a:srgbClr val="000000"/>
                </a:solidFill>
                <a:latin typeface="Segoe UI" pitchFamily="34" charset="0"/>
                <a:ea typeface="Segoe UI" pitchFamily="34" charset="0"/>
                <a:cs typeface="Segoe UI" pitchFamily="34" charset="0"/>
              </a:rPr>
              <a:t>Shared storage pools across machines</a:t>
            </a:r>
          </a:p>
        </p:txBody>
      </p:sp>
    </p:spTree>
    <p:extLst>
      <p:ext uri="{BB962C8B-B14F-4D97-AF65-F5344CB8AC3E}">
        <p14:creationId xmlns:p14="http://schemas.microsoft.com/office/powerpoint/2010/main" val="40519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2c0a4bd-4080-4c23-920d-0a55c9dd98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.vhd and .vhdx file types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kern="0" dirty="0">
                <a:solidFill>
                  <a:srgbClr val="000000"/>
                </a:solidFill>
              </a:rPr>
              <a:t>Virtual hard disks are files that you can use the same way as physical hard disks</a:t>
            </a:r>
          </a:p>
          <a:p>
            <a:pPr lvl="0">
              <a:spcBef>
                <a:spcPts val="2400"/>
              </a:spcBef>
            </a:pPr>
            <a:r>
              <a:rPr lang="en-US" sz="2600" kern="0" dirty="0">
                <a:solidFill>
                  <a:srgbClr val="000000"/>
                </a:solidFill>
              </a:rPr>
              <a:t>You can:</a:t>
            </a:r>
          </a:p>
          <a:p>
            <a:pPr lvl="1"/>
            <a:r>
              <a:rPr lang="en-US" kern="0" dirty="0">
                <a:solidFill>
                  <a:srgbClr val="000000"/>
                </a:solidFill>
              </a:rPr>
              <a:t>Create and manage virtual hard disks by using Disk Management and Diskpart.exe</a:t>
            </a:r>
          </a:p>
          <a:p>
            <a:pPr lvl="1"/>
            <a:r>
              <a:rPr lang="en-US" kern="0" dirty="0">
                <a:solidFill>
                  <a:srgbClr val="000000"/>
                </a:solidFill>
              </a:rPr>
              <a:t>Configure .vhd or .vhdx files </a:t>
            </a:r>
          </a:p>
          <a:p>
            <a:pPr lvl="1"/>
            <a:r>
              <a:rPr lang="en-US" kern="0" dirty="0">
                <a:solidFill>
                  <a:srgbClr val="000000"/>
                </a:solidFill>
              </a:rPr>
              <a:t>Configure computers to start from the virtual hard disk</a:t>
            </a:r>
          </a:p>
          <a:p>
            <a:pPr lvl="1"/>
            <a:r>
              <a:rPr lang="en-US" kern="0" dirty="0">
                <a:solidFill>
                  <a:srgbClr val="000000"/>
                </a:solidFill>
              </a:rPr>
              <a:t>Transfer virtual hard disks from Hyper-V servers, and start computers from the virtual hard disk</a:t>
            </a:r>
          </a:p>
          <a:p>
            <a:pPr lvl="1"/>
            <a:r>
              <a:rPr lang="en-US" kern="0" dirty="0">
                <a:solidFill>
                  <a:srgbClr val="000000"/>
                </a:solidFill>
              </a:rPr>
              <a:t>Use virtual hard disks as a deployment technology</a:t>
            </a:r>
          </a:p>
        </p:txBody>
      </p:sp>
    </p:spTree>
    <p:extLst>
      <p:ext uri="{BB962C8B-B14F-4D97-AF65-F5344CB8AC3E}">
        <p14:creationId xmlns:p14="http://schemas.microsoft.com/office/powerpoint/2010/main" val="259839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e1405ac-efc1-4a5d-9dd5-32ebf8f0e1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disk type</a:t>
            </a:r>
          </a:p>
        </p:txBody>
      </p:sp>
      <p:grpSp>
        <p:nvGrpSpPr>
          <p:cNvPr id="4" name="Group 3" descr="An illustration of the different types of disks that the text describes. It also displays a graph that illustrates how increases in performance result in cost increases. The graph does not provide specific performance numbers or costs. "/>
          <p:cNvGrpSpPr/>
          <p:nvPr/>
        </p:nvGrpSpPr>
        <p:grpSpPr>
          <a:xfrm>
            <a:off x="-326813" y="666237"/>
            <a:ext cx="10205660" cy="5537351"/>
            <a:chOff x="-326813" y="666237"/>
            <a:chExt cx="10205660" cy="5537351"/>
          </a:xfrm>
        </p:grpSpPr>
        <p:sp>
          <p:nvSpPr>
            <p:cNvPr id="5" name="Isosceles Triangle 4"/>
            <p:cNvSpPr/>
            <p:nvPr/>
          </p:nvSpPr>
          <p:spPr>
            <a:xfrm>
              <a:off x="761999" y="1940242"/>
              <a:ext cx="8028039" cy="4254904"/>
            </a:xfrm>
            <a:prstGeom prst="triangle">
              <a:avLst>
                <a:gd name="adj" fmla="val 10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pitchFamily="34" charset="0"/>
                <a:ea typeface="Segoe UI" pitchFamily="34" charset="0"/>
                <a:cs typeface="Segoe UI" pitchFamily="34" charset="0"/>
              </a:endParaRPr>
            </a:p>
          </p:txBody>
        </p:sp>
        <p:sp>
          <p:nvSpPr>
            <p:cNvPr id="6" name="TextBox 5"/>
            <p:cNvSpPr txBox="1"/>
            <p:nvPr/>
          </p:nvSpPr>
          <p:spPr>
            <a:xfrm>
              <a:off x="448982" y="5027661"/>
              <a:ext cx="837089"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EIDE</a:t>
              </a:r>
            </a:p>
          </p:txBody>
        </p:sp>
        <p:sp>
          <p:nvSpPr>
            <p:cNvPr id="7" name="TextBox 6"/>
            <p:cNvSpPr txBox="1"/>
            <p:nvPr/>
          </p:nvSpPr>
          <p:spPr>
            <a:xfrm>
              <a:off x="3299027" y="3630989"/>
              <a:ext cx="821059"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SCSI</a:t>
              </a:r>
            </a:p>
          </p:txBody>
        </p:sp>
        <p:sp>
          <p:nvSpPr>
            <p:cNvPr id="8" name="TextBox 7"/>
            <p:cNvSpPr txBox="1"/>
            <p:nvPr/>
          </p:nvSpPr>
          <p:spPr>
            <a:xfrm>
              <a:off x="1818772" y="4327009"/>
              <a:ext cx="928780"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SATA</a:t>
              </a:r>
            </a:p>
          </p:txBody>
        </p:sp>
        <p:sp>
          <p:nvSpPr>
            <p:cNvPr id="9" name="Isosceles Triangle 8"/>
            <p:cNvSpPr/>
            <p:nvPr/>
          </p:nvSpPr>
          <p:spPr>
            <a:xfrm>
              <a:off x="779601" y="3646466"/>
              <a:ext cx="8010437" cy="2557122"/>
            </a:xfrm>
            <a:prstGeom prst="triangle">
              <a:avLst>
                <a:gd name="adj" fmla="val 100000"/>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latin typeface="Segoe UI" pitchFamily="34" charset="0"/>
                <a:ea typeface="Segoe UI" pitchFamily="34" charset="0"/>
                <a:cs typeface="Segoe UI" pitchFamily="34" charset="0"/>
              </a:endParaRPr>
            </a:p>
          </p:txBody>
        </p:sp>
        <p:sp>
          <p:nvSpPr>
            <p:cNvPr id="10" name="TextBox 9"/>
            <p:cNvSpPr txBox="1"/>
            <p:nvPr/>
          </p:nvSpPr>
          <p:spPr>
            <a:xfrm>
              <a:off x="5008456" y="2675042"/>
              <a:ext cx="747320"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SAS</a:t>
              </a:r>
            </a:p>
          </p:txBody>
        </p:sp>
        <p:sp>
          <p:nvSpPr>
            <p:cNvPr id="11" name="TextBox 10"/>
            <p:cNvSpPr txBox="1"/>
            <p:nvPr/>
          </p:nvSpPr>
          <p:spPr>
            <a:xfrm>
              <a:off x="6761246" y="5087263"/>
              <a:ext cx="1173242" cy="461665"/>
            </a:xfrm>
            <a:prstGeom prst="rect">
              <a:avLst/>
            </a:prstGeom>
            <a:noFill/>
          </p:spPr>
          <p:txBody>
            <a:bodyPr wrap="square" rtlCol="0">
              <a:spAutoFit/>
            </a:bodyPr>
            <a:lstStyle/>
            <a:p>
              <a:pPr lvl="0" algn="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Cost</a:t>
              </a:r>
            </a:p>
          </p:txBody>
        </p:sp>
        <p:sp>
          <p:nvSpPr>
            <p:cNvPr id="12" name="TextBox 11"/>
            <p:cNvSpPr txBox="1"/>
            <p:nvPr/>
          </p:nvSpPr>
          <p:spPr>
            <a:xfrm>
              <a:off x="5365491" y="3460776"/>
              <a:ext cx="2698778" cy="461665"/>
            </a:xfrm>
            <a:prstGeom prst="rect">
              <a:avLst/>
            </a:prstGeom>
            <a:noFill/>
          </p:spPr>
          <p:txBody>
            <a:bodyPr wrap="square" rtlCol="0">
              <a:spAutoFit/>
            </a:bodyPr>
            <a:lstStyle/>
            <a:p>
              <a:pPr lvl="0" algn="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Performance</a:t>
              </a:r>
            </a:p>
          </p:txBody>
        </p:sp>
        <p:sp>
          <p:nvSpPr>
            <p:cNvPr id="13" name="TextBox 12"/>
            <p:cNvSpPr txBox="1"/>
            <p:nvPr/>
          </p:nvSpPr>
          <p:spPr>
            <a:xfrm rot="19947278">
              <a:off x="-326813" y="3683431"/>
              <a:ext cx="10205660" cy="369332"/>
            </a:xfrm>
            <a:prstGeom prst="rect">
              <a:avLst/>
            </a:prstGeom>
            <a:noFill/>
          </p:spPr>
          <p:txBody>
            <a:bodyPr wrap="square" rtlCol="0">
              <a:spAutoFit/>
            </a:bodyPr>
            <a:lstStyle/>
            <a:p>
              <a:r>
                <a:rPr lang="en-US" b="1" dirty="0">
                  <a:solidFill>
                    <a:srgbClr val="000000"/>
                  </a:solidFill>
                  <a:latin typeface="Segoe UI" pitchFamily="34" charset="0"/>
                  <a:ea typeface="Segoe UI" pitchFamily="34" charset="0"/>
                  <a:cs typeface="Segoe UI" pitchFamily="34" charset="0"/>
                </a:rPr>
                <a:t> Slow                   Slow             ~ 150 IOPS          ~210 IOPS           Fast: 1.5mio IOPS </a:t>
              </a:r>
              <a:endParaRPr lang="en-US" dirty="0">
                <a:latin typeface="Segoe UI" pitchFamily="34" charset="0"/>
                <a:ea typeface="Segoe UI" pitchFamily="34" charset="0"/>
                <a:cs typeface="Segoe UI" pitchFamily="34" charset="0"/>
              </a:endParaRPr>
            </a:p>
          </p:txBody>
        </p:sp>
        <p:sp>
          <p:nvSpPr>
            <p:cNvPr id="14" name="TextBox 13"/>
            <p:cNvSpPr txBox="1"/>
            <p:nvPr/>
          </p:nvSpPr>
          <p:spPr>
            <a:xfrm>
              <a:off x="6562232" y="1746740"/>
              <a:ext cx="758541" cy="461665"/>
            </a:xfrm>
            <a:prstGeom prst="rect">
              <a:avLst/>
            </a:prstGeom>
            <a:noFill/>
          </p:spPr>
          <p:txBody>
            <a:bodyPr wrap="none" rtlCol="0">
              <a:spAutoFit/>
            </a:bodyPr>
            <a:lstStyle/>
            <a:p>
              <a:pPr lvl="0" algn="ctr"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SSD</a:t>
              </a:r>
            </a:p>
          </p:txBody>
        </p:sp>
        <p:sp>
          <p:nvSpPr>
            <p:cNvPr id="15" name="Rounded Rectangle 844806"/>
            <p:cNvSpPr>
              <a:spLocks noChangeArrowheads="1"/>
            </p:cNvSpPr>
            <p:nvPr/>
          </p:nvSpPr>
          <p:spPr bwMode="auto">
            <a:xfrm>
              <a:off x="662377" y="1060659"/>
              <a:ext cx="3158062" cy="1372162"/>
            </a:xfrm>
            <a:prstGeom prst="roundRect">
              <a:avLst>
                <a:gd name="adj" fmla="val 8866"/>
              </a:avLst>
            </a:prstGeom>
            <a:noFill/>
            <a:ln w="9525" algn="ctr">
              <a:noFill/>
              <a:round/>
              <a:headEnd/>
              <a:tailEnd/>
            </a:ln>
            <a:effectLst/>
          </p:spPr>
          <p:txBody>
            <a:bodyPr numCol="1" spcCol="274320" anchor="t" anchorCtr="0"/>
            <a:lstStyle/>
            <a:p>
              <a:pPr lvl="0" fontAlgn="base">
                <a:lnSpc>
                  <a:spcPct val="90000"/>
                </a:lnSpc>
                <a:spcBef>
                  <a:spcPct val="40000"/>
                </a:spcBef>
                <a:spcAft>
                  <a:spcPct val="0"/>
                </a:spcAft>
                <a:buClr>
                  <a:srgbClr val="006699"/>
                </a:buClr>
              </a:pPr>
              <a:r>
                <a:rPr lang="en-US" sz="2600" b="1" dirty="0">
                  <a:solidFill>
                    <a:srgbClr val="000000"/>
                  </a:solidFill>
                  <a:latin typeface="Segoe UI" pitchFamily="34" charset="0"/>
                  <a:ea typeface="Segoe UI" pitchFamily="34" charset="0"/>
                  <a:cs typeface="Segoe UI" pitchFamily="34" charset="0"/>
                </a:rPr>
                <a:t>As performance increases, so does cost</a:t>
              </a:r>
            </a:p>
            <a:p>
              <a:pPr marL="228600" lvl="0" indent="-228600" fontAlgn="base">
                <a:lnSpc>
                  <a:spcPct val="90000"/>
                </a:lnSpc>
                <a:spcBef>
                  <a:spcPct val="40000"/>
                </a:spcBef>
                <a:spcAft>
                  <a:spcPct val="0"/>
                </a:spcAft>
                <a:buClr>
                  <a:srgbClr val="006699"/>
                </a:buClr>
                <a:buFontTx/>
                <a:buChar char="•"/>
              </a:pPr>
              <a:endParaRPr lang="en-US" sz="3000" b="1" dirty="0">
                <a:solidFill>
                  <a:srgbClr val="000000"/>
                </a:solidFill>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4819" y="1966410"/>
              <a:ext cx="998055" cy="59703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528" y="2943645"/>
              <a:ext cx="998055" cy="59703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4133" y="3627171"/>
              <a:ext cx="998055" cy="59703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497" y="4352123"/>
              <a:ext cx="998055" cy="59703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7779" y="666237"/>
              <a:ext cx="1627445" cy="1356638"/>
            </a:xfrm>
            <a:prstGeom prst="rect">
              <a:avLst/>
            </a:prstGeom>
          </p:spPr>
        </p:pic>
      </p:grpSp>
    </p:spTree>
    <p:extLst>
      <p:ext uri="{BB962C8B-B14F-4D97-AF65-F5344CB8AC3E}">
        <p14:creationId xmlns:p14="http://schemas.microsoft.com/office/powerpoint/2010/main" val="409413077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458</TotalTime>
  <Words>2155</Words>
  <Application>Microsoft Office PowerPoint</Application>
  <PresentationFormat>On-screen Show (4:3)</PresentationFormat>
  <Paragraphs>232</Paragraphs>
  <Slides>17</Slides>
  <Notes>17</Notes>
  <HiddenSlides>0</HiddenSlides>
  <MMClips>0</MMClips>
  <ScaleCrop>false</ScaleCrop>
  <HeadingPairs>
    <vt:vector size="6" baseType="variant">
      <vt:variant>
        <vt:lpstr>Fonts Used</vt:lpstr>
      </vt:variant>
      <vt:variant>
        <vt:i4>7</vt:i4>
      </vt:variant>
      <vt:variant>
        <vt:lpstr>Theme</vt:lpstr>
      </vt:variant>
      <vt:variant>
        <vt:i4>31</vt:i4>
      </vt:variant>
      <vt:variant>
        <vt:lpstr>Slide Titles</vt:lpstr>
      </vt:variant>
      <vt:variant>
        <vt:i4>17</vt:i4>
      </vt:variant>
    </vt:vector>
  </HeadingPairs>
  <TitlesOfParts>
    <vt:vector size="55" baseType="lpstr">
      <vt:lpstr>Wingdings</vt:lpstr>
      <vt:lpstr>Symbol</vt:lpstr>
      <vt:lpstr>Calibri</vt:lpstr>
      <vt:lpstr>Arial</vt:lpstr>
      <vt:lpstr>Segoe UI</vt:lpstr>
      <vt:lpstr>Verdana</vt:lpstr>
      <vt:lpstr>Times New Roman</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Module 9</vt:lpstr>
      <vt:lpstr>Module Overview</vt:lpstr>
      <vt:lpstr>Lesson 1: Managing disks in Windows Server</vt:lpstr>
      <vt:lpstr>Selecting a partition table format</vt:lpstr>
      <vt:lpstr>Selecting a disk type</vt:lpstr>
      <vt:lpstr>Selecting a file system</vt:lpstr>
      <vt:lpstr>Implementing ReFS</vt:lpstr>
      <vt:lpstr>Using .vhd and .vhdx file types</vt:lpstr>
      <vt:lpstr>Selecting a disk type</vt:lpstr>
      <vt:lpstr>Lesson 2: Managing volumes in Windows Server</vt:lpstr>
      <vt:lpstr>What are disk volumes?</vt:lpstr>
      <vt:lpstr>Options for managing volumes</vt:lpstr>
      <vt:lpstr>Options for managing volumes</vt:lpstr>
      <vt:lpstr>Options for managing volumes</vt:lpstr>
      <vt:lpstr>Options for managing volumes</vt:lpstr>
      <vt:lpstr>Extending and shrinking a volume</vt:lpstr>
      <vt:lpstr>Lab: Configuring local storage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Anuradha Sridhar</dc:creator>
  <cp:lastModifiedBy>Windows User</cp:lastModifiedBy>
  <cp:revision>18</cp:revision>
  <dcterms:created xsi:type="dcterms:W3CDTF">2017-01-11T16:42:50Z</dcterms:created>
  <dcterms:modified xsi:type="dcterms:W3CDTF">2020-08-10T14:40:44Z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v-stanr@microsoft.com</vt:lpwstr>
  </property>
  <property fmtid="{D5CDD505-2E9C-101B-9397-08002B2CF9AE}" pid="5" name="MSIP_Label_f42aa342-8706-4288-bd11-ebb85995028c_SetDate">
    <vt:lpwstr>2017-11-09T18:39:26.6357793Z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