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1" r:id="rId6"/>
    <p:sldId id="309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20" r:id="rId15"/>
    <p:sldId id="319" r:id="rId16"/>
    <p:sldId id="321" r:id="rId17"/>
    <p:sldId id="322" r:id="rId18"/>
    <p:sldId id="323" r:id="rId19"/>
    <p:sldId id="324" r:id="rId20"/>
    <p:sldId id="325" r:id="rId21"/>
    <p:sldId id="32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vendra Singh, Vodafone" userId="fff4c2de-8ece-4c3b-b5ab-e50ccb8f3a6f" providerId="ADAL" clId="{636D5C56-E16D-452C-9D8D-12A187DC67D8}"/>
    <pc:docChg chg="undo custSel modSld">
      <pc:chgData name="Raghvendra Singh, Vodafone" userId="fff4c2de-8ece-4c3b-b5ab-e50ccb8f3a6f" providerId="ADAL" clId="{636D5C56-E16D-452C-9D8D-12A187DC67D8}" dt="2023-03-06T13:13:16.806" v="31" actId="20577"/>
      <pc:docMkLst>
        <pc:docMk/>
      </pc:docMkLst>
      <pc:sldChg chg="modSp mod">
        <pc:chgData name="Raghvendra Singh, Vodafone" userId="fff4c2de-8ece-4c3b-b5ab-e50ccb8f3a6f" providerId="ADAL" clId="{636D5C56-E16D-452C-9D8D-12A187DC67D8}" dt="2023-03-06T11:51:04.713" v="4" actId="20577"/>
        <pc:sldMkLst>
          <pc:docMk/>
          <pc:sldMk cId="2037938233" sldId="256"/>
        </pc:sldMkLst>
        <pc:spChg chg="mod">
          <ac:chgData name="Raghvendra Singh, Vodafone" userId="fff4c2de-8ece-4c3b-b5ab-e50ccb8f3a6f" providerId="ADAL" clId="{636D5C56-E16D-452C-9D8D-12A187DC67D8}" dt="2023-03-06T11:51:04.713" v="4" actId="20577"/>
          <ac:spMkLst>
            <pc:docMk/>
            <pc:sldMk cId="2037938233" sldId="256"/>
            <ac:spMk id="3" creationId="{46E3911E-F686-48CF-9C00-D4A29417D3E2}"/>
          </ac:spMkLst>
        </pc:spChg>
      </pc:sldChg>
      <pc:sldChg chg="modSp">
        <pc:chgData name="Raghvendra Singh, Vodafone" userId="fff4c2de-8ece-4c3b-b5ab-e50ccb8f3a6f" providerId="ADAL" clId="{636D5C56-E16D-452C-9D8D-12A187DC67D8}" dt="2023-03-06T12:28:20.756" v="5"/>
        <pc:sldMkLst>
          <pc:docMk/>
          <pc:sldMk cId="499917230" sldId="315"/>
        </pc:sldMkLst>
        <pc:graphicFrameChg chg="mod">
          <ac:chgData name="Raghvendra Singh, Vodafone" userId="fff4c2de-8ece-4c3b-b5ab-e50ccb8f3a6f" providerId="ADAL" clId="{636D5C56-E16D-452C-9D8D-12A187DC67D8}" dt="2023-03-06T12:28:20.756" v="5"/>
          <ac:graphicFrameMkLst>
            <pc:docMk/>
            <pc:sldMk cId="499917230" sldId="315"/>
            <ac:graphicFrameMk id="44" creationId="{5FA11EB2-2DE6-47A0-A740-8B05B87CD697}"/>
          </ac:graphicFrameMkLst>
        </pc:graphicFrameChg>
      </pc:sldChg>
      <pc:sldChg chg="modSp mod">
        <pc:chgData name="Raghvendra Singh, Vodafone" userId="fff4c2de-8ece-4c3b-b5ab-e50ccb8f3a6f" providerId="ADAL" clId="{636D5C56-E16D-452C-9D8D-12A187DC67D8}" dt="2023-03-06T12:51:27.380" v="21"/>
        <pc:sldMkLst>
          <pc:docMk/>
          <pc:sldMk cId="375224984" sldId="318"/>
        </pc:sldMkLst>
        <pc:spChg chg="mod">
          <ac:chgData name="Raghvendra Singh, Vodafone" userId="fff4c2de-8ece-4c3b-b5ab-e50ccb8f3a6f" providerId="ADAL" clId="{636D5C56-E16D-452C-9D8D-12A187DC67D8}" dt="2023-03-06T12:51:27.380" v="21"/>
          <ac:spMkLst>
            <pc:docMk/>
            <pc:sldMk cId="375224984" sldId="318"/>
            <ac:spMk id="5" creationId="{AD3AC455-0900-480C-A468-FDFB8B82DB29}"/>
          </ac:spMkLst>
        </pc:spChg>
      </pc:sldChg>
      <pc:sldChg chg="modSp mod">
        <pc:chgData name="Raghvendra Singh, Vodafone" userId="fff4c2de-8ece-4c3b-b5ab-e50ccb8f3a6f" providerId="ADAL" clId="{636D5C56-E16D-452C-9D8D-12A187DC67D8}" dt="2023-03-06T13:13:16.806" v="31" actId="20577"/>
        <pc:sldMkLst>
          <pc:docMk/>
          <pc:sldMk cId="2336442775" sldId="323"/>
        </pc:sldMkLst>
        <pc:spChg chg="mod">
          <ac:chgData name="Raghvendra Singh, Vodafone" userId="fff4c2de-8ece-4c3b-b5ab-e50ccb8f3a6f" providerId="ADAL" clId="{636D5C56-E16D-452C-9D8D-12A187DC67D8}" dt="2023-03-06T13:13:16.806" v="31" actId="20577"/>
          <ac:spMkLst>
            <pc:docMk/>
            <pc:sldMk cId="2336442775" sldId="323"/>
            <ac:spMk id="5" creationId="{AD3AC455-0900-480C-A468-FDFB8B82DB29}"/>
          </ac:spMkLst>
        </pc:spChg>
      </pc:sldChg>
    </pc:docChg>
  </pc:docChgLst>
  <pc:docChgLst>
    <pc:chgData name="Sulochana Vemula, Vodafone" userId="a50851cf-0338-44cf-aa81-7570fce76e4e" providerId="ADAL" clId="{C4B428AF-46B8-4BBE-9A16-3E177F8ED6AD}"/>
    <pc:docChg chg="modSld">
      <pc:chgData name="Sulochana Vemula, Vodafone" userId="a50851cf-0338-44cf-aa81-7570fce76e4e" providerId="ADAL" clId="{C4B428AF-46B8-4BBE-9A16-3E177F8ED6AD}" dt="2023-05-22T06:34:33.621" v="87" actId="20577"/>
      <pc:docMkLst>
        <pc:docMk/>
      </pc:docMkLst>
      <pc:sldChg chg="modSp mod">
        <pc:chgData name="Sulochana Vemula, Vodafone" userId="a50851cf-0338-44cf-aa81-7570fce76e4e" providerId="ADAL" clId="{C4B428AF-46B8-4BBE-9A16-3E177F8ED6AD}" dt="2023-05-22T06:34:33.621" v="87" actId="20577"/>
        <pc:sldMkLst>
          <pc:docMk/>
          <pc:sldMk cId="201701229" sldId="312"/>
        </pc:sldMkLst>
        <pc:spChg chg="mod">
          <ac:chgData name="Sulochana Vemula, Vodafone" userId="a50851cf-0338-44cf-aa81-7570fce76e4e" providerId="ADAL" clId="{C4B428AF-46B8-4BBE-9A16-3E177F8ED6AD}" dt="2023-05-22T06:34:33.621" v="87" actId="20577"/>
          <ac:spMkLst>
            <pc:docMk/>
            <pc:sldMk cId="201701229" sldId="312"/>
            <ac:spMk id="20" creationId="{0914C009-16DD-4B08-AD58-6E4F9321EC2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3DA5B-A929-4E9B-A2F9-18890F8AF279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F3149-D8FE-4BB8-BC8C-588DA83A5E9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Set environment variables</a:t>
          </a:r>
        </a:p>
      </dgm:t>
    </dgm:pt>
    <dgm:pt modelId="{C5CD26D1-4CD0-4982-93CF-ACE45710167A}" type="parTrans" cxnId="{8558A69F-ABD3-4B0C-A584-A30F5DAC9FB5}">
      <dgm:prSet/>
      <dgm:spPr/>
      <dgm:t>
        <a:bodyPr/>
        <a:lstStyle/>
        <a:p>
          <a:endParaRPr lang="en-US"/>
        </a:p>
      </dgm:t>
    </dgm:pt>
    <dgm:pt modelId="{F0DA9504-7F6E-4BF4-9F00-F3CE067C7D26}" type="sibTrans" cxnId="{8558A69F-ABD3-4B0C-A584-A30F5DAC9FB5}">
      <dgm:prSet/>
      <dgm:spPr/>
      <dgm:t>
        <a:bodyPr/>
        <a:lstStyle/>
        <a:p>
          <a:endParaRPr lang="en-US"/>
        </a:p>
      </dgm:t>
    </dgm:pt>
    <dgm:pt modelId="{6B7D20DC-A6CB-45A7-8FFE-82D9EBCCF7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– set INFORMIXDIR to installation directory</a:t>
          </a:r>
        </a:p>
      </dgm:t>
    </dgm:pt>
    <dgm:pt modelId="{F8397496-7BE3-4950-A0B7-F77EE97F615C}" type="parTrans" cxnId="{2FB45C00-AEEC-4736-9C58-ADFC3E5C1F0C}">
      <dgm:prSet/>
      <dgm:spPr/>
      <dgm:t>
        <a:bodyPr/>
        <a:lstStyle/>
        <a:p>
          <a:endParaRPr lang="en-US"/>
        </a:p>
      </dgm:t>
    </dgm:pt>
    <dgm:pt modelId="{D17B99E2-8129-4726-A8C7-4AB3C4BB4861}" type="sibTrans" cxnId="{2FB45C00-AEEC-4736-9C58-ADFC3E5C1F0C}">
      <dgm:prSet/>
      <dgm:spPr/>
      <dgm:t>
        <a:bodyPr/>
        <a:lstStyle/>
        <a:p>
          <a:endParaRPr lang="en-US"/>
        </a:p>
      </dgm:t>
    </dgm:pt>
    <dgm:pt modelId="{E156D809-9FA4-45DF-AD0C-DCF8065AE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– set PATH to $INFORMIXDIR/bin:$PATH</a:t>
          </a:r>
        </a:p>
      </dgm:t>
    </dgm:pt>
    <dgm:pt modelId="{4947D98F-F10E-468F-B77B-B466A464D59D}" type="parTrans" cxnId="{40D5A8E9-06D7-41A4-BC40-08E94573514C}">
      <dgm:prSet/>
      <dgm:spPr/>
      <dgm:t>
        <a:bodyPr/>
        <a:lstStyle/>
        <a:p>
          <a:endParaRPr lang="en-US"/>
        </a:p>
      </dgm:t>
    </dgm:pt>
    <dgm:pt modelId="{8F79C9E4-26FC-45C7-A2DC-B10ED5651336}" type="sibTrans" cxnId="{40D5A8E9-06D7-41A4-BC40-08E94573514C}">
      <dgm:prSet/>
      <dgm:spPr/>
      <dgm:t>
        <a:bodyPr/>
        <a:lstStyle/>
        <a:p>
          <a:endParaRPr lang="en-US"/>
        </a:p>
      </dgm:t>
    </dgm:pt>
    <dgm:pt modelId="{6164D47B-24DE-4C6C-BF0C-2540057267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– set INFORMIXSERVER to new instance name</a:t>
          </a:r>
        </a:p>
      </dgm:t>
    </dgm:pt>
    <dgm:pt modelId="{27DF22E3-DDF6-4705-A97D-AAE2D425BCDF}" type="parTrans" cxnId="{0E7126AC-071C-4DD5-A818-784009A25805}">
      <dgm:prSet/>
      <dgm:spPr/>
      <dgm:t>
        <a:bodyPr/>
        <a:lstStyle/>
        <a:p>
          <a:endParaRPr lang="en-US"/>
        </a:p>
      </dgm:t>
    </dgm:pt>
    <dgm:pt modelId="{C83C890F-66B0-4071-88EC-E4CB33824DF1}" type="sibTrans" cxnId="{0E7126AC-071C-4DD5-A818-784009A25805}">
      <dgm:prSet/>
      <dgm:spPr/>
      <dgm:t>
        <a:bodyPr/>
        <a:lstStyle/>
        <a:p>
          <a:endParaRPr lang="en-US"/>
        </a:p>
      </dgm:t>
    </dgm:pt>
    <dgm:pt modelId="{8FF93866-E40A-4D23-AF9A-27A37B0511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– set ONCONFIG to onconfig.instance</a:t>
          </a:r>
        </a:p>
      </dgm:t>
    </dgm:pt>
    <dgm:pt modelId="{ADBCB303-4465-4F2A-853D-EAF5EC2271CE}" type="parTrans" cxnId="{6B8F8F04-2F35-4C56-9F8F-C2E69789EC0B}">
      <dgm:prSet/>
      <dgm:spPr/>
      <dgm:t>
        <a:bodyPr/>
        <a:lstStyle/>
        <a:p>
          <a:endParaRPr lang="en-US"/>
        </a:p>
      </dgm:t>
    </dgm:pt>
    <dgm:pt modelId="{1AFA161F-F5C1-4ACD-99E7-BE3B56A6C284}" type="sibTrans" cxnId="{6B8F8F04-2F35-4C56-9F8F-C2E69789EC0B}">
      <dgm:prSet/>
      <dgm:spPr/>
      <dgm:t>
        <a:bodyPr/>
        <a:lstStyle/>
        <a:p>
          <a:endParaRPr lang="en-US"/>
        </a:p>
      </dgm:t>
    </dgm:pt>
    <dgm:pt modelId="{2C565EE9-3C18-45F1-8379-39AA32BC91F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• Initialize instance – Use –</a:t>
          </a:r>
          <a:r>
            <a:rPr lang="en-US" dirty="0" err="1"/>
            <a:t>i</a:t>
          </a:r>
          <a:r>
            <a:rPr lang="en-US" dirty="0"/>
            <a:t> only when creating a new instance</a:t>
          </a:r>
        </a:p>
      </dgm:t>
    </dgm:pt>
    <dgm:pt modelId="{31D87EF2-B6BA-4530-B337-59ED8E1CE55D}" type="parTrans" cxnId="{C6E21957-06D2-4CB3-B8CB-6B5D129C37ED}">
      <dgm:prSet/>
      <dgm:spPr/>
      <dgm:t>
        <a:bodyPr/>
        <a:lstStyle/>
        <a:p>
          <a:endParaRPr lang="en-US"/>
        </a:p>
      </dgm:t>
    </dgm:pt>
    <dgm:pt modelId="{82DAC4F8-C6CB-4D48-A726-25EDC2EFFFB1}" type="sibTrans" cxnId="{C6E21957-06D2-4CB3-B8CB-6B5D129C37ED}">
      <dgm:prSet/>
      <dgm:spPr/>
      <dgm:t>
        <a:bodyPr/>
        <a:lstStyle/>
        <a:p>
          <a:endParaRPr lang="en-US"/>
        </a:p>
      </dgm:t>
    </dgm:pt>
    <dgm:pt modelId="{06679374-254A-4AC3-A5F0-7A2A85174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rgbClr val="FF0000"/>
              </a:solidFill>
            </a:rPr>
            <a:t>– </a:t>
          </a:r>
          <a:r>
            <a:rPr lang="en-US" b="1" dirty="0" err="1">
              <a:solidFill>
                <a:srgbClr val="FF0000"/>
              </a:solidFill>
            </a:rPr>
            <a:t>oninit</a:t>
          </a:r>
          <a:r>
            <a:rPr lang="en-US" b="1" dirty="0">
              <a:solidFill>
                <a:srgbClr val="FF0000"/>
              </a:solidFill>
            </a:rPr>
            <a:t> –ivy</a:t>
          </a:r>
        </a:p>
      </dgm:t>
    </dgm:pt>
    <dgm:pt modelId="{9353586E-6F10-4694-BA7A-922C78CACDC9}" type="parTrans" cxnId="{C5C87597-9CDD-4478-9F57-E1B84256878A}">
      <dgm:prSet/>
      <dgm:spPr/>
      <dgm:t>
        <a:bodyPr/>
        <a:lstStyle/>
        <a:p>
          <a:endParaRPr lang="en-US"/>
        </a:p>
      </dgm:t>
    </dgm:pt>
    <dgm:pt modelId="{BF35E619-949A-4617-BCA4-D3DA318B1A49}" type="sibTrans" cxnId="{C5C87597-9CDD-4478-9F57-E1B84256878A}">
      <dgm:prSet/>
      <dgm:spPr/>
      <dgm:t>
        <a:bodyPr/>
        <a:lstStyle/>
        <a:p>
          <a:endParaRPr lang="en-US"/>
        </a:p>
      </dgm:t>
    </dgm:pt>
    <dgm:pt modelId="{36A04AB2-CC6D-4323-ACF3-94D5CEC6DA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• Confirm that instance started properly</a:t>
          </a:r>
        </a:p>
      </dgm:t>
    </dgm:pt>
    <dgm:pt modelId="{06E5C903-FB37-4205-953B-92BEA9AB94BE}" type="parTrans" cxnId="{F8AD3514-A923-4F7C-9651-A3D52C0B3167}">
      <dgm:prSet/>
      <dgm:spPr/>
      <dgm:t>
        <a:bodyPr/>
        <a:lstStyle/>
        <a:p>
          <a:endParaRPr lang="en-US"/>
        </a:p>
      </dgm:t>
    </dgm:pt>
    <dgm:pt modelId="{FEBFE2C8-38FD-4248-8AE9-504CB8952554}" type="sibTrans" cxnId="{F8AD3514-A923-4F7C-9651-A3D52C0B3167}">
      <dgm:prSet/>
      <dgm:spPr/>
      <dgm:t>
        <a:bodyPr/>
        <a:lstStyle/>
        <a:p>
          <a:endParaRPr lang="en-US"/>
        </a:p>
      </dgm:t>
    </dgm:pt>
    <dgm:pt modelId="{5BC24835-2DE8-47D7-81F7-1439376CCB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– onstat –m to tail the online log</a:t>
          </a:r>
        </a:p>
      </dgm:t>
    </dgm:pt>
    <dgm:pt modelId="{275DB493-FBF8-4D0B-B24E-4EFE4512411E}" type="parTrans" cxnId="{023F64AC-5EA7-4FBF-9C3A-3DBA6EB3BD06}">
      <dgm:prSet/>
      <dgm:spPr/>
      <dgm:t>
        <a:bodyPr/>
        <a:lstStyle/>
        <a:p>
          <a:endParaRPr lang="en-US"/>
        </a:p>
      </dgm:t>
    </dgm:pt>
    <dgm:pt modelId="{53CF0A46-6899-44B3-A2E3-7A8A90E98301}" type="sibTrans" cxnId="{023F64AC-5EA7-4FBF-9C3A-3DBA6EB3BD06}">
      <dgm:prSet/>
      <dgm:spPr/>
      <dgm:t>
        <a:bodyPr/>
        <a:lstStyle/>
        <a:p>
          <a:endParaRPr lang="en-US"/>
        </a:p>
      </dgm:t>
    </dgm:pt>
    <dgm:pt modelId="{1A8F8B0F-B85E-4100-AE52-E790F10B04DF}" type="pres">
      <dgm:prSet presAssocID="{7693DA5B-A929-4E9B-A2F9-18890F8AF279}" presName="root" presStyleCnt="0">
        <dgm:presLayoutVars>
          <dgm:dir/>
          <dgm:resizeHandles val="exact"/>
        </dgm:presLayoutVars>
      </dgm:prSet>
      <dgm:spPr/>
    </dgm:pt>
    <dgm:pt modelId="{71F78D26-7445-4773-851D-C62F9B01D753}" type="pres">
      <dgm:prSet presAssocID="{FD4F3149-D8FE-4BB8-BC8C-588DA83A5E93}" presName="compNode" presStyleCnt="0"/>
      <dgm:spPr/>
    </dgm:pt>
    <dgm:pt modelId="{D82D50AE-45D8-4E7E-8CF3-41D9B11129ED}" type="pres">
      <dgm:prSet presAssocID="{FD4F3149-D8FE-4BB8-BC8C-588DA83A5E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B2EBAD29-A597-47F4-95A0-0D9849D32EA8}" type="pres">
      <dgm:prSet presAssocID="{FD4F3149-D8FE-4BB8-BC8C-588DA83A5E93}" presName="iconSpace" presStyleCnt="0"/>
      <dgm:spPr/>
    </dgm:pt>
    <dgm:pt modelId="{DCF09B2D-2C75-40AF-9152-8A3746FAD0AE}" type="pres">
      <dgm:prSet presAssocID="{FD4F3149-D8FE-4BB8-BC8C-588DA83A5E93}" presName="parTx" presStyleLbl="revTx" presStyleIdx="0" presStyleCnt="6">
        <dgm:presLayoutVars>
          <dgm:chMax val="0"/>
          <dgm:chPref val="0"/>
        </dgm:presLayoutVars>
      </dgm:prSet>
      <dgm:spPr/>
    </dgm:pt>
    <dgm:pt modelId="{F91915FD-85F7-49F6-A784-685E6EC1A75C}" type="pres">
      <dgm:prSet presAssocID="{FD4F3149-D8FE-4BB8-BC8C-588DA83A5E93}" presName="txSpace" presStyleCnt="0"/>
      <dgm:spPr/>
    </dgm:pt>
    <dgm:pt modelId="{B2468887-A20D-4F34-B43F-79F7E5A830B4}" type="pres">
      <dgm:prSet presAssocID="{FD4F3149-D8FE-4BB8-BC8C-588DA83A5E93}" presName="desTx" presStyleLbl="revTx" presStyleIdx="1" presStyleCnt="6">
        <dgm:presLayoutVars/>
      </dgm:prSet>
      <dgm:spPr/>
    </dgm:pt>
    <dgm:pt modelId="{8E8FDB35-ABE4-4CE1-8148-59E2CF650157}" type="pres">
      <dgm:prSet presAssocID="{F0DA9504-7F6E-4BF4-9F00-F3CE067C7D26}" presName="sibTrans" presStyleCnt="0"/>
      <dgm:spPr/>
    </dgm:pt>
    <dgm:pt modelId="{C5C919F0-4B41-474A-99AC-718BF5DB821C}" type="pres">
      <dgm:prSet presAssocID="{2C565EE9-3C18-45F1-8379-39AA32BC91FF}" presName="compNode" presStyleCnt="0"/>
      <dgm:spPr/>
    </dgm:pt>
    <dgm:pt modelId="{6C77FFE8-0401-4A0D-A813-786A03E6CE45}" type="pres">
      <dgm:prSet presAssocID="{2C565EE9-3C18-45F1-8379-39AA32BC91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228081F1-697C-477C-B46E-40386E48207C}" type="pres">
      <dgm:prSet presAssocID="{2C565EE9-3C18-45F1-8379-39AA32BC91FF}" presName="iconSpace" presStyleCnt="0"/>
      <dgm:spPr/>
    </dgm:pt>
    <dgm:pt modelId="{0AB5B66A-52E0-4CE7-8A88-44D2797E8B0D}" type="pres">
      <dgm:prSet presAssocID="{2C565EE9-3C18-45F1-8379-39AA32BC91FF}" presName="parTx" presStyleLbl="revTx" presStyleIdx="2" presStyleCnt="6">
        <dgm:presLayoutVars>
          <dgm:chMax val="0"/>
          <dgm:chPref val="0"/>
        </dgm:presLayoutVars>
      </dgm:prSet>
      <dgm:spPr/>
    </dgm:pt>
    <dgm:pt modelId="{9EE51CAB-A044-4A94-92E8-CBE41BEBE6E2}" type="pres">
      <dgm:prSet presAssocID="{2C565EE9-3C18-45F1-8379-39AA32BC91FF}" presName="txSpace" presStyleCnt="0"/>
      <dgm:spPr/>
    </dgm:pt>
    <dgm:pt modelId="{A0AB8A74-C571-4CF2-A101-0729D2CBA15F}" type="pres">
      <dgm:prSet presAssocID="{2C565EE9-3C18-45F1-8379-39AA32BC91FF}" presName="desTx" presStyleLbl="revTx" presStyleIdx="3" presStyleCnt="6" custLinFactNeighborY="-7680">
        <dgm:presLayoutVars/>
      </dgm:prSet>
      <dgm:spPr/>
    </dgm:pt>
    <dgm:pt modelId="{87DE1BAA-0B7B-47C9-880B-A438A3036700}" type="pres">
      <dgm:prSet presAssocID="{82DAC4F8-C6CB-4D48-A726-25EDC2EFFFB1}" presName="sibTrans" presStyleCnt="0"/>
      <dgm:spPr/>
    </dgm:pt>
    <dgm:pt modelId="{7E47EA4C-5DB8-4D25-88E2-BD6BDBB78918}" type="pres">
      <dgm:prSet presAssocID="{36A04AB2-CC6D-4323-ACF3-94D5CEC6DA1A}" presName="compNode" presStyleCnt="0"/>
      <dgm:spPr/>
    </dgm:pt>
    <dgm:pt modelId="{022B8178-E4C6-4AAA-B8D3-899B45E0DBD5}" type="pres">
      <dgm:prSet presAssocID="{36A04AB2-CC6D-4323-ACF3-94D5CEC6DA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7BA6CCB-BCB9-4C6C-A27D-743F1AA26BB9}" type="pres">
      <dgm:prSet presAssocID="{36A04AB2-CC6D-4323-ACF3-94D5CEC6DA1A}" presName="iconSpace" presStyleCnt="0"/>
      <dgm:spPr/>
    </dgm:pt>
    <dgm:pt modelId="{AA9F235B-6D56-41B3-A3F5-09A9A2F8EBEB}" type="pres">
      <dgm:prSet presAssocID="{36A04AB2-CC6D-4323-ACF3-94D5CEC6DA1A}" presName="parTx" presStyleLbl="revTx" presStyleIdx="4" presStyleCnt="6">
        <dgm:presLayoutVars>
          <dgm:chMax val="0"/>
          <dgm:chPref val="0"/>
        </dgm:presLayoutVars>
      </dgm:prSet>
      <dgm:spPr/>
    </dgm:pt>
    <dgm:pt modelId="{741A4B83-4174-404B-9A49-AC118D82C7C8}" type="pres">
      <dgm:prSet presAssocID="{36A04AB2-CC6D-4323-ACF3-94D5CEC6DA1A}" presName="txSpace" presStyleCnt="0"/>
      <dgm:spPr/>
    </dgm:pt>
    <dgm:pt modelId="{7F9A93C3-B337-4767-B2F3-95909646A9FA}" type="pres">
      <dgm:prSet presAssocID="{36A04AB2-CC6D-4323-ACF3-94D5CEC6DA1A}" presName="desTx" presStyleLbl="revTx" presStyleIdx="5" presStyleCnt="6">
        <dgm:presLayoutVars/>
      </dgm:prSet>
      <dgm:spPr/>
    </dgm:pt>
  </dgm:ptLst>
  <dgm:cxnLst>
    <dgm:cxn modelId="{2FB45C00-AEEC-4736-9C58-ADFC3E5C1F0C}" srcId="{FD4F3149-D8FE-4BB8-BC8C-588DA83A5E93}" destId="{6B7D20DC-A6CB-45A7-8FFE-82D9EBCCF7E0}" srcOrd="0" destOrd="0" parTransId="{F8397496-7BE3-4950-A0B7-F77EE97F615C}" sibTransId="{D17B99E2-8129-4726-A8C7-4AB3C4BB4861}"/>
    <dgm:cxn modelId="{6B8F8F04-2F35-4C56-9F8F-C2E69789EC0B}" srcId="{FD4F3149-D8FE-4BB8-BC8C-588DA83A5E93}" destId="{8FF93866-E40A-4D23-AF9A-27A37B05110D}" srcOrd="3" destOrd="0" parTransId="{ADBCB303-4465-4F2A-853D-EAF5EC2271CE}" sibTransId="{1AFA161F-F5C1-4ACD-99E7-BE3B56A6C284}"/>
    <dgm:cxn modelId="{F8AD3514-A923-4F7C-9651-A3D52C0B3167}" srcId="{7693DA5B-A929-4E9B-A2F9-18890F8AF279}" destId="{36A04AB2-CC6D-4323-ACF3-94D5CEC6DA1A}" srcOrd="2" destOrd="0" parTransId="{06E5C903-FB37-4205-953B-92BEA9AB94BE}" sibTransId="{FEBFE2C8-38FD-4248-8AE9-504CB8952554}"/>
    <dgm:cxn modelId="{880BAE19-4C60-41A7-8AA6-A2B7026251C8}" type="presOf" srcId="{2C565EE9-3C18-45F1-8379-39AA32BC91FF}" destId="{0AB5B66A-52E0-4CE7-8A88-44D2797E8B0D}" srcOrd="0" destOrd="0" presId="urn:microsoft.com/office/officeart/2018/5/layout/CenteredIconLabelDescriptionList"/>
    <dgm:cxn modelId="{5429F525-D6C4-4C95-9EC9-5157F89071F3}" type="presOf" srcId="{5BC24835-2DE8-47D7-81F7-1439376CCB58}" destId="{7F9A93C3-B337-4767-B2F3-95909646A9FA}" srcOrd="0" destOrd="0" presId="urn:microsoft.com/office/officeart/2018/5/layout/CenteredIconLabelDescriptionList"/>
    <dgm:cxn modelId="{30DE936B-195F-4C8F-9CD6-278D59A30162}" type="presOf" srcId="{8FF93866-E40A-4D23-AF9A-27A37B05110D}" destId="{B2468887-A20D-4F34-B43F-79F7E5A830B4}" srcOrd="0" destOrd="3" presId="urn:microsoft.com/office/officeart/2018/5/layout/CenteredIconLabelDescriptionList"/>
    <dgm:cxn modelId="{20498171-2561-4C78-9C41-C153E8D080D4}" type="presOf" srcId="{36A04AB2-CC6D-4323-ACF3-94D5CEC6DA1A}" destId="{AA9F235B-6D56-41B3-A3F5-09A9A2F8EBEB}" srcOrd="0" destOrd="0" presId="urn:microsoft.com/office/officeart/2018/5/layout/CenteredIconLabelDescriptionList"/>
    <dgm:cxn modelId="{C6E21957-06D2-4CB3-B8CB-6B5D129C37ED}" srcId="{7693DA5B-A929-4E9B-A2F9-18890F8AF279}" destId="{2C565EE9-3C18-45F1-8379-39AA32BC91FF}" srcOrd="1" destOrd="0" parTransId="{31D87EF2-B6BA-4530-B337-59ED8E1CE55D}" sibTransId="{82DAC4F8-C6CB-4D48-A726-25EDC2EFFFB1}"/>
    <dgm:cxn modelId="{B8612092-7B42-41A1-91C2-303C3A944BC0}" type="presOf" srcId="{7693DA5B-A929-4E9B-A2F9-18890F8AF279}" destId="{1A8F8B0F-B85E-4100-AE52-E790F10B04DF}" srcOrd="0" destOrd="0" presId="urn:microsoft.com/office/officeart/2018/5/layout/CenteredIconLabelDescriptionList"/>
    <dgm:cxn modelId="{C5C87597-9CDD-4478-9F57-E1B84256878A}" srcId="{2C565EE9-3C18-45F1-8379-39AA32BC91FF}" destId="{06679374-254A-4AC3-A5F0-7A2A851740BA}" srcOrd="0" destOrd="0" parTransId="{9353586E-6F10-4694-BA7A-922C78CACDC9}" sibTransId="{BF35E619-949A-4617-BCA4-D3DA318B1A49}"/>
    <dgm:cxn modelId="{8558A69F-ABD3-4B0C-A584-A30F5DAC9FB5}" srcId="{7693DA5B-A929-4E9B-A2F9-18890F8AF279}" destId="{FD4F3149-D8FE-4BB8-BC8C-588DA83A5E93}" srcOrd="0" destOrd="0" parTransId="{C5CD26D1-4CD0-4982-93CF-ACE45710167A}" sibTransId="{F0DA9504-7F6E-4BF4-9F00-F3CE067C7D26}"/>
    <dgm:cxn modelId="{0E7126AC-071C-4DD5-A818-784009A25805}" srcId="{FD4F3149-D8FE-4BB8-BC8C-588DA83A5E93}" destId="{6164D47B-24DE-4C6C-BF0C-2540057267CE}" srcOrd="2" destOrd="0" parTransId="{27DF22E3-DDF6-4705-A97D-AAE2D425BCDF}" sibTransId="{C83C890F-66B0-4071-88EC-E4CB33824DF1}"/>
    <dgm:cxn modelId="{023F64AC-5EA7-4FBF-9C3A-3DBA6EB3BD06}" srcId="{36A04AB2-CC6D-4323-ACF3-94D5CEC6DA1A}" destId="{5BC24835-2DE8-47D7-81F7-1439376CCB58}" srcOrd="0" destOrd="0" parTransId="{275DB493-FBF8-4D0B-B24E-4EFE4512411E}" sibTransId="{53CF0A46-6899-44B3-A2E3-7A8A90E98301}"/>
    <dgm:cxn modelId="{40DA8BBD-854F-4416-8033-9149DB378649}" type="presOf" srcId="{6B7D20DC-A6CB-45A7-8FFE-82D9EBCCF7E0}" destId="{B2468887-A20D-4F34-B43F-79F7E5A830B4}" srcOrd="0" destOrd="0" presId="urn:microsoft.com/office/officeart/2018/5/layout/CenteredIconLabelDescriptionList"/>
    <dgm:cxn modelId="{0A75FDC0-B9F3-4E01-BC90-B8DB8903FA8E}" type="presOf" srcId="{E156D809-9FA4-45DF-AD0C-DCF8065AE2D2}" destId="{B2468887-A20D-4F34-B43F-79F7E5A830B4}" srcOrd="0" destOrd="1" presId="urn:microsoft.com/office/officeart/2018/5/layout/CenteredIconLabelDescriptionList"/>
    <dgm:cxn modelId="{3C62EDC2-01E6-4813-B5EA-94065C173673}" type="presOf" srcId="{6164D47B-24DE-4C6C-BF0C-2540057267CE}" destId="{B2468887-A20D-4F34-B43F-79F7E5A830B4}" srcOrd="0" destOrd="2" presId="urn:microsoft.com/office/officeart/2018/5/layout/CenteredIconLabelDescriptionList"/>
    <dgm:cxn modelId="{73A894D7-2FB3-45D0-8EA1-A30077EE01CD}" type="presOf" srcId="{FD4F3149-D8FE-4BB8-BC8C-588DA83A5E93}" destId="{DCF09B2D-2C75-40AF-9152-8A3746FAD0AE}" srcOrd="0" destOrd="0" presId="urn:microsoft.com/office/officeart/2018/5/layout/CenteredIconLabelDescriptionList"/>
    <dgm:cxn modelId="{F885FBDD-DD01-4C5B-B15D-F56C2446DA28}" type="presOf" srcId="{06679374-254A-4AC3-A5F0-7A2A851740BA}" destId="{A0AB8A74-C571-4CF2-A101-0729D2CBA15F}" srcOrd="0" destOrd="0" presId="urn:microsoft.com/office/officeart/2018/5/layout/CenteredIconLabelDescriptionList"/>
    <dgm:cxn modelId="{40D5A8E9-06D7-41A4-BC40-08E94573514C}" srcId="{FD4F3149-D8FE-4BB8-BC8C-588DA83A5E93}" destId="{E156D809-9FA4-45DF-AD0C-DCF8065AE2D2}" srcOrd="1" destOrd="0" parTransId="{4947D98F-F10E-468F-B77B-B466A464D59D}" sibTransId="{8F79C9E4-26FC-45C7-A2DC-B10ED5651336}"/>
    <dgm:cxn modelId="{016F6074-C094-483B-906F-05798C75AE3D}" type="presParOf" srcId="{1A8F8B0F-B85E-4100-AE52-E790F10B04DF}" destId="{71F78D26-7445-4773-851D-C62F9B01D753}" srcOrd="0" destOrd="0" presId="urn:microsoft.com/office/officeart/2018/5/layout/CenteredIconLabelDescriptionList"/>
    <dgm:cxn modelId="{29AACED3-CD13-4C31-9E4A-85BFA1095459}" type="presParOf" srcId="{71F78D26-7445-4773-851D-C62F9B01D753}" destId="{D82D50AE-45D8-4E7E-8CF3-41D9B11129ED}" srcOrd="0" destOrd="0" presId="urn:microsoft.com/office/officeart/2018/5/layout/CenteredIconLabelDescriptionList"/>
    <dgm:cxn modelId="{5B59CD93-8ECB-47BA-BE77-E7DB909ABFE1}" type="presParOf" srcId="{71F78D26-7445-4773-851D-C62F9B01D753}" destId="{B2EBAD29-A597-47F4-95A0-0D9849D32EA8}" srcOrd="1" destOrd="0" presId="urn:microsoft.com/office/officeart/2018/5/layout/CenteredIconLabelDescriptionList"/>
    <dgm:cxn modelId="{9E155D1E-51DB-4ADF-A782-BFB8CC6E657E}" type="presParOf" srcId="{71F78D26-7445-4773-851D-C62F9B01D753}" destId="{DCF09B2D-2C75-40AF-9152-8A3746FAD0AE}" srcOrd="2" destOrd="0" presId="urn:microsoft.com/office/officeart/2018/5/layout/CenteredIconLabelDescriptionList"/>
    <dgm:cxn modelId="{82D70E91-878D-47AD-A829-20D7CA2A0299}" type="presParOf" srcId="{71F78D26-7445-4773-851D-C62F9B01D753}" destId="{F91915FD-85F7-49F6-A784-685E6EC1A75C}" srcOrd="3" destOrd="0" presId="urn:microsoft.com/office/officeart/2018/5/layout/CenteredIconLabelDescriptionList"/>
    <dgm:cxn modelId="{3F5F6143-3E5D-4260-8BB9-5F80C13F6228}" type="presParOf" srcId="{71F78D26-7445-4773-851D-C62F9B01D753}" destId="{B2468887-A20D-4F34-B43F-79F7E5A830B4}" srcOrd="4" destOrd="0" presId="urn:microsoft.com/office/officeart/2018/5/layout/CenteredIconLabelDescriptionList"/>
    <dgm:cxn modelId="{E96D904B-AB78-42AB-A94A-DCF5486B6C66}" type="presParOf" srcId="{1A8F8B0F-B85E-4100-AE52-E790F10B04DF}" destId="{8E8FDB35-ABE4-4CE1-8148-59E2CF650157}" srcOrd="1" destOrd="0" presId="urn:microsoft.com/office/officeart/2018/5/layout/CenteredIconLabelDescriptionList"/>
    <dgm:cxn modelId="{BE2983B9-DC11-4938-AB56-D52D52EC2F5C}" type="presParOf" srcId="{1A8F8B0F-B85E-4100-AE52-E790F10B04DF}" destId="{C5C919F0-4B41-474A-99AC-718BF5DB821C}" srcOrd="2" destOrd="0" presId="urn:microsoft.com/office/officeart/2018/5/layout/CenteredIconLabelDescriptionList"/>
    <dgm:cxn modelId="{9A3E491F-5134-4FE3-A2E5-6239FD8A267A}" type="presParOf" srcId="{C5C919F0-4B41-474A-99AC-718BF5DB821C}" destId="{6C77FFE8-0401-4A0D-A813-786A03E6CE45}" srcOrd="0" destOrd="0" presId="urn:microsoft.com/office/officeart/2018/5/layout/CenteredIconLabelDescriptionList"/>
    <dgm:cxn modelId="{6BAD395E-00E8-43B5-97AC-0B3C2EC413E8}" type="presParOf" srcId="{C5C919F0-4B41-474A-99AC-718BF5DB821C}" destId="{228081F1-697C-477C-B46E-40386E48207C}" srcOrd="1" destOrd="0" presId="urn:microsoft.com/office/officeart/2018/5/layout/CenteredIconLabelDescriptionList"/>
    <dgm:cxn modelId="{372B8B1C-62A8-4490-9391-8A5EE888A19F}" type="presParOf" srcId="{C5C919F0-4B41-474A-99AC-718BF5DB821C}" destId="{0AB5B66A-52E0-4CE7-8A88-44D2797E8B0D}" srcOrd="2" destOrd="0" presId="urn:microsoft.com/office/officeart/2018/5/layout/CenteredIconLabelDescriptionList"/>
    <dgm:cxn modelId="{73527680-9506-47CC-A21D-1BF907195510}" type="presParOf" srcId="{C5C919F0-4B41-474A-99AC-718BF5DB821C}" destId="{9EE51CAB-A044-4A94-92E8-CBE41BEBE6E2}" srcOrd="3" destOrd="0" presId="urn:microsoft.com/office/officeart/2018/5/layout/CenteredIconLabelDescriptionList"/>
    <dgm:cxn modelId="{A994BA50-A07A-43AD-ADF9-E16396677C7A}" type="presParOf" srcId="{C5C919F0-4B41-474A-99AC-718BF5DB821C}" destId="{A0AB8A74-C571-4CF2-A101-0729D2CBA15F}" srcOrd="4" destOrd="0" presId="urn:microsoft.com/office/officeart/2018/5/layout/CenteredIconLabelDescriptionList"/>
    <dgm:cxn modelId="{9941D6EA-B3C5-4724-9166-70118893A6C5}" type="presParOf" srcId="{1A8F8B0F-B85E-4100-AE52-E790F10B04DF}" destId="{87DE1BAA-0B7B-47C9-880B-A438A3036700}" srcOrd="3" destOrd="0" presId="urn:microsoft.com/office/officeart/2018/5/layout/CenteredIconLabelDescriptionList"/>
    <dgm:cxn modelId="{A88FA11A-8BA7-4DBB-B0D9-A7341B95E20C}" type="presParOf" srcId="{1A8F8B0F-B85E-4100-AE52-E790F10B04DF}" destId="{7E47EA4C-5DB8-4D25-88E2-BD6BDBB78918}" srcOrd="4" destOrd="0" presId="urn:microsoft.com/office/officeart/2018/5/layout/CenteredIconLabelDescriptionList"/>
    <dgm:cxn modelId="{DA6CCD9D-A82F-4ED1-9D2E-6DDDA53489D2}" type="presParOf" srcId="{7E47EA4C-5DB8-4D25-88E2-BD6BDBB78918}" destId="{022B8178-E4C6-4AAA-B8D3-899B45E0DBD5}" srcOrd="0" destOrd="0" presId="urn:microsoft.com/office/officeart/2018/5/layout/CenteredIconLabelDescriptionList"/>
    <dgm:cxn modelId="{23763689-CDDB-4BFC-AEA0-3751288F6A74}" type="presParOf" srcId="{7E47EA4C-5DB8-4D25-88E2-BD6BDBB78918}" destId="{17BA6CCB-BCB9-4C6C-A27D-743F1AA26BB9}" srcOrd="1" destOrd="0" presId="urn:microsoft.com/office/officeart/2018/5/layout/CenteredIconLabelDescriptionList"/>
    <dgm:cxn modelId="{BEFAE9C2-D39F-497C-9F21-F8B56E46BB22}" type="presParOf" srcId="{7E47EA4C-5DB8-4D25-88E2-BD6BDBB78918}" destId="{AA9F235B-6D56-41B3-A3F5-09A9A2F8EBEB}" srcOrd="2" destOrd="0" presId="urn:microsoft.com/office/officeart/2018/5/layout/CenteredIconLabelDescriptionList"/>
    <dgm:cxn modelId="{E5C91E60-2238-495D-9CC2-186371E877B1}" type="presParOf" srcId="{7E47EA4C-5DB8-4D25-88E2-BD6BDBB78918}" destId="{741A4B83-4174-404B-9A49-AC118D82C7C8}" srcOrd="3" destOrd="0" presId="urn:microsoft.com/office/officeart/2018/5/layout/CenteredIconLabelDescriptionList"/>
    <dgm:cxn modelId="{F2E4B208-66DA-4D88-AB47-671F2E299054}" type="presParOf" srcId="{7E47EA4C-5DB8-4D25-88E2-BD6BDBB78918}" destId="{7F9A93C3-B337-4767-B2F3-95909646A9F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D50AE-45D8-4E7E-8CF3-41D9B11129ED}">
      <dsp:nvSpPr>
        <dsp:cNvPr id="0" name=""/>
        <dsp:cNvSpPr/>
      </dsp:nvSpPr>
      <dsp:spPr>
        <a:xfrm>
          <a:off x="1046458" y="89263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09B2D-2C75-40AF-9152-8A3746FAD0AE}">
      <dsp:nvSpPr>
        <dsp:cNvPr id="0" name=""/>
        <dsp:cNvSpPr/>
      </dsp:nvSpPr>
      <dsp:spPr>
        <a:xfrm>
          <a:off x="4427" y="2128236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Set environment variables</a:t>
          </a:r>
        </a:p>
      </dsp:txBody>
      <dsp:txXfrm>
        <a:off x="4427" y="2128236"/>
        <a:ext cx="3206250" cy="480937"/>
      </dsp:txXfrm>
    </dsp:sp>
    <dsp:sp modelId="{B2468887-A20D-4F34-B43F-79F7E5A830B4}">
      <dsp:nvSpPr>
        <dsp:cNvPr id="0" name=""/>
        <dsp:cNvSpPr/>
      </dsp:nvSpPr>
      <dsp:spPr>
        <a:xfrm>
          <a:off x="4427" y="2661922"/>
          <a:ext cx="3206250" cy="86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– set INFORMIXDIR to installation directory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– set PATH to $INFORMIXDIR/bin:$PATH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– set INFORMIXSERVER to new instance name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– set ONCONFIG to onconfig.instance</a:t>
          </a:r>
        </a:p>
      </dsp:txBody>
      <dsp:txXfrm>
        <a:off x="4427" y="2661922"/>
        <a:ext cx="3206250" cy="868145"/>
      </dsp:txXfrm>
    </dsp:sp>
    <dsp:sp modelId="{6C77FFE8-0401-4A0D-A813-786A03E6CE45}">
      <dsp:nvSpPr>
        <dsp:cNvPr id="0" name=""/>
        <dsp:cNvSpPr/>
      </dsp:nvSpPr>
      <dsp:spPr>
        <a:xfrm>
          <a:off x="4813802" y="89263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5B66A-52E0-4CE7-8A88-44D2797E8B0D}">
      <dsp:nvSpPr>
        <dsp:cNvPr id="0" name=""/>
        <dsp:cNvSpPr/>
      </dsp:nvSpPr>
      <dsp:spPr>
        <a:xfrm>
          <a:off x="3771771" y="2128236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• Initialize instance – Use –</a:t>
          </a:r>
          <a:r>
            <a:rPr lang="en-US" sz="1500" kern="1200" dirty="0" err="1"/>
            <a:t>i</a:t>
          </a:r>
          <a:r>
            <a:rPr lang="en-US" sz="1500" kern="1200" dirty="0"/>
            <a:t> only when creating a new instance</a:t>
          </a:r>
        </a:p>
      </dsp:txBody>
      <dsp:txXfrm>
        <a:off x="3771771" y="2128236"/>
        <a:ext cx="3206250" cy="480937"/>
      </dsp:txXfrm>
    </dsp:sp>
    <dsp:sp modelId="{A0AB8A74-C571-4CF2-A101-0729D2CBA15F}">
      <dsp:nvSpPr>
        <dsp:cNvPr id="0" name=""/>
        <dsp:cNvSpPr/>
      </dsp:nvSpPr>
      <dsp:spPr>
        <a:xfrm>
          <a:off x="3771771" y="2595249"/>
          <a:ext cx="3206250" cy="86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</a:rPr>
            <a:t>– </a:t>
          </a:r>
          <a:r>
            <a:rPr lang="en-US" sz="1100" b="1" kern="1200" dirty="0" err="1">
              <a:solidFill>
                <a:srgbClr val="FF0000"/>
              </a:solidFill>
            </a:rPr>
            <a:t>oninit</a:t>
          </a:r>
          <a:r>
            <a:rPr lang="en-US" sz="1100" b="1" kern="1200" dirty="0">
              <a:solidFill>
                <a:srgbClr val="FF0000"/>
              </a:solidFill>
            </a:rPr>
            <a:t> –ivy</a:t>
          </a:r>
        </a:p>
      </dsp:txBody>
      <dsp:txXfrm>
        <a:off x="3771771" y="2595249"/>
        <a:ext cx="3206250" cy="868145"/>
      </dsp:txXfrm>
    </dsp:sp>
    <dsp:sp modelId="{022B8178-E4C6-4AAA-B8D3-899B45E0DBD5}">
      <dsp:nvSpPr>
        <dsp:cNvPr id="0" name=""/>
        <dsp:cNvSpPr/>
      </dsp:nvSpPr>
      <dsp:spPr>
        <a:xfrm>
          <a:off x="8581146" y="892639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F235B-6D56-41B3-A3F5-09A9A2F8EBEB}">
      <dsp:nvSpPr>
        <dsp:cNvPr id="0" name=""/>
        <dsp:cNvSpPr/>
      </dsp:nvSpPr>
      <dsp:spPr>
        <a:xfrm>
          <a:off x="7539115" y="2128236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• Confirm that instance started properly</a:t>
          </a:r>
        </a:p>
      </dsp:txBody>
      <dsp:txXfrm>
        <a:off x="7539115" y="2128236"/>
        <a:ext cx="3206250" cy="480937"/>
      </dsp:txXfrm>
    </dsp:sp>
    <dsp:sp modelId="{7F9A93C3-B337-4767-B2F3-95909646A9FA}">
      <dsp:nvSpPr>
        <dsp:cNvPr id="0" name=""/>
        <dsp:cNvSpPr/>
      </dsp:nvSpPr>
      <dsp:spPr>
        <a:xfrm>
          <a:off x="7539115" y="2661922"/>
          <a:ext cx="3206250" cy="86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– onstat –m to tail the online log</a:t>
          </a:r>
        </a:p>
      </dsp:txBody>
      <dsp:txXfrm>
        <a:off x="7539115" y="2661922"/>
        <a:ext cx="3206250" cy="868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CCD5-17B7-4A9E-BE69-C9ECE811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FC447-FF69-4DAB-93A4-5AC367301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6D628-9F1B-4590-9FE2-F35FB268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DD222-EFDF-47CA-953A-D049943B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C501D-995E-45AB-A652-E5D33F5B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5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F8E7-0D1F-4691-A126-A27400FA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4B77C-8FDE-453D-A5AC-CEFEF998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15D6E-3617-4D3D-999D-8E828459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CECD-54B5-4F30-98DA-4D753511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4EBDA-8915-4D31-96F1-2793E292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82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F5295-B117-4650-9E46-004DD9CB2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0A603-75E7-4C4A-B1C0-4771FC8A4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DB26-15BD-4320-A191-6917F300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59B5-EB1D-4CE0-B10C-7476730F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BCEF-30B1-4FDA-8CFB-00E932AF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1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60B0-D803-40D3-8523-2DF82A10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8A58-566A-4FD3-8141-C264C8E5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1514-BE23-4BC5-93FC-63835E8D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8FBFE-0429-46F7-909C-2EDEA5FC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8026-2E99-408A-8513-A80A4AB1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143E-04D1-4F56-8CB4-3D4B2537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80C2F-625A-4D78-8D50-7E4D9C5DA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C4D39-D204-4F03-AB9E-9B5ACEDE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58C5F-704E-4028-979C-C801932A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7EFC-FF99-45FA-9445-557BAE84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40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21C2-C7F5-4988-86FD-08FC1FFC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E1B0-7C30-4A94-BAA2-A3B84066D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FDCE4-C6F2-4013-A827-6416B38FD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4EED7-5CF1-448F-A7B0-7D3C08C1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31690-BC11-45DA-BE2D-7CE1818B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A1155-D41A-40FF-80D0-47AF66D2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5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BBD3-AA7F-4E65-8F4A-A81F698F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65DC3-0C80-408F-9485-929CC0896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1BADB-D537-40C1-9D70-6804AD92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1FDB6-27DF-41C6-9628-9C73923D6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17F4E-D471-4140-966F-A20C25959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AA189-28BB-4416-B1D3-049FFD6A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E8D6B-E550-428F-A8EB-769017C2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D3295-8F8F-438D-95EE-3653352E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F7B5-B500-46DB-9719-DADEB777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76CE1-161A-483D-9ECE-8FC69A6B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247F-48E6-4D6D-A173-1E9F9452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7E97A-FCF5-4D9C-883E-1CEDEAB3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9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4CD4A-775A-4147-88E2-C23ADD86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7A58F-28C3-4558-9F85-2F8D570A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EF60-FF15-44D4-9EFD-E188D8AC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58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CC74-62C8-4AB4-8FEC-75EA474E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A972-D7F2-4072-8D66-B8CA69CB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C59E8-CBE9-4317-87A2-D5B7FCFFC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8C457-3F43-4526-9C91-1114D1B0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F902D-FD86-40FC-BCEB-1973778A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84887-F461-40A1-AD1E-5919C4E8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FD29-B621-4D68-82AA-60410A60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0BA-E33A-4418-8B59-9C763DC7B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203EB-4200-45E0-8FED-3D0065A48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2487F-51CB-4292-9D1E-862FBCAC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B9E-53EF-4DAA-AA30-8258D7A571D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1B7D-8D65-4EE4-A4AA-45DEF00B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77E20-F8E3-4953-B375-AF96FF56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8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62249-40CD-40BA-A110-A9A0DC38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D1670-4574-494E-91ED-65ABCE8F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DC84-498D-4559-AB43-9ADA9E466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AB9E-53EF-4DAA-AA30-8258D7A571D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0331-73FD-4824-9623-96FF6CB8F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4F3B1-E54E-49E9-8DE6-68EBEA24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D0EF-75E2-4789-B7F2-F70A1FE4143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E52E3C3D-5A1B-7693-82A5-9A9C4997EDA3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14158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init.com/manual/informix/100/admin/admin154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5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FABD5-D3DC-4E65-8011-5C2A72D9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67" name="Rectangle 6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3911E-F686-48CF-9C00-D4A29417D3E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89456" y="2798385"/>
            <a:ext cx="10597729" cy="328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0" i="0" u="none" strike="noStrike" baseline="0" dirty="0"/>
              <a:t>Informix software installation</a:t>
            </a:r>
          </a:p>
          <a:p>
            <a:r>
              <a:rPr lang="en-US" sz="1700" b="0" i="0" u="none" strike="noStrike" baseline="0" dirty="0"/>
              <a:t>Prepare four files needed to create an instance</a:t>
            </a:r>
          </a:p>
          <a:p>
            <a:pPr marL="0" indent="0">
              <a:buNone/>
            </a:pPr>
            <a:r>
              <a:rPr lang="en-US" sz="1700" b="0" i="0" u="none" strike="noStrike" baseline="0" dirty="0"/>
              <a:t>	– Modify </a:t>
            </a:r>
            <a:r>
              <a:rPr lang="en-US" sz="1700" b="0" i="0" u="none" strike="noStrike" baseline="0" dirty="0" err="1"/>
              <a:t>onconfig</a:t>
            </a:r>
            <a:r>
              <a:rPr lang="en-US" sz="1700" b="0" i="0" u="none" strike="noStrike" baseline="0" dirty="0"/>
              <a:t> and </a:t>
            </a:r>
            <a:r>
              <a:rPr lang="en-US" sz="1700" b="0" i="0" u="none" strike="noStrike" baseline="0" dirty="0" err="1"/>
              <a:t>sqlhosts</a:t>
            </a:r>
            <a:r>
              <a:rPr lang="en-US" sz="1700" b="0" i="0" u="none" strike="noStrike" baseline="0" dirty="0"/>
              <a:t> files</a:t>
            </a:r>
          </a:p>
          <a:p>
            <a:pPr marL="0" indent="0">
              <a:buNone/>
            </a:pPr>
            <a:r>
              <a:rPr lang="en-US" sz="1700" b="0" i="0" u="none" strike="noStrike" baseline="0" dirty="0"/>
              <a:t>	– Work with your sysadmin to ensure that the necessary entries are in the /</a:t>
            </a:r>
            <a:r>
              <a:rPr lang="en-US" sz="1700" b="0" i="0" u="none" strike="noStrike" baseline="0" dirty="0" err="1"/>
              <a:t>etc</a:t>
            </a:r>
            <a:r>
              <a:rPr lang="en-US" sz="1700" b="0" i="0" u="none" strike="noStrike" baseline="0" dirty="0"/>
              <a:t>/services and /</a:t>
            </a:r>
            <a:r>
              <a:rPr lang="en-US" sz="1700" b="0" i="0" u="none" strike="noStrike" baseline="0" dirty="0" err="1"/>
              <a:t>etc</a:t>
            </a:r>
            <a:r>
              <a:rPr lang="en-US" sz="1700" b="0" i="0" u="none" strike="noStrike" baseline="0" dirty="0"/>
              <a:t>/hosts files</a:t>
            </a:r>
          </a:p>
          <a:p>
            <a:r>
              <a:rPr lang="en-US" sz="1700" b="0" i="0" u="none" strike="noStrike" baseline="0" dirty="0"/>
              <a:t>Set four environment variables: INFORMIXDIR, INFORMIXSERVER, ONCONFIG, PATH</a:t>
            </a:r>
          </a:p>
          <a:p>
            <a:r>
              <a:rPr lang="en-US" sz="1700" b="0" i="0" u="none" strike="noStrike" baseline="0" dirty="0"/>
              <a:t>Dbspace allocation</a:t>
            </a:r>
          </a:p>
          <a:p>
            <a:r>
              <a:rPr lang="en-US" sz="1700" b="0" i="0" u="none" strike="noStrike" baseline="0" dirty="0"/>
              <a:t>Startup and shutdown</a:t>
            </a:r>
          </a:p>
          <a:p>
            <a:r>
              <a:rPr lang="en-US" sz="1700" b="0" i="0" u="none" strike="noStrike" baseline="0" dirty="0"/>
              <a:t>Physical and logical log sizing and allocation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3793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80DEE-FF6B-46C0-9117-6E8E61ED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1" y="348865"/>
            <a:ext cx="10669000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Creating a dbspace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3AC455-0900-480C-A468-FDFB8B82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1" y="1780040"/>
            <a:ext cx="10749793" cy="44227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1800" b="0" i="0" u="none" strike="noStrike" baseline="0" dirty="0">
                <a:latin typeface="Lato-Regular"/>
              </a:rPr>
              <a:t>To create the dbspace: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1" i="0" u="none" strike="noStrike" baseline="0" dirty="0">
                <a:latin typeface="Lato-Regular"/>
              </a:rPr>
              <a:t>Normal dbspace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Lato-Regular"/>
              </a:rPr>
              <a:t>onspaces</a:t>
            </a:r>
            <a:r>
              <a:rPr lang="en-US" sz="1800" b="0" i="0" u="none" strike="noStrike" baseline="0" dirty="0">
                <a:latin typeface="Lato-Regular"/>
              </a:rPr>
              <a:t> -c -d datadbs1 -p /</a:t>
            </a:r>
            <a:r>
              <a:rPr lang="en-US" sz="1800" b="0" i="0" u="none" strike="noStrike" baseline="0" dirty="0" err="1">
                <a:latin typeface="Lato-Regular"/>
              </a:rPr>
              <a:t>ATBDBPOCDev</a:t>
            </a:r>
            <a:r>
              <a:rPr lang="en-US" sz="1800" b="0" i="0" u="none" strike="noStrike" baseline="0" dirty="0">
                <a:latin typeface="Lato-Regular"/>
              </a:rPr>
              <a:t>/</a:t>
            </a:r>
            <a:r>
              <a:rPr lang="en-US" sz="1800" b="0" i="0" u="none" strike="noStrike" baseline="0" dirty="0" err="1">
                <a:latin typeface="Lato-Regular"/>
              </a:rPr>
              <a:t>informix</a:t>
            </a:r>
            <a:r>
              <a:rPr lang="en-US" sz="1800" b="0" i="0" u="none" strike="noStrike" baseline="0" dirty="0">
                <a:latin typeface="Lato-Regular"/>
              </a:rPr>
              <a:t>/</a:t>
            </a:r>
            <a:r>
              <a:rPr lang="en-US" sz="1800" b="0" i="0" u="none" strike="noStrike" baseline="0" dirty="0" err="1">
                <a:latin typeface="Lato-Regular"/>
              </a:rPr>
              <a:t>billbstb</a:t>
            </a:r>
            <a:r>
              <a:rPr lang="en-US" sz="1800" b="0" i="0" u="none" strike="noStrike" baseline="0" dirty="0">
                <a:latin typeface="Lato-Regular"/>
              </a:rPr>
              <a:t>/link/bill_datadbs1_1 -o 0 -s 2048000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1" i="0" u="none" strike="noStrike" baseline="0" dirty="0">
                <a:latin typeface="Lato-Regular"/>
              </a:rPr>
              <a:t>Temporary dbspace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Lato-Regular"/>
              </a:rPr>
              <a:t>onspaces</a:t>
            </a:r>
            <a:r>
              <a:rPr lang="en-US" sz="1800" b="0" i="0" u="none" strike="noStrike" baseline="0" dirty="0">
                <a:latin typeface="Lato-Regular"/>
              </a:rPr>
              <a:t> -c -t -d </a:t>
            </a:r>
            <a:r>
              <a:rPr lang="en-US" sz="1800" b="0" i="0" u="none" strike="noStrike" baseline="0" dirty="0" err="1">
                <a:latin typeface="Lato-Regular"/>
              </a:rPr>
              <a:t>tempdbs</a:t>
            </a:r>
            <a:r>
              <a:rPr lang="en-US" sz="1800" b="0" i="0" u="none" strike="noStrike" baseline="0" dirty="0">
                <a:latin typeface="Lato-Regular"/>
              </a:rPr>
              <a:t> -p /</a:t>
            </a:r>
            <a:r>
              <a:rPr lang="en-US" sz="1800" b="0" i="0" u="none" strike="noStrike" baseline="0" dirty="0" err="1">
                <a:latin typeface="Lato-Regular"/>
              </a:rPr>
              <a:t>ATBDBPOCDev</a:t>
            </a:r>
            <a:r>
              <a:rPr lang="en-US" sz="1800" b="0" i="0" u="none" strike="noStrike" baseline="0" dirty="0">
                <a:latin typeface="Lato-Regular"/>
              </a:rPr>
              <a:t>/</a:t>
            </a:r>
            <a:r>
              <a:rPr lang="en-US" sz="1800" b="0" i="0" u="none" strike="noStrike" baseline="0" dirty="0" err="1">
                <a:latin typeface="Lato-Regular"/>
              </a:rPr>
              <a:t>informix</a:t>
            </a:r>
            <a:r>
              <a:rPr lang="en-US" sz="1800" b="0" i="0" u="none" strike="noStrike" baseline="0" dirty="0">
                <a:latin typeface="Lato-Regular"/>
              </a:rPr>
              <a:t>/</a:t>
            </a:r>
            <a:r>
              <a:rPr lang="en-US" sz="1800" b="0" i="0" u="none" strike="noStrike" baseline="0" dirty="0" err="1">
                <a:latin typeface="Lato-Regular"/>
              </a:rPr>
              <a:t>billbstb</a:t>
            </a:r>
            <a:r>
              <a:rPr lang="en-US" sz="1800" b="0" i="0" u="none" strike="noStrike" baseline="0" dirty="0">
                <a:latin typeface="Lato-Regular"/>
              </a:rPr>
              <a:t>/link/bill_tempdbs_1 -o 0 -s 1024000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1" dirty="0">
                <a:latin typeface="Lato-Regular"/>
              </a:rPr>
              <a:t>Logical Log dbspace</a:t>
            </a:r>
          </a:p>
          <a:p>
            <a:pPr marL="0" indent="0" algn="l">
              <a:buNone/>
            </a:pPr>
            <a:r>
              <a:rPr lang="en-IN" sz="1800" dirty="0" err="1"/>
              <a:t>onspaces</a:t>
            </a:r>
            <a:r>
              <a:rPr lang="en-IN" sz="1800" dirty="0"/>
              <a:t> -c -d </a:t>
            </a:r>
            <a:r>
              <a:rPr lang="en-IN" sz="1800" dirty="0" err="1"/>
              <a:t>llogdbs</a:t>
            </a:r>
            <a:r>
              <a:rPr lang="en-IN" sz="1800" dirty="0"/>
              <a:t> -p /</a:t>
            </a:r>
            <a:r>
              <a:rPr lang="en-IN" sz="1800" dirty="0" err="1"/>
              <a:t>ATBDBPOCDev</a:t>
            </a:r>
            <a:r>
              <a:rPr lang="en-IN" sz="1800" dirty="0"/>
              <a:t>/</a:t>
            </a:r>
            <a:r>
              <a:rPr lang="en-IN" sz="1800" dirty="0" err="1"/>
              <a:t>informix</a:t>
            </a:r>
            <a:r>
              <a:rPr lang="en-IN" sz="1800" dirty="0"/>
              <a:t>/</a:t>
            </a:r>
            <a:r>
              <a:rPr lang="en-IN" sz="1800" dirty="0" err="1"/>
              <a:t>billbstb</a:t>
            </a:r>
            <a:r>
              <a:rPr lang="en-IN" sz="1800" dirty="0"/>
              <a:t>/link/bill_llogdbs_1 -o 0 -s 2048150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1" dirty="0"/>
              <a:t>Physical Log dbspace</a:t>
            </a:r>
          </a:p>
          <a:p>
            <a:pPr marL="0" indent="0" algn="l">
              <a:buNone/>
            </a:pPr>
            <a:r>
              <a:rPr lang="en-IN" sz="1800" dirty="0" err="1"/>
              <a:t>onspaces</a:t>
            </a:r>
            <a:r>
              <a:rPr lang="en-IN" sz="1800" dirty="0"/>
              <a:t> -c -P </a:t>
            </a:r>
            <a:r>
              <a:rPr lang="en-IN" sz="1800" dirty="0" err="1"/>
              <a:t>plogdbs</a:t>
            </a:r>
            <a:r>
              <a:rPr lang="en-IN" sz="1800" dirty="0"/>
              <a:t> -p /</a:t>
            </a:r>
            <a:r>
              <a:rPr lang="en-IN" sz="1800" dirty="0" err="1"/>
              <a:t>ATBDBPOCDev</a:t>
            </a:r>
            <a:r>
              <a:rPr lang="en-IN" sz="1800" dirty="0"/>
              <a:t>/</a:t>
            </a:r>
            <a:r>
              <a:rPr lang="en-IN" sz="1800" dirty="0" err="1"/>
              <a:t>informix</a:t>
            </a:r>
            <a:r>
              <a:rPr lang="en-IN" sz="1800" dirty="0"/>
              <a:t>/</a:t>
            </a:r>
            <a:r>
              <a:rPr lang="en-IN" sz="1800" dirty="0" err="1"/>
              <a:t>billbstb</a:t>
            </a:r>
            <a:r>
              <a:rPr lang="en-IN" sz="1800" dirty="0"/>
              <a:t>/link/bill_plogdbs_1 -o 0 -s 2048000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1" dirty="0" err="1"/>
              <a:t>Sbspace</a:t>
            </a:r>
            <a:r>
              <a:rPr lang="en-IN" sz="1800" b="1" dirty="0"/>
              <a:t> dbspace</a:t>
            </a:r>
          </a:p>
          <a:p>
            <a:pPr marL="0" indent="0" algn="l">
              <a:buNone/>
            </a:pPr>
            <a:r>
              <a:rPr lang="en-IN" sz="1800" dirty="0" err="1"/>
              <a:t>onspaces</a:t>
            </a:r>
            <a:r>
              <a:rPr lang="en-IN" sz="1800" dirty="0"/>
              <a:t> -c -S ssddbs1 -p /</a:t>
            </a:r>
            <a:r>
              <a:rPr lang="en-IN" sz="1800" dirty="0" err="1"/>
              <a:t>ATBDBPOCDev</a:t>
            </a:r>
            <a:r>
              <a:rPr lang="en-IN" sz="1800" dirty="0"/>
              <a:t>/</a:t>
            </a:r>
            <a:r>
              <a:rPr lang="en-IN" sz="1800" dirty="0" err="1"/>
              <a:t>informix</a:t>
            </a:r>
            <a:r>
              <a:rPr lang="en-IN" sz="1800" dirty="0"/>
              <a:t>/</a:t>
            </a:r>
            <a:r>
              <a:rPr lang="en-IN" sz="1800" dirty="0" err="1"/>
              <a:t>billbstb</a:t>
            </a:r>
            <a:r>
              <a:rPr lang="en-IN" sz="1800" dirty="0"/>
              <a:t>/link/bill_ssddbs1_1 -o 0 -s 1024000</a:t>
            </a:r>
          </a:p>
          <a:p>
            <a:pPr marL="0" indent="0" algn="l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522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80DEE-FF6B-46C0-9117-6E8E61ED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1" y="348865"/>
            <a:ext cx="10669000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Adding a Chunk to a dbspace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3AC455-0900-480C-A468-FDFB8B82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837190"/>
            <a:ext cx="10749793" cy="442270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 err="1"/>
              <a:t>Dbspaces</a:t>
            </a:r>
            <a:r>
              <a:rPr lang="en-US" sz="1800" dirty="0"/>
              <a:t> can be expanded by adding a chunk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/>
              <a:t>The same command is used for normal and temporary </a:t>
            </a:r>
            <a:r>
              <a:rPr lang="en-US" sz="1800" dirty="0" err="1"/>
              <a:t>dbspaces</a:t>
            </a:r>
            <a:endParaRPr lang="en-US" sz="18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/>
              <a:t>Use the –a option of the </a:t>
            </a:r>
            <a:r>
              <a:rPr lang="en-US" sz="1800" dirty="0" err="1"/>
              <a:t>onspaces</a:t>
            </a:r>
            <a:r>
              <a:rPr lang="en-US" sz="1800" dirty="0"/>
              <a:t> command:</a:t>
            </a:r>
          </a:p>
          <a:p>
            <a:pPr marL="0" indent="0" algn="l">
              <a:buNone/>
            </a:pPr>
            <a:r>
              <a:rPr lang="en-US" sz="1800" dirty="0" err="1"/>
              <a:t>onspaces</a:t>
            </a:r>
            <a:r>
              <a:rPr lang="en-US" sz="1800" dirty="0"/>
              <a:t> –a dbspace1 –p /full/path/chunkfile2 –o offset –s </a:t>
            </a:r>
            <a:r>
              <a:rPr lang="en-US" sz="1800" dirty="0" err="1"/>
              <a:t>kbytes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4499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80DEE-FF6B-46C0-9117-6E8E61ED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1" y="348865"/>
            <a:ext cx="10669000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Physical Log Considerations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3AC455-0900-480C-A468-FDFB8B82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837190"/>
            <a:ext cx="10749793" cy="442270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/>
              <a:t> Used to store before-images of pages being modified</a:t>
            </a:r>
          </a:p>
          <a:p>
            <a:pPr marL="0" indent="0" algn="l">
              <a:buNone/>
            </a:pPr>
            <a:r>
              <a:rPr lang="en-US" sz="1800" dirty="0"/>
              <a:t>	– Used for fast recovery in the event of a server failure</a:t>
            </a:r>
          </a:p>
          <a:p>
            <a:pPr marL="0" indent="0" algn="l">
              <a:buNone/>
            </a:pPr>
            <a:r>
              <a:rPr lang="en-US" sz="1800" dirty="0"/>
              <a:t>	– Available for a backup process to determine the correct version of a page to be backed up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/>
              <a:t> A checkpoint is triggered when the physical log reaches 75% full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/>
              <a:t> The physical log pages must be contiguous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/>
              <a:t> Newer versions of Informix require a larger physical log force checkpoint processing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/>
              <a:t> A performance advisory will be reported in the online log if it is too small 01:07:51 Performance Advisory: Based on the current workload, the physical log might be too small to accommodate the time it takes to flush the buffer pool.</a:t>
            </a:r>
          </a:p>
        </p:txBody>
      </p:sp>
    </p:spTree>
    <p:extLst>
      <p:ext uri="{BB962C8B-B14F-4D97-AF65-F5344CB8AC3E}">
        <p14:creationId xmlns:p14="http://schemas.microsoft.com/office/powerpoint/2010/main" val="213651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80DEE-FF6B-46C0-9117-6E8E61ED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1" y="348865"/>
            <a:ext cx="10669000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Logical Log Considerations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3AC455-0900-480C-A468-FDFB8B82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837190"/>
            <a:ext cx="10749793" cy="442270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Lato-Regular"/>
              </a:rPr>
              <a:t>Logical log files, or transaction logs, are used to store a record of all transactions made against the data in any logged databases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Lato-Regular"/>
              </a:rPr>
              <a:t>Transaction logs can be backed up to tape or disk and later used during a restore to recreate all activity up to the point of failure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latin typeface="Lato-Regular"/>
              </a:rPr>
              <a:t>Logical log sizing</a:t>
            </a:r>
          </a:p>
          <a:p>
            <a:pPr marL="0" indent="0" algn="l">
              <a:buNone/>
            </a:pPr>
            <a:r>
              <a:rPr lang="en-US" sz="1800" dirty="0">
                <a:latin typeface="ArialMT"/>
              </a:rPr>
              <a:t>	</a:t>
            </a:r>
            <a:r>
              <a:rPr lang="en-US" sz="1800" b="0" i="0" u="none" strike="noStrike" baseline="0" dirty="0">
                <a:latin typeface="ArialMT"/>
              </a:rPr>
              <a:t>– </a:t>
            </a:r>
            <a:r>
              <a:rPr lang="en-US" sz="1800" b="0" i="0" u="none" strike="noStrike" baseline="0" dirty="0">
                <a:latin typeface="Lato-Regular"/>
              </a:rPr>
              <a:t>Small enough to minimize data loss in the event of a failure</a:t>
            </a:r>
          </a:p>
          <a:p>
            <a:pPr marL="0" indent="0" algn="l">
              <a:buNone/>
            </a:pPr>
            <a:r>
              <a:rPr lang="en-US" sz="1800" dirty="0">
                <a:latin typeface="ArialMT"/>
              </a:rPr>
              <a:t>	</a:t>
            </a:r>
            <a:r>
              <a:rPr lang="en-US" sz="1800" b="0" i="0" u="none" strike="noStrike" baseline="0" dirty="0">
                <a:latin typeface="ArialMT"/>
              </a:rPr>
              <a:t>– </a:t>
            </a:r>
            <a:r>
              <a:rPr lang="en-US" sz="1800" b="0" i="0" u="none" strike="noStrike" baseline="0" dirty="0">
                <a:latin typeface="Lato-Regular"/>
              </a:rPr>
              <a:t>Big enough that they are not filling too frequently</a:t>
            </a:r>
          </a:p>
          <a:p>
            <a:pPr marL="0" indent="0" algn="l">
              <a:buNone/>
            </a:pPr>
            <a:r>
              <a:rPr lang="en-US" sz="1800" dirty="0">
                <a:latin typeface="ArialMT"/>
              </a:rPr>
              <a:t>	</a:t>
            </a:r>
            <a:r>
              <a:rPr lang="en-US" sz="1800" b="0" i="0" u="none" strike="noStrike" baseline="0" dirty="0">
                <a:latin typeface="ArialMT"/>
              </a:rPr>
              <a:t>– </a:t>
            </a:r>
            <a:r>
              <a:rPr lang="en-US" sz="1800" b="0" i="0" u="none" strike="noStrike" baseline="0" dirty="0">
                <a:latin typeface="Lato-Regular"/>
              </a:rPr>
              <a:t>After instance creation, monitor usage in online log to determine if size needs to be adjusted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Lato-Regular"/>
              </a:rPr>
              <a:t>A performance advisory will be reported in the online log if the logical logs are too small.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855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80DEE-FF6B-46C0-9117-6E8E61ED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1" y="348865"/>
            <a:ext cx="10669000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Move Physical Log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3AC455-0900-480C-A468-FDFB8B82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837190"/>
            <a:ext cx="10749793" cy="442270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Use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ato-Regular"/>
              </a:rPr>
              <a:t>onparams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 command to move physical log to its own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Lato-Regular"/>
              </a:rPr>
              <a:t>dbspace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Specify size in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ato-Regular"/>
              </a:rPr>
              <a:t>kbytes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 and dbspace name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8C2C"/>
                </a:solidFill>
                <a:latin typeface="Lato-Regular"/>
              </a:rPr>
              <a:t>	</a:t>
            </a:r>
            <a:r>
              <a:rPr lang="en-US" sz="1800" b="1" i="0" u="none" strike="noStrike" baseline="0" dirty="0" err="1">
                <a:solidFill>
                  <a:srgbClr val="008C2C"/>
                </a:solidFill>
                <a:latin typeface="Lato-Regular"/>
              </a:rPr>
              <a:t>onparams</a:t>
            </a:r>
            <a:r>
              <a:rPr lang="en-US" sz="1800" b="1" i="0" u="none" strike="noStrike" baseline="0" dirty="0">
                <a:solidFill>
                  <a:srgbClr val="008C2C"/>
                </a:solidFill>
                <a:latin typeface="Lato-Regular"/>
              </a:rPr>
              <a:t> –p –s 500000 –d </a:t>
            </a:r>
            <a:r>
              <a:rPr lang="en-US" sz="1800" b="1" i="0" u="none" strike="noStrike" baseline="0" dirty="0" err="1">
                <a:solidFill>
                  <a:srgbClr val="008C2C"/>
                </a:solidFill>
                <a:latin typeface="Lato-Regular"/>
              </a:rPr>
              <a:t>plogdbs</a:t>
            </a:r>
            <a:r>
              <a:rPr lang="en-US" sz="1800" b="1" i="0" u="none" strike="noStrike" baseline="0" dirty="0">
                <a:solidFill>
                  <a:srgbClr val="008C2C"/>
                </a:solidFill>
                <a:latin typeface="Lato-Regular"/>
              </a:rPr>
              <a:t> –y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Lato-Regular"/>
              </a:rPr>
              <a:t>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y will answer yes to prompt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301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80DEE-FF6B-46C0-9117-6E8E61ED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1" y="348865"/>
            <a:ext cx="10669000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Create Logical Log Files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3AC455-0900-480C-A468-FDFB8B82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837190"/>
            <a:ext cx="10749793" cy="442270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Lato-Regular"/>
              </a:rPr>
              <a:t>Add logical log dbspace</a:t>
            </a:r>
          </a:p>
          <a:p>
            <a:pPr marL="0" indent="0" algn="l">
              <a:buNone/>
            </a:pPr>
            <a:r>
              <a:rPr lang="en-IN" sz="1600" b="0" i="0" u="none" strike="noStrike" baseline="0" dirty="0">
                <a:solidFill>
                  <a:srgbClr val="008C2C"/>
                </a:solidFill>
                <a:latin typeface="Lato-Regular"/>
              </a:rPr>
              <a:t>	</a:t>
            </a:r>
            <a:r>
              <a:rPr lang="en-IN" sz="1600" b="0" i="0" u="none" strike="noStrike" baseline="0" dirty="0" err="1">
                <a:solidFill>
                  <a:srgbClr val="008C2C"/>
                </a:solidFill>
                <a:latin typeface="Lato-Regular"/>
              </a:rPr>
              <a:t>onspaces</a:t>
            </a:r>
            <a:r>
              <a:rPr lang="en-IN" sz="1600" b="0" i="0" u="none" strike="noStrike" baseline="0" dirty="0">
                <a:solidFill>
                  <a:srgbClr val="008C2C"/>
                </a:solidFill>
                <a:latin typeface="Lato-Regular"/>
              </a:rPr>
              <a:t> -c -d </a:t>
            </a:r>
            <a:r>
              <a:rPr lang="en-IN" sz="1600" b="0" i="0" u="none" strike="noStrike" baseline="0" dirty="0" err="1">
                <a:solidFill>
                  <a:srgbClr val="008C2C"/>
                </a:solidFill>
                <a:latin typeface="Lato-Regular"/>
              </a:rPr>
              <a:t>llogdbs</a:t>
            </a:r>
            <a:r>
              <a:rPr lang="en-IN" sz="1600" b="0" i="0" u="none" strike="noStrike" baseline="0" dirty="0">
                <a:solidFill>
                  <a:srgbClr val="008C2C"/>
                </a:solidFill>
                <a:latin typeface="Lato-Regular"/>
              </a:rPr>
              <a:t> -p /</a:t>
            </a:r>
            <a:r>
              <a:rPr lang="en-IN" sz="1600" b="0" i="0" u="none" strike="noStrike" baseline="0" dirty="0" err="1">
                <a:solidFill>
                  <a:srgbClr val="008C2C"/>
                </a:solidFill>
                <a:latin typeface="Lato-Regular"/>
              </a:rPr>
              <a:t>ATBDBPOCDev</a:t>
            </a:r>
            <a:r>
              <a:rPr lang="en-IN" sz="1600" b="0" i="0" u="none" strike="noStrike" baseline="0" dirty="0">
                <a:solidFill>
                  <a:srgbClr val="008C2C"/>
                </a:solidFill>
                <a:latin typeface="Lato-Regular"/>
              </a:rPr>
              <a:t>/</a:t>
            </a:r>
            <a:r>
              <a:rPr lang="en-IN" sz="1600" b="0" i="0" u="none" strike="noStrike" baseline="0" dirty="0" err="1">
                <a:solidFill>
                  <a:srgbClr val="008C2C"/>
                </a:solidFill>
                <a:latin typeface="Lato-Regular"/>
              </a:rPr>
              <a:t>informix</a:t>
            </a:r>
            <a:r>
              <a:rPr lang="en-IN" sz="1600" b="0" i="0" u="none" strike="noStrike" baseline="0" dirty="0">
                <a:solidFill>
                  <a:srgbClr val="008C2C"/>
                </a:solidFill>
                <a:latin typeface="Lato-Regular"/>
              </a:rPr>
              <a:t>/</a:t>
            </a:r>
            <a:r>
              <a:rPr lang="en-IN" sz="1600" b="0" i="0" u="none" strike="noStrike" baseline="0" dirty="0" err="1">
                <a:solidFill>
                  <a:srgbClr val="008C2C"/>
                </a:solidFill>
                <a:latin typeface="Lato-Regular"/>
              </a:rPr>
              <a:t>billbstb</a:t>
            </a:r>
            <a:r>
              <a:rPr lang="en-IN" sz="1600" b="0" i="0" u="none" strike="noStrike" baseline="0" dirty="0">
                <a:solidFill>
                  <a:srgbClr val="008C2C"/>
                </a:solidFill>
                <a:latin typeface="Lato-Regular"/>
              </a:rPr>
              <a:t>/link/bill_llogdbs_1 -o 0 -s 2048150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Determine how many logs to add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	–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How much space is available?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ArialMT"/>
              </a:rPr>
              <a:t>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–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How quickly do you expect logs to fill?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	–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How many days of buffer do you need if backups fail?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Use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ato-Regular"/>
              </a:rPr>
              <a:t>onparams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 to add logical log files, specifying dbspace and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Lato-Regular"/>
              </a:rPr>
              <a:t>size in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Lato-Regular"/>
              </a:rPr>
              <a:t>kbytes</a:t>
            </a:r>
            <a:endParaRPr lang="en-IN" sz="1800" b="0" i="0" u="none" strike="noStrike" baseline="0" dirty="0">
              <a:solidFill>
                <a:srgbClr val="000000"/>
              </a:solidFill>
              <a:latin typeface="Lato-Regular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008C2C"/>
                </a:solidFill>
                <a:latin typeface="Lato-Regular"/>
              </a:rPr>
              <a:t>	</a:t>
            </a:r>
            <a:r>
              <a:rPr lang="en-US" sz="1800" b="0" i="0" u="none" strike="noStrike" baseline="0" dirty="0" err="1">
                <a:solidFill>
                  <a:srgbClr val="008C2C"/>
                </a:solidFill>
                <a:latin typeface="Lato-Regular"/>
              </a:rPr>
              <a:t>onparams</a:t>
            </a:r>
            <a:r>
              <a:rPr lang="en-US" sz="1800" b="0" i="0" u="none" strike="noStrike" baseline="0" dirty="0">
                <a:solidFill>
                  <a:srgbClr val="008C2C"/>
                </a:solidFill>
                <a:latin typeface="Lato-Regular"/>
              </a:rPr>
              <a:t> -a -d </a:t>
            </a:r>
            <a:r>
              <a:rPr lang="en-US" sz="1800" b="0" i="0" u="none" strike="noStrike" baseline="0" dirty="0" err="1">
                <a:solidFill>
                  <a:srgbClr val="008C2C"/>
                </a:solidFill>
                <a:latin typeface="Lato-Regular"/>
              </a:rPr>
              <a:t>llogdbs</a:t>
            </a:r>
            <a:r>
              <a:rPr lang="en-US" sz="1800" b="0" i="0" u="none" strike="noStrike" baseline="0" dirty="0">
                <a:solidFill>
                  <a:srgbClr val="008C2C"/>
                </a:solidFill>
                <a:latin typeface="Lato-Regular"/>
              </a:rPr>
              <a:t> -s 1024000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8C2C"/>
                </a:solidFill>
                <a:latin typeface="Lato-Regular"/>
              </a:rPr>
              <a:t>	</a:t>
            </a:r>
            <a:r>
              <a:rPr lang="en-US" sz="1800" b="0" i="0" u="none" strike="noStrike" baseline="0" dirty="0" err="1">
                <a:solidFill>
                  <a:srgbClr val="008C2C"/>
                </a:solidFill>
                <a:latin typeface="Lato-Regular"/>
              </a:rPr>
              <a:t>onparams</a:t>
            </a:r>
            <a:r>
              <a:rPr lang="en-US" sz="1800" b="0" i="0" u="none" strike="noStrike" baseline="0" dirty="0">
                <a:solidFill>
                  <a:srgbClr val="008C2C"/>
                </a:solidFill>
                <a:latin typeface="Lato-Regular"/>
              </a:rPr>
              <a:t> -a -d </a:t>
            </a:r>
            <a:r>
              <a:rPr lang="en-US" sz="1800" b="0" i="0" u="none" strike="noStrike" baseline="0" dirty="0" err="1">
                <a:solidFill>
                  <a:srgbClr val="008C2C"/>
                </a:solidFill>
                <a:latin typeface="Lato-Regular"/>
              </a:rPr>
              <a:t>logdbs</a:t>
            </a:r>
            <a:r>
              <a:rPr lang="en-US" sz="1800" b="0" i="0" u="none" strike="noStrike" baseline="0" dirty="0">
                <a:solidFill>
                  <a:srgbClr val="008C2C"/>
                </a:solidFill>
                <a:latin typeface="Lato-Regular"/>
              </a:rPr>
              <a:t> -s 10000</a:t>
            </a:r>
          </a:p>
          <a:p>
            <a:pPr marL="0" indent="0" algn="l">
              <a:buNone/>
            </a:pPr>
            <a:endParaRPr lang="en-US" sz="1800" dirty="0">
              <a:solidFill>
                <a:srgbClr val="008C2C"/>
              </a:solidFill>
              <a:latin typeface="Lato-Regular"/>
            </a:endParaRPr>
          </a:p>
          <a:p>
            <a:pPr marL="0" indent="0" algn="l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6442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80DEE-FF6B-46C0-9117-6E8E61ED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1" y="348865"/>
            <a:ext cx="10669000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Remove Logical Log Files from root dbspace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3AC455-0900-480C-A468-FDFB8B82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837190"/>
            <a:ext cx="10749793" cy="442270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Start by adding a few new logs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Move current log to one of the newly added logs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ArialMT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MT"/>
              </a:rPr>
              <a:t>–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Lato-Regular"/>
              </a:rPr>
              <a:t>Monitor with “</a:t>
            </a:r>
            <a:r>
              <a:rPr lang="en-IN" sz="1800" b="0" i="0" u="none" strike="noStrike" baseline="0" dirty="0" err="1">
                <a:solidFill>
                  <a:srgbClr val="008C2C"/>
                </a:solidFill>
                <a:latin typeface="Lato-Regular"/>
              </a:rPr>
              <a:t>onstat</a:t>
            </a:r>
            <a:r>
              <a:rPr lang="en-IN" sz="1800" b="0" i="0" u="none" strike="noStrike" baseline="0" dirty="0">
                <a:solidFill>
                  <a:srgbClr val="008C2C"/>
                </a:solidFill>
                <a:latin typeface="Lato-Regular"/>
              </a:rPr>
              <a:t> –l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Lato-Regular"/>
              </a:rPr>
              <a:t>”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C2C"/>
                </a:solidFill>
                <a:latin typeface="ArialMT"/>
              </a:rPr>
              <a:t>	</a:t>
            </a:r>
            <a:r>
              <a:rPr lang="en-US" sz="1800" b="0" i="0" u="none" strike="noStrike" baseline="0" dirty="0">
                <a:solidFill>
                  <a:srgbClr val="008C2C"/>
                </a:solidFill>
                <a:latin typeface="ArialMT"/>
              </a:rPr>
              <a:t>– </a:t>
            </a:r>
            <a:r>
              <a:rPr lang="en-US" sz="1800" b="0" i="0" u="none" strike="noStrike" baseline="0" dirty="0" err="1">
                <a:solidFill>
                  <a:srgbClr val="008C2C"/>
                </a:solidFill>
                <a:latin typeface="Lato-Regular"/>
              </a:rPr>
              <a:t>onmode</a:t>
            </a:r>
            <a:r>
              <a:rPr lang="en-US" sz="1800" b="0" i="0" u="none" strike="noStrike" baseline="0" dirty="0">
                <a:solidFill>
                  <a:srgbClr val="008C2C"/>
                </a:solidFill>
                <a:latin typeface="Lato-Regular"/>
              </a:rPr>
              <a:t> –l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as many times as necessary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Drop original logs using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ato-Regular"/>
              </a:rPr>
              <a:t>onparams</a:t>
            </a:r>
            <a:endParaRPr lang="en-US" sz="1800" b="0" i="0" u="none" strike="noStrike" baseline="0" dirty="0">
              <a:solidFill>
                <a:srgbClr val="000000"/>
              </a:solidFill>
              <a:latin typeface="Lato-Regular"/>
            </a:endParaRPr>
          </a:p>
          <a:p>
            <a:pPr marL="0" indent="0" algn="l">
              <a:buNone/>
            </a:pPr>
            <a:r>
              <a:rPr lang="es-ES" sz="1800" b="0" i="0" u="none" strike="noStrike" baseline="0" dirty="0">
                <a:solidFill>
                  <a:srgbClr val="008C2C"/>
                </a:solidFill>
                <a:latin typeface="Lato-Regular"/>
              </a:rPr>
              <a:t>	</a:t>
            </a:r>
            <a:r>
              <a:rPr lang="es-ES" sz="1800" b="0" i="0" u="none" strike="noStrike" baseline="0" dirty="0" err="1">
                <a:solidFill>
                  <a:srgbClr val="008C2C"/>
                </a:solidFill>
                <a:latin typeface="Lato-Regular"/>
              </a:rPr>
              <a:t>onparams</a:t>
            </a:r>
            <a:r>
              <a:rPr lang="es-ES" sz="1800" b="0" i="0" u="none" strike="noStrike" baseline="0" dirty="0">
                <a:solidFill>
                  <a:srgbClr val="008C2C"/>
                </a:solidFill>
                <a:latin typeface="Lato-Regular"/>
              </a:rPr>
              <a:t> –d –l 1 -y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Run “fake” archive to reuse dropped logs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008C2C"/>
                </a:solidFill>
                <a:latin typeface="Lato-Regular"/>
              </a:rPr>
              <a:t>	</a:t>
            </a:r>
            <a:r>
              <a:rPr lang="en-IN" sz="1800" b="0" i="0" u="none" strike="noStrike" baseline="0" dirty="0" err="1">
                <a:solidFill>
                  <a:srgbClr val="008C2C"/>
                </a:solidFill>
                <a:latin typeface="Lato-Regular"/>
              </a:rPr>
              <a:t>onbar</a:t>
            </a:r>
            <a:r>
              <a:rPr lang="en-IN" sz="1800" b="0" i="0" u="none" strike="noStrike" baseline="0" dirty="0">
                <a:solidFill>
                  <a:srgbClr val="008C2C"/>
                </a:solidFill>
                <a:latin typeface="Lato-Regular"/>
              </a:rPr>
              <a:t> –b -F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Lato-Regular"/>
              </a:rPr>
              <a:t>Add remaining logs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678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80DEE-FF6B-46C0-9117-6E8E61ED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1" y="348865"/>
            <a:ext cx="10669000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Startup and Shutdown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3AC455-0900-480C-A468-FDFB8B82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837190"/>
            <a:ext cx="10749793" cy="44227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 err="1"/>
              <a:t>oninit</a:t>
            </a:r>
            <a:r>
              <a:rPr lang="en-US" sz="1800" dirty="0"/>
              <a:t> -- Will take </a:t>
            </a:r>
            <a:r>
              <a:rPr lang="en-US" sz="1800" dirty="0" err="1"/>
              <a:t>informix</a:t>
            </a:r>
            <a:r>
              <a:rPr lang="en-US" sz="1800" dirty="0"/>
              <a:t> from offline to online</a:t>
            </a:r>
          </a:p>
          <a:p>
            <a:pPr marL="0" indent="0" algn="l">
              <a:buNone/>
            </a:pPr>
            <a:r>
              <a:rPr lang="en-US" sz="1800" dirty="0"/>
              <a:t>• No options starts </a:t>
            </a:r>
            <a:r>
              <a:rPr lang="en-US" sz="1800" dirty="0" err="1"/>
              <a:t>informix</a:t>
            </a:r>
            <a:r>
              <a:rPr lang="en-US" sz="1800" dirty="0"/>
              <a:t> in multi-user mode</a:t>
            </a:r>
          </a:p>
          <a:p>
            <a:pPr marL="0" indent="0" algn="l">
              <a:buNone/>
            </a:pPr>
            <a:r>
              <a:rPr lang="en-US" sz="1800" dirty="0"/>
              <a:t>	-v Verbose starts in multi-user mode with informational messages</a:t>
            </a:r>
          </a:p>
          <a:p>
            <a:pPr marL="0" indent="0" algn="l">
              <a:buNone/>
            </a:pPr>
            <a:r>
              <a:rPr lang="en-US" sz="1800" dirty="0"/>
              <a:t>	-</a:t>
            </a:r>
            <a:r>
              <a:rPr lang="en-US" sz="1800" dirty="0" err="1"/>
              <a:t>i</a:t>
            </a:r>
            <a:r>
              <a:rPr lang="en-US" sz="1800" dirty="0"/>
              <a:t> Use only at initialization; will destroy existing data;</a:t>
            </a:r>
          </a:p>
          <a:p>
            <a:pPr marL="0" indent="0" algn="l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FULL_DISK_INIT </a:t>
            </a:r>
            <a:r>
              <a:rPr lang="en-US" sz="1800" dirty="0" err="1">
                <a:solidFill>
                  <a:srgbClr val="FF0000"/>
                </a:solidFill>
              </a:rPr>
              <a:t>onconfig</a:t>
            </a:r>
            <a:r>
              <a:rPr lang="en-US" sz="1800" dirty="0">
                <a:solidFill>
                  <a:srgbClr val="FF0000"/>
                </a:solidFill>
              </a:rPr>
              <a:t> parameter prevents this from being done accidentally after initial startup</a:t>
            </a:r>
          </a:p>
          <a:p>
            <a:pPr marL="0" indent="0" algn="l">
              <a:buNone/>
            </a:pPr>
            <a:r>
              <a:rPr lang="en-US" sz="1800" dirty="0"/>
              <a:t>	-s Start instance in quiescent mode only </a:t>
            </a:r>
            <a:r>
              <a:rPr lang="en-US" sz="1800" dirty="0" err="1"/>
              <a:t>informix</a:t>
            </a:r>
            <a:r>
              <a:rPr lang="en-US" sz="1800" dirty="0"/>
              <a:t> can perform tasks</a:t>
            </a:r>
          </a:p>
          <a:p>
            <a:pPr marL="0" indent="0" algn="l">
              <a:buNone/>
            </a:pPr>
            <a:r>
              <a:rPr lang="en-US" sz="1800" dirty="0"/>
              <a:t>	-j Start in administration mode (Single-User) only </a:t>
            </a:r>
            <a:r>
              <a:rPr lang="en-US" sz="1800" dirty="0" err="1"/>
              <a:t>informix</a:t>
            </a:r>
            <a:r>
              <a:rPr lang="en-US" sz="1800" dirty="0"/>
              <a:t> and designated users can perform tasks.</a:t>
            </a:r>
          </a:p>
          <a:p>
            <a:pPr marL="0" indent="0" algn="l">
              <a:buNone/>
            </a:pPr>
            <a:r>
              <a:rPr lang="en-US" sz="1800" dirty="0"/>
              <a:t>	-u options allows inclusion of user names. Also specified by ADMIN_MODE_USERS in </a:t>
            </a:r>
            <a:r>
              <a:rPr lang="en-US" sz="1800" dirty="0" err="1"/>
              <a:t>onconfig</a:t>
            </a:r>
            <a:r>
              <a:rPr lang="en-US" sz="18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591436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80DEE-FF6B-46C0-9117-6E8E61ED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1" y="348865"/>
            <a:ext cx="10669000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Startup and Shutdown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3AC455-0900-480C-A468-FDFB8B82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837190"/>
            <a:ext cx="10749793" cy="4422708"/>
          </a:xfrm>
        </p:spPr>
        <p:txBody>
          <a:bodyPr>
            <a:normAutofit/>
          </a:bodyPr>
          <a:lstStyle/>
          <a:p>
            <a:pPr algn="l"/>
            <a:r>
              <a:rPr lang="en-IN" sz="1800" b="1" i="0" u="none" strike="noStrike" baseline="0" dirty="0" err="1">
                <a:solidFill>
                  <a:srgbClr val="008C2C"/>
                </a:solidFill>
                <a:latin typeface="Lato-Regular"/>
              </a:rPr>
              <a:t>onmode</a:t>
            </a:r>
            <a:endParaRPr lang="en-IN" sz="1800" b="1" i="0" u="none" strike="noStrike" baseline="0" dirty="0">
              <a:solidFill>
                <a:srgbClr val="008C2C"/>
              </a:solidFill>
              <a:latin typeface="Lato-Regular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Lato-Regular"/>
              </a:rPr>
              <a:t>	–m Bring instance online from quiescent or administration mode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	–j Take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ato-Regular"/>
              </a:rPr>
              <a:t>informix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 to administrative mode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	–s Graceful shutdown: users can finish, no new sessions allowed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	–u Immediate shutdown: user sessions are rolled back and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Lato-Regular"/>
              </a:rPr>
              <a:t>terminated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	–k Takes offline and removes shared memory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Shutdown options can be combined</a:t>
            </a:r>
          </a:p>
          <a:p>
            <a:pPr algn="l"/>
            <a:r>
              <a:rPr lang="en-US" sz="1800" b="1" i="0" u="none" strike="noStrike" baseline="0" dirty="0" err="1">
                <a:solidFill>
                  <a:srgbClr val="008C2C"/>
                </a:solidFill>
                <a:latin typeface="Lato-Regular"/>
              </a:rPr>
              <a:t>onmode</a:t>
            </a:r>
            <a:r>
              <a:rPr lang="en-US" sz="1800" b="1" i="0" u="none" strike="noStrike" baseline="0" dirty="0">
                <a:solidFill>
                  <a:srgbClr val="008C2C"/>
                </a:solidFill>
                <a:latin typeface="Lato-Regular"/>
              </a:rPr>
              <a:t> –</a:t>
            </a:r>
            <a:r>
              <a:rPr lang="en-US" sz="1800" b="1" i="0" u="none" strike="noStrike" baseline="0" dirty="0" err="1">
                <a:solidFill>
                  <a:srgbClr val="008C2C"/>
                </a:solidFill>
                <a:latin typeface="Lato-Regular"/>
              </a:rPr>
              <a:t>kuy</a:t>
            </a:r>
            <a:r>
              <a:rPr lang="en-US" sz="1800" b="1" i="0" u="none" strike="noStrike" baseline="0" dirty="0">
                <a:solidFill>
                  <a:srgbClr val="008C2C"/>
                </a:solidFill>
                <a:latin typeface="Lato-Regular"/>
              </a:rPr>
              <a:t>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Kill sessions immediately and take offline without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Lato-Regular"/>
              </a:rPr>
              <a:t>prompting</a:t>
            </a:r>
          </a:p>
          <a:p>
            <a:pPr algn="l"/>
            <a:r>
              <a:rPr lang="en-IN" sz="1800" b="0" i="0" u="none" strike="noStrike" baseline="0" dirty="0" err="1">
                <a:solidFill>
                  <a:srgbClr val="008C2C"/>
                </a:solidFill>
                <a:latin typeface="Lato-Regular"/>
              </a:rPr>
              <a:t>onclean</a:t>
            </a:r>
            <a:endParaRPr lang="en-IN" sz="1800" b="0" i="0" u="none" strike="noStrike" baseline="0" dirty="0">
              <a:solidFill>
                <a:srgbClr val="008C2C"/>
              </a:solidFill>
              <a:latin typeface="Lato-Regula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With no options, will tell you whether or not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ato-Regular"/>
              </a:rPr>
              <a:t>informix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 is offline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-k Use only when necessary to shut down when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ato-Regular"/>
              </a:rPr>
              <a:t>onmode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-Regular"/>
              </a:rPr>
              <a:t> won’t work. Can also be used to clean up residual memory segments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Lato-Regular"/>
              </a:rPr>
              <a:t>after a crash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785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E0131-7411-46D8-A4C0-CB8C8CEA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Install Informix Software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C107D17D-41D2-441A-9BEB-C40BA566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700" b="0" i="0" u="none" strike="noStrike" baseline="0" dirty="0">
                <a:latin typeface="ArialMT"/>
              </a:rPr>
              <a:t>Copy tar file to desired directory</a:t>
            </a:r>
          </a:p>
          <a:p>
            <a:r>
              <a:rPr lang="en-US" sz="2700" b="0" i="0" u="none" strike="noStrike" baseline="0" dirty="0" err="1">
                <a:latin typeface="ArialMT"/>
              </a:rPr>
              <a:t>Untar</a:t>
            </a:r>
            <a:r>
              <a:rPr lang="en-US" sz="2700" b="0" i="0" u="none" strike="noStrike" baseline="0" dirty="0">
                <a:latin typeface="ArialMT"/>
              </a:rPr>
              <a:t> file</a:t>
            </a:r>
          </a:p>
          <a:p>
            <a:r>
              <a:rPr lang="en-US" sz="2700" b="0" i="0" u="none" strike="noStrike" baseline="0" dirty="0">
                <a:latin typeface="ArialMT"/>
              </a:rPr>
              <a:t>Set INFORMIXDIR to correct path</a:t>
            </a:r>
          </a:p>
          <a:p>
            <a:r>
              <a:rPr lang="en-US" sz="2700" b="0" i="0" u="none" strike="noStrike" baseline="0" dirty="0">
                <a:latin typeface="ArialMT"/>
              </a:rPr>
              <a:t>Confirm that INFORMIXDIR is owned by </a:t>
            </a:r>
            <a:r>
              <a:rPr lang="en-US" sz="2700" b="0" i="0" u="none" strike="noStrike" baseline="0" dirty="0" err="1">
                <a:latin typeface="ArialMT"/>
              </a:rPr>
              <a:t>informix:informix</a:t>
            </a:r>
            <a:endParaRPr lang="en-US" sz="2700" b="0" i="0" u="none" strike="noStrike" baseline="0" dirty="0">
              <a:latin typeface="ArialMT"/>
            </a:endParaRPr>
          </a:p>
          <a:p>
            <a:r>
              <a:rPr lang="en-US" sz="2700" b="0" i="0" u="none" strike="noStrike" baseline="0" dirty="0">
                <a:latin typeface="ArialMT"/>
              </a:rPr>
              <a:t>As root, run ./</a:t>
            </a:r>
            <a:r>
              <a:rPr lang="en-US" sz="2700" b="0" i="0" u="none" strike="noStrike" baseline="0" dirty="0" err="1">
                <a:latin typeface="ArialMT"/>
              </a:rPr>
              <a:t>ids_install</a:t>
            </a:r>
            <a:endParaRPr lang="en-US" sz="2700" b="0" i="0" u="none" strike="noStrike" baseline="0" dirty="0">
              <a:latin typeface="ArialMT"/>
            </a:endParaRPr>
          </a:p>
          <a:p>
            <a:r>
              <a:rPr lang="en-US" sz="2700" b="0" i="0" u="none" strike="noStrike" baseline="0" dirty="0">
                <a:latin typeface="ArialMT"/>
              </a:rPr>
              <a:t>It is not necessary to create a test instance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386966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80DEE-FF6B-46C0-9117-6E8E61ED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IBM Plex Sans" panose="020B0503050203000203" pitchFamily="34" charset="0"/>
              </a:rPr>
              <a:t>Prepare for New Instance – </a:t>
            </a:r>
            <a:r>
              <a:rPr lang="en-US" sz="4000" b="0" i="0" dirty="0" err="1">
                <a:solidFill>
                  <a:srgbClr val="FFFFFF"/>
                </a:solidFill>
                <a:effectLst/>
                <a:latin typeface="IBM Plex Sans" panose="020B0503050203000203" pitchFamily="34" charset="0"/>
              </a:rPr>
              <a:t>onconfig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IBM Plex Sans" panose="020B0503050203000203" pitchFamily="34" charset="0"/>
              </a:rPr>
              <a:t> file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C11DE-84B8-490E-AE86-F1F63F7A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Create the root chunk with ownership of </a:t>
            </a:r>
            <a:r>
              <a:rPr lang="en-US" sz="1800" dirty="0" err="1"/>
              <a:t>informix:informix</a:t>
            </a:r>
            <a:r>
              <a:rPr lang="en-US" sz="1800" dirty="0"/>
              <a:t> and permissions of 660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Using links for the chunks is recommended if using raw devices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cd $INFORMIXDIR/</a:t>
            </a:r>
            <a:r>
              <a:rPr lang="en-US" sz="1800" dirty="0" err="1"/>
              <a:t>etc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Copy </a:t>
            </a:r>
            <a:r>
              <a:rPr lang="en-US" sz="1800" dirty="0" err="1"/>
              <a:t>onconfig.std</a:t>
            </a:r>
            <a:r>
              <a:rPr lang="en-US" sz="1800" dirty="0"/>
              <a:t> to </a:t>
            </a:r>
            <a:r>
              <a:rPr lang="en-US" sz="1800" dirty="0" err="1"/>
              <a:t>onconfig.instance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Modify </a:t>
            </a:r>
            <a:r>
              <a:rPr lang="en-US" sz="1800" dirty="0" err="1"/>
              <a:t>onconfig.instance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– ROOTPATH Set to the full path of the root chunk or link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– SERVERNUM Set to a number not already used on the server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– DBSERVERNAME Set to the new instance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– TAPEDEV Set to a valid file, directory, tape device or /dev/null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	– LTAPEDEV Set to a valid file, directory, tape device or /dev/null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5059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80DEE-FF6B-46C0-9117-6E8E61ED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IBM Plex Sans" panose="020B0503050203000203" pitchFamily="34" charset="0"/>
              </a:rPr>
              <a:t>Prepare for New Instance – </a:t>
            </a:r>
            <a:r>
              <a:rPr lang="en-US" sz="4000" b="0" i="0" dirty="0" err="1">
                <a:solidFill>
                  <a:srgbClr val="FFFFFF"/>
                </a:solidFill>
                <a:effectLst/>
                <a:latin typeface="IBM Plex Sans" panose="020B0503050203000203" pitchFamily="34" charset="0"/>
              </a:rPr>
              <a:t>sqlhosts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IBM Plex Sans" panose="020B0503050203000203" pitchFamily="34" charset="0"/>
              </a:rPr>
              <a:t> file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C11DE-84B8-490E-AE86-F1F63F7A5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598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The </a:t>
            </a:r>
            <a:r>
              <a:rPr lang="en-US" sz="1400" dirty="0" err="1"/>
              <a:t>sqlhosts</a:t>
            </a:r>
            <a:r>
              <a:rPr lang="en-US" sz="1400" dirty="0"/>
              <a:t> file is located, by default, in the $INFORMIXDIR/</a:t>
            </a:r>
            <a:r>
              <a:rPr lang="en-US" sz="1400" dirty="0" err="1"/>
              <a:t>etc</a:t>
            </a:r>
            <a:r>
              <a:rPr lang="en-US" sz="1400" dirty="0"/>
              <a:t> directory.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Copy </a:t>
            </a:r>
            <a:r>
              <a:rPr lang="en-US" sz="1400" dirty="0" err="1"/>
              <a:t>sqlhosts.std</a:t>
            </a:r>
            <a:r>
              <a:rPr lang="en-US" sz="1400" dirty="0"/>
              <a:t> to </a:t>
            </a:r>
            <a:r>
              <a:rPr lang="en-US" sz="1400" dirty="0" err="1"/>
              <a:t>sqlhosts</a:t>
            </a:r>
            <a:r>
              <a:rPr lang="en-US" sz="1400" dirty="0"/>
              <a:t> &amp; Modify </a:t>
            </a:r>
            <a:r>
              <a:rPr lang="en-US" sz="1400" dirty="0" err="1"/>
              <a:t>sqlhosts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	</a:t>
            </a:r>
            <a:r>
              <a:rPr lang="en-US" sz="1400" b="1" dirty="0"/>
              <a:t>cp </a:t>
            </a:r>
            <a:r>
              <a:rPr lang="en-US" sz="1400" b="1" dirty="0" err="1"/>
              <a:t>sqlhosts.std</a:t>
            </a:r>
            <a:r>
              <a:rPr lang="en-US" sz="1400" b="1" dirty="0"/>
              <a:t> </a:t>
            </a:r>
            <a:r>
              <a:rPr lang="en-US" sz="1400" b="1" dirty="0" err="1"/>
              <a:t>sqlhosts</a:t>
            </a:r>
            <a:endParaRPr lang="en-US" sz="1400" b="1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80605EB-EF57-487F-B853-12EEB1A5D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67540"/>
              </p:ext>
            </p:extLst>
          </p:nvPr>
        </p:nvGraphicFramePr>
        <p:xfrm>
          <a:off x="1199628" y="2731614"/>
          <a:ext cx="904333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924">
                  <a:extLst>
                    <a:ext uri="{9D8B030D-6E8A-4147-A177-3AD203B41FA5}">
                      <a16:colId xmlns:a16="http://schemas.microsoft.com/office/drawing/2014/main" val="3379903812"/>
                    </a:ext>
                  </a:extLst>
                </a:gridCol>
                <a:gridCol w="1286408">
                  <a:extLst>
                    <a:ext uri="{9D8B030D-6E8A-4147-A177-3AD203B41FA5}">
                      <a16:colId xmlns:a16="http://schemas.microsoft.com/office/drawing/2014/main" val="2388933929"/>
                    </a:ext>
                  </a:extLst>
                </a:gridCol>
                <a:gridCol w="1808666">
                  <a:extLst>
                    <a:ext uri="{9D8B030D-6E8A-4147-A177-3AD203B41FA5}">
                      <a16:colId xmlns:a16="http://schemas.microsoft.com/office/drawing/2014/main" val="2509619282"/>
                    </a:ext>
                  </a:extLst>
                </a:gridCol>
                <a:gridCol w="1808666">
                  <a:extLst>
                    <a:ext uri="{9D8B030D-6E8A-4147-A177-3AD203B41FA5}">
                      <a16:colId xmlns:a16="http://schemas.microsoft.com/office/drawing/2014/main" val="272056213"/>
                    </a:ext>
                  </a:extLst>
                </a:gridCol>
                <a:gridCol w="1808666">
                  <a:extLst>
                    <a:ext uri="{9D8B030D-6E8A-4147-A177-3AD203B41FA5}">
                      <a16:colId xmlns:a16="http://schemas.microsoft.com/office/drawing/2014/main" val="2020163849"/>
                    </a:ext>
                  </a:extLst>
                </a:gridCol>
              </a:tblGrid>
              <a:tr h="28743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dbservername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nettype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servicename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9478"/>
                  </a:ext>
                </a:extLst>
              </a:tr>
              <a:tr h="263484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err="1">
                          <a:effectLst/>
                        </a:rPr>
                        <a:t>billbstb</a:t>
                      </a:r>
                      <a:endParaRPr lang="en-IN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err="1">
                          <a:effectLst/>
                        </a:rPr>
                        <a:t>onipcshm</a:t>
                      </a:r>
                      <a:endParaRPr lang="en-IN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kitten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err="1">
                          <a:effectLst/>
                        </a:rPr>
                        <a:t>billbstb</a:t>
                      </a:r>
                      <a:endParaRPr lang="en-IN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S=1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33845"/>
                  </a:ext>
                </a:extLst>
              </a:tr>
            </a:tbl>
          </a:graphicData>
        </a:graphic>
      </p:graphicFrame>
      <p:pic>
        <p:nvPicPr>
          <p:cNvPr id="1029" name="Picture 5" descr="begin figure description - This figure is described in the surrounding text. - end figure description">
            <a:extLst>
              <a:ext uri="{FF2B5EF4-FFF2-40B4-BE49-F238E27FC236}">
                <a16:creationId xmlns:a16="http://schemas.microsoft.com/office/drawing/2014/main" id="{DEADC83B-ADAB-40B7-A20C-79F22ACB7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009" y="4919579"/>
            <a:ext cx="25527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914C009-16DD-4B08-AD58-6E4F9321EC2B}"/>
              </a:ext>
            </a:extLst>
          </p:cNvPr>
          <p:cNvSpPr txBox="1"/>
          <p:nvPr/>
        </p:nvSpPr>
        <p:spPr>
          <a:xfrm>
            <a:off x="671120" y="3429000"/>
            <a:ext cx="1014229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 err="1"/>
              <a:t>dbservername</a:t>
            </a:r>
            <a:r>
              <a:rPr lang="en-US" sz="1400" dirty="0"/>
              <a:t> - Identifies $INFORMIXSERVER and the DBSERVERNAME or DBSERVERALIASES name of the database server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 err="1"/>
              <a:t>nettype</a:t>
            </a:r>
            <a:r>
              <a:rPr lang="en-US" sz="1400" dirty="0"/>
              <a:t> - Identifies Informix network protocol used.</a:t>
            </a:r>
          </a:p>
          <a:p>
            <a:pPr>
              <a:lnSpc>
                <a:spcPct val="150000"/>
              </a:lnSpc>
            </a:pPr>
            <a:r>
              <a:rPr lang="en-US" sz="1200" b="1" dirty="0"/>
              <a:t>– Database server product</a:t>
            </a:r>
          </a:p>
          <a:p>
            <a:r>
              <a:rPr lang="en-US" sz="1200" b="1" dirty="0"/>
              <a:t>	</a:t>
            </a:r>
            <a:r>
              <a:rPr lang="en-US" sz="1200" dirty="0"/>
              <a:t>• se - Informix Standard Engine (SE)</a:t>
            </a:r>
          </a:p>
          <a:p>
            <a:r>
              <a:rPr lang="en-US" sz="1200" dirty="0"/>
              <a:t>	• on or </a:t>
            </a:r>
            <a:r>
              <a:rPr lang="en-US" sz="1200" dirty="0" err="1"/>
              <a:t>ol</a:t>
            </a:r>
            <a:r>
              <a:rPr lang="en-US" sz="1200" dirty="0"/>
              <a:t> - Informix </a:t>
            </a:r>
            <a:r>
              <a:rPr lang="en-US" sz="1200" dirty="0" err="1"/>
              <a:t>OnLine</a:t>
            </a:r>
            <a:r>
              <a:rPr lang="en-US" sz="1200" dirty="0"/>
              <a:t> Engine</a:t>
            </a:r>
          </a:p>
          <a:p>
            <a:r>
              <a:rPr lang="en-US" sz="1200" dirty="0"/>
              <a:t>	• </a:t>
            </a:r>
            <a:r>
              <a:rPr lang="en-US" sz="1200" dirty="0" err="1"/>
              <a:t>dr</a:t>
            </a:r>
            <a:r>
              <a:rPr lang="en-US" sz="1200" dirty="0"/>
              <a:t> - Informix Gateway</a:t>
            </a:r>
          </a:p>
          <a:p>
            <a:pPr>
              <a:lnSpc>
                <a:spcPct val="150000"/>
              </a:lnSpc>
            </a:pPr>
            <a:r>
              <a:rPr lang="en-US" sz="1200" b="1" dirty="0"/>
              <a:t>– interface type</a:t>
            </a:r>
          </a:p>
          <a:p>
            <a:r>
              <a:rPr lang="en-US" sz="1200" dirty="0"/>
              <a:t>	• </a:t>
            </a:r>
            <a:r>
              <a:rPr lang="en-US" sz="1200" dirty="0" err="1"/>
              <a:t>ipc</a:t>
            </a:r>
            <a:r>
              <a:rPr lang="en-US" sz="1200" dirty="0"/>
              <a:t> - </a:t>
            </a:r>
            <a:r>
              <a:rPr lang="en-US" sz="1200" dirty="0" err="1"/>
              <a:t>Interprocess</a:t>
            </a:r>
            <a:r>
              <a:rPr lang="en-US" sz="1200" dirty="0"/>
              <a:t> communications</a:t>
            </a:r>
          </a:p>
          <a:p>
            <a:pPr lvl="1"/>
            <a:r>
              <a:rPr lang="en-US" sz="1200" dirty="0"/>
              <a:t>	• soc - Sockets</a:t>
            </a:r>
          </a:p>
          <a:p>
            <a:r>
              <a:rPr lang="en-US" sz="1200" dirty="0"/>
              <a:t>	• </a:t>
            </a:r>
            <a:r>
              <a:rPr lang="en-US" sz="1200" dirty="0" err="1"/>
              <a:t>tli</a:t>
            </a:r>
            <a:r>
              <a:rPr lang="en-US" sz="1200" dirty="0"/>
              <a:t> - TLI</a:t>
            </a:r>
          </a:p>
          <a:p>
            <a:pPr>
              <a:lnSpc>
                <a:spcPct val="150000"/>
              </a:lnSpc>
            </a:pPr>
            <a:r>
              <a:rPr lang="en-US" sz="1200" b="1" dirty="0"/>
              <a:t>– network protocol</a:t>
            </a:r>
          </a:p>
          <a:p>
            <a:r>
              <a:rPr lang="en-US" sz="1200" dirty="0"/>
              <a:t>	• </a:t>
            </a:r>
            <a:r>
              <a:rPr lang="en-US" sz="1200" dirty="0" err="1"/>
              <a:t>shm</a:t>
            </a:r>
            <a:r>
              <a:rPr lang="en-US" sz="1200" dirty="0"/>
              <a:t> - Shared memory connection (Only DBA can use this)</a:t>
            </a:r>
          </a:p>
          <a:p>
            <a:r>
              <a:rPr lang="en-US" sz="1200" dirty="0"/>
              <a:t>	• </a:t>
            </a:r>
            <a:r>
              <a:rPr lang="en-US" sz="1200" dirty="0" err="1"/>
              <a:t>tcp</a:t>
            </a:r>
            <a:r>
              <a:rPr lang="en-US" sz="1200" dirty="0"/>
              <a:t> - TCP/IP protocol (Both DBA &amp; Application, Means Two-way communication to DB)</a:t>
            </a:r>
          </a:p>
          <a:p>
            <a:r>
              <a:rPr lang="en-US" sz="1200" dirty="0"/>
              <a:t>	• </a:t>
            </a:r>
            <a:r>
              <a:rPr lang="en-US" sz="1200" dirty="0" err="1"/>
              <a:t>spx</a:t>
            </a:r>
            <a:r>
              <a:rPr lang="en-US" sz="1200" dirty="0"/>
              <a:t> - IPX/SPX protocol</a:t>
            </a:r>
          </a:p>
        </p:txBody>
      </p:sp>
    </p:spTree>
    <p:extLst>
      <p:ext uri="{BB962C8B-B14F-4D97-AF65-F5344CB8AC3E}">
        <p14:creationId xmlns:p14="http://schemas.microsoft.com/office/powerpoint/2010/main" val="20170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80DEE-FF6B-46C0-9117-6E8E61ED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IBM Plex Sans" panose="020B0503050203000203" pitchFamily="34" charset="0"/>
              </a:rPr>
              <a:t>Prepare for New Instance – </a:t>
            </a:r>
            <a:r>
              <a:rPr lang="en-US" sz="4000" b="0" i="0" dirty="0" err="1">
                <a:solidFill>
                  <a:srgbClr val="FFFFFF"/>
                </a:solidFill>
                <a:effectLst/>
                <a:latin typeface="IBM Plex Sans" panose="020B0503050203000203" pitchFamily="34" charset="0"/>
              </a:rPr>
              <a:t>sqlhosts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IBM Plex Sans" panose="020B0503050203000203" pitchFamily="34" charset="0"/>
              </a:rPr>
              <a:t> file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80605EB-EF57-487F-B853-12EEB1A5D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68054"/>
              </p:ext>
            </p:extLst>
          </p:nvPr>
        </p:nvGraphicFramePr>
        <p:xfrm>
          <a:off x="1249963" y="1833992"/>
          <a:ext cx="920272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07">
                  <a:extLst>
                    <a:ext uri="{9D8B030D-6E8A-4147-A177-3AD203B41FA5}">
                      <a16:colId xmlns:a16="http://schemas.microsoft.com/office/drawing/2014/main" val="3379903812"/>
                    </a:ext>
                  </a:extLst>
                </a:gridCol>
                <a:gridCol w="1309081">
                  <a:extLst>
                    <a:ext uri="{9D8B030D-6E8A-4147-A177-3AD203B41FA5}">
                      <a16:colId xmlns:a16="http://schemas.microsoft.com/office/drawing/2014/main" val="2388933929"/>
                    </a:ext>
                  </a:extLst>
                </a:gridCol>
                <a:gridCol w="1840544">
                  <a:extLst>
                    <a:ext uri="{9D8B030D-6E8A-4147-A177-3AD203B41FA5}">
                      <a16:colId xmlns:a16="http://schemas.microsoft.com/office/drawing/2014/main" val="2509619282"/>
                    </a:ext>
                  </a:extLst>
                </a:gridCol>
                <a:gridCol w="1840544">
                  <a:extLst>
                    <a:ext uri="{9D8B030D-6E8A-4147-A177-3AD203B41FA5}">
                      <a16:colId xmlns:a16="http://schemas.microsoft.com/office/drawing/2014/main" val="272056213"/>
                    </a:ext>
                  </a:extLst>
                </a:gridCol>
                <a:gridCol w="1840544">
                  <a:extLst>
                    <a:ext uri="{9D8B030D-6E8A-4147-A177-3AD203B41FA5}">
                      <a16:colId xmlns:a16="http://schemas.microsoft.com/office/drawing/2014/main" val="2452180215"/>
                    </a:ext>
                  </a:extLst>
                </a:gridCol>
              </a:tblGrid>
              <a:tr h="28743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dbservername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nettype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servicename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9478"/>
                  </a:ext>
                </a:extLst>
              </a:tr>
              <a:tr h="263484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err="1">
                          <a:effectLst/>
                        </a:rPr>
                        <a:t>billbstb</a:t>
                      </a:r>
                      <a:endParaRPr lang="en-IN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err="1">
                          <a:effectLst/>
                        </a:rPr>
                        <a:t>onipcshm</a:t>
                      </a:r>
                      <a:endParaRPr lang="en-IN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kitten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err="1">
                          <a:effectLst/>
                        </a:rPr>
                        <a:t>billbstb</a:t>
                      </a:r>
                      <a:endParaRPr lang="en-IN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S=1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33845"/>
                  </a:ext>
                </a:extLst>
              </a:tr>
              <a:tr h="263484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err="1">
                          <a:effectLst/>
                        </a:rPr>
                        <a:t>billbstbsoc</a:t>
                      </a:r>
                      <a:endParaRPr lang="en-IN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err="1">
                          <a:effectLst/>
                        </a:rPr>
                        <a:t>onsoctcp</a:t>
                      </a:r>
                      <a:endParaRPr lang="en-IN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10.125.65.76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1529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IN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7803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3AC455-0900-480C-A468-FDFB8B82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7858"/>
            <a:ext cx="10515600" cy="34575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hostname</a:t>
            </a:r>
            <a:r>
              <a:rPr lang="en-US" dirty="0"/>
              <a:t> - Identifies the host name of the database server in /</a:t>
            </a:r>
            <a:r>
              <a:rPr lang="en-US" dirty="0" err="1"/>
              <a:t>etc</a:t>
            </a:r>
            <a:r>
              <a:rPr lang="en-US" dirty="0"/>
              <a:t>/hosts</a:t>
            </a:r>
          </a:p>
          <a:p>
            <a:r>
              <a:rPr lang="en-US" b="1" dirty="0" err="1"/>
              <a:t>servicename</a:t>
            </a:r>
            <a:r>
              <a:rPr lang="en-US" dirty="0"/>
              <a:t> - Identifies the network services name in /</a:t>
            </a:r>
            <a:r>
              <a:rPr lang="en-US" dirty="0" err="1"/>
              <a:t>etc</a:t>
            </a:r>
            <a:r>
              <a:rPr lang="en-US" dirty="0"/>
              <a:t>/services</a:t>
            </a:r>
          </a:p>
          <a:p>
            <a:r>
              <a:rPr lang="en-US" b="1" dirty="0"/>
              <a:t>options</a:t>
            </a:r>
            <a:r>
              <a:rPr lang="en-US" dirty="0"/>
              <a:t> - The options field includes entries for the following features:</a:t>
            </a:r>
          </a:p>
          <a:p>
            <a:pPr marL="0" indent="0">
              <a:buNone/>
            </a:pPr>
            <a:r>
              <a:rPr lang="en-US" dirty="0"/>
              <a:t>	• b - Buffer size</a:t>
            </a:r>
          </a:p>
          <a:p>
            <a:pPr marL="0" indent="0">
              <a:buNone/>
            </a:pPr>
            <a:r>
              <a:rPr lang="en-US" dirty="0"/>
              <a:t>	• c - Connection redirection</a:t>
            </a:r>
          </a:p>
          <a:p>
            <a:pPr marL="0" indent="0">
              <a:buNone/>
            </a:pPr>
            <a:r>
              <a:rPr lang="en-US" dirty="0"/>
              <a:t>	• e - End of group</a:t>
            </a:r>
          </a:p>
          <a:p>
            <a:pPr marL="0" indent="0">
              <a:buNone/>
            </a:pPr>
            <a:r>
              <a:rPr lang="en-US" dirty="0"/>
              <a:t>	• g - Group</a:t>
            </a:r>
          </a:p>
          <a:p>
            <a:pPr marL="0" indent="0">
              <a:buNone/>
            </a:pPr>
            <a:r>
              <a:rPr lang="en-US" dirty="0"/>
              <a:t>	• </a:t>
            </a:r>
            <a:r>
              <a:rPr lang="en-US" dirty="0" err="1"/>
              <a:t>i</a:t>
            </a:r>
            <a:r>
              <a:rPr lang="en-US" dirty="0"/>
              <a:t> - Identifier</a:t>
            </a:r>
          </a:p>
          <a:p>
            <a:pPr marL="0" indent="0">
              <a:buNone/>
            </a:pPr>
            <a:r>
              <a:rPr lang="en-US" dirty="0"/>
              <a:t>	• k - Keep-alive</a:t>
            </a:r>
          </a:p>
          <a:p>
            <a:pPr marL="0" indent="0">
              <a:buNone/>
            </a:pPr>
            <a:r>
              <a:rPr lang="en-US" dirty="0"/>
              <a:t>	• s - Security (database server)</a:t>
            </a:r>
          </a:p>
          <a:p>
            <a:pPr marL="0" indent="0">
              <a:buNone/>
            </a:pPr>
            <a:r>
              <a:rPr lang="en-US" dirty="0"/>
              <a:t>	• r - Security (client)</a:t>
            </a:r>
          </a:p>
          <a:p>
            <a:pPr marL="0" indent="0">
              <a:buNone/>
            </a:pPr>
            <a:r>
              <a:rPr lang="en-IN" b="1" u="sng" dirty="0">
                <a:hlinkClick r:id="rId2"/>
              </a:rPr>
              <a:t>Detail : </a:t>
            </a:r>
            <a:r>
              <a:rPr lang="en-IN" dirty="0">
                <a:hlinkClick r:id="rId2"/>
              </a:rPr>
              <a:t>https://www.oninit.com/manual/informix/100/admin/admin154.htm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79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80DEE-FF6B-46C0-9117-6E8E61ED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1" y="348865"/>
            <a:ext cx="10669000" cy="877729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IBM Plex Sans" panose="020B0503050203000203" pitchFamily="34" charset="0"/>
              </a:rPr>
              <a:t>Prepare for New Instance - /</a:t>
            </a:r>
            <a:r>
              <a:rPr lang="en-US" sz="4000" b="0" i="0" dirty="0" err="1">
                <a:solidFill>
                  <a:srgbClr val="FFFFFF"/>
                </a:solidFill>
                <a:effectLst/>
                <a:latin typeface="IBM Plex Sans" panose="020B0503050203000203" pitchFamily="34" charset="0"/>
              </a:rPr>
              <a:t>etc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IBM Plex Sans" panose="020B0503050203000203" pitchFamily="34" charset="0"/>
              </a:rPr>
              <a:t>/services file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3AC455-0900-480C-A468-FDFB8B82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837190"/>
            <a:ext cx="10749793" cy="4422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• Ties the service name in </a:t>
            </a:r>
            <a:r>
              <a:rPr lang="en-US" sz="1800" dirty="0" err="1"/>
              <a:t>sqlhosts</a:t>
            </a:r>
            <a:r>
              <a:rPr lang="en-US" sz="1800" dirty="0"/>
              <a:t> to a port number</a:t>
            </a:r>
          </a:p>
          <a:p>
            <a:pPr marL="0" indent="0">
              <a:buNone/>
            </a:pPr>
            <a:r>
              <a:rPr lang="en-US" sz="1800" dirty="0"/>
              <a:t>• This is not needed if a port number is used in the fourth column of </a:t>
            </a:r>
            <a:r>
              <a:rPr lang="en-US" sz="1800" dirty="0" err="1"/>
              <a:t>sqlhosts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– </a:t>
            </a:r>
            <a:r>
              <a:rPr lang="en-US" sz="1800" b="1" dirty="0" err="1"/>
              <a:t>servicename</a:t>
            </a:r>
            <a:r>
              <a:rPr lang="en-US" sz="1800" dirty="0"/>
              <a:t> - Unique name given to identify a network service</a:t>
            </a:r>
          </a:p>
          <a:p>
            <a:pPr marL="0" indent="0">
              <a:buNone/>
            </a:pPr>
            <a:r>
              <a:rPr lang="en-US" sz="1800" dirty="0"/>
              <a:t>– </a:t>
            </a:r>
            <a:r>
              <a:rPr lang="en-US" sz="1800" b="1" dirty="0"/>
              <a:t>port/protocol </a:t>
            </a:r>
            <a:r>
              <a:rPr lang="en-US" sz="1800" dirty="0"/>
              <a:t>- Unique port number for the network service and protocol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Example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• Ties the hostname in </a:t>
            </a:r>
            <a:r>
              <a:rPr lang="en-US" sz="1800" dirty="0" err="1"/>
              <a:t>sqlhosts</a:t>
            </a:r>
            <a:r>
              <a:rPr lang="en-US" sz="1800" dirty="0"/>
              <a:t> to an IP address</a:t>
            </a:r>
          </a:p>
          <a:p>
            <a:pPr marL="0" indent="0">
              <a:buNone/>
            </a:pPr>
            <a:r>
              <a:rPr lang="en-US" sz="1800" dirty="0"/>
              <a:t>• This is not needed if an IP address is used in the third column of </a:t>
            </a:r>
            <a:r>
              <a:rPr lang="en-US" sz="1800" dirty="0" err="1"/>
              <a:t>sqlhosts</a:t>
            </a:r>
            <a:endParaRPr lang="en-IN" sz="1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82314D-2EF8-4074-8F55-0AB265BCF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21354"/>
              </p:ext>
            </p:extLst>
          </p:nvPr>
        </p:nvGraphicFramePr>
        <p:xfrm>
          <a:off x="966598" y="366047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765132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1611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</a:rPr>
                        <a:t>billbstb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1528/</a:t>
                      </a:r>
                      <a:r>
                        <a:rPr lang="en-IN" dirty="0" err="1"/>
                        <a:t>tcp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</a:rPr>
                        <a:t>billbstb</a:t>
                      </a:r>
                      <a:r>
                        <a:rPr lang="en-IN" dirty="0" err="1"/>
                        <a:t>soc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1529/</a:t>
                      </a:r>
                      <a:r>
                        <a:rPr lang="en-IN" dirty="0" err="1"/>
                        <a:t>tcp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1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19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80DEE-FF6B-46C0-9117-6E8E61ED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1" y="348865"/>
            <a:ext cx="10669000" cy="877729"/>
          </a:xfrm>
        </p:spPr>
        <p:txBody>
          <a:bodyPr anchor="ctr">
            <a:normAutofit/>
          </a:bodyPr>
          <a:lstStyle/>
          <a:p>
            <a:r>
              <a:rPr lang="en-US" sz="4000" b="0" i="0">
                <a:solidFill>
                  <a:srgbClr val="FFFFFF"/>
                </a:solidFill>
                <a:effectLst/>
                <a:latin typeface="IBM Plex Sans" panose="020B0503050203000203" pitchFamily="34" charset="0"/>
              </a:rPr>
              <a:t>Initialize Instance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5FA11EB2-2DE6-47A0-A740-8B05B87CD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589896"/>
              </p:ext>
            </p:extLst>
          </p:nvPr>
        </p:nvGraphicFramePr>
        <p:xfrm>
          <a:off x="604007" y="1837190"/>
          <a:ext cx="10749793" cy="442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91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80DEE-FF6B-46C0-9117-6E8E61ED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1" y="348865"/>
            <a:ext cx="10669000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Overview – Build Out Instance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3AC455-0900-480C-A468-FDFB8B82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837190"/>
            <a:ext cx="10749793" cy="44227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Create additional </a:t>
            </a:r>
            <a:r>
              <a:rPr lang="en-US" sz="1800" dirty="0" err="1"/>
              <a:t>dbspaces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	– Physical log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	– Logical logs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	– Data dbspace(s)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	– Temporary </a:t>
            </a:r>
            <a:r>
              <a:rPr lang="en-US" sz="1800" dirty="0" err="1"/>
              <a:t>dbspaces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Move physical log to its physical dbspace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Create logical logs in their own logical dbspace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Drop original logical logs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Customize configuration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8350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80DEE-FF6B-46C0-9117-6E8E61ED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1" y="348865"/>
            <a:ext cx="10669000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Dbspace General Guidelines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3AC455-0900-480C-A468-FDFB8B82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837190"/>
            <a:ext cx="10749793" cy="44227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For performance reasons, it is recommended that separate </a:t>
            </a:r>
            <a:r>
              <a:rPr lang="en-US" sz="1800" dirty="0" err="1"/>
              <a:t>dbspaces</a:t>
            </a:r>
            <a:r>
              <a:rPr lang="en-US" sz="1800" dirty="0"/>
              <a:t> to be allocated for the logical and physical log, temporary/sort space, and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It is generally considered best practice to distribute databases, tables, indexes and fragments across multiple </a:t>
            </a:r>
            <a:r>
              <a:rPr lang="en-US" sz="1800" dirty="0" err="1"/>
              <a:t>dbspaces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– Provides for greater granularity when monitoring</a:t>
            </a:r>
          </a:p>
          <a:p>
            <a:pPr marL="0" indent="0">
              <a:buNone/>
            </a:pPr>
            <a:r>
              <a:rPr lang="en-US" sz="1800" dirty="0"/>
              <a:t>	– Enables identification of “hot spots” on disk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By default, physical and logical logs are created in root dbspace so these should be moved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It is recommended to create multiple temporary </a:t>
            </a:r>
            <a:r>
              <a:rPr lang="en-US" sz="1800" dirty="0" err="1"/>
              <a:t>dbspaces</a:t>
            </a:r>
            <a:r>
              <a:rPr lang="en-US" sz="1800" dirty="0"/>
              <a:t> to distribute I/O across disks and allow for parallel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•Temporary </a:t>
            </a:r>
            <a:r>
              <a:rPr lang="en-US" sz="1800" dirty="0" err="1"/>
              <a:t>dbspaces</a:t>
            </a:r>
            <a:r>
              <a:rPr lang="en-US" sz="1800" dirty="0"/>
              <a:t> should all be the same size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1909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67918C9B13494FADF77A9E9DF04DBE" ma:contentTypeVersion="11" ma:contentTypeDescription="Create a new document." ma:contentTypeScope="" ma:versionID="b481c2be90556e9a21e4a1f83659ccaa">
  <xsd:schema xmlns:xsd="http://www.w3.org/2001/XMLSchema" xmlns:xs="http://www.w3.org/2001/XMLSchema" xmlns:p="http://schemas.microsoft.com/office/2006/metadata/properties" xmlns:ns3="a8ff8915-39d5-42b4-a395-65c842f8b9b3" xmlns:ns4="1470198a-d9cb-4aa2-a411-4455b0b35a8e" targetNamespace="http://schemas.microsoft.com/office/2006/metadata/properties" ma:root="true" ma:fieldsID="9783c6d162d5f085c81d71115371bb79" ns3:_="" ns4:_="">
    <xsd:import namespace="a8ff8915-39d5-42b4-a395-65c842f8b9b3"/>
    <xsd:import namespace="1470198a-d9cb-4aa2-a411-4455b0b35a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f8915-39d5-42b4-a395-65c842f8b9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0198a-d9cb-4aa2-a411-4455b0b35a8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E5D8CD-104A-45F4-AE88-CF81FE7C62C2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1470198a-d9cb-4aa2-a411-4455b0b35a8e"/>
    <ds:schemaRef ds:uri="http://purl.org/dc/dcmitype/"/>
    <ds:schemaRef ds:uri="a8ff8915-39d5-42b4-a395-65c842f8b9b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4B229-92AF-465F-B172-78616C4A04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ff8915-39d5-42b4-a395-65c842f8b9b3"/>
    <ds:schemaRef ds:uri="1470198a-d9cb-4aa2-a411-4455b0b35a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88B3CE-4AD5-4A0C-9F3F-16D825CB74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1772</Words>
  <Application>Microsoft Office PowerPoint</Application>
  <PresentationFormat>Widescreen</PresentationFormat>
  <Paragraphs>207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ArialMT</vt:lpstr>
      <vt:lpstr>Calibri</vt:lpstr>
      <vt:lpstr>Calibri Light</vt:lpstr>
      <vt:lpstr>IBM Plex Sans</vt:lpstr>
      <vt:lpstr>Lato-Regular</vt:lpstr>
      <vt:lpstr>Wingdings</vt:lpstr>
      <vt:lpstr>Office Theme</vt:lpstr>
      <vt:lpstr>Overview</vt:lpstr>
      <vt:lpstr>Install Informix Software</vt:lpstr>
      <vt:lpstr>Prepare for New Instance – onconfig file</vt:lpstr>
      <vt:lpstr>Prepare for New Instance – sqlhosts file</vt:lpstr>
      <vt:lpstr>Prepare for New Instance – sqlhosts file</vt:lpstr>
      <vt:lpstr>Prepare for New Instance - /etc/services file</vt:lpstr>
      <vt:lpstr>Initialize Instance</vt:lpstr>
      <vt:lpstr>Overview – Build Out Instance</vt:lpstr>
      <vt:lpstr>Dbspace General Guidelines</vt:lpstr>
      <vt:lpstr>Creating a dbspace</vt:lpstr>
      <vt:lpstr>Adding a Chunk to a dbspace</vt:lpstr>
      <vt:lpstr>Physical Log Considerations</vt:lpstr>
      <vt:lpstr>Logical Log Considerations</vt:lpstr>
      <vt:lpstr>Move Physical Log</vt:lpstr>
      <vt:lpstr>Create Logical Log Files</vt:lpstr>
      <vt:lpstr>Remove Logical Log Files from root dbspace</vt:lpstr>
      <vt:lpstr>Startup and Shutdown</vt:lpstr>
      <vt:lpstr>Startup and Shutdown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Pratap Singh, Raghvendra (Cognizant)</dc:creator>
  <cp:lastModifiedBy>Sulochana Vemula, Vodafone</cp:lastModifiedBy>
  <cp:revision>76</cp:revision>
  <dcterms:created xsi:type="dcterms:W3CDTF">2022-01-27T09:59:11Z</dcterms:created>
  <dcterms:modified xsi:type="dcterms:W3CDTF">2023-05-22T06:34:41Z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0x010100DD67918C9B13494FADF77A9E9DF04DBE</vt:lpwstr>
  </property>
  <property fmtid="{D5CDD505-2E9C-101B-9397-08002B2CF9AE}" pid="3" name="MSIP_Label_0359f705-2ba0-454b-9cfc-6ce5bcaac040_Enabled">
    <vt:lpwstr>true</vt:lpwstr>
  </property>
  <property fmtid="{D5CDD505-2E9C-101B-9397-08002B2CF9AE}" pid="4" name="MSIP_Label_0359f705-2ba0-454b-9cfc-6ce5bcaac040_SetDate">
    <vt:lpwstr>2023-05-03T14:47:39Z</vt:lpwstr>
  </property>
  <property fmtid="{D5CDD505-2E9C-101B-9397-08002B2CF9AE}" pid="5" name="MSIP_Label_0359f705-2ba0-454b-9cfc-6ce5bcaac040_Method">
    <vt:lpwstr>Standard</vt:lpwstr>
  </property>
  <property fmtid="{D5CDD505-2E9C-101B-9397-08002B2CF9AE}" pid="6" name="MSIP_Label_0359f705-2ba0-454b-9cfc-6ce5bcaac040_Name">
    <vt:lpwstr>0359f705-2ba0-454b-9cfc-6ce5bcaac040</vt:lpwstr>
  </property>
  <property fmtid="{D5CDD505-2E9C-101B-9397-08002B2CF9AE}" pid="7" name="MSIP_Label_0359f705-2ba0-454b-9cfc-6ce5bcaac040_SiteId">
    <vt:lpwstr>68283f3b-8487-4c86-adb3-a5228f18b893</vt:lpwstr>
  </property>
  <property fmtid="{D5CDD505-2E9C-101B-9397-08002B2CF9AE}" pid="8" name="MSIP_Label_0359f705-2ba0-454b-9cfc-6ce5bcaac040_ActionId">
    <vt:lpwstr>27b86952-419d-49d6-98a7-1f85517442ce</vt:lpwstr>
  </property>
  <property fmtid="{D5CDD505-2E9C-101B-9397-08002B2CF9AE}" pid="9" name="MSIP_Label_0359f705-2ba0-454b-9cfc-6ce5bcaac040_ContentBits">
    <vt:lpwstr>2</vt:lpwstr>
  </property>
</Properties>
</file>