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4"/>
  </p:notesMasterIdLst>
  <p:handoutMasterIdLst>
    <p:handoutMasterId r:id="rId15"/>
  </p:handoutMasterIdLst>
  <p:sldIdLst>
    <p:sldId id="256" r:id="rId3"/>
    <p:sldId id="257" r:id="rId4"/>
    <p:sldId id="265" r:id="rId5"/>
    <p:sldId id="266" r:id="rId6"/>
    <p:sldId id="267" r:id="rId7"/>
    <p:sldId id="268" r:id="rId8"/>
    <p:sldId id="269" r:id="rId9"/>
    <p:sldId id="270" r:id="rId10"/>
    <p:sldId id="271"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644860-F8F4-DE43-5021-AD82C25B7E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EF08C5-8B73-586C-A52E-0E020A566F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A144B3-ECC9-45D1-A4A3-B99ED75CC1F6}" type="datetimeFigureOut">
              <a:rPr lang="en-US" smtClean="0"/>
              <a:t>11/21/2022</a:t>
            </a:fld>
            <a:endParaRPr lang="en-US"/>
          </a:p>
        </p:txBody>
      </p:sp>
      <p:sp>
        <p:nvSpPr>
          <p:cNvPr id="4" name="Footer Placeholder 3">
            <a:extLst>
              <a:ext uri="{FF2B5EF4-FFF2-40B4-BE49-F238E27FC236}">
                <a16:creationId xmlns:a16="http://schemas.microsoft.com/office/drawing/2014/main" id="{657DC1D8-3A48-32C1-D750-3D8D0DC81B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95143B8-9064-84C5-165D-78B92B98EE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55B2A5-E59B-4DDF-B92E-4BF2F14D8247}" type="slidenum">
              <a:rPr lang="en-US" smtClean="0"/>
              <a:t>‹#›</a:t>
            </a:fld>
            <a:endParaRPr lang="en-US"/>
          </a:p>
        </p:txBody>
      </p:sp>
    </p:spTree>
    <p:extLst>
      <p:ext uri="{BB962C8B-B14F-4D97-AF65-F5344CB8AC3E}">
        <p14:creationId xmlns:p14="http://schemas.microsoft.com/office/powerpoint/2010/main" val="590983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92D8F-75AF-4610-AD7E-30C0C13DD89A}" type="datetimeFigureOut">
              <a:rPr lang="en-US" smtClean="0"/>
              <a:t>11/21/2022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568EB9-779A-4F55-987E-ED64C3113C80}" type="slidenum">
              <a:rPr lang="en-US" smtClean="0"/>
              <a:t>‹#›</a:t>
            </a:fld>
            <a:endParaRPr lang="en-US"/>
          </a:p>
        </p:txBody>
      </p:sp>
    </p:spTree>
    <p:extLst>
      <p:ext uri="{BB962C8B-B14F-4D97-AF65-F5344CB8AC3E}">
        <p14:creationId xmlns:p14="http://schemas.microsoft.com/office/powerpoint/2010/main" val="3667635138"/>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C9568EB9-779A-4F55-987E-ED64C3113C80}" type="slidenum">
              <a:rPr lang="en-US" smtClean="0"/>
              <a:t>1</a:t>
            </a:fld>
            <a:endParaRPr lang="en-US"/>
          </a:p>
        </p:txBody>
      </p:sp>
    </p:spTree>
    <p:extLst>
      <p:ext uri="{BB962C8B-B14F-4D97-AF65-F5344CB8AC3E}">
        <p14:creationId xmlns:p14="http://schemas.microsoft.com/office/powerpoint/2010/main" val="1163702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C9568EB9-779A-4F55-987E-ED64C3113C80}" type="slidenum">
              <a:rPr lang="en-US" smtClean="0"/>
              <a:t>10</a:t>
            </a:fld>
            <a:endParaRPr lang="en-US"/>
          </a:p>
        </p:txBody>
      </p:sp>
    </p:spTree>
    <p:extLst>
      <p:ext uri="{BB962C8B-B14F-4D97-AF65-F5344CB8AC3E}">
        <p14:creationId xmlns:p14="http://schemas.microsoft.com/office/powerpoint/2010/main" val="3494372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C9568EB9-779A-4F55-987E-ED64C3113C80}" type="slidenum">
              <a:rPr lang="en-US" smtClean="0"/>
              <a:t>11</a:t>
            </a:fld>
            <a:endParaRPr lang="en-US"/>
          </a:p>
        </p:txBody>
      </p:sp>
    </p:spTree>
    <p:extLst>
      <p:ext uri="{BB962C8B-B14F-4D97-AF65-F5344CB8AC3E}">
        <p14:creationId xmlns:p14="http://schemas.microsoft.com/office/powerpoint/2010/main" val="2618031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C9568EB9-779A-4F55-987E-ED64C3113C80}" type="slidenum">
              <a:rPr lang="en-US" smtClean="0"/>
              <a:t>2</a:t>
            </a:fld>
            <a:endParaRPr lang="en-US"/>
          </a:p>
        </p:txBody>
      </p:sp>
    </p:spTree>
    <p:extLst>
      <p:ext uri="{BB962C8B-B14F-4D97-AF65-F5344CB8AC3E}">
        <p14:creationId xmlns:p14="http://schemas.microsoft.com/office/powerpoint/2010/main" val="1800667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C9568EB9-779A-4F55-987E-ED64C3113C80}" type="slidenum">
              <a:rPr lang="en-US" smtClean="0"/>
              <a:t>3</a:t>
            </a:fld>
            <a:endParaRPr lang="en-US"/>
          </a:p>
        </p:txBody>
      </p:sp>
    </p:spTree>
    <p:extLst>
      <p:ext uri="{BB962C8B-B14F-4D97-AF65-F5344CB8AC3E}">
        <p14:creationId xmlns:p14="http://schemas.microsoft.com/office/powerpoint/2010/main" val="1964869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C9568EB9-779A-4F55-987E-ED64C3113C80}" type="slidenum">
              <a:rPr lang="en-US" smtClean="0"/>
              <a:t>4</a:t>
            </a:fld>
            <a:endParaRPr lang="en-US"/>
          </a:p>
        </p:txBody>
      </p:sp>
    </p:spTree>
    <p:extLst>
      <p:ext uri="{BB962C8B-B14F-4D97-AF65-F5344CB8AC3E}">
        <p14:creationId xmlns:p14="http://schemas.microsoft.com/office/powerpoint/2010/main" val="2047859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C9568EB9-779A-4F55-987E-ED64C3113C80}" type="slidenum">
              <a:rPr lang="en-US" smtClean="0"/>
              <a:t>5</a:t>
            </a:fld>
            <a:endParaRPr lang="en-US"/>
          </a:p>
        </p:txBody>
      </p:sp>
    </p:spTree>
    <p:extLst>
      <p:ext uri="{BB962C8B-B14F-4D97-AF65-F5344CB8AC3E}">
        <p14:creationId xmlns:p14="http://schemas.microsoft.com/office/powerpoint/2010/main" val="2040334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C9568EB9-779A-4F55-987E-ED64C3113C80}" type="slidenum">
              <a:rPr lang="en-US" smtClean="0"/>
              <a:t>6</a:t>
            </a:fld>
            <a:endParaRPr lang="en-US"/>
          </a:p>
        </p:txBody>
      </p:sp>
    </p:spTree>
    <p:extLst>
      <p:ext uri="{BB962C8B-B14F-4D97-AF65-F5344CB8AC3E}">
        <p14:creationId xmlns:p14="http://schemas.microsoft.com/office/powerpoint/2010/main" val="210512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C9568EB9-779A-4F55-987E-ED64C3113C80}" type="slidenum">
              <a:rPr lang="en-US" smtClean="0"/>
              <a:t>7</a:t>
            </a:fld>
            <a:endParaRPr lang="en-US"/>
          </a:p>
        </p:txBody>
      </p:sp>
    </p:spTree>
    <p:extLst>
      <p:ext uri="{BB962C8B-B14F-4D97-AF65-F5344CB8AC3E}">
        <p14:creationId xmlns:p14="http://schemas.microsoft.com/office/powerpoint/2010/main" val="2964328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C9568EB9-779A-4F55-987E-ED64C3113C80}" type="slidenum">
              <a:rPr lang="en-US" smtClean="0"/>
              <a:t>8</a:t>
            </a:fld>
            <a:endParaRPr lang="en-US"/>
          </a:p>
        </p:txBody>
      </p:sp>
    </p:spTree>
    <p:extLst>
      <p:ext uri="{BB962C8B-B14F-4D97-AF65-F5344CB8AC3E}">
        <p14:creationId xmlns:p14="http://schemas.microsoft.com/office/powerpoint/2010/main" val="29833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C9568EB9-779A-4F55-987E-ED64C3113C80}" type="slidenum">
              <a:rPr lang="en-US" smtClean="0"/>
              <a:t>9</a:t>
            </a:fld>
            <a:endParaRPr lang="en-US"/>
          </a:p>
        </p:txBody>
      </p:sp>
    </p:spTree>
    <p:extLst>
      <p:ext uri="{BB962C8B-B14F-4D97-AF65-F5344CB8AC3E}">
        <p14:creationId xmlns:p14="http://schemas.microsoft.com/office/powerpoint/2010/main" val="752995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F256D-D0B8-5E9E-F208-EA94B9BF55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0B19A2-D4A9-E65B-5A67-A2E879F407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51CCEE-82FA-A055-4994-B59F5A234CCD}"/>
              </a:ext>
            </a:extLst>
          </p:cNvPr>
          <p:cNvSpPr>
            <a:spLocks noGrp="1"/>
          </p:cNvSpPr>
          <p:nvPr>
            <p:ph type="dt" sz="half" idx="10"/>
          </p:nvPr>
        </p:nvSpPr>
        <p:spPr/>
        <p:txBody>
          <a:bodyPr/>
          <a:lstStyle/>
          <a:p>
            <a:fld id="{6B06C519-0A18-4F53-9713-C5DE72D011B2}" type="datetimeFigureOut">
              <a:rPr lang="en-US" smtClean="0"/>
              <a:t>11/21/2022</a:t>
            </a:fld>
            <a:endParaRPr lang="en-US"/>
          </a:p>
        </p:txBody>
      </p:sp>
      <p:sp>
        <p:nvSpPr>
          <p:cNvPr id="5" name="Footer Placeholder 4">
            <a:extLst>
              <a:ext uri="{FF2B5EF4-FFF2-40B4-BE49-F238E27FC236}">
                <a16:creationId xmlns:a16="http://schemas.microsoft.com/office/drawing/2014/main" id="{DDBD2864-E635-7C0F-C649-17BB55A0F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0CF4A-3103-F47B-4DC8-260D93153DFB}"/>
              </a:ext>
            </a:extLst>
          </p:cNvPr>
          <p:cNvSpPr>
            <a:spLocks noGrp="1"/>
          </p:cNvSpPr>
          <p:nvPr>
            <p:ph type="sldNum" sz="quarter" idx="12"/>
          </p:nvPr>
        </p:nvSpPr>
        <p:spPr/>
        <p:txBody>
          <a:bodyPr/>
          <a:lstStyle/>
          <a:p>
            <a:fld id="{81BD0667-7A9A-44FD-975C-94EAD96532C7}" type="slidenum">
              <a:rPr lang="en-US" smtClean="0"/>
              <a:t>‹#›</a:t>
            </a:fld>
            <a:endParaRPr lang="en-US"/>
          </a:p>
        </p:txBody>
      </p:sp>
    </p:spTree>
    <p:extLst>
      <p:ext uri="{BB962C8B-B14F-4D97-AF65-F5344CB8AC3E}">
        <p14:creationId xmlns:p14="http://schemas.microsoft.com/office/powerpoint/2010/main" val="1605495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0297-BBC7-5DDC-D508-7C4FDDD643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D472C3-A7F1-B854-24B4-1D9C4A991C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160330-02A7-D543-AF64-14312540CF08}"/>
              </a:ext>
            </a:extLst>
          </p:cNvPr>
          <p:cNvSpPr>
            <a:spLocks noGrp="1"/>
          </p:cNvSpPr>
          <p:nvPr>
            <p:ph type="dt" sz="half" idx="10"/>
          </p:nvPr>
        </p:nvSpPr>
        <p:spPr/>
        <p:txBody>
          <a:bodyPr/>
          <a:lstStyle/>
          <a:p>
            <a:fld id="{6B06C519-0A18-4F53-9713-C5DE72D011B2}" type="datetimeFigureOut">
              <a:rPr lang="en-US" smtClean="0"/>
              <a:t>11/21/2022</a:t>
            </a:fld>
            <a:endParaRPr lang="en-US"/>
          </a:p>
        </p:txBody>
      </p:sp>
      <p:sp>
        <p:nvSpPr>
          <p:cNvPr id="5" name="Footer Placeholder 4">
            <a:extLst>
              <a:ext uri="{FF2B5EF4-FFF2-40B4-BE49-F238E27FC236}">
                <a16:creationId xmlns:a16="http://schemas.microsoft.com/office/drawing/2014/main" id="{70EB136D-BA58-9147-9CB2-B7F1B64CB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5017F-8125-168B-BE7A-91E82895B487}"/>
              </a:ext>
            </a:extLst>
          </p:cNvPr>
          <p:cNvSpPr>
            <a:spLocks noGrp="1"/>
          </p:cNvSpPr>
          <p:nvPr>
            <p:ph type="sldNum" sz="quarter" idx="12"/>
          </p:nvPr>
        </p:nvSpPr>
        <p:spPr/>
        <p:txBody>
          <a:bodyPr/>
          <a:lstStyle/>
          <a:p>
            <a:fld id="{81BD0667-7A9A-44FD-975C-94EAD96532C7}" type="slidenum">
              <a:rPr lang="en-US" smtClean="0"/>
              <a:t>‹#›</a:t>
            </a:fld>
            <a:endParaRPr lang="en-US"/>
          </a:p>
        </p:txBody>
      </p:sp>
    </p:spTree>
    <p:extLst>
      <p:ext uri="{BB962C8B-B14F-4D97-AF65-F5344CB8AC3E}">
        <p14:creationId xmlns:p14="http://schemas.microsoft.com/office/powerpoint/2010/main" val="115785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C2FDB1-A976-AB4F-D7CC-3C9F76E7E1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F7E00B-8002-A961-6194-5D72107DBF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AEFC1-1006-12EE-850F-A92107082FD2}"/>
              </a:ext>
            </a:extLst>
          </p:cNvPr>
          <p:cNvSpPr>
            <a:spLocks noGrp="1"/>
          </p:cNvSpPr>
          <p:nvPr>
            <p:ph type="dt" sz="half" idx="10"/>
          </p:nvPr>
        </p:nvSpPr>
        <p:spPr/>
        <p:txBody>
          <a:bodyPr/>
          <a:lstStyle/>
          <a:p>
            <a:fld id="{6B06C519-0A18-4F53-9713-C5DE72D011B2}" type="datetimeFigureOut">
              <a:rPr lang="en-US" smtClean="0"/>
              <a:t>11/21/2022</a:t>
            </a:fld>
            <a:endParaRPr lang="en-US"/>
          </a:p>
        </p:txBody>
      </p:sp>
      <p:sp>
        <p:nvSpPr>
          <p:cNvPr id="5" name="Footer Placeholder 4">
            <a:extLst>
              <a:ext uri="{FF2B5EF4-FFF2-40B4-BE49-F238E27FC236}">
                <a16:creationId xmlns:a16="http://schemas.microsoft.com/office/drawing/2014/main" id="{5E1FD841-6D7D-C08F-F541-7978C8CBB6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BAAEA-54B2-172C-D1DA-8CF6570BA0F4}"/>
              </a:ext>
            </a:extLst>
          </p:cNvPr>
          <p:cNvSpPr>
            <a:spLocks noGrp="1"/>
          </p:cNvSpPr>
          <p:nvPr>
            <p:ph type="sldNum" sz="quarter" idx="12"/>
          </p:nvPr>
        </p:nvSpPr>
        <p:spPr/>
        <p:txBody>
          <a:bodyPr/>
          <a:lstStyle/>
          <a:p>
            <a:fld id="{81BD0667-7A9A-44FD-975C-94EAD96532C7}" type="slidenum">
              <a:rPr lang="en-US" smtClean="0"/>
              <a:t>‹#›</a:t>
            </a:fld>
            <a:endParaRPr lang="en-US"/>
          </a:p>
        </p:txBody>
      </p:sp>
    </p:spTree>
    <p:extLst>
      <p:ext uri="{BB962C8B-B14F-4D97-AF65-F5344CB8AC3E}">
        <p14:creationId xmlns:p14="http://schemas.microsoft.com/office/powerpoint/2010/main" val="3307297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F4164-3F40-B588-C65D-3AC162A69C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1424BC-5721-38BC-3914-69BB2EC12C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7DBFF-A499-824D-BA66-767E248798E9}"/>
              </a:ext>
            </a:extLst>
          </p:cNvPr>
          <p:cNvSpPr>
            <a:spLocks noGrp="1"/>
          </p:cNvSpPr>
          <p:nvPr>
            <p:ph type="dt" sz="half" idx="10"/>
          </p:nvPr>
        </p:nvSpPr>
        <p:spPr/>
        <p:txBody>
          <a:bodyPr/>
          <a:lstStyle/>
          <a:p>
            <a:fld id="{6B06C519-0A18-4F53-9713-C5DE72D011B2}" type="datetimeFigureOut">
              <a:rPr lang="en-US" smtClean="0"/>
              <a:t>11/21/2022</a:t>
            </a:fld>
            <a:endParaRPr lang="en-US"/>
          </a:p>
        </p:txBody>
      </p:sp>
      <p:sp>
        <p:nvSpPr>
          <p:cNvPr id="5" name="Footer Placeholder 4">
            <a:extLst>
              <a:ext uri="{FF2B5EF4-FFF2-40B4-BE49-F238E27FC236}">
                <a16:creationId xmlns:a16="http://schemas.microsoft.com/office/drawing/2014/main" id="{A688379A-D39A-79D4-D173-3D9E255E3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76328-7D50-938A-D3A6-CC2D76F560DA}"/>
              </a:ext>
            </a:extLst>
          </p:cNvPr>
          <p:cNvSpPr>
            <a:spLocks noGrp="1"/>
          </p:cNvSpPr>
          <p:nvPr>
            <p:ph type="sldNum" sz="quarter" idx="12"/>
          </p:nvPr>
        </p:nvSpPr>
        <p:spPr/>
        <p:txBody>
          <a:bodyPr/>
          <a:lstStyle/>
          <a:p>
            <a:fld id="{81BD0667-7A9A-44FD-975C-94EAD96532C7}" type="slidenum">
              <a:rPr lang="en-US" smtClean="0"/>
              <a:t>‹#›</a:t>
            </a:fld>
            <a:endParaRPr lang="en-US"/>
          </a:p>
        </p:txBody>
      </p:sp>
    </p:spTree>
    <p:extLst>
      <p:ext uri="{BB962C8B-B14F-4D97-AF65-F5344CB8AC3E}">
        <p14:creationId xmlns:p14="http://schemas.microsoft.com/office/powerpoint/2010/main" val="937008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1AB0-6095-138D-519A-6E9C0FB236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FB5CBA-33CE-A4C6-4BA6-59EBA7F5DE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E9AA09-B7FF-3873-A8A5-F58A58B8282A}"/>
              </a:ext>
            </a:extLst>
          </p:cNvPr>
          <p:cNvSpPr>
            <a:spLocks noGrp="1"/>
          </p:cNvSpPr>
          <p:nvPr>
            <p:ph type="dt" sz="half" idx="10"/>
          </p:nvPr>
        </p:nvSpPr>
        <p:spPr/>
        <p:txBody>
          <a:bodyPr/>
          <a:lstStyle/>
          <a:p>
            <a:fld id="{6B06C519-0A18-4F53-9713-C5DE72D011B2}" type="datetimeFigureOut">
              <a:rPr lang="en-US" smtClean="0"/>
              <a:t>11/21/2022</a:t>
            </a:fld>
            <a:endParaRPr lang="en-US"/>
          </a:p>
        </p:txBody>
      </p:sp>
      <p:sp>
        <p:nvSpPr>
          <p:cNvPr id="5" name="Footer Placeholder 4">
            <a:extLst>
              <a:ext uri="{FF2B5EF4-FFF2-40B4-BE49-F238E27FC236}">
                <a16:creationId xmlns:a16="http://schemas.microsoft.com/office/drawing/2014/main" id="{9B0E3D85-54B0-FD5D-133C-524E0C71B3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351BA-B340-4ABE-3432-1ED701C38F44}"/>
              </a:ext>
            </a:extLst>
          </p:cNvPr>
          <p:cNvSpPr>
            <a:spLocks noGrp="1"/>
          </p:cNvSpPr>
          <p:nvPr>
            <p:ph type="sldNum" sz="quarter" idx="12"/>
          </p:nvPr>
        </p:nvSpPr>
        <p:spPr/>
        <p:txBody>
          <a:bodyPr/>
          <a:lstStyle/>
          <a:p>
            <a:fld id="{81BD0667-7A9A-44FD-975C-94EAD96532C7}" type="slidenum">
              <a:rPr lang="en-US" smtClean="0"/>
              <a:t>‹#›</a:t>
            </a:fld>
            <a:endParaRPr lang="en-US"/>
          </a:p>
        </p:txBody>
      </p:sp>
    </p:spTree>
    <p:extLst>
      <p:ext uri="{BB962C8B-B14F-4D97-AF65-F5344CB8AC3E}">
        <p14:creationId xmlns:p14="http://schemas.microsoft.com/office/powerpoint/2010/main" val="2139272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5B71-702C-1F8C-4055-E0CD18CA3A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0C5F02-FAAE-B72C-9EDF-7DCA8A4C65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70C51B-42B1-766A-B3C1-94F6192F78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71228E-578C-DB64-310D-988DA6AF7181}"/>
              </a:ext>
            </a:extLst>
          </p:cNvPr>
          <p:cNvSpPr>
            <a:spLocks noGrp="1"/>
          </p:cNvSpPr>
          <p:nvPr>
            <p:ph type="dt" sz="half" idx="10"/>
          </p:nvPr>
        </p:nvSpPr>
        <p:spPr/>
        <p:txBody>
          <a:bodyPr/>
          <a:lstStyle/>
          <a:p>
            <a:fld id="{6B06C519-0A18-4F53-9713-C5DE72D011B2}" type="datetimeFigureOut">
              <a:rPr lang="en-US" smtClean="0"/>
              <a:t>11/21/2022</a:t>
            </a:fld>
            <a:endParaRPr lang="en-US"/>
          </a:p>
        </p:txBody>
      </p:sp>
      <p:sp>
        <p:nvSpPr>
          <p:cNvPr id="6" name="Footer Placeholder 5">
            <a:extLst>
              <a:ext uri="{FF2B5EF4-FFF2-40B4-BE49-F238E27FC236}">
                <a16:creationId xmlns:a16="http://schemas.microsoft.com/office/drawing/2014/main" id="{BBD22FF2-AC1C-3FAC-6D19-E12C04241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6D9F00-E5EE-5691-E8D9-D406621FD928}"/>
              </a:ext>
            </a:extLst>
          </p:cNvPr>
          <p:cNvSpPr>
            <a:spLocks noGrp="1"/>
          </p:cNvSpPr>
          <p:nvPr>
            <p:ph type="sldNum" sz="quarter" idx="12"/>
          </p:nvPr>
        </p:nvSpPr>
        <p:spPr/>
        <p:txBody>
          <a:bodyPr/>
          <a:lstStyle/>
          <a:p>
            <a:fld id="{81BD0667-7A9A-44FD-975C-94EAD96532C7}" type="slidenum">
              <a:rPr lang="en-US" smtClean="0"/>
              <a:t>‹#›</a:t>
            </a:fld>
            <a:endParaRPr lang="en-US"/>
          </a:p>
        </p:txBody>
      </p:sp>
    </p:spTree>
    <p:extLst>
      <p:ext uri="{BB962C8B-B14F-4D97-AF65-F5344CB8AC3E}">
        <p14:creationId xmlns:p14="http://schemas.microsoft.com/office/powerpoint/2010/main" val="166815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AD3A-EDAC-B5F4-7C4E-0FDA9E329A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B6F182-443A-968A-CC79-8ED133709D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0F26E7-D054-DA5A-7418-9BDABE882A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C69BE6-441E-CF39-57A2-7B0192C61B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0C251-7777-77B4-3BE8-7BD9D830AC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B01629-2DE7-E920-0C37-3F21291704EC}"/>
              </a:ext>
            </a:extLst>
          </p:cNvPr>
          <p:cNvSpPr>
            <a:spLocks noGrp="1"/>
          </p:cNvSpPr>
          <p:nvPr>
            <p:ph type="dt" sz="half" idx="10"/>
          </p:nvPr>
        </p:nvSpPr>
        <p:spPr/>
        <p:txBody>
          <a:bodyPr/>
          <a:lstStyle/>
          <a:p>
            <a:fld id="{6B06C519-0A18-4F53-9713-C5DE72D011B2}" type="datetimeFigureOut">
              <a:rPr lang="en-US" smtClean="0"/>
              <a:t>11/21/2022</a:t>
            </a:fld>
            <a:endParaRPr lang="en-US"/>
          </a:p>
        </p:txBody>
      </p:sp>
      <p:sp>
        <p:nvSpPr>
          <p:cNvPr id="8" name="Footer Placeholder 7">
            <a:extLst>
              <a:ext uri="{FF2B5EF4-FFF2-40B4-BE49-F238E27FC236}">
                <a16:creationId xmlns:a16="http://schemas.microsoft.com/office/drawing/2014/main" id="{754BC2F8-2B62-33FD-2AA0-8F93B4BC92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533A70-9F31-7E59-AADF-D2E4701A56E6}"/>
              </a:ext>
            </a:extLst>
          </p:cNvPr>
          <p:cNvSpPr>
            <a:spLocks noGrp="1"/>
          </p:cNvSpPr>
          <p:nvPr>
            <p:ph type="sldNum" sz="quarter" idx="12"/>
          </p:nvPr>
        </p:nvSpPr>
        <p:spPr/>
        <p:txBody>
          <a:bodyPr/>
          <a:lstStyle/>
          <a:p>
            <a:fld id="{81BD0667-7A9A-44FD-975C-94EAD96532C7}" type="slidenum">
              <a:rPr lang="en-US" smtClean="0"/>
              <a:t>‹#›</a:t>
            </a:fld>
            <a:endParaRPr lang="en-US"/>
          </a:p>
        </p:txBody>
      </p:sp>
    </p:spTree>
    <p:extLst>
      <p:ext uri="{BB962C8B-B14F-4D97-AF65-F5344CB8AC3E}">
        <p14:creationId xmlns:p14="http://schemas.microsoft.com/office/powerpoint/2010/main" val="2583496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0001-8D85-14E6-25C2-CCBDF79A22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C8FDCB-E0E4-8F63-4EBC-9E1C38ED61BA}"/>
              </a:ext>
            </a:extLst>
          </p:cNvPr>
          <p:cNvSpPr>
            <a:spLocks noGrp="1"/>
          </p:cNvSpPr>
          <p:nvPr>
            <p:ph type="dt" sz="half" idx="10"/>
          </p:nvPr>
        </p:nvSpPr>
        <p:spPr/>
        <p:txBody>
          <a:bodyPr/>
          <a:lstStyle/>
          <a:p>
            <a:fld id="{6B06C519-0A18-4F53-9713-C5DE72D011B2}" type="datetimeFigureOut">
              <a:rPr lang="en-US" smtClean="0"/>
              <a:t>11/21/2022</a:t>
            </a:fld>
            <a:endParaRPr lang="en-US"/>
          </a:p>
        </p:txBody>
      </p:sp>
      <p:sp>
        <p:nvSpPr>
          <p:cNvPr id="4" name="Footer Placeholder 3">
            <a:extLst>
              <a:ext uri="{FF2B5EF4-FFF2-40B4-BE49-F238E27FC236}">
                <a16:creationId xmlns:a16="http://schemas.microsoft.com/office/drawing/2014/main" id="{829B10DE-44FC-0306-D874-869E522E4C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B8A50C-0DDE-10D8-A4F0-816B29C96174}"/>
              </a:ext>
            </a:extLst>
          </p:cNvPr>
          <p:cNvSpPr>
            <a:spLocks noGrp="1"/>
          </p:cNvSpPr>
          <p:nvPr>
            <p:ph type="sldNum" sz="quarter" idx="12"/>
          </p:nvPr>
        </p:nvSpPr>
        <p:spPr/>
        <p:txBody>
          <a:bodyPr/>
          <a:lstStyle/>
          <a:p>
            <a:fld id="{81BD0667-7A9A-44FD-975C-94EAD96532C7}" type="slidenum">
              <a:rPr lang="en-US" smtClean="0"/>
              <a:t>‹#›</a:t>
            </a:fld>
            <a:endParaRPr lang="en-US"/>
          </a:p>
        </p:txBody>
      </p:sp>
    </p:spTree>
    <p:extLst>
      <p:ext uri="{BB962C8B-B14F-4D97-AF65-F5344CB8AC3E}">
        <p14:creationId xmlns:p14="http://schemas.microsoft.com/office/powerpoint/2010/main" val="35838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CCD9C8-C810-7B5B-E50F-60A45DD24AE0}"/>
              </a:ext>
            </a:extLst>
          </p:cNvPr>
          <p:cNvSpPr>
            <a:spLocks noGrp="1"/>
          </p:cNvSpPr>
          <p:nvPr>
            <p:ph type="dt" sz="half" idx="10"/>
          </p:nvPr>
        </p:nvSpPr>
        <p:spPr/>
        <p:txBody>
          <a:bodyPr/>
          <a:lstStyle/>
          <a:p>
            <a:fld id="{6B06C519-0A18-4F53-9713-C5DE72D011B2}" type="datetimeFigureOut">
              <a:rPr lang="en-US" smtClean="0"/>
              <a:t>11/21/2022</a:t>
            </a:fld>
            <a:endParaRPr lang="en-US"/>
          </a:p>
        </p:txBody>
      </p:sp>
      <p:sp>
        <p:nvSpPr>
          <p:cNvPr id="3" name="Footer Placeholder 2">
            <a:extLst>
              <a:ext uri="{FF2B5EF4-FFF2-40B4-BE49-F238E27FC236}">
                <a16:creationId xmlns:a16="http://schemas.microsoft.com/office/drawing/2014/main" id="{491D07B5-794F-6388-2C70-8453000921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C4531C-19E4-C28B-5179-A4EC20D68B71}"/>
              </a:ext>
            </a:extLst>
          </p:cNvPr>
          <p:cNvSpPr>
            <a:spLocks noGrp="1"/>
          </p:cNvSpPr>
          <p:nvPr>
            <p:ph type="sldNum" sz="quarter" idx="12"/>
          </p:nvPr>
        </p:nvSpPr>
        <p:spPr/>
        <p:txBody>
          <a:bodyPr/>
          <a:lstStyle/>
          <a:p>
            <a:fld id="{81BD0667-7A9A-44FD-975C-94EAD96532C7}" type="slidenum">
              <a:rPr lang="en-US" smtClean="0"/>
              <a:t>‹#›</a:t>
            </a:fld>
            <a:endParaRPr lang="en-US"/>
          </a:p>
        </p:txBody>
      </p:sp>
    </p:spTree>
    <p:extLst>
      <p:ext uri="{BB962C8B-B14F-4D97-AF65-F5344CB8AC3E}">
        <p14:creationId xmlns:p14="http://schemas.microsoft.com/office/powerpoint/2010/main" val="1393073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EFA3-2A22-220A-C81B-12944EE4AB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0ADBEE-F91D-5BCA-1398-625CA6948D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29F2C5-6D87-4F8B-9237-4A10C48D8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02A9CD-BEBA-B1CC-F3D3-00F53BE30722}"/>
              </a:ext>
            </a:extLst>
          </p:cNvPr>
          <p:cNvSpPr>
            <a:spLocks noGrp="1"/>
          </p:cNvSpPr>
          <p:nvPr>
            <p:ph type="dt" sz="half" idx="10"/>
          </p:nvPr>
        </p:nvSpPr>
        <p:spPr/>
        <p:txBody>
          <a:bodyPr/>
          <a:lstStyle/>
          <a:p>
            <a:fld id="{6B06C519-0A18-4F53-9713-C5DE72D011B2}" type="datetimeFigureOut">
              <a:rPr lang="en-US" smtClean="0"/>
              <a:t>11/21/2022</a:t>
            </a:fld>
            <a:endParaRPr lang="en-US"/>
          </a:p>
        </p:txBody>
      </p:sp>
      <p:sp>
        <p:nvSpPr>
          <p:cNvPr id="6" name="Footer Placeholder 5">
            <a:extLst>
              <a:ext uri="{FF2B5EF4-FFF2-40B4-BE49-F238E27FC236}">
                <a16:creationId xmlns:a16="http://schemas.microsoft.com/office/drawing/2014/main" id="{C1067014-2551-F00E-40C2-340CE6CF1D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6290CB-776B-6D2E-B8C9-4CD521EB0B90}"/>
              </a:ext>
            </a:extLst>
          </p:cNvPr>
          <p:cNvSpPr>
            <a:spLocks noGrp="1"/>
          </p:cNvSpPr>
          <p:nvPr>
            <p:ph type="sldNum" sz="quarter" idx="12"/>
          </p:nvPr>
        </p:nvSpPr>
        <p:spPr/>
        <p:txBody>
          <a:bodyPr/>
          <a:lstStyle/>
          <a:p>
            <a:fld id="{81BD0667-7A9A-44FD-975C-94EAD96532C7}" type="slidenum">
              <a:rPr lang="en-US" smtClean="0"/>
              <a:t>‹#›</a:t>
            </a:fld>
            <a:endParaRPr lang="en-US"/>
          </a:p>
        </p:txBody>
      </p:sp>
    </p:spTree>
    <p:extLst>
      <p:ext uri="{BB962C8B-B14F-4D97-AF65-F5344CB8AC3E}">
        <p14:creationId xmlns:p14="http://schemas.microsoft.com/office/powerpoint/2010/main" val="572646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517C7-1B6C-C6ED-E2D7-24B968C678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9EF5F2-98A0-EFF7-61C2-3B39AC9B78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F61FEA-562B-EF73-4A03-C7FAB4D311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B4979-C605-1BCD-B4D4-B586ECD87F2E}"/>
              </a:ext>
            </a:extLst>
          </p:cNvPr>
          <p:cNvSpPr>
            <a:spLocks noGrp="1"/>
          </p:cNvSpPr>
          <p:nvPr>
            <p:ph type="dt" sz="half" idx="10"/>
          </p:nvPr>
        </p:nvSpPr>
        <p:spPr/>
        <p:txBody>
          <a:bodyPr/>
          <a:lstStyle/>
          <a:p>
            <a:fld id="{6B06C519-0A18-4F53-9713-C5DE72D011B2}" type="datetimeFigureOut">
              <a:rPr lang="en-US" smtClean="0"/>
              <a:t>11/21/2022</a:t>
            </a:fld>
            <a:endParaRPr lang="en-US"/>
          </a:p>
        </p:txBody>
      </p:sp>
      <p:sp>
        <p:nvSpPr>
          <p:cNvPr id="6" name="Footer Placeholder 5">
            <a:extLst>
              <a:ext uri="{FF2B5EF4-FFF2-40B4-BE49-F238E27FC236}">
                <a16:creationId xmlns:a16="http://schemas.microsoft.com/office/drawing/2014/main" id="{BFB586D5-348A-9AE9-5058-28134C13C0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35FDC1-7C53-4CCD-CF10-EF941498C089}"/>
              </a:ext>
            </a:extLst>
          </p:cNvPr>
          <p:cNvSpPr>
            <a:spLocks noGrp="1"/>
          </p:cNvSpPr>
          <p:nvPr>
            <p:ph type="sldNum" sz="quarter" idx="12"/>
          </p:nvPr>
        </p:nvSpPr>
        <p:spPr/>
        <p:txBody>
          <a:bodyPr/>
          <a:lstStyle/>
          <a:p>
            <a:fld id="{81BD0667-7A9A-44FD-975C-94EAD96532C7}" type="slidenum">
              <a:rPr lang="en-US" smtClean="0"/>
              <a:t>‹#›</a:t>
            </a:fld>
            <a:endParaRPr lang="en-US"/>
          </a:p>
        </p:txBody>
      </p:sp>
    </p:spTree>
    <p:extLst>
      <p:ext uri="{BB962C8B-B14F-4D97-AF65-F5344CB8AC3E}">
        <p14:creationId xmlns:p14="http://schemas.microsoft.com/office/powerpoint/2010/main" val="2573816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A8086D-5D67-0468-283B-ED13546142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4B1DAB-7617-0084-67F0-BD95DD4B85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678B1-C6CC-3DE7-2E01-AC524B6A85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6C519-0A18-4F53-9713-C5DE72D011B2}" type="datetimeFigureOut">
              <a:rPr lang="en-US" smtClean="0"/>
              <a:t>11/21/2022</a:t>
            </a:fld>
            <a:endParaRPr lang="en-US"/>
          </a:p>
        </p:txBody>
      </p:sp>
      <p:sp>
        <p:nvSpPr>
          <p:cNvPr id="5" name="Footer Placeholder 4">
            <a:extLst>
              <a:ext uri="{FF2B5EF4-FFF2-40B4-BE49-F238E27FC236}">
                <a16:creationId xmlns:a16="http://schemas.microsoft.com/office/drawing/2014/main" id="{AD9F7212-683C-C0AA-9257-E2B365C5CF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CA8444-039F-A971-90E5-29602F4DFA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D0667-7A9A-44FD-975C-94EAD96532C7}" type="slidenum">
              <a:rPr lang="en-US" smtClean="0"/>
              <a:t>‹#›</a:t>
            </a:fld>
            <a:endParaRPr lang="en-US"/>
          </a:p>
        </p:txBody>
      </p:sp>
    </p:spTree>
    <p:extLst>
      <p:ext uri="{BB962C8B-B14F-4D97-AF65-F5344CB8AC3E}">
        <p14:creationId xmlns:p14="http://schemas.microsoft.com/office/powerpoint/2010/main" val="3889533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code/christianjericson/classroom-experiment-1/data"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Subtitle 2">
            <a:extLst>
              <a:ext uri="{FF2B5EF4-FFF2-40B4-BE49-F238E27FC236}">
                <a16:creationId xmlns:a16="http://schemas.microsoft.com/office/drawing/2014/main" id="{B7A856B4-6922-9808-9E8C-B2C15665C6B4}"/>
              </a:ext>
            </a:extLst>
          </p:cNvPr>
          <p:cNvSpPr>
            <a:spLocks noGrp="1"/>
          </p:cNvSpPr>
          <p:nvPr>
            <p:ph type="subTitle" idx="1"/>
          </p:nvPr>
        </p:nvSpPr>
        <p:spPr>
          <a:xfrm>
            <a:off x="1487895" y="2188961"/>
            <a:ext cx="9408693" cy="2894224"/>
          </a:xfrm>
        </p:spPr>
        <p:txBody>
          <a:bodyPr>
            <a:noAutofit/>
          </a:bodyPr>
          <a:lstStyle/>
          <a:p>
            <a:r>
              <a:rPr lang="en-US" sz="6000" b="1" dirty="0">
                <a:solidFill>
                  <a:srgbClr val="0E101A"/>
                </a:solidFill>
                <a:effectLst/>
                <a:latin typeface="Calibri" panose="020F0502020204030204" pitchFamily="34" charset="0"/>
                <a:ea typeface="Calibri" panose="020F0502020204030204" pitchFamily="34" charset="0"/>
              </a:rPr>
              <a:t>Capstone Project- Real Estate</a:t>
            </a:r>
            <a:endParaRPr lang="en-US" sz="6000" b="1" dirty="0">
              <a:solidFill>
                <a:schemeClr val="tx2"/>
              </a:solidFill>
            </a:endParaRPr>
          </a:p>
          <a:p>
            <a:r>
              <a:rPr lang="en-US" sz="2800" b="1" dirty="0">
                <a:solidFill>
                  <a:schemeClr val="tx2"/>
                </a:solidFill>
              </a:rPr>
              <a:t>Linear Regression</a:t>
            </a:r>
          </a:p>
          <a:p>
            <a:endParaRPr lang="en-US" sz="6600" b="1" dirty="0">
              <a:solidFill>
                <a:schemeClr val="tx2"/>
              </a:solidFill>
            </a:endParaRPr>
          </a:p>
        </p:txBody>
      </p:sp>
      <p:sp>
        <p:nvSpPr>
          <p:cNvPr id="4" name="TextBox 3">
            <a:extLst>
              <a:ext uri="{FF2B5EF4-FFF2-40B4-BE49-F238E27FC236}">
                <a16:creationId xmlns:a16="http://schemas.microsoft.com/office/drawing/2014/main" id="{9945AAB2-E2EF-E357-86E1-6FD70B52ACEF}"/>
              </a:ext>
            </a:extLst>
          </p:cNvPr>
          <p:cNvSpPr txBox="1"/>
          <p:nvPr/>
        </p:nvSpPr>
        <p:spPr>
          <a:xfrm>
            <a:off x="689113" y="5883965"/>
            <a:ext cx="4956313" cy="646331"/>
          </a:xfrm>
          <a:prstGeom prst="rect">
            <a:avLst/>
          </a:prstGeom>
          <a:noFill/>
        </p:spPr>
        <p:txBody>
          <a:bodyPr wrap="square" rtlCol="0">
            <a:spAutoFit/>
          </a:bodyPr>
          <a:lstStyle/>
          <a:p>
            <a:r>
              <a:rPr lang="en-US" dirty="0" err="1"/>
              <a:t>R.M.L.Sulochana</a:t>
            </a:r>
            <a:r>
              <a:rPr lang="en-US" dirty="0"/>
              <a:t> Rathnayake</a:t>
            </a:r>
          </a:p>
          <a:p>
            <a:r>
              <a:rPr lang="en-US" dirty="0"/>
              <a:t>Reg No:212</a:t>
            </a:r>
          </a:p>
        </p:txBody>
      </p:sp>
    </p:spTree>
    <p:extLst>
      <p:ext uri="{BB962C8B-B14F-4D97-AF65-F5344CB8AC3E}">
        <p14:creationId xmlns:p14="http://schemas.microsoft.com/office/powerpoint/2010/main" val="1797213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8"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335F6A9A-FCC7-8C52-72BE-D5DD64CE9982}"/>
              </a:ext>
            </a:extLst>
          </p:cNvPr>
          <p:cNvSpPr txBox="1"/>
          <p:nvPr/>
        </p:nvSpPr>
        <p:spPr>
          <a:xfrm>
            <a:off x="191717" y="44134"/>
            <a:ext cx="11114809" cy="369332"/>
          </a:xfrm>
          <a:prstGeom prst="rect">
            <a:avLst/>
          </a:prstGeom>
          <a:noFill/>
        </p:spPr>
        <p:txBody>
          <a:bodyPr wrap="square" rtlCol="0">
            <a:spAutoFit/>
          </a:bodyPr>
          <a:lstStyle/>
          <a:p>
            <a:r>
              <a:rPr lang="en-US" b="1" i="0" dirty="0">
                <a:effectLst/>
                <a:latin typeface="-apple-system"/>
              </a:rPr>
              <a:t>- </a:t>
            </a:r>
            <a:r>
              <a:rPr lang="en-US" b="1" i="0" dirty="0">
                <a:solidFill>
                  <a:srgbClr val="212121"/>
                </a:solidFill>
                <a:effectLst/>
                <a:latin typeface="Roboto" panose="02000000000000000000" pitchFamily="2" charset="0"/>
              </a:rPr>
              <a:t>Tracking Model Evaluation Results</a:t>
            </a:r>
            <a:endParaRPr lang="en-US" b="1" i="0" dirty="0">
              <a:effectLst/>
              <a:latin typeface="-apple-system"/>
            </a:endParaRPr>
          </a:p>
        </p:txBody>
      </p:sp>
      <p:pic>
        <p:nvPicPr>
          <p:cNvPr id="3" name="Picture 2">
            <a:extLst>
              <a:ext uri="{FF2B5EF4-FFF2-40B4-BE49-F238E27FC236}">
                <a16:creationId xmlns:a16="http://schemas.microsoft.com/office/drawing/2014/main" id="{059EBC00-4FFB-472B-3A9A-F47953B13E3B}"/>
              </a:ext>
            </a:extLst>
          </p:cNvPr>
          <p:cNvPicPr>
            <a:picLocks noChangeAspect="1"/>
          </p:cNvPicPr>
          <p:nvPr/>
        </p:nvPicPr>
        <p:blipFill>
          <a:blip r:embed="rId3"/>
          <a:stretch>
            <a:fillRect/>
          </a:stretch>
        </p:blipFill>
        <p:spPr>
          <a:xfrm>
            <a:off x="333789" y="442410"/>
            <a:ext cx="8343900" cy="581025"/>
          </a:xfrm>
          <a:prstGeom prst="rect">
            <a:avLst/>
          </a:prstGeom>
        </p:spPr>
      </p:pic>
      <p:sp>
        <p:nvSpPr>
          <p:cNvPr id="4" name="TextBox 3">
            <a:extLst>
              <a:ext uri="{FF2B5EF4-FFF2-40B4-BE49-F238E27FC236}">
                <a16:creationId xmlns:a16="http://schemas.microsoft.com/office/drawing/2014/main" id="{E87B3BF3-9165-BF42-8651-5960000705C5}"/>
              </a:ext>
            </a:extLst>
          </p:cNvPr>
          <p:cNvSpPr txBox="1"/>
          <p:nvPr/>
        </p:nvSpPr>
        <p:spPr>
          <a:xfrm>
            <a:off x="191717" y="1416471"/>
            <a:ext cx="11114809" cy="369332"/>
          </a:xfrm>
          <a:prstGeom prst="rect">
            <a:avLst/>
          </a:prstGeom>
          <a:noFill/>
        </p:spPr>
        <p:txBody>
          <a:bodyPr wrap="square" rtlCol="0">
            <a:spAutoFit/>
          </a:bodyPr>
          <a:lstStyle/>
          <a:p>
            <a:r>
              <a:rPr lang="en-US" b="1" i="0" dirty="0">
                <a:effectLst/>
                <a:latin typeface="-apple-system"/>
              </a:rPr>
              <a:t>- </a:t>
            </a:r>
            <a:r>
              <a:rPr lang="en-US" b="1" i="0" dirty="0">
                <a:solidFill>
                  <a:srgbClr val="212121"/>
                </a:solidFill>
                <a:effectLst/>
                <a:latin typeface="Roboto" panose="02000000000000000000" pitchFamily="2" charset="0"/>
              </a:rPr>
              <a:t>Predicted vs. Actual</a:t>
            </a:r>
            <a:endParaRPr lang="en-US" b="1" i="0" dirty="0">
              <a:effectLst/>
              <a:latin typeface="-apple-system"/>
            </a:endParaRPr>
          </a:p>
        </p:txBody>
      </p:sp>
      <p:pic>
        <p:nvPicPr>
          <p:cNvPr id="6" name="Picture 5">
            <a:extLst>
              <a:ext uri="{FF2B5EF4-FFF2-40B4-BE49-F238E27FC236}">
                <a16:creationId xmlns:a16="http://schemas.microsoft.com/office/drawing/2014/main" id="{56026609-A53A-259E-82FC-3D32AD282ADB}"/>
              </a:ext>
            </a:extLst>
          </p:cNvPr>
          <p:cNvPicPr>
            <a:picLocks noChangeAspect="1"/>
          </p:cNvPicPr>
          <p:nvPr/>
        </p:nvPicPr>
        <p:blipFill>
          <a:blip r:embed="rId4"/>
          <a:stretch>
            <a:fillRect/>
          </a:stretch>
        </p:blipFill>
        <p:spPr>
          <a:xfrm>
            <a:off x="252259" y="1929813"/>
            <a:ext cx="4810125" cy="3371850"/>
          </a:xfrm>
          <a:prstGeom prst="rect">
            <a:avLst/>
          </a:prstGeom>
        </p:spPr>
      </p:pic>
    </p:spTree>
    <p:extLst>
      <p:ext uri="{BB962C8B-B14F-4D97-AF65-F5344CB8AC3E}">
        <p14:creationId xmlns:p14="http://schemas.microsoft.com/office/powerpoint/2010/main" val="1306340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8"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E87B3BF3-9165-BF42-8651-5960000705C5}"/>
              </a:ext>
            </a:extLst>
          </p:cNvPr>
          <p:cNvSpPr txBox="1"/>
          <p:nvPr/>
        </p:nvSpPr>
        <p:spPr>
          <a:xfrm>
            <a:off x="4269704" y="2710509"/>
            <a:ext cx="3597431" cy="1015663"/>
          </a:xfrm>
          <a:prstGeom prst="rect">
            <a:avLst/>
          </a:prstGeom>
          <a:noFill/>
        </p:spPr>
        <p:txBody>
          <a:bodyPr wrap="square" rtlCol="0">
            <a:spAutoFit/>
          </a:bodyPr>
          <a:lstStyle/>
          <a:p>
            <a:r>
              <a:rPr lang="en-US" sz="6000" b="1" i="0" dirty="0">
                <a:effectLst/>
                <a:latin typeface="-apple-system"/>
              </a:rPr>
              <a:t>Thank You</a:t>
            </a:r>
          </a:p>
        </p:txBody>
      </p:sp>
    </p:spTree>
    <p:extLst>
      <p:ext uri="{BB962C8B-B14F-4D97-AF65-F5344CB8AC3E}">
        <p14:creationId xmlns:p14="http://schemas.microsoft.com/office/powerpoint/2010/main" val="2854932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BA86C59-BC67-4FEF-2191-4D0A82BB5347}"/>
              </a:ext>
            </a:extLst>
          </p:cNvPr>
          <p:cNvSpPr>
            <a:spLocks noGrp="1"/>
          </p:cNvSpPr>
          <p:nvPr>
            <p:ph type="ctrTitle"/>
          </p:nvPr>
        </p:nvSpPr>
        <p:spPr>
          <a:xfrm>
            <a:off x="753771" y="444528"/>
            <a:ext cx="10684151" cy="876046"/>
          </a:xfrm>
        </p:spPr>
        <p:txBody>
          <a:bodyPr anchor="b">
            <a:normAutofit/>
          </a:bodyPr>
          <a:lstStyle/>
          <a:p>
            <a:r>
              <a:rPr lang="en-US" sz="5200" dirty="0">
                <a:solidFill>
                  <a:schemeClr val="tx2"/>
                </a:solidFill>
              </a:rPr>
              <a:t>Introduction</a:t>
            </a:r>
          </a:p>
        </p:txBody>
      </p:sp>
      <p:grpSp>
        <p:nvGrpSpPr>
          <p:cNvPr id="1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8"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5065BDB5-E885-DBD6-2E42-8D9179DA6E16}"/>
              </a:ext>
            </a:extLst>
          </p:cNvPr>
          <p:cNvSpPr txBox="1"/>
          <p:nvPr/>
        </p:nvSpPr>
        <p:spPr>
          <a:xfrm>
            <a:off x="753771" y="1505243"/>
            <a:ext cx="10500383" cy="923330"/>
          </a:xfrm>
          <a:prstGeom prst="rect">
            <a:avLst/>
          </a:prstGeom>
          <a:noFill/>
        </p:spPr>
        <p:txBody>
          <a:bodyPr wrap="square" rtlCol="0">
            <a:spAutoFit/>
          </a:bodyPr>
          <a:lstStyle/>
          <a:p>
            <a:r>
              <a:rPr lang="en-US" dirty="0"/>
              <a:t>In this project developed and analyzed a machine learning model to predict the house price of a unit area based on given parameters such as house age, distance to the nearest MRT station, number of convenience stores so on.</a:t>
            </a:r>
          </a:p>
        </p:txBody>
      </p:sp>
      <p:sp>
        <p:nvSpPr>
          <p:cNvPr id="5" name="TextBox 4">
            <a:extLst>
              <a:ext uri="{FF2B5EF4-FFF2-40B4-BE49-F238E27FC236}">
                <a16:creationId xmlns:a16="http://schemas.microsoft.com/office/drawing/2014/main" id="{6DCFE3F1-F9A3-4E2F-02E3-36E0B3DF314F}"/>
              </a:ext>
            </a:extLst>
          </p:cNvPr>
          <p:cNvSpPr txBox="1"/>
          <p:nvPr/>
        </p:nvSpPr>
        <p:spPr>
          <a:xfrm>
            <a:off x="753771" y="2657217"/>
            <a:ext cx="10500383" cy="923330"/>
          </a:xfrm>
          <a:prstGeom prst="rect">
            <a:avLst/>
          </a:prstGeom>
          <a:noFill/>
        </p:spPr>
        <p:txBody>
          <a:bodyPr wrap="square" rtlCol="0">
            <a:spAutoFit/>
          </a:bodyPr>
          <a:lstStyle/>
          <a:p>
            <a:r>
              <a:rPr lang="en-US" dirty="0"/>
              <a:t>Linear Regression method has been used to build the model.</a:t>
            </a:r>
          </a:p>
          <a:p>
            <a:endParaRPr lang="en-US" dirty="0"/>
          </a:p>
          <a:p>
            <a:r>
              <a:rPr lang="nn-NO" b="0" i="0" dirty="0">
                <a:solidFill>
                  <a:srgbClr val="212121"/>
                </a:solidFill>
                <a:effectLst/>
                <a:latin typeface="Roboto" panose="02000000000000000000" pitchFamily="2" charset="0"/>
              </a:rPr>
              <a:t>Data set Reference: </a:t>
            </a:r>
            <a:r>
              <a:rPr lang="nn-NO" b="0" i="0" dirty="0">
                <a:effectLst/>
                <a:latin typeface="Roboto" panose="02000000000000000000" pitchFamily="2" charset="0"/>
                <a:hlinkClick r:id="rId3"/>
              </a:rPr>
              <a:t>https://www.kaggle.com/code/christianjericson/classroom-experiment-1/data</a:t>
            </a:r>
            <a:endParaRPr lang="en-US" dirty="0"/>
          </a:p>
        </p:txBody>
      </p:sp>
      <p:sp>
        <p:nvSpPr>
          <p:cNvPr id="6" name="TextBox 5">
            <a:extLst>
              <a:ext uri="{FF2B5EF4-FFF2-40B4-BE49-F238E27FC236}">
                <a16:creationId xmlns:a16="http://schemas.microsoft.com/office/drawing/2014/main" id="{263D1B53-D4C6-1042-DE64-208DA2741F6F}"/>
              </a:ext>
            </a:extLst>
          </p:cNvPr>
          <p:cNvSpPr txBox="1"/>
          <p:nvPr/>
        </p:nvSpPr>
        <p:spPr>
          <a:xfrm>
            <a:off x="753771" y="4170265"/>
            <a:ext cx="10204173" cy="2106515"/>
          </a:xfrm>
          <a:prstGeom prst="rect">
            <a:avLst/>
          </a:prstGeom>
          <a:noFill/>
        </p:spPr>
        <p:txBody>
          <a:bodyPr wrap="square" rtlCol="0">
            <a:spAutoFit/>
          </a:bodyPr>
          <a:lstStyle/>
          <a:p>
            <a:pPr algn="l" fontAlgn="base"/>
            <a:r>
              <a:rPr lang="en-US" b="0" i="0" dirty="0">
                <a:solidFill>
                  <a:srgbClr val="303030"/>
                </a:solidFill>
                <a:effectLst/>
                <a:latin typeface="Arimo"/>
              </a:rPr>
              <a:t>In Machine Learning,</a:t>
            </a:r>
          </a:p>
          <a:p>
            <a:pPr algn="l" fontAlgn="base">
              <a:buFont typeface="Arial" panose="020B0604020202020204" pitchFamily="34" charset="0"/>
              <a:buChar char="•"/>
            </a:pPr>
            <a:r>
              <a:rPr lang="en-US" b="0" i="0" dirty="0">
                <a:solidFill>
                  <a:srgbClr val="303030"/>
                </a:solidFill>
                <a:effectLst/>
                <a:latin typeface="Arimo"/>
              </a:rPr>
              <a:t>Linear Regression is a supervised machine learning algorithm.</a:t>
            </a:r>
          </a:p>
          <a:p>
            <a:pPr algn="l" fontAlgn="base">
              <a:buFont typeface="Arial" panose="020B0604020202020204" pitchFamily="34" charset="0"/>
              <a:buChar char="•"/>
            </a:pPr>
            <a:r>
              <a:rPr lang="en-US" b="0" i="0" dirty="0">
                <a:solidFill>
                  <a:srgbClr val="303030"/>
                </a:solidFill>
                <a:effectLst/>
                <a:latin typeface="Arimo"/>
              </a:rPr>
              <a:t>It tries to find out the best linear relationship that describes the data we have.</a:t>
            </a:r>
          </a:p>
          <a:p>
            <a:pPr algn="l" fontAlgn="base">
              <a:buFont typeface="Arial" panose="020B0604020202020204" pitchFamily="34" charset="0"/>
              <a:buChar char="•"/>
            </a:pPr>
            <a:r>
              <a:rPr lang="en-US" b="0" i="0" dirty="0">
                <a:solidFill>
                  <a:srgbClr val="303030"/>
                </a:solidFill>
                <a:effectLst/>
                <a:latin typeface="Arimo"/>
              </a:rPr>
              <a:t>It assumes that there exists a linear relationship between a dependent variable and independent variable(s).</a:t>
            </a:r>
          </a:p>
          <a:p>
            <a:pPr algn="l" fontAlgn="base">
              <a:buFont typeface="Arial" panose="020B0604020202020204" pitchFamily="34" charset="0"/>
              <a:buChar char="•"/>
            </a:pPr>
            <a:r>
              <a:rPr lang="en-US" b="0" i="0" dirty="0">
                <a:solidFill>
                  <a:srgbClr val="303030"/>
                </a:solidFill>
                <a:effectLst/>
                <a:latin typeface="Arimo"/>
              </a:rPr>
              <a:t>The value of the dependent variable of a linear regression model is a continuous value i.e. real numbers.</a:t>
            </a:r>
          </a:p>
          <a:p>
            <a:endParaRPr lang="en-US" dirty="0"/>
          </a:p>
        </p:txBody>
      </p:sp>
    </p:spTree>
    <p:extLst>
      <p:ext uri="{BB962C8B-B14F-4D97-AF65-F5344CB8AC3E}">
        <p14:creationId xmlns:p14="http://schemas.microsoft.com/office/powerpoint/2010/main" val="3455657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8"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98635628-9726-16A8-398A-8819CD7FF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80" y="1297757"/>
            <a:ext cx="6153150" cy="124777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E2C3DF9-27AA-1111-592A-C69F48F09914}"/>
              </a:ext>
            </a:extLst>
          </p:cNvPr>
          <p:cNvSpPr txBox="1"/>
          <p:nvPr/>
        </p:nvSpPr>
        <p:spPr>
          <a:xfrm>
            <a:off x="667059" y="586172"/>
            <a:ext cx="6533322" cy="646331"/>
          </a:xfrm>
          <a:prstGeom prst="rect">
            <a:avLst/>
          </a:prstGeom>
          <a:noFill/>
        </p:spPr>
        <p:txBody>
          <a:bodyPr wrap="square" rtlCol="0">
            <a:spAutoFit/>
          </a:bodyPr>
          <a:lstStyle/>
          <a:p>
            <a:r>
              <a:rPr lang="en-US" b="0" i="0" dirty="0">
                <a:solidFill>
                  <a:srgbClr val="303030"/>
                </a:solidFill>
                <a:effectLst/>
                <a:latin typeface="Arimo"/>
              </a:rPr>
              <a:t>Based on the number of independent variables, there are two types of linear regression-</a:t>
            </a:r>
            <a:endParaRPr lang="en-US" dirty="0"/>
          </a:p>
        </p:txBody>
      </p:sp>
      <p:sp>
        <p:nvSpPr>
          <p:cNvPr id="22" name="TextBox 21">
            <a:extLst>
              <a:ext uri="{FF2B5EF4-FFF2-40B4-BE49-F238E27FC236}">
                <a16:creationId xmlns:a16="http://schemas.microsoft.com/office/drawing/2014/main" id="{64640BFD-8516-5F43-D6CB-0CEE2CC65760}"/>
              </a:ext>
            </a:extLst>
          </p:cNvPr>
          <p:cNvSpPr txBox="1"/>
          <p:nvPr/>
        </p:nvSpPr>
        <p:spPr>
          <a:xfrm>
            <a:off x="746570" y="185530"/>
            <a:ext cx="6184317" cy="646331"/>
          </a:xfrm>
          <a:prstGeom prst="rect">
            <a:avLst/>
          </a:prstGeom>
          <a:noFill/>
        </p:spPr>
        <p:txBody>
          <a:bodyPr wrap="square" rtlCol="0">
            <a:spAutoFit/>
          </a:bodyPr>
          <a:lstStyle/>
          <a:p>
            <a:r>
              <a:rPr lang="en-US" b="1" i="0" u="sng" dirty="0">
                <a:solidFill>
                  <a:srgbClr val="303030"/>
                </a:solidFill>
                <a:effectLst/>
                <a:latin typeface="roboto condensed" panose="02000000000000000000" pitchFamily="2" charset="0"/>
              </a:rPr>
              <a:t>Types of Linear Regression-</a:t>
            </a:r>
            <a:endParaRPr lang="en-US" b="1" i="0" dirty="0">
              <a:solidFill>
                <a:srgbClr val="303030"/>
              </a:solidFill>
              <a:effectLst/>
              <a:latin typeface="roboto condensed" panose="02000000000000000000" pitchFamily="2" charset="0"/>
            </a:endParaRPr>
          </a:p>
          <a:p>
            <a:endParaRPr lang="en-US" dirty="0"/>
          </a:p>
        </p:txBody>
      </p:sp>
      <p:sp>
        <p:nvSpPr>
          <p:cNvPr id="23" name="TextBox 22">
            <a:extLst>
              <a:ext uri="{FF2B5EF4-FFF2-40B4-BE49-F238E27FC236}">
                <a16:creationId xmlns:a16="http://schemas.microsoft.com/office/drawing/2014/main" id="{7AA39F67-FB1B-FE25-496A-5B930ABACEAE}"/>
              </a:ext>
            </a:extLst>
          </p:cNvPr>
          <p:cNvSpPr txBox="1"/>
          <p:nvPr/>
        </p:nvSpPr>
        <p:spPr>
          <a:xfrm>
            <a:off x="667059" y="2741448"/>
            <a:ext cx="11114809" cy="646331"/>
          </a:xfrm>
          <a:prstGeom prst="rect">
            <a:avLst/>
          </a:prstGeom>
          <a:noFill/>
        </p:spPr>
        <p:txBody>
          <a:bodyPr wrap="square" rtlCol="0">
            <a:spAutoFit/>
          </a:bodyPr>
          <a:lstStyle/>
          <a:p>
            <a:r>
              <a:rPr lang="en-US" b="0" i="0" dirty="0">
                <a:solidFill>
                  <a:srgbClr val="303030"/>
                </a:solidFill>
                <a:effectLst/>
                <a:latin typeface="Arimo"/>
              </a:rPr>
              <a:t>Multiple linear regression, the dependent variable depends on more than one independent variables. This project is belonging to this category as the unit price is depend on multiple independent variables.</a:t>
            </a:r>
            <a:endParaRPr lang="en-US" dirty="0"/>
          </a:p>
        </p:txBody>
      </p:sp>
      <p:sp>
        <p:nvSpPr>
          <p:cNvPr id="24" name="TextBox 23">
            <a:extLst>
              <a:ext uri="{FF2B5EF4-FFF2-40B4-BE49-F238E27FC236}">
                <a16:creationId xmlns:a16="http://schemas.microsoft.com/office/drawing/2014/main" id="{335F6A9A-FCC7-8C52-72BE-D5DD64CE9982}"/>
              </a:ext>
            </a:extLst>
          </p:cNvPr>
          <p:cNvSpPr txBox="1"/>
          <p:nvPr/>
        </p:nvSpPr>
        <p:spPr>
          <a:xfrm>
            <a:off x="746570" y="3563797"/>
            <a:ext cx="11114809" cy="1292662"/>
          </a:xfrm>
          <a:prstGeom prst="rect">
            <a:avLst/>
          </a:prstGeom>
          <a:noFill/>
        </p:spPr>
        <p:txBody>
          <a:bodyPr wrap="square" rtlCol="0">
            <a:spAutoFit/>
          </a:bodyPr>
          <a:lstStyle/>
          <a:p>
            <a:r>
              <a:rPr lang="en-US" sz="2400" b="1" i="0" dirty="0">
                <a:effectLst/>
                <a:latin typeface="-apple-system"/>
              </a:rPr>
              <a:t>Project Execution Steps</a:t>
            </a:r>
          </a:p>
          <a:p>
            <a:r>
              <a:rPr lang="en-US" b="1" i="0" dirty="0">
                <a:effectLst/>
                <a:latin typeface="-apple-system"/>
              </a:rPr>
              <a:t>- Prepare Dataset</a:t>
            </a:r>
          </a:p>
          <a:p>
            <a:r>
              <a:rPr lang="en-US" i="0" dirty="0">
                <a:effectLst/>
                <a:latin typeface="-apple-system"/>
              </a:rPr>
              <a:t>As the first step, load the data se</a:t>
            </a:r>
            <a:r>
              <a:rPr lang="en-US" dirty="0">
                <a:latin typeface="-apple-system"/>
              </a:rPr>
              <a:t>t to the google </a:t>
            </a:r>
            <a:r>
              <a:rPr lang="en-US" dirty="0" err="1">
                <a:latin typeface="-apple-system"/>
              </a:rPr>
              <a:t>colab</a:t>
            </a:r>
            <a:r>
              <a:rPr lang="en-US" dirty="0">
                <a:latin typeface="-apple-system"/>
              </a:rPr>
              <a:t> repository and check the available data. </a:t>
            </a:r>
            <a:endParaRPr lang="en-US" i="0" dirty="0">
              <a:effectLst/>
              <a:latin typeface="-apple-system"/>
            </a:endParaRPr>
          </a:p>
          <a:p>
            <a:endParaRPr lang="en-US" dirty="0"/>
          </a:p>
        </p:txBody>
      </p:sp>
      <p:pic>
        <p:nvPicPr>
          <p:cNvPr id="26" name="Picture 25">
            <a:extLst>
              <a:ext uri="{FF2B5EF4-FFF2-40B4-BE49-F238E27FC236}">
                <a16:creationId xmlns:a16="http://schemas.microsoft.com/office/drawing/2014/main" id="{0E10A78D-1DAA-4583-FE9D-5D9BE1CEABBB}"/>
              </a:ext>
            </a:extLst>
          </p:cNvPr>
          <p:cNvPicPr>
            <a:picLocks noChangeAspect="1"/>
          </p:cNvPicPr>
          <p:nvPr/>
        </p:nvPicPr>
        <p:blipFill>
          <a:blip r:embed="rId4"/>
          <a:stretch>
            <a:fillRect/>
          </a:stretch>
        </p:blipFill>
        <p:spPr>
          <a:xfrm>
            <a:off x="704640" y="4546771"/>
            <a:ext cx="10088965" cy="2267095"/>
          </a:xfrm>
          <a:prstGeom prst="rect">
            <a:avLst/>
          </a:prstGeom>
        </p:spPr>
      </p:pic>
    </p:spTree>
    <p:extLst>
      <p:ext uri="{BB962C8B-B14F-4D97-AF65-F5344CB8AC3E}">
        <p14:creationId xmlns:p14="http://schemas.microsoft.com/office/powerpoint/2010/main" val="2939766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8"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335F6A9A-FCC7-8C52-72BE-D5DD64CE9982}"/>
              </a:ext>
            </a:extLst>
          </p:cNvPr>
          <p:cNvSpPr txBox="1"/>
          <p:nvPr/>
        </p:nvSpPr>
        <p:spPr>
          <a:xfrm>
            <a:off x="191717" y="44134"/>
            <a:ext cx="11114809" cy="1200329"/>
          </a:xfrm>
          <a:prstGeom prst="rect">
            <a:avLst/>
          </a:prstGeom>
          <a:noFill/>
        </p:spPr>
        <p:txBody>
          <a:bodyPr wrap="square" rtlCol="0">
            <a:spAutoFit/>
          </a:bodyPr>
          <a:lstStyle/>
          <a:p>
            <a:r>
              <a:rPr lang="en-US" b="1" i="0" dirty="0">
                <a:effectLst/>
                <a:latin typeface="-apple-system"/>
              </a:rPr>
              <a:t>- Exploring Data</a:t>
            </a:r>
          </a:p>
          <a:p>
            <a:r>
              <a:rPr lang="en-US" i="0" dirty="0">
                <a:effectLst/>
                <a:latin typeface="-apple-system"/>
              </a:rPr>
              <a:t>Then check the total No of rows and the columns available in the data set, data types, No of missing values in each columns and the memory usage. This is very useful to ge</a:t>
            </a:r>
            <a:r>
              <a:rPr lang="en-US" dirty="0">
                <a:latin typeface="-apple-system"/>
              </a:rPr>
              <a:t>t the overall idea on the available data.</a:t>
            </a:r>
            <a:endParaRPr lang="en-US" i="0" dirty="0">
              <a:effectLst/>
              <a:latin typeface="-apple-system"/>
            </a:endParaRPr>
          </a:p>
          <a:p>
            <a:endParaRPr lang="en-US" dirty="0"/>
          </a:p>
        </p:txBody>
      </p:sp>
      <p:pic>
        <p:nvPicPr>
          <p:cNvPr id="3" name="Picture 2">
            <a:extLst>
              <a:ext uri="{FF2B5EF4-FFF2-40B4-BE49-F238E27FC236}">
                <a16:creationId xmlns:a16="http://schemas.microsoft.com/office/drawing/2014/main" id="{36D324D4-CA63-D3AD-EB14-BB0836F169CE}"/>
              </a:ext>
            </a:extLst>
          </p:cNvPr>
          <p:cNvPicPr>
            <a:picLocks noChangeAspect="1"/>
          </p:cNvPicPr>
          <p:nvPr/>
        </p:nvPicPr>
        <p:blipFill>
          <a:blip r:embed="rId3"/>
          <a:stretch>
            <a:fillRect/>
          </a:stretch>
        </p:blipFill>
        <p:spPr>
          <a:xfrm>
            <a:off x="1770643" y="1102500"/>
            <a:ext cx="4919357" cy="2636841"/>
          </a:xfrm>
          <a:prstGeom prst="rect">
            <a:avLst/>
          </a:prstGeom>
        </p:spPr>
      </p:pic>
      <p:pic>
        <p:nvPicPr>
          <p:cNvPr id="5" name="Picture 4">
            <a:extLst>
              <a:ext uri="{FF2B5EF4-FFF2-40B4-BE49-F238E27FC236}">
                <a16:creationId xmlns:a16="http://schemas.microsoft.com/office/drawing/2014/main" id="{6C763421-ACE9-2B52-3E95-DAA68D7A0315}"/>
              </a:ext>
            </a:extLst>
          </p:cNvPr>
          <p:cNvPicPr>
            <a:picLocks noChangeAspect="1"/>
          </p:cNvPicPr>
          <p:nvPr/>
        </p:nvPicPr>
        <p:blipFill>
          <a:blip r:embed="rId4"/>
          <a:stretch>
            <a:fillRect/>
          </a:stretch>
        </p:blipFill>
        <p:spPr>
          <a:xfrm>
            <a:off x="456849" y="1112710"/>
            <a:ext cx="857250" cy="581025"/>
          </a:xfrm>
          <a:prstGeom prst="rect">
            <a:avLst/>
          </a:prstGeom>
        </p:spPr>
      </p:pic>
      <p:pic>
        <p:nvPicPr>
          <p:cNvPr id="8" name="Picture 7">
            <a:extLst>
              <a:ext uri="{FF2B5EF4-FFF2-40B4-BE49-F238E27FC236}">
                <a16:creationId xmlns:a16="http://schemas.microsoft.com/office/drawing/2014/main" id="{4D52A901-7B44-5701-70DC-D2462E7BE207}"/>
              </a:ext>
            </a:extLst>
          </p:cNvPr>
          <p:cNvPicPr>
            <a:picLocks noChangeAspect="1"/>
          </p:cNvPicPr>
          <p:nvPr/>
        </p:nvPicPr>
        <p:blipFill>
          <a:blip r:embed="rId5"/>
          <a:stretch>
            <a:fillRect/>
          </a:stretch>
        </p:blipFill>
        <p:spPr>
          <a:xfrm>
            <a:off x="480774" y="4023594"/>
            <a:ext cx="7834457" cy="2738044"/>
          </a:xfrm>
          <a:prstGeom prst="rect">
            <a:avLst/>
          </a:prstGeom>
        </p:spPr>
      </p:pic>
      <p:sp>
        <p:nvSpPr>
          <p:cNvPr id="10" name="TextBox 9">
            <a:extLst>
              <a:ext uri="{FF2B5EF4-FFF2-40B4-BE49-F238E27FC236}">
                <a16:creationId xmlns:a16="http://schemas.microsoft.com/office/drawing/2014/main" id="{84F1ACE9-33AC-DA81-B0E9-703694DDD738}"/>
              </a:ext>
            </a:extLst>
          </p:cNvPr>
          <p:cNvSpPr txBox="1"/>
          <p:nvPr/>
        </p:nvSpPr>
        <p:spPr>
          <a:xfrm>
            <a:off x="191716" y="3681143"/>
            <a:ext cx="11114809" cy="369332"/>
          </a:xfrm>
          <a:prstGeom prst="rect">
            <a:avLst/>
          </a:prstGeom>
          <a:noFill/>
        </p:spPr>
        <p:txBody>
          <a:bodyPr wrap="square" rtlCol="0">
            <a:spAutoFit/>
          </a:bodyPr>
          <a:lstStyle/>
          <a:p>
            <a:r>
              <a:rPr lang="en-US" b="1" i="0" dirty="0">
                <a:effectLst/>
                <a:latin typeface="-apple-system"/>
              </a:rPr>
              <a:t>- </a:t>
            </a:r>
            <a:r>
              <a:rPr lang="en-US" i="0" dirty="0">
                <a:effectLst/>
                <a:latin typeface="-apple-system"/>
              </a:rPr>
              <a:t>Then analyze the data distribution range</a:t>
            </a:r>
            <a:endParaRPr lang="en-US" dirty="0"/>
          </a:p>
        </p:txBody>
      </p:sp>
    </p:spTree>
    <p:extLst>
      <p:ext uri="{BB962C8B-B14F-4D97-AF65-F5344CB8AC3E}">
        <p14:creationId xmlns:p14="http://schemas.microsoft.com/office/powerpoint/2010/main" val="3479852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8"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335F6A9A-FCC7-8C52-72BE-D5DD64CE9982}"/>
              </a:ext>
            </a:extLst>
          </p:cNvPr>
          <p:cNvSpPr txBox="1"/>
          <p:nvPr/>
        </p:nvSpPr>
        <p:spPr>
          <a:xfrm>
            <a:off x="191717" y="44134"/>
            <a:ext cx="11114809" cy="646331"/>
          </a:xfrm>
          <a:prstGeom prst="rect">
            <a:avLst/>
          </a:prstGeom>
          <a:noFill/>
        </p:spPr>
        <p:txBody>
          <a:bodyPr wrap="square" rtlCol="0">
            <a:spAutoFit/>
          </a:bodyPr>
          <a:lstStyle/>
          <a:p>
            <a:r>
              <a:rPr lang="en-US" b="1" i="0" dirty="0">
                <a:effectLst/>
                <a:latin typeface="-apple-system"/>
              </a:rPr>
              <a:t>- Correlation Analysis</a:t>
            </a:r>
          </a:p>
          <a:p>
            <a:r>
              <a:rPr lang="en-US" dirty="0"/>
              <a:t>Analysis of correlation between variables </a:t>
            </a:r>
          </a:p>
        </p:txBody>
      </p:sp>
      <p:sp>
        <p:nvSpPr>
          <p:cNvPr id="10" name="TextBox 9">
            <a:extLst>
              <a:ext uri="{FF2B5EF4-FFF2-40B4-BE49-F238E27FC236}">
                <a16:creationId xmlns:a16="http://schemas.microsoft.com/office/drawing/2014/main" id="{84F1ACE9-33AC-DA81-B0E9-703694DDD738}"/>
              </a:ext>
            </a:extLst>
          </p:cNvPr>
          <p:cNvSpPr txBox="1"/>
          <p:nvPr/>
        </p:nvSpPr>
        <p:spPr>
          <a:xfrm>
            <a:off x="191716" y="3191758"/>
            <a:ext cx="11114809" cy="369332"/>
          </a:xfrm>
          <a:prstGeom prst="rect">
            <a:avLst/>
          </a:prstGeom>
          <a:noFill/>
        </p:spPr>
        <p:txBody>
          <a:bodyPr wrap="square" rtlCol="0">
            <a:spAutoFit/>
          </a:bodyPr>
          <a:lstStyle/>
          <a:p>
            <a:r>
              <a:rPr lang="en-US" b="1" i="0" dirty="0">
                <a:effectLst/>
                <a:latin typeface="-apple-system"/>
              </a:rPr>
              <a:t>- </a:t>
            </a:r>
            <a:r>
              <a:rPr lang="en-US" i="0" dirty="0">
                <a:effectLst/>
                <a:latin typeface="-apple-system"/>
              </a:rPr>
              <a:t>Heat map analysis and the </a:t>
            </a:r>
            <a:r>
              <a:rPr lang="en-US" i="0" dirty="0" err="1">
                <a:effectLst/>
                <a:latin typeface="-apple-system"/>
              </a:rPr>
              <a:t>pairplot</a:t>
            </a:r>
            <a:r>
              <a:rPr lang="en-US" i="0" dirty="0">
                <a:effectLst/>
                <a:latin typeface="-apple-system"/>
              </a:rPr>
              <a:t> also provide the clear idea about the relation between variables.</a:t>
            </a:r>
            <a:endParaRPr lang="en-US" dirty="0"/>
          </a:p>
        </p:txBody>
      </p:sp>
      <p:pic>
        <p:nvPicPr>
          <p:cNvPr id="4" name="Picture 3">
            <a:extLst>
              <a:ext uri="{FF2B5EF4-FFF2-40B4-BE49-F238E27FC236}">
                <a16:creationId xmlns:a16="http://schemas.microsoft.com/office/drawing/2014/main" id="{F421EF25-F131-6CB1-77A2-A77A7FB79DC3}"/>
              </a:ext>
            </a:extLst>
          </p:cNvPr>
          <p:cNvPicPr>
            <a:picLocks noChangeAspect="1"/>
          </p:cNvPicPr>
          <p:nvPr/>
        </p:nvPicPr>
        <p:blipFill>
          <a:blip r:embed="rId3"/>
          <a:stretch>
            <a:fillRect/>
          </a:stretch>
        </p:blipFill>
        <p:spPr>
          <a:xfrm>
            <a:off x="341116" y="690465"/>
            <a:ext cx="8315231" cy="2377626"/>
          </a:xfrm>
          <a:prstGeom prst="rect">
            <a:avLst/>
          </a:prstGeom>
        </p:spPr>
      </p:pic>
      <p:pic>
        <p:nvPicPr>
          <p:cNvPr id="16" name="Picture 15">
            <a:extLst>
              <a:ext uri="{FF2B5EF4-FFF2-40B4-BE49-F238E27FC236}">
                <a16:creationId xmlns:a16="http://schemas.microsoft.com/office/drawing/2014/main" id="{1D668F1B-38CB-A5E8-163B-90268D915F32}"/>
              </a:ext>
            </a:extLst>
          </p:cNvPr>
          <p:cNvPicPr>
            <a:picLocks noChangeAspect="1"/>
          </p:cNvPicPr>
          <p:nvPr/>
        </p:nvPicPr>
        <p:blipFill>
          <a:blip r:embed="rId4"/>
          <a:stretch>
            <a:fillRect/>
          </a:stretch>
        </p:blipFill>
        <p:spPr>
          <a:xfrm>
            <a:off x="971901" y="3684757"/>
            <a:ext cx="4328968" cy="2930057"/>
          </a:xfrm>
          <a:prstGeom prst="rect">
            <a:avLst/>
          </a:prstGeom>
        </p:spPr>
      </p:pic>
      <p:pic>
        <p:nvPicPr>
          <p:cNvPr id="23" name="Picture 22">
            <a:extLst>
              <a:ext uri="{FF2B5EF4-FFF2-40B4-BE49-F238E27FC236}">
                <a16:creationId xmlns:a16="http://schemas.microsoft.com/office/drawing/2014/main" id="{9485B484-BEB8-CE90-493F-8A948088E49A}"/>
              </a:ext>
            </a:extLst>
          </p:cNvPr>
          <p:cNvPicPr>
            <a:picLocks noChangeAspect="1"/>
          </p:cNvPicPr>
          <p:nvPr/>
        </p:nvPicPr>
        <p:blipFill>
          <a:blip r:embed="rId5"/>
          <a:stretch>
            <a:fillRect/>
          </a:stretch>
        </p:blipFill>
        <p:spPr>
          <a:xfrm>
            <a:off x="5438775" y="3778975"/>
            <a:ext cx="5573782" cy="2200416"/>
          </a:xfrm>
          <a:prstGeom prst="rect">
            <a:avLst/>
          </a:prstGeom>
        </p:spPr>
      </p:pic>
    </p:spTree>
    <p:extLst>
      <p:ext uri="{BB962C8B-B14F-4D97-AF65-F5344CB8AC3E}">
        <p14:creationId xmlns:p14="http://schemas.microsoft.com/office/powerpoint/2010/main" val="2987425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8"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335F6A9A-FCC7-8C52-72BE-D5DD64CE9982}"/>
              </a:ext>
            </a:extLst>
          </p:cNvPr>
          <p:cNvSpPr txBox="1"/>
          <p:nvPr/>
        </p:nvSpPr>
        <p:spPr>
          <a:xfrm>
            <a:off x="191717" y="44134"/>
            <a:ext cx="11114809" cy="369332"/>
          </a:xfrm>
          <a:prstGeom prst="rect">
            <a:avLst/>
          </a:prstGeom>
          <a:noFill/>
        </p:spPr>
        <p:txBody>
          <a:bodyPr wrap="square" rtlCol="0">
            <a:spAutoFit/>
          </a:bodyPr>
          <a:lstStyle/>
          <a:p>
            <a:r>
              <a:rPr lang="en-US" b="1" i="0" dirty="0">
                <a:effectLst/>
                <a:latin typeface="-apple-system"/>
              </a:rPr>
              <a:t>- Defining X and Y variables</a:t>
            </a:r>
          </a:p>
        </p:txBody>
      </p:sp>
      <p:sp>
        <p:nvSpPr>
          <p:cNvPr id="10" name="TextBox 9">
            <a:extLst>
              <a:ext uri="{FF2B5EF4-FFF2-40B4-BE49-F238E27FC236}">
                <a16:creationId xmlns:a16="http://schemas.microsoft.com/office/drawing/2014/main" id="{84F1ACE9-33AC-DA81-B0E9-703694DDD738}"/>
              </a:ext>
            </a:extLst>
          </p:cNvPr>
          <p:cNvSpPr txBox="1"/>
          <p:nvPr/>
        </p:nvSpPr>
        <p:spPr>
          <a:xfrm>
            <a:off x="191715" y="3193815"/>
            <a:ext cx="11114809" cy="369332"/>
          </a:xfrm>
          <a:prstGeom prst="rect">
            <a:avLst/>
          </a:prstGeom>
          <a:noFill/>
        </p:spPr>
        <p:txBody>
          <a:bodyPr wrap="square" rtlCol="0">
            <a:spAutoFit/>
          </a:bodyPr>
          <a:lstStyle/>
          <a:p>
            <a:r>
              <a:rPr lang="en-US" b="1" i="0" dirty="0">
                <a:effectLst/>
                <a:latin typeface="-apple-system"/>
              </a:rPr>
              <a:t>- </a:t>
            </a:r>
            <a:r>
              <a:rPr lang="en-US" i="0" dirty="0">
                <a:effectLst/>
                <a:latin typeface="-apple-system"/>
              </a:rPr>
              <a:t>Create Linear Regression model object.</a:t>
            </a:r>
            <a:endParaRPr lang="en-US" dirty="0"/>
          </a:p>
        </p:txBody>
      </p:sp>
      <p:pic>
        <p:nvPicPr>
          <p:cNvPr id="3" name="Picture 2">
            <a:extLst>
              <a:ext uri="{FF2B5EF4-FFF2-40B4-BE49-F238E27FC236}">
                <a16:creationId xmlns:a16="http://schemas.microsoft.com/office/drawing/2014/main" id="{9C531BEA-2114-D5E8-AF89-D8A42C77676A}"/>
              </a:ext>
            </a:extLst>
          </p:cNvPr>
          <p:cNvPicPr>
            <a:picLocks noChangeAspect="1"/>
          </p:cNvPicPr>
          <p:nvPr/>
        </p:nvPicPr>
        <p:blipFill>
          <a:blip r:embed="rId3"/>
          <a:stretch>
            <a:fillRect/>
          </a:stretch>
        </p:blipFill>
        <p:spPr>
          <a:xfrm>
            <a:off x="191716" y="457599"/>
            <a:ext cx="11315700" cy="619125"/>
          </a:xfrm>
          <a:prstGeom prst="rect">
            <a:avLst/>
          </a:prstGeom>
        </p:spPr>
      </p:pic>
      <p:pic>
        <p:nvPicPr>
          <p:cNvPr id="6" name="Picture 5">
            <a:extLst>
              <a:ext uri="{FF2B5EF4-FFF2-40B4-BE49-F238E27FC236}">
                <a16:creationId xmlns:a16="http://schemas.microsoft.com/office/drawing/2014/main" id="{1C95CC9A-6F1F-0A44-E91D-11584C659F17}"/>
              </a:ext>
            </a:extLst>
          </p:cNvPr>
          <p:cNvPicPr>
            <a:picLocks noChangeAspect="1"/>
          </p:cNvPicPr>
          <p:nvPr/>
        </p:nvPicPr>
        <p:blipFill>
          <a:blip r:embed="rId4"/>
          <a:stretch>
            <a:fillRect/>
          </a:stretch>
        </p:blipFill>
        <p:spPr>
          <a:xfrm>
            <a:off x="292161" y="1990125"/>
            <a:ext cx="6600825" cy="1276350"/>
          </a:xfrm>
          <a:prstGeom prst="rect">
            <a:avLst/>
          </a:prstGeom>
        </p:spPr>
      </p:pic>
      <p:sp>
        <p:nvSpPr>
          <p:cNvPr id="8" name="TextBox 7">
            <a:extLst>
              <a:ext uri="{FF2B5EF4-FFF2-40B4-BE49-F238E27FC236}">
                <a16:creationId xmlns:a16="http://schemas.microsoft.com/office/drawing/2014/main" id="{DEFB1847-DB62-5EDC-9399-55B89387DF92}"/>
              </a:ext>
            </a:extLst>
          </p:cNvPr>
          <p:cNvSpPr txBox="1"/>
          <p:nvPr/>
        </p:nvSpPr>
        <p:spPr>
          <a:xfrm>
            <a:off x="191716" y="1316260"/>
            <a:ext cx="11114809" cy="646331"/>
          </a:xfrm>
          <a:prstGeom prst="rect">
            <a:avLst/>
          </a:prstGeom>
          <a:noFill/>
        </p:spPr>
        <p:txBody>
          <a:bodyPr wrap="square" rtlCol="0">
            <a:spAutoFit/>
          </a:bodyPr>
          <a:lstStyle/>
          <a:p>
            <a:r>
              <a:rPr lang="en-US" b="1" i="0" dirty="0">
                <a:effectLst/>
                <a:latin typeface="-apple-system"/>
              </a:rPr>
              <a:t>- Divide the data set in to two sections as “test” and “train” data. Here I have used 0.3% as test sample and 0.7% as the train sample</a:t>
            </a:r>
          </a:p>
        </p:txBody>
      </p:sp>
      <p:pic>
        <p:nvPicPr>
          <p:cNvPr id="23" name="Picture 22">
            <a:extLst>
              <a:ext uri="{FF2B5EF4-FFF2-40B4-BE49-F238E27FC236}">
                <a16:creationId xmlns:a16="http://schemas.microsoft.com/office/drawing/2014/main" id="{502EFC46-30AF-09D5-5A1B-ACE07ADE4465}"/>
              </a:ext>
            </a:extLst>
          </p:cNvPr>
          <p:cNvPicPr>
            <a:picLocks noChangeAspect="1"/>
          </p:cNvPicPr>
          <p:nvPr/>
        </p:nvPicPr>
        <p:blipFill>
          <a:blip r:embed="rId5"/>
          <a:stretch>
            <a:fillRect/>
          </a:stretch>
        </p:blipFill>
        <p:spPr>
          <a:xfrm>
            <a:off x="292161" y="3574857"/>
            <a:ext cx="4324350" cy="504825"/>
          </a:xfrm>
          <a:prstGeom prst="rect">
            <a:avLst/>
          </a:prstGeom>
        </p:spPr>
      </p:pic>
      <p:pic>
        <p:nvPicPr>
          <p:cNvPr id="26" name="Picture 25">
            <a:extLst>
              <a:ext uri="{FF2B5EF4-FFF2-40B4-BE49-F238E27FC236}">
                <a16:creationId xmlns:a16="http://schemas.microsoft.com/office/drawing/2014/main" id="{619DDB66-ACCD-96B8-3B39-8159519299F5}"/>
              </a:ext>
            </a:extLst>
          </p:cNvPr>
          <p:cNvPicPr>
            <a:picLocks noChangeAspect="1"/>
          </p:cNvPicPr>
          <p:nvPr/>
        </p:nvPicPr>
        <p:blipFill>
          <a:blip r:embed="rId6"/>
          <a:stretch>
            <a:fillRect/>
          </a:stretch>
        </p:blipFill>
        <p:spPr>
          <a:xfrm>
            <a:off x="292161" y="4619772"/>
            <a:ext cx="4491874" cy="2164431"/>
          </a:xfrm>
          <a:prstGeom prst="rect">
            <a:avLst/>
          </a:prstGeom>
        </p:spPr>
      </p:pic>
      <p:sp>
        <p:nvSpPr>
          <p:cNvPr id="27" name="TextBox 26">
            <a:extLst>
              <a:ext uri="{FF2B5EF4-FFF2-40B4-BE49-F238E27FC236}">
                <a16:creationId xmlns:a16="http://schemas.microsoft.com/office/drawing/2014/main" id="{14CE754F-51E6-B199-D974-7039CD5D7A7B}"/>
              </a:ext>
            </a:extLst>
          </p:cNvPr>
          <p:cNvSpPr txBox="1"/>
          <p:nvPr/>
        </p:nvSpPr>
        <p:spPr>
          <a:xfrm>
            <a:off x="191714" y="4266987"/>
            <a:ext cx="11114809" cy="369332"/>
          </a:xfrm>
          <a:prstGeom prst="rect">
            <a:avLst/>
          </a:prstGeom>
          <a:noFill/>
        </p:spPr>
        <p:txBody>
          <a:bodyPr wrap="square" rtlCol="0">
            <a:spAutoFit/>
          </a:bodyPr>
          <a:lstStyle/>
          <a:p>
            <a:r>
              <a:rPr lang="en-US" b="1" i="0" dirty="0">
                <a:effectLst/>
                <a:latin typeface="-apple-system"/>
              </a:rPr>
              <a:t>- </a:t>
            </a:r>
            <a:r>
              <a:rPr lang="en-US" i="0" dirty="0">
                <a:effectLst/>
                <a:latin typeface="-apple-system"/>
              </a:rPr>
              <a:t>Select The Feature with Highest Correlation With Target (y)</a:t>
            </a:r>
            <a:endParaRPr lang="en-US" dirty="0"/>
          </a:p>
        </p:txBody>
      </p:sp>
    </p:spTree>
    <p:extLst>
      <p:ext uri="{BB962C8B-B14F-4D97-AF65-F5344CB8AC3E}">
        <p14:creationId xmlns:p14="http://schemas.microsoft.com/office/powerpoint/2010/main" val="3787091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8"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335F6A9A-FCC7-8C52-72BE-D5DD64CE9982}"/>
              </a:ext>
            </a:extLst>
          </p:cNvPr>
          <p:cNvSpPr txBox="1"/>
          <p:nvPr/>
        </p:nvSpPr>
        <p:spPr>
          <a:xfrm>
            <a:off x="191717" y="44134"/>
            <a:ext cx="11114809" cy="369332"/>
          </a:xfrm>
          <a:prstGeom prst="rect">
            <a:avLst/>
          </a:prstGeom>
          <a:noFill/>
        </p:spPr>
        <p:txBody>
          <a:bodyPr wrap="square" rtlCol="0">
            <a:spAutoFit/>
          </a:bodyPr>
          <a:lstStyle/>
          <a:p>
            <a:r>
              <a:rPr lang="en-US" b="1" i="0" dirty="0">
                <a:effectLst/>
                <a:latin typeface="-apple-system"/>
              </a:rPr>
              <a:t>- </a:t>
            </a:r>
            <a:r>
              <a:rPr lang="en-US" b="1" i="0" dirty="0">
                <a:solidFill>
                  <a:srgbClr val="212121"/>
                </a:solidFill>
                <a:effectLst/>
                <a:latin typeface="Roboto" panose="02000000000000000000" pitchFamily="2" charset="0"/>
              </a:rPr>
              <a:t>Train Model</a:t>
            </a:r>
            <a:endParaRPr lang="en-US" b="1" i="0" dirty="0">
              <a:effectLst/>
              <a:latin typeface="-apple-system"/>
            </a:endParaRPr>
          </a:p>
        </p:txBody>
      </p:sp>
      <p:sp>
        <p:nvSpPr>
          <p:cNvPr id="10" name="TextBox 9">
            <a:extLst>
              <a:ext uri="{FF2B5EF4-FFF2-40B4-BE49-F238E27FC236}">
                <a16:creationId xmlns:a16="http://schemas.microsoft.com/office/drawing/2014/main" id="{84F1ACE9-33AC-DA81-B0E9-703694DDD738}"/>
              </a:ext>
            </a:extLst>
          </p:cNvPr>
          <p:cNvSpPr txBox="1"/>
          <p:nvPr/>
        </p:nvSpPr>
        <p:spPr>
          <a:xfrm>
            <a:off x="191412" y="296138"/>
            <a:ext cx="11114809" cy="646331"/>
          </a:xfrm>
          <a:prstGeom prst="rect">
            <a:avLst/>
          </a:prstGeom>
          <a:noFill/>
        </p:spPr>
        <p:txBody>
          <a:bodyPr wrap="square" rtlCol="0">
            <a:spAutoFit/>
          </a:bodyPr>
          <a:lstStyle/>
          <a:p>
            <a:pPr marL="285750" indent="-285750">
              <a:buFontTx/>
              <a:buChar char="-"/>
            </a:pPr>
            <a:r>
              <a:rPr lang="en-US" i="0" dirty="0">
                <a:effectLst/>
                <a:latin typeface="-apple-system"/>
              </a:rPr>
              <a:t>Train Model with One Variable.</a:t>
            </a:r>
          </a:p>
          <a:p>
            <a:pPr marL="285750" indent="-285750">
              <a:buFontTx/>
              <a:buChar char="-"/>
            </a:pPr>
            <a:r>
              <a:rPr lang="en-US" dirty="0">
                <a:latin typeface="-apple-system"/>
              </a:rPr>
              <a:t>Here I used “house age” variable as the first variable to trin the model</a:t>
            </a:r>
            <a:endParaRPr lang="en-US" dirty="0"/>
          </a:p>
        </p:txBody>
      </p:sp>
      <p:sp>
        <p:nvSpPr>
          <p:cNvPr id="8" name="TextBox 7">
            <a:extLst>
              <a:ext uri="{FF2B5EF4-FFF2-40B4-BE49-F238E27FC236}">
                <a16:creationId xmlns:a16="http://schemas.microsoft.com/office/drawing/2014/main" id="{DEFB1847-DB62-5EDC-9399-55B89387DF92}"/>
              </a:ext>
            </a:extLst>
          </p:cNvPr>
          <p:cNvSpPr txBox="1"/>
          <p:nvPr/>
        </p:nvSpPr>
        <p:spPr>
          <a:xfrm>
            <a:off x="191411" y="3333889"/>
            <a:ext cx="11114809" cy="369332"/>
          </a:xfrm>
          <a:prstGeom prst="rect">
            <a:avLst/>
          </a:prstGeom>
          <a:noFill/>
        </p:spPr>
        <p:txBody>
          <a:bodyPr wrap="square" rtlCol="0">
            <a:spAutoFit/>
          </a:bodyPr>
          <a:lstStyle/>
          <a:p>
            <a:r>
              <a:rPr lang="en-US" b="1" i="0" dirty="0">
                <a:effectLst/>
                <a:latin typeface="-apple-system"/>
              </a:rPr>
              <a:t>- Evaluate the Model</a:t>
            </a:r>
          </a:p>
        </p:txBody>
      </p:sp>
      <p:sp>
        <p:nvSpPr>
          <p:cNvPr id="27" name="TextBox 26">
            <a:extLst>
              <a:ext uri="{FF2B5EF4-FFF2-40B4-BE49-F238E27FC236}">
                <a16:creationId xmlns:a16="http://schemas.microsoft.com/office/drawing/2014/main" id="{14CE754F-51E6-B199-D974-7039CD5D7A7B}"/>
              </a:ext>
            </a:extLst>
          </p:cNvPr>
          <p:cNvSpPr txBox="1"/>
          <p:nvPr/>
        </p:nvSpPr>
        <p:spPr>
          <a:xfrm>
            <a:off x="191411" y="3578132"/>
            <a:ext cx="11114809" cy="369332"/>
          </a:xfrm>
          <a:prstGeom prst="rect">
            <a:avLst/>
          </a:prstGeom>
          <a:noFill/>
        </p:spPr>
        <p:txBody>
          <a:bodyPr wrap="square" rtlCol="0">
            <a:spAutoFit/>
          </a:bodyPr>
          <a:lstStyle/>
          <a:p>
            <a:r>
              <a:rPr lang="en-US" b="1" i="0" dirty="0">
                <a:effectLst/>
                <a:latin typeface="-apple-system"/>
              </a:rPr>
              <a:t>- </a:t>
            </a:r>
            <a:r>
              <a:rPr lang="en-US" i="0" dirty="0">
                <a:effectLst/>
                <a:latin typeface="-apple-system"/>
              </a:rPr>
              <a:t>Evaluate the model after train the model</a:t>
            </a:r>
            <a:endParaRPr lang="en-US" dirty="0"/>
          </a:p>
        </p:txBody>
      </p:sp>
      <p:pic>
        <p:nvPicPr>
          <p:cNvPr id="4" name="Picture 3">
            <a:extLst>
              <a:ext uri="{FF2B5EF4-FFF2-40B4-BE49-F238E27FC236}">
                <a16:creationId xmlns:a16="http://schemas.microsoft.com/office/drawing/2014/main" id="{85186C40-B7C2-2DC6-3B14-EC46A4EDAB9B}"/>
              </a:ext>
            </a:extLst>
          </p:cNvPr>
          <p:cNvPicPr>
            <a:picLocks noChangeAspect="1"/>
          </p:cNvPicPr>
          <p:nvPr/>
        </p:nvPicPr>
        <p:blipFill>
          <a:blip r:embed="rId3"/>
          <a:stretch>
            <a:fillRect/>
          </a:stretch>
        </p:blipFill>
        <p:spPr>
          <a:xfrm>
            <a:off x="509465" y="989095"/>
            <a:ext cx="4022778" cy="2265629"/>
          </a:xfrm>
          <a:prstGeom prst="rect">
            <a:avLst/>
          </a:prstGeom>
        </p:spPr>
      </p:pic>
      <p:pic>
        <p:nvPicPr>
          <p:cNvPr id="16" name="Picture 15">
            <a:extLst>
              <a:ext uri="{FF2B5EF4-FFF2-40B4-BE49-F238E27FC236}">
                <a16:creationId xmlns:a16="http://schemas.microsoft.com/office/drawing/2014/main" id="{70CDE53C-E314-C4BC-B673-C4939C7A3BE1}"/>
              </a:ext>
            </a:extLst>
          </p:cNvPr>
          <p:cNvPicPr>
            <a:picLocks noChangeAspect="1"/>
          </p:cNvPicPr>
          <p:nvPr/>
        </p:nvPicPr>
        <p:blipFill>
          <a:blip r:embed="rId4"/>
          <a:stretch>
            <a:fillRect/>
          </a:stretch>
        </p:blipFill>
        <p:spPr>
          <a:xfrm>
            <a:off x="369323" y="4037799"/>
            <a:ext cx="4970868" cy="2698472"/>
          </a:xfrm>
          <a:prstGeom prst="rect">
            <a:avLst/>
          </a:prstGeom>
        </p:spPr>
      </p:pic>
    </p:spTree>
    <p:extLst>
      <p:ext uri="{BB962C8B-B14F-4D97-AF65-F5344CB8AC3E}">
        <p14:creationId xmlns:p14="http://schemas.microsoft.com/office/powerpoint/2010/main" val="396056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8"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335F6A9A-FCC7-8C52-72BE-D5DD64CE9982}"/>
              </a:ext>
            </a:extLst>
          </p:cNvPr>
          <p:cNvSpPr txBox="1"/>
          <p:nvPr/>
        </p:nvSpPr>
        <p:spPr>
          <a:xfrm>
            <a:off x="191717" y="44134"/>
            <a:ext cx="11114809" cy="369332"/>
          </a:xfrm>
          <a:prstGeom prst="rect">
            <a:avLst/>
          </a:prstGeom>
          <a:noFill/>
        </p:spPr>
        <p:txBody>
          <a:bodyPr wrap="square" rtlCol="0">
            <a:spAutoFit/>
          </a:bodyPr>
          <a:lstStyle/>
          <a:p>
            <a:r>
              <a:rPr lang="en-US" b="1" i="0" dirty="0">
                <a:effectLst/>
                <a:latin typeface="-apple-system"/>
              </a:rPr>
              <a:t>- </a:t>
            </a:r>
            <a:r>
              <a:rPr lang="en-US" b="1" i="0" dirty="0">
                <a:solidFill>
                  <a:srgbClr val="212121"/>
                </a:solidFill>
                <a:effectLst/>
                <a:latin typeface="Roboto" panose="02000000000000000000" pitchFamily="2" charset="0"/>
              </a:rPr>
              <a:t>Improve Model (2nd Iteration)</a:t>
            </a:r>
            <a:endParaRPr lang="en-US" b="1" i="0" dirty="0">
              <a:effectLst/>
              <a:latin typeface="-apple-system"/>
            </a:endParaRPr>
          </a:p>
        </p:txBody>
      </p:sp>
      <p:sp>
        <p:nvSpPr>
          <p:cNvPr id="10" name="TextBox 9">
            <a:extLst>
              <a:ext uri="{FF2B5EF4-FFF2-40B4-BE49-F238E27FC236}">
                <a16:creationId xmlns:a16="http://schemas.microsoft.com/office/drawing/2014/main" id="{84F1ACE9-33AC-DA81-B0E9-703694DDD738}"/>
              </a:ext>
            </a:extLst>
          </p:cNvPr>
          <p:cNvSpPr txBox="1"/>
          <p:nvPr/>
        </p:nvSpPr>
        <p:spPr>
          <a:xfrm>
            <a:off x="191412" y="296138"/>
            <a:ext cx="11114809" cy="369332"/>
          </a:xfrm>
          <a:prstGeom prst="rect">
            <a:avLst/>
          </a:prstGeom>
          <a:noFill/>
        </p:spPr>
        <p:txBody>
          <a:bodyPr wrap="square" rtlCol="0">
            <a:spAutoFit/>
          </a:bodyPr>
          <a:lstStyle/>
          <a:p>
            <a:pPr marL="285750" indent="-285750">
              <a:buFontTx/>
              <a:buChar char="-"/>
            </a:pPr>
            <a:r>
              <a:rPr lang="en-US" i="0" dirty="0">
                <a:effectLst/>
                <a:latin typeface="-apple-system"/>
              </a:rPr>
              <a:t>Train Model with </a:t>
            </a:r>
            <a:r>
              <a:rPr lang="en-US" dirty="0">
                <a:latin typeface="-apple-system"/>
              </a:rPr>
              <a:t>multiple variables and check the performance</a:t>
            </a:r>
            <a:endParaRPr lang="en-US" i="0" dirty="0">
              <a:effectLst/>
              <a:latin typeface="-apple-system"/>
            </a:endParaRPr>
          </a:p>
        </p:txBody>
      </p:sp>
      <p:sp>
        <p:nvSpPr>
          <p:cNvPr id="8" name="TextBox 7">
            <a:extLst>
              <a:ext uri="{FF2B5EF4-FFF2-40B4-BE49-F238E27FC236}">
                <a16:creationId xmlns:a16="http://schemas.microsoft.com/office/drawing/2014/main" id="{DEFB1847-DB62-5EDC-9399-55B89387DF92}"/>
              </a:ext>
            </a:extLst>
          </p:cNvPr>
          <p:cNvSpPr txBox="1"/>
          <p:nvPr/>
        </p:nvSpPr>
        <p:spPr>
          <a:xfrm>
            <a:off x="191411" y="3333889"/>
            <a:ext cx="11114809" cy="369332"/>
          </a:xfrm>
          <a:prstGeom prst="rect">
            <a:avLst/>
          </a:prstGeom>
          <a:noFill/>
        </p:spPr>
        <p:txBody>
          <a:bodyPr wrap="square" rtlCol="0">
            <a:spAutoFit/>
          </a:bodyPr>
          <a:lstStyle/>
          <a:p>
            <a:r>
              <a:rPr lang="en-US" b="1" i="0" dirty="0">
                <a:effectLst/>
                <a:latin typeface="-apple-system"/>
              </a:rPr>
              <a:t>- Evaluate the Model</a:t>
            </a:r>
          </a:p>
        </p:txBody>
      </p:sp>
      <p:sp>
        <p:nvSpPr>
          <p:cNvPr id="27" name="TextBox 26">
            <a:extLst>
              <a:ext uri="{FF2B5EF4-FFF2-40B4-BE49-F238E27FC236}">
                <a16:creationId xmlns:a16="http://schemas.microsoft.com/office/drawing/2014/main" id="{14CE754F-51E6-B199-D974-7039CD5D7A7B}"/>
              </a:ext>
            </a:extLst>
          </p:cNvPr>
          <p:cNvSpPr txBox="1"/>
          <p:nvPr/>
        </p:nvSpPr>
        <p:spPr>
          <a:xfrm>
            <a:off x="191411" y="3578132"/>
            <a:ext cx="11114809" cy="369332"/>
          </a:xfrm>
          <a:prstGeom prst="rect">
            <a:avLst/>
          </a:prstGeom>
          <a:noFill/>
        </p:spPr>
        <p:txBody>
          <a:bodyPr wrap="square" rtlCol="0">
            <a:spAutoFit/>
          </a:bodyPr>
          <a:lstStyle/>
          <a:p>
            <a:r>
              <a:rPr lang="en-US" b="1" i="0" dirty="0">
                <a:effectLst/>
                <a:latin typeface="-apple-system"/>
              </a:rPr>
              <a:t>- </a:t>
            </a:r>
            <a:r>
              <a:rPr lang="en-US" i="0" dirty="0">
                <a:effectLst/>
                <a:latin typeface="-apple-system"/>
              </a:rPr>
              <a:t>Evaluate the model after train the model</a:t>
            </a:r>
            <a:endParaRPr lang="en-US" dirty="0"/>
          </a:p>
        </p:txBody>
      </p:sp>
      <p:pic>
        <p:nvPicPr>
          <p:cNvPr id="3" name="Picture 2">
            <a:extLst>
              <a:ext uri="{FF2B5EF4-FFF2-40B4-BE49-F238E27FC236}">
                <a16:creationId xmlns:a16="http://schemas.microsoft.com/office/drawing/2014/main" id="{2BB3EC22-9DB8-F92A-0B76-6D729C6A8CF3}"/>
              </a:ext>
            </a:extLst>
          </p:cNvPr>
          <p:cNvPicPr>
            <a:picLocks noChangeAspect="1"/>
          </p:cNvPicPr>
          <p:nvPr/>
        </p:nvPicPr>
        <p:blipFill>
          <a:blip r:embed="rId3"/>
          <a:stretch>
            <a:fillRect/>
          </a:stretch>
        </p:blipFill>
        <p:spPr>
          <a:xfrm>
            <a:off x="262415" y="665470"/>
            <a:ext cx="5486400" cy="895350"/>
          </a:xfrm>
          <a:prstGeom prst="rect">
            <a:avLst/>
          </a:prstGeom>
        </p:spPr>
      </p:pic>
      <p:pic>
        <p:nvPicPr>
          <p:cNvPr id="6" name="Picture 5">
            <a:extLst>
              <a:ext uri="{FF2B5EF4-FFF2-40B4-BE49-F238E27FC236}">
                <a16:creationId xmlns:a16="http://schemas.microsoft.com/office/drawing/2014/main" id="{D4F527FA-E5FB-2E36-6EF8-916A5F7BD5D6}"/>
              </a:ext>
            </a:extLst>
          </p:cNvPr>
          <p:cNvPicPr>
            <a:picLocks noChangeAspect="1"/>
          </p:cNvPicPr>
          <p:nvPr/>
        </p:nvPicPr>
        <p:blipFill>
          <a:blip r:embed="rId4"/>
          <a:stretch>
            <a:fillRect/>
          </a:stretch>
        </p:blipFill>
        <p:spPr>
          <a:xfrm>
            <a:off x="274901" y="1648248"/>
            <a:ext cx="4724400" cy="4229100"/>
          </a:xfrm>
          <a:prstGeom prst="rect">
            <a:avLst/>
          </a:prstGeom>
        </p:spPr>
      </p:pic>
      <p:sp>
        <p:nvSpPr>
          <p:cNvPr id="22" name="TextBox 21">
            <a:extLst>
              <a:ext uri="{FF2B5EF4-FFF2-40B4-BE49-F238E27FC236}">
                <a16:creationId xmlns:a16="http://schemas.microsoft.com/office/drawing/2014/main" id="{D8C7669A-7B65-E282-BD64-C320EECBA842}"/>
              </a:ext>
            </a:extLst>
          </p:cNvPr>
          <p:cNvSpPr txBox="1"/>
          <p:nvPr/>
        </p:nvSpPr>
        <p:spPr>
          <a:xfrm>
            <a:off x="191410" y="6114935"/>
            <a:ext cx="11114809" cy="369332"/>
          </a:xfrm>
          <a:prstGeom prst="rect">
            <a:avLst/>
          </a:prstGeom>
          <a:noFill/>
        </p:spPr>
        <p:txBody>
          <a:bodyPr wrap="square" rtlCol="0">
            <a:spAutoFit/>
          </a:bodyPr>
          <a:lstStyle/>
          <a:p>
            <a:r>
              <a:rPr lang="en-US" b="1" i="0" dirty="0">
                <a:effectLst/>
                <a:latin typeface="-apple-system"/>
              </a:rPr>
              <a:t>- </a:t>
            </a:r>
            <a:r>
              <a:rPr lang="en-US" b="1" i="0" dirty="0">
                <a:solidFill>
                  <a:srgbClr val="212121"/>
                </a:solidFill>
                <a:effectLst/>
                <a:latin typeface="Roboto" panose="02000000000000000000" pitchFamily="2" charset="0"/>
              </a:rPr>
              <a:t>Likewise can check the model performance by combining multiple variables </a:t>
            </a:r>
            <a:endParaRPr lang="en-US" b="1" i="0" dirty="0">
              <a:effectLst/>
              <a:latin typeface="-apple-system"/>
            </a:endParaRPr>
          </a:p>
        </p:txBody>
      </p:sp>
    </p:spTree>
    <p:extLst>
      <p:ext uri="{BB962C8B-B14F-4D97-AF65-F5344CB8AC3E}">
        <p14:creationId xmlns:p14="http://schemas.microsoft.com/office/powerpoint/2010/main" val="2661469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8"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335F6A9A-FCC7-8C52-72BE-D5DD64CE9982}"/>
              </a:ext>
            </a:extLst>
          </p:cNvPr>
          <p:cNvSpPr txBox="1"/>
          <p:nvPr/>
        </p:nvSpPr>
        <p:spPr>
          <a:xfrm>
            <a:off x="191717" y="44134"/>
            <a:ext cx="11114809" cy="369332"/>
          </a:xfrm>
          <a:prstGeom prst="rect">
            <a:avLst/>
          </a:prstGeom>
          <a:noFill/>
        </p:spPr>
        <p:txBody>
          <a:bodyPr wrap="square" rtlCol="0">
            <a:spAutoFit/>
          </a:bodyPr>
          <a:lstStyle/>
          <a:p>
            <a:r>
              <a:rPr lang="en-US" b="1" i="0" dirty="0">
                <a:effectLst/>
                <a:latin typeface="-apple-system"/>
              </a:rPr>
              <a:t>- </a:t>
            </a:r>
            <a:r>
              <a:rPr lang="en-US" b="1" i="0" dirty="0">
                <a:solidFill>
                  <a:srgbClr val="212121"/>
                </a:solidFill>
                <a:effectLst/>
                <a:latin typeface="Roboto" panose="02000000000000000000" pitchFamily="2" charset="0"/>
              </a:rPr>
              <a:t>Improve Model (Final Iteration)</a:t>
            </a:r>
            <a:endParaRPr lang="en-US" b="1" i="0" dirty="0">
              <a:effectLst/>
              <a:latin typeface="-apple-system"/>
            </a:endParaRPr>
          </a:p>
        </p:txBody>
      </p:sp>
      <p:sp>
        <p:nvSpPr>
          <p:cNvPr id="10" name="TextBox 9">
            <a:extLst>
              <a:ext uri="{FF2B5EF4-FFF2-40B4-BE49-F238E27FC236}">
                <a16:creationId xmlns:a16="http://schemas.microsoft.com/office/drawing/2014/main" id="{84F1ACE9-33AC-DA81-B0E9-703694DDD738}"/>
              </a:ext>
            </a:extLst>
          </p:cNvPr>
          <p:cNvSpPr txBox="1"/>
          <p:nvPr/>
        </p:nvSpPr>
        <p:spPr>
          <a:xfrm>
            <a:off x="191412" y="296138"/>
            <a:ext cx="11114809" cy="369332"/>
          </a:xfrm>
          <a:prstGeom prst="rect">
            <a:avLst/>
          </a:prstGeom>
          <a:noFill/>
        </p:spPr>
        <p:txBody>
          <a:bodyPr wrap="square" rtlCol="0">
            <a:spAutoFit/>
          </a:bodyPr>
          <a:lstStyle/>
          <a:p>
            <a:pPr marL="285750" indent="-285750">
              <a:buFontTx/>
              <a:buChar char="-"/>
            </a:pPr>
            <a:r>
              <a:rPr lang="en-US" i="0" dirty="0">
                <a:effectLst/>
                <a:latin typeface="-apple-system"/>
              </a:rPr>
              <a:t>Train Model with </a:t>
            </a:r>
            <a:r>
              <a:rPr lang="en-US" dirty="0">
                <a:latin typeface="-apple-system"/>
              </a:rPr>
              <a:t>all variables and check the performance.</a:t>
            </a:r>
            <a:endParaRPr lang="en-US" i="0" dirty="0">
              <a:effectLst/>
              <a:latin typeface="-apple-system"/>
            </a:endParaRPr>
          </a:p>
        </p:txBody>
      </p:sp>
      <p:pic>
        <p:nvPicPr>
          <p:cNvPr id="16" name="Picture 15">
            <a:extLst>
              <a:ext uri="{FF2B5EF4-FFF2-40B4-BE49-F238E27FC236}">
                <a16:creationId xmlns:a16="http://schemas.microsoft.com/office/drawing/2014/main" id="{E2CD87F8-C79B-A89E-0DB0-2DE5612A5682}"/>
              </a:ext>
            </a:extLst>
          </p:cNvPr>
          <p:cNvPicPr>
            <a:picLocks noChangeAspect="1"/>
          </p:cNvPicPr>
          <p:nvPr/>
        </p:nvPicPr>
        <p:blipFill>
          <a:blip r:embed="rId3"/>
          <a:stretch>
            <a:fillRect/>
          </a:stretch>
        </p:blipFill>
        <p:spPr>
          <a:xfrm>
            <a:off x="434215" y="766596"/>
            <a:ext cx="9048988" cy="5329404"/>
          </a:xfrm>
          <a:prstGeom prst="rect">
            <a:avLst/>
          </a:prstGeom>
        </p:spPr>
      </p:pic>
    </p:spTree>
    <p:extLst>
      <p:ext uri="{BB962C8B-B14F-4D97-AF65-F5344CB8AC3E}">
        <p14:creationId xmlns:p14="http://schemas.microsoft.com/office/powerpoint/2010/main" val="2642239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0ec198d3-2611-478f-b7f7-9af8ee40ec2c" origin="defaultValue">
  <element uid="18078c9b-1454-430c-8d2a-d217d0027fcb" value=""/>
</sisl>
</file>

<file path=customXml/itemProps1.xml><?xml version="1.0" encoding="utf-8"?>
<ds:datastoreItem xmlns:ds="http://schemas.openxmlformats.org/officeDocument/2006/customXml" ds:itemID="{6C175A71-2019-4273-8AE4-21FCE5D9476B}">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80</TotalTime>
  <Words>495</Words>
  <Application>Microsoft Office PowerPoint</Application>
  <PresentationFormat>Widescreen</PresentationFormat>
  <Paragraphs>56</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Arimo</vt:lpstr>
      <vt:lpstr>Calibri</vt:lpstr>
      <vt:lpstr>Calibri Light</vt:lpstr>
      <vt:lpstr>Roboto</vt:lpstr>
      <vt:lpstr>roboto condensed</vt:lpstr>
      <vt:lpstr>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Sulochana Rathnayake</dc:creator>
  <cp:lastModifiedBy>Sulochana Rathnayake</cp:lastModifiedBy>
  <cp:revision>20</cp:revision>
  <dcterms:created xsi:type="dcterms:W3CDTF">2022-11-21T15:06:27Z</dcterms:created>
  <dcterms:modified xsi:type="dcterms:W3CDTF">2022-11-21T16:32:18Z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e40f3e13-e938-4e36-bf8d-9954f55f7d71</vt:lpwstr>
  </property>
  <property fmtid="{D5CDD505-2E9C-101B-9397-08002B2CF9AE}" pid="3" name="bjDocumentLabelXML">
    <vt:lpwstr>&lt;?xml version="1.0" encoding="us-ascii"?&gt;&lt;sisl xmlns:xsi="http://www.w3.org/2001/XMLSchema-instance" xmlns:xsd="http://www.w3.org/2001/XMLSchema" sislVersion="0" policy="0ec198d3-2611-478f-b7f7-9af8ee40ec2c" origin="defaultValue" xmlns="http://www.boldonj</vt:lpwstr>
  </property>
  <property fmtid="{D5CDD505-2E9C-101B-9397-08002B2CF9AE}" pid="4" name="bjDocumentLabelXML-0">
    <vt:lpwstr>ames.com/2008/01/sie/internal/label"&gt;&lt;element uid="18078c9b-1454-430c-8d2a-d217d0027fcb" value="" /&gt;&lt;/sisl&gt;</vt:lpwstr>
  </property>
  <property fmtid="{D5CDD505-2E9C-101B-9397-08002B2CF9AE}" pid="5" name="bjDocumentSecurityLabel">
    <vt:lpwstr>Internal</vt:lpwstr>
  </property>
  <property fmtid="{D5CDD505-2E9C-101B-9397-08002B2CF9AE}" pid="6" name="bjSaver">
    <vt:lpwstr>G7YsWgDOpNEayfFiUDZHH4NjTYYPy5bb</vt:lpwstr>
  </property>
</Properties>
</file>