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97518b9f1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97518b9f1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97518b9f1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97518b9f1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97518b9f1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97518b9f1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97518b9f1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97518b9f1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97518b9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97518b9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97518b9f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97518b9f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97518b9f1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97518b9f1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97518b9f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97518b9f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97518b9f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97518b9f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97518b9f1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97518b9f1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97518b9f1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97518b9f1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97518b9f1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97518b9f1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netacad.com/" TargetMode="External"/><Relationship Id="rId4" Type="http://schemas.openxmlformats.org/officeDocument/2006/relationships/hyperlink" Target="https://contenthub.netacad.com/ensa/6.6.1" TargetMode="External"/><Relationship Id="rId5" Type="http://schemas.openxmlformats.org/officeDocument/2006/relationships/hyperlink" Target="https://github.com/Sultan-Alaudd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2478798"/>
            <a:ext cx="5788500" cy="1276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 sz="3320"/>
              <a:t>Project Name : Port Address Translation-PAT</a:t>
            </a:r>
            <a:endParaRPr b="1" sz="3320"/>
          </a:p>
        </p:txBody>
      </p:sp>
      <p:sp>
        <p:nvSpPr>
          <p:cNvPr id="129" name="Google Shape;129;p13"/>
          <p:cNvSpPr txBox="1"/>
          <p:nvPr>
            <p:ph idx="1" type="subTitle"/>
          </p:nvPr>
        </p:nvSpPr>
        <p:spPr>
          <a:xfrm>
            <a:off x="2143750" y="1189825"/>
            <a:ext cx="5453700" cy="10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0000"/>
                </a:solidFill>
              </a:rPr>
              <a:t>WellCome </a:t>
            </a:r>
            <a:endParaRPr b="1" sz="60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Analyze PAT - PC to Server</a:t>
            </a:r>
            <a:endParaRPr sz="2700"/>
          </a:p>
        </p:txBody>
      </p:sp>
      <p:sp>
        <p:nvSpPr>
          <p:cNvPr id="186" name="Google Shape;186;p22"/>
          <p:cNvSpPr txBox="1"/>
          <p:nvPr>
            <p:ph idx="1" type="body"/>
          </p:nvPr>
        </p:nvSpPr>
        <p:spPr>
          <a:xfrm>
            <a:off x="819150" y="1465400"/>
            <a:ext cx="7505700" cy="297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The process of NAT overload is the same whether a pool of addresses is used, or a single address is used. In this figure, PAT is configured to use a single public IPv4 address, instead of a pool of addresses.PC1 wants to communicate with the web server, Svr1. At the same time another client, PC2and PC3 wants to establish a similar session with the web server. Both PC1 PC2 and PC3 are configured with private IPv4 addresses, with R1 enabled for PAT.</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NAT Table</a:t>
            </a:r>
            <a:endParaRPr b="1"/>
          </a:p>
        </p:txBody>
      </p:sp>
      <p:sp>
        <p:nvSpPr>
          <p:cNvPr id="192" name="Google Shape;192;p23"/>
          <p:cNvSpPr txBox="1"/>
          <p:nvPr>
            <p:ph idx="1" type="body"/>
          </p:nvPr>
        </p:nvSpPr>
        <p:spPr>
          <a:xfrm>
            <a:off x="819150" y="1896475"/>
            <a:ext cx="7505700" cy="166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3"/>
          <p:cNvPicPr preferRelativeResize="0"/>
          <p:nvPr/>
        </p:nvPicPr>
        <p:blipFill>
          <a:blip r:embed="rId3">
            <a:alphaModFix/>
          </a:blip>
          <a:stretch>
            <a:fillRect/>
          </a:stretch>
        </p:blipFill>
        <p:spPr>
          <a:xfrm>
            <a:off x="912425" y="1940875"/>
            <a:ext cx="7319150" cy="126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marR="381000" rtl="0" algn="l">
              <a:lnSpc>
                <a:spcPct val="120000"/>
              </a:lnSpc>
              <a:spcBef>
                <a:spcPts val="0"/>
              </a:spcBef>
              <a:spcAft>
                <a:spcPts val="0"/>
              </a:spcAft>
              <a:buNone/>
            </a:pPr>
            <a:r>
              <a:rPr b="1" lang="en" sz="2400">
                <a:solidFill>
                  <a:srgbClr val="056153"/>
                </a:solidFill>
                <a:highlight>
                  <a:srgbClr val="FFFFFF"/>
                </a:highlight>
                <a:latin typeface="Arial"/>
                <a:ea typeface="Arial"/>
                <a:cs typeface="Arial"/>
                <a:sym typeface="Arial"/>
              </a:rPr>
              <a:t>Verify PAT</a:t>
            </a:r>
            <a:endParaRPr b="1" sz="2400">
              <a:solidFill>
                <a:srgbClr val="056153"/>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199" name="Google Shape;199;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50">
                <a:solidFill>
                  <a:srgbClr val="000000"/>
                </a:solidFill>
                <a:highlight>
                  <a:srgbClr val="FFFFFF"/>
                </a:highlight>
                <a:latin typeface="Arial"/>
                <a:ea typeface="Arial"/>
                <a:cs typeface="Arial"/>
                <a:sym typeface="Arial"/>
              </a:rPr>
              <a:t>The same commands used to verify static and dynamic NAT are used to verify PAT, as shown in the example output. The </a:t>
            </a:r>
            <a:r>
              <a:rPr b="1" lang="en" sz="1750">
                <a:solidFill>
                  <a:srgbClr val="000000"/>
                </a:solidFill>
                <a:highlight>
                  <a:srgbClr val="FFFFFF"/>
                </a:highlight>
                <a:latin typeface="Arial"/>
                <a:ea typeface="Arial"/>
                <a:cs typeface="Arial"/>
                <a:sym typeface="Arial"/>
              </a:rPr>
              <a:t>show ip nat translations</a:t>
            </a:r>
            <a:r>
              <a:rPr lang="en" sz="1750">
                <a:solidFill>
                  <a:srgbClr val="000000"/>
                </a:solidFill>
                <a:highlight>
                  <a:srgbClr val="FFFFFF"/>
                </a:highlight>
                <a:latin typeface="Arial"/>
                <a:ea typeface="Arial"/>
                <a:cs typeface="Arial"/>
                <a:sym typeface="Arial"/>
              </a:rPr>
              <a:t> command displays the translations from three different hosts to different web servers. Notice that two different inside hosts are allocated the same IPv4 address of 200.1.1.3(inside global address). The source port numbers in the NAT table differentiate the two transactions.</a:t>
            </a:r>
            <a:endParaRPr sz="2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845600"/>
            <a:ext cx="7505700" cy="142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900" u="sng">
                <a:solidFill>
                  <a:srgbClr val="980000"/>
                </a:solidFill>
              </a:rPr>
              <a:t>Reference by : </a:t>
            </a:r>
            <a:r>
              <a:rPr b="1" lang="en" sz="1700">
                <a:solidFill>
                  <a:srgbClr val="000000"/>
                </a:solidFill>
              </a:rPr>
              <a:t>cisco online virtual class room</a:t>
            </a:r>
            <a:r>
              <a:rPr lang="en" sz="1700"/>
              <a:t> (</a:t>
            </a:r>
            <a:r>
              <a:rPr lang="en" sz="1700" u="sng">
                <a:solidFill>
                  <a:schemeClr val="hlink"/>
                </a:solidFill>
                <a:hlinkClick r:id="rId3"/>
              </a:rPr>
              <a:t>https://www.netacad.com/</a:t>
            </a:r>
            <a:r>
              <a:rPr lang="en" sz="1700"/>
              <a:t>)</a:t>
            </a:r>
            <a:endParaRPr sz="1700"/>
          </a:p>
          <a:p>
            <a:pPr indent="0" lvl="0" marL="0" rtl="0" algn="l">
              <a:spcBef>
                <a:spcPts val="0"/>
              </a:spcBef>
              <a:spcAft>
                <a:spcPts val="0"/>
              </a:spcAft>
              <a:buNone/>
            </a:pPr>
            <a:r>
              <a:rPr lang="en" sz="1700" u="sng">
                <a:solidFill>
                  <a:schemeClr val="hlink"/>
                </a:solidFill>
                <a:hlinkClick r:id="rId4"/>
              </a:rPr>
              <a:t>https://contenthub.netacad.com/ensa/6.6.1</a:t>
            </a:r>
            <a:r>
              <a:rPr lang="en" sz="1700">
                <a:solidFill>
                  <a:srgbClr val="000000"/>
                </a:solidFill>
              </a:rPr>
              <a:t> </a:t>
            </a:r>
            <a:endParaRPr sz="1700">
              <a:solidFill>
                <a:srgbClr val="000000"/>
              </a:solidFill>
            </a:endParaRPr>
          </a:p>
          <a:p>
            <a:pPr indent="0" lvl="0" marL="0" rtl="0" algn="l">
              <a:spcBef>
                <a:spcPts val="0"/>
              </a:spcBef>
              <a:spcAft>
                <a:spcPts val="0"/>
              </a:spcAft>
              <a:buNone/>
            </a:pPr>
            <a:r>
              <a:rPr lang="en" sz="1700">
                <a:solidFill>
                  <a:srgbClr val="000000"/>
                </a:solidFill>
              </a:rPr>
              <a:t>And </a:t>
            </a:r>
            <a:r>
              <a:rPr b="1" lang="en" sz="1700">
                <a:solidFill>
                  <a:srgbClr val="000000"/>
                </a:solidFill>
              </a:rPr>
              <a:t>Md. Sultan alauddin</a:t>
            </a:r>
            <a:r>
              <a:rPr lang="en" sz="1700">
                <a:solidFill>
                  <a:srgbClr val="000000"/>
                </a:solidFill>
              </a:rPr>
              <a:t> (Personal) -  </a:t>
            </a:r>
            <a:r>
              <a:rPr b="1" lang="en" sz="1700">
                <a:solidFill>
                  <a:srgbClr val="000000"/>
                </a:solidFill>
              </a:rPr>
              <a:t>Github account</a:t>
            </a:r>
            <a:r>
              <a:rPr lang="en" sz="1700">
                <a:solidFill>
                  <a:srgbClr val="000000"/>
                </a:solidFill>
              </a:rPr>
              <a:t> (</a:t>
            </a:r>
            <a:r>
              <a:rPr lang="en" sz="1700" u="sng">
                <a:solidFill>
                  <a:schemeClr val="hlink"/>
                </a:solidFill>
                <a:hlinkClick r:id="rId5"/>
              </a:rPr>
              <a:t>https://github.com/Sultan-Alauddin</a:t>
            </a:r>
            <a:r>
              <a:rPr lang="en" sz="1700">
                <a:solidFill>
                  <a:srgbClr val="000000"/>
                </a:solidFill>
              </a:rPr>
              <a:t> )</a:t>
            </a:r>
            <a:endParaRPr sz="1700">
              <a:solidFill>
                <a:srgbClr val="000000"/>
              </a:solidFill>
            </a:endParaRPr>
          </a:p>
          <a:p>
            <a:pPr indent="0" lvl="0" marL="0" rtl="0" algn="l">
              <a:spcBef>
                <a:spcPts val="0"/>
              </a:spcBef>
              <a:spcAft>
                <a:spcPts val="0"/>
              </a:spcAft>
              <a:buNone/>
            </a:pPr>
            <a:r>
              <a:t/>
            </a:r>
            <a:endParaRPr sz="1700"/>
          </a:p>
        </p:txBody>
      </p:sp>
      <p:sp>
        <p:nvSpPr>
          <p:cNvPr id="205" name="Google Shape;205;p25"/>
          <p:cNvSpPr txBox="1"/>
          <p:nvPr>
            <p:ph idx="1" type="body"/>
          </p:nvPr>
        </p:nvSpPr>
        <p:spPr>
          <a:xfrm>
            <a:off x="819150" y="2442450"/>
            <a:ext cx="7505700" cy="19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7900"/>
              <a:t>   </a:t>
            </a:r>
            <a:r>
              <a:rPr b="1" i="1" lang="en" sz="7900">
                <a:solidFill>
                  <a:srgbClr val="980000"/>
                </a:solidFill>
              </a:rPr>
              <a:t>  </a:t>
            </a:r>
            <a:r>
              <a:rPr b="1" i="1" lang="en" sz="7900">
                <a:solidFill>
                  <a:srgbClr val="980000"/>
                </a:solidFill>
              </a:rPr>
              <a:t>Thank You </a:t>
            </a:r>
            <a:endParaRPr b="1" i="1" sz="7900">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Subject : Network LAB -318</a:t>
            </a:r>
            <a:endParaRPr b="1"/>
          </a:p>
        </p:txBody>
      </p:sp>
      <p:sp>
        <p:nvSpPr>
          <p:cNvPr id="135" name="Google Shape;135;p14"/>
          <p:cNvSpPr txBox="1"/>
          <p:nvPr>
            <p:ph idx="1" type="body"/>
          </p:nvPr>
        </p:nvSpPr>
        <p:spPr>
          <a:xfrm>
            <a:off x="819150" y="1800200"/>
            <a:ext cx="7505700" cy="2638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9494">
                <a:solidFill>
                  <a:srgbClr val="0000FF"/>
                </a:solidFill>
              </a:rPr>
              <a:t>Submitted To :                                </a:t>
            </a:r>
            <a:r>
              <a:rPr b="1" lang="en" sz="9494">
                <a:solidFill>
                  <a:srgbClr val="0000FF"/>
                </a:solidFill>
              </a:rPr>
              <a:t>Submitted By :   </a:t>
            </a:r>
            <a:r>
              <a:rPr b="1" lang="en" sz="9494" u="sng">
                <a:solidFill>
                  <a:srgbClr val="0000FF"/>
                </a:solidFill>
              </a:rPr>
              <a:t>                               </a:t>
            </a:r>
            <a:endParaRPr b="1" sz="9494" u="sng">
              <a:solidFill>
                <a:srgbClr val="0000FF"/>
              </a:solidFill>
            </a:endParaRPr>
          </a:p>
          <a:p>
            <a:pPr indent="0" lvl="0" marL="0" rtl="0" algn="l">
              <a:spcBef>
                <a:spcPts val="1200"/>
              </a:spcBef>
              <a:spcAft>
                <a:spcPts val="0"/>
              </a:spcAft>
              <a:buNone/>
            </a:pPr>
            <a:r>
              <a:rPr b="1" lang="en" sz="7494">
                <a:solidFill>
                  <a:srgbClr val="000000"/>
                </a:solidFill>
              </a:rPr>
              <a:t>MD SAMRAT ALI ABU KAWSER                   Md. Sultan Alauddin</a:t>
            </a:r>
            <a:endParaRPr b="1" sz="7494">
              <a:solidFill>
                <a:srgbClr val="000000"/>
              </a:solidFill>
            </a:endParaRPr>
          </a:p>
          <a:p>
            <a:pPr indent="0" lvl="0" marL="0" rtl="0" algn="l">
              <a:spcBef>
                <a:spcPts val="1200"/>
              </a:spcBef>
              <a:spcAft>
                <a:spcPts val="0"/>
              </a:spcAft>
              <a:buNone/>
            </a:pPr>
            <a:r>
              <a:rPr b="1" lang="en" sz="7494">
                <a:solidFill>
                  <a:srgbClr val="000000"/>
                </a:solidFill>
              </a:rPr>
              <a:t> Lecturer &amp; Coordinator(Evening)               ID : 1915002529 </a:t>
            </a:r>
            <a:endParaRPr b="1" sz="7494">
              <a:solidFill>
                <a:srgbClr val="000000"/>
              </a:solidFill>
            </a:endParaRPr>
          </a:p>
          <a:p>
            <a:pPr indent="0" lvl="0" marL="0" rtl="0" algn="l">
              <a:spcBef>
                <a:spcPts val="1200"/>
              </a:spcBef>
              <a:spcAft>
                <a:spcPts val="0"/>
              </a:spcAft>
              <a:buNone/>
            </a:pPr>
            <a:r>
              <a:rPr b="1" lang="en" sz="7494">
                <a:solidFill>
                  <a:srgbClr val="000000"/>
                </a:solidFill>
              </a:rPr>
              <a:t>                                                                           Batch : 50th (Eve.) </a:t>
            </a:r>
            <a:endParaRPr b="1" sz="7494">
              <a:solidFill>
                <a:srgbClr val="000000"/>
              </a:solidFill>
            </a:endParaRPr>
          </a:p>
          <a:p>
            <a:pPr indent="0" lvl="0" marL="0" rtl="0" algn="l">
              <a:spcBef>
                <a:spcPts val="1200"/>
              </a:spcBef>
              <a:spcAft>
                <a:spcPts val="0"/>
              </a:spcAft>
              <a:buNone/>
            </a:pPr>
            <a:r>
              <a:rPr b="1" lang="en" sz="7494">
                <a:solidFill>
                  <a:srgbClr val="000000"/>
                </a:solidFill>
              </a:rPr>
              <a:t>                                                                           City University City campus</a:t>
            </a:r>
            <a:endParaRPr b="1" sz="7494">
              <a:solidFill>
                <a:srgbClr val="000000"/>
              </a:solidFill>
            </a:endParaRPr>
          </a:p>
          <a:p>
            <a:pPr indent="0" lvl="0" marL="0" rtl="0" algn="l">
              <a:spcBef>
                <a:spcPts val="1200"/>
              </a:spcBef>
              <a:spcAft>
                <a:spcPts val="0"/>
              </a:spcAft>
              <a:buNone/>
            </a:pPr>
            <a:r>
              <a:t/>
            </a:r>
            <a:endParaRPr sz="2300">
              <a:solidFill>
                <a:srgbClr val="000000"/>
              </a:solidFill>
            </a:endParaRPr>
          </a:p>
          <a:p>
            <a:pPr indent="0" lvl="0" marL="0" rtl="0" algn="l">
              <a:spcBef>
                <a:spcPts val="1200"/>
              </a:spcBef>
              <a:spcAft>
                <a:spcPts val="1200"/>
              </a:spcAft>
              <a:buNone/>
            </a:pPr>
            <a:r>
              <a:t/>
            </a:r>
            <a:endParaRPr b="1" sz="23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7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Port Address Translation (PAT)</a:t>
            </a:r>
            <a:endParaRPr/>
          </a:p>
        </p:txBody>
      </p:sp>
      <p:sp>
        <p:nvSpPr>
          <p:cNvPr id="141" name="Google Shape;141;p15"/>
          <p:cNvSpPr txBox="1"/>
          <p:nvPr>
            <p:ph idx="1" type="body"/>
          </p:nvPr>
        </p:nvSpPr>
        <p:spPr>
          <a:xfrm>
            <a:off x="819150" y="1566200"/>
            <a:ext cx="7505700" cy="287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200" u="sng"/>
              <a:t>PAT Scenario :</a:t>
            </a:r>
            <a:endParaRPr b="1" sz="2200" u="sng"/>
          </a:p>
          <a:p>
            <a:pPr indent="0" lvl="0" marL="0" rtl="0" algn="l">
              <a:spcBef>
                <a:spcPts val="1200"/>
              </a:spcBef>
              <a:spcAft>
                <a:spcPts val="1200"/>
              </a:spcAft>
              <a:buNone/>
            </a:pPr>
            <a:r>
              <a:rPr lang="en" sz="2008"/>
              <a:t>In this topic, we will learn how to configure and verify PAT. It includes a Packet Tracer activity to test your skills and knowledge. There are two ways to configure PAT, depending on how the ISP allocates public IPv4 addresses. In the first instance, the ISP allocates a single public IPv4 address that is required for the organization to connect to the ISP and in the other, it allocates more than one public IPv4 address to the organization.</a:t>
            </a:r>
            <a:endParaRPr sz="2008"/>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50">
                <a:solidFill>
                  <a:srgbClr val="58585B"/>
                </a:solidFill>
                <a:highlight>
                  <a:srgbClr val="FFFFFF"/>
                </a:highlight>
                <a:latin typeface="Arial"/>
                <a:ea typeface="Arial"/>
                <a:cs typeface="Arial"/>
                <a:sym typeface="Arial"/>
              </a:rPr>
              <a:t>Both methods will be demonstrated using the scenario shown in the figure.</a:t>
            </a:r>
            <a:endParaRPr b="1" sz="3600"/>
          </a:p>
        </p:txBody>
      </p:sp>
      <p:sp>
        <p:nvSpPr>
          <p:cNvPr id="147" name="Google Shape;147;p16"/>
          <p:cNvSpPr txBox="1"/>
          <p:nvPr>
            <p:ph idx="1" type="body"/>
          </p:nvPr>
        </p:nvSpPr>
        <p:spPr>
          <a:xfrm>
            <a:off x="704000" y="1479825"/>
            <a:ext cx="7916400" cy="330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819150" y="1593775"/>
            <a:ext cx="6939201" cy="324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6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t>Configure PAT to Use a Single IPv4 Address</a:t>
            </a:r>
            <a:endParaRPr sz="2200"/>
          </a:p>
        </p:txBody>
      </p:sp>
      <p:sp>
        <p:nvSpPr>
          <p:cNvPr id="154" name="Google Shape;154;p17"/>
          <p:cNvSpPr txBox="1"/>
          <p:nvPr>
            <p:ph idx="1" type="body"/>
          </p:nvPr>
        </p:nvSpPr>
        <p:spPr>
          <a:xfrm>
            <a:off x="819150" y="1451000"/>
            <a:ext cx="7505700" cy="31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58585B"/>
                </a:solidFill>
                <a:highlight>
                  <a:srgbClr val="FFFFFF"/>
                </a:highlight>
                <a:latin typeface="Arial"/>
                <a:ea typeface="Arial"/>
                <a:cs typeface="Arial"/>
                <a:sym typeface="Arial"/>
              </a:rPr>
              <a:t>To configure PAT to use a single IPv4 address, simply add the keyword </a:t>
            </a:r>
            <a:r>
              <a:rPr b="1" lang="en" sz="1650">
                <a:solidFill>
                  <a:srgbClr val="58585B"/>
                </a:solidFill>
                <a:highlight>
                  <a:srgbClr val="FFFFFF"/>
                </a:highlight>
                <a:latin typeface="Arial"/>
                <a:ea typeface="Arial"/>
                <a:cs typeface="Arial"/>
                <a:sym typeface="Arial"/>
              </a:rPr>
              <a:t>overload</a:t>
            </a:r>
            <a:r>
              <a:rPr lang="en" sz="1650">
                <a:solidFill>
                  <a:srgbClr val="58585B"/>
                </a:solidFill>
                <a:highlight>
                  <a:srgbClr val="FFFFFF"/>
                </a:highlight>
                <a:latin typeface="Arial"/>
                <a:ea typeface="Arial"/>
                <a:cs typeface="Arial"/>
                <a:sym typeface="Arial"/>
              </a:rPr>
              <a:t> to the </a:t>
            </a:r>
            <a:r>
              <a:rPr b="1" lang="en" sz="1650">
                <a:solidFill>
                  <a:srgbClr val="58585B"/>
                </a:solidFill>
                <a:highlight>
                  <a:srgbClr val="FFFFFF"/>
                </a:highlight>
                <a:latin typeface="Arial"/>
                <a:ea typeface="Arial"/>
                <a:cs typeface="Arial"/>
                <a:sym typeface="Arial"/>
              </a:rPr>
              <a:t>ip nat inside source</a:t>
            </a:r>
            <a:r>
              <a:rPr lang="en" sz="1650">
                <a:solidFill>
                  <a:srgbClr val="58585B"/>
                </a:solidFill>
                <a:highlight>
                  <a:srgbClr val="FFFFFF"/>
                </a:highlight>
                <a:latin typeface="Arial"/>
                <a:ea typeface="Arial"/>
                <a:cs typeface="Arial"/>
                <a:sym typeface="Arial"/>
              </a:rPr>
              <a:t> command. The rest of the configuration is the similar to static and dynamic NAT configuration except that with PAT, multiple hosts can use the same public IPv4 address to access the internet.</a:t>
            </a:r>
            <a:endParaRPr sz="1650">
              <a:solidFill>
                <a:srgbClr val="58585B"/>
              </a:solidFill>
              <a:highlight>
                <a:srgbClr val="FFFFFF"/>
              </a:highlight>
              <a:latin typeface="Arial"/>
              <a:ea typeface="Arial"/>
              <a:cs typeface="Arial"/>
              <a:sym typeface="Arial"/>
            </a:endParaRPr>
          </a:p>
          <a:p>
            <a:pPr indent="0" lvl="0" marL="0" rtl="0" algn="l">
              <a:spcBef>
                <a:spcPts val="1200"/>
              </a:spcBef>
              <a:spcAft>
                <a:spcPts val="1200"/>
              </a:spcAft>
              <a:buNone/>
            </a:pPr>
            <a:r>
              <a:rPr lang="en" sz="1650">
                <a:solidFill>
                  <a:srgbClr val="58585B"/>
                </a:solidFill>
                <a:highlight>
                  <a:srgbClr val="FFFFFF"/>
                </a:highlight>
                <a:latin typeface="Arial"/>
                <a:ea typeface="Arial"/>
                <a:cs typeface="Arial"/>
                <a:sym typeface="Arial"/>
              </a:rPr>
              <a:t>In the example, all hosts from network 192.168.0.0/16 (matching ACL 1) that send traffic through router R2 to the internet will be translated to IPv4 address 209.165.200.225 (IPv4 address of interface S0/1/1). The traffic flows will be identified by port numbers in the NAT table because the </a:t>
            </a:r>
            <a:r>
              <a:rPr b="1" lang="en" sz="1650">
                <a:solidFill>
                  <a:srgbClr val="58585B"/>
                </a:solidFill>
                <a:highlight>
                  <a:srgbClr val="FFFFFF"/>
                </a:highlight>
                <a:latin typeface="Arial"/>
                <a:ea typeface="Arial"/>
                <a:cs typeface="Arial"/>
                <a:sym typeface="Arial"/>
              </a:rPr>
              <a:t>overload</a:t>
            </a:r>
            <a:r>
              <a:rPr lang="en" sz="1650">
                <a:solidFill>
                  <a:srgbClr val="58585B"/>
                </a:solidFill>
                <a:highlight>
                  <a:srgbClr val="FFFFFF"/>
                </a:highlight>
                <a:latin typeface="Arial"/>
                <a:ea typeface="Arial"/>
                <a:cs typeface="Arial"/>
                <a:sym typeface="Arial"/>
              </a:rPr>
              <a:t> keyword is configured.</a:t>
            </a:r>
            <a:endParaRPr sz="1650">
              <a:solidFill>
                <a:srgbClr val="58585B"/>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57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Configure Command</a:t>
            </a:r>
            <a:endParaRPr/>
          </a:p>
        </p:txBody>
      </p:sp>
      <p:sp>
        <p:nvSpPr>
          <p:cNvPr id="160" name="Google Shape;160;p18"/>
          <p:cNvSpPr txBox="1"/>
          <p:nvPr>
            <p:ph idx="1" type="body"/>
          </p:nvPr>
        </p:nvSpPr>
        <p:spPr>
          <a:xfrm>
            <a:off x="1048825" y="1580400"/>
            <a:ext cx="7011000" cy="221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8"/>
          <p:cNvPicPr preferRelativeResize="0"/>
          <p:nvPr/>
        </p:nvPicPr>
        <p:blipFill>
          <a:blip r:embed="rId3">
            <a:alphaModFix/>
          </a:blip>
          <a:stretch>
            <a:fillRect/>
          </a:stretch>
        </p:blipFill>
        <p:spPr>
          <a:xfrm>
            <a:off x="1120875" y="1712675"/>
            <a:ext cx="6321625" cy="171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591000"/>
          </a:xfrm>
          <a:prstGeom prst="rect">
            <a:avLst/>
          </a:prstGeom>
        </p:spPr>
        <p:txBody>
          <a:bodyPr anchorCtr="0" anchor="t" bIns="91425" lIns="91425" spcFirstLastPara="1" rIns="91425" wrap="square" tIns="91425">
            <a:normAutofit fontScale="90000"/>
          </a:bodyPr>
          <a:lstStyle/>
          <a:p>
            <a:pPr indent="0" lvl="0" marL="0" marR="381000" rtl="0" algn="l">
              <a:lnSpc>
                <a:spcPct val="120000"/>
              </a:lnSpc>
              <a:spcBef>
                <a:spcPts val="0"/>
              </a:spcBef>
              <a:spcAft>
                <a:spcPts val="0"/>
              </a:spcAft>
              <a:buNone/>
            </a:pPr>
            <a:r>
              <a:rPr b="1" lang="en" sz="2400">
                <a:solidFill>
                  <a:srgbClr val="056153"/>
                </a:solidFill>
                <a:highlight>
                  <a:srgbClr val="FFFFFF"/>
                </a:highlight>
                <a:latin typeface="Arial"/>
                <a:ea typeface="Arial"/>
                <a:cs typeface="Arial"/>
                <a:sym typeface="Arial"/>
              </a:rPr>
              <a:t>Configure PAT to Use an Address Pool</a:t>
            </a:r>
            <a:endParaRPr b="1" sz="2400">
              <a:solidFill>
                <a:srgbClr val="056153"/>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167" name="Google Shape;167;p19"/>
          <p:cNvSpPr txBox="1"/>
          <p:nvPr>
            <p:ph idx="1" type="body"/>
          </p:nvPr>
        </p:nvSpPr>
        <p:spPr>
          <a:xfrm>
            <a:off x="819150" y="1494200"/>
            <a:ext cx="7505700" cy="2944500"/>
          </a:xfrm>
          <a:prstGeom prst="rect">
            <a:avLst/>
          </a:prstGeom>
        </p:spPr>
        <p:txBody>
          <a:bodyPr anchorCtr="0" anchor="t" bIns="91425" lIns="91425" spcFirstLastPara="1" rIns="91425" wrap="square" tIns="91425">
            <a:normAutofit fontScale="70000" lnSpcReduction="20000"/>
          </a:bodyPr>
          <a:lstStyle/>
          <a:p>
            <a:pPr indent="0" lvl="0" marL="0" rtl="0" algn="l">
              <a:spcBef>
                <a:spcPts val="1500"/>
              </a:spcBef>
              <a:spcAft>
                <a:spcPts val="0"/>
              </a:spcAft>
              <a:buNone/>
            </a:pPr>
            <a:r>
              <a:rPr lang="en" sz="2365">
                <a:solidFill>
                  <a:srgbClr val="000000"/>
                </a:solidFill>
                <a:highlight>
                  <a:srgbClr val="FFFFFF"/>
                </a:highlight>
                <a:latin typeface="Arial"/>
                <a:ea typeface="Arial"/>
                <a:cs typeface="Arial"/>
                <a:sym typeface="Arial"/>
              </a:rPr>
              <a:t>An ISP may allocate more than one public IPv4 address to an organization. In this scenario the organization can configure PAT to use a pool of IPv4 public addresses for translation.</a:t>
            </a:r>
            <a:endParaRPr sz="2365">
              <a:solidFill>
                <a:srgbClr val="000000"/>
              </a:solidFill>
              <a:highlight>
                <a:srgbClr val="FFFFFF"/>
              </a:highlight>
              <a:latin typeface="Arial"/>
              <a:ea typeface="Arial"/>
              <a:cs typeface="Arial"/>
              <a:sym typeface="Arial"/>
            </a:endParaRPr>
          </a:p>
          <a:p>
            <a:pPr indent="0" lvl="0" marL="0" rtl="0" algn="l">
              <a:spcBef>
                <a:spcPts val="1500"/>
              </a:spcBef>
              <a:spcAft>
                <a:spcPts val="0"/>
              </a:spcAft>
              <a:buNone/>
            </a:pPr>
            <a:r>
              <a:rPr lang="en" sz="2365">
                <a:solidFill>
                  <a:srgbClr val="000000"/>
                </a:solidFill>
                <a:highlight>
                  <a:srgbClr val="FFFFFF"/>
                </a:highlight>
                <a:latin typeface="Arial"/>
                <a:ea typeface="Arial"/>
                <a:cs typeface="Arial"/>
                <a:sym typeface="Arial"/>
              </a:rPr>
              <a:t>If a site has been issued more than one public IPv4 address, these addresses can be part of a pool that is used by PAT. The small pool of addresses is shared among a larger number of devices, with multiple hosts using the same public IPv4 address to access the internet. To configure PAT for a dynamic NAT address pool, simply add the keyword </a:t>
            </a:r>
            <a:r>
              <a:rPr b="1" lang="en" sz="2365">
                <a:solidFill>
                  <a:srgbClr val="000000"/>
                </a:solidFill>
                <a:highlight>
                  <a:srgbClr val="FFFFFF"/>
                </a:highlight>
                <a:latin typeface="Arial"/>
                <a:ea typeface="Arial"/>
                <a:cs typeface="Arial"/>
                <a:sym typeface="Arial"/>
              </a:rPr>
              <a:t>overload</a:t>
            </a:r>
            <a:r>
              <a:rPr lang="en" sz="2365">
                <a:solidFill>
                  <a:srgbClr val="000000"/>
                </a:solidFill>
                <a:highlight>
                  <a:srgbClr val="FFFFFF"/>
                </a:highlight>
                <a:latin typeface="Arial"/>
                <a:ea typeface="Arial"/>
                <a:cs typeface="Arial"/>
                <a:sym typeface="Arial"/>
              </a:rPr>
              <a:t> to the </a:t>
            </a:r>
            <a:r>
              <a:rPr b="1" lang="en" sz="2365">
                <a:solidFill>
                  <a:srgbClr val="000000"/>
                </a:solidFill>
                <a:highlight>
                  <a:srgbClr val="FFFFFF"/>
                </a:highlight>
                <a:latin typeface="Arial"/>
                <a:ea typeface="Arial"/>
                <a:cs typeface="Arial"/>
                <a:sym typeface="Arial"/>
              </a:rPr>
              <a:t>ip nat inside source</a:t>
            </a:r>
            <a:r>
              <a:rPr lang="en" sz="2365">
                <a:solidFill>
                  <a:srgbClr val="000000"/>
                </a:solidFill>
                <a:highlight>
                  <a:srgbClr val="FFFFFF"/>
                </a:highlight>
                <a:latin typeface="Arial"/>
                <a:ea typeface="Arial"/>
                <a:cs typeface="Arial"/>
                <a:sym typeface="Arial"/>
              </a:rPr>
              <a:t> command.</a:t>
            </a:r>
            <a:endParaRPr sz="2365">
              <a:solidFill>
                <a:srgbClr val="000000"/>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413300" cy="5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50">
                <a:solidFill>
                  <a:srgbClr val="000000"/>
                </a:solidFill>
                <a:highlight>
                  <a:srgbClr val="FFFFFF"/>
                </a:highlight>
                <a:latin typeface="Arial"/>
                <a:ea typeface="Arial"/>
                <a:cs typeface="Arial"/>
                <a:sym typeface="Arial"/>
              </a:rPr>
              <a:t>The topology for this scenario  in the figure for your convenience</a:t>
            </a:r>
            <a:endParaRPr sz="3800">
              <a:solidFill>
                <a:srgbClr val="000000"/>
              </a:solidFill>
            </a:endParaRPr>
          </a:p>
        </p:txBody>
      </p:sp>
      <p:sp>
        <p:nvSpPr>
          <p:cNvPr id="173" name="Google Shape;173;p20"/>
          <p:cNvSpPr txBox="1"/>
          <p:nvPr>
            <p:ph idx="1" type="body"/>
          </p:nvPr>
        </p:nvSpPr>
        <p:spPr>
          <a:xfrm>
            <a:off x="819150" y="1436600"/>
            <a:ext cx="7505700" cy="300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0"/>
          <p:cNvPicPr preferRelativeResize="0"/>
          <p:nvPr/>
        </p:nvPicPr>
        <p:blipFill>
          <a:blip r:embed="rId3">
            <a:alphaModFix/>
          </a:blip>
          <a:stretch>
            <a:fillRect/>
          </a:stretch>
        </p:blipFill>
        <p:spPr>
          <a:xfrm>
            <a:off x="819150" y="1436600"/>
            <a:ext cx="7505699" cy="340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402275"/>
            <a:ext cx="7505700" cy="13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solidFill>
                  <a:srgbClr val="000000"/>
                </a:solidFill>
              </a:rPr>
              <a:t>In the example, NAT pool sultan is bound to an ACL to permit 192.168.1.0/24 to be translated. These hosts can share an IPv4 address from the pool because PAT is enabled with the keyword overload</a:t>
            </a:r>
            <a:endParaRPr sz="1800">
              <a:solidFill>
                <a:srgbClr val="000000"/>
              </a:solidFill>
            </a:endParaRPr>
          </a:p>
        </p:txBody>
      </p:sp>
      <p:sp>
        <p:nvSpPr>
          <p:cNvPr id="180" name="Google Shape;180;p21"/>
          <p:cNvSpPr txBox="1"/>
          <p:nvPr>
            <p:ph idx="1" type="body"/>
          </p:nvPr>
        </p:nvSpPr>
        <p:spPr>
          <a:xfrm>
            <a:off x="819150" y="1800275"/>
            <a:ext cx="7505700" cy="2237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900"/>
              <a:t>R1(config)#ip nat pool sultan 200.1.1.3 200.1.1.3 netmask 255.255.255.248</a:t>
            </a:r>
            <a:endParaRPr b="1" sz="1900"/>
          </a:p>
          <a:p>
            <a:pPr indent="0" lvl="0" marL="0" rtl="0" algn="l">
              <a:spcBef>
                <a:spcPts val="1200"/>
              </a:spcBef>
              <a:spcAft>
                <a:spcPts val="0"/>
              </a:spcAft>
              <a:buNone/>
            </a:pPr>
            <a:r>
              <a:rPr b="1" lang="en" sz="1900"/>
              <a:t>R1(config)#access-list 1 permit 192.168.1.0 0.0.0.255</a:t>
            </a:r>
            <a:endParaRPr b="1" sz="1900"/>
          </a:p>
          <a:p>
            <a:pPr indent="0" lvl="0" marL="0" rtl="0" algn="l">
              <a:spcBef>
                <a:spcPts val="1200"/>
              </a:spcBef>
              <a:spcAft>
                <a:spcPts val="0"/>
              </a:spcAft>
              <a:buNone/>
            </a:pPr>
            <a:r>
              <a:rPr b="1" lang="en" sz="1900"/>
              <a:t>R1(config)#ip nat inside source list 1 pool sultan overload </a:t>
            </a:r>
            <a:endParaRPr b="1" sz="1900"/>
          </a:p>
          <a:p>
            <a:pPr indent="0" lvl="0" marL="0" rtl="0" algn="l">
              <a:spcBef>
                <a:spcPts val="1200"/>
              </a:spcBef>
              <a:spcAft>
                <a:spcPts val="0"/>
              </a:spcAft>
              <a:buNone/>
            </a:pPr>
            <a:r>
              <a:rPr b="1" lang="en" sz="1900"/>
              <a:t>R1(config)#exit</a:t>
            </a:r>
            <a:endParaRPr b="1" sz="19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