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72" r:id="rId5"/>
    <p:sldId id="271" r:id="rId6"/>
    <p:sldId id="268" r:id="rId7"/>
    <p:sldId id="270" r:id="rId8"/>
  </p:sldIdLst>
  <p:sldSz cx="18288000" cy="10287000"/>
  <p:notesSz cx="6858000" cy="9144000"/>
  <p:embeddedFontLst>
    <p:embeddedFont>
      <p:font typeface="Alegreya Sans" pitchFamily="2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orwester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12" autoAdjust="0"/>
  </p:normalViewPr>
  <p:slideViewPr>
    <p:cSldViewPr>
      <p:cViewPr varScale="1">
        <p:scale>
          <a:sx n="76" d="100"/>
          <a:sy n="76" d="100"/>
        </p:scale>
        <p:origin x="6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79C3-11CF-9645-B21C-E1765E15C1A8}" type="datetimeFigureOut">
              <a:rPr lang="en-SA" smtClean="0"/>
              <a:t>16/12/2024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30AA1-B0D6-184F-8FA8-263F5EE46F2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694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30AA1-B0D6-184F-8FA8-263F5EE46F2F}" type="slidenum">
              <a:rPr lang="en-SA" smtClean="0"/>
              <a:t>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5873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643118" y="-35243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2915845" y="6786337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756013" y="1534701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083144" y="8450319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-2364519" y="57339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8" y="0"/>
                </a:lnTo>
                <a:lnTo>
                  <a:pt x="4729038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5400000">
            <a:off x="15923481" y="-24956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8" y="0"/>
                </a:lnTo>
                <a:lnTo>
                  <a:pt x="4729038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5400000">
            <a:off x="-3729024" y="16191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8" y="0"/>
                </a:lnTo>
                <a:lnTo>
                  <a:pt x="4729038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5400000">
            <a:off x="17286547" y="16191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3" name="object 4">
            <a:extLst>
              <a:ext uri="{FF2B5EF4-FFF2-40B4-BE49-F238E27FC236}">
                <a16:creationId xmlns:a16="http://schemas.microsoft.com/office/drawing/2014/main" id="{B26AA8E3-0675-C7AB-FAB6-CF022248B15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48120" y="1275653"/>
            <a:ext cx="1296680" cy="1088866"/>
          </a:xfrm>
          <a:prstGeom prst="rect">
            <a:avLst/>
          </a:prstGeom>
        </p:spPr>
      </p:pic>
      <p:sp>
        <p:nvSpPr>
          <p:cNvPr id="27" name="مربع نص 26">
            <a:extLst>
              <a:ext uri="{FF2B5EF4-FFF2-40B4-BE49-F238E27FC236}">
                <a16:creationId xmlns:a16="http://schemas.microsoft.com/office/drawing/2014/main" id="{A2541C9E-0836-4F81-1CBB-0BA2034E676E}"/>
              </a:ext>
            </a:extLst>
          </p:cNvPr>
          <p:cNvSpPr txBox="1"/>
          <p:nvPr/>
        </p:nvSpPr>
        <p:spPr>
          <a:xfrm>
            <a:off x="1767736" y="1590704"/>
            <a:ext cx="1403252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Kingdom</a:t>
            </a:r>
            <a:r>
              <a:rPr kumimoji="0" lang="en-US" sz="2800" b="1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of</a:t>
            </a:r>
            <a:r>
              <a:rPr kumimoji="0" lang="en-US" sz="2800" b="1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Saudi</a:t>
            </a:r>
            <a:r>
              <a:rPr kumimoji="0" lang="en-US" sz="2800" b="1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8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Arabia </a:t>
            </a:r>
            <a:br>
              <a:rPr kumimoji="0" lang="en-US" sz="28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King</a:t>
            </a:r>
            <a:r>
              <a:rPr kumimoji="0" lang="en-US" sz="2800" b="1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Faisal</a:t>
            </a:r>
            <a:r>
              <a:rPr kumimoji="0" lang="en-US" sz="2800" b="1" i="0" u="none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8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University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College</a:t>
            </a:r>
            <a:r>
              <a:rPr kumimoji="0" lang="en-US" sz="2800" b="1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of</a:t>
            </a:r>
            <a:r>
              <a:rPr kumimoji="0" lang="en-US" sz="2800" b="1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computer</a:t>
            </a:r>
            <a:r>
              <a:rPr kumimoji="0" lang="en-US" sz="2800" b="1" i="0" u="none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sciences</a:t>
            </a:r>
            <a:r>
              <a:rPr kumimoji="0" lang="en-US" sz="28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&amp;</a:t>
            </a:r>
            <a:r>
              <a:rPr kumimoji="0" lang="en-US" sz="2800" b="1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8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Information</a:t>
            </a:r>
            <a:r>
              <a:rPr kumimoji="0" lang="en-US" sz="2800" b="1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8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technology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Course</a:t>
            </a:r>
            <a:r>
              <a:rPr kumimoji="0" lang="en-US" sz="28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name</a:t>
            </a:r>
            <a:r>
              <a:rPr kumimoji="0" lang="en-US" sz="2800" b="1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:</a:t>
            </a:r>
            <a:r>
              <a:rPr lang="en-AU" sz="2800" b="1" kern="0" dirty="0">
                <a:solidFill>
                  <a:prstClr val="black"/>
                </a:solidFill>
                <a:latin typeface="Arial"/>
                <a:ea typeface="+mj-ea"/>
                <a:cs typeface="Arial"/>
              </a:rPr>
              <a:t>Mobile and Wireless Networks </a:t>
            </a:r>
            <a:br>
              <a:rPr kumimoji="0" lang="en-US" sz="28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</a:br>
            <a:br>
              <a:rPr kumimoji="0" lang="en-US" sz="28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</a:br>
            <a:r>
              <a:rPr kumimoji="0" lang="en-US" sz="2800" b="1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Supervised by:</a:t>
            </a:r>
            <a:r>
              <a:rPr kumimoji="0" lang="en-A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Dr. Abdullah </a:t>
            </a:r>
            <a:r>
              <a:rPr kumimoji="0" lang="en-AU" sz="2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Albuali</a:t>
            </a:r>
            <a:br>
              <a:rPr kumimoji="0" lang="en-US" sz="2800" b="1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b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Smart Waste Management System Using IoT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Mincho" panose="02020609040205080304" pitchFamily="49" charset="-128"/>
                <a:cs typeface="+mj-cs"/>
              </a:rPr>
            </a:br>
            <a:endParaRPr lang="en-US" sz="2800" dirty="0"/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B0340842-2352-F200-9497-CD77869D635F}"/>
              </a:ext>
            </a:extLst>
          </p:cNvPr>
          <p:cNvSpPr txBox="1"/>
          <p:nvPr/>
        </p:nvSpPr>
        <p:spPr>
          <a:xfrm>
            <a:off x="2639215" y="6858868"/>
            <a:ext cx="704870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prstClr val="black"/>
                </a:solidFill>
                <a:latin typeface="Arial"/>
                <a:ea typeface="+mj-ea"/>
                <a:cs typeface="Arial"/>
              </a:rPr>
              <a:t>Abdullah Bin </a:t>
            </a:r>
            <a:r>
              <a:rPr lang="en-US" sz="2000" b="1" kern="0" dirty="0" err="1">
                <a:solidFill>
                  <a:prstClr val="black"/>
                </a:solidFill>
                <a:latin typeface="Arial"/>
                <a:ea typeface="+mj-ea"/>
                <a:cs typeface="Arial"/>
              </a:rPr>
              <a:t>Dhayf</a:t>
            </a:r>
            <a:r>
              <a:rPr lang="en-US" sz="2000" b="1" kern="0" dirty="0">
                <a:solidFill>
                  <a:prstClr val="black"/>
                </a:solidFill>
                <a:latin typeface="Arial"/>
                <a:ea typeface="+mj-ea"/>
                <a:cs typeface="Arial"/>
              </a:rPr>
              <a:t>    222407711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2000" b="1" kern="0" dirty="0">
                <a:solidFill>
                  <a:prstClr val="black"/>
                </a:solidFill>
                <a:latin typeface="Arial"/>
                <a:ea typeface="+mj-ea"/>
                <a:cs typeface="Arial"/>
              </a:rPr>
            </a:br>
            <a:r>
              <a:rPr lang="en-US" sz="2000" b="1" kern="0" dirty="0">
                <a:solidFill>
                  <a:prstClr val="black"/>
                </a:solidFill>
                <a:latin typeface="Arial"/>
                <a:ea typeface="+mj-ea"/>
                <a:cs typeface="Arial"/>
              </a:rPr>
              <a:t>Hassan Al taha           222436776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2000" b="1" kern="0" dirty="0">
                <a:solidFill>
                  <a:prstClr val="black"/>
                </a:solidFill>
                <a:latin typeface="Arial"/>
                <a:ea typeface="+mj-ea"/>
                <a:cs typeface="Arial"/>
              </a:rPr>
            </a:br>
            <a:r>
              <a:rPr lang="en-US" sz="2000" b="1" kern="0" dirty="0">
                <a:solidFill>
                  <a:prstClr val="black"/>
                </a:solidFill>
                <a:latin typeface="Arial"/>
                <a:ea typeface="+mj-ea"/>
                <a:cs typeface="Arial"/>
              </a:rPr>
              <a:t>Sultan </a:t>
            </a:r>
            <a:r>
              <a:rPr lang="en-US" sz="2000" b="1" kern="0" dirty="0" err="1">
                <a:solidFill>
                  <a:prstClr val="black"/>
                </a:solidFill>
                <a:latin typeface="Arial"/>
                <a:ea typeface="+mj-ea"/>
                <a:cs typeface="Arial"/>
              </a:rPr>
              <a:t>Alenezi</a:t>
            </a:r>
            <a:r>
              <a:rPr lang="en-US" sz="2000" b="1" kern="0" dirty="0">
                <a:solidFill>
                  <a:prstClr val="black"/>
                </a:solidFill>
                <a:latin typeface="Arial"/>
                <a:ea typeface="+mj-ea"/>
                <a:cs typeface="Arial"/>
              </a:rPr>
              <a:t>            221432934</a:t>
            </a:r>
            <a:br>
              <a:rPr lang="en-US" sz="2000" b="1" kern="0" dirty="0">
                <a:solidFill>
                  <a:prstClr val="black"/>
                </a:solidFill>
                <a:latin typeface="Arial"/>
                <a:ea typeface="+mj-ea"/>
                <a:cs typeface="Arial"/>
              </a:rPr>
            </a:br>
            <a:r>
              <a:rPr lang="en-US" sz="2000" b="1" kern="0" dirty="0">
                <a:solidFill>
                  <a:prstClr val="black"/>
                </a:solidFill>
                <a:latin typeface="Arial"/>
                <a:ea typeface="+mj-ea"/>
                <a:cs typeface="Arial"/>
              </a:rPr>
              <a:t>                                         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2000" b="1" kern="0" dirty="0">
                <a:solidFill>
                  <a:prstClr val="black"/>
                </a:solidFill>
                <a:latin typeface="Arial"/>
                <a:ea typeface="+mj-ea"/>
                <a:cs typeface="Arial"/>
              </a:rPr>
            </a:br>
            <a:endParaRPr lang="en-US" sz="2000" b="1" kern="0" dirty="0">
              <a:solidFill>
                <a:prstClr val="black"/>
              </a:solidFill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693624" y="-35243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2915845" y="6786337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599949" y="824971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756013" y="1534701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083144" y="8450319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16076374" y="-2482323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5400000">
            <a:off x="-2250585" y="619570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6341594" y="1534701"/>
            <a:ext cx="5481584" cy="955562"/>
            <a:chOff x="0" y="0"/>
            <a:chExt cx="1785490" cy="31125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785490" cy="349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464822" y="1691724"/>
            <a:ext cx="5481584" cy="955562"/>
            <a:chOff x="0" y="0"/>
            <a:chExt cx="1785490" cy="31125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785490" cy="349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rot="-5400000">
            <a:off x="17620984" y="1556567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5400000" flipH="1">
            <a:off x="-3752074" y="228694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7052555" y="1803903"/>
            <a:ext cx="4182889" cy="655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INTRODUCTION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D1AA4F46-A133-7D01-E609-A0A81DE9D53B}"/>
              </a:ext>
            </a:extLst>
          </p:cNvPr>
          <p:cNvSpPr txBox="1"/>
          <p:nvPr/>
        </p:nvSpPr>
        <p:spPr>
          <a:xfrm>
            <a:off x="5773512" y="3453858"/>
            <a:ext cx="1121908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waste management system leverages Internet of Things.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Monitors bin fill levels using sensors.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Transmits data via IoT to optimize waste collection.</a:t>
            </a:r>
          </a:p>
        </p:txBody>
      </p:sp>
      <p:pic>
        <p:nvPicPr>
          <p:cNvPr id="28" name="صورة 27">
            <a:extLst>
              <a:ext uri="{FF2B5EF4-FFF2-40B4-BE49-F238E27FC236}">
                <a16:creationId xmlns:a16="http://schemas.microsoft.com/office/drawing/2014/main" id="{8176B048-5942-63ED-1188-46396D00E6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" y="2684636"/>
            <a:ext cx="4595797" cy="49242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693624" y="-35243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2915845" y="6786337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756013" y="1534701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083144" y="8450319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16076374" y="-2482323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5400000">
            <a:off x="-2250585" y="619570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5400000">
            <a:off x="17620984" y="1556567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5400000" flipH="1">
            <a:off x="-3752074" y="228694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6341594" y="1534701"/>
            <a:ext cx="5481584" cy="955562"/>
            <a:chOff x="0" y="0"/>
            <a:chExt cx="1785490" cy="31125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785490" cy="349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464822" y="1691724"/>
            <a:ext cx="5481584" cy="955562"/>
            <a:chOff x="0" y="0"/>
            <a:chExt cx="1785490" cy="31125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785490" cy="349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052555" y="1803903"/>
            <a:ext cx="4182889" cy="617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 dirty="0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System Design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2616348" y="3294457"/>
            <a:ext cx="6476585" cy="2211626"/>
            <a:chOff x="0" y="0"/>
            <a:chExt cx="2109587" cy="72038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109587" cy="720382"/>
            </a:xfrm>
            <a:custGeom>
              <a:avLst/>
              <a:gdLst/>
              <a:ahLst/>
              <a:cxnLst/>
              <a:rect l="l" t="t" r="r" b="b"/>
              <a:pathLst>
                <a:path w="2109587" h="720382">
                  <a:moveTo>
                    <a:pt x="35861" y="0"/>
                  </a:moveTo>
                  <a:lnTo>
                    <a:pt x="2073726" y="0"/>
                  </a:lnTo>
                  <a:cubicBezTo>
                    <a:pt x="2083237" y="0"/>
                    <a:pt x="2092358" y="3778"/>
                    <a:pt x="2099084" y="10503"/>
                  </a:cubicBezTo>
                  <a:cubicBezTo>
                    <a:pt x="2105809" y="17229"/>
                    <a:pt x="2109587" y="26350"/>
                    <a:pt x="2109587" y="35861"/>
                  </a:cubicBezTo>
                  <a:lnTo>
                    <a:pt x="2109587" y="684521"/>
                  </a:lnTo>
                  <a:cubicBezTo>
                    <a:pt x="2109587" y="694032"/>
                    <a:pt x="2105809" y="703153"/>
                    <a:pt x="2099084" y="709879"/>
                  </a:cubicBezTo>
                  <a:cubicBezTo>
                    <a:pt x="2092358" y="716604"/>
                    <a:pt x="2083237" y="720382"/>
                    <a:pt x="2073726" y="720382"/>
                  </a:cubicBezTo>
                  <a:lnTo>
                    <a:pt x="35861" y="720382"/>
                  </a:lnTo>
                  <a:cubicBezTo>
                    <a:pt x="26350" y="720382"/>
                    <a:pt x="17229" y="716604"/>
                    <a:pt x="10503" y="709879"/>
                  </a:cubicBezTo>
                  <a:cubicBezTo>
                    <a:pt x="3778" y="703153"/>
                    <a:pt x="0" y="694032"/>
                    <a:pt x="0" y="684521"/>
                  </a:cubicBezTo>
                  <a:lnTo>
                    <a:pt x="0" y="35861"/>
                  </a:lnTo>
                  <a:cubicBezTo>
                    <a:pt x="0" y="26350"/>
                    <a:pt x="3778" y="17229"/>
                    <a:pt x="10503" y="10503"/>
                  </a:cubicBezTo>
                  <a:cubicBezTo>
                    <a:pt x="17229" y="3778"/>
                    <a:pt x="26350" y="0"/>
                    <a:pt x="35861" y="0"/>
                  </a:cubicBezTo>
                  <a:close/>
                </a:path>
              </a:pathLst>
            </a:custGeom>
            <a:solidFill>
              <a:srgbClr val="F4EDF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2109587" cy="758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616348" y="6006734"/>
            <a:ext cx="6476585" cy="2211626"/>
            <a:chOff x="0" y="0"/>
            <a:chExt cx="2109587" cy="72038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109587" cy="720382"/>
            </a:xfrm>
            <a:custGeom>
              <a:avLst/>
              <a:gdLst/>
              <a:ahLst/>
              <a:cxnLst/>
              <a:rect l="l" t="t" r="r" b="b"/>
              <a:pathLst>
                <a:path w="2109587" h="720382">
                  <a:moveTo>
                    <a:pt x="35861" y="0"/>
                  </a:moveTo>
                  <a:lnTo>
                    <a:pt x="2073726" y="0"/>
                  </a:lnTo>
                  <a:cubicBezTo>
                    <a:pt x="2083237" y="0"/>
                    <a:pt x="2092358" y="3778"/>
                    <a:pt x="2099084" y="10503"/>
                  </a:cubicBezTo>
                  <a:cubicBezTo>
                    <a:pt x="2105809" y="17229"/>
                    <a:pt x="2109587" y="26350"/>
                    <a:pt x="2109587" y="35861"/>
                  </a:cubicBezTo>
                  <a:lnTo>
                    <a:pt x="2109587" y="684521"/>
                  </a:lnTo>
                  <a:cubicBezTo>
                    <a:pt x="2109587" y="694032"/>
                    <a:pt x="2105809" y="703153"/>
                    <a:pt x="2099084" y="709879"/>
                  </a:cubicBezTo>
                  <a:cubicBezTo>
                    <a:pt x="2092358" y="716604"/>
                    <a:pt x="2083237" y="720382"/>
                    <a:pt x="2073726" y="720382"/>
                  </a:cubicBezTo>
                  <a:lnTo>
                    <a:pt x="35861" y="720382"/>
                  </a:lnTo>
                  <a:cubicBezTo>
                    <a:pt x="26350" y="720382"/>
                    <a:pt x="17229" y="716604"/>
                    <a:pt x="10503" y="709879"/>
                  </a:cubicBezTo>
                  <a:cubicBezTo>
                    <a:pt x="3778" y="703153"/>
                    <a:pt x="0" y="694032"/>
                    <a:pt x="0" y="684521"/>
                  </a:cubicBezTo>
                  <a:lnTo>
                    <a:pt x="0" y="35861"/>
                  </a:lnTo>
                  <a:cubicBezTo>
                    <a:pt x="0" y="26350"/>
                    <a:pt x="3778" y="17229"/>
                    <a:pt x="10503" y="10503"/>
                  </a:cubicBezTo>
                  <a:cubicBezTo>
                    <a:pt x="17229" y="3778"/>
                    <a:pt x="26350" y="0"/>
                    <a:pt x="35861" y="0"/>
                  </a:cubicBezTo>
                  <a:close/>
                </a:path>
              </a:pathLst>
            </a:custGeom>
            <a:solidFill>
              <a:srgbClr val="F4EDF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2109587" cy="758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802388" y="3294457"/>
            <a:ext cx="7048701" cy="2211626"/>
            <a:chOff x="0" y="0"/>
            <a:chExt cx="2109587" cy="72038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109587" cy="720382"/>
            </a:xfrm>
            <a:custGeom>
              <a:avLst/>
              <a:gdLst/>
              <a:ahLst/>
              <a:cxnLst/>
              <a:rect l="l" t="t" r="r" b="b"/>
              <a:pathLst>
                <a:path w="2109587" h="720382">
                  <a:moveTo>
                    <a:pt x="35861" y="0"/>
                  </a:moveTo>
                  <a:lnTo>
                    <a:pt x="2073726" y="0"/>
                  </a:lnTo>
                  <a:cubicBezTo>
                    <a:pt x="2083237" y="0"/>
                    <a:pt x="2092358" y="3778"/>
                    <a:pt x="2099084" y="10503"/>
                  </a:cubicBezTo>
                  <a:cubicBezTo>
                    <a:pt x="2105809" y="17229"/>
                    <a:pt x="2109587" y="26350"/>
                    <a:pt x="2109587" y="35861"/>
                  </a:cubicBezTo>
                  <a:lnTo>
                    <a:pt x="2109587" y="684521"/>
                  </a:lnTo>
                  <a:cubicBezTo>
                    <a:pt x="2109587" y="694032"/>
                    <a:pt x="2105809" y="703153"/>
                    <a:pt x="2099084" y="709879"/>
                  </a:cubicBezTo>
                  <a:cubicBezTo>
                    <a:pt x="2092358" y="716604"/>
                    <a:pt x="2083237" y="720382"/>
                    <a:pt x="2073726" y="720382"/>
                  </a:cubicBezTo>
                  <a:lnTo>
                    <a:pt x="35861" y="720382"/>
                  </a:lnTo>
                  <a:cubicBezTo>
                    <a:pt x="26350" y="720382"/>
                    <a:pt x="17229" y="716604"/>
                    <a:pt x="10503" y="709879"/>
                  </a:cubicBezTo>
                  <a:cubicBezTo>
                    <a:pt x="3778" y="703153"/>
                    <a:pt x="0" y="694032"/>
                    <a:pt x="0" y="684521"/>
                  </a:cubicBezTo>
                  <a:lnTo>
                    <a:pt x="0" y="35861"/>
                  </a:lnTo>
                  <a:cubicBezTo>
                    <a:pt x="0" y="26350"/>
                    <a:pt x="3778" y="17229"/>
                    <a:pt x="10503" y="10503"/>
                  </a:cubicBezTo>
                  <a:cubicBezTo>
                    <a:pt x="17229" y="3778"/>
                    <a:pt x="26350" y="0"/>
                    <a:pt x="35861" y="0"/>
                  </a:cubicBezTo>
                  <a:close/>
                </a:path>
              </a:pathLst>
            </a:custGeom>
            <a:solidFill>
              <a:srgbClr val="F4EDF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2109587" cy="758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802388" y="6006734"/>
            <a:ext cx="6476585" cy="2211626"/>
            <a:chOff x="0" y="0"/>
            <a:chExt cx="2109587" cy="720382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109587" cy="720382"/>
            </a:xfrm>
            <a:custGeom>
              <a:avLst/>
              <a:gdLst/>
              <a:ahLst/>
              <a:cxnLst/>
              <a:rect l="l" t="t" r="r" b="b"/>
              <a:pathLst>
                <a:path w="2109587" h="720382">
                  <a:moveTo>
                    <a:pt x="35861" y="0"/>
                  </a:moveTo>
                  <a:lnTo>
                    <a:pt x="2073726" y="0"/>
                  </a:lnTo>
                  <a:cubicBezTo>
                    <a:pt x="2083237" y="0"/>
                    <a:pt x="2092358" y="3778"/>
                    <a:pt x="2099084" y="10503"/>
                  </a:cubicBezTo>
                  <a:cubicBezTo>
                    <a:pt x="2105809" y="17229"/>
                    <a:pt x="2109587" y="26350"/>
                    <a:pt x="2109587" y="35861"/>
                  </a:cubicBezTo>
                  <a:lnTo>
                    <a:pt x="2109587" y="684521"/>
                  </a:lnTo>
                  <a:cubicBezTo>
                    <a:pt x="2109587" y="694032"/>
                    <a:pt x="2105809" y="703153"/>
                    <a:pt x="2099084" y="709879"/>
                  </a:cubicBezTo>
                  <a:cubicBezTo>
                    <a:pt x="2092358" y="716604"/>
                    <a:pt x="2083237" y="720382"/>
                    <a:pt x="2073726" y="720382"/>
                  </a:cubicBezTo>
                  <a:lnTo>
                    <a:pt x="35861" y="720382"/>
                  </a:lnTo>
                  <a:cubicBezTo>
                    <a:pt x="26350" y="720382"/>
                    <a:pt x="17229" y="716604"/>
                    <a:pt x="10503" y="709879"/>
                  </a:cubicBezTo>
                  <a:cubicBezTo>
                    <a:pt x="3778" y="703153"/>
                    <a:pt x="0" y="694032"/>
                    <a:pt x="0" y="684521"/>
                  </a:cubicBezTo>
                  <a:lnTo>
                    <a:pt x="0" y="35861"/>
                  </a:lnTo>
                  <a:cubicBezTo>
                    <a:pt x="0" y="26350"/>
                    <a:pt x="3778" y="17229"/>
                    <a:pt x="10503" y="10503"/>
                  </a:cubicBezTo>
                  <a:cubicBezTo>
                    <a:pt x="17229" y="3778"/>
                    <a:pt x="26350" y="0"/>
                    <a:pt x="35861" y="0"/>
                  </a:cubicBezTo>
                  <a:close/>
                </a:path>
              </a:pathLst>
            </a:custGeom>
            <a:solidFill>
              <a:srgbClr val="F4EDF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2109587" cy="758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2009026" y="2948444"/>
            <a:ext cx="981956" cy="981956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01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2009026" y="5660722"/>
            <a:ext cx="981956" cy="981956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03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9195066" y="2948444"/>
            <a:ext cx="981956" cy="981956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02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9195066" y="5660722"/>
            <a:ext cx="981956" cy="981956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04</a:t>
              </a:r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2990982" y="3556810"/>
            <a:ext cx="5727318" cy="135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400" dirty="0"/>
              <a:t>- Sensors: Ultrasonic for fill levels.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2990982" y="6269088"/>
            <a:ext cx="5727318" cy="135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400" dirty="0"/>
              <a:t>- ESP32: Microcontroller for data processing.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828286" y="3652749"/>
            <a:ext cx="7082496" cy="1363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4400" spc="-5" dirty="0">
                <a:effectLst/>
                <a:ea typeface="SimSun" panose="02010600030101010101" pitchFamily="2" charset="-122"/>
              </a:rPr>
              <a:t>- </a:t>
            </a:r>
            <a:r>
              <a:rPr lang="en-US" sz="4400" spc="-5" dirty="0" err="1">
                <a:effectLst/>
                <a:ea typeface="SimSun" panose="02010600030101010101" pitchFamily="2" charset="-122"/>
              </a:rPr>
              <a:t>ArduinoIDE</a:t>
            </a:r>
            <a:r>
              <a:rPr lang="en-US" sz="4400" spc="-5" dirty="0">
                <a:effectLst/>
                <a:ea typeface="SimSun" panose="02010600030101010101" pitchFamily="2" charset="-122"/>
              </a:rPr>
              <a:t> : microcontroller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4400" spc="-5" dirty="0">
                <a:effectLst/>
                <a:ea typeface="SimSun" panose="02010600030101010101" pitchFamily="2" charset="-122"/>
              </a:rPr>
              <a:t>programming 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177022" y="6269088"/>
            <a:ext cx="620408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/>
              <a:t>- GPS: Tracks bin locations.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DF51A3-EFBD-FF29-438D-F1A110BAF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E3B6F25-5EDB-CC59-BA26-0C79AD565941}"/>
              </a:ext>
            </a:extLst>
          </p:cNvPr>
          <p:cNvSpPr/>
          <p:nvPr/>
        </p:nvSpPr>
        <p:spPr>
          <a:xfrm rot="-5400000">
            <a:off x="10693624" y="-35243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48971CF-9C39-CF12-CC37-6805F6A3180F}"/>
              </a:ext>
            </a:extLst>
          </p:cNvPr>
          <p:cNvSpPr/>
          <p:nvPr/>
        </p:nvSpPr>
        <p:spPr>
          <a:xfrm rot="-5400000">
            <a:off x="2915845" y="6786337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86425DC-D3E0-CDFE-6F48-2B403631451B}"/>
              </a:ext>
            </a:extLst>
          </p:cNvPr>
          <p:cNvGrpSpPr/>
          <p:nvPr/>
        </p:nvGrpSpPr>
        <p:grpSpPr>
          <a:xfrm>
            <a:off x="1028699" y="1028700"/>
            <a:ext cx="16230600" cy="8229600"/>
            <a:chOff x="0" y="0"/>
            <a:chExt cx="4274726" cy="216746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F6B7348-CF1C-DB7F-95B1-BD758BCF435E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E495BF80-2F7E-A02D-9A71-8B7B41592CB6}"/>
                </a:ext>
              </a:extLst>
            </p:cNvPr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DECCC7C1-48D9-4D88-33E4-B93F5ED5ECD8}"/>
              </a:ext>
            </a:extLst>
          </p:cNvPr>
          <p:cNvSpPr/>
          <p:nvPr/>
        </p:nvSpPr>
        <p:spPr>
          <a:xfrm>
            <a:off x="1756013" y="1534701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9091557-AB96-6BC2-4D3E-8D7F51BE6A6A}"/>
              </a:ext>
            </a:extLst>
          </p:cNvPr>
          <p:cNvSpPr/>
          <p:nvPr/>
        </p:nvSpPr>
        <p:spPr>
          <a:xfrm rot="-5400000">
            <a:off x="16076374" y="-2482323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B1EA9B3-2AE8-C710-18B3-25771012D197}"/>
              </a:ext>
            </a:extLst>
          </p:cNvPr>
          <p:cNvSpPr/>
          <p:nvPr/>
        </p:nvSpPr>
        <p:spPr>
          <a:xfrm rot="-5400000">
            <a:off x="-2250585" y="619570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58076E22-9C23-535D-4EB2-09896B20D28C}"/>
              </a:ext>
            </a:extLst>
          </p:cNvPr>
          <p:cNvSpPr/>
          <p:nvPr/>
        </p:nvSpPr>
        <p:spPr>
          <a:xfrm rot="-5400000">
            <a:off x="17620984" y="1556567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B8FA09BD-FE89-A6E5-FE9C-54E087C02E01}"/>
              </a:ext>
            </a:extLst>
          </p:cNvPr>
          <p:cNvSpPr/>
          <p:nvPr/>
        </p:nvSpPr>
        <p:spPr>
          <a:xfrm rot="-5400000" flipH="1">
            <a:off x="-3752074" y="228694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AD940800-9C9E-AB2A-C3EA-EE2C25795B72}"/>
              </a:ext>
            </a:extLst>
          </p:cNvPr>
          <p:cNvGrpSpPr/>
          <p:nvPr/>
        </p:nvGrpSpPr>
        <p:grpSpPr>
          <a:xfrm>
            <a:off x="6341594" y="1534701"/>
            <a:ext cx="5481584" cy="955562"/>
            <a:chOff x="0" y="0"/>
            <a:chExt cx="1785490" cy="311251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A91262B-2348-910F-CADB-FD50D955CA7C}"/>
                </a:ext>
              </a:extLst>
            </p:cNvPr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0436224F-E7DB-0176-D2B4-169666D32B9E}"/>
                </a:ext>
              </a:extLst>
            </p:cNvPr>
            <p:cNvSpPr txBox="1"/>
            <p:nvPr/>
          </p:nvSpPr>
          <p:spPr>
            <a:xfrm>
              <a:off x="0" y="-38100"/>
              <a:ext cx="1785490" cy="349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33FD9C80-4748-0ADE-314C-1CC9305CCB7C}"/>
              </a:ext>
            </a:extLst>
          </p:cNvPr>
          <p:cNvGrpSpPr/>
          <p:nvPr/>
        </p:nvGrpSpPr>
        <p:grpSpPr>
          <a:xfrm>
            <a:off x="6464822" y="1691724"/>
            <a:ext cx="5481584" cy="955562"/>
            <a:chOff x="0" y="0"/>
            <a:chExt cx="1785490" cy="311251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ECE9E8EA-9DF9-7F24-21FB-1BE84B8DFB7D}"/>
                </a:ext>
              </a:extLst>
            </p:cNvPr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03216A84-185D-1E41-562B-BFB3D0A3E7E6}"/>
                </a:ext>
              </a:extLst>
            </p:cNvPr>
            <p:cNvSpPr txBox="1"/>
            <p:nvPr/>
          </p:nvSpPr>
          <p:spPr>
            <a:xfrm>
              <a:off x="0" y="-38100"/>
              <a:ext cx="1785490" cy="349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F4D6BB41-D2C5-56E7-1B6A-3122ACD685E6}"/>
              </a:ext>
            </a:extLst>
          </p:cNvPr>
          <p:cNvSpPr txBox="1"/>
          <p:nvPr/>
        </p:nvSpPr>
        <p:spPr>
          <a:xfrm>
            <a:off x="7052555" y="1803903"/>
            <a:ext cx="4182889" cy="131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 dirty="0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Cloud Integration</a:t>
            </a:r>
          </a:p>
          <a:p>
            <a:pPr algn="ctr">
              <a:lnSpc>
                <a:spcPts val="5369"/>
              </a:lnSpc>
            </a:pPr>
            <a:endParaRPr lang="en-US" sz="3835" dirty="0">
              <a:solidFill>
                <a:srgbClr val="000000"/>
              </a:solidFill>
              <a:latin typeface="Norwester"/>
              <a:ea typeface="Norwester"/>
              <a:cs typeface="Norwester"/>
              <a:sym typeface="Norwester"/>
            </a:endParaRPr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id="{8287370C-7CD8-7315-C516-D4E5805B14F0}"/>
              </a:ext>
            </a:extLst>
          </p:cNvPr>
          <p:cNvGrpSpPr/>
          <p:nvPr/>
        </p:nvGrpSpPr>
        <p:grpSpPr>
          <a:xfrm>
            <a:off x="2567387" y="4167576"/>
            <a:ext cx="6101952" cy="1995552"/>
            <a:chOff x="0" y="0"/>
            <a:chExt cx="2109587" cy="720382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80076721-9385-2274-C7A4-7D5DD0C97DCA}"/>
                </a:ext>
              </a:extLst>
            </p:cNvPr>
            <p:cNvSpPr/>
            <p:nvPr/>
          </p:nvSpPr>
          <p:spPr>
            <a:xfrm>
              <a:off x="0" y="0"/>
              <a:ext cx="2109587" cy="720382"/>
            </a:xfrm>
            <a:custGeom>
              <a:avLst/>
              <a:gdLst/>
              <a:ahLst/>
              <a:cxnLst/>
              <a:rect l="l" t="t" r="r" b="b"/>
              <a:pathLst>
                <a:path w="2109587" h="720382">
                  <a:moveTo>
                    <a:pt x="35861" y="0"/>
                  </a:moveTo>
                  <a:lnTo>
                    <a:pt x="2073726" y="0"/>
                  </a:lnTo>
                  <a:cubicBezTo>
                    <a:pt x="2083237" y="0"/>
                    <a:pt x="2092358" y="3778"/>
                    <a:pt x="2099084" y="10503"/>
                  </a:cubicBezTo>
                  <a:cubicBezTo>
                    <a:pt x="2105809" y="17229"/>
                    <a:pt x="2109587" y="26350"/>
                    <a:pt x="2109587" y="35861"/>
                  </a:cubicBezTo>
                  <a:lnTo>
                    <a:pt x="2109587" y="684521"/>
                  </a:lnTo>
                  <a:cubicBezTo>
                    <a:pt x="2109587" y="694032"/>
                    <a:pt x="2105809" y="703153"/>
                    <a:pt x="2099084" y="709879"/>
                  </a:cubicBezTo>
                  <a:cubicBezTo>
                    <a:pt x="2092358" y="716604"/>
                    <a:pt x="2083237" y="720382"/>
                    <a:pt x="2073726" y="720382"/>
                  </a:cubicBezTo>
                  <a:lnTo>
                    <a:pt x="35861" y="720382"/>
                  </a:lnTo>
                  <a:cubicBezTo>
                    <a:pt x="26350" y="720382"/>
                    <a:pt x="17229" y="716604"/>
                    <a:pt x="10503" y="709879"/>
                  </a:cubicBezTo>
                  <a:cubicBezTo>
                    <a:pt x="3778" y="703153"/>
                    <a:pt x="0" y="694032"/>
                    <a:pt x="0" y="684521"/>
                  </a:cubicBezTo>
                  <a:lnTo>
                    <a:pt x="0" y="35861"/>
                  </a:lnTo>
                  <a:cubicBezTo>
                    <a:pt x="0" y="26350"/>
                    <a:pt x="3778" y="17229"/>
                    <a:pt x="10503" y="10503"/>
                  </a:cubicBezTo>
                  <a:cubicBezTo>
                    <a:pt x="17229" y="3778"/>
                    <a:pt x="26350" y="0"/>
                    <a:pt x="35861" y="0"/>
                  </a:cubicBezTo>
                  <a:close/>
                </a:path>
              </a:pathLst>
            </a:custGeom>
            <a:solidFill>
              <a:srgbClr val="F4EDF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D74A2FA0-9F20-0DB1-B8D2-49C841FD0BED}"/>
                </a:ext>
              </a:extLst>
            </p:cNvPr>
            <p:cNvSpPr txBox="1"/>
            <p:nvPr/>
          </p:nvSpPr>
          <p:spPr>
            <a:xfrm>
              <a:off x="0" y="-38100"/>
              <a:ext cx="2109587" cy="758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8B1CD3A8-69D5-7162-DD36-8466D4549DD6}"/>
              </a:ext>
            </a:extLst>
          </p:cNvPr>
          <p:cNvGrpSpPr/>
          <p:nvPr/>
        </p:nvGrpSpPr>
        <p:grpSpPr>
          <a:xfrm>
            <a:off x="2489536" y="6656350"/>
            <a:ext cx="6257655" cy="1995552"/>
            <a:chOff x="0" y="0"/>
            <a:chExt cx="2109587" cy="720382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2C5F609C-FD4F-09DC-EBB7-20AA22CEC591}"/>
                </a:ext>
              </a:extLst>
            </p:cNvPr>
            <p:cNvSpPr/>
            <p:nvPr/>
          </p:nvSpPr>
          <p:spPr>
            <a:xfrm>
              <a:off x="0" y="0"/>
              <a:ext cx="2109587" cy="720382"/>
            </a:xfrm>
            <a:custGeom>
              <a:avLst/>
              <a:gdLst/>
              <a:ahLst/>
              <a:cxnLst/>
              <a:rect l="l" t="t" r="r" b="b"/>
              <a:pathLst>
                <a:path w="2109587" h="720382">
                  <a:moveTo>
                    <a:pt x="35861" y="0"/>
                  </a:moveTo>
                  <a:lnTo>
                    <a:pt x="2073726" y="0"/>
                  </a:lnTo>
                  <a:cubicBezTo>
                    <a:pt x="2083237" y="0"/>
                    <a:pt x="2092358" y="3778"/>
                    <a:pt x="2099084" y="10503"/>
                  </a:cubicBezTo>
                  <a:cubicBezTo>
                    <a:pt x="2105809" y="17229"/>
                    <a:pt x="2109587" y="26350"/>
                    <a:pt x="2109587" y="35861"/>
                  </a:cubicBezTo>
                  <a:lnTo>
                    <a:pt x="2109587" y="684521"/>
                  </a:lnTo>
                  <a:cubicBezTo>
                    <a:pt x="2109587" y="694032"/>
                    <a:pt x="2105809" y="703153"/>
                    <a:pt x="2099084" y="709879"/>
                  </a:cubicBezTo>
                  <a:cubicBezTo>
                    <a:pt x="2092358" y="716604"/>
                    <a:pt x="2083237" y="720382"/>
                    <a:pt x="2073726" y="720382"/>
                  </a:cubicBezTo>
                  <a:lnTo>
                    <a:pt x="35861" y="720382"/>
                  </a:lnTo>
                  <a:cubicBezTo>
                    <a:pt x="26350" y="720382"/>
                    <a:pt x="17229" y="716604"/>
                    <a:pt x="10503" y="709879"/>
                  </a:cubicBezTo>
                  <a:cubicBezTo>
                    <a:pt x="3778" y="703153"/>
                    <a:pt x="0" y="694032"/>
                    <a:pt x="0" y="684521"/>
                  </a:cubicBezTo>
                  <a:lnTo>
                    <a:pt x="0" y="35861"/>
                  </a:lnTo>
                  <a:cubicBezTo>
                    <a:pt x="0" y="26350"/>
                    <a:pt x="3778" y="17229"/>
                    <a:pt x="10503" y="10503"/>
                  </a:cubicBezTo>
                  <a:cubicBezTo>
                    <a:pt x="17229" y="3778"/>
                    <a:pt x="26350" y="0"/>
                    <a:pt x="35861" y="0"/>
                  </a:cubicBezTo>
                  <a:close/>
                </a:path>
              </a:pathLst>
            </a:custGeom>
            <a:solidFill>
              <a:srgbClr val="F4EDF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81703094-B984-6A9E-B74F-2FB53966FB8D}"/>
                </a:ext>
              </a:extLst>
            </p:cNvPr>
            <p:cNvSpPr txBox="1"/>
            <p:nvPr/>
          </p:nvSpPr>
          <p:spPr>
            <a:xfrm>
              <a:off x="0" y="-38100"/>
              <a:ext cx="2109587" cy="758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11C5AD1D-107E-F539-D075-37A597741607}"/>
              </a:ext>
            </a:extLst>
          </p:cNvPr>
          <p:cNvGrpSpPr/>
          <p:nvPr/>
        </p:nvGrpSpPr>
        <p:grpSpPr>
          <a:xfrm>
            <a:off x="10297362" y="4062034"/>
            <a:ext cx="6241827" cy="2067424"/>
            <a:chOff x="0" y="0"/>
            <a:chExt cx="2109587" cy="720382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AEE8F081-8042-A31A-B4C8-F5CFBC278ED9}"/>
                </a:ext>
              </a:extLst>
            </p:cNvPr>
            <p:cNvSpPr/>
            <p:nvPr/>
          </p:nvSpPr>
          <p:spPr>
            <a:xfrm>
              <a:off x="0" y="0"/>
              <a:ext cx="2109587" cy="720382"/>
            </a:xfrm>
            <a:custGeom>
              <a:avLst/>
              <a:gdLst/>
              <a:ahLst/>
              <a:cxnLst/>
              <a:rect l="l" t="t" r="r" b="b"/>
              <a:pathLst>
                <a:path w="2109587" h="720382">
                  <a:moveTo>
                    <a:pt x="35861" y="0"/>
                  </a:moveTo>
                  <a:lnTo>
                    <a:pt x="2073726" y="0"/>
                  </a:lnTo>
                  <a:cubicBezTo>
                    <a:pt x="2083237" y="0"/>
                    <a:pt x="2092358" y="3778"/>
                    <a:pt x="2099084" y="10503"/>
                  </a:cubicBezTo>
                  <a:cubicBezTo>
                    <a:pt x="2105809" y="17229"/>
                    <a:pt x="2109587" y="26350"/>
                    <a:pt x="2109587" y="35861"/>
                  </a:cubicBezTo>
                  <a:lnTo>
                    <a:pt x="2109587" y="684521"/>
                  </a:lnTo>
                  <a:cubicBezTo>
                    <a:pt x="2109587" y="694032"/>
                    <a:pt x="2105809" y="703153"/>
                    <a:pt x="2099084" y="709879"/>
                  </a:cubicBezTo>
                  <a:cubicBezTo>
                    <a:pt x="2092358" y="716604"/>
                    <a:pt x="2083237" y="720382"/>
                    <a:pt x="2073726" y="720382"/>
                  </a:cubicBezTo>
                  <a:lnTo>
                    <a:pt x="35861" y="720382"/>
                  </a:lnTo>
                  <a:cubicBezTo>
                    <a:pt x="26350" y="720382"/>
                    <a:pt x="17229" y="716604"/>
                    <a:pt x="10503" y="709879"/>
                  </a:cubicBezTo>
                  <a:cubicBezTo>
                    <a:pt x="3778" y="703153"/>
                    <a:pt x="0" y="694032"/>
                    <a:pt x="0" y="684521"/>
                  </a:cubicBezTo>
                  <a:lnTo>
                    <a:pt x="0" y="35861"/>
                  </a:lnTo>
                  <a:cubicBezTo>
                    <a:pt x="0" y="26350"/>
                    <a:pt x="3778" y="17229"/>
                    <a:pt x="10503" y="10503"/>
                  </a:cubicBezTo>
                  <a:cubicBezTo>
                    <a:pt x="17229" y="3778"/>
                    <a:pt x="26350" y="0"/>
                    <a:pt x="35861" y="0"/>
                  </a:cubicBezTo>
                  <a:close/>
                </a:path>
              </a:pathLst>
            </a:custGeom>
            <a:solidFill>
              <a:srgbClr val="F4EDFB"/>
            </a:solidFill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0A4C350C-551A-FF2D-AD9F-B47B696028A4}"/>
                </a:ext>
              </a:extLst>
            </p:cNvPr>
            <p:cNvSpPr txBox="1"/>
            <p:nvPr/>
          </p:nvSpPr>
          <p:spPr>
            <a:xfrm>
              <a:off x="0" y="-38100"/>
              <a:ext cx="2109587" cy="758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4400"/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5891AF00-7CEE-0131-214C-F4BF202291C3}"/>
              </a:ext>
            </a:extLst>
          </p:cNvPr>
          <p:cNvGrpSpPr/>
          <p:nvPr/>
        </p:nvGrpSpPr>
        <p:grpSpPr>
          <a:xfrm>
            <a:off x="10234545" y="6666024"/>
            <a:ext cx="6353925" cy="2135679"/>
            <a:chOff x="0" y="0"/>
            <a:chExt cx="2109587" cy="720382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61086C85-8481-453A-C9DE-91839547C0D7}"/>
                </a:ext>
              </a:extLst>
            </p:cNvPr>
            <p:cNvSpPr/>
            <p:nvPr/>
          </p:nvSpPr>
          <p:spPr>
            <a:xfrm>
              <a:off x="0" y="0"/>
              <a:ext cx="2109587" cy="720382"/>
            </a:xfrm>
            <a:custGeom>
              <a:avLst/>
              <a:gdLst/>
              <a:ahLst/>
              <a:cxnLst/>
              <a:rect l="l" t="t" r="r" b="b"/>
              <a:pathLst>
                <a:path w="2109587" h="720382">
                  <a:moveTo>
                    <a:pt x="35861" y="0"/>
                  </a:moveTo>
                  <a:lnTo>
                    <a:pt x="2073726" y="0"/>
                  </a:lnTo>
                  <a:cubicBezTo>
                    <a:pt x="2083237" y="0"/>
                    <a:pt x="2092358" y="3778"/>
                    <a:pt x="2099084" y="10503"/>
                  </a:cubicBezTo>
                  <a:cubicBezTo>
                    <a:pt x="2105809" y="17229"/>
                    <a:pt x="2109587" y="26350"/>
                    <a:pt x="2109587" y="35861"/>
                  </a:cubicBezTo>
                  <a:lnTo>
                    <a:pt x="2109587" y="684521"/>
                  </a:lnTo>
                  <a:cubicBezTo>
                    <a:pt x="2109587" y="694032"/>
                    <a:pt x="2105809" y="703153"/>
                    <a:pt x="2099084" y="709879"/>
                  </a:cubicBezTo>
                  <a:cubicBezTo>
                    <a:pt x="2092358" y="716604"/>
                    <a:pt x="2083237" y="720382"/>
                    <a:pt x="2073726" y="720382"/>
                  </a:cubicBezTo>
                  <a:lnTo>
                    <a:pt x="35861" y="720382"/>
                  </a:lnTo>
                  <a:cubicBezTo>
                    <a:pt x="26350" y="720382"/>
                    <a:pt x="17229" y="716604"/>
                    <a:pt x="10503" y="709879"/>
                  </a:cubicBezTo>
                  <a:cubicBezTo>
                    <a:pt x="3778" y="703153"/>
                    <a:pt x="0" y="694032"/>
                    <a:pt x="0" y="684521"/>
                  </a:cubicBezTo>
                  <a:lnTo>
                    <a:pt x="0" y="35861"/>
                  </a:lnTo>
                  <a:cubicBezTo>
                    <a:pt x="0" y="26350"/>
                    <a:pt x="3778" y="17229"/>
                    <a:pt x="10503" y="10503"/>
                  </a:cubicBezTo>
                  <a:cubicBezTo>
                    <a:pt x="17229" y="3778"/>
                    <a:pt x="26350" y="0"/>
                    <a:pt x="35861" y="0"/>
                  </a:cubicBezTo>
                  <a:close/>
                </a:path>
              </a:pathLst>
            </a:custGeom>
            <a:solidFill>
              <a:srgbClr val="F4EDF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42F837BA-D073-820F-44A4-D46B5625ED85}"/>
                </a:ext>
              </a:extLst>
            </p:cNvPr>
            <p:cNvSpPr txBox="1"/>
            <p:nvPr/>
          </p:nvSpPr>
          <p:spPr>
            <a:xfrm>
              <a:off x="0" y="-38100"/>
              <a:ext cx="2109587" cy="758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214838D4-835B-3DBF-A2AC-0F176C154FE9}"/>
              </a:ext>
            </a:extLst>
          </p:cNvPr>
          <p:cNvGrpSpPr/>
          <p:nvPr/>
        </p:nvGrpSpPr>
        <p:grpSpPr>
          <a:xfrm>
            <a:off x="1604616" y="3754362"/>
            <a:ext cx="981956" cy="981956"/>
            <a:chOff x="0" y="0"/>
            <a:chExt cx="812800" cy="812800"/>
          </a:xfrm>
        </p:grpSpPr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EC91639-A654-351A-866B-D5BC0CE69FA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D4C1D979-5298-42D4-800C-A8CC7ED463C3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01</a:t>
              </a:r>
            </a:p>
          </p:txBody>
        </p:sp>
      </p:grpSp>
      <p:grpSp>
        <p:nvGrpSpPr>
          <p:cNvPr id="37" name="Group 37">
            <a:extLst>
              <a:ext uri="{FF2B5EF4-FFF2-40B4-BE49-F238E27FC236}">
                <a16:creationId xmlns:a16="http://schemas.microsoft.com/office/drawing/2014/main" id="{FF2BEE1A-A9E3-1575-03B8-969F27E46D64}"/>
              </a:ext>
            </a:extLst>
          </p:cNvPr>
          <p:cNvGrpSpPr/>
          <p:nvPr/>
        </p:nvGrpSpPr>
        <p:grpSpPr>
          <a:xfrm>
            <a:off x="1559841" y="6296452"/>
            <a:ext cx="981956" cy="981956"/>
            <a:chOff x="0" y="0"/>
            <a:chExt cx="812800" cy="812800"/>
          </a:xfrm>
        </p:grpSpPr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CF7DF49A-9F8E-5B11-FDE6-25F3CE4103A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506170CF-55C3-C02E-A99E-14443AC8CE03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03</a:t>
              </a:r>
            </a:p>
          </p:txBody>
        </p:sp>
      </p:grpSp>
      <p:grpSp>
        <p:nvGrpSpPr>
          <p:cNvPr id="40" name="Group 40">
            <a:extLst>
              <a:ext uri="{FF2B5EF4-FFF2-40B4-BE49-F238E27FC236}">
                <a16:creationId xmlns:a16="http://schemas.microsoft.com/office/drawing/2014/main" id="{11B11D75-B69B-7171-C607-BA9349DAA906}"/>
              </a:ext>
            </a:extLst>
          </p:cNvPr>
          <p:cNvGrpSpPr/>
          <p:nvPr/>
        </p:nvGrpSpPr>
        <p:grpSpPr>
          <a:xfrm>
            <a:off x="9314535" y="3712283"/>
            <a:ext cx="981956" cy="981956"/>
            <a:chOff x="0" y="0"/>
            <a:chExt cx="812800" cy="812800"/>
          </a:xfrm>
        </p:grpSpPr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8887D38A-3E2E-765E-D01F-2B5279BEDB6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>
              <a:extLst>
                <a:ext uri="{FF2B5EF4-FFF2-40B4-BE49-F238E27FC236}">
                  <a16:creationId xmlns:a16="http://schemas.microsoft.com/office/drawing/2014/main" id="{8FFD2571-6DD0-5451-BB94-6D931CB20E0A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02</a:t>
              </a:r>
            </a:p>
          </p:txBody>
        </p:sp>
      </p:grpSp>
      <p:grpSp>
        <p:nvGrpSpPr>
          <p:cNvPr id="43" name="Group 43">
            <a:extLst>
              <a:ext uri="{FF2B5EF4-FFF2-40B4-BE49-F238E27FC236}">
                <a16:creationId xmlns:a16="http://schemas.microsoft.com/office/drawing/2014/main" id="{A438BF10-87EC-A721-2CE3-9973003C3E83}"/>
              </a:ext>
            </a:extLst>
          </p:cNvPr>
          <p:cNvGrpSpPr/>
          <p:nvPr/>
        </p:nvGrpSpPr>
        <p:grpSpPr>
          <a:xfrm>
            <a:off x="9284555" y="6354473"/>
            <a:ext cx="981956" cy="981956"/>
            <a:chOff x="0" y="0"/>
            <a:chExt cx="812800" cy="812800"/>
          </a:xfrm>
        </p:grpSpPr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6FA03014-84D5-9D55-C683-075A124EFD4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>
              <a:extLst>
                <a:ext uri="{FF2B5EF4-FFF2-40B4-BE49-F238E27FC236}">
                  <a16:creationId xmlns:a16="http://schemas.microsoft.com/office/drawing/2014/main" id="{088DC84B-1F7D-71F2-DC99-AE69C8B2DA37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04</a:t>
              </a:r>
            </a:p>
          </p:txBody>
        </p:sp>
      </p:grpSp>
      <p:sp>
        <p:nvSpPr>
          <p:cNvPr id="46" name="TextBox 46">
            <a:extLst>
              <a:ext uri="{FF2B5EF4-FFF2-40B4-BE49-F238E27FC236}">
                <a16:creationId xmlns:a16="http://schemas.microsoft.com/office/drawing/2014/main" id="{31E4526D-6785-2B81-D8C9-CCC204E9DA51}"/>
              </a:ext>
            </a:extLst>
          </p:cNvPr>
          <p:cNvSpPr txBox="1"/>
          <p:nvPr/>
        </p:nvSpPr>
        <p:spPr>
          <a:xfrm>
            <a:off x="2672163" y="4398166"/>
            <a:ext cx="5727318" cy="67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400" dirty="0"/>
              <a:t>Data visualization.</a:t>
            </a:r>
          </a:p>
        </p:txBody>
      </p:sp>
      <p:sp>
        <p:nvSpPr>
          <p:cNvPr id="47" name="TextBox 47">
            <a:extLst>
              <a:ext uri="{FF2B5EF4-FFF2-40B4-BE49-F238E27FC236}">
                <a16:creationId xmlns:a16="http://schemas.microsoft.com/office/drawing/2014/main" id="{58919394-DE54-C0FA-4A52-EEA1CE67D696}"/>
              </a:ext>
            </a:extLst>
          </p:cNvPr>
          <p:cNvSpPr txBox="1"/>
          <p:nvPr/>
        </p:nvSpPr>
        <p:spPr>
          <a:xfrm>
            <a:off x="2803665" y="6811688"/>
            <a:ext cx="5727318" cy="67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400" dirty="0"/>
              <a:t>Analysis.</a:t>
            </a:r>
          </a:p>
        </p:txBody>
      </p:sp>
      <p:sp>
        <p:nvSpPr>
          <p:cNvPr id="48" name="TextBox 48">
            <a:extLst>
              <a:ext uri="{FF2B5EF4-FFF2-40B4-BE49-F238E27FC236}">
                <a16:creationId xmlns:a16="http://schemas.microsoft.com/office/drawing/2014/main" id="{CA21FBB5-20C7-6BA9-8D97-94079CB3616D}"/>
              </a:ext>
            </a:extLst>
          </p:cNvPr>
          <p:cNvSpPr txBox="1"/>
          <p:nvPr/>
        </p:nvSpPr>
        <p:spPr>
          <a:xfrm>
            <a:off x="10234545" y="4291088"/>
            <a:ext cx="6354965" cy="584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4000" dirty="0"/>
              <a:t>Real-time updates.</a:t>
            </a:r>
            <a:endParaRPr lang="en-US" sz="40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9" name="TextBox 49">
            <a:extLst>
              <a:ext uri="{FF2B5EF4-FFF2-40B4-BE49-F238E27FC236}">
                <a16:creationId xmlns:a16="http://schemas.microsoft.com/office/drawing/2014/main" id="{D030B497-A555-E982-83F9-34F3B26B43F9}"/>
              </a:ext>
            </a:extLst>
          </p:cNvPr>
          <p:cNvSpPr txBox="1"/>
          <p:nvPr/>
        </p:nvSpPr>
        <p:spPr>
          <a:xfrm>
            <a:off x="10806749" y="6854559"/>
            <a:ext cx="5727318" cy="67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400" dirty="0"/>
              <a:t>Notifications.</a:t>
            </a:r>
          </a:p>
        </p:txBody>
      </p:sp>
      <p:grpSp>
        <p:nvGrpSpPr>
          <p:cNvPr id="50" name="Group 20">
            <a:extLst>
              <a:ext uri="{FF2B5EF4-FFF2-40B4-BE49-F238E27FC236}">
                <a16:creationId xmlns:a16="http://schemas.microsoft.com/office/drawing/2014/main" id="{2821ECDC-5DDA-8DB6-9020-843668B442A5}"/>
              </a:ext>
            </a:extLst>
          </p:cNvPr>
          <p:cNvGrpSpPr/>
          <p:nvPr/>
        </p:nvGrpSpPr>
        <p:grpSpPr>
          <a:xfrm>
            <a:off x="3148138" y="2338404"/>
            <a:ext cx="2448843" cy="1310230"/>
            <a:chOff x="0" y="0"/>
            <a:chExt cx="3809381" cy="490029"/>
          </a:xfrm>
        </p:grpSpPr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0291C5FF-15B0-40AE-2453-DDC4482BD3D0}"/>
                </a:ext>
              </a:extLst>
            </p:cNvPr>
            <p:cNvSpPr/>
            <p:nvPr/>
          </p:nvSpPr>
          <p:spPr>
            <a:xfrm>
              <a:off x="0" y="0"/>
              <a:ext cx="3809381" cy="490029"/>
            </a:xfrm>
            <a:custGeom>
              <a:avLst/>
              <a:gdLst/>
              <a:ahLst/>
              <a:cxnLst/>
              <a:rect l="l" t="t" r="r" b="b"/>
              <a:pathLst>
                <a:path w="3809381" h="490029">
                  <a:moveTo>
                    <a:pt x="19859" y="0"/>
                  </a:moveTo>
                  <a:lnTo>
                    <a:pt x="3789522" y="0"/>
                  </a:lnTo>
                  <a:cubicBezTo>
                    <a:pt x="3794789" y="0"/>
                    <a:pt x="3799840" y="2092"/>
                    <a:pt x="3803564" y="5817"/>
                  </a:cubicBezTo>
                  <a:cubicBezTo>
                    <a:pt x="3807289" y="9541"/>
                    <a:pt x="3809381" y="14592"/>
                    <a:pt x="3809381" y="19859"/>
                  </a:cubicBezTo>
                  <a:lnTo>
                    <a:pt x="3809381" y="470170"/>
                  </a:lnTo>
                  <a:cubicBezTo>
                    <a:pt x="3809381" y="475437"/>
                    <a:pt x="3807289" y="480488"/>
                    <a:pt x="3803564" y="484213"/>
                  </a:cubicBezTo>
                  <a:cubicBezTo>
                    <a:pt x="3799840" y="487937"/>
                    <a:pt x="3794789" y="490029"/>
                    <a:pt x="3789522" y="490029"/>
                  </a:cubicBezTo>
                  <a:lnTo>
                    <a:pt x="19859" y="490029"/>
                  </a:lnTo>
                  <a:cubicBezTo>
                    <a:pt x="14592" y="490029"/>
                    <a:pt x="9541" y="487937"/>
                    <a:pt x="5817" y="484213"/>
                  </a:cubicBezTo>
                  <a:cubicBezTo>
                    <a:pt x="2092" y="480488"/>
                    <a:pt x="0" y="475437"/>
                    <a:pt x="0" y="470170"/>
                  </a:cubicBezTo>
                  <a:lnTo>
                    <a:pt x="0" y="19859"/>
                  </a:lnTo>
                  <a:cubicBezTo>
                    <a:pt x="0" y="14592"/>
                    <a:pt x="2092" y="9541"/>
                    <a:pt x="5817" y="5817"/>
                  </a:cubicBezTo>
                  <a:cubicBezTo>
                    <a:pt x="9541" y="2092"/>
                    <a:pt x="14592" y="0"/>
                    <a:pt x="19859" y="0"/>
                  </a:cubicBezTo>
                  <a:close/>
                </a:path>
              </a:pathLst>
            </a:custGeom>
            <a:solidFill>
              <a:srgbClr val="F4EDFB"/>
            </a:solidFill>
          </p:spPr>
          <p:txBody>
            <a:bodyPr/>
            <a:lstStyle/>
            <a:p>
              <a:pPr algn="ctr"/>
              <a:r>
                <a:rPr lang="en-US" sz="4800" b="1" dirty="0"/>
                <a:t>Blynk: </a:t>
              </a:r>
            </a:p>
            <a:p>
              <a:pPr algn="ctr"/>
              <a:endParaRPr lang="en-US" sz="3600" dirty="0"/>
            </a:p>
          </p:txBody>
        </p:sp>
        <p:sp>
          <p:nvSpPr>
            <p:cNvPr id="52" name="TextBox 22">
              <a:extLst>
                <a:ext uri="{FF2B5EF4-FFF2-40B4-BE49-F238E27FC236}">
                  <a16:creationId xmlns:a16="http://schemas.microsoft.com/office/drawing/2014/main" id="{5579E621-9749-0696-81ED-90D697C760DC}"/>
                </a:ext>
              </a:extLst>
            </p:cNvPr>
            <p:cNvSpPr txBox="1"/>
            <p:nvPr/>
          </p:nvSpPr>
          <p:spPr>
            <a:xfrm>
              <a:off x="0" y="-38100"/>
              <a:ext cx="3809381" cy="5281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019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E6D50D-B522-2CB6-F781-EA9D2A4CD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E55E592-1720-18BF-26B0-CF93745E5CA5}"/>
              </a:ext>
            </a:extLst>
          </p:cNvPr>
          <p:cNvSpPr/>
          <p:nvPr/>
        </p:nvSpPr>
        <p:spPr>
          <a:xfrm rot="-5400000">
            <a:off x="10693624" y="-35243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06D5169-105E-6545-55A0-E1C815230560}"/>
              </a:ext>
            </a:extLst>
          </p:cNvPr>
          <p:cNvSpPr/>
          <p:nvPr/>
        </p:nvSpPr>
        <p:spPr>
          <a:xfrm rot="-5400000">
            <a:off x="2915845" y="6786337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7C38198-DEC1-753F-F943-0F3396325EBD}"/>
              </a:ext>
            </a:extLst>
          </p:cNvPr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F186EED-157D-9FBF-070E-F56BA92A8E57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E1F56192-67D9-9D3E-FF05-C1E9D561E968}"/>
                </a:ext>
              </a:extLst>
            </p:cNvPr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1170029A-8A35-C3C1-55EF-FBCDF6A6C76E}"/>
              </a:ext>
            </a:extLst>
          </p:cNvPr>
          <p:cNvSpPr/>
          <p:nvPr/>
        </p:nvSpPr>
        <p:spPr>
          <a:xfrm>
            <a:off x="1756013" y="1534701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1B7DEA4-BF10-3B6E-31BD-2AAF42B6E9DF}"/>
              </a:ext>
            </a:extLst>
          </p:cNvPr>
          <p:cNvSpPr/>
          <p:nvPr/>
        </p:nvSpPr>
        <p:spPr>
          <a:xfrm>
            <a:off x="14083144" y="8450319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EA51553C-4F21-19CC-AEB9-0005E25F80B2}"/>
              </a:ext>
            </a:extLst>
          </p:cNvPr>
          <p:cNvSpPr/>
          <p:nvPr/>
        </p:nvSpPr>
        <p:spPr>
          <a:xfrm rot="-5400000">
            <a:off x="16076374" y="-2482323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91B2CDD-FCF7-AD6D-AB1E-7005AF6C88CE}"/>
              </a:ext>
            </a:extLst>
          </p:cNvPr>
          <p:cNvSpPr/>
          <p:nvPr/>
        </p:nvSpPr>
        <p:spPr>
          <a:xfrm rot="-5400000">
            <a:off x="-2250585" y="619570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30A3FC39-EB36-D3E6-6C64-34FDDC8DC669}"/>
              </a:ext>
            </a:extLst>
          </p:cNvPr>
          <p:cNvGrpSpPr/>
          <p:nvPr/>
        </p:nvGrpSpPr>
        <p:grpSpPr>
          <a:xfrm>
            <a:off x="6341594" y="1534701"/>
            <a:ext cx="5481584" cy="955562"/>
            <a:chOff x="0" y="0"/>
            <a:chExt cx="1785490" cy="311251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ECE23A8-5267-0644-5740-CF57413B2BAF}"/>
                </a:ext>
              </a:extLst>
            </p:cNvPr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7F9275A9-94B3-76E7-241C-287101B20E49}"/>
                </a:ext>
              </a:extLst>
            </p:cNvPr>
            <p:cNvSpPr txBox="1"/>
            <p:nvPr/>
          </p:nvSpPr>
          <p:spPr>
            <a:xfrm>
              <a:off x="0" y="-38100"/>
              <a:ext cx="1785490" cy="349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916082B-2164-2C9F-83F4-5621BD0CD900}"/>
              </a:ext>
            </a:extLst>
          </p:cNvPr>
          <p:cNvGrpSpPr/>
          <p:nvPr/>
        </p:nvGrpSpPr>
        <p:grpSpPr>
          <a:xfrm>
            <a:off x="6464822" y="1691724"/>
            <a:ext cx="5481584" cy="955562"/>
            <a:chOff x="0" y="0"/>
            <a:chExt cx="1785490" cy="311251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A208ED4-148D-FC00-AD39-259DCBB76D1E}"/>
                </a:ext>
              </a:extLst>
            </p:cNvPr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BCC892EB-C72E-055F-9B1B-14E35F1751F2}"/>
                </a:ext>
              </a:extLst>
            </p:cNvPr>
            <p:cNvSpPr txBox="1"/>
            <p:nvPr/>
          </p:nvSpPr>
          <p:spPr>
            <a:xfrm>
              <a:off x="0" y="-38100"/>
              <a:ext cx="1785490" cy="349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D983EBC4-E905-CF44-1EA4-95323441FF84}"/>
              </a:ext>
            </a:extLst>
          </p:cNvPr>
          <p:cNvSpPr txBox="1"/>
          <p:nvPr/>
        </p:nvSpPr>
        <p:spPr>
          <a:xfrm>
            <a:off x="7052555" y="1803903"/>
            <a:ext cx="4182889" cy="617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 dirty="0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Benefits</a:t>
            </a:r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248F6CA9-B3B7-F110-A75D-1555E410BEB6}"/>
              </a:ext>
            </a:extLst>
          </p:cNvPr>
          <p:cNvGrpSpPr/>
          <p:nvPr/>
        </p:nvGrpSpPr>
        <p:grpSpPr>
          <a:xfrm>
            <a:off x="3699963" y="3057877"/>
            <a:ext cx="11695077" cy="1504426"/>
            <a:chOff x="0" y="0"/>
            <a:chExt cx="3809381" cy="490029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4230A903-2BF7-210A-3F25-F90CD824C503}"/>
                </a:ext>
              </a:extLst>
            </p:cNvPr>
            <p:cNvSpPr/>
            <p:nvPr/>
          </p:nvSpPr>
          <p:spPr>
            <a:xfrm>
              <a:off x="0" y="0"/>
              <a:ext cx="3809381" cy="490029"/>
            </a:xfrm>
            <a:custGeom>
              <a:avLst/>
              <a:gdLst/>
              <a:ahLst/>
              <a:cxnLst/>
              <a:rect l="l" t="t" r="r" b="b"/>
              <a:pathLst>
                <a:path w="3809381" h="490029">
                  <a:moveTo>
                    <a:pt x="19859" y="0"/>
                  </a:moveTo>
                  <a:lnTo>
                    <a:pt x="3789522" y="0"/>
                  </a:lnTo>
                  <a:cubicBezTo>
                    <a:pt x="3794789" y="0"/>
                    <a:pt x="3799840" y="2092"/>
                    <a:pt x="3803564" y="5817"/>
                  </a:cubicBezTo>
                  <a:cubicBezTo>
                    <a:pt x="3807289" y="9541"/>
                    <a:pt x="3809381" y="14592"/>
                    <a:pt x="3809381" y="19859"/>
                  </a:cubicBezTo>
                  <a:lnTo>
                    <a:pt x="3809381" y="470170"/>
                  </a:lnTo>
                  <a:cubicBezTo>
                    <a:pt x="3809381" y="475437"/>
                    <a:pt x="3807289" y="480488"/>
                    <a:pt x="3803564" y="484213"/>
                  </a:cubicBezTo>
                  <a:cubicBezTo>
                    <a:pt x="3799840" y="487937"/>
                    <a:pt x="3794789" y="490029"/>
                    <a:pt x="3789522" y="490029"/>
                  </a:cubicBezTo>
                  <a:lnTo>
                    <a:pt x="19859" y="490029"/>
                  </a:lnTo>
                  <a:cubicBezTo>
                    <a:pt x="14592" y="490029"/>
                    <a:pt x="9541" y="487937"/>
                    <a:pt x="5817" y="484213"/>
                  </a:cubicBezTo>
                  <a:cubicBezTo>
                    <a:pt x="2092" y="480488"/>
                    <a:pt x="0" y="475437"/>
                    <a:pt x="0" y="470170"/>
                  </a:cubicBezTo>
                  <a:lnTo>
                    <a:pt x="0" y="19859"/>
                  </a:lnTo>
                  <a:cubicBezTo>
                    <a:pt x="0" y="14592"/>
                    <a:pt x="2092" y="9541"/>
                    <a:pt x="5817" y="5817"/>
                  </a:cubicBezTo>
                  <a:cubicBezTo>
                    <a:pt x="9541" y="2092"/>
                    <a:pt x="14592" y="0"/>
                    <a:pt x="19859" y="0"/>
                  </a:cubicBezTo>
                  <a:close/>
                </a:path>
              </a:pathLst>
            </a:custGeom>
            <a:solidFill>
              <a:srgbClr val="F4EDF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58BDDEE4-0237-2513-A12B-C874E4605FF1}"/>
                </a:ext>
              </a:extLst>
            </p:cNvPr>
            <p:cNvSpPr txBox="1"/>
            <p:nvPr/>
          </p:nvSpPr>
          <p:spPr>
            <a:xfrm>
              <a:off x="0" y="-38100"/>
              <a:ext cx="3809381" cy="5281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379883FB-2913-5BFE-8A88-A85525FD9F30}"/>
              </a:ext>
            </a:extLst>
          </p:cNvPr>
          <p:cNvGrpSpPr/>
          <p:nvPr/>
        </p:nvGrpSpPr>
        <p:grpSpPr>
          <a:xfrm>
            <a:off x="3699963" y="4733753"/>
            <a:ext cx="11695077" cy="1504426"/>
            <a:chOff x="0" y="0"/>
            <a:chExt cx="3809381" cy="490029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12EE47D0-1160-F504-CD93-E0E0E6AD7645}"/>
                </a:ext>
              </a:extLst>
            </p:cNvPr>
            <p:cNvSpPr/>
            <p:nvPr/>
          </p:nvSpPr>
          <p:spPr>
            <a:xfrm>
              <a:off x="0" y="0"/>
              <a:ext cx="3809381" cy="490029"/>
            </a:xfrm>
            <a:custGeom>
              <a:avLst/>
              <a:gdLst/>
              <a:ahLst/>
              <a:cxnLst/>
              <a:rect l="l" t="t" r="r" b="b"/>
              <a:pathLst>
                <a:path w="3809381" h="490029">
                  <a:moveTo>
                    <a:pt x="19859" y="0"/>
                  </a:moveTo>
                  <a:lnTo>
                    <a:pt x="3789522" y="0"/>
                  </a:lnTo>
                  <a:cubicBezTo>
                    <a:pt x="3794789" y="0"/>
                    <a:pt x="3799840" y="2092"/>
                    <a:pt x="3803564" y="5817"/>
                  </a:cubicBezTo>
                  <a:cubicBezTo>
                    <a:pt x="3807289" y="9541"/>
                    <a:pt x="3809381" y="14592"/>
                    <a:pt x="3809381" y="19859"/>
                  </a:cubicBezTo>
                  <a:lnTo>
                    <a:pt x="3809381" y="470170"/>
                  </a:lnTo>
                  <a:cubicBezTo>
                    <a:pt x="3809381" y="475437"/>
                    <a:pt x="3807289" y="480488"/>
                    <a:pt x="3803564" y="484213"/>
                  </a:cubicBezTo>
                  <a:cubicBezTo>
                    <a:pt x="3799840" y="487937"/>
                    <a:pt x="3794789" y="490029"/>
                    <a:pt x="3789522" y="490029"/>
                  </a:cubicBezTo>
                  <a:lnTo>
                    <a:pt x="19859" y="490029"/>
                  </a:lnTo>
                  <a:cubicBezTo>
                    <a:pt x="14592" y="490029"/>
                    <a:pt x="9541" y="487937"/>
                    <a:pt x="5817" y="484213"/>
                  </a:cubicBezTo>
                  <a:cubicBezTo>
                    <a:pt x="2092" y="480488"/>
                    <a:pt x="0" y="475437"/>
                    <a:pt x="0" y="470170"/>
                  </a:cubicBezTo>
                  <a:lnTo>
                    <a:pt x="0" y="19859"/>
                  </a:lnTo>
                  <a:cubicBezTo>
                    <a:pt x="0" y="14592"/>
                    <a:pt x="2092" y="9541"/>
                    <a:pt x="5817" y="5817"/>
                  </a:cubicBezTo>
                  <a:cubicBezTo>
                    <a:pt x="9541" y="2092"/>
                    <a:pt x="14592" y="0"/>
                    <a:pt x="19859" y="0"/>
                  </a:cubicBezTo>
                  <a:close/>
                </a:path>
              </a:pathLst>
            </a:custGeom>
            <a:solidFill>
              <a:srgbClr val="F4EDF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7CD3001B-876A-EC8D-265D-1CE016D01B19}"/>
                </a:ext>
              </a:extLst>
            </p:cNvPr>
            <p:cNvSpPr txBox="1"/>
            <p:nvPr/>
          </p:nvSpPr>
          <p:spPr>
            <a:xfrm>
              <a:off x="0" y="-38100"/>
              <a:ext cx="3809381" cy="5281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4D7D25E8-D081-95AE-27CB-A42E71AECCAA}"/>
              </a:ext>
            </a:extLst>
          </p:cNvPr>
          <p:cNvGrpSpPr/>
          <p:nvPr/>
        </p:nvGrpSpPr>
        <p:grpSpPr>
          <a:xfrm>
            <a:off x="3699963" y="6409629"/>
            <a:ext cx="11695077" cy="1504426"/>
            <a:chOff x="0" y="0"/>
            <a:chExt cx="3809381" cy="490029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969321F-26A0-2975-0874-8A315366CF23}"/>
                </a:ext>
              </a:extLst>
            </p:cNvPr>
            <p:cNvSpPr/>
            <p:nvPr/>
          </p:nvSpPr>
          <p:spPr>
            <a:xfrm>
              <a:off x="0" y="0"/>
              <a:ext cx="3809381" cy="490029"/>
            </a:xfrm>
            <a:custGeom>
              <a:avLst/>
              <a:gdLst/>
              <a:ahLst/>
              <a:cxnLst/>
              <a:rect l="l" t="t" r="r" b="b"/>
              <a:pathLst>
                <a:path w="3809381" h="490029">
                  <a:moveTo>
                    <a:pt x="19859" y="0"/>
                  </a:moveTo>
                  <a:lnTo>
                    <a:pt x="3789522" y="0"/>
                  </a:lnTo>
                  <a:cubicBezTo>
                    <a:pt x="3794789" y="0"/>
                    <a:pt x="3799840" y="2092"/>
                    <a:pt x="3803564" y="5817"/>
                  </a:cubicBezTo>
                  <a:cubicBezTo>
                    <a:pt x="3807289" y="9541"/>
                    <a:pt x="3809381" y="14592"/>
                    <a:pt x="3809381" y="19859"/>
                  </a:cubicBezTo>
                  <a:lnTo>
                    <a:pt x="3809381" y="470170"/>
                  </a:lnTo>
                  <a:cubicBezTo>
                    <a:pt x="3809381" y="475437"/>
                    <a:pt x="3807289" y="480488"/>
                    <a:pt x="3803564" y="484213"/>
                  </a:cubicBezTo>
                  <a:cubicBezTo>
                    <a:pt x="3799840" y="487937"/>
                    <a:pt x="3794789" y="490029"/>
                    <a:pt x="3789522" y="490029"/>
                  </a:cubicBezTo>
                  <a:lnTo>
                    <a:pt x="19859" y="490029"/>
                  </a:lnTo>
                  <a:cubicBezTo>
                    <a:pt x="14592" y="490029"/>
                    <a:pt x="9541" y="487937"/>
                    <a:pt x="5817" y="484213"/>
                  </a:cubicBezTo>
                  <a:cubicBezTo>
                    <a:pt x="2092" y="480488"/>
                    <a:pt x="0" y="475437"/>
                    <a:pt x="0" y="470170"/>
                  </a:cubicBezTo>
                  <a:lnTo>
                    <a:pt x="0" y="19859"/>
                  </a:lnTo>
                  <a:cubicBezTo>
                    <a:pt x="0" y="14592"/>
                    <a:pt x="2092" y="9541"/>
                    <a:pt x="5817" y="5817"/>
                  </a:cubicBezTo>
                  <a:cubicBezTo>
                    <a:pt x="9541" y="2092"/>
                    <a:pt x="14592" y="0"/>
                    <a:pt x="19859" y="0"/>
                  </a:cubicBezTo>
                  <a:close/>
                </a:path>
              </a:pathLst>
            </a:custGeom>
            <a:solidFill>
              <a:srgbClr val="F4EDFB"/>
            </a:solidFill>
          </p:spPr>
          <p:txBody>
            <a:bodyPr/>
            <a:lstStyle/>
            <a:p>
              <a:endParaRPr lang="en-US" sz="440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80B6ED14-8CE1-27E4-74A8-00493147B2EF}"/>
                </a:ext>
              </a:extLst>
            </p:cNvPr>
            <p:cNvSpPr txBox="1"/>
            <p:nvPr/>
          </p:nvSpPr>
          <p:spPr>
            <a:xfrm>
              <a:off x="0" y="-38100"/>
              <a:ext cx="3809381" cy="5281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4400"/>
            </a:p>
          </p:txBody>
        </p:sp>
      </p:grpSp>
      <p:sp>
        <p:nvSpPr>
          <p:cNvPr id="29" name="TextBox 29">
            <a:extLst>
              <a:ext uri="{FF2B5EF4-FFF2-40B4-BE49-F238E27FC236}">
                <a16:creationId xmlns:a16="http://schemas.microsoft.com/office/drawing/2014/main" id="{775D4C60-516C-6758-51D9-9967DF3EEC43}"/>
              </a:ext>
            </a:extLst>
          </p:cNvPr>
          <p:cNvSpPr txBox="1"/>
          <p:nvPr/>
        </p:nvSpPr>
        <p:spPr>
          <a:xfrm>
            <a:off x="4204856" y="3276717"/>
            <a:ext cx="10903759" cy="67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400" dirty="0"/>
              <a:t>- Real-time monitoring.</a:t>
            </a: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39434AB2-4840-612F-71CF-FC6CDD9A84A9}"/>
              </a:ext>
            </a:extLst>
          </p:cNvPr>
          <p:cNvSpPr txBox="1"/>
          <p:nvPr/>
        </p:nvSpPr>
        <p:spPr>
          <a:xfrm>
            <a:off x="4204856" y="4952593"/>
            <a:ext cx="10903759" cy="67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400" dirty="0"/>
              <a:t>- Optimized collection routes and  cleaner cities.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D123FC52-F940-D1A7-A34D-792AA860754D}"/>
              </a:ext>
            </a:extLst>
          </p:cNvPr>
          <p:cNvSpPr txBox="1"/>
          <p:nvPr/>
        </p:nvSpPr>
        <p:spPr>
          <a:xfrm>
            <a:off x="4259298" y="6646033"/>
            <a:ext cx="10903759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800" dirty="0"/>
              <a:t>- Lower costs and environmental impact.</a:t>
            </a:r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0030EC4B-282D-6D82-464D-19714DD72D7B}"/>
              </a:ext>
            </a:extLst>
          </p:cNvPr>
          <p:cNvSpPr/>
          <p:nvPr/>
        </p:nvSpPr>
        <p:spPr>
          <a:xfrm rot="-5400000">
            <a:off x="17620984" y="1556567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8B07D882-4641-D5F9-638B-E9DF7111DD10}"/>
              </a:ext>
            </a:extLst>
          </p:cNvPr>
          <p:cNvSpPr/>
          <p:nvPr/>
        </p:nvSpPr>
        <p:spPr>
          <a:xfrm rot="-5400000" flipH="1">
            <a:off x="-3752074" y="228694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4" name="Group 34">
            <a:extLst>
              <a:ext uri="{FF2B5EF4-FFF2-40B4-BE49-F238E27FC236}">
                <a16:creationId xmlns:a16="http://schemas.microsoft.com/office/drawing/2014/main" id="{B5024495-A839-870A-36CB-A819FB87FA82}"/>
              </a:ext>
            </a:extLst>
          </p:cNvPr>
          <p:cNvGrpSpPr/>
          <p:nvPr/>
        </p:nvGrpSpPr>
        <p:grpSpPr>
          <a:xfrm>
            <a:off x="2892959" y="3319112"/>
            <a:ext cx="981956" cy="981956"/>
            <a:chOff x="0" y="0"/>
            <a:chExt cx="812800" cy="812800"/>
          </a:xfrm>
        </p:grpSpPr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EDD228B1-4BD8-8C2A-90BB-A2B58FC86F8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D392A144-B8C5-D8E8-2430-4475F53DF6A9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01</a:t>
              </a:r>
            </a:p>
          </p:txBody>
        </p:sp>
      </p:grpSp>
      <p:grpSp>
        <p:nvGrpSpPr>
          <p:cNvPr id="37" name="Group 37">
            <a:extLst>
              <a:ext uri="{FF2B5EF4-FFF2-40B4-BE49-F238E27FC236}">
                <a16:creationId xmlns:a16="http://schemas.microsoft.com/office/drawing/2014/main" id="{2EFF44F5-5F15-181D-CD75-E10D2903BBA3}"/>
              </a:ext>
            </a:extLst>
          </p:cNvPr>
          <p:cNvGrpSpPr/>
          <p:nvPr/>
        </p:nvGrpSpPr>
        <p:grpSpPr>
          <a:xfrm>
            <a:off x="2892959" y="4994988"/>
            <a:ext cx="981956" cy="981956"/>
            <a:chOff x="0" y="0"/>
            <a:chExt cx="812800" cy="812800"/>
          </a:xfrm>
        </p:grpSpPr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A55A50A4-3622-A5F9-FE0D-842BC481F8D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D988AC50-C6B9-B648-FB1E-F1DCDABB0FE7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02</a:t>
              </a:r>
            </a:p>
          </p:txBody>
        </p:sp>
      </p:grpSp>
      <p:grpSp>
        <p:nvGrpSpPr>
          <p:cNvPr id="40" name="Group 40">
            <a:extLst>
              <a:ext uri="{FF2B5EF4-FFF2-40B4-BE49-F238E27FC236}">
                <a16:creationId xmlns:a16="http://schemas.microsoft.com/office/drawing/2014/main" id="{B431F24E-5FE7-394A-A991-C23582E04147}"/>
              </a:ext>
            </a:extLst>
          </p:cNvPr>
          <p:cNvGrpSpPr/>
          <p:nvPr/>
        </p:nvGrpSpPr>
        <p:grpSpPr>
          <a:xfrm>
            <a:off x="2892959" y="6670865"/>
            <a:ext cx="981956" cy="981956"/>
            <a:chOff x="0" y="0"/>
            <a:chExt cx="812800" cy="812800"/>
          </a:xfrm>
        </p:grpSpPr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DA1FFF4D-66EF-E2D6-1A59-F2F0C77E85D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>
              <a:extLst>
                <a:ext uri="{FF2B5EF4-FFF2-40B4-BE49-F238E27FC236}">
                  <a16:creationId xmlns:a16="http://schemas.microsoft.com/office/drawing/2014/main" id="{895ED67A-AAC0-5828-155C-01CB4051C492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03</a:t>
              </a:r>
            </a:p>
          </p:txBody>
        </p:sp>
      </p:grpSp>
      <p:grpSp>
        <p:nvGrpSpPr>
          <p:cNvPr id="45" name="Group 40">
            <a:extLst>
              <a:ext uri="{FF2B5EF4-FFF2-40B4-BE49-F238E27FC236}">
                <a16:creationId xmlns:a16="http://schemas.microsoft.com/office/drawing/2014/main" id="{6C5CDD8B-51F0-D576-75A9-885D7BCE17A1}"/>
              </a:ext>
            </a:extLst>
          </p:cNvPr>
          <p:cNvGrpSpPr/>
          <p:nvPr/>
        </p:nvGrpSpPr>
        <p:grpSpPr>
          <a:xfrm>
            <a:off x="3045359" y="6823265"/>
            <a:ext cx="981956" cy="981956"/>
            <a:chOff x="0" y="0"/>
            <a:chExt cx="812800" cy="812800"/>
          </a:xfrm>
        </p:grpSpPr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E716F506-FCBB-7834-6F72-31C62EFA98A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42">
              <a:extLst>
                <a:ext uri="{FF2B5EF4-FFF2-40B4-BE49-F238E27FC236}">
                  <a16:creationId xmlns:a16="http://schemas.microsoft.com/office/drawing/2014/main" id="{DDD59852-8BA8-F174-495D-0CA82289EF8D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17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693624" y="-35243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2915845" y="6786337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67086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756013" y="1534701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083144" y="8450319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16076374" y="-2482323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2"/>
                </a:lnTo>
                <a:lnTo>
                  <a:pt x="0" y="659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5400000">
            <a:off x="-2250585" y="619570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1" y="0"/>
                </a:lnTo>
                <a:lnTo>
                  <a:pt x="4423251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6341594" y="1534701"/>
            <a:ext cx="5481584" cy="955562"/>
            <a:chOff x="0" y="0"/>
            <a:chExt cx="1785490" cy="31125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785490" cy="349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464822" y="1691724"/>
            <a:ext cx="5481584" cy="955562"/>
            <a:chOff x="0" y="0"/>
            <a:chExt cx="1785490" cy="31125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785490" cy="349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052555" y="1803903"/>
            <a:ext cx="4182889" cy="655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CONCLUSION</a:t>
            </a:r>
          </a:p>
        </p:txBody>
      </p:sp>
      <p:sp>
        <p:nvSpPr>
          <p:cNvPr id="21" name="Freeform 21"/>
          <p:cNvSpPr/>
          <p:nvPr/>
        </p:nvSpPr>
        <p:spPr>
          <a:xfrm rot="-5400000">
            <a:off x="17620984" y="1556567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0" y="0"/>
                </a:moveTo>
                <a:lnTo>
                  <a:pt x="4423252" y="0"/>
                </a:lnTo>
                <a:lnTo>
                  <a:pt x="4423252" y="6592923"/>
                </a:lnTo>
                <a:lnTo>
                  <a:pt x="0" y="6592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 rot="-5400000" flipH="1">
            <a:off x="-3752074" y="2286941"/>
            <a:ext cx="4423252" cy="6592923"/>
          </a:xfrm>
          <a:custGeom>
            <a:avLst/>
            <a:gdLst/>
            <a:ahLst/>
            <a:cxnLst/>
            <a:rect l="l" t="t" r="r" b="b"/>
            <a:pathLst>
              <a:path w="4423252" h="6592923">
                <a:moveTo>
                  <a:pt x="4423252" y="0"/>
                </a:moveTo>
                <a:lnTo>
                  <a:pt x="0" y="0"/>
                </a:lnTo>
                <a:lnTo>
                  <a:pt x="0" y="6592923"/>
                </a:lnTo>
                <a:lnTo>
                  <a:pt x="4423252" y="6592923"/>
                </a:lnTo>
                <a:lnTo>
                  <a:pt x="44232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20">
            <a:extLst>
              <a:ext uri="{FF2B5EF4-FFF2-40B4-BE49-F238E27FC236}">
                <a16:creationId xmlns:a16="http://schemas.microsoft.com/office/drawing/2014/main" id="{151B6597-ACC5-3A31-AC5C-187B76124FEB}"/>
              </a:ext>
            </a:extLst>
          </p:cNvPr>
          <p:cNvGrpSpPr/>
          <p:nvPr/>
        </p:nvGrpSpPr>
        <p:grpSpPr>
          <a:xfrm>
            <a:off x="3580009" y="3844570"/>
            <a:ext cx="11695077" cy="1504426"/>
            <a:chOff x="0" y="0"/>
            <a:chExt cx="3809381" cy="490029"/>
          </a:xfrm>
        </p:grpSpPr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0C44A6F2-D152-D1BE-226C-A0E39EDA02A3}"/>
                </a:ext>
              </a:extLst>
            </p:cNvPr>
            <p:cNvSpPr/>
            <p:nvPr/>
          </p:nvSpPr>
          <p:spPr>
            <a:xfrm>
              <a:off x="0" y="0"/>
              <a:ext cx="3809381" cy="490029"/>
            </a:xfrm>
            <a:custGeom>
              <a:avLst/>
              <a:gdLst/>
              <a:ahLst/>
              <a:cxnLst/>
              <a:rect l="l" t="t" r="r" b="b"/>
              <a:pathLst>
                <a:path w="3809381" h="490029">
                  <a:moveTo>
                    <a:pt x="19859" y="0"/>
                  </a:moveTo>
                  <a:lnTo>
                    <a:pt x="3789522" y="0"/>
                  </a:lnTo>
                  <a:cubicBezTo>
                    <a:pt x="3794789" y="0"/>
                    <a:pt x="3799840" y="2092"/>
                    <a:pt x="3803564" y="5817"/>
                  </a:cubicBezTo>
                  <a:cubicBezTo>
                    <a:pt x="3807289" y="9541"/>
                    <a:pt x="3809381" y="14592"/>
                    <a:pt x="3809381" y="19859"/>
                  </a:cubicBezTo>
                  <a:lnTo>
                    <a:pt x="3809381" y="470170"/>
                  </a:lnTo>
                  <a:cubicBezTo>
                    <a:pt x="3809381" y="475437"/>
                    <a:pt x="3807289" y="480488"/>
                    <a:pt x="3803564" y="484213"/>
                  </a:cubicBezTo>
                  <a:cubicBezTo>
                    <a:pt x="3799840" y="487937"/>
                    <a:pt x="3794789" y="490029"/>
                    <a:pt x="3789522" y="490029"/>
                  </a:cubicBezTo>
                  <a:lnTo>
                    <a:pt x="19859" y="490029"/>
                  </a:lnTo>
                  <a:cubicBezTo>
                    <a:pt x="14592" y="490029"/>
                    <a:pt x="9541" y="487937"/>
                    <a:pt x="5817" y="484213"/>
                  </a:cubicBezTo>
                  <a:cubicBezTo>
                    <a:pt x="2092" y="480488"/>
                    <a:pt x="0" y="475437"/>
                    <a:pt x="0" y="470170"/>
                  </a:cubicBezTo>
                  <a:lnTo>
                    <a:pt x="0" y="19859"/>
                  </a:lnTo>
                  <a:cubicBezTo>
                    <a:pt x="0" y="14592"/>
                    <a:pt x="2092" y="9541"/>
                    <a:pt x="5817" y="5817"/>
                  </a:cubicBezTo>
                  <a:cubicBezTo>
                    <a:pt x="9541" y="2092"/>
                    <a:pt x="14592" y="0"/>
                    <a:pt x="19859" y="0"/>
                  </a:cubicBezTo>
                  <a:close/>
                </a:path>
              </a:pathLst>
            </a:custGeom>
            <a:solidFill>
              <a:srgbClr val="F4EDFB"/>
            </a:solidFill>
          </p:spPr>
          <p:txBody>
            <a:bodyPr/>
            <a:lstStyle/>
            <a:p>
              <a:r>
                <a:rPr lang="en-US" sz="4400" dirty="0">
                  <a:solidFill>
                    <a:srgbClr val="000000"/>
                  </a:solidFill>
                  <a:latin typeface="Alegreya Sans"/>
                  <a:ea typeface="Alegreya Sans"/>
                  <a:cs typeface="Alegreya Sans"/>
                  <a:sym typeface="Alegreya Sans"/>
                </a:rPr>
                <a:t>The smart waste management system simplifies the waste collection process using IoT technology. </a:t>
              </a:r>
            </a:p>
            <a:p>
              <a:endParaRPr lang="en-US" sz="4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CF8516-4703-3913-1312-B39BE0F44DC3}"/>
                </a:ext>
              </a:extLst>
            </p:cNvPr>
            <p:cNvSpPr txBox="1"/>
            <p:nvPr/>
          </p:nvSpPr>
          <p:spPr>
            <a:xfrm>
              <a:off x="0" y="-38100"/>
              <a:ext cx="3809381" cy="5281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4400"/>
            </a:p>
          </p:txBody>
        </p:sp>
      </p:grpSp>
      <p:sp>
        <p:nvSpPr>
          <p:cNvPr id="24" name="Freeform 21">
            <a:extLst>
              <a:ext uri="{FF2B5EF4-FFF2-40B4-BE49-F238E27FC236}">
                <a16:creationId xmlns:a16="http://schemas.microsoft.com/office/drawing/2014/main" id="{D8C094BB-C261-42F0-9CC6-6E1DCDF9F50B}"/>
              </a:ext>
            </a:extLst>
          </p:cNvPr>
          <p:cNvSpPr/>
          <p:nvPr/>
        </p:nvSpPr>
        <p:spPr>
          <a:xfrm>
            <a:off x="3580008" y="5738821"/>
            <a:ext cx="11695077" cy="1504426"/>
          </a:xfrm>
          <a:custGeom>
            <a:avLst/>
            <a:gdLst/>
            <a:ahLst/>
            <a:cxnLst/>
            <a:rect l="l" t="t" r="r" b="b"/>
            <a:pathLst>
              <a:path w="3809381" h="490029">
                <a:moveTo>
                  <a:pt x="19859" y="0"/>
                </a:moveTo>
                <a:lnTo>
                  <a:pt x="3789522" y="0"/>
                </a:lnTo>
                <a:cubicBezTo>
                  <a:pt x="3794789" y="0"/>
                  <a:pt x="3799840" y="2092"/>
                  <a:pt x="3803564" y="5817"/>
                </a:cubicBezTo>
                <a:cubicBezTo>
                  <a:pt x="3807289" y="9541"/>
                  <a:pt x="3809381" y="14592"/>
                  <a:pt x="3809381" y="19859"/>
                </a:cubicBezTo>
                <a:lnTo>
                  <a:pt x="3809381" y="470170"/>
                </a:lnTo>
                <a:cubicBezTo>
                  <a:pt x="3809381" y="475437"/>
                  <a:pt x="3807289" y="480488"/>
                  <a:pt x="3803564" y="484213"/>
                </a:cubicBezTo>
                <a:cubicBezTo>
                  <a:pt x="3799840" y="487937"/>
                  <a:pt x="3794789" y="490029"/>
                  <a:pt x="3789522" y="490029"/>
                </a:cubicBezTo>
                <a:lnTo>
                  <a:pt x="19859" y="490029"/>
                </a:lnTo>
                <a:cubicBezTo>
                  <a:pt x="14592" y="490029"/>
                  <a:pt x="9541" y="487937"/>
                  <a:pt x="5817" y="484213"/>
                </a:cubicBezTo>
                <a:cubicBezTo>
                  <a:pt x="2092" y="480488"/>
                  <a:pt x="0" y="475437"/>
                  <a:pt x="0" y="470170"/>
                </a:cubicBezTo>
                <a:lnTo>
                  <a:pt x="0" y="19859"/>
                </a:lnTo>
                <a:cubicBezTo>
                  <a:pt x="0" y="14592"/>
                  <a:pt x="2092" y="9541"/>
                  <a:pt x="5817" y="5817"/>
                </a:cubicBezTo>
                <a:cubicBezTo>
                  <a:pt x="9541" y="2092"/>
                  <a:pt x="14592" y="0"/>
                  <a:pt x="19859" y="0"/>
                </a:cubicBezTo>
                <a:close/>
              </a:path>
            </a:pathLst>
          </a:custGeom>
          <a:solidFill>
            <a:srgbClr val="F4EDFB"/>
          </a:solidFill>
        </p:spPr>
        <p:txBody>
          <a:bodyPr/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4400" dirty="0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This ensures clean cities, reduces costs, and improves operational efficiency.</a:t>
            </a:r>
          </a:p>
          <a:p>
            <a:endParaRPr 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643118" y="-35243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2915845" y="6786337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DFB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756013" y="1534701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083144" y="8450319"/>
            <a:ext cx="2448843" cy="405172"/>
          </a:xfrm>
          <a:custGeom>
            <a:avLst/>
            <a:gdLst/>
            <a:ahLst/>
            <a:cxnLst/>
            <a:rect l="l" t="t" r="r" b="b"/>
            <a:pathLst>
              <a:path w="2448843" h="405172">
                <a:moveTo>
                  <a:pt x="0" y="0"/>
                </a:moveTo>
                <a:lnTo>
                  <a:pt x="2448843" y="0"/>
                </a:lnTo>
                <a:lnTo>
                  <a:pt x="2448843" y="405172"/>
                </a:lnTo>
                <a:lnTo>
                  <a:pt x="0" y="40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-2364519" y="57339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8" y="0"/>
                </a:lnTo>
                <a:lnTo>
                  <a:pt x="4729038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5400000">
            <a:off x="15923481" y="-24956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8" y="0"/>
                </a:lnTo>
                <a:lnTo>
                  <a:pt x="4729038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5400000">
            <a:off x="-3729024" y="16191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8" y="0"/>
                </a:lnTo>
                <a:lnTo>
                  <a:pt x="4729038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5400000">
            <a:off x="17286547" y="1619150"/>
            <a:ext cx="4729037" cy="7048700"/>
          </a:xfrm>
          <a:custGeom>
            <a:avLst/>
            <a:gdLst/>
            <a:ahLst/>
            <a:cxnLst/>
            <a:rect l="l" t="t" r="r" b="b"/>
            <a:pathLst>
              <a:path w="4729037" h="7048700">
                <a:moveTo>
                  <a:pt x="0" y="0"/>
                </a:moveTo>
                <a:lnTo>
                  <a:pt x="4729037" y="0"/>
                </a:lnTo>
                <a:lnTo>
                  <a:pt x="4729037" y="7048700"/>
                </a:lnTo>
                <a:lnTo>
                  <a:pt x="0" y="704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6123091" y="3007581"/>
            <a:ext cx="6041818" cy="3124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10"/>
              </a:lnSpc>
            </a:pPr>
            <a:r>
              <a:rPr lang="en-US" sz="12010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THANK YOU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755079" y="6132042"/>
            <a:ext cx="6779282" cy="1181779"/>
            <a:chOff x="0" y="0"/>
            <a:chExt cx="1785490" cy="31125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E8D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785490" cy="349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907479" y="6326239"/>
            <a:ext cx="6779282" cy="1181779"/>
            <a:chOff x="0" y="0"/>
            <a:chExt cx="1785490" cy="31125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85490" cy="311251"/>
            </a:xfrm>
            <a:custGeom>
              <a:avLst/>
              <a:gdLst/>
              <a:ahLst/>
              <a:cxnLst/>
              <a:rect l="l" t="t" r="r" b="b"/>
              <a:pathLst>
                <a:path w="1785490" h="311251">
                  <a:moveTo>
                    <a:pt x="0" y="0"/>
                  </a:moveTo>
                  <a:lnTo>
                    <a:pt x="1785490" y="0"/>
                  </a:lnTo>
                  <a:lnTo>
                    <a:pt x="1785490" y="311251"/>
                  </a:lnTo>
                  <a:lnTo>
                    <a:pt x="0" y="311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954CBA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785490" cy="349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6429330" y="6416766"/>
            <a:ext cx="5735579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62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Any question?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197</Words>
  <Application>Microsoft Macintosh PowerPoint</Application>
  <PresentationFormat>Custom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Alegreya Sans</vt:lpstr>
      <vt:lpstr>Arial</vt:lpstr>
      <vt:lpstr>Times New Roman</vt:lpstr>
      <vt:lpstr>Norwester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Geometric Thesis Defense Presentation</dc:title>
  <cp:lastModifiedBy>سلطان سعود بشير العنزي</cp:lastModifiedBy>
  <cp:revision>8</cp:revision>
  <dcterms:created xsi:type="dcterms:W3CDTF">2006-08-16T00:00:00Z</dcterms:created>
  <dcterms:modified xsi:type="dcterms:W3CDTF">2024-12-15T21:17:24Z</dcterms:modified>
  <dc:identifier>DAGZW78nQz0</dc:identifier>
</cp:coreProperties>
</file>