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5" r:id="rId1"/>
    <p:sldMasterId id="2147484167" r:id="rId2"/>
  </p:sldMasterIdLst>
  <p:sldIdLst>
    <p:sldId id="256" r:id="rId3"/>
    <p:sldId id="266" r:id="rId4"/>
    <p:sldId id="272" r:id="rId5"/>
    <p:sldId id="271" r:id="rId6"/>
    <p:sldId id="273" r:id="rId7"/>
    <p:sldId id="270" r:id="rId8"/>
    <p:sldId id="257" r:id="rId9"/>
    <p:sldId id="276" r:id="rId10"/>
    <p:sldId id="258" r:id="rId11"/>
    <p:sldId id="259" r:id="rId12"/>
    <p:sldId id="261" r:id="rId13"/>
    <p:sldId id="264" r:id="rId14"/>
    <p:sldId id="263" r:id="rId15"/>
    <p:sldId id="282" r:id="rId16"/>
    <p:sldId id="283" r:id="rId17"/>
    <p:sldId id="284" r:id="rId18"/>
    <p:sldId id="260" r:id="rId19"/>
    <p:sldId id="277" r:id="rId20"/>
    <p:sldId id="265" r:id="rId21"/>
    <p:sldId id="278" r:id="rId22"/>
    <p:sldId id="279" r:id="rId23"/>
    <p:sldId id="280" r:id="rId24"/>
    <p:sldId id="281" r:id="rId25"/>
    <p:sldId id="267" r:id="rId26"/>
    <p:sldId id="268" r:id="rId27"/>
    <p:sldId id="285" r:id="rId28"/>
    <p:sldId id="286" r:id="rId29"/>
    <p:sldId id="269" r:id="rId30"/>
    <p:sldId id="287" r:id="rId31"/>
    <p:sldId id="275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>
        <p:scale>
          <a:sx n="70" d="100"/>
          <a:sy n="70" d="100"/>
        </p:scale>
        <p:origin x="223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5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2138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582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80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7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66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78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35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1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1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7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28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59526C4F-06E5-4386-A2C9-63927F4B6B6B}"/>
              </a:ext>
            </a:extLst>
          </p:cNvPr>
          <p:cNvSpPr txBox="1"/>
          <p:nvPr/>
        </p:nvSpPr>
        <p:spPr>
          <a:xfrm>
            <a:off x="6801394" y="1905506"/>
            <a:ext cx="2926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600" b="1" dirty="0">
                <a:solidFill>
                  <a:schemeClr val="bg1"/>
                </a:solidFill>
              </a:rPr>
              <a:t>CHIT</a:t>
            </a:r>
          </a:p>
          <a:p>
            <a:pPr algn="ctr"/>
            <a:r>
              <a:rPr lang="nl-NL" sz="9600" b="1" dirty="0">
                <a:solidFill>
                  <a:schemeClr val="bg1"/>
                </a:solidFill>
              </a:rPr>
              <a:t>CHAT</a:t>
            </a:r>
          </a:p>
        </p:txBody>
      </p:sp>
      <p:pic>
        <p:nvPicPr>
          <p:cNvPr id="6" name="Afbeelding 5" descr="C:\Users\game pc\Desktop\MobApp_Michiel.Vanbergen\app\src\main\res\mipmap-xxxhdpi\ic_launcher.png">
            <a:extLst>
              <a:ext uri="{FF2B5EF4-FFF2-40B4-BE49-F238E27FC236}">
                <a16:creationId xmlns:a16="http://schemas.microsoft.com/office/drawing/2014/main" id="{D46D9BC9-712F-405B-A8AA-7EC75B3FD2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66" y="1492906"/>
            <a:ext cx="4044998" cy="3872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95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780050E-3414-46D5-969B-3BD80104D1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30677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USERNAME VENSTER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02257"/>
            <a:ext cx="3855720" cy="3165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NAAM INSTELLEN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VOORNAAM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ACHTERNAAM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66231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5E64D9D-4768-4F4E-B3B6-9F468B9F13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293125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GESPREKKEN VENSTER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02257"/>
            <a:ext cx="3855720" cy="3165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BEWERK NAAM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SCAN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TOON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AFMELDEN</a:t>
            </a:r>
          </a:p>
        </p:txBody>
      </p:sp>
    </p:spTree>
    <p:extLst>
      <p:ext uri="{BB962C8B-B14F-4D97-AF65-F5344CB8AC3E}">
        <p14:creationId xmlns:p14="http://schemas.microsoft.com/office/powerpoint/2010/main" val="25040026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7127415-0BEC-4384-B833-5BBD6E7D33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293125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QR-CODE VENSTER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15904"/>
            <a:ext cx="3855720" cy="3151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GENEREER QR-CODE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GEBRUIKERS UID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6992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77B1D873-FD10-4A19-A284-C69F320251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293125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SCAN VENSTER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02257"/>
            <a:ext cx="3855720" cy="3165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SCAN QR-CODE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CONTACTPERSOONS UID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2068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815" y="2634017"/>
            <a:ext cx="7192369" cy="1589965"/>
          </a:xfrm>
          <a:prstGeom prst="rect">
            <a:avLst/>
          </a:prstGeom>
          <a:solidFill>
            <a:schemeClr val="tx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kstvak 2">
            <a:extLst>
              <a:ext uri="{FF2B5EF4-FFF2-40B4-BE49-F238E27FC236}">
                <a16:creationId xmlns:a16="http://schemas.microsoft.com/office/drawing/2014/main" id="{E46AA4EE-3C8B-401B-88E9-5E64B8E1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825" y="2692019"/>
            <a:ext cx="7088348" cy="147395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b="1" dirty="0" err="1">
                <a:solidFill>
                  <a:srgbClr val="000080"/>
                </a:solidFill>
                <a:effectLst/>
              </a:rPr>
              <a:t>if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id</a:t>
            </a:r>
            <a:r>
              <a:rPr lang="nl-NL" dirty="0">
                <a:solidFill>
                  <a:srgbClr val="000000"/>
                </a:solidFill>
                <a:effectLst/>
              </a:rPr>
              <a:t> == </a:t>
            </a:r>
            <a:r>
              <a:rPr lang="nl-NL" dirty="0" err="1">
                <a:solidFill>
                  <a:srgbClr val="000000"/>
                </a:solidFill>
                <a:effectLst/>
              </a:rPr>
              <a:t>R.id.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nav_camera</a:t>
            </a:r>
            <a:r>
              <a:rPr lang="nl-NL" dirty="0">
                <a:solidFill>
                  <a:srgbClr val="000000"/>
                </a:solidFill>
                <a:effectLst/>
              </a:rPr>
              <a:t>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dirty="0" err="1">
                <a:solidFill>
                  <a:srgbClr val="000000"/>
                </a:solidFill>
                <a:effectLst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b="1" dirty="0">
                <a:solidFill>
                  <a:srgbClr val="000080"/>
                </a:solidFill>
                <a:effectLst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MainActivity.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ScannerActivity.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dirty="0" err="1">
                <a:solidFill>
                  <a:srgbClr val="000000"/>
                </a:solidFill>
                <a:effectLst/>
              </a:rPr>
              <a:t>MainActivity.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</a:rPr>
              <a:t>.startActivityForResult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>
                <a:solidFill>
                  <a:srgbClr val="0000FF"/>
                </a:solidFill>
                <a:effectLst/>
              </a:rPr>
              <a:t>0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}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69019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310FE426-9709-4AE3-8FA2-346C217892FB}"/>
              </a:ext>
            </a:extLst>
          </p:cNvPr>
          <p:cNvSpPr/>
          <p:nvPr/>
        </p:nvSpPr>
        <p:spPr>
          <a:xfrm>
            <a:off x="6810233" y="532263"/>
            <a:ext cx="5049671" cy="577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086" y="573205"/>
            <a:ext cx="6541827" cy="5752532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BAAA137A-6508-403E-92EB-A45179644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09" y="692622"/>
            <a:ext cx="6196083" cy="55136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>
                <a:solidFill>
                  <a:srgbClr val="808000"/>
                </a:solidFill>
                <a:effectLst/>
              </a:rPr>
              <a:t>@</a:t>
            </a:r>
            <a:r>
              <a:rPr lang="nl-NL" dirty="0" err="1">
                <a:solidFill>
                  <a:srgbClr val="808000"/>
                </a:solidFill>
                <a:effectLst/>
              </a:rPr>
              <a:t>Override</a:t>
            </a:r>
            <a:br>
              <a:rPr lang="nl-NL" dirty="0">
                <a:solidFill>
                  <a:srgbClr val="808000"/>
                </a:solidFill>
                <a:effectLst/>
              </a:rPr>
            </a:b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onBackPressed</a:t>
            </a:r>
            <a:r>
              <a:rPr lang="nl-NL" dirty="0">
                <a:solidFill>
                  <a:srgbClr val="000000"/>
                </a:solidFill>
                <a:effectLst/>
              </a:rPr>
              <a:t>()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dirty="0" err="1">
                <a:solidFill>
                  <a:srgbClr val="000000"/>
                </a:solidFill>
                <a:effectLst/>
              </a:rPr>
              <a:t>setResult</a:t>
            </a:r>
            <a:r>
              <a:rPr lang="nl-NL" dirty="0">
                <a:solidFill>
                  <a:srgbClr val="000000"/>
                </a:solidFill>
                <a:effectLst/>
              </a:rPr>
              <a:t>(-</a:t>
            </a:r>
            <a:r>
              <a:rPr lang="nl-NL" dirty="0">
                <a:solidFill>
                  <a:srgbClr val="0000FF"/>
                </a:solidFill>
                <a:effectLst/>
              </a:rPr>
              <a:t>1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finish();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scannerView</a:t>
            </a:r>
            <a:r>
              <a:rPr lang="nl-NL" dirty="0" err="1">
                <a:solidFill>
                  <a:srgbClr val="000000"/>
                </a:solidFill>
                <a:effectLst/>
              </a:rPr>
              <a:t>.stopCameraPreview</a:t>
            </a:r>
            <a:r>
              <a:rPr lang="nl-NL" dirty="0">
                <a:solidFill>
                  <a:srgbClr val="000000"/>
                </a:solidFill>
                <a:effectLst/>
              </a:rPr>
              <a:t>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scannerView</a:t>
            </a:r>
            <a:r>
              <a:rPr lang="nl-NL" dirty="0" err="1">
                <a:solidFill>
                  <a:srgbClr val="000000"/>
                </a:solidFill>
                <a:effectLst/>
              </a:rPr>
              <a:t>.stopCamera</a:t>
            </a:r>
            <a:r>
              <a:rPr lang="nl-NL" dirty="0">
                <a:solidFill>
                  <a:srgbClr val="000000"/>
                </a:solidFill>
                <a:effectLst/>
              </a:rPr>
              <a:t>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}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nl-NL" sz="1100" dirty="0"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EB8AA811-35FF-42F9-A5F9-AA36687EB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09" y="3418764"/>
            <a:ext cx="11045588" cy="12744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>
                <a:solidFill>
                  <a:srgbClr val="808000"/>
                </a:solidFill>
                <a:effectLst/>
              </a:rPr>
              <a:t>@</a:t>
            </a:r>
            <a:r>
              <a:rPr lang="nl-NL" dirty="0" err="1">
                <a:solidFill>
                  <a:srgbClr val="808000"/>
                </a:solidFill>
                <a:effectLst/>
              </a:rPr>
              <a:t>Override</a:t>
            </a:r>
            <a:br>
              <a:rPr lang="nl-NL" dirty="0">
                <a:solidFill>
                  <a:srgbClr val="808000"/>
                </a:solidFill>
                <a:effectLst/>
              </a:rPr>
            </a:b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handleResult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Result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result</a:t>
            </a:r>
            <a:r>
              <a:rPr lang="nl-NL" dirty="0">
                <a:solidFill>
                  <a:srgbClr val="000000"/>
                </a:solidFill>
                <a:effectLst/>
              </a:rPr>
              <a:t>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String </a:t>
            </a:r>
            <a:r>
              <a:rPr lang="nl-NL" dirty="0" err="1">
                <a:solidFill>
                  <a:srgbClr val="000000"/>
                </a:solidFill>
                <a:effectLst/>
              </a:rPr>
              <a:t>contactKey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dirty="0" err="1">
                <a:solidFill>
                  <a:srgbClr val="000000"/>
                </a:solidFill>
                <a:effectLst/>
              </a:rPr>
              <a:t>result.getText</a:t>
            </a:r>
            <a:r>
              <a:rPr lang="nl-NL" dirty="0">
                <a:solidFill>
                  <a:srgbClr val="000000"/>
                </a:solidFill>
                <a:effectLst/>
              </a:rPr>
              <a:t>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dirty="0" err="1">
                <a:solidFill>
                  <a:srgbClr val="000000"/>
                </a:solidFill>
                <a:effectLst/>
              </a:rPr>
              <a:t>setResult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>
                <a:solidFill>
                  <a:srgbClr val="0000FF"/>
                </a:solidFill>
                <a:effectLst/>
              </a:rPr>
              <a:t>0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b="1" dirty="0">
                <a:solidFill>
                  <a:srgbClr val="000080"/>
                </a:solidFill>
                <a:effectLst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</a:rPr>
              <a:t>().</a:t>
            </a:r>
            <a:r>
              <a:rPr lang="nl-NL" dirty="0" err="1">
                <a:solidFill>
                  <a:srgbClr val="000000"/>
                </a:solidFill>
                <a:effectLst/>
              </a:rPr>
              <a:t>putExtra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contactKey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contactKey</a:t>
            </a:r>
            <a:r>
              <a:rPr lang="nl-NL" dirty="0">
                <a:solidFill>
                  <a:srgbClr val="000000"/>
                </a:solidFill>
                <a:effectLst/>
              </a:rPr>
              <a:t>));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finish();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scannerView</a:t>
            </a:r>
            <a:r>
              <a:rPr lang="nl-NL" dirty="0" err="1">
                <a:solidFill>
                  <a:srgbClr val="000000"/>
                </a:solidFill>
                <a:effectLst/>
              </a:rPr>
              <a:t>.stopCameraPreview</a:t>
            </a:r>
            <a:r>
              <a:rPr lang="nl-NL" dirty="0">
                <a:solidFill>
                  <a:srgbClr val="000000"/>
                </a:solidFill>
                <a:effectLst/>
              </a:rPr>
              <a:t>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scannerView</a:t>
            </a:r>
            <a:r>
              <a:rPr lang="nl-NL" dirty="0" err="1">
                <a:solidFill>
                  <a:srgbClr val="000000"/>
                </a:solidFill>
                <a:effectLst/>
              </a:rPr>
              <a:t>.stopCamera</a:t>
            </a:r>
            <a:r>
              <a:rPr lang="nl-NL" dirty="0">
                <a:solidFill>
                  <a:srgbClr val="000000"/>
                </a:solidFill>
                <a:effectLst/>
              </a:rPr>
              <a:t>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}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649073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642" y="2193878"/>
            <a:ext cx="7824716" cy="2470244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kstvak 2">
            <a:extLst>
              <a:ext uri="{FF2B5EF4-FFF2-40B4-BE49-F238E27FC236}">
                <a16:creationId xmlns:a16="http://schemas.microsoft.com/office/drawing/2014/main" id="{C353846C-2727-4920-8AC1-E3D4715F1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021" y="2330355"/>
            <a:ext cx="7697337" cy="222458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>
                <a:solidFill>
                  <a:srgbClr val="808000"/>
                </a:solidFill>
                <a:effectLst/>
              </a:rPr>
              <a:t>@</a:t>
            </a:r>
            <a:r>
              <a:rPr lang="nl-NL" dirty="0" err="1">
                <a:solidFill>
                  <a:srgbClr val="808000"/>
                </a:solidFill>
                <a:effectLst/>
              </a:rPr>
              <a:t>Override</a:t>
            </a:r>
            <a:br>
              <a:rPr lang="nl-NL" dirty="0">
                <a:solidFill>
                  <a:srgbClr val="808000"/>
                </a:solidFill>
                <a:effectLst/>
              </a:rPr>
            </a:br>
            <a:r>
              <a:rPr lang="nl-NL" b="1" dirty="0" err="1">
                <a:solidFill>
                  <a:srgbClr val="000080"/>
                </a:solidFill>
                <a:effectLst/>
              </a:rPr>
              <a:t>protected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onActivityResult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>
                <a:solidFill>
                  <a:srgbClr val="000080"/>
                </a:solidFill>
                <a:effectLst/>
              </a:rPr>
              <a:t>int </a:t>
            </a:r>
            <a:r>
              <a:rPr lang="nl-NL" dirty="0" err="1">
                <a:solidFill>
                  <a:srgbClr val="000000"/>
                </a:solidFill>
                <a:effectLst/>
              </a:rPr>
              <a:t>requestCode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b="1" dirty="0">
                <a:solidFill>
                  <a:srgbClr val="000080"/>
                </a:solidFill>
                <a:effectLst/>
              </a:rPr>
              <a:t>int </a:t>
            </a:r>
            <a:r>
              <a:rPr lang="nl-NL" dirty="0" err="1">
                <a:solidFill>
                  <a:srgbClr val="000000"/>
                </a:solidFill>
                <a:effectLst/>
              </a:rPr>
              <a:t>resultCode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</a:rPr>
              <a:t> data)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if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requestCode</a:t>
            </a:r>
            <a:r>
              <a:rPr lang="nl-NL" dirty="0">
                <a:solidFill>
                  <a:srgbClr val="000000"/>
                </a:solidFill>
                <a:effectLst/>
              </a:rPr>
              <a:t> == </a:t>
            </a:r>
            <a:r>
              <a:rPr lang="nl-NL" dirty="0" err="1">
                <a:solidFill>
                  <a:srgbClr val="000000"/>
                </a:solidFill>
                <a:effectLst/>
              </a:rPr>
              <a:t>resultCode</a:t>
            </a:r>
            <a:r>
              <a:rPr lang="nl-NL" dirty="0">
                <a:solidFill>
                  <a:srgbClr val="000000"/>
                </a:solidFill>
                <a:effectLst/>
              </a:rPr>
              <a:t>){	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</a:rPr>
              <a:t>	</a:t>
            </a:r>
            <a:r>
              <a:rPr lang="nl-NL" dirty="0">
                <a:solidFill>
                  <a:srgbClr val="000000"/>
                </a:solidFill>
                <a:effectLst/>
              </a:rPr>
              <a:t>…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}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}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352597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D26BB16-DEC6-4633-9572-6BF1E5D3E4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30677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GESPREKKEN VENSTER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15904"/>
            <a:ext cx="3855720" cy="3151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GESPREKKEN TONEN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CONTACTPERSOON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>
                <a:solidFill>
                  <a:schemeClr val="bg1"/>
                </a:solidFill>
              </a:rPr>
              <a:t>LAATSTE </a:t>
            </a:r>
            <a:r>
              <a:rPr lang="nl-NL" sz="1600" dirty="0">
                <a:solidFill>
                  <a:schemeClr val="bg1"/>
                </a:solidFill>
              </a:rPr>
              <a:t>BERICHT ZENDER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LAATSTE BERICHT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72432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310FE426-9709-4AE3-8FA2-346C217892FB}"/>
              </a:ext>
            </a:extLst>
          </p:cNvPr>
          <p:cNvSpPr/>
          <p:nvPr/>
        </p:nvSpPr>
        <p:spPr>
          <a:xfrm>
            <a:off x="6810233" y="532263"/>
            <a:ext cx="5049671" cy="577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164" y="573205"/>
            <a:ext cx="5049671" cy="5752532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" name="Tekstvak 2">
            <a:extLst>
              <a:ext uri="{FF2B5EF4-FFF2-40B4-BE49-F238E27FC236}">
                <a16:creationId xmlns:a16="http://schemas.microsoft.com/office/drawing/2014/main" id="{FBC9E0D5-2A01-4752-A6B3-8A352960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993" y="689211"/>
            <a:ext cx="4808562" cy="56365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nl-NL" dirty="0">
                <a:solidFill>
                  <a:srgbClr val="000000"/>
                </a:solidFill>
                <a:effectLst/>
              </a:rPr>
              <a:t>Contact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private </a:t>
            </a:r>
            <a:r>
              <a:rPr lang="nl-NL" dirty="0">
                <a:solidFill>
                  <a:srgbClr val="000000"/>
                </a:solidFill>
                <a:effectLst/>
              </a:rPr>
              <a:t>String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contactKey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null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private </a:t>
            </a:r>
            <a:r>
              <a:rPr lang="nl-NL" dirty="0">
                <a:solidFill>
                  <a:srgbClr val="000000"/>
                </a:solidFill>
                <a:effectLst/>
              </a:rPr>
              <a:t>String </a:t>
            </a:r>
            <a:r>
              <a:rPr lang="nl-NL" b="1" dirty="0">
                <a:solidFill>
                  <a:srgbClr val="660E7A"/>
                </a:solidFill>
                <a:effectLst/>
              </a:rPr>
              <a:t>name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null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private </a:t>
            </a:r>
            <a:r>
              <a:rPr lang="nl-NL" dirty="0">
                <a:solidFill>
                  <a:srgbClr val="000000"/>
                </a:solidFill>
                <a:effectLst/>
              </a:rPr>
              <a:t>String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lastMessage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null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private </a:t>
            </a:r>
            <a:r>
              <a:rPr lang="nl-NL" dirty="0">
                <a:solidFill>
                  <a:srgbClr val="000000"/>
                </a:solidFill>
                <a:effectLst/>
              </a:rPr>
              <a:t>String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conversationKey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null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setContactKey</a:t>
            </a:r>
            <a:r>
              <a:rPr lang="nl-NL" dirty="0">
                <a:solidFill>
                  <a:srgbClr val="000000"/>
                </a:solidFill>
                <a:effectLst/>
              </a:rPr>
              <a:t>(String </a:t>
            </a:r>
            <a:r>
              <a:rPr lang="nl-NL" dirty="0" err="1">
                <a:solidFill>
                  <a:srgbClr val="000000"/>
                </a:solidFill>
                <a:effectLst/>
              </a:rPr>
              <a:t>contactKey</a:t>
            </a:r>
            <a:r>
              <a:rPr lang="nl-NL" dirty="0">
                <a:solidFill>
                  <a:srgbClr val="000000"/>
                </a:solidFill>
                <a:effectLst/>
              </a:rPr>
              <a:t>){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</a:rPr>
              <a:t>.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contactKey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dirty="0" err="1">
                <a:solidFill>
                  <a:srgbClr val="000000"/>
                </a:solidFill>
                <a:effectLst/>
              </a:rPr>
              <a:t>contactKey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}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setName</a:t>
            </a:r>
            <a:r>
              <a:rPr lang="nl-NL" dirty="0">
                <a:solidFill>
                  <a:srgbClr val="000000"/>
                </a:solidFill>
                <a:effectLst/>
              </a:rPr>
              <a:t>(String name){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b="1" dirty="0">
                <a:solidFill>
                  <a:srgbClr val="000080"/>
                </a:solidFill>
                <a:effectLst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</a:rPr>
              <a:t>.</a:t>
            </a:r>
            <a:r>
              <a:rPr lang="nl-NL" b="1" dirty="0">
                <a:solidFill>
                  <a:srgbClr val="660E7A"/>
                </a:solidFill>
                <a:effectLst/>
              </a:rPr>
              <a:t>name </a:t>
            </a:r>
            <a:r>
              <a:rPr lang="nl-NL" dirty="0">
                <a:solidFill>
                  <a:srgbClr val="000000"/>
                </a:solidFill>
                <a:effectLst/>
              </a:rPr>
              <a:t>= name;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}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…</a:t>
            </a: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4020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6E23AB9-4062-4C3B-B104-7EDD3F2BD0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30677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GESPREK VENSTER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688609"/>
            <a:ext cx="3855720" cy="3178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OVERZICHT GESPREK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ONTVANGEN BERICHTEN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VERZONDEN BERICHTEN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BERICHTEN VERSTUREN</a:t>
            </a:r>
          </a:p>
        </p:txBody>
      </p:sp>
    </p:spTree>
    <p:extLst>
      <p:ext uri="{BB962C8B-B14F-4D97-AF65-F5344CB8AC3E}">
        <p14:creationId xmlns:p14="http://schemas.microsoft.com/office/powerpoint/2010/main" val="36245971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3600-BC1D-4E10-9E9E-ED896470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106" y="2907058"/>
            <a:ext cx="3453788" cy="1043883"/>
          </a:xfrm>
        </p:spPr>
        <p:txBody>
          <a:bodyPr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311876852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310FE426-9709-4AE3-8FA2-346C217892FB}"/>
              </a:ext>
            </a:extLst>
          </p:cNvPr>
          <p:cNvSpPr/>
          <p:nvPr/>
        </p:nvSpPr>
        <p:spPr>
          <a:xfrm>
            <a:off x="6810233" y="532263"/>
            <a:ext cx="5049671" cy="577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511" y="1576316"/>
            <a:ext cx="5308978" cy="3705367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kstvak 2">
            <a:extLst>
              <a:ext uri="{FF2B5EF4-FFF2-40B4-BE49-F238E27FC236}">
                <a16:creationId xmlns:a16="http://schemas.microsoft.com/office/drawing/2014/main" id="{837CB174-59A9-4991-892D-0A2586020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915" y="1692290"/>
            <a:ext cx="5049671" cy="55273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nl-NL" dirty="0">
                <a:solidFill>
                  <a:srgbClr val="000000"/>
                </a:solidFill>
                <a:effectLst/>
              </a:rPr>
              <a:t>Message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boolean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b="1" dirty="0">
                <a:solidFill>
                  <a:srgbClr val="660E7A"/>
                </a:solidFill>
                <a:effectLst/>
              </a:rPr>
              <a:t>sent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dirty="0">
                <a:solidFill>
                  <a:srgbClr val="000000"/>
                </a:solidFill>
                <a:effectLst/>
              </a:rPr>
              <a:t>String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message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dirty="0">
                <a:solidFill>
                  <a:srgbClr val="000000"/>
                </a:solidFill>
                <a:effectLst/>
              </a:rPr>
              <a:t>Message(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boolean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sent, String </a:t>
            </a:r>
            <a:r>
              <a:rPr lang="nl-NL" dirty="0" err="1">
                <a:solidFill>
                  <a:srgbClr val="000000"/>
                </a:solidFill>
                <a:effectLst/>
              </a:rPr>
              <a:t>message</a:t>
            </a:r>
            <a:r>
              <a:rPr lang="nl-NL" dirty="0">
                <a:solidFill>
                  <a:srgbClr val="000000"/>
                </a:solidFill>
                <a:effectLst/>
              </a:rPr>
              <a:t>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b="1" dirty="0">
                <a:solidFill>
                  <a:srgbClr val="000080"/>
                </a:solidFill>
                <a:effectLst/>
              </a:rPr>
              <a:t>super</a:t>
            </a:r>
            <a:r>
              <a:rPr lang="nl-NL" dirty="0">
                <a:solidFill>
                  <a:srgbClr val="000000"/>
                </a:solidFill>
                <a:effectLst/>
              </a:rPr>
              <a:t>();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</a:rPr>
              <a:t>.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sent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sent;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</a:rPr>
              <a:t>.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message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dirty="0" err="1">
                <a:solidFill>
                  <a:srgbClr val="000000"/>
                </a:solidFill>
                <a:effectLst/>
              </a:rPr>
              <a:t>message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}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}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292995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490" y="921223"/>
            <a:ext cx="8407020" cy="5015553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EAFDEA79-0950-4B9B-A9BB-9B268C0C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31" y="1023132"/>
            <a:ext cx="8286579" cy="5541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dirty="0">
                <a:solidFill>
                  <a:srgbClr val="000000"/>
                </a:solidFill>
                <a:effectLst/>
              </a:rPr>
              <a:t>View </a:t>
            </a:r>
            <a:r>
              <a:rPr lang="nl-NL" dirty="0" err="1">
                <a:solidFill>
                  <a:srgbClr val="000000"/>
                </a:solidFill>
                <a:effectLst/>
              </a:rPr>
              <a:t>getView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>
                <a:solidFill>
                  <a:srgbClr val="000080"/>
                </a:solidFill>
                <a:effectLst/>
              </a:rPr>
              <a:t>int </a:t>
            </a:r>
            <a:r>
              <a:rPr lang="nl-NL" dirty="0" err="1">
                <a:solidFill>
                  <a:srgbClr val="000000"/>
                </a:solidFill>
                <a:effectLst/>
              </a:rPr>
              <a:t>position</a:t>
            </a:r>
            <a:r>
              <a:rPr lang="nl-NL" dirty="0">
                <a:solidFill>
                  <a:srgbClr val="000000"/>
                </a:solidFill>
                <a:effectLst/>
              </a:rPr>
              <a:t>, View </a:t>
            </a:r>
            <a:r>
              <a:rPr lang="nl-NL" dirty="0" err="1">
                <a:solidFill>
                  <a:srgbClr val="000000"/>
                </a:solidFill>
                <a:effectLst/>
              </a:rPr>
              <a:t>convertView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ViewGroup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parent</a:t>
            </a:r>
            <a:r>
              <a:rPr lang="nl-NL" dirty="0">
                <a:solidFill>
                  <a:srgbClr val="000000"/>
                </a:solidFill>
                <a:effectLst/>
              </a:rPr>
              <a:t>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Message </a:t>
            </a:r>
            <a:r>
              <a:rPr lang="nl-NL" dirty="0" err="1">
                <a:solidFill>
                  <a:srgbClr val="000000"/>
                </a:solidFill>
                <a:effectLst/>
              </a:rPr>
              <a:t>messageObject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dirty="0" err="1">
                <a:solidFill>
                  <a:srgbClr val="000000"/>
                </a:solidFill>
                <a:effectLst/>
              </a:rPr>
              <a:t>getItem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position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View </a:t>
            </a:r>
            <a:r>
              <a:rPr lang="nl-NL" dirty="0" err="1">
                <a:solidFill>
                  <a:srgbClr val="000000"/>
                </a:solidFill>
                <a:effectLst/>
              </a:rPr>
              <a:t>row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dirty="0" err="1">
                <a:solidFill>
                  <a:srgbClr val="000000"/>
                </a:solidFill>
                <a:effectLst/>
              </a:rPr>
              <a:t>convertView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dirty="0" err="1">
                <a:solidFill>
                  <a:srgbClr val="000000"/>
                </a:solidFill>
                <a:effectLst/>
              </a:rPr>
              <a:t>LayoutInflater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inflater</a:t>
            </a:r>
            <a:r>
              <a:rPr lang="nl-NL" dirty="0">
                <a:solidFill>
                  <a:srgbClr val="000000"/>
                </a:solidFill>
                <a:effectLst/>
              </a:rPr>
              <a:t> = (</a:t>
            </a:r>
            <a:r>
              <a:rPr lang="nl-NL" dirty="0" err="1">
                <a:solidFill>
                  <a:srgbClr val="000000"/>
                </a:solidFill>
                <a:effectLst/>
              </a:rPr>
              <a:t>LayoutInflater</a:t>
            </a:r>
            <a:r>
              <a:rPr lang="nl-NL" dirty="0">
                <a:solidFill>
                  <a:srgbClr val="000000"/>
                </a:solidFill>
                <a:effectLst/>
              </a:rPr>
              <a:t>) 		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</a:rPr>
              <a:t>.getContext</a:t>
            </a:r>
            <a:r>
              <a:rPr lang="nl-NL" dirty="0">
                <a:solidFill>
                  <a:srgbClr val="000000"/>
                </a:solidFill>
                <a:effectLst/>
              </a:rPr>
              <a:t>().</a:t>
            </a:r>
            <a:r>
              <a:rPr lang="nl-NL" dirty="0" err="1">
                <a:solidFill>
                  <a:srgbClr val="000000"/>
                </a:solidFill>
                <a:effectLst/>
              </a:rPr>
              <a:t>getSystemService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Context.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LAYOUT_INFLATER_SERVICE</a:t>
            </a:r>
            <a:r>
              <a:rPr lang="nl-NL" dirty="0">
                <a:solidFill>
                  <a:srgbClr val="000000"/>
                </a:solidFill>
                <a:effectLst/>
              </a:rPr>
              <a:t>); 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if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messageObject.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sent</a:t>
            </a:r>
            <a:r>
              <a:rPr lang="nl-NL" dirty="0">
                <a:solidFill>
                  <a:srgbClr val="000000"/>
                </a:solidFill>
                <a:effectLst/>
              </a:rPr>
              <a:t>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dirty="0" err="1">
                <a:solidFill>
                  <a:srgbClr val="000000"/>
                </a:solidFill>
                <a:effectLst/>
              </a:rPr>
              <a:t>row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dirty="0" err="1">
                <a:solidFill>
                  <a:srgbClr val="000000"/>
                </a:solidFill>
                <a:effectLst/>
              </a:rPr>
              <a:t>inflater.inflate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R.layout.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sent_message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parent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false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}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else</a:t>
            </a:r>
            <a:r>
              <a:rPr lang="nl-NL" dirty="0">
                <a:solidFill>
                  <a:srgbClr val="000000"/>
                </a:solidFill>
                <a:effectLst/>
              </a:rPr>
              <a:t>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dirty="0" err="1">
                <a:solidFill>
                  <a:srgbClr val="000000"/>
                </a:solidFill>
                <a:effectLst/>
              </a:rPr>
              <a:t>row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dirty="0" err="1">
                <a:solidFill>
                  <a:srgbClr val="000000"/>
                </a:solidFill>
                <a:effectLst/>
              </a:rPr>
              <a:t>inflater.inflate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R.layout.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received_message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parent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false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}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chatText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(</a:t>
            </a:r>
            <a:r>
              <a:rPr lang="nl-NL" dirty="0" err="1">
                <a:solidFill>
                  <a:srgbClr val="000000"/>
                </a:solidFill>
                <a:effectLst/>
              </a:rPr>
              <a:t>TextView</a:t>
            </a:r>
            <a:r>
              <a:rPr lang="nl-NL" dirty="0">
                <a:solidFill>
                  <a:srgbClr val="000000"/>
                </a:solidFill>
                <a:effectLst/>
              </a:rPr>
              <a:t>) </a:t>
            </a:r>
            <a:r>
              <a:rPr lang="nl-NL" dirty="0" err="1">
                <a:solidFill>
                  <a:srgbClr val="000000"/>
                </a:solidFill>
                <a:effectLst/>
              </a:rPr>
              <a:t>row.findViewById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R.id.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msgr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chatText</a:t>
            </a:r>
            <a:r>
              <a:rPr lang="nl-NL" dirty="0" err="1">
                <a:solidFill>
                  <a:srgbClr val="000000"/>
                </a:solidFill>
                <a:effectLst/>
              </a:rPr>
              <a:t>.setText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messageObject.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message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return </a:t>
            </a:r>
            <a:r>
              <a:rPr lang="nl-NL" dirty="0" err="1">
                <a:solidFill>
                  <a:srgbClr val="000000"/>
                </a:solidFill>
                <a:effectLst/>
              </a:rPr>
              <a:t>row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}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927523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087" y="777922"/>
            <a:ext cx="8065826" cy="5302156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A5A0CCC1-EB91-4926-86E2-D2C6A594C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331" y="887489"/>
            <a:ext cx="11056758" cy="50424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  <a:effectLst/>
              </a:rPr>
              <a:t>&lt;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LinearLayout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xmlns: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"http://schemas.android.com/apk/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res</a:t>
            </a:r>
            <a:r>
              <a:rPr lang="nl-NL" b="1" dirty="0">
                <a:solidFill>
                  <a:srgbClr val="008000"/>
                </a:solidFill>
                <a:effectLst/>
              </a:rPr>
              <a:t>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android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:layout_width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match_parent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:layout_height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match_parent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:orientation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vertical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</a:rPr>
              <a:t>&gt;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&lt;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TextView</a:t>
            </a:r>
            <a:br>
              <a:rPr lang="nl-NL" b="1" dirty="0">
                <a:solidFill>
                  <a:srgbClr val="000080"/>
                </a:solidFill>
                <a:effectLst/>
              </a:rPr>
            </a:br>
            <a:r>
              <a:rPr lang="nl-NL" b="1" dirty="0">
                <a:solidFill>
                  <a:srgbClr val="00008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:id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"@+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id</a:t>
            </a:r>
            <a:r>
              <a:rPr lang="nl-NL" b="1" dirty="0">
                <a:solidFill>
                  <a:srgbClr val="008000"/>
                </a:solidFill>
                <a:effectLst/>
              </a:rPr>
              <a:t>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msgr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:layout_width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wrap_content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:layout_height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wrap_content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:layout_gravity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"right"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:layout_marginBottom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"8dp"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:layout_marginLeft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"20dp"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:background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"@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drawable</a:t>
            </a:r>
            <a:r>
              <a:rPr lang="nl-NL" b="1" dirty="0">
                <a:solidFill>
                  <a:srgbClr val="008000"/>
                </a:solidFill>
                <a:effectLst/>
              </a:rPr>
              <a:t>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message_sent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>
                <a:solidFill>
                  <a:srgbClr val="660E7A"/>
                </a:solidFill>
                <a:effectLst/>
              </a:rPr>
              <a:t>…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&lt;/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LinearLayout</a:t>
            </a:r>
            <a:r>
              <a:rPr lang="nl-NL" dirty="0">
                <a:solidFill>
                  <a:srgbClr val="000000"/>
                </a:solidFill>
                <a:effectLst/>
              </a:rPr>
              <a:t>&gt;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7739146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615" y="798394"/>
            <a:ext cx="8106769" cy="5261212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" name="Tekstvak 2">
            <a:extLst>
              <a:ext uri="{FF2B5EF4-FFF2-40B4-BE49-F238E27FC236}">
                <a16:creationId xmlns:a16="http://schemas.microsoft.com/office/drawing/2014/main" id="{DA038784-6119-4381-AD47-ADFEEC92A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373" y="914400"/>
            <a:ext cx="7986011" cy="551369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  <a:effectLst/>
              </a:rPr>
              <a:t>&lt;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RelativeLayout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xmlns: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"http://schemas.android.com/apk/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res</a:t>
            </a:r>
            <a:r>
              <a:rPr lang="nl-NL" b="1" dirty="0">
                <a:solidFill>
                  <a:srgbClr val="008000"/>
                </a:solidFill>
                <a:effectLst/>
              </a:rPr>
              <a:t>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android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:layout_width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match_parent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:layout_height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match_parent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</a:rPr>
              <a:t>&gt;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&lt;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TextView</a:t>
            </a:r>
            <a:br>
              <a:rPr lang="nl-NL" b="1" dirty="0">
                <a:solidFill>
                  <a:srgbClr val="000080"/>
                </a:solidFill>
                <a:effectLst/>
              </a:rPr>
            </a:br>
            <a:r>
              <a:rPr lang="nl-NL" b="1" dirty="0">
                <a:solidFill>
                  <a:srgbClr val="00008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:id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"@+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id</a:t>
            </a:r>
            <a:r>
              <a:rPr lang="nl-NL" b="1" dirty="0">
                <a:solidFill>
                  <a:srgbClr val="008000"/>
                </a:solidFill>
                <a:effectLst/>
              </a:rPr>
              <a:t>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msgr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:layout_width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wrap_content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:layout_height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wrap_content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:layout_gravity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left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:layout_marginBottom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"5dp"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:layout_marginRight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"20dp"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:background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"@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drawable</a:t>
            </a:r>
            <a:r>
              <a:rPr lang="nl-NL" b="1" dirty="0">
                <a:solidFill>
                  <a:srgbClr val="008000"/>
                </a:solidFill>
                <a:effectLst/>
              </a:rPr>
              <a:t>/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message_received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android</a:t>
            </a:r>
            <a:r>
              <a:rPr lang="nl-NL" b="1" dirty="0" err="1">
                <a:solidFill>
                  <a:srgbClr val="0000FF"/>
                </a:solidFill>
                <a:effectLst/>
              </a:rPr>
              <a:t>:paddingBottom</a:t>
            </a:r>
            <a:r>
              <a:rPr lang="nl-NL" b="1" dirty="0">
                <a:solidFill>
                  <a:srgbClr val="0000FF"/>
                </a:solidFill>
                <a:effectLst/>
              </a:rPr>
              <a:t>=</a:t>
            </a:r>
            <a:r>
              <a:rPr lang="nl-NL" b="1" dirty="0">
                <a:solidFill>
                  <a:srgbClr val="008000"/>
                </a:solidFill>
                <a:effectLst/>
              </a:rPr>
              <a:t>"8dp"</a:t>
            </a:r>
            <a:br>
              <a:rPr lang="nl-NL" b="1" dirty="0">
                <a:solidFill>
                  <a:srgbClr val="008000"/>
                </a:solidFill>
                <a:effectLst/>
              </a:rPr>
            </a:br>
            <a:r>
              <a:rPr lang="nl-NL" b="1" dirty="0">
                <a:solidFill>
                  <a:srgbClr val="008000"/>
                </a:solidFill>
                <a:effectLst/>
              </a:rPr>
              <a:t>        </a:t>
            </a:r>
            <a:r>
              <a:rPr lang="nl-NL" b="1" dirty="0">
                <a:solidFill>
                  <a:srgbClr val="660E7A"/>
                </a:solidFill>
                <a:effectLst/>
              </a:rPr>
              <a:t>…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&lt;/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RelativeLayout</a:t>
            </a:r>
            <a:r>
              <a:rPr lang="nl-NL" dirty="0">
                <a:solidFill>
                  <a:srgbClr val="000000"/>
                </a:solidFill>
                <a:effectLst/>
              </a:rPr>
              <a:t>&gt;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028206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3600-BC1D-4E10-9E9E-ED896470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979" y="2525177"/>
            <a:ext cx="9002042" cy="1807646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Werking van 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74731110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D364911F-5819-4667-AD95-E63721B139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54" y="475285"/>
            <a:ext cx="2902132" cy="590742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F71F5F3-8D85-4713-8248-D473706616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54" y="475285"/>
            <a:ext cx="2902132" cy="590742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649185B-5577-44C0-AA7D-031C746D423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54" y="7189984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293125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MELDING SERVICE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02257"/>
            <a:ext cx="3855720" cy="3165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MELDINGEN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VISUELE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AUDITIEVE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HAPTISCHE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OPENT APP</a:t>
            </a:r>
          </a:p>
        </p:txBody>
      </p:sp>
    </p:spTree>
    <p:extLst>
      <p:ext uri="{BB962C8B-B14F-4D97-AF65-F5344CB8AC3E}">
        <p14:creationId xmlns:p14="http://schemas.microsoft.com/office/powerpoint/2010/main" val="314441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00052 -0.9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7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0463 L -2.08333E-7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00052 -0.971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85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44 L -1.04167E-6 -0.978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19" y="989462"/>
            <a:ext cx="9837761" cy="4879075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365D80D4-BDA6-44A2-B3A0-2ECD7DE2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872" y="1120239"/>
            <a:ext cx="9589827" cy="221551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b="1" dirty="0" err="1">
                <a:solidFill>
                  <a:srgbClr val="660E7A"/>
                </a:solidFill>
                <a:effectLst/>
              </a:rPr>
              <a:t>notificationManager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(</a:t>
            </a:r>
            <a:r>
              <a:rPr lang="nl-NL" dirty="0" err="1">
                <a:solidFill>
                  <a:srgbClr val="000000"/>
                </a:solidFill>
                <a:effectLst/>
              </a:rPr>
              <a:t>NotificationManager</a:t>
            </a:r>
            <a:r>
              <a:rPr lang="nl-NL" dirty="0">
                <a:solidFill>
                  <a:srgbClr val="000000"/>
                </a:solidFill>
                <a:effectLst/>
              </a:rPr>
              <a:t>) </a:t>
            </a:r>
            <a:r>
              <a:rPr lang="nl-NL" dirty="0" err="1">
                <a:solidFill>
                  <a:srgbClr val="000000"/>
                </a:solidFill>
                <a:effectLst/>
              </a:rPr>
              <a:t>getSystemService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Context.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NOTIFICATION_SERVICE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notificationChannelId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notification_channel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notificationChannel</a:t>
            </a:r>
            <a:r>
              <a:rPr lang="nl-NL" b="1" dirty="0">
                <a:solidFill>
                  <a:srgbClr val="660E7A"/>
                </a:solidFill>
                <a:effectLst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</a:rPr>
              <a:t>= </a:t>
            </a:r>
            <a:r>
              <a:rPr lang="nl-NL" b="1" dirty="0">
                <a:solidFill>
                  <a:srgbClr val="000080"/>
                </a:solidFill>
                <a:effectLst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</a:rPr>
              <a:t>NotificationChannel</a:t>
            </a:r>
            <a:endParaRPr lang="nl-NL" dirty="0">
              <a:solidFill>
                <a:srgbClr val="000000"/>
              </a:solidFill>
              <a:effectLst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</a:rPr>
              <a:t>                             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notificationChannelId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notifications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NotificationManager.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IMPORTANCE_HIGH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notificationChannel</a:t>
            </a:r>
            <a:r>
              <a:rPr lang="nl-NL" dirty="0" err="1">
                <a:solidFill>
                  <a:srgbClr val="000000"/>
                </a:solidFill>
                <a:effectLst/>
              </a:rPr>
              <a:t>.setDescription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message</a:t>
            </a:r>
            <a:r>
              <a:rPr lang="nl-NL" b="1" dirty="0">
                <a:solidFill>
                  <a:srgbClr val="008000"/>
                </a:solidFill>
                <a:effectLst/>
              </a:rPr>
              <a:t> </a:t>
            </a:r>
            <a:r>
              <a:rPr lang="nl-NL" b="1" dirty="0" err="1">
                <a:solidFill>
                  <a:srgbClr val="008000"/>
                </a:solidFill>
                <a:effectLst/>
              </a:rPr>
              <a:t>notifications</a:t>
            </a:r>
            <a:r>
              <a:rPr lang="nl-NL" b="1" dirty="0">
                <a:solidFill>
                  <a:srgbClr val="008000"/>
                </a:solidFill>
                <a:effectLst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notificationChannel</a:t>
            </a:r>
            <a:r>
              <a:rPr lang="nl-NL" dirty="0" err="1">
                <a:solidFill>
                  <a:srgbClr val="000000"/>
                </a:solidFill>
                <a:effectLst/>
              </a:rPr>
              <a:t>.enableLights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true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notificationChannel</a:t>
            </a:r>
            <a:r>
              <a:rPr lang="nl-NL" dirty="0" err="1">
                <a:solidFill>
                  <a:srgbClr val="000000"/>
                </a:solidFill>
                <a:effectLst/>
              </a:rPr>
              <a:t>.setLightColor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Color.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BLUE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notificationChannel</a:t>
            </a:r>
            <a:r>
              <a:rPr lang="nl-NL" dirty="0" err="1">
                <a:solidFill>
                  <a:srgbClr val="000000"/>
                </a:solidFill>
                <a:effectLst/>
              </a:rPr>
              <a:t>.setVibrationPattern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>
                <a:solidFill>
                  <a:srgbClr val="000080"/>
                </a:solidFill>
                <a:effectLst/>
              </a:rPr>
              <a:t>new long</a:t>
            </a:r>
            <a:r>
              <a:rPr lang="nl-NL" dirty="0">
                <a:solidFill>
                  <a:srgbClr val="000000"/>
                </a:solidFill>
                <a:effectLst/>
              </a:rPr>
              <a:t>[] {</a:t>
            </a:r>
            <a:r>
              <a:rPr lang="nl-NL" dirty="0">
                <a:solidFill>
                  <a:srgbClr val="0000FF"/>
                </a:solidFill>
                <a:effectLst/>
              </a:rPr>
              <a:t>0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>
                <a:solidFill>
                  <a:srgbClr val="0000FF"/>
                </a:solidFill>
                <a:effectLst/>
              </a:rPr>
              <a:t>250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>
                <a:solidFill>
                  <a:srgbClr val="0000FF"/>
                </a:solidFill>
                <a:effectLst/>
              </a:rPr>
              <a:t>250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>
                <a:solidFill>
                  <a:srgbClr val="0000FF"/>
                </a:solidFill>
                <a:effectLst/>
              </a:rPr>
              <a:t>250</a:t>
            </a:r>
            <a:r>
              <a:rPr lang="nl-NL" dirty="0">
                <a:solidFill>
                  <a:srgbClr val="000000"/>
                </a:solidFill>
                <a:effectLst/>
              </a:rPr>
              <a:t>});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notificationManager</a:t>
            </a:r>
            <a:r>
              <a:rPr lang="nl-NL" dirty="0" err="1">
                <a:solidFill>
                  <a:srgbClr val="000000"/>
                </a:solidFill>
                <a:effectLst/>
              </a:rPr>
              <a:t>.createNotificationChannel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notificationChannel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48892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19" y="1054289"/>
            <a:ext cx="9837761" cy="4749421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" name="Tekstvak 2">
            <a:extLst>
              <a:ext uri="{FF2B5EF4-FFF2-40B4-BE49-F238E27FC236}">
                <a16:creationId xmlns:a16="http://schemas.microsoft.com/office/drawing/2014/main" id="{056096CD-CB3A-43E1-A814-4F60C3C89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85" y="1183944"/>
            <a:ext cx="9580727" cy="38221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dirty="0" err="1">
                <a:solidFill>
                  <a:srgbClr val="000000"/>
                </a:solidFill>
                <a:effectLst/>
              </a:rPr>
              <a:t>NotificationCompat.Builder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notificationBuilder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b="1" dirty="0">
                <a:solidFill>
                  <a:srgbClr val="000080"/>
                </a:solidFill>
                <a:effectLst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</a:rPr>
              <a:t>NotificationCompat.Builder</a:t>
            </a:r>
            <a:r>
              <a:rPr lang="nl-NL" dirty="0">
                <a:solidFill>
                  <a:srgbClr val="000000"/>
                </a:solidFill>
              </a:rPr>
              <a:t>									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notificationChannelId</a:t>
            </a:r>
            <a:r>
              <a:rPr lang="nl-NL" dirty="0">
                <a:solidFill>
                  <a:srgbClr val="000000"/>
                </a:solidFill>
                <a:effectLst/>
              </a:rPr>
              <a:t>)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.</a:t>
            </a:r>
            <a:r>
              <a:rPr lang="nl-NL" dirty="0" err="1">
                <a:solidFill>
                  <a:srgbClr val="000000"/>
                </a:solidFill>
                <a:effectLst/>
              </a:rPr>
              <a:t>setSmallIcon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R.drawable.</a:t>
            </a:r>
            <a:r>
              <a:rPr lang="nl-NL" b="1" i="1" dirty="0" err="1">
                <a:solidFill>
                  <a:srgbClr val="660E7A"/>
                </a:solidFill>
                <a:effectLst/>
              </a:rPr>
              <a:t>ic_logo</a:t>
            </a:r>
            <a:r>
              <a:rPr lang="nl-NL" dirty="0">
                <a:solidFill>
                  <a:srgbClr val="000000"/>
                </a:solidFill>
                <a:effectLst/>
              </a:rPr>
              <a:t>)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.</a:t>
            </a:r>
            <a:r>
              <a:rPr lang="nl-NL" dirty="0" err="1">
                <a:solidFill>
                  <a:srgbClr val="000000"/>
                </a:solidFill>
                <a:effectLst/>
              </a:rPr>
              <a:t>setContentTitle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title</a:t>
            </a:r>
            <a:r>
              <a:rPr lang="nl-NL" dirty="0">
                <a:solidFill>
                  <a:srgbClr val="000000"/>
                </a:solidFill>
                <a:effectLst/>
              </a:rPr>
              <a:t>)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.</a:t>
            </a:r>
            <a:r>
              <a:rPr lang="nl-NL" dirty="0" err="1">
                <a:solidFill>
                  <a:srgbClr val="000000"/>
                </a:solidFill>
                <a:effectLst/>
              </a:rPr>
              <a:t>setContentText</a:t>
            </a:r>
            <a:r>
              <a:rPr lang="nl-NL" dirty="0">
                <a:solidFill>
                  <a:srgbClr val="000000"/>
                </a:solidFill>
                <a:effectLst/>
              </a:rPr>
              <a:t>(content)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.</a:t>
            </a:r>
            <a:r>
              <a:rPr lang="nl-NL" dirty="0" err="1">
                <a:solidFill>
                  <a:srgbClr val="000000"/>
                </a:solidFill>
                <a:effectLst/>
              </a:rPr>
              <a:t>setAutoCancel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true</a:t>
            </a:r>
            <a:r>
              <a:rPr lang="nl-NL" dirty="0">
                <a:solidFill>
                  <a:srgbClr val="000000"/>
                </a:solidFill>
                <a:effectLst/>
              </a:rPr>
              <a:t>)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.</a:t>
            </a:r>
            <a:r>
              <a:rPr lang="nl-NL" dirty="0" err="1">
                <a:solidFill>
                  <a:srgbClr val="000000"/>
                </a:solidFill>
                <a:effectLst/>
              </a:rPr>
              <a:t>setColor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>
                <a:solidFill>
                  <a:srgbClr val="0000FF"/>
                </a:solidFill>
                <a:effectLst/>
              </a:rPr>
              <a:t>0xFF03a9f4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 err="1">
                <a:solidFill>
                  <a:srgbClr val="000000"/>
                </a:solidFill>
                <a:effectLst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resultIntent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b="1" dirty="0">
                <a:solidFill>
                  <a:srgbClr val="000080"/>
                </a:solidFill>
                <a:effectLst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LoginActivity.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 err="1">
                <a:solidFill>
                  <a:srgbClr val="000000"/>
                </a:solidFill>
                <a:effectLst/>
              </a:rPr>
              <a:t>TaskStackBuilder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stackBuilder</a:t>
            </a:r>
            <a:r>
              <a:rPr lang="nl-NL" dirty="0">
                <a:solidFill>
                  <a:srgbClr val="000000"/>
                </a:solidFill>
                <a:effectLst/>
              </a:rPr>
              <a:t> = </a:t>
            </a:r>
            <a:r>
              <a:rPr lang="nl-NL" dirty="0" err="1">
                <a:solidFill>
                  <a:srgbClr val="000000"/>
                </a:solidFill>
                <a:effectLst/>
              </a:rPr>
              <a:t>TaskStackBuilder.</a:t>
            </a:r>
            <a:r>
              <a:rPr lang="nl-NL" i="1" dirty="0" err="1">
                <a:solidFill>
                  <a:srgbClr val="000000"/>
                </a:solidFill>
                <a:effectLst/>
              </a:rPr>
              <a:t>create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…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b="1" dirty="0" err="1">
                <a:solidFill>
                  <a:srgbClr val="660E7A"/>
                </a:solidFill>
                <a:effectLst/>
              </a:rPr>
              <a:t>notificationManager</a:t>
            </a:r>
            <a:r>
              <a:rPr lang="nl-NL" dirty="0" err="1">
                <a:solidFill>
                  <a:srgbClr val="000000"/>
                </a:solidFill>
                <a:effectLst/>
              </a:rPr>
              <a:t>.notify</a:t>
            </a:r>
            <a:r>
              <a:rPr lang="nl-NL" dirty="0">
                <a:solidFill>
                  <a:srgbClr val="000000"/>
                </a:solidFill>
                <a:effectLst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</a:rPr>
              <a:t>notificationId</a:t>
            </a:r>
            <a:r>
              <a:rPr lang="nl-NL" dirty="0">
                <a:solidFill>
                  <a:srgbClr val="000000"/>
                </a:solidFill>
                <a:effectLst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</a:rPr>
              <a:t>notificationBuilder.build</a:t>
            </a:r>
            <a:r>
              <a:rPr lang="nl-NL" dirty="0">
                <a:solidFill>
                  <a:srgbClr val="000000"/>
                </a:solidFill>
                <a:effectLst/>
              </a:rPr>
              <a:t>());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591657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E1750FDF-0D0C-481B-8F52-73F07549AD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54" y="475285"/>
            <a:ext cx="2902132" cy="590742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9A1CD15-C457-4ED1-B86A-2B9447E89B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54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293125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WIDGET SERVICE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02257"/>
            <a:ext cx="3855720" cy="3165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EXTERNE FUNCTIONALITEIT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TOON QR-CODE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600" i="1" dirty="0">
                <a:solidFill>
                  <a:schemeClr val="bg1"/>
                </a:solidFill>
              </a:rPr>
              <a:t>GEBRUIKERS UID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595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00052 -1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04236 L -1.04167E-6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80" y="1288007"/>
            <a:ext cx="6697639" cy="4281986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" name="Tekstvak 2">
            <a:extLst>
              <a:ext uri="{FF2B5EF4-FFF2-40B4-BE49-F238E27FC236}">
                <a16:creationId xmlns:a16="http://schemas.microsoft.com/office/drawing/2014/main" id="{2A33DD9D-32E7-490F-BFF9-FFECBBBE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598" y="1407425"/>
            <a:ext cx="9608023" cy="4039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nl-NL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nl-NL" dirty="0" err="1">
                <a:solidFill>
                  <a:srgbClr val="000000"/>
                </a:solidFill>
                <a:effectLst/>
              </a:rPr>
              <a:t>WidgetProvider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extends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AppWidgetProvider</a:t>
            </a:r>
            <a:r>
              <a:rPr lang="nl-NL" dirty="0">
                <a:solidFill>
                  <a:srgbClr val="000000"/>
                </a:solidFill>
                <a:effectLst/>
              </a:rPr>
              <a:t>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private </a:t>
            </a:r>
            <a:r>
              <a:rPr lang="nl-NL" dirty="0" err="1">
                <a:solidFill>
                  <a:srgbClr val="000000"/>
                </a:solidFill>
                <a:effectLst/>
              </a:rPr>
              <a:t>SharedPreferences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savedValues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private </a:t>
            </a:r>
            <a:r>
              <a:rPr lang="nl-NL" dirty="0">
                <a:solidFill>
                  <a:srgbClr val="000000"/>
                </a:solidFill>
                <a:effectLst/>
              </a:rPr>
              <a:t>String </a:t>
            </a:r>
            <a:r>
              <a:rPr lang="nl-NL" b="1" dirty="0">
                <a:solidFill>
                  <a:srgbClr val="660E7A"/>
                </a:solidFill>
                <a:effectLst/>
              </a:rPr>
              <a:t>UID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private </a:t>
            </a:r>
            <a:r>
              <a:rPr lang="nl-NL" dirty="0" err="1">
                <a:solidFill>
                  <a:srgbClr val="000000"/>
                </a:solidFill>
                <a:effectLst/>
              </a:rPr>
              <a:t>ImageView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b="1" dirty="0" err="1">
                <a:solidFill>
                  <a:srgbClr val="660E7A"/>
                </a:solidFill>
                <a:effectLst/>
              </a:rPr>
              <a:t>QrCodeImageView</a:t>
            </a:r>
            <a:r>
              <a:rPr lang="nl-NL" dirty="0">
                <a:solidFill>
                  <a:srgbClr val="000000"/>
                </a:solidFill>
                <a:effectLst/>
              </a:rPr>
              <a:t>;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</a:t>
            </a:r>
            <a:r>
              <a:rPr lang="nl-NL" dirty="0">
                <a:solidFill>
                  <a:srgbClr val="808000"/>
                </a:solidFill>
                <a:effectLst/>
              </a:rPr>
              <a:t>@</a:t>
            </a:r>
            <a:r>
              <a:rPr lang="nl-NL" dirty="0" err="1">
                <a:solidFill>
                  <a:srgbClr val="808000"/>
                </a:solidFill>
                <a:effectLst/>
              </a:rPr>
              <a:t>Override</a:t>
            </a:r>
            <a:br>
              <a:rPr lang="nl-NL" dirty="0">
                <a:solidFill>
                  <a:srgbClr val="808000"/>
                </a:solidFill>
                <a:effectLst/>
              </a:rPr>
            </a:br>
            <a:r>
              <a:rPr lang="nl-NL" dirty="0">
                <a:solidFill>
                  <a:srgbClr val="808000"/>
                </a:solidFill>
                <a:effectLst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</a:rPr>
              <a:t>public </a:t>
            </a:r>
            <a:r>
              <a:rPr lang="nl-NL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nl-NL" b="1" dirty="0">
                <a:solidFill>
                  <a:srgbClr val="00008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onUpdate</a:t>
            </a:r>
            <a:r>
              <a:rPr lang="nl-NL" dirty="0">
                <a:solidFill>
                  <a:srgbClr val="000000"/>
                </a:solidFill>
                <a:effectLst/>
              </a:rPr>
              <a:t> (Context </a:t>
            </a:r>
            <a:r>
              <a:rPr lang="nl-NL" dirty="0" err="1">
                <a:solidFill>
                  <a:srgbClr val="000000"/>
                </a:solidFill>
                <a:effectLst/>
              </a:rPr>
              <a:t>context</a:t>
            </a:r>
            <a:r>
              <a:rPr lang="nl-NL" dirty="0">
                <a:solidFill>
                  <a:srgbClr val="000000"/>
                </a:solidFill>
                <a:effectLst/>
              </a:rPr>
              <a:t>, 								          </a:t>
            </a:r>
            <a:r>
              <a:rPr lang="nl-NL" dirty="0" err="1">
                <a:solidFill>
                  <a:srgbClr val="000000"/>
                </a:solidFill>
                <a:effectLst/>
              </a:rPr>
              <a:t>AppWidgetManager</a:t>
            </a:r>
            <a:r>
              <a:rPr lang="nl-NL" dirty="0">
                <a:solidFill>
                  <a:srgbClr val="000000"/>
                </a:solidFill>
                <a:effectLst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</a:rPr>
              <a:t>appWidgetManager</a:t>
            </a:r>
            <a:r>
              <a:rPr lang="nl-NL" dirty="0">
                <a:solidFill>
                  <a:srgbClr val="000000"/>
                </a:solidFill>
                <a:effectLst/>
              </a:rPr>
              <a:t>, 						          </a:t>
            </a:r>
            <a:r>
              <a:rPr lang="nl-NL" b="1" dirty="0">
                <a:solidFill>
                  <a:srgbClr val="000080"/>
                </a:solidFill>
                <a:effectLst/>
              </a:rPr>
              <a:t>int</a:t>
            </a:r>
            <a:r>
              <a:rPr lang="nl-NL" dirty="0">
                <a:solidFill>
                  <a:srgbClr val="000000"/>
                </a:solidFill>
                <a:effectLst/>
              </a:rPr>
              <a:t>[] </a:t>
            </a:r>
            <a:r>
              <a:rPr lang="nl-NL" dirty="0" err="1">
                <a:solidFill>
                  <a:srgbClr val="000000"/>
                </a:solidFill>
                <a:effectLst/>
              </a:rPr>
              <a:t>appWidgetIds</a:t>
            </a:r>
            <a:r>
              <a:rPr lang="nl-NL" dirty="0">
                <a:solidFill>
                  <a:srgbClr val="000000"/>
                </a:solidFill>
                <a:effectLst/>
              </a:rPr>
              <a:t>) {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    </a:t>
            </a:r>
            <a:r>
              <a:rPr lang="nl-NL" b="1" dirty="0">
                <a:solidFill>
                  <a:srgbClr val="000080"/>
                </a:solidFill>
                <a:effectLst/>
              </a:rPr>
              <a:t>	…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    }</a:t>
            </a:r>
            <a:br>
              <a:rPr lang="nl-NL" dirty="0">
                <a:solidFill>
                  <a:srgbClr val="000000"/>
                </a:solidFill>
                <a:effectLst/>
              </a:rPr>
            </a:br>
            <a:r>
              <a:rPr lang="nl-NL" dirty="0">
                <a:solidFill>
                  <a:srgbClr val="000000"/>
                </a:solidFill>
                <a:effectLst/>
              </a:rPr>
              <a:t>}</a:t>
            </a:r>
            <a:r>
              <a:rPr lang="nl-NL" dirty="0">
                <a:effectLst/>
              </a:rPr>
              <a:t> </a:t>
            </a:r>
            <a:r>
              <a:rPr lang="nl-NL" sz="1100" dirty="0">
                <a:effectLst/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7866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1AADF35-A980-403C-9CAE-E4287D571DA0}"/>
              </a:ext>
            </a:extLst>
          </p:cNvPr>
          <p:cNvSpPr txBox="1"/>
          <p:nvPr/>
        </p:nvSpPr>
        <p:spPr>
          <a:xfrm>
            <a:off x="1776483" y="1997557"/>
            <a:ext cx="8639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OPDRACHTOMSCHRIJVING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WERKING VAN DE SERVICES</a:t>
            </a:r>
          </a:p>
          <a:p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468B8C3-2D1A-4CE4-83E9-E00EEAAC7404}"/>
              </a:ext>
            </a:extLst>
          </p:cNvPr>
          <p:cNvSpPr/>
          <p:nvPr/>
        </p:nvSpPr>
        <p:spPr>
          <a:xfrm>
            <a:off x="6810233" y="532263"/>
            <a:ext cx="5049671" cy="5773003"/>
          </a:xfrm>
          <a:prstGeom prst="rect">
            <a:avLst/>
          </a:prstGeom>
          <a:solidFill>
            <a:srgbClr val="007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9F70662-2BE6-4416-B15F-76B2454C6040}"/>
              </a:ext>
            </a:extLst>
          </p:cNvPr>
          <p:cNvSpPr txBox="1"/>
          <p:nvPr/>
        </p:nvSpPr>
        <p:spPr>
          <a:xfrm>
            <a:off x="6810233" y="1997557"/>
            <a:ext cx="4319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WERKING VAN DE APP</a:t>
            </a:r>
          </a:p>
          <a:p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DEMO</a:t>
            </a:r>
          </a:p>
          <a:p>
            <a:r>
              <a:rPr lang="nl-NL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34036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3600-BC1D-4E10-9E9E-ED896470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967" y="2842317"/>
            <a:ext cx="2704066" cy="1173366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253354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3600-BC1D-4E10-9E9E-ED896470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514" y="2907058"/>
            <a:ext cx="3996972" cy="1043883"/>
          </a:xfrm>
        </p:spPr>
        <p:txBody>
          <a:bodyPr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4445371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3600-BC1D-4E10-9E9E-ED896470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28" y="2385117"/>
            <a:ext cx="9546143" cy="2087766"/>
          </a:xfrm>
        </p:spPr>
        <p:txBody>
          <a:bodyPr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Opdracht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omschrijving</a:t>
            </a:r>
          </a:p>
        </p:txBody>
      </p:sp>
    </p:spTree>
    <p:extLst>
      <p:ext uri="{BB962C8B-B14F-4D97-AF65-F5344CB8AC3E}">
        <p14:creationId xmlns:p14="http://schemas.microsoft.com/office/powerpoint/2010/main" val="30850610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26059706-E637-406B-A854-DD8BA5A1A80E}"/>
              </a:ext>
            </a:extLst>
          </p:cNvPr>
          <p:cNvSpPr/>
          <p:nvPr/>
        </p:nvSpPr>
        <p:spPr>
          <a:xfrm>
            <a:off x="6810233" y="532263"/>
            <a:ext cx="5049671" cy="5773003"/>
          </a:xfrm>
          <a:prstGeom prst="rect">
            <a:avLst/>
          </a:prstGeom>
          <a:solidFill>
            <a:srgbClr val="007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18CC4CD-A8CC-4162-BF35-D35BE426F040}"/>
              </a:ext>
            </a:extLst>
          </p:cNvPr>
          <p:cNvSpPr txBox="1"/>
          <p:nvPr/>
        </p:nvSpPr>
        <p:spPr>
          <a:xfrm>
            <a:off x="1776483" y="1670011"/>
            <a:ext cx="43195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AANMELDEN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USERNAME AANPASSEN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QR-CODE SCANNEN</a:t>
            </a:r>
          </a:p>
          <a:p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ZICH AFMELDEN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CBA7805-8291-4E29-B468-A94F40A27BF7}"/>
              </a:ext>
            </a:extLst>
          </p:cNvPr>
          <p:cNvSpPr txBox="1"/>
          <p:nvPr/>
        </p:nvSpPr>
        <p:spPr>
          <a:xfrm>
            <a:off x="6810233" y="1670011"/>
            <a:ext cx="4319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REGISTREREN</a:t>
            </a:r>
          </a:p>
          <a:p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QR-CODE GENEREREN</a:t>
            </a:r>
          </a:p>
          <a:p>
            <a:r>
              <a:rPr lang="nl-NL" sz="2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GESPREK VOEREN</a:t>
            </a:r>
          </a:p>
        </p:txBody>
      </p:sp>
    </p:spTree>
    <p:extLst>
      <p:ext uri="{BB962C8B-B14F-4D97-AF65-F5344CB8AC3E}">
        <p14:creationId xmlns:p14="http://schemas.microsoft.com/office/powerpoint/2010/main" val="32677072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E83600-BC1D-4E10-9E9E-ED896470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979" y="2491057"/>
            <a:ext cx="9002042" cy="1875885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Werking van 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de APP</a:t>
            </a:r>
          </a:p>
        </p:txBody>
      </p:sp>
    </p:spTree>
    <p:extLst>
      <p:ext uri="{BB962C8B-B14F-4D97-AF65-F5344CB8AC3E}">
        <p14:creationId xmlns:p14="http://schemas.microsoft.com/office/powerpoint/2010/main" val="35881531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330E837-EF15-4D10-B4E8-569CA1C93E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9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293125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LOGIN VENSTER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702257"/>
            <a:ext cx="3855720" cy="31651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AANMELDEN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WACHTWOORD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REGISTREREN</a:t>
            </a:r>
          </a:p>
        </p:txBody>
      </p:sp>
    </p:spTree>
    <p:extLst>
      <p:ext uri="{BB962C8B-B14F-4D97-AF65-F5344CB8AC3E}">
        <p14:creationId xmlns:p14="http://schemas.microsoft.com/office/powerpoint/2010/main" val="17721303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310FE426-9709-4AE3-8FA2-346C217892FB}"/>
              </a:ext>
            </a:extLst>
          </p:cNvPr>
          <p:cNvSpPr/>
          <p:nvPr/>
        </p:nvSpPr>
        <p:spPr>
          <a:xfrm>
            <a:off x="6810233" y="532263"/>
            <a:ext cx="5049671" cy="57730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2">
            <a:extLst>
              <a:ext uri="{FF2B5EF4-FFF2-40B4-BE49-F238E27FC236}">
                <a16:creationId xmlns:a16="http://schemas.microsoft.com/office/drawing/2014/main" id="{C176EF4D-CCA1-4B13-B799-4E070109E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308" y="539087"/>
            <a:ext cx="8625384" cy="5752532"/>
          </a:xfrm>
          <a:prstGeom prst="rect">
            <a:avLst/>
          </a:prstGeom>
          <a:solidFill>
            <a:schemeClr val="bg1"/>
          </a:solidFill>
          <a:ln w="2286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nl-NL" dirty="0"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@</a:t>
            </a:r>
            <a:r>
              <a:rPr lang="nl-NL" dirty="0" err="1"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Override</a:t>
            </a:r>
            <a:br>
              <a:rPr lang="nl-NL" dirty="0">
                <a:solidFill>
                  <a:srgbClr val="808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public 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onDataChange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DataSnapshot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dataSnapshot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{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dataSnapshot.exists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()) {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 data = (Map)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dataSnapshot.getValue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data.containsKey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b="1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firstName</a:t>
            </a:r>
            <a:r>
              <a:rPr lang="nl-NL" b="1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&amp;&amp;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data.containsKey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b="1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nl-NL" b="1" dirty="0" err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lastName</a:t>
            </a:r>
            <a:r>
              <a:rPr lang="nl-NL" b="1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 {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.startActivity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} 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UserNameActivity.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.startActivity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}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} 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nl-NL" b="1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UserNameActivity.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LoginActivity.</a:t>
            </a:r>
            <a:r>
              <a:rPr lang="nl-NL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.startActivity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nl-NL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myIntent</a:t>
            </a: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}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}</a:t>
            </a:r>
            <a:br>
              <a:rPr lang="nl-NL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nl-NL" sz="1100" dirty="0">
              <a:effectLst/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563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F1189DE-FFD7-4CA7-AC34-3321775334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37" y="475285"/>
            <a:ext cx="2902132" cy="5907428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C2D3B37-7AB0-4495-94FA-1FA1A788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30677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REGISTRATIE VENSTER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E691392-4DAE-4E3D-8DA7-D832FF72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688609"/>
            <a:ext cx="3855720" cy="3178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REGISTREREN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WACHTWOORD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chemeClr val="bg1"/>
                </a:solidFill>
              </a:rPr>
              <a:t>WACHTWOORD BEVESTIGEN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ANNULEREN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5153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DOfficeLightV0">
  <a:themeElements>
    <a:clrScheme name="Aangepast 5">
      <a:dk1>
        <a:srgbClr val="01579B"/>
      </a:dk1>
      <a:lt1>
        <a:srgbClr val="FFFFFF"/>
      </a:lt1>
      <a:dk2>
        <a:srgbClr val="03A9F4"/>
      </a:dk2>
      <a:lt2>
        <a:srgbClr val="007AC1"/>
      </a:lt2>
      <a:accent1>
        <a:srgbClr val="003D60"/>
      </a:accent1>
      <a:accent2>
        <a:srgbClr val="005B90"/>
      </a:accent2>
      <a:accent3>
        <a:srgbClr val="007AC1"/>
      </a:accent3>
      <a:accent4>
        <a:srgbClr val="40B9FE"/>
      </a:accent4>
      <a:accent5>
        <a:srgbClr val="80D0FF"/>
      </a:accent5>
      <a:accent6>
        <a:srgbClr val="BFE7FF"/>
      </a:accent6>
      <a:hlink>
        <a:srgbClr val="005390"/>
      </a:hlink>
      <a:folHlink>
        <a:srgbClr val="7FCA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Aangepast 5">
      <a:dk1>
        <a:srgbClr val="01579B"/>
      </a:dk1>
      <a:lt1>
        <a:srgbClr val="FFFFFF"/>
      </a:lt1>
      <a:dk2>
        <a:srgbClr val="03A9F4"/>
      </a:dk2>
      <a:lt2>
        <a:srgbClr val="007AC1"/>
      </a:lt2>
      <a:accent1>
        <a:srgbClr val="003D60"/>
      </a:accent1>
      <a:accent2>
        <a:srgbClr val="005B90"/>
      </a:accent2>
      <a:accent3>
        <a:srgbClr val="007AC1"/>
      </a:accent3>
      <a:accent4>
        <a:srgbClr val="40B9FE"/>
      </a:accent4>
      <a:accent5>
        <a:srgbClr val="80D0FF"/>
      </a:accent5>
      <a:accent6>
        <a:srgbClr val="BFE7FF"/>
      </a:accent6>
      <a:hlink>
        <a:srgbClr val="005390"/>
      </a:hlink>
      <a:folHlink>
        <a:srgbClr val="7FCAF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157</TotalTime>
  <Words>226</Words>
  <Application>Microsoft Office PowerPoint</Application>
  <PresentationFormat>Breedbeeld</PresentationFormat>
  <Paragraphs>107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39" baseType="lpstr">
      <vt:lpstr>Dotum</vt:lpstr>
      <vt:lpstr>Arial</vt:lpstr>
      <vt:lpstr>Calibri</vt:lpstr>
      <vt:lpstr>Calibri Light</vt:lpstr>
      <vt:lpstr>Franklin Gothic Book</vt:lpstr>
      <vt:lpstr>Wingdings 2</vt:lpstr>
      <vt:lpstr>HDOfficeLightV0</vt:lpstr>
      <vt:lpstr>Crop</vt:lpstr>
      <vt:lpstr>PowerPoint-presentatie</vt:lpstr>
      <vt:lpstr>INHOUD</vt:lpstr>
      <vt:lpstr>PowerPoint-presentatie</vt:lpstr>
      <vt:lpstr>Opdracht omschrijving</vt:lpstr>
      <vt:lpstr>PowerPoint-presentatie</vt:lpstr>
      <vt:lpstr>Werking van  de APP</vt:lpstr>
      <vt:lpstr>LOGIN VENSTER</vt:lpstr>
      <vt:lpstr>PowerPoint-presentatie</vt:lpstr>
      <vt:lpstr>REGISTRATIE VENSTER</vt:lpstr>
      <vt:lpstr>USERNAME VENSTER</vt:lpstr>
      <vt:lpstr>GESPREKKEN VENSTER</vt:lpstr>
      <vt:lpstr>QR-CODE VENSTER</vt:lpstr>
      <vt:lpstr>SCAN VENSTER</vt:lpstr>
      <vt:lpstr>PowerPoint-presentatie</vt:lpstr>
      <vt:lpstr>PowerPoint-presentatie</vt:lpstr>
      <vt:lpstr>PowerPoint-presentatie</vt:lpstr>
      <vt:lpstr>GESPREKKEN VENSTER</vt:lpstr>
      <vt:lpstr>PowerPoint-presentatie</vt:lpstr>
      <vt:lpstr>GESPREK VENSTER</vt:lpstr>
      <vt:lpstr>PowerPoint-presentatie</vt:lpstr>
      <vt:lpstr>PowerPoint-presentatie</vt:lpstr>
      <vt:lpstr>PowerPoint-presentatie</vt:lpstr>
      <vt:lpstr>PowerPoint-presentatie</vt:lpstr>
      <vt:lpstr>Werking van  services</vt:lpstr>
      <vt:lpstr>MELDING SERVICE</vt:lpstr>
      <vt:lpstr>PowerPoint-presentatie</vt:lpstr>
      <vt:lpstr>PowerPoint-presentatie</vt:lpstr>
      <vt:lpstr>WIDGET SERVICE</vt:lpstr>
      <vt:lpstr>PowerPoint-presentatie</vt:lpstr>
      <vt:lpstr>DEMO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Desktop</dc:creator>
  <cp:lastModifiedBy>Desktop</cp:lastModifiedBy>
  <cp:revision>24</cp:revision>
  <dcterms:created xsi:type="dcterms:W3CDTF">2018-01-21T20:45:41Z</dcterms:created>
  <dcterms:modified xsi:type="dcterms:W3CDTF">2018-01-21T23:23:14Z</dcterms:modified>
</cp:coreProperties>
</file>