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87" r:id="rId7"/>
    <p:sldId id="285" r:id="rId8"/>
    <p:sldId id="286"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2754C3-FDBE-4434-A46C-E2147D77B2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A5131-4CA5-42E6-80D9-0FC4E385D151}" type="slidenum">
              <a:rPr lang="en-US" smtClean="0"/>
              <a:t>‹#›</a:t>
            </a:fld>
            <a:endParaRPr lang="en-US"/>
          </a:p>
        </p:txBody>
      </p:sp>
    </p:spTree>
    <p:extLst>
      <p:ext uri="{BB962C8B-B14F-4D97-AF65-F5344CB8AC3E}">
        <p14:creationId xmlns:p14="http://schemas.microsoft.com/office/powerpoint/2010/main" val="143900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754C3-FDBE-4434-A46C-E2147D77B2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A5131-4CA5-42E6-80D9-0FC4E385D151}" type="slidenum">
              <a:rPr lang="en-US" smtClean="0"/>
              <a:t>‹#›</a:t>
            </a:fld>
            <a:endParaRPr lang="en-US"/>
          </a:p>
        </p:txBody>
      </p:sp>
    </p:spTree>
    <p:extLst>
      <p:ext uri="{BB962C8B-B14F-4D97-AF65-F5344CB8AC3E}">
        <p14:creationId xmlns:p14="http://schemas.microsoft.com/office/powerpoint/2010/main" val="233998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754C3-FDBE-4434-A46C-E2147D77B2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A5131-4CA5-42E6-80D9-0FC4E385D151}" type="slidenum">
              <a:rPr lang="en-US" smtClean="0"/>
              <a:t>‹#›</a:t>
            </a:fld>
            <a:endParaRPr lang="en-US"/>
          </a:p>
        </p:txBody>
      </p:sp>
    </p:spTree>
    <p:extLst>
      <p:ext uri="{BB962C8B-B14F-4D97-AF65-F5344CB8AC3E}">
        <p14:creationId xmlns:p14="http://schemas.microsoft.com/office/powerpoint/2010/main" val="238145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754C3-FDBE-4434-A46C-E2147D77B2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A5131-4CA5-42E6-80D9-0FC4E385D151}" type="slidenum">
              <a:rPr lang="en-US" smtClean="0"/>
              <a:t>‹#›</a:t>
            </a:fld>
            <a:endParaRPr lang="en-US"/>
          </a:p>
        </p:txBody>
      </p:sp>
    </p:spTree>
    <p:extLst>
      <p:ext uri="{BB962C8B-B14F-4D97-AF65-F5344CB8AC3E}">
        <p14:creationId xmlns:p14="http://schemas.microsoft.com/office/powerpoint/2010/main" val="218623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754C3-FDBE-4434-A46C-E2147D77B27D}"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A5131-4CA5-42E6-80D9-0FC4E385D151}" type="slidenum">
              <a:rPr lang="en-US" smtClean="0"/>
              <a:t>‹#›</a:t>
            </a:fld>
            <a:endParaRPr lang="en-US"/>
          </a:p>
        </p:txBody>
      </p:sp>
    </p:spTree>
    <p:extLst>
      <p:ext uri="{BB962C8B-B14F-4D97-AF65-F5344CB8AC3E}">
        <p14:creationId xmlns:p14="http://schemas.microsoft.com/office/powerpoint/2010/main" val="149729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2754C3-FDBE-4434-A46C-E2147D77B27D}"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A5131-4CA5-42E6-80D9-0FC4E385D151}" type="slidenum">
              <a:rPr lang="en-US" smtClean="0"/>
              <a:t>‹#›</a:t>
            </a:fld>
            <a:endParaRPr lang="en-US"/>
          </a:p>
        </p:txBody>
      </p:sp>
    </p:spTree>
    <p:extLst>
      <p:ext uri="{BB962C8B-B14F-4D97-AF65-F5344CB8AC3E}">
        <p14:creationId xmlns:p14="http://schemas.microsoft.com/office/powerpoint/2010/main" val="306582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754C3-FDBE-4434-A46C-E2147D77B27D}"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AA5131-4CA5-42E6-80D9-0FC4E385D151}" type="slidenum">
              <a:rPr lang="en-US" smtClean="0"/>
              <a:t>‹#›</a:t>
            </a:fld>
            <a:endParaRPr lang="en-US"/>
          </a:p>
        </p:txBody>
      </p:sp>
    </p:spTree>
    <p:extLst>
      <p:ext uri="{BB962C8B-B14F-4D97-AF65-F5344CB8AC3E}">
        <p14:creationId xmlns:p14="http://schemas.microsoft.com/office/powerpoint/2010/main" val="339965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2754C3-FDBE-4434-A46C-E2147D77B27D}"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AA5131-4CA5-42E6-80D9-0FC4E385D151}" type="slidenum">
              <a:rPr lang="en-US" smtClean="0"/>
              <a:t>‹#›</a:t>
            </a:fld>
            <a:endParaRPr lang="en-US"/>
          </a:p>
        </p:txBody>
      </p:sp>
    </p:spTree>
    <p:extLst>
      <p:ext uri="{BB962C8B-B14F-4D97-AF65-F5344CB8AC3E}">
        <p14:creationId xmlns:p14="http://schemas.microsoft.com/office/powerpoint/2010/main" val="331810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754C3-FDBE-4434-A46C-E2147D77B27D}"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AA5131-4CA5-42E6-80D9-0FC4E385D151}" type="slidenum">
              <a:rPr lang="en-US" smtClean="0"/>
              <a:t>‹#›</a:t>
            </a:fld>
            <a:endParaRPr lang="en-US"/>
          </a:p>
        </p:txBody>
      </p:sp>
    </p:spTree>
    <p:extLst>
      <p:ext uri="{BB962C8B-B14F-4D97-AF65-F5344CB8AC3E}">
        <p14:creationId xmlns:p14="http://schemas.microsoft.com/office/powerpoint/2010/main" val="118045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754C3-FDBE-4434-A46C-E2147D77B27D}"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A5131-4CA5-42E6-80D9-0FC4E385D151}" type="slidenum">
              <a:rPr lang="en-US" smtClean="0"/>
              <a:t>‹#›</a:t>
            </a:fld>
            <a:endParaRPr lang="en-US"/>
          </a:p>
        </p:txBody>
      </p:sp>
    </p:spTree>
    <p:extLst>
      <p:ext uri="{BB962C8B-B14F-4D97-AF65-F5344CB8AC3E}">
        <p14:creationId xmlns:p14="http://schemas.microsoft.com/office/powerpoint/2010/main" val="292297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754C3-FDBE-4434-A46C-E2147D77B27D}"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A5131-4CA5-42E6-80D9-0FC4E385D151}" type="slidenum">
              <a:rPr lang="en-US" smtClean="0"/>
              <a:t>‹#›</a:t>
            </a:fld>
            <a:endParaRPr lang="en-US"/>
          </a:p>
        </p:txBody>
      </p:sp>
    </p:spTree>
    <p:extLst>
      <p:ext uri="{BB962C8B-B14F-4D97-AF65-F5344CB8AC3E}">
        <p14:creationId xmlns:p14="http://schemas.microsoft.com/office/powerpoint/2010/main" val="45140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754C3-FDBE-4434-A46C-E2147D77B27D}" type="datetimeFigureOut">
              <a:rPr lang="en-US" smtClean="0"/>
              <a:t>7/29/2021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A5131-4CA5-42E6-80D9-0FC4E385D151}" type="slidenum">
              <a:rPr lang="en-US" smtClean="0"/>
              <a:t>‹#›</a:t>
            </a:fld>
            <a:endParaRPr lang="en-US"/>
          </a:p>
        </p:txBody>
      </p:sp>
    </p:spTree>
    <p:extLst>
      <p:ext uri="{BB962C8B-B14F-4D97-AF65-F5344CB8AC3E}">
        <p14:creationId xmlns:p14="http://schemas.microsoft.com/office/powerpoint/2010/main" val="3971020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a:t>
            </a:r>
            <a:r>
              <a:rPr lang="en-US" dirty="0"/>
              <a:t>management concepts and </a:t>
            </a:r>
            <a:r>
              <a:rPr lang="en-US" dirty="0" smtClean="0"/>
              <a:t>benefits</a:t>
            </a: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endParaRPr lang="en-US" dirty="0"/>
          </a:p>
          <a:p>
            <a:r>
              <a:rPr lang="en-US" dirty="0" smtClean="0"/>
              <a:t>By </a:t>
            </a:r>
          </a:p>
          <a:p>
            <a:r>
              <a:rPr lang="en-US" dirty="0" smtClean="0"/>
              <a:t>Sultana </a:t>
            </a:r>
            <a:r>
              <a:rPr lang="en-US" dirty="0" err="1" smtClean="0"/>
              <a:t>Rafique</a:t>
            </a:r>
            <a:r>
              <a:rPr lang="en-US" dirty="0" smtClean="0"/>
              <a:t> And </a:t>
            </a:r>
            <a:r>
              <a:rPr lang="en-US" dirty="0"/>
              <a:t>Harsha </a:t>
            </a:r>
            <a:r>
              <a:rPr lang="en-US" dirty="0" err="1"/>
              <a:t>Vardhan</a:t>
            </a:r>
            <a:r>
              <a:rPr lang="en-US" dirty="0"/>
              <a:t> Reddy </a:t>
            </a:r>
            <a:r>
              <a:rPr lang="en-US" dirty="0" err="1" smtClean="0"/>
              <a:t>Yeruva</a:t>
            </a:r>
            <a:endParaRPr lang="en-US" dirty="0"/>
          </a:p>
          <a:p>
            <a:endParaRPr lang="en-US" dirty="0"/>
          </a:p>
        </p:txBody>
      </p:sp>
    </p:spTree>
    <p:extLst>
      <p:ext uri="{BB962C8B-B14F-4D97-AF65-F5344CB8AC3E}">
        <p14:creationId xmlns:p14="http://schemas.microsoft.com/office/powerpoint/2010/main" val="144147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Marketing Project</a:t>
            </a:r>
            <a:endParaRPr lang="en-US" dirty="0"/>
          </a:p>
        </p:txBody>
      </p:sp>
      <p:pic>
        <p:nvPicPr>
          <p:cNvPr id="5" name="Picture 4"/>
          <p:cNvPicPr>
            <a:picLocks noChangeAspect="1"/>
          </p:cNvPicPr>
          <p:nvPr/>
        </p:nvPicPr>
        <p:blipFill>
          <a:blip r:embed="rId2"/>
          <a:stretch>
            <a:fillRect/>
          </a:stretch>
        </p:blipFill>
        <p:spPr>
          <a:xfrm>
            <a:off x="4705350" y="2051223"/>
            <a:ext cx="3441872" cy="3822356"/>
          </a:xfrm>
          <a:prstGeom prst="rect">
            <a:avLst/>
          </a:prstGeom>
        </p:spPr>
      </p:pic>
      <p:sp>
        <p:nvSpPr>
          <p:cNvPr id="6" name="Content Placeholder 5"/>
          <p:cNvSpPr>
            <a:spLocks noGrp="1"/>
          </p:cNvSpPr>
          <p:nvPr>
            <p:ph idx="1"/>
          </p:nvPr>
        </p:nvSpPr>
        <p:spPr/>
        <p:txBody>
          <a:bodyPr/>
          <a:lstStyle/>
          <a:p>
            <a:pPr marL="0" indent="0">
              <a:buNone/>
            </a:pPr>
            <a:r>
              <a:rPr lang="en-US" dirty="0" smtClean="0"/>
              <a:t>PERT Chart:</a:t>
            </a:r>
            <a:endParaRPr lang="en-US" dirty="0"/>
          </a:p>
        </p:txBody>
      </p:sp>
    </p:spTree>
    <p:extLst>
      <p:ext uri="{BB962C8B-B14F-4D97-AF65-F5344CB8AC3E}">
        <p14:creationId xmlns:p14="http://schemas.microsoft.com/office/powerpoint/2010/main" val="27483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project management?</a:t>
            </a:r>
          </a:p>
        </p:txBody>
      </p:sp>
      <p:sp>
        <p:nvSpPr>
          <p:cNvPr id="3" name="Content Placeholder 2"/>
          <p:cNvSpPr>
            <a:spLocks noGrp="1"/>
          </p:cNvSpPr>
          <p:nvPr>
            <p:ph idx="1"/>
          </p:nvPr>
        </p:nvSpPr>
        <p:spPr>
          <a:xfrm>
            <a:off x="838200" y="1405494"/>
            <a:ext cx="10515600" cy="5357771"/>
          </a:xfrm>
        </p:spPr>
        <p:txBody>
          <a:bodyPr>
            <a:normAutofit/>
          </a:bodyPr>
          <a:lstStyle/>
          <a:p>
            <a:pPr marL="0" indent="0">
              <a:buNone/>
            </a:pPr>
            <a:r>
              <a:rPr lang="en-US" sz="3200" dirty="0"/>
              <a:t>Project management can be defined as the discipline of applying specific processes and principles to initiate, plan, execute and manage the way that new initiatives or changes are implemented within an organization</a:t>
            </a:r>
            <a:r>
              <a:rPr lang="en-US" sz="3200" dirty="0" smtClean="0"/>
              <a:t>.</a:t>
            </a:r>
          </a:p>
          <a:p>
            <a:r>
              <a:rPr lang="en-US" sz="3200" b="1" dirty="0"/>
              <a:t>Key components of project management are:</a:t>
            </a:r>
          </a:p>
          <a:p>
            <a:r>
              <a:rPr lang="en-US" sz="3200" b="1" dirty="0"/>
              <a:t>Time</a:t>
            </a:r>
            <a:r>
              <a:rPr lang="en-US" sz="3200" dirty="0"/>
              <a:t> – the intended duration of the work</a:t>
            </a:r>
          </a:p>
          <a:p>
            <a:r>
              <a:rPr lang="en-US" sz="3200" b="1" dirty="0"/>
              <a:t>Cost</a:t>
            </a:r>
            <a:r>
              <a:rPr lang="en-US" sz="3200" dirty="0"/>
              <a:t> – the budget allocated for the work</a:t>
            </a:r>
          </a:p>
          <a:p>
            <a:r>
              <a:rPr lang="en-US" sz="3200" b="1" dirty="0"/>
              <a:t>Scope</a:t>
            </a:r>
            <a:r>
              <a:rPr lang="en-US" sz="3200" dirty="0"/>
              <a:t> – what innovations or changes will be delivered by the project</a:t>
            </a:r>
          </a:p>
          <a:p>
            <a:r>
              <a:rPr lang="en-US" sz="3200" b="1" dirty="0"/>
              <a:t>Quality</a:t>
            </a:r>
            <a:r>
              <a:rPr lang="en-US" sz="3200" dirty="0"/>
              <a:t> – the standard of the outcome of the project</a:t>
            </a:r>
            <a:r>
              <a:rPr lang="en-US" sz="3200" dirty="0" smtClean="0"/>
              <a:t>.</a:t>
            </a:r>
            <a:endParaRPr lang="en-US" sz="3200" dirty="0"/>
          </a:p>
          <a:p>
            <a:endParaRPr lang="en-US" sz="3200" dirty="0"/>
          </a:p>
        </p:txBody>
      </p:sp>
    </p:spTree>
    <p:extLst>
      <p:ext uri="{BB962C8B-B14F-4D97-AF65-F5344CB8AC3E}">
        <p14:creationId xmlns:p14="http://schemas.microsoft.com/office/powerpoint/2010/main" val="210854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management stages</a:t>
            </a:r>
            <a:endParaRPr lang="en-US" b="1" dirty="0"/>
          </a:p>
        </p:txBody>
      </p:sp>
      <p:sp>
        <p:nvSpPr>
          <p:cNvPr id="3" name="Content Placeholder 2"/>
          <p:cNvSpPr>
            <a:spLocks noGrp="1"/>
          </p:cNvSpPr>
          <p:nvPr>
            <p:ph idx="1"/>
          </p:nvPr>
        </p:nvSpPr>
        <p:spPr>
          <a:xfrm>
            <a:off x="895865" y="1454922"/>
            <a:ext cx="10515600" cy="4822310"/>
          </a:xfrm>
        </p:spPr>
        <p:txBody>
          <a:bodyPr>
            <a:normAutofit fontScale="77500" lnSpcReduction="20000"/>
          </a:bodyPr>
          <a:lstStyle/>
          <a:p>
            <a:pPr marL="0" indent="0">
              <a:lnSpc>
                <a:spcPct val="120000"/>
              </a:lnSpc>
              <a:buNone/>
            </a:pPr>
            <a:r>
              <a:rPr lang="en-US" dirty="0" smtClean="0"/>
              <a:t>Although </a:t>
            </a:r>
            <a:r>
              <a:rPr lang="en-US" dirty="0"/>
              <a:t>there are different </a:t>
            </a:r>
            <a:r>
              <a:rPr lang="en-US" b="1" dirty="0"/>
              <a:t>project management methodologies </a:t>
            </a:r>
            <a:r>
              <a:rPr lang="en-US" dirty="0"/>
              <a:t>and approaches, most projects follow these stages:</a:t>
            </a:r>
          </a:p>
          <a:p>
            <a:pPr>
              <a:lnSpc>
                <a:spcPct val="120000"/>
              </a:lnSpc>
            </a:pPr>
            <a:r>
              <a:rPr lang="en-US" b="1" dirty="0"/>
              <a:t>Initiating the project</a:t>
            </a:r>
            <a:r>
              <a:rPr lang="en-US" dirty="0"/>
              <a:t> – the project manager defines what the project will achieve and realize, working with the project sponsor and stakeholders to agree deliverables.</a:t>
            </a:r>
          </a:p>
          <a:p>
            <a:pPr>
              <a:lnSpc>
                <a:spcPct val="120000"/>
              </a:lnSpc>
            </a:pPr>
            <a:r>
              <a:rPr lang="en-US" b="1" dirty="0"/>
              <a:t>Planning</a:t>
            </a:r>
            <a:r>
              <a:rPr lang="en-US" dirty="0"/>
              <a:t> – the project manager records all the tasks and assigns deadlines for each as well as stating the relationships and dependencies between each activity.</a:t>
            </a:r>
          </a:p>
          <a:p>
            <a:pPr>
              <a:lnSpc>
                <a:spcPct val="120000"/>
              </a:lnSpc>
            </a:pPr>
            <a:r>
              <a:rPr lang="en-US" b="1" dirty="0"/>
              <a:t>Execution</a:t>
            </a:r>
            <a:r>
              <a:rPr lang="en-US" dirty="0"/>
              <a:t> – the project manager builds the project team and also collects and allocates the resources and budget available to specific tasks.</a:t>
            </a:r>
          </a:p>
          <a:p>
            <a:pPr>
              <a:lnSpc>
                <a:spcPct val="120000"/>
              </a:lnSpc>
            </a:pPr>
            <a:r>
              <a:rPr lang="en-US" b="1" dirty="0"/>
              <a:t>Monitoring</a:t>
            </a:r>
            <a:r>
              <a:rPr lang="en-US" dirty="0"/>
              <a:t> – the project manager oversees the progress of project work and updates the project plans to reflect actual performance.</a:t>
            </a:r>
          </a:p>
          <a:p>
            <a:pPr>
              <a:lnSpc>
                <a:spcPct val="120000"/>
              </a:lnSpc>
            </a:pPr>
            <a:r>
              <a:rPr lang="en-US" b="1" dirty="0"/>
              <a:t>Closing</a:t>
            </a:r>
            <a:r>
              <a:rPr lang="en-US" dirty="0"/>
              <a:t> – the project manager ensures the outputs delivered by the project are accepted by the business and closes down the project team.</a:t>
            </a:r>
          </a:p>
        </p:txBody>
      </p:sp>
    </p:spTree>
    <p:extLst>
      <p:ext uri="{BB962C8B-B14F-4D97-AF65-F5344CB8AC3E}">
        <p14:creationId xmlns:p14="http://schemas.microsoft.com/office/powerpoint/2010/main" val="345528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Project Management</a:t>
            </a:r>
            <a:endParaRPr lang="en-US" dirty="0"/>
          </a:p>
        </p:txBody>
      </p:sp>
      <p:sp>
        <p:nvSpPr>
          <p:cNvPr id="3" name="Content Placeholder 2"/>
          <p:cNvSpPr>
            <a:spLocks noGrp="1"/>
          </p:cNvSpPr>
          <p:nvPr>
            <p:ph idx="1"/>
          </p:nvPr>
        </p:nvSpPr>
        <p:spPr>
          <a:xfrm>
            <a:off x="838200" y="1446684"/>
            <a:ext cx="10515600" cy="5267153"/>
          </a:xfrm>
        </p:spPr>
        <p:txBody>
          <a:bodyPr>
            <a:normAutofit fontScale="92500"/>
          </a:bodyPr>
          <a:lstStyle/>
          <a:p>
            <a:pPr marL="0" indent="0">
              <a:lnSpc>
                <a:spcPct val="120000"/>
              </a:lnSpc>
              <a:buNone/>
            </a:pPr>
            <a:r>
              <a:rPr lang="en-US" b="1" dirty="0" smtClean="0"/>
              <a:t>1</a:t>
            </a:r>
            <a:r>
              <a:rPr lang="en-US" b="1" dirty="0"/>
              <a:t>. Waterfall Project Management</a:t>
            </a:r>
          </a:p>
          <a:p>
            <a:pPr marL="0" indent="0">
              <a:lnSpc>
                <a:spcPct val="120000"/>
              </a:lnSpc>
              <a:buNone/>
            </a:pPr>
            <a:r>
              <a:rPr lang="en-US" dirty="0"/>
              <a:t>This is similar to traditional project management but includes the caveat that each task needs to be completed before the next one starts. Steps are linear and progress flows in one direction—like a </a:t>
            </a:r>
            <a:r>
              <a:rPr lang="en-US" dirty="0" smtClean="0"/>
              <a:t>waterfall</a:t>
            </a:r>
          </a:p>
          <a:p>
            <a:pPr marL="0" indent="0">
              <a:lnSpc>
                <a:spcPct val="120000"/>
              </a:lnSpc>
              <a:buNone/>
            </a:pPr>
            <a:r>
              <a:rPr lang="en-US" b="1" dirty="0" smtClean="0"/>
              <a:t>2</a:t>
            </a:r>
            <a:r>
              <a:rPr lang="en-US" b="1" dirty="0"/>
              <a:t>. Agile Project Management</a:t>
            </a:r>
          </a:p>
          <a:p>
            <a:pPr marL="0" indent="0">
              <a:lnSpc>
                <a:spcPct val="120000"/>
              </a:lnSpc>
              <a:buNone/>
            </a:pPr>
            <a:r>
              <a:rPr lang="en-US" dirty="0"/>
              <a:t>A</a:t>
            </a:r>
            <a:r>
              <a:rPr lang="en-US" dirty="0" smtClean="0"/>
              <a:t>gile </a:t>
            </a:r>
            <a:r>
              <a:rPr lang="en-US" dirty="0"/>
              <a:t>project management is an iterative process focused on the continuous monitoring and improvement </a:t>
            </a:r>
            <a:r>
              <a:rPr lang="en-US" dirty="0" smtClean="0"/>
              <a:t>of deliverables. </a:t>
            </a:r>
          </a:p>
          <a:p>
            <a:pPr marL="0" indent="0">
              <a:lnSpc>
                <a:spcPct val="120000"/>
              </a:lnSpc>
              <a:buNone/>
            </a:pPr>
            <a:r>
              <a:rPr lang="en-US" b="1" dirty="0" smtClean="0"/>
              <a:t>3</a:t>
            </a:r>
            <a:r>
              <a:rPr lang="en-US" b="1" dirty="0"/>
              <a:t>. Lean Project Management</a:t>
            </a:r>
          </a:p>
          <a:p>
            <a:pPr marL="0" indent="0">
              <a:lnSpc>
                <a:spcPct val="120000"/>
              </a:lnSpc>
              <a:buNone/>
            </a:pPr>
            <a:r>
              <a:rPr lang="en-US" dirty="0"/>
              <a:t>This methodology is all about avoiding waste, both of time and of resources. </a:t>
            </a:r>
          </a:p>
        </p:txBody>
      </p:sp>
    </p:spTree>
    <p:extLst>
      <p:ext uri="{BB962C8B-B14F-4D97-AF65-F5344CB8AC3E}">
        <p14:creationId xmlns:p14="http://schemas.microsoft.com/office/powerpoint/2010/main" val="373257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172"/>
          </a:xfrm>
        </p:spPr>
        <p:txBody>
          <a:bodyPr>
            <a:normAutofit/>
          </a:bodyPr>
          <a:lstStyle/>
          <a:p>
            <a:pPr fontAlgn="auto"/>
            <a:r>
              <a:rPr lang="en-US" b="1" dirty="0"/>
              <a:t>B</a:t>
            </a:r>
            <a:r>
              <a:rPr lang="en-US" b="1" dirty="0" smtClean="0"/>
              <a:t>enefits </a:t>
            </a:r>
            <a:r>
              <a:rPr lang="en-US" b="1" dirty="0"/>
              <a:t>of project management</a:t>
            </a:r>
          </a:p>
        </p:txBody>
      </p:sp>
      <p:sp>
        <p:nvSpPr>
          <p:cNvPr id="3" name="Content Placeholder 2"/>
          <p:cNvSpPr>
            <a:spLocks noGrp="1"/>
          </p:cNvSpPr>
          <p:nvPr>
            <p:ph idx="1"/>
          </p:nvPr>
        </p:nvSpPr>
        <p:spPr>
          <a:xfrm>
            <a:off x="780535" y="1227438"/>
            <a:ext cx="10515600" cy="4852086"/>
          </a:xfrm>
        </p:spPr>
        <p:txBody>
          <a:bodyPr>
            <a:noAutofit/>
          </a:bodyPr>
          <a:lstStyle/>
          <a:p>
            <a:pPr marL="0" indent="0" fontAlgn="auto">
              <a:buNone/>
            </a:pPr>
            <a:r>
              <a:rPr lang="en-US" sz="2600" b="1" dirty="0"/>
              <a:t>1. Clear, organized plans improve team </a:t>
            </a:r>
            <a:r>
              <a:rPr lang="en-US" sz="2600" b="1" dirty="0" smtClean="0"/>
              <a:t>collaboration</a:t>
            </a:r>
            <a:endParaRPr lang="en-US" sz="2600" b="1" dirty="0"/>
          </a:p>
          <a:p>
            <a:pPr marL="0" indent="0" fontAlgn="auto">
              <a:buNone/>
            </a:pPr>
            <a:r>
              <a:rPr lang="en-US" sz="2600" dirty="0"/>
              <a:t>If you’ve ever leapt into a project without a plan, you know how messy things can get right from the start. You might end up skipping essential steps in your project schedule, scrambling to complete a forgotten task at the last minute, or answering the same logistical questions over and over again: “When’s this due? What are we doing next?” Worse, the quality of your work might suffer as you rush to push your project across the finish </a:t>
            </a:r>
            <a:r>
              <a:rPr lang="en-US" sz="2600" dirty="0" smtClean="0"/>
              <a:t>line.</a:t>
            </a:r>
          </a:p>
          <a:p>
            <a:pPr marL="0" indent="0" fontAlgn="auto">
              <a:buNone/>
            </a:pPr>
            <a:r>
              <a:rPr lang="en-US" sz="2600" b="1" dirty="0" smtClean="0"/>
              <a:t>2. Defining everyone’s role eliminates confusion</a:t>
            </a:r>
          </a:p>
          <a:p>
            <a:pPr marL="0" indent="0" fontAlgn="auto">
              <a:buNone/>
            </a:pPr>
            <a:r>
              <a:rPr lang="en-US" sz="2600" dirty="0" smtClean="0"/>
              <a:t>Once </a:t>
            </a:r>
            <a:r>
              <a:rPr lang="en-US" sz="2600" dirty="0"/>
              <a:t>the prep work is done, it’s on to the actual management part of project management. However, without a clear project owner to help your team across the finish line, it’s all too easy for teammates to drop tasks, forget details, or not know who to go to with questions</a:t>
            </a:r>
            <a:r>
              <a:rPr lang="en-US" sz="2600" dirty="0" smtClean="0"/>
              <a:t>.</a:t>
            </a:r>
          </a:p>
          <a:p>
            <a:pPr marL="0" indent="0" fontAlgn="auto">
              <a:buNone/>
            </a:pPr>
            <a:endParaRPr lang="en-US" sz="1600" dirty="0"/>
          </a:p>
        </p:txBody>
      </p:sp>
    </p:spTree>
    <p:extLst>
      <p:ext uri="{BB962C8B-B14F-4D97-AF65-F5344CB8AC3E}">
        <p14:creationId xmlns:p14="http://schemas.microsoft.com/office/powerpoint/2010/main" val="287642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project management</a:t>
            </a:r>
            <a:endParaRPr lang="en-US" dirty="0"/>
          </a:p>
        </p:txBody>
      </p:sp>
      <p:sp>
        <p:nvSpPr>
          <p:cNvPr id="3" name="Content Placeholder 2"/>
          <p:cNvSpPr>
            <a:spLocks noGrp="1"/>
          </p:cNvSpPr>
          <p:nvPr>
            <p:ph idx="1"/>
          </p:nvPr>
        </p:nvSpPr>
        <p:spPr>
          <a:xfrm>
            <a:off x="838200" y="1408670"/>
            <a:ext cx="10851292" cy="5181599"/>
          </a:xfrm>
        </p:spPr>
        <p:txBody>
          <a:bodyPr>
            <a:normAutofit fontScale="92500" lnSpcReduction="10000"/>
          </a:bodyPr>
          <a:lstStyle/>
          <a:p>
            <a:pPr marL="0" indent="0" fontAlgn="auto">
              <a:buNone/>
            </a:pPr>
            <a:r>
              <a:rPr lang="en-US" b="1" dirty="0" smtClean="0"/>
              <a:t>3. Well-defined goals improve team effectiveness</a:t>
            </a:r>
          </a:p>
          <a:p>
            <a:pPr marL="0" indent="0" fontAlgn="auto">
              <a:buNone/>
            </a:pPr>
            <a:r>
              <a:rPr lang="en-US" dirty="0" smtClean="0"/>
              <a:t>Projects aren’t successful when teams don’t know what their project goals are. Without clear goals, teams not only lack motivation—they also run the risk of working towards the wrong objective or toiling away at low-impact work.</a:t>
            </a:r>
          </a:p>
          <a:p>
            <a:pPr marL="0" indent="0" fontAlgn="auto">
              <a:buNone/>
            </a:pPr>
            <a:r>
              <a:rPr lang="en-US" b="1" dirty="0" smtClean="0"/>
              <a:t>4. Defining a communication plan keeps your team aligned and focused</a:t>
            </a:r>
          </a:p>
          <a:p>
            <a:pPr marL="0" indent="0" fontAlgn="auto">
              <a:buNone/>
            </a:pPr>
            <a:r>
              <a:rPr lang="en-US" dirty="0" smtClean="0"/>
              <a:t>Before you even get started on work, you should align on a communication plan. Your team likely has an email management tool, an instant messaging tool, and a project management tool, among others. A communication plan establishes when each tool should be used. For example, at Asana, team uses email  for external communication, Slack</a:t>
            </a:r>
            <a:r>
              <a:rPr lang="en-US" u="sng" dirty="0" smtClean="0"/>
              <a:t> </a:t>
            </a:r>
            <a:r>
              <a:rPr lang="en-US" dirty="0" smtClean="0"/>
              <a:t> for quick internal messages, and Asana  for all of  actionable work.</a:t>
            </a:r>
          </a:p>
          <a:p>
            <a:pPr marL="0" indent="0" fontAlgn="auto">
              <a:buNone/>
            </a:pPr>
            <a:r>
              <a:rPr lang="en-US" b="1" dirty="0" smtClean="0"/>
              <a:t>5. Project management tools help increase efficiency</a:t>
            </a:r>
          </a:p>
          <a:p>
            <a:pPr marL="0" indent="0" fontAlgn="auto">
              <a:buNone/>
            </a:pPr>
            <a:r>
              <a:rPr lang="en-US" dirty="0" smtClean="0"/>
              <a:t>To put these tips into action, consider using a project management tool to help team better collaborate and stay on track.</a:t>
            </a:r>
            <a:endParaRPr lang="en-US" dirty="0"/>
          </a:p>
        </p:txBody>
      </p:sp>
    </p:spTree>
    <p:extLst>
      <p:ext uri="{BB962C8B-B14F-4D97-AF65-F5344CB8AC3E}">
        <p14:creationId xmlns:p14="http://schemas.microsoft.com/office/powerpoint/2010/main" val="318005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key terms</a:t>
            </a:r>
            <a:endParaRPr lang="en-US"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marL="0" indent="0" algn="just">
              <a:buNone/>
            </a:pPr>
            <a:r>
              <a:rPr lang="en-US" b="0" i="0" dirty="0" smtClean="0">
                <a:solidFill>
                  <a:srgbClr val="222222"/>
                </a:solidFill>
                <a:effectLst/>
                <a:latin typeface="PT Sans"/>
              </a:rPr>
              <a:t>1. WBS (Work Breakdown Structure)</a:t>
            </a:r>
          </a:p>
          <a:p>
            <a:pPr marL="0" indent="0" algn="just">
              <a:buNone/>
            </a:pPr>
            <a:r>
              <a:rPr lang="en-US" dirty="0" smtClean="0"/>
              <a:t>2. Milestone</a:t>
            </a:r>
          </a:p>
          <a:p>
            <a:pPr marL="0" indent="0" algn="just">
              <a:buNone/>
            </a:pPr>
            <a:r>
              <a:rPr lang="en-US" dirty="0" smtClean="0"/>
              <a:t>3. Stakeholder</a:t>
            </a:r>
          </a:p>
          <a:p>
            <a:pPr marL="0" indent="0" algn="just">
              <a:buNone/>
            </a:pPr>
            <a:r>
              <a:rPr lang="en-US" dirty="0" smtClean="0"/>
              <a:t>4. Work Plan</a:t>
            </a:r>
          </a:p>
          <a:p>
            <a:pPr marL="0" indent="0" algn="just">
              <a:buNone/>
            </a:pPr>
            <a:r>
              <a:rPr lang="en-US" dirty="0" smtClean="0"/>
              <a:t>5. Baseline</a:t>
            </a:r>
          </a:p>
          <a:p>
            <a:pPr marL="0" indent="0" algn="just">
              <a:buNone/>
            </a:pPr>
            <a:r>
              <a:rPr lang="en-US" dirty="0" smtClean="0"/>
              <a:t>6. Triple Constraint</a:t>
            </a:r>
          </a:p>
          <a:p>
            <a:pPr marL="0" indent="0" algn="just">
              <a:buNone/>
            </a:pPr>
            <a:r>
              <a:rPr lang="en-US" dirty="0" smtClean="0"/>
              <a:t>7. Project Life Cycle</a:t>
            </a:r>
          </a:p>
          <a:p>
            <a:pPr marL="0" indent="0" algn="just">
              <a:buNone/>
            </a:pPr>
            <a:r>
              <a:rPr lang="en-US" dirty="0" smtClean="0"/>
              <a:t>8. Gantt Chart</a:t>
            </a:r>
          </a:p>
          <a:p>
            <a:pPr marL="0" indent="0" algn="just">
              <a:buNone/>
            </a:pPr>
            <a:r>
              <a:rPr lang="en-US" dirty="0" smtClean="0"/>
              <a:t>9. Change Management</a:t>
            </a:r>
          </a:p>
          <a:p>
            <a:pPr marL="0" indent="0" algn="just">
              <a:buNone/>
            </a:pPr>
            <a:r>
              <a:rPr lang="en-US" dirty="0" smtClean="0"/>
              <a:t>10. Risk Mitigation</a:t>
            </a:r>
          </a:p>
          <a:p>
            <a:pPr algn="just"/>
            <a:endParaRPr lang="en-US" dirty="0" smtClean="0"/>
          </a:p>
          <a:p>
            <a:pPr algn="just"/>
            <a:endParaRPr lang="en-US" dirty="0" smtClean="0"/>
          </a:p>
          <a:p>
            <a:pPr algn="just"/>
            <a:endParaRPr lang="en-US" dirty="0" smtClean="0"/>
          </a:p>
          <a:p>
            <a:pPr algn="just"/>
            <a:endParaRPr lang="en-US" dirty="0" smtClean="0"/>
          </a:p>
          <a:p>
            <a:pPr algn="just"/>
            <a:endParaRPr lang="en-US" b="0" i="0" dirty="0" smtClean="0">
              <a:solidFill>
                <a:srgbClr val="222222"/>
              </a:solidFill>
              <a:effectLst/>
              <a:latin typeface="PT Sans"/>
            </a:endParaRPr>
          </a:p>
        </p:txBody>
      </p:sp>
    </p:spTree>
    <p:extLst>
      <p:ext uri="{BB962C8B-B14F-4D97-AF65-F5344CB8AC3E}">
        <p14:creationId xmlns:p14="http://schemas.microsoft.com/office/powerpoint/2010/main" val="235723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key terms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11. Activity</a:t>
            </a:r>
          </a:p>
          <a:p>
            <a:pPr marL="0" indent="0">
              <a:buNone/>
            </a:pPr>
            <a:r>
              <a:rPr lang="en-US" dirty="0" smtClean="0"/>
              <a:t>12. Assumptions</a:t>
            </a:r>
          </a:p>
          <a:p>
            <a:pPr marL="0" indent="0">
              <a:buNone/>
            </a:pPr>
            <a:r>
              <a:rPr lang="en-US" dirty="0" smtClean="0"/>
              <a:t>13. Business Case and Use Cases</a:t>
            </a:r>
          </a:p>
          <a:p>
            <a:pPr marL="0" indent="0">
              <a:buNone/>
            </a:pPr>
            <a:r>
              <a:rPr lang="en-US" dirty="0" smtClean="0"/>
              <a:t>14. Cost Estimation</a:t>
            </a:r>
          </a:p>
          <a:p>
            <a:pPr marL="0" indent="0">
              <a:buNone/>
            </a:pPr>
            <a:r>
              <a:rPr lang="en-US" dirty="0"/>
              <a:t>1</a:t>
            </a:r>
            <a:r>
              <a:rPr lang="en-US" dirty="0" smtClean="0"/>
              <a:t>5. Deliverable</a:t>
            </a:r>
          </a:p>
          <a:p>
            <a:pPr marL="0" indent="0">
              <a:buNone/>
            </a:pPr>
            <a:r>
              <a:rPr lang="en-US" dirty="0"/>
              <a:t>1</a:t>
            </a:r>
            <a:r>
              <a:rPr lang="en-US" dirty="0" smtClean="0"/>
              <a:t>6. Earned Value &amp; Earned Value Management (EVM)</a:t>
            </a:r>
          </a:p>
          <a:p>
            <a:pPr marL="0" indent="0">
              <a:buNone/>
            </a:pPr>
            <a:r>
              <a:rPr lang="en-US" dirty="0" smtClean="0"/>
              <a:t>17</a:t>
            </a:r>
            <a:r>
              <a:rPr lang="en-US" dirty="0" smtClean="0"/>
              <a:t>. Project Change Request Form</a:t>
            </a:r>
          </a:p>
          <a:p>
            <a:pPr marL="0" indent="0">
              <a:buNone/>
            </a:pPr>
            <a:r>
              <a:rPr lang="en-US" dirty="0" smtClean="0"/>
              <a:t>18</a:t>
            </a:r>
            <a:r>
              <a:rPr lang="en-US" dirty="0" smtClean="0"/>
              <a:t>. SWOT Analysis</a:t>
            </a:r>
          </a:p>
          <a:p>
            <a:pPr marL="0" indent="0">
              <a:buNone/>
            </a:pPr>
            <a:r>
              <a:rPr lang="en-US" dirty="0"/>
              <a:t>1</a:t>
            </a:r>
            <a:r>
              <a:rPr lang="en-US" dirty="0" smtClean="0"/>
              <a:t>9. Three-Point Estimation</a:t>
            </a:r>
          </a:p>
          <a:p>
            <a:pPr marL="0" indent="0">
              <a:buNone/>
            </a:pPr>
            <a:r>
              <a:rPr lang="en-US" dirty="0" smtClean="0"/>
              <a:t>20</a:t>
            </a:r>
            <a:r>
              <a:rPr lang="en-US" dirty="0" smtClean="0"/>
              <a:t>. Project Management and Knowledge Area</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6184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Event Marketing Project Gantt Chart</a:t>
            </a:r>
            <a:endParaRPr lang="en-US" dirty="0"/>
          </a:p>
        </p:txBody>
      </p:sp>
      <p:pic>
        <p:nvPicPr>
          <p:cNvPr id="4" name="Content Placeholder 3"/>
          <p:cNvPicPr>
            <a:picLocks noGrp="1" noChangeAspect="1"/>
          </p:cNvPicPr>
          <p:nvPr>
            <p:ph idx="1"/>
          </p:nvPr>
        </p:nvPicPr>
        <p:blipFill>
          <a:blip r:embed="rId2"/>
          <a:stretch>
            <a:fillRect/>
          </a:stretch>
        </p:blipFill>
        <p:spPr>
          <a:xfrm>
            <a:off x="838200" y="2701709"/>
            <a:ext cx="10515600" cy="2599170"/>
          </a:xfrm>
          <a:prstGeom prst="rect">
            <a:avLst/>
          </a:prstGeom>
        </p:spPr>
      </p:pic>
    </p:spTree>
    <p:extLst>
      <p:ext uri="{BB962C8B-B14F-4D97-AF65-F5344CB8AC3E}">
        <p14:creationId xmlns:p14="http://schemas.microsoft.com/office/powerpoint/2010/main" val="2052251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523</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PT Sans</vt:lpstr>
      <vt:lpstr>Office Theme</vt:lpstr>
      <vt:lpstr>Project management concepts and benefits</vt:lpstr>
      <vt:lpstr>What is project management?</vt:lpstr>
      <vt:lpstr>Project management stages</vt:lpstr>
      <vt:lpstr>Types of Project Management</vt:lpstr>
      <vt:lpstr>Benefits of project management</vt:lpstr>
      <vt:lpstr>Benefits of project management</vt:lpstr>
      <vt:lpstr>Project management key terms</vt:lpstr>
      <vt:lpstr>Project management key terms</vt:lpstr>
      <vt:lpstr>Example: Event Marketing Project Gantt Chart</vt:lpstr>
      <vt:lpstr>Event Marketing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16</cp:revision>
  <dcterms:created xsi:type="dcterms:W3CDTF">2021-07-29T20:48:12Z</dcterms:created>
  <dcterms:modified xsi:type="dcterms:W3CDTF">2021-07-30T03:14:24Z</dcterms:modified>
</cp:coreProperties>
</file>