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8" r:id="rId5"/>
    <p:sldId id="316" r:id="rId6"/>
    <p:sldId id="311" r:id="rId7"/>
    <p:sldId id="312" r:id="rId8"/>
    <p:sldId id="315" r:id="rId9"/>
    <p:sldId id="31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030"/>
    <a:srgbClr val="2D2D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2185261"/>
            <a:ext cx="6653019" cy="2139851"/>
          </a:xfrm>
        </p:spPr>
        <p:txBody>
          <a:bodyPr>
            <a:normAutofit/>
          </a:bodyPr>
          <a:lstStyle/>
          <a:p>
            <a:pPr algn="ctr"/>
            <a:r>
              <a:rPr lang="en-US" sz="4800" dirty="0"/>
              <a:t>Business Analytics Nanodegree</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390753" cy="1021498"/>
          </a:xfrm>
        </p:spPr>
        <p:txBody>
          <a:bodyPr>
            <a:normAutofit/>
          </a:bodyPr>
          <a:lstStyle/>
          <a:p>
            <a:r>
              <a:rPr lang="en-US" dirty="0">
                <a:solidFill>
                  <a:schemeClr val="tx1">
                    <a:lumMod val="85000"/>
                    <a:lumOff val="15000"/>
                  </a:schemeClr>
                </a:solidFill>
              </a:rPr>
              <a:t> </a:t>
            </a:r>
            <a:r>
              <a:rPr lang="en-US" sz="1600" dirty="0">
                <a:solidFill>
                  <a:schemeClr val="tx1">
                    <a:lumMod val="85000"/>
                    <a:lumOff val="15000"/>
                  </a:schemeClr>
                </a:solidFill>
              </a:rPr>
              <a:t>Query a Digital Music Store Database | Project 3</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A94E2-6C8B-4AD4-8521-15B1F2719B17}"/>
              </a:ext>
            </a:extLst>
          </p:cNvPr>
          <p:cNvSpPr>
            <a:spLocks noGrp="1"/>
          </p:cNvSpPr>
          <p:nvPr>
            <p:ph type="title"/>
          </p:nvPr>
        </p:nvSpPr>
        <p:spPr/>
        <p:txBody>
          <a:bodyPr/>
          <a:lstStyle/>
          <a:p>
            <a:pPr algn="ctr"/>
            <a:r>
              <a:rPr lang="en-US" dirty="0"/>
              <a:t>Project Description </a:t>
            </a:r>
          </a:p>
        </p:txBody>
      </p:sp>
      <p:sp>
        <p:nvSpPr>
          <p:cNvPr id="3" name="Content Placeholder 2">
            <a:extLst>
              <a:ext uri="{FF2B5EF4-FFF2-40B4-BE49-F238E27FC236}">
                <a16:creationId xmlns:a16="http://schemas.microsoft.com/office/drawing/2014/main" id="{7CA3B4A9-975F-4D5E-A755-C0392BFE2803}"/>
              </a:ext>
            </a:extLst>
          </p:cNvPr>
          <p:cNvSpPr>
            <a:spLocks noGrp="1"/>
          </p:cNvSpPr>
          <p:nvPr>
            <p:ph idx="1"/>
          </p:nvPr>
        </p:nvSpPr>
        <p:spPr/>
        <p:txBody>
          <a:bodyPr>
            <a:normAutofit/>
          </a:bodyPr>
          <a:lstStyle/>
          <a:p>
            <a:r>
              <a:rPr lang="en-US" sz="2400" dirty="0"/>
              <a:t>In this project, I worked with </a:t>
            </a:r>
            <a:r>
              <a:rPr lang="en-US" sz="2400" dirty="0">
                <a:solidFill>
                  <a:schemeClr val="tx1">
                    <a:lumMod val="85000"/>
                    <a:lumOff val="15000"/>
                  </a:schemeClr>
                </a:solidFill>
              </a:rPr>
              <a:t>Query a Digital Music Store Database. I only used a SQL query to manipulate and analyze the data to get out with some insight. After that I used Excel sheet to visualize the data and write a short summary. </a:t>
            </a:r>
          </a:p>
        </p:txBody>
      </p:sp>
    </p:spTree>
    <p:extLst>
      <p:ext uri="{BB962C8B-B14F-4D97-AF65-F5344CB8AC3E}">
        <p14:creationId xmlns:p14="http://schemas.microsoft.com/office/powerpoint/2010/main" val="329896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CA21-6A00-499A-BD7C-6E66E4894E8A}"/>
              </a:ext>
            </a:extLst>
          </p:cNvPr>
          <p:cNvSpPr>
            <a:spLocks noGrp="1"/>
          </p:cNvSpPr>
          <p:nvPr>
            <p:ph type="title"/>
          </p:nvPr>
        </p:nvSpPr>
        <p:spPr>
          <a:xfrm>
            <a:off x="954157" y="286603"/>
            <a:ext cx="10628243" cy="1450757"/>
          </a:xfrm>
        </p:spPr>
        <p:txBody>
          <a:bodyPr>
            <a:normAutofit/>
          </a:bodyPr>
          <a:lstStyle/>
          <a:p>
            <a:pPr algn="ctr"/>
            <a:r>
              <a:rPr lang="en-US" sz="3200" dirty="0"/>
              <a:t>Who is the artist that has the highest number of albums?!</a:t>
            </a:r>
          </a:p>
        </p:txBody>
      </p:sp>
      <p:pic>
        <p:nvPicPr>
          <p:cNvPr id="4" name="Content Placeholder 3">
            <a:extLst>
              <a:ext uri="{FF2B5EF4-FFF2-40B4-BE49-F238E27FC236}">
                <a16:creationId xmlns:a16="http://schemas.microsoft.com/office/drawing/2014/main" id="{9DC75EA1-A945-4E0E-B4C6-A38B8707B2C9}"/>
              </a:ext>
            </a:extLst>
          </p:cNvPr>
          <p:cNvPicPr>
            <a:picLocks noGrp="1" noChangeAspect="1"/>
          </p:cNvPicPr>
          <p:nvPr>
            <p:ph idx="1"/>
          </p:nvPr>
        </p:nvPicPr>
        <p:blipFill>
          <a:blip r:embed="rId2"/>
          <a:stretch>
            <a:fillRect/>
          </a:stretch>
        </p:blipFill>
        <p:spPr>
          <a:xfrm>
            <a:off x="1097279" y="2066570"/>
            <a:ext cx="7930831" cy="4032062"/>
          </a:xfrm>
          <a:prstGeom prst="rect">
            <a:avLst/>
          </a:prstGeom>
        </p:spPr>
      </p:pic>
      <p:sp>
        <p:nvSpPr>
          <p:cNvPr id="7" name="TextBox 6">
            <a:extLst>
              <a:ext uri="{FF2B5EF4-FFF2-40B4-BE49-F238E27FC236}">
                <a16:creationId xmlns:a16="http://schemas.microsoft.com/office/drawing/2014/main" id="{EC2C57C0-D92F-4C58-9673-28DED5073093}"/>
              </a:ext>
            </a:extLst>
          </p:cNvPr>
          <p:cNvSpPr txBox="1"/>
          <p:nvPr/>
        </p:nvSpPr>
        <p:spPr>
          <a:xfrm>
            <a:off x="9236764" y="2143608"/>
            <a:ext cx="2623931" cy="4616648"/>
          </a:xfrm>
          <a:prstGeom prst="rect">
            <a:avLst/>
          </a:prstGeom>
          <a:noFill/>
        </p:spPr>
        <p:txBody>
          <a:bodyPr wrap="square" rtlCol="0">
            <a:spAutoFit/>
          </a:bodyPr>
          <a:lstStyle/>
          <a:p>
            <a:pPr marL="342900" indent="-342900">
              <a:buFont typeface="Arial" panose="020B0604020202020204" pitchFamily="34" charset="0"/>
              <a:buChar char="•"/>
            </a:pPr>
            <a:r>
              <a:rPr lang="en-US" sz="2400" dirty="0"/>
              <a:t>Iron Maiden is the artist that has the heights number of albums. He has 21 albums.</a:t>
            </a:r>
          </a:p>
          <a:p>
            <a:endParaRPr lang="en-US" sz="2400" dirty="0"/>
          </a:p>
          <a:p>
            <a:pPr marL="342900" indent="-342900">
              <a:buFont typeface="Wingdings" panose="05000000000000000000" pitchFamily="2" charset="2"/>
              <a:buChar char="§"/>
            </a:pPr>
            <a:r>
              <a:rPr lang="en-US" sz="2400" dirty="0"/>
              <a:t>Led Zeppelin followed by iron with 14 albums.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74346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D994-1F5C-4E40-976B-A561735787E1}"/>
              </a:ext>
            </a:extLst>
          </p:cNvPr>
          <p:cNvSpPr>
            <a:spLocks noGrp="1"/>
          </p:cNvSpPr>
          <p:nvPr>
            <p:ph type="title"/>
          </p:nvPr>
        </p:nvSpPr>
        <p:spPr/>
        <p:txBody>
          <a:bodyPr>
            <a:normAutofit/>
          </a:bodyPr>
          <a:lstStyle/>
          <a:p>
            <a:r>
              <a:rPr lang="en-US" sz="3200" dirty="0"/>
              <a:t>How Many Songs For Each Music Type (Genre) ?!</a:t>
            </a:r>
          </a:p>
        </p:txBody>
      </p:sp>
      <p:pic>
        <p:nvPicPr>
          <p:cNvPr id="5" name="Content Placeholder 4">
            <a:extLst>
              <a:ext uri="{FF2B5EF4-FFF2-40B4-BE49-F238E27FC236}">
                <a16:creationId xmlns:a16="http://schemas.microsoft.com/office/drawing/2014/main" id="{7A5B8FEA-5FDF-4598-AEF9-B9BF19741236}"/>
              </a:ext>
            </a:extLst>
          </p:cNvPr>
          <p:cNvPicPr>
            <a:picLocks noGrp="1" noChangeAspect="1"/>
          </p:cNvPicPr>
          <p:nvPr>
            <p:ph idx="1"/>
          </p:nvPr>
        </p:nvPicPr>
        <p:blipFill>
          <a:blip r:embed="rId2"/>
          <a:stretch>
            <a:fillRect/>
          </a:stretch>
        </p:blipFill>
        <p:spPr>
          <a:xfrm>
            <a:off x="1228508" y="2037688"/>
            <a:ext cx="7434050" cy="4250570"/>
          </a:xfrm>
          <a:prstGeom prst="rect">
            <a:avLst/>
          </a:prstGeom>
        </p:spPr>
      </p:pic>
      <p:sp>
        <p:nvSpPr>
          <p:cNvPr id="7" name="TextBox 6">
            <a:extLst>
              <a:ext uri="{FF2B5EF4-FFF2-40B4-BE49-F238E27FC236}">
                <a16:creationId xmlns:a16="http://schemas.microsoft.com/office/drawing/2014/main" id="{1C976066-7CAA-4833-BAC9-9F4EB904B430}"/>
              </a:ext>
            </a:extLst>
          </p:cNvPr>
          <p:cNvSpPr txBox="1"/>
          <p:nvPr/>
        </p:nvSpPr>
        <p:spPr>
          <a:xfrm>
            <a:off x="8662558" y="2292627"/>
            <a:ext cx="3211389"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The bar chart shows the number of songs for each music type.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Rock has 1297 songs and that is the largest number of songs for one music type, While opera has one song and that is the lowest number.</a:t>
            </a:r>
          </a:p>
        </p:txBody>
      </p:sp>
    </p:spTree>
    <p:extLst>
      <p:ext uri="{BB962C8B-B14F-4D97-AF65-F5344CB8AC3E}">
        <p14:creationId xmlns:p14="http://schemas.microsoft.com/office/powerpoint/2010/main" val="212823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6961-9EC4-4CF8-9F6F-2D6954F73333}"/>
              </a:ext>
            </a:extLst>
          </p:cNvPr>
          <p:cNvSpPr>
            <a:spLocks noGrp="1"/>
          </p:cNvSpPr>
          <p:nvPr>
            <p:ph type="title"/>
          </p:nvPr>
        </p:nvSpPr>
        <p:spPr>
          <a:xfrm>
            <a:off x="1097280" y="286603"/>
            <a:ext cx="10485120" cy="1450757"/>
          </a:xfrm>
        </p:spPr>
        <p:txBody>
          <a:bodyPr>
            <a:noAutofit/>
          </a:bodyPr>
          <a:lstStyle/>
          <a:p>
            <a:pPr algn="ctr"/>
            <a:r>
              <a:rPr lang="en-US" sz="3600" dirty="0"/>
              <a:t>How many customer that Sales Support Agent “Jane” responsible ?! Where are they from?!</a:t>
            </a:r>
          </a:p>
        </p:txBody>
      </p:sp>
      <p:pic>
        <p:nvPicPr>
          <p:cNvPr id="4" name="Content Placeholder 3">
            <a:extLst>
              <a:ext uri="{FF2B5EF4-FFF2-40B4-BE49-F238E27FC236}">
                <a16:creationId xmlns:a16="http://schemas.microsoft.com/office/drawing/2014/main" id="{CEBD0F5C-2FFE-45C2-B906-D89C5E8F54A2}"/>
              </a:ext>
            </a:extLst>
          </p:cNvPr>
          <p:cNvPicPr>
            <a:picLocks noGrp="1" noChangeAspect="1"/>
          </p:cNvPicPr>
          <p:nvPr>
            <p:ph idx="1"/>
          </p:nvPr>
        </p:nvPicPr>
        <p:blipFill>
          <a:blip r:embed="rId2"/>
          <a:stretch>
            <a:fillRect/>
          </a:stretch>
        </p:blipFill>
        <p:spPr>
          <a:xfrm>
            <a:off x="1229286" y="2057281"/>
            <a:ext cx="6885806" cy="4131484"/>
          </a:xfrm>
          <a:prstGeom prst="rect">
            <a:avLst/>
          </a:prstGeom>
        </p:spPr>
      </p:pic>
      <p:sp>
        <p:nvSpPr>
          <p:cNvPr id="6" name="TextBox 5">
            <a:extLst>
              <a:ext uri="{FF2B5EF4-FFF2-40B4-BE49-F238E27FC236}">
                <a16:creationId xmlns:a16="http://schemas.microsoft.com/office/drawing/2014/main" id="{6DCA33A7-4411-4494-BF49-6A2A4CA27285}"/>
              </a:ext>
            </a:extLst>
          </p:cNvPr>
          <p:cNvSpPr txBox="1"/>
          <p:nvPr/>
        </p:nvSpPr>
        <p:spPr>
          <a:xfrm>
            <a:off x="8441635" y="2239617"/>
            <a:ext cx="3326295" cy="409342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Sales Support Agent “Jane” was responsible for 21 customers in 10 different countries.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In Canada she has five customers. In the United Kingdom, she has 3. Also, she has two customers in Brazil, France, Germany, and India.  And in Hungary and Finland, she has one customer. </a:t>
            </a:r>
          </a:p>
        </p:txBody>
      </p:sp>
    </p:spTree>
    <p:extLst>
      <p:ext uri="{BB962C8B-B14F-4D97-AF65-F5344CB8AC3E}">
        <p14:creationId xmlns:p14="http://schemas.microsoft.com/office/powerpoint/2010/main" val="354135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5700-8A0E-422F-9198-6F164D5123E7}"/>
              </a:ext>
            </a:extLst>
          </p:cNvPr>
          <p:cNvSpPr>
            <a:spLocks noGrp="1"/>
          </p:cNvSpPr>
          <p:nvPr>
            <p:ph type="title"/>
          </p:nvPr>
        </p:nvSpPr>
        <p:spPr/>
        <p:txBody>
          <a:bodyPr>
            <a:normAutofit/>
          </a:bodyPr>
          <a:lstStyle/>
          <a:p>
            <a:r>
              <a:rPr lang="en-US" sz="4000" dirty="0"/>
              <a:t>Media Type that used for Track</a:t>
            </a:r>
          </a:p>
        </p:txBody>
      </p:sp>
      <p:sp>
        <p:nvSpPr>
          <p:cNvPr id="9" name="TextBox 8">
            <a:extLst>
              <a:ext uri="{FF2B5EF4-FFF2-40B4-BE49-F238E27FC236}">
                <a16:creationId xmlns:a16="http://schemas.microsoft.com/office/drawing/2014/main" id="{BA2FF8B0-921B-4903-A172-B0CB686273CA}"/>
              </a:ext>
            </a:extLst>
          </p:cNvPr>
          <p:cNvSpPr txBox="1"/>
          <p:nvPr/>
        </p:nvSpPr>
        <p:spPr>
          <a:xfrm>
            <a:off x="8189843" y="2080591"/>
            <a:ext cx="3472070"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MPEG audio file is the most used track for songs. There are a 3034 song that used the MPEG audio file.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AAC audio file (11 songs )and Purchased AAC audio file (7 songs) have the lowest track used.</a:t>
            </a:r>
          </a:p>
        </p:txBody>
      </p:sp>
      <p:pic>
        <p:nvPicPr>
          <p:cNvPr id="12" name="Picture 11">
            <a:extLst>
              <a:ext uri="{FF2B5EF4-FFF2-40B4-BE49-F238E27FC236}">
                <a16:creationId xmlns:a16="http://schemas.microsoft.com/office/drawing/2014/main" id="{0C2723C8-C067-492B-A2AA-CBFE02E023ED}"/>
              </a:ext>
            </a:extLst>
          </p:cNvPr>
          <p:cNvPicPr>
            <a:picLocks noChangeAspect="1"/>
          </p:cNvPicPr>
          <p:nvPr/>
        </p:nvPicPr>
        <p:blipFill>
          <a:blip r:embed="rId2"/>
          <a:stretch>
            <a:fillRect/>
          </a:stretch>
        </p:blipFill>
        <p:spPr>
          <a:xfrm>
            <a:off x="978010" y="2018414"/>
            <a:ext cx="7080543" cy="4217161"/>
          </a:xfrm>
          <a:prstGeom prst="rect">
            <a:avLst/>
          </a:prstGeom>
        </p:spPr>
      </p:pic>
    </p:spTree>
    <p:extLst>
      <p:ext uri="{BB962C8B-B14F-4D97-AF65-F5344CB8AC3E}">
        <p14:creationId xmlns:p14="http://schemas.microsoft.com/office/powerpoint/2010/main" val="729463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{96709FC3-3F60-4012-B799-E61656FD69E5}tf33845126_win32</Template>
  <TotalTime>0</TotalTime>
  <Words>283</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Bookman Old Style</vt:lpstr>
      <vt:lpstr>Calibri</vt:lpstr>
      <vt:lpstr>Franklin Gothic Book</vt:lpstr>
      <vt:lpstr>Wingdings</vt:lpstr>
      <vt:lpstr>1_RetrospectVTI</vt:lpstr>
      <vt:lpstr>Business Analytics Nanodegree</vt:lpstr>
      <vt:lpstr>Project Description </vt:lpstr>
      <vt:lpstr>Who is the artist that has the highest number of albums?!</vt:lpstr>
      <vt:lpstr>How Many Songs For Each Music Type (Genre) ?!</vt:lpstr>
      <vt:lpstr>How many customer that Sales Support Agent “Jane” responsible ?! Where are they from?!</vt:lpstr>
      <vt:lpstr>Media Type that used for Track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2020-10-11T02:29:41Z</dcterms:created>
  <dcterms:modified xsi:type="dcterms:W3CDTF">2020-10-21T17:18:44Z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