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91" r:id="rId2"/>
    <p:sldId id="293" r:id="rId3"/>
    <p:sldId id="297" r:id="rId4"/>
    <p:sldId id="266" r:id="rId5"/>
    <p:sldId id="268" r:id="rId6"/>
    <p:sldId id="296" r:id="rId7"/>
    <p:sldId id="295" r:id="rId8"/>
    <p:sldId id="281" r:id="rId9"/>
    <p:sldId id="276" r:id="rId10"/>
    <p:sldId id="257" r:id="rId11"/>
    <p:sldId id="274" r:id="rId12"/>
    <p:sldId id="282" r:id="rId13"/>
    <p:sldId id="289" r:id="rId14"/>
    <p:sldId id="290" r:id="rId15"/>
    <p:sldId id="29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9" autoAdjust="0"/>
    <p:restoredTop sz="94660" autoAdjust="0"/>
  </p:normalViewPr>
  <p:slideViewPr>
    <p:cSldViewPr snapToGrid="0">
      <p:cViewPr>
        <p:scale>
          <a:sx n="59" d="100"/>
          <a:sy n="59" d="100"/>
        </p:scale>
        <p:origin x="-96" y="-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10809284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kuesioner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ara Mengisi Kuesioner Sensus Penduduk 2020, Siapkan 3 Dokumen Ini -  TribunNews.com">
            <a:extLst>
              <a:ext uri="{FF2B5EF4-FFF2-40B4-BE49-F238E27FC236}">
                <a16:creationId xmlns="" xmlns:a16="http://schemas.microsoft.com/office/drawing/2014/main" id="{2B194208-546F-211B-24D2-D6119072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58" y="991206"/>
            <a:ext cx="4890083" cy="274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engisian Indeks Profesionalitas ASN Pemprov Kaltim, BKD Lakukan Verifikasi  Data - BKD. Prov.Kaltim">
            <a:extLst>
              <a:ext uri="{FF2B5EF4-FFF2-40B4-BE49-F238E27FC236}">
                <a16:creationId xmlns="" xmlns:a16="http://schemas.microsoft.com/office/drawing/2014/main" id="{FA54CA50-900F-7499-587E-5372D8EB5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0" b="26034"/>
          <a:stretch/>
        </p:blipFill>
        <p:spPr bwMode="auto">
          <a:xfrm>
            <a:off x="6697856" y="3830175"/>
            <a:ext cx="4890085" cy="221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119776" y="783772"/>
            <a:ext cx="4976223" cy="269736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1119775" y="3637022"/>
            <a:ext cx="4976223" cy="26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5182" y="219982"/>
            <a:ext cx="11489585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Matrik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Fitur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F1FEE6-1980-84A3-AAFE-1343DCE3A2C7}"/>
              </a:ext>
            </a:extLst>
          </p:cNvPr>
          <p:cNvSpPr txBox="1"/>
          <p:nvPr/>
        </p:nvSpPr>
        <p:spPr>
          <a:xfrm>
            <a:off x="327232" y="78377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Matrik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1CE06AA-83F1-BA62-197C-F095C92B6A90}"/>
              </a:ext>
            </a:extLst>
          </p:cNvPr>
          <p:cNvSpPr txBox="1"/>
          <p:nvPr/>
        </p:nvSpPr>
        <p:spPr>
          <a:xfrm>
            <a:off x="6543002" y="756903"/>
            <a:ext cx="4936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Fitur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89" y="1153103"/>
            <a:ext cx="5068035" cy="544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50107"/>
              </p:ext>
            </p:extLst>
          </p:nvPr>
        </p:nvGraphicFramePr>
        <p:xfrm>
          <a:off x="164915" y="1291766"/>
          <a:ext cx="6259701" cy="4000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79"/>
                <a:gridCol w="1324756"/>
                <a:gridCol w="1284944"/>
                <a:gridCol w="711998"/>
                <a:gridCol w="996452"/>
                <a:gridCol w="1627672"/>
              </a:tblGrid>
              <a:tr h="297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Fitur/Fungsionalitas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Deskripsi Singkat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Prioritas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Tingkat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Deskripsi Singkat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0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Manajemen Pengguna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Sistem harus bisa menambah, menghapus, dan mengelola pengguna (pegawai dan admin).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Tinggi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Sangat</a:t>
                      </a:r>
                      <a:r>
                        <a:rPr lang="id-ID" sz="900" spc="-35">
                          <a:effectLst/>
                        </a:rPr>
                        <a:t> </a:t>
                      </a:r>
                      <a:r>
                        <a:rPr lang="id-ID" sz="900">
                          <a:effectLst/>
                        </a:rPr>
                        <a:t>Penting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Integrasi dengan sistem direktori pegawai jika ada.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Otentikasi &amp; Otorisasi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Pengguna harus bisa login dan logout. Hanya pengguna dengan hak akses relevan dapat mengakses halaman tertentu..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Tinggi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Sangat</a:t>
                      </a:r>
                      <a:r>
                        <a:rPr lang="id-ID" sz="900" spc="-35">
                          <a:effectLst/>
                        </a:rPr>
                        <a:t> </a:t>
                      </a:r>
                      <a:r>
                        <a:rPr lang="id-ID" sz="900">
                          <a:effectLst/>
                        </a:rPr>
                        <a:t>Penting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Notifikasi login terakhir dan pengaturan reset password.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0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Pengajuan Cuti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Pegawai dapat mengajukan cuti, manajer dapat memantau dan menyetujui pengajuan cuti.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Tinggi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Sangat</a:t>
                      </a:r>
                      <a:r>
                        <a:rPr lang="id-ID" sz="900" spc="-35">
                          <a:effectLst/>
                        </a:rPr>
                        <a:t> </a:t>
                      </a:r>
                      <a:r>
                        <a:rPr lang="id-ID" sz="900">
                          <a:effectLst/>
                        </a:rPr>
                        <a:t>Penting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Notifikasi persetujuan/revisi otomatis kepada pegawai.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6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Manajemen Data Cuti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Sistem mencatat data cuti setiap pegawai (jenis cuti, tanggal mulai, tanggal akhir, durasi).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Tinggi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Sangat</a:t>
                      </a:r>
                      <a:r>
                        <a:rPr lang="id-ID" sz="900" spc="-35">
                          <a:effectLst/>
                        </a:rPr>
                        <a:t> </a:t>
                      </a:r>
                      <a:r>
                        <a:rPr lang="id-ID" sz="900">
                          <a:effectLst/>
                        </a:rPr>
                        <a:t>Penting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Kemampuan eksport data ke format Excel/PDF.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6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Laporan Statistik Cuti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Sistem harus menghasilkan laporan statistik cuti (bulanan, tahunan) secara otomatis.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Tinggi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Sangat Penting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</a:rPr>
                        <a:t>Laporan bisa difilter berdasarkan departemen atau jenis cuti.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8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83" y="219982"/>
            <a:ext cx="11300350" cy="56378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Bagian 2-&gt;  DESAIN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3EF5A63-222E-8897-98BE-B8C9C66EA06B}"/>
              </a:ext>
            </a:extLst>
          </p:cNvPr>
          <p:cNvSpPr txBox="1"/>
          <p:nvPr/>
        </p:nvSpPr>
        <p:spPr>
          <a:xfrm>
            <a:off x="671515" y="5947366"/>
            <a:ext cx="11004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2400" b="1" i="0" dirty="0">
                <a:effectLst/>
                <a:latin typeface="Google Sans"/>
              </a:rPr>
              <a:t>Prototype </a:t>
            </a:r>
            <a:r>
              <a:rPr lang="en-US" sz="2400" b="1" i="0" dirty="0" err="1">
                <a:effectLst/>
                <a:latin typeface="Google Sans"/>
              </a:rPr>
              <a:t>selengkapnya</a:t>
            </a:r>
            <a:r>
              <a:rPr lang="en-US" sz="2400" b="1" i="0" dirty="0">
                <a:effectLst/>
                <a:latin typeface="Google Sans"/>
              </a:rPr>
              <a:t> </a:t>
            </a:r>
            <a:r>
              <a:rPr lang="en-US" sz="2400" b="1" i="0" dirty="0" err="1">
                <a:effectLst/>
                <a:latin typeface="Google Sans"/>
              </a:rPr>
              <a:t>dapat</a:t>
            </a:r>
            <a:r>
              <a:rPr lang="en-US" sz="2400" b="1" i="0" dirty="0">
                <a:effectLst/>
                <a:latin typeface="Google Sans"/>
              </a:rPr>
              <a:t> </a:t>
            </a:r>
            <a:r>
              <a:rPr lang="en-US" sz="2400" b="1" i="0" dirty="0" err="1">
                <a:effectLst/>
                <a:latin typeface="Google Sans"/>
              </a:rPr>
              <a:t>dilihat</a:t>
            </a:r>
            <a:r>
              <a:rPr lang="en-US" sz="2400" b="1" dirty="0">
                <a:latin typeface="Google Sans"/>
              </a:rPr>
              <a:t> pada link FIGMA </a:t>
            </a:r>
            <a:r>
              <a:rPr lang="en-US" sz="2400" b="1" dirty="0" err="1">
                <a:latin typeface="Google Sans"/>
              </a:rPr>
              <a:t>berikut</a:t>
            </a:r>
            <a:r>
              <a:rPr lang="en-US" sz="2400" b="1" dirty="0">
                <a:latin typeface="Google Sans"/>
              </a:rPr>
              <a:t> : </a:t>
            </a:r>
          </a:p>
          <a:p>
            <a:pPr fontAlgn="ctr"/>
            <a:r>
              <a:rPr lang="en-US" sz="1600" b="1" dirty="0">
                <a:solidFill>
                  <a:schemeClr val="accent1"/>
                </a:solidFill>
                <a:latin typeface="Google Sans"/>
              </a:rPr>
              <a:t>https://bit.ly/3E9RbjK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63" y="750240"/>
            <a:ext cx="4177016" cy="2570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67" y="3609404"/>
            <a:ext cx="5238366" cy="21797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05" y="891733"/>
            <a:ext cx="3661816" cy="19792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9" y="2939263"/>
            <a:ext cx="4497388" cy="28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2F16710-7C2B-22D6-E2FC-4285AB67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EF151-E614-B7E2-972B-B3A349A5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82" y="219982"/>
            <a:ext cx="11664417" cy="563789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id-ID" sz="3200" b="1" dirty="0">
                <a:latin typeface="Arial" panose="020B0604020202020204" pitchFamily="34" charset="0"/>
                <a:cs typeface="Arial" panose="020B0604020202020204" pitchFamily="34" charset="0"/>
              </a:rPr>
              <a:t>Perancangan -&gt;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Table Desain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433A574-7F62-CCC6-C0DE-D86367A395D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91" y="950914"/>
            <a:ext cx="10063709" cy="58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4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17AAADB-2C85-3DD0-19E7-735E9C9C0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CFA58-2A50-454C-A694-7A7968B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83" y="141059"/>
            <a:ext cx="10860084" cy="56378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62ADDE4-056A-422C-14ED-C6950DE3F51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D83D900-9A9D-0B8C-3A05-430B99756F03}"/>
              </a:ext>
            </a:extLst>
          </p:cNvPr>
          <p:cNvSpPr txBox="1"/>
          <p:nvPr/>
        </p:nvSpPr>
        <p:spPr>
          <a:xfrm>
            <a:off x="671515" y="5947366"/>
            <a:ext cx="11004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2400" b="1" dirty="0">
                <a:latin typeface="Google Sans"/>
              </a:rPr>
              <a:t>Source Code APK</a:t>
            </a:r>
            <a:r>
              <a:rPr lang="en-US" sz="2400" b="1" i="0" dirty="0">
                <a:effectLst/>
                <a:latin typeface="Google Sans"/>
              </a:rPr>
              <a:t> </a:t>
            </a:r>
            <a:r>
              <a:rPr lang="en-US" sz="2400" b="1" i="0" dirty="0" err="1">
                <a:effectLst/>
                <a:latin typeface="Google Sans"/>
              </a:rPr>
              <a:t>selengkapnya</a:t>
            </a:r>
            <a:r>
              <a:rPr lang="en-US" sz="2400" b="1" i="0" dirty="0">
                <a:effectLst/>
                <a:latin typeface="Google Sans"/>
              </a:rPr>
              <a:t> </a:t>
            </a:r>
            <a:r>
              <a:rPr lang="en-US" sz="2400" b="1" i="0" dirty="0" err="1">
                <a:effectLst/>
                <a:latin typeface="Google Sans"/>
              </a:rPr>
              <a:t>dapat</a:t>
            </a:r>
            <a:r>
              <a:rPr lang="en-US" sz="2400" b="1" i="0" dirty="0">
                <a:effectLst/>
                <a:latin typeface="Google Sans"/>
              </a:rPr>
              <a:t> </a:t>
            </a:r>
            <a:r>
              <a:rPr lang="en-US" sz="2400" b="1" i="0" dirty="0" err="1">
                <a:effectLst/>
                <a:latin typeface="Google Sans"/>
              </a:rPr>
              <a:t>dilihat</a:t>
            </a:r>
            <a:r>
              <a:rPr lang="en-US" sz="2400" b="1" dirty="0">
                <a:latin typeface="Google Sans"/>
              </a:rPr>
              <a:t> pada link </a:t>
            </a:r>
            <a:r>
              <a:rPr lang="en-US" sz="2400" b="1" dirty="0" err="1">
                <a:latin typeface="Google Sans"/>
              </a:rPr>
              <a:t>Github</a:t>
            </a:r>
            <a:r>
              <a:rPr lang="en-US" sz="2400" b="1" dirty="0">
                <a:latin typeface="Google Sans"/>
              </a:rPr>
              <a:t> </a:t>
            </a:r>
            <a:r>
              <a:rPr lang="en-US" sz="2400" b="1" dirty="0" err="1">
                <a:latin typeface="Google Sans"/>
              </a:rPr>
              <a:t>berikut</a:t>
            </a:r>
            <a:r>
              <a:rPr lang="en-US" sz="2400" b="1" dirty="0">
                <a:latin typeface="Google Sans"/>
              </a:rPr>
              <a:t> : </a:t>
            </a:r>
          </a:p>
          <a:p>
            <a:pPr fontAlgn="ctr"/>
            <a:r>
              <a:rPr lang="en-US" sz="1600" dirty="0">
                <a:solidFill>
                  <a:schemeClr val="accent1"/>
                </a:solidFill>
                <a:latin typeface="Google Sans"/>
              </a:rPr>
              <a:t>https://github.com/Sulth4n27/cuti-sulthan</a:t>
            </a:r>
            <a:endParaRPr lang="en-US" sz="1600" b="0" i="0" dirty="0">
              <a:solidFill>
                <a:schemeClr val="accent1"/>
              </a:solidFill>
              <a:effectLst/>
              <a:latin typeface="Google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5" y="818147"/>
            <a:ext cx="10076696" cy="495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2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99" y="176440"/>
            <a:ext cx="10515600" cy="694418"/>
          </a:xfrm>
        </p:spPr>
        <p:txBody>
          <a:bodyPr>
            <a:normAutofit/>
          </a:bodyPr>
          <a:lstStyle/>
          <a:p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HASIL PENGUJIAN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646B263-C9B8-C766-1313-66B58BA6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40" y="870858"/>
            <a:ext cx="4817259" cy="5779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A873CBE-3FEE-8CF4-8E0F-5F18F461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46" y="1171219"/>
            <a:ext cx="5573067" cy="29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494" y="306019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Selesai &amp; Terima kasih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037348"/>
            <a:ext cx="12192000" cy="2422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SEKIAN DAN TERIMA KASIH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811923"/>
            <a:ext cx="12192000" cy="9953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4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57727"/>
            <a:ext cx="12192000" cy="10587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AB606DC-10E1-04B6-7235-342A2BDC8A19}"/>
              </a:ext>
            </a:extLst>
          </p:cNvPr>
          <p:cNvSpPr txBox="1"/>
          <p:nvPr/>
        </p:nvSpPr>
        <p:spPr>
          <a:xfrm>
            <a:off x="3859877" y="1679412"/>
            <a:ext cx="4214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500"/>
              </a:spcBef>
              <a:spcAft>
                <a:spcPts val="750"/>
              </a:spcAft>
            </a:pPr>
            <a:r>
              <a:rPr lang="en-US" sz="7200" b="1" i="0" dirty="0">
                <a:effectLst/>
                <a:latin typeface="Gill Sans Ultra Bold Condensed" panose="020B0A06020104020203" pitchFamily="34" charset="0"/>
              </a:rPr>
              <a:t>BAGIAN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17319C8-1677-F5DE-A42B-A779628D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887" y="3541222"/>
            <a:ext cx="7265324" cy="2294918"/>
          </a:xfrm>
        </p:spPr>
        <p:txBody>
          <a:bodyPr/>
          <a:lstStyle/>
          <a:p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PKL</a:t>
            </a:r>
          </a:p>
          <a:p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PKL</a:t>
            </a:r>
          </a:p>
          <a:p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PKL</a:t>
            </a:r>
          </a:p>
        </p:txBody>
      </p:sp>
    </p:spTree>
    <p:extLst>
      <p:ext uri="{BB962C8B-B14F-4D97-AF65-F5344CB8AC3E}">
        <p14:creationId xmlns:p14="http://schemas.microsoft.com/office/powerpoint/2010/main" val="39152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9724047-3D8C-A239-3D77-56B82D2FB99D}"/>
              </a:ext>
            </a:extLst>
          </p:cNvPr>
          <p:cNvSpPr txBox="1">
            <a:spLocks/>
          </p:cNvSpPr>
          <p:nvPr/>
        </p:nvSpPr>
        <p:spPr>
          <a:xfrm>
            <a:off x="504092" y="674987"/>
            <a:ext cx="11183816" cy="610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1-&gt;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PKL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30B49E6-5495-A414-8E05-08B935A7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1525487"/>
            <a:ext cx="3563416" cy="22275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8C124CD-D0C8-828D-46EA-98D6C2A8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917" y="1525487"/>
            <a:ext cx="6741459" cy="13970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Waktu</a:t>
            </a:r>
          </a:p>
          <a:p>
            <a:pPr marL="287338" indent="0"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19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Agustus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- 14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Desember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2024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4467B16-C434-63C6-C6B9-723B53F670BC}"/>
              </a:ext>
            </a:extLst>
          </p:cNvPr>
          <p:cNvSpPr txBox="1">
            <a:spLocks/>
          </p:cNvSpPr>
          <p:nvPr/>
        </p:nvSpPr>
        <p:spPr>
          <a:xfrm>
            <a:off x="4338917" y="3162380"/>
            <a:ext cx="6741459" cy="139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/>
              <a:t>Tempat</a:t>
            </a:r>
            <a:endParaRPr lang="en-US" dirty="0"/>
          </a:p>
          <a:p>
            <a:pPr marL="287338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Jl. H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Juanda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Komplek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Perkantoran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Aceh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Tamiang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3E64A1A7-65BD-CF4B-5A43-F63E771A9CB8}"/>
              </a:ext>
            </a:extLst>
          </p:cNvPr>
          <p:cNvSpPr txBox="1">
            <a:spLocks/>
          </p:cNvSpPr>
          <p:nvPr/>
        </p:nvSpPr>
        <p:spPr>
          <a:xfrm>
            <a:off x="4338916" y="4898899"/>
            <a:ext cx="6741459" cy="139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/>
              <a:t>Bidang</a:t>
            </a:r>
            <a:endParaRPr lang="en-US" dirty="0"/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Google Sans"/>
              </a:rPr>
              <a:t>Pengadaan</a:t>
            </a:r>
            <a:r>
              <a:rPr lang="en-US" sz="1200" b="0" i="0" dirty="0">
                <a:effectLst/>
                <a:latin typeface="Google Sans"/>
              </a:rPr>
              <a:t>, </a:t>
            </a:r>
            <a:r>
              <a:rPr lang="en-US" sz="1200" b="0" i="0" dirty="0" err="1">
                <a:effectLst/>
                <a:latin typeface="Google Sans"/>
              </a:rPr>
              <a:t>Pemberhentian</a:t>
            </a:r>
            <a:r>
              <a:rPr lang="en-US" sz="1200" b="0" i="0" dirty="0">
                <a:effectLst/>
                <a:latin typeface="Google Sans"/>
              </a:rPr>
              <a:t>, dan </a:t>
            </a:r>
            <a:r>
              <a:rPr lang="en-US" sz="1200" b="0" i="0" dirty="0" err="1">
                <a:effectLst/>
                <a:latin typeface="Google Sans"/>
              </a:rPr>
              <a:t>Informasi</a:t>
            </a:r>
            <a:endParaRPr lang="en-US" sz="1200" b="0" i="0" dirty="0">
              <a:effectLst/>
              <a:latin typeface="Google Sans"/>
            </a:endParaRPr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Google Sans"/>
              </a:rPr>
              <a:t>Mutasi</a:t>
            </a:r>
            <a:r>
              <a:rPr lang="en-US" sz="1200" b="0" i="0" dirty="0">
                <a:effectLst/>
                <a:latin typeface="Google Sans"/>
              </a:rPr>
              <a:t> dan </a:t>
            </a:r>
            <a:r>
              <a:rPr lang="en-US" sz="1200" b="0" i="0" dirty="0" err="1">
                <a:effectLst/>
                <a:latin typeface="Google Sans"/>
              </a:rPr>
              <a:t>Promosi</a:t>
            </a:r>
            <a:endParaRPr lang="en-US" sz="1200" b="0" i="0" dirty="0">
              <a:effectLst/>
              <a:latin typeface="Google Sans"/>
            </a:endParaRPr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Google Sans"/>
              </a:rPr>
              <a:t>Penilaian</a:t>
            </a:r>
            <a:r>
              <a:rPr lang="en-US" sz="1200" b="0" i="0" dirty="0">
                <a:effectLst/>
                <a:latin typeface="Google Sans"/>
              </a:rPr>
              <a:t> Kinerja </a:t>
            </a:r>
            <a:r>
              <a:rPr lang="en-US" sz="1200" b="0" i="0" dirty="0" err="1">
                <a:effectLst/>
                <a:latin typeface="Google Sans"/>
              </a:rPr>
              <a:t>Aparatur</a:t>
            </a:r>
            <a:r>
              <a:rPr lang="en-US" sz="1200" b="0" i="0" dirty="0">
                <a:effectLst/>
                <a:latin typeface="Google Sans"/>
              </a:rPr>
              <a:t> dan </a:t>
            </a:r>
            <a:r>
              <a:rPr lang="en-US" sz="1200" b="0" i="0" dirty="0" err="1">
                <a:effectLst/>
                <a:latin typeface="Google Sans"/>
              </a:rPr>
              <a:t>Penghargaan</a:t>
            </a:r>
            <a:endParaRPr lang="en-US" sz="1200" b="0" i="0" dirty="0">
              <a:effectLst/>
              <a:latin typeface="Google Sans"/>
            </a:endParaRPr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Google Sans"/>
              </a:rPr>
              <a:t>Pengembangan</a:t>
            </a:r>
            <a:r>
              <a:rPr lang="en-US" sz="1200" b="0" i="0" dirty="0">
                <a:effectLst/>
                <a:latin typeface="Google Sans"/>
              </a:rPr>
              <a:t> </a:t>
            </a:r>
            <a:r>
              <a:rPr lang="en-US" sz="1200" b="0" i="0" dirty="0" err="1">
                <a:effectLst/>
                <a:latin typeface="Google Sans"/>
              </a:rPr>
              <a:t>Kompetensi</a:t>
            </a:r>
            <a:r>
              <a:rPr lang="en-US" sz="1200" b="0" i="0" dirty="0">
                <a:effectLst/>
                <a:latin typeface="Google Sans"/>
              </a:rPr>
              <a:t> </a:t>
            </a:r>
            <a:r>
              <a:rPr lang="en-US" sz="1200" b="0" i="0" dirty="0" err="1">
                <a:effectLst/>
                <a:latin typeface="Google Sans"/>
              </a:rPr>
              <a:t>Aparatur</a:t>
            </a:r>
            <a:endParaRPr lang="en-US" sz="1200" b="0" i="0" dirty="0">
              <a:effectLst/>
              <a:latin typeface="Google Sans"/>
            </a:endParaRPr>
          </a:p>
        </p:txBody>
      </p:sp>
      <p:pic>
        <p:nvPicPr>
          <p:cNvPr id="1026" name="Picture 2" descr="Aceh Tamiang Buka Pendaftaran Seleksi Calon Kadis | Halaman 7">
            <a:extLst>
              <a:ext uri="{FF2B5EF4-FFF2-40B4-BE49-F238E27FC236}">
                <a16:creationId xmlns="" xmlns:a16="http://schemas.microsoft.com/office/drawing/2014/main" id="{5E511145-125A-CB5D-5096-9CA4A1D1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" y="3920296"/>
            <a:ext cx="3563416" cy="23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2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B696654-DF65-2CEC-5EAC-F2A7F313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0" y="1521229"/>
            <a:ext cx="10775929" cy="33417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B9724047-3D8C-A239-3D77-56B82D2FB99D}"/>
              </a:ext>
            </a:extLst>
          </p:cNvPr>
          <p:cNvSpPr txBox="1">
            <a:spLocks/>
          </p:cNvSpPr>
          <p:nvPr/>
        </p:nvSpPr>
        <p:spPr>
          <a:xfrm>
            <a:off x="504092" y="674987"/>
            <a:ext cx="11183816" cy="610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1-&gt;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PKL</a:t>
            </a:r>
          </a:p>
        </p:txBody>
      </p:sp>
    </p:spTree>
    <p:extLst>
      <p:ext uri="{BB962C8B-B14F-4D97-AF65-F5344CB8AC3E}">
        <p14:creationId xmlns:p14="http://schemas.microsoft.com/office/powerpoint/2010/main" val="5833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2956"/>
            <a:ext cx="11183816" cy="61061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Bagian 1-&gt;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PKL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446" y="6027593"/>
            <a:ext cx="3732008" cy="534762"/>
          </a:xfrm>
        </p:spPr>
        <p:txBody>
          <a:bodyPr/>
          <a:lstStyle/>
          <a:p>
            <a:r>
              <a:rPr lang="id-ID" dirty="0"/>
              <a:t>Kegiatan Piket harian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89119" y="6020130"/>
            <a:ext cx="4287383" cy="61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Kegiatan </a:t>
            </a:r>
            <a:r>
              <a:rPr lang="en-US" dirty="0" err="1"/>
              <a:t>Absensi</a:t>
            </a:r>
            <a:endParaRPr lang="en-US" dirty="0"/>
          </a:p>
        </p:txBody>
      </p:sp>
      <p:pic>
        <p:nvPicPr>
          <p:cNvPr id="7" name="Picture 2" descr="SERUNYA PKL DI KANTOR DESA - Website Resmi Desa Argosari Kecamatan Ayah  Kabupaten Kebumen">
            <a:extLst>
              <a:ext uri="{FF2B5EF4-FFF2-40B4-BE49-F238E27FC236}">
                <a16:creationId xmlns="" xmlns:a16="http://schemas.microsoft.com/office/drawing/2014/main" id="{D3265653-6D0F-A4AA-0384-5342EEBB2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3"/>
          <a:stretch/>
        </p:blipFill>
        <p:spPr bwMode="auto">
          <a:xfrm>
            <a:off x="4553295" y="3954452"/>
            <a:ext cx="3022763" cy="19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EL PAGI : MEMPERTAHANKAN PRESTASI">
            <a:extLst>
              <a:ext uri="{FF2B5EF4-FFF2-40B4-BE49-F238E27FC236}">
                <a16:creationId xmlns="" xmlns:a16="http://schemas.microsoft.com/office/drawing/2014/main" id="{06A191A1-1103-E411-9B8C-6BEA66732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3954453"/>
            <a:ext cx="3023848" cy="196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EE02A1F5-B725-EF65-B9A0-1BEDFAB5F7FD}"/>
              </a:ext>
            </a:extLst>
          </p:cNvPr>
          <p:cNvSpPr txBox="1">
            <a:spLocks/>
          </p:cNvSpPr>
          <p:nvPr/>
        </p:nvSpPr>
        <p:spPr>
          <a:xfrm>
            <a:off x="8595360" y="6008630"/>
            <a:ext cx="3655615" cy="57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Kegiatan Apel Rutin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A3EBC062-F2F1-2EA7-1D2C-BB062A089663}"/>
              </a:ext>
            </a:extLst>
          </p:cNvPr>
          <p:cNvSpPr txBox="1">
            <a:spLocks/>
          </p:cNvSpPr>
          <p:nvPr/>
        </p:nvSpPr>
        <p:spPr>
          <a:xfrm>
            <a:off x="4372454" y="3258629"/>
            <a:ext cx="4287383" cy="61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Kegiatan </a:t>
            </a:r>
            <a:r>
              <a:rPr lang="en-US" dirty="0" err="1"/>
              <a:t>Pendataan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BCB6A27-5499-FA74-F89B-33627DDE6C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5" b="14565"/>
          <a:stretch/>
        </p:blipFill>
        <p:spPr bwMode="auto">
          <a:xfrm>
            <a:off x="8581839" y="1182715"/>
            <a:ext cx="3037369" cy="2002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582B10-6605-D8D9-7991-6502ED093D9F}"/>
              </a:ext>
            </a:extLst>
          </p:cNvPr>
          <p:cNvSpPr txBox="1">
            <a:spLocks/>
          </p:cNvSpPr>
          <p:nvPr/>
        </p:nvSpPr>
        <p:spPr>
          <a:xfrm>
            <a:off x="8520985" y="3258629"/>
            <a:ext cx="4287383" cy="61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Kegiatan </a:t>
            </a:r>
            <a:r>
              <a:rPr lang="en-US" dirty="0" err="1"/>
              <a:t>Pendataan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2493C3E-4BCC-C17D-AC02-0C7FD0BC8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3" y="1117153"/>
            <a:ext cx="3037369" cy="196896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ABDFCA3-83D3-2B0F-2DB4-0D3E8ED0327E}"/>
              </a:ext>
            </a:extLst>
          </p:cNvPr>
          <p:cNvSpPr txBox="1">
            <a:spLocks/>
          </p:cNvSpPr>
          <p:nvPr/>
        </p:nvSpPr>
        <p:spPr>
          <a:xfrm>
            <a:off x="707571" y="3239893"/>
            <a:ext cx="4287383" cy="61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Pengajian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35CA0EE-56E6-E97A-173B-7CCAC37F3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4" y="3880284"/>
            <a:ext cx="3037368" cy="2043137"/>
          </a:xfrm>
          <a:prstGeom prst="rect">
            <a:avLst/>
          </a:prstGeom>
        </p:spPr>
      </p:pic>
      <p:pic>
        <p:nvPicPr>
          <p:cNvPr id="17" name="Picture 16" descr="C:\Users\sulthan\AppData\Local\Packages\5319275A.WhatsAppDesktop_cv1g1gvanyjgm\TempState\5A390E1961EE89635C1D9E96F883BB3D\Gambar WhatsApp 2024-08-31 pukul 00.58.31_9ab440e5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84" y="1182715"/>
            <a:ext cx="2054184" cy="1968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5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9724047-3D8C-A239-3D77-56B82D2FB99D}"/>
              </a:ext>
            </a:extLst>
          </p:cNvPr>
          <p:cNvSpPr txBox="1">
            <a:spLocks/>
          </p:cNvSpPr>
          <p:nvPr/>
        </p:nvSpPr>
        <p:spPr>
          <a:xfrm>
            <a:off x="504092" y="674987"/>
            <a:ext cx="11183816" cy="610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1-&gt;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Kendala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PKL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30B49E6-5495-A414-8E05-08B935A7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1525487"/>
            <a:ext cx="3563416" cy="22275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8C124CD-D0C8-828D-46EA-98D6C2A8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917" y="1525487"/>
            <a:ext cx="6741459" cy="13970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Waktu</a:t>
            </a:r>
          </a:p>
          <a:p>
            <a:pPr marL="287338" indent="0"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19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Agustus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- 14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Desember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2024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4467B16-C434-63C6-C6B9-723B53F670BC}"/>
              </a:ext>
            </a:extLst>
          </p:cNvPr>
          <p:cNvSpPr txBox="1">
            <a:spLocks/>
          </p:cNvSpPr>
          <p:nvPr/>
        </p:nvSpPr>
        <p:spPr>
          <a:xfrm>
            <a:off x="4338917" y="3162380"/>
            <a:ext cx="6741459" cy="139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/>
              <a:t>Tempat</a:t>
            </a:r>
            <a:endParaRPr lang="en-US" dirty="0"/>
          </a:p>
          <a:p>
            <a:pPr marL="287338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Jl. H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Juanda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Komplek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Perkantoran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Aceh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Tamiang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3E64A1A7-65BD-CF4B-5A43-F63E771A9CB8}"/>
              </a:ext>
            </a:extLst>
          </p:cNvPr>
          <p:cNvSpPr txBox="1">
            <a:spLocks/>
          </p:cNvSpPr>
          <p:nvPr/>
        </p:nvSpPr>
        <p:spPr>
          <a:xfrm>
            <a:off x="4338916" y="4898899"/>
            <a:ext cx="6741459" cy="139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/>
              <a:t>Bidang</a:t>
            </a:r>
            <a:endParaRPr lang="en-US" dirty="0"/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Google Sans"/>
              </a:rPr>
              <a:t>Pengadaan</a:t>
            </a:r>
            <a:r>
              <a:rPr lang="en-US" sz="1200" b="0" i="0" dirty="0">
                <a:effectLst/>
                <a:latin typeface="Google Sans"/>
              </a:rPr>
              <a:t>, </a:t>
            </a:r>
            <a:r>
              <a:rPr lang="en-US" sz="1200" b="0" i="0" dirty="0" err="1">
                <a:effectLst/>
                <a:latin typeface="Google Sans"/>
              </a:rPr>
              <a:t>Pemberhentian</a:t>
            </a:r>
            <a:r>
              <a:rPr lang="en-US" sz="1200" b="0" i="0" dirty="0">
                <a:effectLst/>
                <a:latin typeface="Google Sans"/>
              </a:rPr>
              <a:t>, dan </a:t>
            </a:r>
            <a:r>
              <a:rPr lang="en-US" sz="1200" b="0" i="0" dirty="0" err="1">
                <a:effectLst/>
                <a:latin typeface="Google Sans"/>
              </a:rPr>
              <a:t>Informasi</a:t>
            </a:r>
            <a:endParaRPr lang="en-US" sz="1200" b="0" i="0" dirty="0">
              <a:effectLst/>
              <a:latin typeface="Google Sans"/>
            </a:endParaRPr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Google Sans"/>
              </a:rPr>
              <a:t>Mutasi</a:t>
            </a:r>
            <a:r>
              <a:rPr lang="en-US" sz="1200" b="0" i="0" dirty="0">
                <a:effectLst/>
                <a:latin typeface="Google Sans"/>
              </a:rPr>
              <a:t> dan </a:t>
            </a:r>
            <a:r>
              <a:rPr lang="en-US" sz="1200" b="0" i="0" dirty="0" err="1">
                <a:effectLst/>
                <a:latin typeface="Google Sans"/>
              </a:rPr>
              <a:t>Promosi</a:t>
            </a:r>
            <a:endParaRPr lang="en-US" sz="1200" b="0" i="0" dirty="0">
              <a:effectLst/>
              <a:latin typeface="Google Sans"/>
            </a:endParaRPr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Google Sans"/>
              </a:rPr>
              <a:t>Penilaian</a:t>
            </a:r>
            <a:r>
              <a:rPr lang="en-US" sz="1200" b="0" i="0" dirty="0">
                <a:effectLst/>
                <a:latin typeface="Google Sans"/>
              </a:rPr>
              <a:t> Kinerja </a:t>
            </a:r>
            <a:r>
              <a:rPr lang="en-US" sz="1200" b="0" i="0" dirty="0" err="1">
                <a:effectLst/>
                <a:latin typeface="Google Sans"/>
              </a:rPr>
              <a:t>Aparatur</a:t>
            </a:r>
            <a:r>
              <a:rPr lang="en-US" sz="1200" b="0" i="0" dirty="0">
                <a:effectLst/>
                <a:latin typeface="Google Sans"/>
              </a:rPr>
              <a:t> dan </a:t>
            </a:r>
            <a:r>
              <a:rPr lang="en-US" sz="1200" b="0" i="0" dirty="0" err="1">
                <a:effectLst/>
                <a:latin typeface="Google Sans"/>
              </a:rPr>
              <a:t>Penghargaan</a:t>
            </a:r>
            <a:endParaRPr lang="en-US" sz="1200" b="0" i="0" dirty="0">
              <a:effectLst/>
              <a:latin typeface="Google Sans"/>
            </a:endParaRPr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Google Sans"/>
              </a:rPr>
              <a:t>Pengembangan</a:t>
            </a:r>
            <a:r>
              <a:rPr lang="en-US" sz="1200" b="0" i="0" dirty="0">
                <a:effectLst/>
                <a:latin typeface="Google Sans"/>
              </a:rPr>
              <a:t> </a:t>
            </a:r>
            <a:r>
              <a:rPr lang="en-US" sz="1200" b="0" i="0" dirty="0" err="1">
                <a:effectLst/>
                <a:latin typeface="Google Sans"/>
              </a:rPr>
              <a:t>Kompetensi</a:t>
            </a:r>
            <a:r>
              <a:rPr lang="en-US" sz="1200" b="0" i="0" dirty="0">
                <a:effectLst/>
                <a:latin typeface="Google Sans"/>
              </a:rPr>
              <a:t> </a:t>
            </a:r>
            <a:r>
              <a:rPr lang="en-US" sz="1200" b="0" i="0" dirty="0" err="1">
                <a:effectLst/>
                <a:latin typeface="Google Sans"/>
              </a:rPr>
              <a:t>Aparatur</a:t>
            </a:r>
            <a:endParaRPr lang="en-US" sz="1200" b="0" i="0" dirty="0">
              <a:effectLst/>
              <a:latin typeface="Google Sans"/>
            </a:endParaRPr>
          </a:p>
        </p:txBody>
      </p:sp>
      <p:pic>
        <p:nvPicPr>
          <p:cNvPr id="1026" name="Picture 2" descr="Aceh Tamiang Buka Pendaftaran Seleksi Calon Kadis | Halaman 7">
            <a:extLst>
              <a:ext uri="{FF2B5EF4-FFF2-40B4-BE49-F238E27FC236}">
                <a16:creationId xmlns="" xmlns:a16="http://schemas.microsoft.com/office/drawing/2014/main" id="{5E511145-125A-CB5D-5096-9CA4A1D1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" y="3920296"/>
            <a:ext cx="3563416" cy="23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7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2B1DAEE-4F65-723A-FB09-67C7C73B1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205343-EC0C-B69B-B24B-F707E3B92C57}"/>
              </a:ext>
            </a:extLst>
          </p:cNvPr>
          <p:cNvSpPr txBox="1"/>
          <p:nvPr/>
        </p:nvSpPr>
        <p:spPr>
          <a:xfrm>
            <a:off x="3352799" y="1596284"/>
            <a:ext cx="4644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500"/>
              </a:spcBef>
              <a:spcAft>
                <a:spcPts val="750"/>
              </a:spcAft>
            </a:pPr>
            <a:r>
              <a:rPr lang="en-US" sz="7200" b="1" i="0" dirty="0">
                <a:effectLst/>
                <a:latin typeface="Gill Sans Ultra Bold Condensed" panose="020B0A06020104020203" pitchFamily="34" charset="0"/>
              </a:rPr>
              <a:t>BAGIAN 1I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7CE84C5-192E-4447-FC71-649D0ADC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084" y="3541222"/>
            <a:ext cx="6550430" cy="2294918"/>
          </a:xfrm>
        </p:spPr>
        <p:txBody>
          <a:bodyPr/>
          <a:lstStyle/>
          <a:p>
            <a:r>
              <a:rPr lang="sv-SE" dirty="0"/>
              <a:t>Analisis Kebutuhan Aplikasi</a:t>
            </a:r>
          </a:p>
          <a:p>
            <a:r>
              <a:rPr lang="sv-SE" dirty="0"/>
              <a:t>Pengujian Aspek Fungsinalitas Aplikasi</a:t>
            </a:r>
          </a:p>
          <a:p>
            <a:r>
              <a:rPr lang="sv-SE" dirty="0"/>
              <a:t>Kesimpulan dan Saran Pengembangan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2F16710-7C2B-22D6-E2FC-4285AB67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EF151-E614-B7E2-972B-B3A349A5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82" y="219982"/>
            <a:ext cx="11664417" cy="56378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433A574-7F62-CCC6-C0DE-D86367A395D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56CB4B7-DD3B-1A4F-9963-0CF5613D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90991"/>
            <a:ext cx="9912718" cy="47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id-ID" dirty="0"/>
              <a:t>Selama ini </a:t>
            </a:r>
            <a:r>
              <a:rPr lang="id-ID" dirty="0" smtClean="0"/>
              <a:t>pen</a:t>
            </a:r>
            <a:r>
              <a:rPr lang="en-US" dirty="0" err="1" smtClean="0"/>
              <a:t>gajuan</a:t>
            </a:r>
            <a:r>
              <a:rPr lang="en-US" dirty="0" smtClean="0"/>
              <a:t> </a:t>
            </a:r>
            <a:r>
              <a:rPr lang="en-US" dirty="0" err="1" smtClean="0"/>
              <a:t>Cuti</a:t>
            </a:r>
            <a:r>
              <a:rPr lang="id-ID" dirty="0" smtClean="0"/>
              <a:t> </a:t>
            </a:r>
            <a:r>
              <a:rPr lang="en-US" dirty="0"/>
              <a:t>PEGAWAI</a:t>
            </a:r>
            <a:r>
              <a:rPr lang="id-ID" dirty="0"/>
              <a:t> masih dilakukan secara </a:t>
            </a:r>
            <a:r>
              <a:rPr lang="id-ID" dirty="0" smtClean="0"/>
              <a:t>manual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transparansi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web, proses </a:t>
            </a:r>
            <a:r>
              <a:rPr lang="en-US" dirty="0" err="1"/>
              <a:t>pengajuan</a:t>
            </a:r>
            <a:r>
              <a:rPr lang="en-US" dirty="0"/>
              <a:t>, </a:t>
            </a:r>
            <a:r>
              <a:rPr lang="en-US" dirty="0" err="1"/>
              <a:t>persetujuan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terintegrasi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endParaRPr lang="id-ID" dirty="0"/>
          </a:p>
          <a:p>
            <a:endParaRPr lang="id-ID" sz="1400" dirty="0"/>
          </a:p>
          <a:p>
            <a:r>
              <a:rPr lang="id-ID" dirty="0"/>
              <a:t>Tujuan: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Mudah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Murah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Efisien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Efektif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7609114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2 Tips agar Tidak Pusing Memikirkan Masalah, Ini Caranya!">
            <a:extLst>
              <a:ext uri="{FF2B5EF4-FFF2-40B4-BE49-F238E27FC236}">
                <a16:creationId xmlns="" xmlns:a16="http://schemas.microsoft.com/office/drawing/2014/main" id="{76871D18-310A-E6C7-386F-E6EB1372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862" y="3914272"/>
            <a:ext cx="4260411" cy="23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1705</TotalTime>
  <Words>426</Words>
  <Application>Microsoft Office PowerPoint</Application>
  <PresentationFormat>Custom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Bagian 1-&gt; Kegiatan selama PKL</vt:lpstr>
      <vt:lpstr>PowerPoint Presentation</vt:lpstr>
      <vt:lpstr>PowerPoint Presentation</vt:lpstr>
      <vt:lpstr>Bagian 2-&gt; Jadwal Pembuatan Aplikasi</vt:lpstr>
      <vt:lpstr>PowerPoint Presentation</vt:lpstr>
      <vt:lpstr>PowerPoint Presentation</vt:lpstr>
      <vt:lpstr>PowerPoint Presentation</vt:lpstr>
      <vt:lpstr>Bagian 2-&gt;  DESAIN PROTOTYPE</vt:lpstr>
      <vt:lpstr>Bagian 2-&gt; Perancangan -&gt; Table Desain Phpmyadmin</vt:lpstr>
      <vt:lpstr>Bagian 2-&gt; Pengembangan (GITHUB) </vt:lpstr>
      <vt:lpstr>4. HASIL PENGUJIAN</vt:lpstr>
      <vt:lpstr>Selesai &amp; Terima kasih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Pendataan Penduduk Di DisCapil Kota Langsa</dc:title>
  <dc:creator>MITA</dc:creator>
  <cp:lastModifiedBy>SULTAN</cp:lastModifiedBy>
  <cp:revision>35</cp:revision>
  <dcterms:created xsi:type="dcterms:W3CDTF">2024-01-17T03:37:04Z</dcterms:created>
  <dcterms:modified xsi:type="dcterms:W3CDTF">2025-01-19T04:31:19Z</dcterms:modified>
</cp:coreProperties>
</file>