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5" r:id="rId8"/>
    <p:sldId id="263" r:id="rId9"/>
    <p:sldId id="267" r:id="rId10"/>
    <p:sldId id="268" r:id="rId11"/>
    <p:sldId id="269" r:id="rId12"/>
    <p:sldId id="262" r:id="rId13"/>
    <p:sldId id="26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665E-FAA5-4B32-93A4-3AD77C9682F5}"/>
              </a:ext>
            </a:extLst>
          </p:cNvPr>
          <p:cNvSpPr>
            <a:spLocks noGrp="1"/>
          </p:cNvSpPr>
          <p:nvPr>
            <p:ph type="ctrTitle"/>
          </p:nvPr>
        </p:nvSpPr>
        <p:spPr>
          <a:xfrm>
            <a:off x="842838" y="1160890"/>
            <a:ext cx="7052807" cy="1248355"/>
          </a:xfrm>
        </p:spPr>
        <p:txBody>
          <a:bodyPr/>
          <a:lstStyle/>
          <a:p>
            <a:r>
              <a:rPr lang="en-IN" dirty="0">
                <a:latin typeface="Calibri" panose="020F0502020204030204" pitchFamily="34" charset="0"/>
                <a:cs typeface="Calibri" panose="020F0502020204030204" pitchFamily="34" charset="0"/>
              </a:rPr>
              <a:t>Text Summarization </a:t>
            </a:r>
          </a:p>
        </p:txBody>
      </p:sp>
      <p:sp>
        <p:nvSpPr>
          <p:cNvPr id="3" name="Subtitle 2">
            <a:extLst>
              <a:ext uri="{FF2B5EF4-FFF2-40B4-BE49-F238E27FC236}">
                <a16:creationId xmlns:a16="http://schemas.microsoft.com/office/drawing/2014/main" id="{5241E549-DB39-4257-B1F5-AF806DD167CC}"/>
              </a:ext>
            </a:extLst>
          </p:cNvPr>
          <p:cNvSpPr>
            <a:spLocks noGrp="1"/>
          </p:cNvSpPr>
          <p:nvPr>
            <p:ph type="subTitle" idx="1"/>
          </p:nvPr>
        </p:nvSpPr>
        <p:spPr>
          <a:xfrm>
            <a:off x="667910" y="3331597"/>
            <a:ext cx="8444285" cy="1816135"/>
          </a:xfrm>
        </p:spPr>
        <p:txBody>
          <a:bodyPr>
            <a:noAutofit/>
          </a:bodyPr>
          <a:lstStyle/>
          <a:p>
            <a:r>
              <a:rPr lang="en-IN" sz="2400" dirty="0">
                <a:latin typeface="Calibri" panose="020F0502020204030204" pitchFamily="34" charset="0"/>
                <a:cs typeface="Calibri" panose="020F0502020204030204" pitchFamily="34" charset="0"/>
              </a:rPr>
              <a:t>Done By:</a:t>
            </a:r>
          </a:p>
          <a:p>
            <a:r>
              <a:rPr lang="en-IN" sz="2400" dirty="0">
                <a:latin typeface="Calibri" panose="020F0502020204030204" pitchFamily="34" charset="0"/>
                <a:cs typeface="Calibri" panose="020F0502020204030204" pitchFamily="34" charset="0"/>
              </a:rPr>
              <a:t>18K41A04B4</a:t>
            </a:r>
          </a:p>
          <a:p>
            <a:r>
              <a:rPr lang="en-IN" sz="2400" dirty="0">
                <a:latin typeface="Calibri" panose="020F0502020204030204" pitchFamily="34" charset="0"/>
                <a:cs typeface="Calibri" panose="020F0502020204030204" pitchFamily="34" charset="0"/>
              </a:rPr>
              <a:t>18K41A0450</a:t>
            </a:r>
          </a:p>
          <a:p>
            <a:r>
              <a:rPr lang="en-IN" sz="2400" dirty="0">
                <a:latin typeface="Calibri" panose="020F0502020204030204" pitchFamily="34" charset="0"/>
                <a:cs typeface="Calibri" panose="020F0502020204030204" pitchFamily="34" charset="0"/>
              </a:rPr>
              <a:t>18K41A0595</a:t>
            </a:r>
          </a:p>
          <a:p>
            <a:r>
              <a:rPr lang="en-IN" sz="2400" dirty="0">
                <a:latin typeface="Calibri" panose="020F0502020204030204" pitchFamily="34" charset="0"/>
                <a:cs typeface="Calibri" panose="020F0502020204030204" pitchFamily="34" charset="0"/>
              </a:rPr>
              <a:t>18K41A05F3</a:t>
            </a:r>
          </a:p>
        </p:txBody>
      </p:sp>
    </p:spTree>
    <p:extLst>
      <p:ext uri="{BB962C8B-B14F-4D97-AF65-F5344CB8AC3E}">
        <p14:creationId xmlns:p14="http://schemas.microsoft.com/office/powerpoint/2010/main" val="283892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B12DB-E628-462B-AFD3-4923BDCD0610}"/>
              </a:ext>
            </a:extLst>
          </p:cNvPr>
          <p:cNvSpPr>
            <a:spLocks noGrp="1"/>
          </p:cNvSpPr>
          <p:nvPr>
            <p:ph idx="1"/>
          </p:nvPr>
        </p:nvSpPr>
        <p:spPr>
          <a:xfrm>
            <a:off x="477078" y="1160891"/>
            <a:ext cx="8796924" cy="4880472"/>
          </a:xfrm>
        </p:spPr>
        <p:txBody>
          <a:bodyPr>
            <a:noAutofit/>
          </a:bodyPr>
          <a:lstStyle/>
          <a:p>
            <a:pPr>
              <a:lnSpc>
                <a:spcPct val="150000"/>
              </a:lnSpc>
              <a:spcAft>
                <a:spcPts val="800"/>
              </a:spcAft>
            </a:pPr>
            <a:r>
              <a:rPr lang="en-IN" sz="1600" b="1" dirty="0">
                <a:effectLst/>
                <a:latin typeface="Calibri" panose="020F0502020204030204" pitchFamily="34" charset="0"/>
                <a:ea typeface="Calibri" panose="020F0502020204030204" pitchFamily="34" charset="0"/>
                <a:cs typeface="Arial" panose="020B0604020202020204" pitchFamily="34" charset="0"/>
              </a:rPr>
              <a:t>Main steps for text summarization:</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IN" sz="1600" dirty="0">
                <a:effectLst/>
                <a:latin typeface="Calibri" panose="020F0502020204030204" pitchFamily="34" charset="0"/>
                <a:ea typeface="Calibri" panose="020F0502020204030204" pitchFamily="34" charset="0"/>
                <a:cs typeface="Arial" panose="020B0604020202020204" pitchFamily="34" charset="0"/>
              </a:rPr>
              <a:t>There are three main steps for summarizing documents.</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Arial" panose="020B0604020202020204" pitchFamily="34" charset="0"/>
              </a:rPr>
              <a:t>These are topic identification, interpretation and summary generation.</a:t>
            </a:r>
          </a:p>
          <a:p>
            <a:pPr>
              <a:lnSpc>
                <a:spcPct val="150000"/>
              </a:lnSpc>
              <a:spcAft>
                <a:spcPts val="800"/>
              </a:spcAft>
            </a:pPr>
            <a:r>
              <a:rPr lang="en-IN" sz="1600" b="1" dirty="0">
                <a:effectLst/>
                <a:latin typeface="Calibri" panose="020F0502020204030204" pitchFamily="34" charset="0"/>
                <a:ea typeface="Calibri" panose="020F0502020204030204" pitchFamily="34" charset="0"/>
                <a:cs typeface="Arial" panose="020B0604020202020204" pitchFamily="34" charset="0"/>
              </a:rPr>
              <a:t>Topic Identification</a:t>
            </a:r>
            <a:r>
              <a:rPr lang="en-IN" sz="1600" dirty="0">
                <a:effectLst/>
                <a:latin typeface="Calibri" panose="020F0502020204030204" pitchFamily="34" charset="0"/>
                <a:ea typeface="Calibri" panose="020F0502020204030204" pitchFamily="34" charset="0"/>
                <a:cs typeface="Arial" panose="020B0604020202020204" pitchFamily="34" charset="0"/>
              </a:rPr>
              <a:t> </a:t>
            </a:r>
            <a:r>
              <a:rPr lang="en-IN" sz="1600" b="1" dirty="0">
                <a:effectLst/>
                <a:latin typeface="Calibri" panose="020F0502020204030204" pitchFamily="34" charset="0"/>
                <a:ea typeface="Calibri" panose="020F0502020204030204" pitchFamily="34" charset="0"/>
                <a:cs typeface="Arial" panose="020B0604020202020204" pitchFamily="34" charset="0"/>
              </a:rPr>
              <a:t>: </a:t>
            </a:r>
            <a:r>
              <a:rPr lang="en-IN" sz="1600" dirty="0">
                <a:effectLst/>
                <a:latin typeface="Calibri" panose="020F0502020204030204" pitchFamily="34" charset="0"/>
                <a:ea typeface="Calibri" panose="020F0502020204030204" pitchFamily="34" charset="0"/>
                <a:cs typeface="Arial" panose="020B0604020202020204" pitchFamily="34" charset="0"/>
              </a:rPr>
              <a:t>The most prominent information in the text is identified .</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Arial" panose="020B0604020202020204" pitchFamily="34" charset="0"/>
              </a:rPr>
              <a:t>There are different techniques for topic identification are used which are Position, Cue Phrases, word frequency. Methods which are based on the position of phrases are the most useful methods for topic identification. </a:t>
            </a:r>
          </a:p>
          <a:p>
            <a:pPr>
              <a:lnSpc>
                <a:spcPct val="150000"/>
              </a:lnSpc>
              <a:spcAft>
                <a:spcPts val="800"/>
              </a:spcAft>
            </a:pPr>
            <a:r>
              <a:rPr lang="en-IN" sz="1600" b="1" dirty="0">
                <a:effectLst/>
                <a:latin typeface="Calibri" panose="020F0502020204030204" pitchFamily="34" charset="0"/>
                <a:ea typeface="Calibri" panose="020F0502020204030204" pitchFamily="34" charset="0"/>
                <a:cs typeface="Arial" panose="020B0604020202020204" pitchFamily="34" charset="0"/>
              </a:rPr>
              <a:t> Interpretation :</a:t>
            </a:r>
            <a:r>
              <a:rPr lang="en-IN" sz="1600" dirty="0">
                <a:effectLst/>
                <a:latin typeface="Calibri" panose="020F0502020204030204" pitchFamily="34" charset="0"/>
                <a:ea typeface="Calibri" panose="020F0502020204030204" pitchFamily="34" charset="0"/>
                <a:cs typeface="Arial" panose="020B0604020202020204" pitchFamily="34" charset="0"/>
              </a:rPr>
              <a:t> Abstract summaries need to go through interpretation step.</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Arial" panose="020B0604020202020204" pitchFamily="34" charset="0"/>
              </a:rPr>
              <a:t> In This step, different subjects are fused in order to form a general content. </a:t>
            </a:r>
          </a:p>
          <a:p>
            <a:r>
              <a:rPr lang="en-IN" sz="1600" b="1" dirty="0">
                <a:effectLst/>
                <a:latin typeface="Calibri" panose="020F0502020204030204" pitchFamily="34" charset="0"/>
                <a:ea typeface="Calibri" panose="020F0502020204030204" pitchFamily="34" charset="0"/>
                <a:cs typeface="Arial" panose="020B0604020202020204" pitchFamily="34" charset="0"/>
              </a:rPr>
              <a:t>Summary Generation</a:t>
            </a:r>
            <a:r>
              <a:rPr lang="en-IN" sz="1600" dirty="0">
                <a:effectLst/>
                <a:latin typeface="Calibri" panose="020F0502020204030204" pitchFamily="34" charset="0"/>
                <a:ea typeface="Calibri" panose="020F0502020204030204" pitchFamily="34" charset="0"/>
                <a:cs typeface="Arial" panose="020B0604020202020204" pitchFamily="34" charset="0"/>
              </a:rPr>
              <a:t> : In this step, the system uses text generation method</a:t>
            </a:r>
            <a:endParaRPr lang="en-IN" sz="1600" dirty="0"/>
          </a:p>
        </p:txBody>
      </p:sp>
    </p:spTree>
    <p:extLst>
      <p:ext uri="{BB962C8B-B14F-4D97-AF65-F5344CB8AC3E}">
        <p14:creationId xmlns:p14="http://schemas.microsoft.com/office/powerpoint/2010/main" val="196973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3B94-6B98-4604-9548-25288AB4AF23}"/>
              </a:ext>
            </a:extLst>
          </p:cNvPr>
          <p:cNvSpPr>
            <a:spLocks noGrp="1"/>
          </p:cNvSpPr>
          <p:nvPr>
            <p:ph type="title"/>
          </p:nvPr>
        </p:nvSpPr>
        <p:spPr/>
        <p:txBody>
          <a:bodyPr/>
          <a:lstStyle/>
          <a:p>
            <a:r>
              <a:rPr lang="en-IN" dirty="0"/>
              <a:t>Steps involved in text summarization</a:t>
            </a:r>
          </a:p>
        </p:txBody>
      </p:sp>
      <p:sp>
        <p:nvSpPr>
          <p:cNvPr id="3" name="Content Placeholder 2">
            <a:extLst>
              <a:ext uri="{FF2B5EF4-FFF2-40B4-BE49-F238E27FC236}">
                <a16:creationId xmlns:a16="http://schemas.microsoft.com/office/drawing/2014/main" id="{F00DC0AD-B557-4F8A-9A4C-6A3860944A19}"/>
              </a:ext>
            </a:extLst>
          </p:cNvPr>
          <p:cNvSpPr>
            <a:spLocks noGrp="1"/>
          </p:cNvSpPr>
          <p:nvPr>
            <p:ph idx="1"/>
          </p:nvPr>
        </p:nvSpPr>
        <p:spPr>
          <a:xfrm>
            <a:off x="278295" y="1439187"/>
            <a:ext cx="9947081" cy="4602176"/>
          </a:xfrm>
        </p:spPr>
        <p:txBody>
          <a:bodyPr>
            <a:normAutofit fontScale="25000" lnSpcReduction="20000"/>
          </a:bodyPr>
          <a:lstStyle/>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1) Data collection from Wikipedia using web scraping(using </a:t>
            </a:r>
            <a:r>
              <a:rPr lang="en-IN" sz="7200" spc="-5" dirty="0" err="1">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Urllib</a:t>
            </a: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library)</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2) Parsing the URL content of the data(using </a:t>
            </a:r>
            <a:r>
              <a:rPr lang="en-IN" sz="7200" spc="-5" dirty="0" err="1">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BeautifulSoup</a:t>
            </a: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library)</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3) Data clean-up like removing special characters, numeric values, stop words and punctuations.</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4) Tokenization — Creation of tokens (Word tokens and Sentence tokens)</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5) Calculate the word frequency for each word.</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6) Calculate the weighted frequency for each sentence.</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7) Creation of summary choosing 30% of top weighted sentences.</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a:lnSpc>
                <a:spcPts val="2400"/>
              </a:lnSpc>
              <a:spcBef>
                <a:spcPts val="2400"/>
              </a:spcBef>
            </a:pPr>
            <a:r>
              <a:rPr lang="en-IN" sz="72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300377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87FE-6BE2-4E5C-ACF3-B290FB34542A}"/>
              </a:ext>
            </a:extLst>
          </p:cNvPr>
          <p:cNvSpPr>
            <a:spLocks noGrp="1"/>
          </p:cNvSpPr>
          <p:nvPr>
            <p:ph type="title"/>
          </p:nvPr>
        </p:nvSpPr>
        <p:spPr/>
        <p:txBody>
          <a:bodyPr/>
          <a:lstStyle/>
          <a:p>
            <a:r>
              <a:rPr lang="en-IN" dirty="0"/>
              <a:t>Applications of text summarization</a:t>
            </a:r>
          </a:p>
        </p:txBody>
      </p:sp>
      <p:sp>
        <p:nvSpPr>
          <p:cNvPr id="3" name="Content Placeholder 2">
            <a:extLst>
              <a:ext uri="{FF2B5EF4-FFF2-40B4-BE49-F238E27FC236}">
                <a16:creationId xmlns:a16="http://schemas.microsoft.com/office/drawing/2014/main" id="{5094C5E9-44AC-4C49-986E-546B741F843E}"/>
              </a:ext>
            </a:extLst>
          </p:cNvPr>
          <p:cNvSpPr>
            <a:spLocks noGrp="1"/>
          </p:cNvSpPr>
          <p:nvPr>
            <p:ph idx="1"/>
          </p:nvPr>
        </p:nvSpPr>
        <p:spPr>
          <a:xfrm>
            <a:off x="294197" y="1930401"/>
            <a:ext cx="10320793" cy="4110962"/>
          </a:xfrm>
        </p:spPr>
        <p:txBody>
          <a:bodyPr>
            <a:normAutofit/>
          </a:bodyPr>
          <a:lstStyle/>
          <a:p>
            <a:r>
              <a:rPr lang="en-IN" sz="2400" dirty="0">
                <a:latin typeface="Calibri" panose="020F0502020204030204" pitchFamily="34" charset="0"/>
                <a:cs typeface="Calibri" panose="020F0502020204030204" pitchFamily="34" charset="0"/>
              </a:rPr>
              <a:t>Summaries of email threads</a:t>
            </a:r>
          </a:p>
          <a:p>
            <a:r>
              <a:rPr lang="en-IN" sz="2400" dirty="0">
                <a:latin typeface="Calibri" panose="020F0502020204030204" pitchFamily="34" charset="0"/>
                <a:cs typeface="Calibri" panose="020F0502020204030204" pitchFamily="34" charset="0"/>
              </a:rPr>
              <a:t>Action items from a meeting</a:t>
            </a:r>
          </a:p>
          <a:p>
            <a:r>
              <a:rPr lang="en-IN" sz="2400" dirty="0">
                <a:latin typeface="Calibri" panose="020F0502020204030204" pitchFamily="34" charset="0"/>
                <a:cs typeface="Calibri" panose="020F0502020204030204" pitchFamily="34" charset="0"/>
              </a:rPr>
              <a:t>Simplifying text by compressing Sentences</a:t>
            </a:r>
          </a:p>
          <a:p>
            <a:r>
              <a:rPr lang="en-US" sz="2400" b="0" i="0" dirty="0">
                <a:solidFill>
                  <a:srgbClr val="282829"/>
                </a:solidFill>
                <a:effectLst/>
                <a:latin typeface="-apple-system"/>
              </a:rPr>
              <a:t>Text summarization can be used by personal or specialized assistants, that would be the ultimate use case. </a:t>
            </a:r>
          </a:p>
          <a:p>
            <a:r>
              <a:rPr lang="en-US" sz="2400" b="0" i="0" dirty="0">
                <a:solidFill>
                  <a:srgbClr val="282829"/>
                </a:solidFill>
                <a:effectLst/>
                <a:latin typeface="-apple-system"/>
              </a:rPr>
              <a:t>Apart from that it can be used for many personalized devices or applications. Mail clients, report generation, news feed etc.</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181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16C4-FB19-4B10-B53F-929150D4F623}"/>
              </a:ext>
            </a:extLst>
          </p:cNvPr>
          <p:cNvSpPr>
            <a:spLocks noGrp="1"/>
          </p:cNvSpPr>
          <p:nvPr>
            <p:ph type="title"/>
          </p:nvPr>
        </p:nvSpPr>
        <p:spPr>
          <a:xfrm>
            <a:off x="715616" y="609600"/>
            <a:ext cx="8558385" cy="670560"/>
          </a:xfrm>
        </p:spPr>
        <p:txBody>
          <a:bodyPr>
            <a:normAutofit fontScale="90000"/>
          </a:bodyPr>
          <a:lstStyle/>
          <a:p>
            <a:r>
              <a:rPr lang="en-IN" sz="4000" dirty="0"/>
              <a:t>conclusion</a:t>
            </a:r>
          </a:p>
        </p:txBody>
      </p:sp>
      <p:sp>
        <p:nvSpPr>
          <p:cNvPr id="3" name="Content Placeholder 2">
            <a:extLst>
              <a:ext uri="{FF2B5EF4-FFF2-40B4-BE49-F238E27FC236}">
                <a16:creationId xmlns:a16="http://schemas.microsoft.com/office/drawing/2014/main" id="{A320F64F-A701-4F3D-84FC-CD1AC7323AD6}"/>
              </a:ext>
            </a:extLst>
          </p:cNvPr>
          <p:cNvSpPr>
            <a:spLocks noGrp="1"/>
          </p:cNvSpPr>
          <p:nvPr>
            <p:ph idx="1"/>
          </p:nvPr>
        </p:nvSpPr>
        <p:spPr>
          <a:xfrm>
            <a:off x="373710" y="1645921"/>
            <a:ext cx="9660836" cy="4357314"/>
          </a:xfrm>
        </p:spPr>
        <p:txBody>
          <a:bodyPr/>
          <a:lstStyle/>
          <a:p>
            <a:r>
              <a:rPr lang="en-US" sz="2400" dirty="0">
                <a:latin typeface="Calibri" panose="020F0502020204030204" pitchFamily="34" charset="0"/>
                <a:cs typeface="Calibri" panose="020F0502020204030204" pitchFamily="34" charset="0"/>
              </a:rPr>
              <a:t>Automated summarization is an important area in NLP (Natural Language Processing) research. </a:t>
            </a:r>
          </a:p>
          <a:p>
            <a:r>
              <a:rPr lang="en-US" sz="2400" dirty="0">
                <a:latin typeface="Calibri" panose="020F0502020204030204" pitchFamily="34" charset="0"/>
                <a:cs typeface="Calibri" panose="020F0502020204030204" pitchFamily="34" charset="0"/>
              </a:rPr>
              <a:t>It consists of automatically creating a summary of one or more texts. </a:t>
            </a:r>
          </a:p>
          <a:p>
            <a:r>
              <a:rPr lang="en-US" sz="2400" dirty="0">
                <a:latin typeface="Calibri" panose="020F0502020204030204" pitchFamily="34" charset="0"/>
                <a:cs typeface="Calibri" panose="020F0502020204030204" pitchFamily="34" charset="0"/>
              </a:rPr>
              <a:t>The purpose of extractive document summarization is to automatically select a number of indicative sentences, passages, or paragraphs from the original document .</a:t>
            </a:r>
          </a:p>
          <a:p>
            <a:r>
              <a:rPr lang="en-US" sz="2400" dirty="0">
                <a:latin typeface="Calibri" panose="020F0502020204030204" pitchFamily="34" charset="0"/>
                <a:cs typeface="Calibri" panose="020F0502020204030204" pitchFamily="34" charset="0"/>
              </a:rPr>
              <a:t>Text summarization approaches based on Neural Network, Graph Theoretic, Fuzzy and Cluster have, to an extent, succeeded in making an effective summary of a document.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294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97B5-C1D0-4AF4-9893-148B303592D9}"/>
              </a:ext>
            </a:extLst>
          </p:cNvPr>
          <p:cNvSpPr>
            <a:spLocks noGrp="1"/>
          </p:cNvSpPr>
          <p:nvPr>
            <p:ph type="ctrTitle"/>
          </p:nvPr>
        </p:nvSpPr>
        <p:spPr>
          <a:xfrm>
            <a:off x="962108" y="1710268"/>
            <a:ext cx="8205746" cy="2010942"/>
          </a:xfrm>
        </p:spPr>
        <p:txBody>
          <a:bodyPr/>
          <a:lstStyle/>
          <a:p>
            <a:r>
              <a:rPr lang="en-IN" sz="8000" dirty="0">
                <a:latin typeface="Calibri" panose="020F0502020204030204" pitchFamily="34" charset="0"/>
                <a:cs typeface="Calibri" panose="020F0502020204030204" pitchFamily="34" charset="0"/>
              </a:rPr>
              <a:t>THANK YOU </a:t>
            </a:r>
          </a:p>
        </p:txBody>
      </p:sp>
      <p:sp>
        <p:nvSpPr>
          <p:cNvPr id="3" name="Subtitle 2">
            <a:extLst>
              <a:ext uri="{FF2B5EF4-FFF2-40B4-BE49-F238E27FC236}">
                <a16:creationId xmlns:a16="http://schemas.microsoft.com/office/drawing/2014/main" id="{E78EC341-BA29-4E3E-9D16-8FC9FC65713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78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27C7-6C86-4B1E-BE72-2CA90D453CEA}"/>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C0750CA1-E553-4F94-9EBE-C28829725E32}"/>
              </a:ext>
            </a:extLst>
          </p:cNvPr>
          <p:cNvSpPr>
            <a:spLocks noGrp="1"/>
          </p:cNvSpPr>
          <p:nvPr>
            <p:ph idx="1"/>
          </p:nvPr>
        </p:nvSpPr>
        <p:spPr>
          <a:xfrm>
            <a:off x="310101" y="1749287"/>
            <a:ext cx="8963901" cy="4292076"/>
          </a:xfrm>
        </p:spPr>
        <p:txBody>
          <a:bodyPr/>
          <a:lstStyle/>
          <a:p>
            <a:r>
              <a:rPr lang="en-US" b="0" i="0" dirty="0">
                <a:solidFill>
                  <a:srgbClr val="292929"/>
                </a:solidFill>
                <a:effectLst/>
                <a:latin typeface="Calibri" panose="020F0502020204030204" pitchFamily="34" charset="0"/>
                <a:cs typeface="Calibri" panose="020F0502020204030204" pitchFamily="34" charset="0"/>
              </a:rPr>
              <a:t>Text summarization refers to the technique of shortening long pieces of text. </a:t>
            </a:r>
          </a:p>
          <a:p>
            <a:r>
              <a:rPr lang="en-US" b="0" i="0" dirty="0">
                <a:solidFill>
                  <a:srgbClr val="292929"/>
                </a:solidFill>
                <a:effectLst/>
                <a:latin typeface="Calibri" panose="020F0502020204030204" pitchFamily="34" charset="0"/>
                <a:cs typeface="Calibri" panose="020F0502020204030204" pitchFamily="34" charset="0"/>
              </a:rPr>
              <a:t>The intention is to create a coherent and fluent summary having only the main points outlined in the document.</a:t>
            </a:r>
          </a:p>
          <a:p>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5E94AF4-1A06-4CD4-84DE-F2856E7BD702}"/>
              </a:ext>
            </a:extLst>
          </p:cNvPr>
          <p:cNvPicPr>
            <a:picLocks noChangeAspect="1"/>
          </p:cNvPicPr>
          <p:nvPr/>
        </p:nvPicPr>
        <p:blipFill>
          <a:blip r:embed="rId2"/>
          <a:stretch>
            <a:fillRect/>
          </a:stretch>
        </p:blipFill>
        <p:spPr>
          <a:xfrm>
            <a:off x="1327867" y="2992320"/>
            <a:ext cx="5774469" cy="3434488"/>
          </a:xfrm>
          <a:prstGeom prst="rect">
            <a:avLst/>
          </a:prstGeom>
        </p:spPr>
      </p:pic>
    </p:spTree>
    <p:extLst>
      <p:ext uri="{BB962C8B-B14F-4D97-AF65-F5344CB8AC3E}">
        <p14:creationId xmlns:p14="http://schemas.microsoft.com/office/powerpoint/2010/main" val="372575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6144-4E76-4AE9-BDD1-79B9DB4C4CC1}"/>
              </a:ext>
            </a:extLst>
          </p:cNvPr>
          <p:cNvSpPr>
            <a:spLocks noGrp="1"/>
          </p:cNvSpPr>
          <p:nvPr>
            <p:ph type="title"/>
          </p:nvPr>
        </p:nvSpPr>
        <p:spPr/>
        <p:txBody>
          <a:bodyPr>
            <a:normAutofit/>
          </a:bodyPr>
          <a:lstStyle/>
          <a:p>
            <a:r>
              <a:rPr lang="en-IN" sz="4000" dirty="0">
                <a:latin typeface="Calibri" panose="020F0502020204030204" pitchFamily="34" charset="0"/>
                <a:cs typeface="Calibri" panose="020F0502020204030204" pitchFamily="34" charset="0"/>
              </a:rPr>
              <a:t>Importance of text Summarization</a:t>
            </a:r>
          </a:p>
        </p:txBody>
      </p:sp>
      <p:sp>
        <p:nvSpPr>
          <p:cNvPr id="3" name="Content Placeholder 2">
            <a:extLst>
              <a:ext uri="{FF2B5EF4-FFF2-40B4-BE49-F238E27FC236}">
                <a16:creationId xmlns:a16="http://schemas.microsoft.com/office/drawing/2014/main" id="{356E91DE-8F33-472B-95AD-21E97954BEDE}"/>
              </a:ext>
            </a:extLst>
          </p:cNvPr>
          <p:cNvSpPr>
            <a:spLocks noGrp="1"/>
          </p:cNvSpPr>
          <p:nvPr>
            <p:ph idx="1"/>
          </p:nvPr>
        </p:nvSpPr>
        <p:spPr>
          <a:xfrm>
            <a:off x="318052" y="1836751"/>
            <a:ext cx="8955949" cy="4204612"/>
          </a:xfrm>
        </p:spPr>
        <p:txBody>
          <a:bodyPr/>
          <a:lstStyle/>
          <a:p>
            <a:pPr algn="l"/>
            <a:r>
              <a:rPr lang="en-US" b="0" i="0" dirty="0">
                <a:solidFill>
                  <a:srgbClr val="292929"/>
                </a:solidFill>
                <a:effectLst/>
                <a:latin typeface="Calibri" panose="020F0502020204030204" pitchFamily="34" charset="0"/>
                <a:cs typeface="Calibri" panose="020F0502020204030204" pitchFamily="34" charset="0"/>
              </a:rPr>
              <a:t>Can get maximum information by spending minimum time from unstructured textual data.</a:t>
            </a:r>
          </a:p>
          <a:p>
            <a:pPr algn="l"/>
            <a:r>
              <a:rPr lang="en-US" b="0" i="0" dirty="0">
                <a:solidFill>
                  <a:srgbClr val="292929"/>
                </a:solidFill>
                <a:effectLst/>
                <a:latin typeface="Calibri" panose="020F0502020204030204" pitchFamily="34" charset="0"/>
                <a:cs typeface="Calibri" panose="020F0502020204030204" pitchFamily="34" charset="0"/>
              </a:rPr>
              <a:t>To enhance the readability of the documents.</a:t>
            </a:r>
          </a:p>
          <a:p>
            <a:pPr algn="l"/>
            <a:r>
              <a:rPr lang="en-US" b="0" i="0" dirty="0">
                <a:solidFill>
                  <a:srgbClr val="292929"/>
                </a:solidFill>
                <a:effectLst/>
                <a:latin typeface="Calibri" panose="020F0502020204030204" pitchFamily="34" charset="0"/>
                <a:cs typeface="Calibri" panose="020F0502020204030204" pitchFamily="34" charset="0"/>
              </a:rPr>
              <a:t> Can eliminate redundant, insignificant text and provide required information</a:t>
            </a:r>
          </a:p>
          <a:p>
            <a:pPr algn="l"/>
            <a:r>
              <a:rPr lang="en-US" b="0" i="0" dirty="0">
                <a:solidFill>
                  <a:srgbClr val="292929"/>
                </a:solidFill>
                <a:effectLst/>
                <a:latin typeface="Calibri" panose="020F0502020204030204" pitchFamily="34" charset="0"/>
                <a:cs typeface="Calibri" panose="020F0502020204030204" pitchFamily="34" charset="0"/>
              </a:rPr>
              <a:t> Accelerates the process of researching for information</a:t>
            </a:r>
          </a:p>
          <a:p>
            <a:pPr algn="l"/>
            <a:r>
              <a:rPr lang="en-US" dirty="0">
                <a:solidFill>
                  <a:srgbClr val="292929"/>
                </a:solidFill>
                <a:latin typeface="Calibri" panose="020F0502020204030204" pitchFamily="34" charset="0"/>
                <a:cs typeface="Calibri" panose="020F0502020204030204" pitchFamily="34" charset="0"/>
              </a:rPr>
              <a:t>It reduces the reading time</a:t>
            </a:r>
            <a:endParaRPr lang="en-US" b="0" i="0" dirty="0">
              <a:solidFill>
                <a:srgbClr val="292929"/>
              </a:solidFill>
              <a:effectLst/>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Helps in better research work</a:t>
            </a:r>
          </a:p>
          <a:p>
            <a:r>
              <a:rPr lang="en-IN" dirty="0">
                <a:latin typeface="Calibri" panose="020F0502020204030204" pitchFamily="34" charset="0"/>
                <a:cs typeface="Calibri" panose="020F0502020204030204" pitchFamily="34" charset="0"/>
              </a:rPr>
              <a:t>Increases the amount of information that can fit in an area.</a:t>
            </a:r>
          </a:p>
        </p:txBody>
      </p:sp>
    </p:spTree>
    <p:extLst>
      <p:ext uri="{BB962C8B-B14F-4D97-AF65-F5344CB8AC3E}">
        <p14:creationId xmlns:p14="http://schemas.microsoft.com/office/powerpoint/2010/main" val="198160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79A6-A6B5-4C6C-8DDE-A3E7C38ED9E3}"/>
              </a:ext>
            </a:extLst>
          </p:cNvPr>
          <p:cNvSpPr>
            <a:spLocks noGrp="1"/>
          </p:cNvSpPr>
          <p:nvPr>
            <p:ph type="title"/>
          </p:nvPr>
        </p:nvSpPr>
        <p:spPr/>
        <p:txBody>
          <a:bodyPr/>
          <a:lstStyle/>
          <a:p>
            <a:r>
              <a:rPr lang="en-IN" dirty="0"/>
              <a:t>Types of Text summarization</a:t>
            </a:r>
          </a:p>
        </p:txBody>
      </p:sp>
      <p:sp>
        <p:nvSpPr>
          <p:cNvPr id="3" name="Content Placeholder 2">
            <a:extLst>
              <a:ext uri="{FF2B5EF4-FFF2-40B4-BE49-F238E27FC236}">
                <a16:creationId xmlns:a16="http://schemas.microsoft.com/office/drawing/2014/main" id="{EFB9E153-E653-4CCF-A9CA-0F825A85EA8A}"/>
              </a:ext>
            </a:extLst>
          </p:cNvPr>
          <p:cNvSpPr>
            <a:spLocks noGrp="1"/>
          </p:cNvSpPr>
          <p:nvPr>
            <p:ph idx="1"/>
          </p:nvPr>
        </p:nvSpPr>
        <p:spPr/>
        <p:txBody>
          <a:bodyPr>
            <a:normAutofit/>
          </a:bodyPr>
          <a:lstStyle/>
          <a:p>
            <a:r>
              <a:rPr lang="en-IN" sz="3600" dirty="0">
                <a:latin typeface="Calibri" panose="020F0502020204030204" pitchFamily="34" charset="0"/>
                <a:cs typeface="Calibri" panose="020F0502020204030204" pitchFamily="34" charset="0"/>
              </a:rPr>
              <a:t>Extractive based Summaries</a:t>
            </a:r>
          </a:p>
          <a:p>
            <a:r>
              <a:rPr lang="en-IN" sz="3600" dirty="0">
                <a:latin typeface="Calibri" panose="020F0502020204030204" pitchFamily="34" charset="0"/>
                <a:cs typeface="Calibri" panose="020F0502020204030204" pitchFamily="34" charset="0"/>
              </a:rPr>
              <a:t> Abstractive  based Summaries</a:t>
            </a:r>
          </a:p>
        </p:txBody>
      </p:sp>
    </p:spTree>
    <p:extLst>
      <p:ext uri="{BB962C8B-B14F-4D97-AF65-F5344CB8AC3E}">
        <p14:creationId xmlns:p14="http://schemas.microsoft.com/office/powerpoint/2010/main" val="308187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E698-8454-4E4A-994D-4ACF3ECF7AE1}"/>
              </a:ext>
            </a:extLst>
          </p:cNvPr>
          <p:cNvSpPr>
            <a:spLocks noGrp="1"/>
          </p:cNvSpPr>
          <p:nvPr>
            <p:ph type="title"/>
          </p:nvPr>
        </p:nvSpPr>
        <p:spPr/>
        <p:txBody>
          <a:bodyPr/>
          <a:lstStyle/>
          <a:p>
            <a:r>
              <a:rPr lang="en-IN" dirty="0"/>
              <a:t>Extractive based summaries</a:t>
            </a:r>
          </a:p>
        </p:txBody>
      </p:sp>
      <p:sp>
        <p:nvSpPr>
          <p:cNvPr id="3" name="Content Placeholder 2">
            <a:extLst>
              <a:ext uri="{FF2B5EF4-FFF2-40B4-BE49-F238E27FC236}">
                <a16:creationId xmlns:a16="http://schemas.microsoft.com/office/drawing/2014/main" id="{94C02549-0710-4ACA-9C5D-4C52BE89031F}"/>
              </a:ext>
            </a:extLst>
          </p:cNvPr>
          <p:cNvSpPr>
            <a:spLocks noGrp="1"/>
          </p:cNvSpPr>
          <p:nvPr>
            <p:ph idx="1"/>
          </p:nvPr>
        </p:nvSpPr>
        <p:spPr>
          <a:xfrm>
            <a:off x="508882" y="1930400"/>
            <a:ext cx="8765119" cy="4110963"/>
          </a:xfrm>
        </p:spPr>
        <p:txBody>
          <a:bodyPr/>
          <a:lstStyle/>
          <a:p>
            <a:r>
              <a:rPr lang="en-US" dirty="0">
                <a:solidFill>
                  <a:srgbClr val="292929"/>
                </a:solidFill>
                <a:latin typeface="Calibri" panose="020F0502020204030204" pitchFamily="34" charset="0"/>
                <a:cs typeface="Calibri" panose="020F0502020204030204" pitchFamily="34" charset="0"/>
              </a:rPr>
              <a:t>C</a:t>
            </a:r>
            <a:r>
              <a:rPr lang="en-US" b="0" i="0" dirty="0">
                <a:solidFill>
                  <a:srgbClr val="292929"/>
                </a:solidFill>
                <a:effectLst/>
                <a:latin typeface="Calibri" panose="020F0502020204030204" pitchFamily="34" charset="0"/>
                <a:cs typeface="Calibri" panose="020F0502020204030204" pitchFamily="34" charset="0"/>
              </a:rPr>
              <a:t>ontent is extracted from the original data, but the extracted content is not modified in any way. </a:t>
            </a:r>
          </a:p>
          <a:p>
            <a:r>
              <a:rPr lang="en-US" b="0" i="0" dirty="0">
                <a:solidFill>
                  <a:srgbClr val="292929"/>
                </a:solidFill>
                <a:effectLst/>
                <a:latin typeface="Calibri" panose="020F0502020204030204" pitchFamily="34" charset="0"/>
                <a:cs typeface="Calibri" panose="020F0502020204030204" pitchFamily="34" charset="0"/>
              </a:rPr>
              <a:t>In Simple words we</a:t>
            </a:r>
            <a:r>
              <a:rPr lang="en-US" b="1" i="0" dirty="0">
                <a:solidFill>
                  <a:srgbClr val="292929"/>
                </a:solidFill>
                <a:effectLst/>
                <a:latin typeface="Calibri" panose="020F0502020204030204" pitchFamily="34" charset="0"/>
                <a:cs typeface="Calibri" panose="020F0502020204030204" pitchFamily="34" charset="0"/>
              </a:rPr>
              <a:t> </a:t>
            </a:r>
            <a:r>
              <a:rPr lang="en-US" b="0" i="0" dirty="0">
                <a:solidFill>
                  <a:srgbClr val="292929"/>
                </a:solidFill>
                <a:effectLst/>
                <a:latin typeface="Calibri" panose="020F0502020204030204" pitchFamily="34" charset="0"/>
                <a:cs typeface="Calibri" panose="020F0502020204030204" pitchFamily="34" charset="0"/>
              </a:rPr>
              <a:t>identify the important sentences or key — phrases from the original text and extract only those from the text.</a:t>
            </a:r>
          </a:p>
          <a:p>
            <a:r>
              <a:rPr lang="en-US" dirty="0">
                <a:solidFill>
                  <a:srgbClr val="292929"/>
                </a:solidFill>
                <a:latin typeface="Calibri" panose="020F0502020204030204" pitchFamily="34" charset="0"/>
                <a:cs typeface="Calibri" panose="020F0502020204030204" pitchFamily="34" charset="0"/>
              </a:rPr>
              <a:t>Most of the Summarization research today based on Extractive Summary</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65F7C1A-EBE1-49B6-A2A8-0311CAD5B8BA}"/>
              </a:ext>
            </a:extLst>
          </p:cNvPr>
          <p:cNvPicPr>
            <a:picLocks noChangeAspect="1"/>
          </p:cNvPicPr>
          <p:nvPr/>
        </p:nvPicPr>
        <p:blipFill>
          <a:blip r:embed="rId2"/>
          <a:stretch>
            <a:fillRect/>
          </a:stretch>
        </p:blipFill>
        <p:spPr>
          <a:xfrm>
            <a:off x="2547979" y="4441549"/>
            <a:ext cx="3486150" cy="1314450"/>
          </a:xfrm>
          <a:prstGeom prst="rect">
            <a:avLst/>
          </a:prstGeom>
        </p:spPr>
      </p:pic>
    </p:spTree>
    <p:extLst>
      <p:ext uri="{BB962C8B-B14F-4D97-AF65-F5344CB8AC3E}">
        <p14:creationId xmlns:p14="http://schemas.microsoft.com/office/powerpoint/2010/main" val="78933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0C9E-B4B8-4A0D-A7B0-95DBD3CF9532}"/>
              </a:ext>
            </a:extLst>
          </p:cNvPr>
          <p:cNvSpPr>
            <a:spLocks noGrp="1"/>
          </p:cNvSpPr>
          <p:nvPr>
            <p:ph type="title"/>
          </p:nvPr>
        </p:nvSpPr>
        <p:spPr/>
        <p:txBody>
          <a:bodyPr/>
          <a:lstStyle/>
          <a:p>
            <a:r>
              <a:rPr lang="en-IN" dirty="0"/>
              <a:t>Abstractive based Summaries</a:t>
            </a:r>
          </a:p>
        </p:txBody>
      </p:sp>
      <p:sp>
        <p:nvSpPr>
          <p:cNvPr id="3" name="Content Placeholder 2">
            <a:extLst>
              <a:ext uri="{FF2B5EF4-FFF2-40B4-BE49-F238E27FC236}">
                <a16:creationId xmlns:a16="http://schemas.microsoft.com/office/drawing/2014/main" id="{FC9BCF88-5C71-422E-B572-D25658A3A3AD}"/>
              </a:ext>
            </a:extLst>
          </p:cNvPr>
          <p:cNvSpPr>
            <a:spLocks noGrp="1"/>
          </p:cNvSpPr>
          <p:nvPr>
            <p:ph idx="1"/>
          </p:nvPr>
        </p:nvSpPr>
        <p:spPr>
          <a:xfrm>
            <a:off x="294197" y="1828801"/>
            <a:ext cx="9636981" cy="4212562"/>
          </a:xfrm>
        </p:spPr>
        <p:txBody>
          <a:bodyPr/>
          <a:lstStyle/>
          <a:p>
            <a:r>
              <a:rPr lang="en-US" dirty="0">
                <a:solidFill>
                  <a:srgbClr val="292929"/>
                </a:solidFill>
                <a:latin typeface="Calibri" panose="020F0502020204030204" pitchFamily="34" charset="0"/>
                <a:cs typeface="Calibri" panose="020F0502020204030204" pitchFamily="34" charset="0"/>
              </a:rPr>
              <a:t>Requires deep understanding and reasoning over the text</a:t>
            </a:r>
          </a:p>
          <a:p>
            <a:r>
              <a:rPr lang="en-US" dirty="0">
                <a:solidFill>
                  <a:srgbClr val="292929"/>
                </a:solidFill>
                <a:latin typeface="Calibri" panose="020F0502020204030204" pitchFamily="34" charset="0"/>
                <a:cs typeface="Calibri" panose="020F0502020204030204" pitchFamily="34" charset="0"/>
              </a:rPr>
              <a:t>In this the</a:t>
            </a:r>
            <a:r>
              <a:rPr lang="en-US" b="0" i="0" dirty="0">
                <a:solidFill>
                  <a:srgbClr val="292929"/>
                </a:solidFill>
                <a:effectLst/>
                <a:latin typeface="Calibri" panose="020F0502020204030204" pitchFamily="34" charset="0"/>
                <a:cs typeface="Calibri" panose="020F0502020204030204" pitchFamily="34" charset="0"/>
              </a:rPr>
              <a:t> summary of the texts can be different from original text, which is contrast to extraction based summarization where which used only existing sentences that were present.</a:t>
            </a:r>
          </a:p>
          <a:p>
            <a:r>
              <a:rPr lang="en-US" dirty="0">
                <a:solidFill>
                  <a:srgbClr val="292929"/>
                </a:solidFill>
                <a:latin typeface="Calibri" panose="020F0502020204030204" pitchFamily="34" charset="0"/>
                <a:cs typeface="Calibri" panose="020F0502020204030204" pitchFamily="34" charset="0"/>
              </a:rPr>
              <a:t>It provides own summary over input text without using the same word or sentence in</a:t>
            </a:r>
          </a:p>
          <a:p>
            <a:pPr marL="0" indent="0">
              <a:buNone/>
            </a:pPr>
            <a:r>
              <a:rPr lang="en-US" dirty="0">
                <a:solidFill>
                  <a:srgbClr val="292929"/>
                </a:solidFill>
                <a:latin typeface="Calibri" panose="020F0502020204030204" pitchFamily="34" charset="0"/>
                <a:cs typeface="Calibri" panose="020F0502020204030204" pitchFamily="34" charset="0"/>
              </a:rPr>
              <a:t>        the input text</a:t>
            </a:r>
          </a:p>
          <a:p>
            <a:pPr marL="400050" lvl="1" indent="0">
              <a:buNone/>
            </a:pPr>
            <a:r>
              <a:rPr lang="en-US" sz="1800" dirty="0">
                <a:solidFill>
                  <a:srgbClr val="292929"/>
                </a:solidFill>
                <a:latin typeface="Calibri" panose="020F0502020204030204" pitchFamily="34" charset="0"/>
                <a:cs typeface="Calibri" panose="020F0502020204030204" pitchFamily="34" charset="0"/>
              </a:rPr>
              <a:t>Determines the actual and short meaning of each element, such as words, sentences and paragraphs</a:t>
            </a:r>
            <a:endParaRPr lang="en-IN" sz="1800" dirty="0">
              <a:solidFill>
                <a:srgbClr val="292929"/>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6554C7C-90B2-4C3D-A7E8-9A62F0BBFBB2}"/>
              </a:ext>
            </a:extLst>
          </p:cNvPr>
          <p:cNvPicPr>
            <a:picLocks noChangeAspect="1"/>
          </p:cNvPicPr>
          <p:nvPr/>
        </p:nvPicPr>
        <p:blipFill>
          <a:blip r:embed="rId2"/>
          <a:stretch>
            <a:fillRect/>
          </a:stretch>
        </p:blipFill>
        <p:spPr>
          <a:xfrm>
            <a:off x="2610222" y="4537213"/>
            <a:ext cx="3743325" cy="1600200"/>
          </a:xfrm>
          <a:prstGeom prst="rect">
            <a:avLst/>
          </a:prstGeom>
        </p:spPr>
      </p:pic>
    </p:spTree>
    <p:extLst>
      <p:ext uri="{BB962C8B-B14F-4D97-AF65-F5344CB8AC3E}">
        <p14:creationId xmlns:p14="http://schemas.microsoft.com/office/powerpoint/2010/main" val="401235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677F-3845-446A-B499-86AB3411A82E}"/>
              </a:ext>
            </a:extLst>
          </p:cNvPr>
          <p:cNvSpPr>
            <a:spLocks noGrp="1"/>
          </p:cNvSpPr>
          <p:nvPr>
            <p:ph type="title"/>
          </p:nvPr>
        </p:nvSpPr>
        <p:spPr>
          <a:xfrm>
            <a:off x="461176" y="609600"/>
            <a:ext cx="8812826" cy="940904"/>
          </a:xfrm>
        </p:spPr>
        <p:txBody>
          <a:bodyPr>
            <a:normAutofit/>
          </a:bodyPr>
          <a:lstStyle/>
          <a:p>
            <a:r>
              <a:rPr lang="en-IN" sz="4400" dirty="0">
                <a:latin typeface="Calibri" panose="020F0502020204030204" pitchFamily="34" charset="0"/>
                <a:cs typeface="Calibri" panose="020F0502020204030204" pitchFamily="34" charset="0"/>
              </a:rPr>
              <a:t>Data Set</a:t>
            </a:r>
          </a:p>
        </p:txBody>
      </p:sp>
      <p:sp>
        <p:nvSpPr>
          <p:cNvPr id="3" name="Content Placeholder 2">
            <a:extLst>
              <a:ext uri="{FF2B5EF4-FFF2-40B4-BE49-F238E27FC236}">
                <a16:creationId xmlns:a16="http://schemas.microsoft.com/office/drawing/2014/main" id="{BD4568EE-BE8A-4781-8842-2AE9CC3C3034}"/>
              </a:ext>
            </a:extLst>
          </p:cNvPr>
          <p:cNvSpPr>
            <a:spLocks noGrp="1"/>
          </p:cNvSpPr>
          <p:nvPr>
            <p:ph idx="1"/>
          </p:nvPr>
        </p:nvSpPr>
        <p:spPr>
          <a:xfrm>
            <a:off x="182880" y="1765190"/>
            <a:ext cx="9835764" cy="4483209"/>
          </a:xfrm>
        </p:spPr>
        <p:txBody>
          <a:bodyPr>
            <a:normAutofit/>
          </a:bodyPr>
          <a:lstStyle/>
          <a:p>
            <a:r>
              <a:rPr lang="en-IN" sz="2000" dirty="0">
                <a:latin typeface="Calibri" panose="020F0502020204030204" pitchFamily="34" charset="0"/>
                <a:cs typeface="Calibri" panose="020F0502020204030204" pitchFamily="34" charset="0"/>
              </a:rPr>
              <a:t>We take data from internet which consists of News articles for  making extractive based summarization </a:t>
            </a:r>
          </a:p>
          <a:p>
            <a:r>
              <a:rPr lang="en-IN" sz="2000" dirty="0">
                <a:latin typeface="Calibri" panose="020F0502020204030204" pitchFamily="34" charset="0"/>
                <a:cs typeface="Calibri" panose="020F0502020204030204" pitchFamily="34" charset="0"/>
              </a:rPr>
              <a:t>We can also use novels or story books  which consists of maximum pages as a dataset for making extractive  based summarization</a:t>
            </a:r>
          </a:p>
          <a:p>
            <a:r>
              <a:rPr lang="en-IN" sz="2000" dirty="0">
                <a:latin typeface="Calibri" panose="020F0502020204030204" pitchFamily="34" charset="0"/>
                <a:cs typeface="Calibri" panose="020F0502020204030204" pitchFamily="34" charset="0"/>
              </a:rPr>
              <a:t>We can also use information of particular topic  from Wikipedia as a dataset for extractive based summarization</a:t>
            </a:r>
          </a:p>
        </p:txBody>
      </p:sp>
    </p:spTree>
    <p:extLst>
      <p:ext uri="{BB962C8B-B14F-4D97-AF65-F5344CB8AC3E}">
        <p14:creationId xmlns:p14="http://schemas.microsoft.com/office/powerpoint/2010/main" val="167146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5EF8-4DDF-4D10-B387-E275A6C0DE39}"/>
              </a:ext>
            </a:extLst>
          </p:cNvPr>
          <p:cNvSpPr>
            <a:spLocks noGrp="1"/>
          </p:cNvSpPr>
          <p:nvPr>
            <p:ph type="title"/>
          </p:nvPr>
        </p:nvSpPr>
        <p:spPr/>
        <p:txBody>
          <a:bodyPr>
            <a:normAutofit/>
          </a:bodyPr>
          <a:lstStyle/>
          <a:p>
            <a:r>
              <a:rPr lang="en-IN" sz="4000" dirty="0">
                <a:latin typeface="Calibri" panose="020F0502020204030204" pitchFamily="34" charset="0"/>
                <a:cs typeface="Calibri" panose="020F0502020204030204" pitchFamily="34" charset="0"/>
              </a:rPr>
              <a:t>Methodology used </a:t>
            </a:r>
          </a:p>
        </p:txBody>
      </p:sp>
      <p:sp>
        <p:nvSpPr>
          <p:cNvPr id="3" name="Content Placeholder 2">
            <a:extLst>
              <a:ext uri="{FF2B5EF4-FFF2-40B4-BE49-F238E27FC236}">
                <a16:creationId xmlns:a16="http://schemas.microsoft.com/office/drawing/2014/main" id="{E529C7A8-D973-4477-9B87-01EA1B6FB179}"/>
              </a:ext>
            </a:extLst>
          </p:cNvPr>
          <p:cNvSpPr>
            <a:spLocks noGrp="1"/>
          </p:cNvSpPr>
          <p:nvPr>
            <p:ph idx="1"/>
          </p:nvPr>
        </p:nvSpPr>
        <p:spPr>
          <a:xfrm>
            <a:off x="119270" y="1534602"/>
            <a:ext cx="10129961" cy="4506760"/>
          </a:xfrm>
        </p:spPr>
        <p:txBody>
          <a:bodyPr>
            <a:normAutofit/>
          </a:bodyPr>
          <a:lstStyle/>
          <a:p>
            <a:r>
              <a:rPr lang="en-IN" sz="2800" dirty="0">
                <a:latin typeface="Calibri" panose="020F0502020204030204" pitchFamily="34" charset="0"/>
                <a:cs typeface="Calibri" panose="020F0502020204030204" pitchFamily="34" charset="0"/>
              </a:rPr>
              <a:t>Natural Language Tool Kit</a:t>
            </a:r>
          </a:p>
          <a:p>
            <a:r>
              <a:rPr lang="en-IN" sz="2000" dirty="0">
                <a:latin typeface="Calibri" panose="020F0502020204030204" pitchFamily="34" charset="0"/>
                <a:cs typeface="Calibri" panose="020F0502020204030204" pitchFamily="34" charset="0"/>
              </a:rPr>
              <a:t>It is a leading platform for building python programs to work with human language data</a:t>
            </a:r>
          </a:p>
          <a:p>
            <a:r>
              <a:rPr lang="en-IN" sz="2000" dirty="0">
                <a:latin typeface="Calibri" panose="020F0502020204030204" pitchFamily="34" charset="0"/>
                <a:cs typeface="Calibri" panose="020F0502020204030204" pitchFamily="34" charset="0"/>
              </a:rPr>
              <a:t>NLP is a field of computer science , artificial intelligence  and linguistic processing</a:t>
            </a:r>
          </a:p>
          <a:p>
            <a:r>
              <a:rPr lang="en-IN" sz="2000" dirty="0">
                <a:latin typeface="Calibri" panose="020F0502020204030204" pitchFamily="34" charset="0"/>
                <a:cs typeface="Calibri" panose="020F0502020204030204" pitchFamily="34" charset="0"/>
              </a:rPr>
              <a:t>It provides suite of text processing libraries for Classification, tokenization,  stemming, tagging, parsing  and semantic reasoning</a:t>
            </a:r>
          </a:p>
          <a:p>
            <a:r>
              <a:rPr lang="en-US" sz="2000" b="0" i="0" dirty="0">
                <a:solidFill>
                  <a:srgbClr val="424242"/>
                </a:solidFill>
                <a:effectLst/>
                <a:latin typeface="Calibri" panose="020F0502020204030204" pitchFamily="34" charset="0"/>
                <a:cs typeface="Calibri" panose="020F0502020204030204" pitchFamily="34" charset="0"/>
              </a:rPr>
              <a:t>It also includes graphical demonstrations and sample data sets as well as accompanied by a cook book and a book which explains the principles behind the underlying language processing tasks that NLTK supports.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330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D9EA-087A-4EF7-8E0E-C3422182A2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6080517-38D1-494C-B341-54C6A3F511C8}"/>
              </a:ext>
            </a:extLst>
          </p:cNvPr>
          <p:cNvPicPr>
            <a:picLocks noGrp="1" noChangeAspect="1"/>
          </p:cNvPicPr>
          <p:nvPr>
            <p:ph idx="1"/>
          </p:nvPr>
        </p:nvPicPr>
        <p:blipFill>
          <a:blip r:embed="rId2"/>
          <a:stretch>
            <a:fillRect/>
          </a:stretch>
        </p:blipFill>
        <p:spPr>
          <a:xfrm>
            <a:off x="292022" y="2576223"/>
            <a:ext cx="8902016" cy="3124862"/>
          </a:xfrm>
        </p:spPr>
      </p:pic>
    </p:spTree>
    <p:extLst>
      <p:ext uri="{BB962C8B-B14F-4D97-AF65-F5344CB8AC3E}">
        <p14:creationId xmlns:p14="http://schemas.microsoft.com/office/powerpoint/2010/main" val="1927618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759</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Trebuchet MS</vt:lpstr>
      <vt:lpstr>Wingdings 3</vt:lpstr>
      <vt:lpstr>Facet</vt:lpstr>
      <vt:lpstr>Text Summarization </vt:lpstr>
      <vt:lpstr>Introduction</vt:lpstr>
      <vt:lpstr>Importance of text Summarization</vt:lpstr>
      <vt:lpstr>Types of Text summarization</vt:lpstr>
      <vt:lpstr>Extractive based summaries</vt:lpstr>
      <vt:lpstr>Abstractive based Summaries</vt:lpstr>
      <vt:lpstr>Data Set</vt:lpstr>
      <vt:lpstr>Methodology used </vt:lpstr>
      <vt:lpstr>PowerPoint Presentation</vt:lpstr>
      <vt:lpstr>PowerPoint Presentation</vt:lpstr>
      <vt:lpstr>Steps involved in text summarization</vt:lpstr>
      <vt:lpstr>Applications of text summarization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dc:title>
  <dc:creator>sulthan ahmed</dc:creator>
  <cp:lastModifiedBy>sulthan ahmed</cp:lastModifiedBy>
  <cp:revision>12</cp:revision>
  <dcterms:created xsi:type="dcterms:W3CDTF">2021-10-29T13:41:59Z</dcterms:created>
  <dcterms:modified xsi:type="dcterms:W3CDTF">2021-12-11T04:56:47Z</dcterms:modified>
</cp:coreProperties>
</file>