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68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4660"/>
  </p:normalViewPr>
  <p:slideViewPr>
    <p:cSldViewPr snapToGrid="0" snapToObjects="1">
      <p:cViewPr>
        <p:scale>
          <a:sx n="72" d="100"/>
          <a:sy n="72" d="100"/>
        </p:scale>
        <p:origin x="-1200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F6AFF-9D4B-4B61-A59F-01B53133664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09AE1-D7F8-4A17-842D-FB242055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5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09AE1-D7F8-4A17-842D-FB2420550AA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7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bbi.web.id/marka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tanikode.com/html-tag-tanpa-penutup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tanikode.com/tutorial/javascript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err="1"/>
              <a:t>HyperText</a:t>
            </a:r>
            <a:r>
              <a:rPr lang="en-US" i="1" dirty="0"/>
              <a:t> Markup Language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QADAVI MUHAMMAD SOFYAN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973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NAMA HOMEPAGE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Index.html</a:t>
            </a:r>
          </a:p>
          <a:p>
            <a:r>
              <a:rPr lang="en-US" dirty="0" err="1" smtClean="0"/>
              <a:t>Hindari</a:t>
            </a:r>
            <a:r>
              <a:rPr lang="en-US" dirty="0" smtClean="0"/>
              <a:t> </a:t>
            </a:r>
            <a:r>
              <a:rPr lang="en-US" dirty="0" err="1" smtClean="0"/>
              <a:t>spasi</a:t>
            </a:r>
            <a:endParaRPr lang="en-US" dirty="0" smtClean="0"/>
          </a:p>
          <a:p>
            <a:r>
              <a:rPr lang="en-US" dirty="0" err="1" smtClean="0"/>
              <a:t>Pergunakan</a:t>
            </a:r>
            <a:r>
              <a:rPr lang="en-US" dirty="0" smtClean="0"/>
              <a:t> (-) </a:t>
            </a:r>
            <a:r>
              <a:rPr lang="en-US" dirty="0" err="1" smtClean="0"/>
              <a:t>atau</a:t>
            </a:r>
            <a:r>
              <a:rPr lang="en-US" dirty="0" smtClean="0"/>
              <a:t> ( _ )</a:t>
            </a:r>
          </a:p>
          <a:p>
            <a:r>
              <a:rPr lang="en-US" dirty="0" err="1" smtClean="0"/>
              <a:t>Hindari</a:t>
            </a:r>
            <a:r>
              <a:rPr lang="en-US" dirty="0" smtClean="0"/>
              <a:t> </a:t>
            </a:r>
            <a:r>
              <a:rPr lang="en-US" dirty="0" err="1" smtClean="0"/>
              <a:t>campur</a:t>
            </a:r>
            <a:r>
              <a:rPr lang="en-US" dirty="0" err="1" smtClean="0"/>
              <a:t>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kapital</a:t>
            </a:r>
            <a:r>
              <a:rPr lang="en-US" dirty="0" smtClean="0"/>
              <a:t> </a:t>
            </a:r>
            <a:r>
              <a:rPr lang="en-US" dirty="0" err="1" smtClean="0"/>
              <a:t>sperti</a:t>
            </a:r>
            <a:r>
              <a:rPr lang="en-US" dirty="0" smtClean="0"/>
              <a:t> “</a:t>
            </a:r>
            <a:r>
              <a:rPr lang="en-US" dirty="0" err="1" smtClean="0"/>
              <a:t>CoNToh</a:t>
            </a:r>
            <a:r>
              <a:rPr lang="en-US" dirty="0" smtClean="0"/>
              <a:t>”.</a:t>
            </a:r>
          </a:p>
          <a:p>
            <a:r>
              <a:rPr lang="en-US" dirty="0" err="1" smtClean="0"/>
              <a:t>Jangan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simbol</a:t>
            </a:r>
            <a:r>
              <a:rPr lang="en-US" dirty="0" smtClean="0"/>
              <a:t> :@ , # , ! Dan lain-lain.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83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HTML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991" y="3058089"/>
            <a:ext cx="5944430" cy="3296110"/>
          </a:xfrm>
        </p:spPr>
      </p:pic>
    </p:spTree>
    <p:extLst>
      <p:ext uri="{BB962C8B-B14F-4D97-AF65-F5344CB8AC3E}">
        <p14:creationId xmlns:p14="http://schemas.microsoft.com/office/powerpoint/2010/main" val="3605365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Penulisan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kode</a:t>
            </a:r>
            <a:r>
              <a:rPr lang="en-US" dirty="0">
                <a:effectLst/>
              </a:rPr>
              <a:t> HTML </a:t>
            </a:r>
            <a:r>
              <a:rPr lang="en-US" dirty="0" err="1">
                <a:effectLst/>
              </a:rPr>
              <a:t>selalu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dimulai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dengan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deklarasi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DOCTYPE.</a:t>
            </a:r>
          </a:p>
          <a:p>
            <a:r>
              <a:rPr lang="sv-SE" dirty="0">
                <a:effectLst/>
              </a:rPr>
              <a:t>tag </a:t>
            </a:r>
            <a:r>
              <a:rPr lang="sv-SE" dirty="0"/>
              <a:t>&lt;html&gt;</a:t>
            </a:r>
            <a:r>
              <a:rPr lang="sv-SE" dirty="0">
                <a:effectLst/>
              </a:rPr>
              <a:t> dan di dalamnya terdapat tag </a:t>
            </a:r>
            <a:r>
              <a:rPr lang="sv-SE" dirty="0"/>
              <a:t>&lt;head&gt;</a:t>
            </a:r>
            <a:r>
              <a:rPr lang="sv-SE" dirty="0">
                <a:effectLst/>
              </a:rPr>
              <a:t> dan </a:t>
            </a:r>
            <a:r>
              <a:rPr lang="sv-SE" dirty="0"/>
              <a:t>&lt;body</a:t>
            </a:r>
            <a:r>
              <a:rPr lang="sv-SE" dirty="0" smtClean="0"/>
              <a:t>&gt;.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93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</a:t>
            </a:r>
            <a:r>
              <a:rPr lang="en-US" dirty="0" smtClean="0">
                <a:effectLst/>
              </a:rPr>
              <a:t>ag </a:t>
            </a:r>
            <a:r>
              <a:rPr lang="en-US" dirty="0" err="1">
                <a:effectLst/>
              </a:rPr>
              <a:t>pembuka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untuk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HTM </a:t>
            </a:r>
            <a:r>
              <a:rPr lang="en-US" dirty="0">
                <a:effectLst/>
              </a:rPr>
              <a:t>&lt;html </a:t>
            </a:r>
            <a:r>
              <a:rPr lang="en-US" dirty="0" err="1">
                <a:effectLst/>
              </a:rPr>
              <a:t>lang</a:t>
            </a:r>
            <a:r>
              <a:rPr lang="en-US" dirty="0">
                <a:effectLst/>
              </a:rPr>
              <a:t>="en</a:t>
            </a:r>
            <a:r>
              <a:rPr lang="en-US" dirty="0" smtClean="0">
                <a:effectLst/>
              </a:rPr>
              <a:t>"&gt; </a:t>
            </a:r>
            <a:r>
              <a:rPr lang="en-US" dirty="0" err="1" smtClean="0">
                <a:effectLst/>
              </a:rPr>
              <a:t>menunjukkan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penggunakan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bahasa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inggris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dalam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dokumen</a:t>
            </a:r>
            <a:r>
              <a:rPr lang="en-US" dirty="0" smtClean="0">
                <a:effectLst/>
              </a:rPr>
              <a:t> HTML.</a:t>
            </a:r>
          </a:p>
          <a:p>
            <a:r>
              <a:rPr lang="en-US" dirty="0">
                <a:effectLst/>
              </a:rPr>
              <a:t>Tag </a:t>
            </a:r>
            <a:r>
              <a:rPr lang="en-US" dirty="0"/>
              <a:t>&lt;html</a:t>
            </a:r>
            <a:r>
              <a:rPr lang="en-US" dirty="0" smtClean="0"/>
              <a:t>&gt; </a:t>
            </a:r>
            <a:r>
              <a:rPr lang="en-US" dirty="0" err="1" smtClean="0"/>
              <a:t>pembuka</a:t>
            </a:r>
            <a:endParaRPr lang="en-US" dirty="0" smtClean="0"/>
          </a:p>
          <a:p>
            <a:r>
              <a:rPr lang="en-US" dirty="0" smtClean="0">
                <a:effectLst/>
              </a:rPr>
              <a:t>Tag </a:t>
            </a:r>
            <a:r>
              <a:rPr lang="en-US" b="1" dirty="0">
                <a:effectLst/>
              </a:rPr>
              <a:t>&lt;/html</a:t>
            </a:r>
            <a:r>
              <a:rPr lang="en-US" b="1" dirty="0" smtClean="0">
                <a:effectLst/>
              </a:rPr>
              <a:t>&gt; </a:t>
            </a:r>
            <a:r>
              <a:rPr lang="en-US" b="1" dirty="0" err="1" smtClean="0">
                <a:effectLst/>
              </a:rPr>
              <a:t>penutup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8615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effectLst/>
              </a:rPr>
              <a:t>tag </a:t>
            </a:r>
            <a:r>
              <a:rPr lang="sv-SE" dirty="0"/>
              <a:t>&lt;html&gt;</a:t>
            </a:r>
            <a:r>
              <a:rPr lang="sv-SE" dirty="0">
                <a:effectLst/>
              </a:rPr>
              <a:t> ini, terdapat dua tag penting lagi.. yakni: tag </a:t>
            </a:r>
            <a:r>
              <a:rPr lang="sv-SE" dirty="0"/>
              <a:t>&lt;head&gt;</a:t>
            </a:r>
            <a:r>
              <a:rPr lang="sv-SE" dirty="0">
                <a:effectLst/>
              </a:rPr>
              <a:t> dan tag </a:t>
            </a:r>
            <a:r>
              <a:rPr lang="sv-SE" dirty="0"/>
              <a:t>&lt;body</a:t>
            </a:r>
            <a:r>
              <a:rPr lang="sv-SE" dirty="0" smtClean="0"/>
              <a:t>&gt;.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3881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Bagian</a:t>
            </a:r>
            <a:r>
              <a:rPr lang="en-US" dirty="0">
                <a:effectLst/>
              </a:rPr>
              <a:t> HEAD </a:t>
            </a:r>
            <a:r>
              <a:rPr lang="en-US" dirty="0" err="1">
                <a:effectLst/>
              </a:rPr>
              <a:t>adalah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bagian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kepala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dari</a:t>
            </a:r>
            <a:r>
              <a:rPr lang="en-US" dirty="0">
                <a:effectLst/>
              </a:rPr>
              <a:t> HTML. </a:t>
            </a:r>
            <a:r>
              <a:rPr lang="en-US" dirty="0" err="1">
                <a:effectLst/>
              </a:rPr>
              <a:t>Dimulai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dari</a:t>
            </a:r>
            <a:r>
              <a:rPr lang="en-US" dirty="0">
                <a:effectLst/>
              </a:rPr>
              <a:t> tag </a:t>
            </a:r>
            <a:r>
              <a:rPr lang="en-US" dirty="0"/>
              <a:t>&lt;head&gt;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dan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ditutup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dengan</a:t>
            </a:r>
            <a:r>
              <a:rPr lang="en-US" dirty="0">
                <a:effectLst/>
              </a:rPr>
              <a:t> </a:t>
            </a:r>
            <a:r>
              <a:rPr lang="en-US" dirty="0"/>
              <a:t>&lt;/head</a:t>
            </a:r>
            <a:r>
              <a:rPr lang="en-US" dirty="0" smtClean="0"/>
              <a:t>&gt;</a:t>
            </a:r>
            <a:r>
              <a:rPr lang="en-US" dirty="0" smtClean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1303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effectLst/>
              </a:rPr>
              <a:t>Pada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bagian</a:t>
            </a:r>
            <a:r>
              <a:rPr lang="en-US" dirty="0">
                <a:effectLst/>
              </a:rPr>
              <a:t> HEAD, </a:t>
            </a:r>
            <a:r>
              <a:rPr lang="en-US" dirty="0" err="1">
                <a:effectLst/>
              </a:rPr>
              <a:t>biasanya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digunakan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untuk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menuliskan</a:t>
            </a:r>
            <a:r>
              <a:rPr lang="en-US" dirty="0">
                <a:effectLst/>
              </a:rPr>
              <a:t> tag-tag yang </a:t>
            </a:r>
            <a:r>
              <a:rPr lang="en-US" dirty="0" err="1">
                <a:effectLst/>
              </a:rPr>
              <a:t>akan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dibaca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oleh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mesin</a:t>
            </a:r>
            <a:r>
              <a:rPr lang="en-US" dirty="0">
                <a:effectLst/>
              </a:rPr>
              <a:t>.</a:t>
            </a:r>
          </a:p>
          <a:p>
            <a:pPr lvl="2"/>
            <a:r>
              <a:rPr lang="en-US" dirty="0" smtClean="0">
                <a:effectLst/>
              </a:rPr>
              <a:t>Tag </a:t>
            </a:r>
            <a:r>
              <a:rPr lang="en-US" dirty="0">
                <a:effectLst/>
              </a:rPr>
              <a:t>meta </a:t>
            </a:r>
            <a:r>
              <a:rPr lang="en-US" dirty="0" err="1">
                <a:effectLst/>
              </a:rPr>
              <a:t>untuk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SEARCH ENGINE OPTIMATION (SEO);</a:t>
            </a:r>
            <a:endParaRPr lang="en-US" dirty="0">
              <a:effectLst/>
            </a:endParaRPr>
          </a:p>
          <a:p>
            <a:pPr lvl="2"/>
            <a:r>
              <a:rPr lang="en-US" dirty="0">
                <a:effectLst/>
              </a:rPr>
              <a:t>Tag &lt;title&gt; </a:t>
            </a:r>
            <a:r>
              <a:rPr lang="en-US" dirty="0" err="1">
                <a:effectLst/>
              </a:rPr>
              <a:t>untuk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judul</a:t>
            </a:r>
            <a:r>
              <a:rPr lang="en-US" dirty="0">
                <a:effectLst/>
              </a:rPr>
              <a:t>;</a:t>
            </a:r>
          </a:p>
          <a:p>
            <a:pPr lvl="2"/>
            <a:r>
              <a:rPr lang="en-US" dirty="0" err="1">
                <a:effectLst/>
              </a:rPr>
              <a:t>Tempat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menulis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kode</a:t>
            </a:r>
            <a:r>
              <a:rPr lang="en-US" dirty="0">
                <a:effectLst/>
              </a:rPr>
              <a:t> CSS </a:t>
            </a:r>
            <a:r>
              <a:rPr lang="en-US" dirty="0" err="1">
                <a:effectLst/>
              </a:rPr>
              <a:t>dan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Javascript</a:t>
            </a:r>
            <a:r>
              <a:rPr lang="en-US" dirty="0">
                <a:effectLst/>
              </a:rPr>
              <a:t>;</a:t>
            </a:r>
          </a:p>
          <a:p>
            <a:pPr lvl="2"/>
            <a:r>
              <a:rPr lang="en-US" dirty="0" err="1">
                <a:effectLst/>
              </a:rPr>
              <a:t>dan</a:t>
            </a:r>
            <a:r>
              <a:rPr lang="en-US" dirty="0">
                <a:effectLst/>
              </a:rPr>
              <a:t> lain-lain.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71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effectLst/>
              </a:rPr>
              <a:t>Bagian</a:t>
            </a:r>
            <a:r>
              <a:rPr lang="en-US" dirty="0">
                <a:effectLst/>
              </a:rPr>
              <a:t> BODY </a:t>
            </a:r>
            <a:r>
              <a:rPr lang="en-US" dirty="0" err="1">
                <a:effectLst/>
              </a:rPr>
              <a:t>adalah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bagian</a:t>
            </a:r>
            <a:r>
              <a:rPr lang="en-US" dirty="0">
                <a:effectLst/>
              </a:rPr>
              <a:t> yang </a:t>
            </a:r>
            <a:r>
              <a:rPr lang="en-US" dirty="0" err="1">
                <a:effectLst/>
              </a:rPr>
              <a:t>akan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ditampilkan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pada</a:t>
            </a:r>
            <a:r>
              <a:rPr lang="en-US" dirty="0">
                <a:effectLst/>
              </a:rPr>
              <a:t> web browser. </a:t>
            </a:r>
            <a:r>
              <a:rPr lang="en-US" dirty="0" err="1">
                <a:effectLst/>
              </a:rPr>
              <a:t>Penulisannya</a:t>
            </a:r>
            <a:r>
              <a:rPr lang="en-US" dirty="0">
                <a:effectLst/>
              </a:rPr>
              <a:t> di </a:t>
            </a:r>
            <a:r>
              <a:rPr lang="en-US" dirty="0" err="1">
                <a:effectLst/>
              </a:rPr>
              <a:t>mulai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dari</a:t>
            </a:r>
            <a:r>
              <a:rPr lang="en-US" dirty="0">
                <a:effectLst/>
              </a:rPr>
              <a:t> tag </a:t>
            </a:r>
            <a:r>
              <a:rPr lang="en-US" dirty="0"/>
              <a:t>&lt;body&gt;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dan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ditutup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dengan</a:t>
            </a:r>
            <a:r>
              <a:rPr lang="en-US" dirty="0">
                <a:effectLst/>
              </a:rPr>
              <a:t> </a:t>
            </a:r>
            <a:r>
              <a:rPr lang="en-US" dirty="0"/>
              <a:t>&lt;/body</a:t>
            </a:r>
            <a:r>
              <a:rPr lang="en-US" dirty="0" smtClean="0"/>
              <a:t>&gt;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sv-SE" b="1" dirty="0" smtClean="0">
                <a:effectLst/>
              </a:rPr>
              <a:t>Bagian BODY </a:t>
            </a:r>
            <a:r>
              <a:rPr lang="sv-SE" dirty="0" smtClean="0">
                <a:effectLst/>
              </a:rPr>
              <a:t>menuliskan </a:t>
            </a:r>
            <a:r>
              <a:rPr lang="sv-SE" dirty="0">
                <a:effectLst/>
              </a:rPr>
              <a:t>konten dengan berbagai macam tag. </a:t>
            </a:r>
            <a:endParaRPr lang="sv-SE" dirty="0" smtClean="0">
              <a:effectLst/>
            </a:endParaRPr>
          </a:p>
          <a:p>
            <a:r>
              <a:rPr lang="en-US" dirty="0">
                <a:effectLst/>
              </a:rPr>
              <a:t>tag </a:t>
            </a:r>
            <a:r>
              <a:rPr lang="en-US" dirty="0"/>
              <a:t>&lt;p&gt;</a:t>
            </a:r>
            <a:r>
              <a:rPr lang="en-US" dirty="0">
                <a:effectLst/>
              </a:rPr>
              <a:t>. Tag </a:t>
            </a:r>
            <a:r>
              <a:rPr lang="en-US" dirty="0"/>
              <a:t>&lt;p&gt;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adalah</a:t>
            </a:r>
            <a:r>
              <a:rPr lang="en-US" dirty="0">
                <a:effectLst/>
              </a:rPr>
              <a:t> tag yang </a:t>
            </a:r>
            <a:r>
              <a:rPr lang="en-US" dirty="0" err="1">
                <a:effectLst/>
              </a:rPr>
              <a:t>digunakan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untuk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membuat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paragraf</a:t>
            </a:r>
            <a:r>
              <a:rPr lang="en-US" dirty="0">
                <a:effectLst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7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98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PENGERTIAN TAG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ffectLst/>
              </a:rPr>
              <a:t>Tag </a:t>
            </a:r>
            <a:r>
              <a:rPr lang="en-US" dirty="0" err="1">
                <a:effectLst/>
              </a:rPr>
              <a:t>adalah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sebuah</a:t>
            </a:r>
            <a:r>
              <a:rPr lang="en-US" dirty="0">
                <a:effectLst/>
              </a:rPr>
              <a:t> </a:t>
            </a:r>
            <a:r>
              <a:rPr lang="en-US" b="1" dirty="0" err="1">
                <a:effectLst/>
              </a:rPr>
              <a:t>penanda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awalan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dan</a:t>
            </a:r>
            <a:r>
              <a:rPr lang="en-US" dirty="0">
                <a:effectLst/>
              </a:rPr>
              <a:t> </a:t>
            </a:r>
            <a:r>
              <a:rPr lang="en-US" b="1" dirty="0" err="1">
                <a:effectLst/>
              </a:rPr>
              <a:t>akhiran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dari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sebuah</a:t>
            </a:r>
            <a:r>
              <a:rPr lang="en-US" dirty="0">
                <a:effectLst/>
              </a:rPr>
              <a:t> </a:t>
            </a:r>
            <a:r>
              <a:rPr lang="en-US" b="1" dirty="0" err="1">
                <a:effectLst/>
              </a:rPr>
              <a:t>elemen</a:t>
            </a:r>
            <a:r>
              <a:rPr lang="en-US" dirty="0">
                <a:effectLst/>
              </a:rPr>
              <a:t> di HTML.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Tag </a:t>
            </a:r>
            <a:r>
              <a:rPr lang="en-US" dirty="0" err="1">
                <a:effectLst/>
              </a:rPr>
              <a:t>dibuat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dengan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kurung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siku</a:t>
            </a:r>
            <a:r>
              <a:rPr lang="en-US" dirty="0">
                <a:effectLst/>
              </a:rPr>
              <a:t> (&lt;...&gt;), </a:t>
            </a:r>
            <a:r>
              <a:rPr lang="en-US" dirty="0" err="1">
                <a:effectLst/>
              </a:rPr>
              <a:t>lalu</a:t>
            </a:r>
            <a:r>
              <a:rPr lang="en-US" dirty="0">
                <a:effectLst/>
              </a:rPr>
              <a:t> di </a:t>
            </a:r>
            <a:r>
              <a:rPr lang="en-US" dirty="0" err="1">
                <a:effectLst/>
              </a:rPr>
              <a:t>dalamnya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berisi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nama</a:t>
            </a:r>
            <a:r>
              <a:rPr lang="en-US" dirty="0">
                <a:effectLst/>
              </a:rPr>
              <a:t> tag </a:t>
            </a:r>
            <a:r>
              <a:rPr lang="en-US" dirty="0" err="1">
                <a:effectLst/>
              </a:rPr>
              <a:t>dan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kadang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juga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ditambahkan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dengan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atribut</a:t>
            </a:r>
            <a:r>
              <a:rPr lang="en-US" dirty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9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PENGERTIAN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>
                <a:effectLst/>
              </a:rPr>
              <a:t>Sebuah</a:t>
            </a:r>
            <a:r>
              <a:rPr lang="en-US" i="1" dirty="0" smtClean="0">
                <a:effectLst/>
              </a:rPr>
              <a:t> </a:t>
            </a:r>
            <a:r>
              <a:rPr lang="en-US" i="1" dirty="0" err="1">
                <a:effectLst/>
              </a:rPr>
              <a:t>bahasa</a:t>
            </a:r>
            <a:r>
              <a:rPr lang="en-US" i="1" dirty="0">
                <a:effectLst/>
              </a:rPr>
              <a:t> </a:t>
            </a:r>
            <a:r>
              <a:rPr lang="en-US" i="1" u="sng" dirty="0" err="1">
                <a:effectLst/>
                <a:hlinkClick r:id="rId2"/>
              </a:rPr>
              <a:t>markah</a:t>
            </a:r>
            <a:r>
              <a:rPr lang="en-US" i="1" dirty="0">
                <a:effectLst/>
              </a:rPr>
              <a:t> </a:t>
            </a:r>
            <a:r>
              <a:rPr lang="en-US" i="1" dirty="0" err="1">
                <a:effectLst/>
              </a:rPr>
              <a:t>untuk</a:t>
            </a:r>
            <a:r>
              <a:rPr lang="en-US" i="1" dirty="0">
                <a:effectLst/>
              </a:rPr>
              <a:t> </a:t>
            </a:r>
            <a:r>
              <a:rPr lang="en-US" i="1" dirty="0" err="1">
                <a:effectLst/>
              </a:rPr>
              <a:t>membuat</a:t>
            </a:r>
            <a:r>
              <a:rPr lang="en-US" i="1" dirty="0">
                <a:effectLst/>
              </a:rPr>
              <a:t> </a:t>
            </a:r>
            <a:r>
              <a:rPr lang="en-US" i="1" dirty="0" err="1">
                <a:effectLst/>
              </a:rPr>
              <a:t>halaman</a:t>
            </a:r>
            <a:r>
              <a:rPr lang="en-US" i="1" dirty="0">
                <a:effectLst/>
              </a:rPr>
              <a:t> </a:t>
            </a:r>
            <a:r>
              <a:rPr lang="en-US" i="1" dirty="0" smtClean="0">
                <a:effectLst/>
              </a:rPr>
              <a:t>web.</a:t>
            </a:r>
          </a:p>
          <a:p>
            <a:r>
              <a:rPr lang="en-US" dirty="0" err="1">
                <a:effectLst/>
              </a:rPr>
              <a:t>Penanda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atau</a:t>
            </a:r>
            <a:r>
              <a:rPr lang="en-US" dirty="0">
                <a:effectLst/>
              </a:rPr>
              <a:t> </a:t>
            </a:r>
            <a:r>
              <a:rPr lang="en-US" i="1" dirty="0">
                <a:effectLst/>
              </a:rPr>
              <a:t>markup</a:t>
            </a:r>
            <a:r>
              <a:rPr lang="en-US" dirty="0">
                <a:effectLst/>
              </a:rPr>
              <a:t> </a:t>
            </a:r>
            <a:r>
              <a:rPr lang="en-US" dirty="0" err="1" smtClean="0">
                <a:effectLst/>
              </a:rPr>
              <a:t>dalam</a:t>
            </a:r>
            <a:r>
              <a:rPr lang="en-US" dirty="0" smtClean="0">
                <a:effectLst/>
              </a:rPr>
              <a:t> html </a:t>
            </a:r>
            <a:r>
              <a:rPr lang="en-US" dirty="0" err="1" smtClean="0">
                <a:effectLst/>
              </a:rPr>
              <a:t>disebut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dengan</a:t>
            </a:r>
            <a:r>
              <a:rPr lang="en-US" dirty="0">
                <a:effectLst/>
              </a:rPr>
              <a:t> </a:t>
            </a:r>
            <a:r>
              <a:rPr lang="en-US" b="1" dirty="0" smtClean="0">
                <a:effectLst/>
              </a:rPr>
              <a:t>Tag.</a:t>
            </a:r>
          </a:p>
          <a:p>
            <a:r>
              <a:rPr lang="en-US" dirty="0">
                <a:effectLst/>
              </a:rPr>
              <a:t>HTML </a:t>
            </a:r>
            <a:r>
              <a:rPr lang="en-US" dirty="0" err="1">
                <a:effectLst/>
              </a:rPr>
              <a:t>berperan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untuk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menentukan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struktur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konten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tampilan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sebuah</a:t>
            </a:r>
            <a:r>
              <a:rPr lang="en-US" dirty="0">
                <a:effectLst/>
              </a:rPr>
              <a:t> web.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060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PENGERTIAN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effectLst/>
              </a:rPr>
              <a:t>Contoh</a:t>
            </a:r>
            <a:r>
              <a:rPr lang="en-US" dirty="0">
                <a:effectLst/>
              </a:rPr>
              <a:t>: </a:t>
            </a:r>
            <a:r>
              <a:rPr lang="en-US" dirty="0"/>
              <a:t>&lt;p&gt;</a:t>
            </a:r>
            <a:r>
              <a:rPr lang="en-US" dirty="0">
                <a:effectLst/>
              </a:rPr>
              <a:t>, </a:t>
            </a:r>
            <a:r>
              <a:rPr lang="en-US" dirty="0"/>
              <a:t>&lt;a&gt;</a:t>
            </a:r>
            <a:r>
              <a:rPr lang="en-US" dirty="0">
                <a:effectLst/>
              </a:rPr>
              <a:t>, </a:t>
            </a:r>
            <a:r>
              <a:rPr lang="en-US" dirty="0"/>
              <a:t>&lt;body&gt;</a:t>
            </a:r>
            <a:r>
              <a:rPr lang="en-US" dirty="0">
                <a:effectLst/>
              </a:rPr>
              <a:t>, </a:t>
            </a:r>
            <a:r>
              <a:rPr lang="en-US" dirty="0"/>
              <a:t>&lt;head&gt;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dan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sebagainya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>
                <a:effectLst/>
              </a:rPr>
              <a:t>Tag </a:t>
            </a:r>
            <a:r>
              <a:rPr lang="en-US" dirty="0" err="1">
                <a:effectLst/>
              </a:rPr>
              <a:t>selalu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ditulis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berpasangan</a:t>
            </a:r>
            <a:r>
              <a:rPr lang="en-US" dirty="0">
                <a:effectLst/>
              </a:rPr>
              <a:t>. Ada tag </a:t>
            </a:r>
            <a:r>
              <a:rPr lang="en-US" dirty="0" err="1">
                <a:effectLst/>
              </a:rPr>
              <a:t>pembuka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ada</a:t>
            </a:r>
            <a:r>
              <a:rPr lang="en-US" dirty="0">
                <a:effectLst/>
              </a:rPr>
              <a:t> tag </a:t>
            </a:r>
            <a:r>
              <a:rPr lang="en-US" dirty="0" err="1">
                <a:effectLst/>
              </a:rPr>
              <a:t>penutupnya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Namun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ada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juga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beberapa</a:t>
            </a:r>
            <a:r>
              <a:rPr lang="en-US" dirty="0">
                <a:effectLst/>
              </a:rPr>
              <a:t> </a:t>
            </a:r>
            <a:r>
              <a:rPr lang="en-US" u="sng" dirty="0">
                <a:effectLst/>
                <a:hlinkClick r:id="rId2"/>
              </a:rPr>
              <a:t>tag yang </a:t>
            </a:r>
            <a:r>
              <a:rPr lang="en-US" u="sng" dirty="0" err="1">
                <a:effectLst/>
                <a:hlinkClick r:id="rId2"/>
              </a:rPr>
              <a:t>tidak</a:t>
            </a:r>
            <a:r>
              <a:rPr lang="en-US" u="sng" dirty="0">
                <a:effectLst/>
                <a:hlinkClick r:id="rId2"/>
              </a:rPr>
              <a:t> </a:t>
            </a:r>
            <a:r>
              <a:rPr lang="en-US" u="sng" dirty="0" err="1">
                <a:effectLst/>
                <a:hlinkClick r:id="rId2"/>
              </a:rPr>
              <a:t>memiliki</a:t>
            </a:r>
            <a:r>
              <a:rPr lang="en-US" u="sng" dirty="0">
                <a:effectLst/>
                <a:hlinkClick r:id="rId2"/>
              </a:rPr>
              <a:t> </a:t>
            </a:r>
            <a:r>
              <a:rPr lang="en-US" u="sng" dirty="0" err="1">
                <a:effectLst/>
                <a:hlinkClick r:id="rId2"/>
              </a:rPr>
              <a:t>pasangan</a:t>
            </a:r>
            <a:r>
              <a:rPr lang="en-US" u="sng" dirty="0">
                <a:effectLst/>
                <a:hlinkClick r:id="rId2"/>
              </a:rPr>
              <a:t> </a:t>
            </a:r>
            <a:r>
              <a:rPr lang="en-US" u="sng" dirty="0" err="1">
                <a:effectLst/>
                <a:hlinkClick r:id="rId2"/>
              </a:rPr>
              <a:t>penutup</a:t>
            </a:r>
            <a:r>
              <a:rPr lang="en-US" dirty="0">
                <a:effectLst/>
              </a:rPr>
              <a:t>.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Tag </a:t>
            </a:r>
            <a:r>
              <a:rPr lang="en-US" dirty="0" err="1">
                <a:effectLst/>
              </a:rPr>
              <a:t>penutup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ditulis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dengan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menambahkan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garis</a:t>
            </a:r>
            <a:r>
              <a:rPr lang="en-US" dirty="0">
                <a:effectLst/>
              </a:rPr>
              <a:t> miring (</a:t>
            </a:r>
            <a:r>
              <a:rPr lang="en-US" dirty="0"/>
              <a:t>/</a:t>
            </a:r>
            <a:r>
              <a:rPr lang="en-US" dirty="0">
                <a:effectLst/>
              </a:rPr>
              <a:t>) di </a:t>
            </a:r>
            <a:r>
              <a:rPr lang="en-US" dirty="0" err="1">
                <a:effectLst/>
              </a:rPr>
              <a:t>depan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nama</a:t>
            </a:r>
            <a:r>
              <a:rPr lang="en-US" dirty="0">
                <a:effectLst/>
              </a:rPr>
              <a:t> tag.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658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PENGERTIAN TAG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991" y="3058089"/>
            <a:ext cx="5944430" cy="3296110"/>
          </a:xfrm>
        </p:spPr>
      </p:pic>
    </p:spTree>
    <p:extLst>
      <p:ext uri="{BB962C8B-B14F-4D97-AF65-F5344CB8AC3E}">
        <p14:creationId xmlns:p14="http://schemas.microsoft.com/office/powerpoint/2010/main" val="943656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54" y="1278836"/>
            <a:ext cx="7872603" cy="4750905"/>
          </a:xfrm>
        </p:spPr>
      </p:pic>
    </p:spTree>
    <p:extLst>
      <p:ext uri="{BB962C8B-B14F-4D97-AF65-F5344CB8AC3E}">
        <p14:creationId xmlns:p14="http://schemas.microsoft.com/office/powerpoint/2010/main" val="3627889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PENULISAN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&lt;!DOCTYPE html&gt; — </a:t>
            </a:r>
            <a:r>
              <a:rPr lang="en-US" dirty="0" err="1">
                <a:effectLst/>
              </a:rPr>
              <a:t>untuk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deklarasi</a:t>
            </a:r>
            <a:r>
              <a:rPr lang="en-US" dirty="0">
                <a:effectLst/>
              </a:rPr>
              <a:t> type </a:t>
            </a:r>
            <a:r>
              <a:rPr lang="en-US" dirty="0" err="1">
                <a:effectLst/>
              </a:rPr>
              <a:t>dokumen</a:t>
            </a:r>
            <a:r>
              <a:rPr lang="en-US" dirty="0">
                <a:effectLst/>
              </a:rPr>
              <a:t>;</a:t>
            </a:r>
          </a:p>
          <a:p>
            <a:r>
              <a:rPr lang="en-US" dirty="0">
                <a:effectLst/>
              </a:rPr>
              <a:t>&lt;html&gt; — tag </a:t>
            </a:r>
            <a:r>
              <a:rPr lang="en-US" dirty="0" err="1">
                <a:effectLst/>
              </a:rPr>
              <a:t>utama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dalam</a:t>
            </a:r>
            <a:r>
              <a:rPr lang="en-US" dirty="0">
                <a:effectLst/>
              </a:rPr>
              <a:t> HTML;</a:t>
            </a:r>
          </a:p>
          <a:p>
            <a:r>
              <a:rPr lang="en-US" dirty="0">
                <a:effectLst/>
              </a:rPr>
              <a:t>&lt;head&gt; — </a:t>
            </a:r>
            <a:r>
              <a:rPr lang="en-US" dirty="0" err="1">
                <a:effectLst/>
              </a:rPr>
              <a:t>untuk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bagian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kepala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dokumen</a:t>
            </a:r>
            <a:r>
              <a:rPr lang="en-US" dirty="0">
                <a:effectLst/>
              </a:rPr>
              <a:t>;</a:t>
            </a:r>
          </a:p>
          <a:p>
            <a:r>
              <a:rPr lang="en-US" dirty="0">
                <a:effectLst/>
              </a:rPr>
              <a:t>&lt;title&gt; — </a:t>
            </a:r>
            <a:r>
              <a:rPr lang="en-US" dirty="0" err="1">
                <a:effectLst/>
              </a:rPr>
              <a:t>untuk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judul</a:t>
            </a:r>
            <a:r>
              <a:rPr lang="en-US" dirty="0">
                <a:effectLst/>
              </a:rPr>
              <a:t> web;</a:t>
            </a:r>
          </a:p>
          <a:p>
            <a:r>
              <a:rPr lang="en-US" dirty="0">
                <a:effectLst/>
              </a:rPr>
              <a:t>&lt;body&gt; — </a:t>
            </a:r>
            <a:r>
              <a:rPr lang="en-US" dirty="0" err="1">
                <a:effectLst/>
              </a:rPr>
              <a:t>untuk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bagian</a:t>
            </a:r>
            <a:r>
              <a:rPr lang="en-US" dirty="0">
                <a:effectLst/>
              </a:rPr>
              <a:t> body </a:t>
            </a:r>
            <a:r>
              <a:rPr lang="en-US" dirty="0" err="1">
                <a:effectLst/>
              </a:rPr>
              <a:t>dari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dokumen</a:t>
            </a:r>
            <a:r>
              <a:rPr lang="en-US" dirty="0" smtClean="0">
                <a:effectLst/>
              </a:rPr>
              <a:t>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0815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PENULISAN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HINDARI PENGGUNAAN HURUF KAPITAL</a:t>
            </a:r>
          </a:p>
          <a:p>
            <a:r>
              <a:rPr lang="sv-SE" b="1" dirty="0">
                <a:effectLst/>
              </a:rPr>
              <a:t>Pastikan Menutup Tag dengan Benar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812" y="4168718"/>
            <a:ext cx="4048690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35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435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PENGERTIAN ELEMENT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Elemen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dalam</a:t>
            </a:r>
            <a:r>
              <a:rPr lang="en-US" dirty="0">
                <a:effectLst/>
              </a:rPr>
              <a:t> HTML </a:t>
            </a:r>
            <a:r>
              <a:rPr lang="en-US" dirty="0" err="1">
                <a:effectLst/>
              </a:rPr>
              <a:t>adalah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sebuah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komponen</a:t>
            </a:r>
            <a:r>
              <a:rPr lang="en-US" dirty="0">
                <a:effectLst/>
              </a:rPr>
              <a:t> yang </a:t>
            </a:r>
            <a:r>
              <a:rPr lang="en-US" dirty="0" err="1">
                <a:effectLst/>
              </a:rPr>
              <a:t>menyusun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dokumen</a:t>
            </a:r>
            <a:r>
              <a:rPr lang="en-US" dirty="0">
                <a:effectLst/>
              </a:rPr>
              <a:t> HTML. </a:t>
            </a:r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Elemen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kadang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juga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disebut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sebagai</a:t>
            </a:r>
            <a:r>
              <a:rPr lang="en-US" dirty="0">
                <a:effectLst/>
              </a:rPr>
              <a:t> </a:t>
            </a:r>
            <a:r>
              <a:rPr lang="en-US" i="1" dirty="0">
                <a:effectLst/>
              </a:rPr>
              <a:t>node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karena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merupakan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salah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satu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jenis</a:t>
            </a:r>
            <a:r>
              <a:rPr lang="en-US" dirty="0">
                <a:effectLst/>
              </a:rPr>
              <a:t> </a:t>
            </a:r>
            <a:r>
              <a:rPr lang="en-US" i="1" dirty="0">
                <a:effectLst/>
              </a:rPr>
              <a:t>node</a:t>
            </a:r>
            <a:r>
              <a:rPr lang="en-US" dirty="0">
                <a:effectLst/>
              </a:rPr>
              <a:t> yang </a:t>
            </a:r>
            <a:r>
              <a:rPr lang="en-US" dirty="0" err="1">
                <a:effectLst/>
              </a:rPr>
              <a:t>menyusun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dokumen</a:t>
            </a:r>
            <a:r>
              <a:rPr lang="en-US" dirty="0">
                <a:effectLst/>
              </a:rPr>
              <a:t> HTML </a:t>
            </a:r>
            <a:r>
              <a:rPr lang="en-US" dirty="0" err="1">
                <a:effectLst/>
              </a:rPr>
              <a:t>dalam</a:t>
            </a:r>
            <a:r>
              <a:rPr lang="en-US" dirty="0">
                <a:effectLst/>
              </a:rPr>
              <a:t> diagram HTML tree.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78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46" y="1124744"/>
            <a:ext cx="5309921" cy="3389312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4294967295"/>
          </p:nvPr>
        </p:nvSpPr>
        <p:spPr>
          <a:xfrm>
            <a:off x="711200" y="4919870"/>
            <a:ext cx="7718425" cy="1282700"/>
          </a:xfrm>
        </p:spPr>
        <p:txBody>
          <a:bodyPr>
            <a:normAutofit/>
          </a:bodyPr>
          <a:lstStyle/>
          <a:p>
            <a:r>
              <a:rPr lang="en-US" sz="2400" dirty="0" err="1"/>
              <a:t>Pada</a:t>
            </a:r>
            <a:r>
              <a:rPr lang="en-US" sz="2400" dirty="0"/>
              <a:t> diagram </a:t>
            </a:r>
            <a:r>
              <a:rPr lang="en-US" sz="2400" dirty="0" err="1"/>
              <a:t>tersebut</a:t>
            </a:r>
            <a:r>
              <a:rPr lang="en-US" sz="2400" dirty="0"/>
              <a:t>, </a:t>
            </a: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tiga</a:t>
            </a:r>
            <a:r>
              <a:rPr lang="en-US" sz="2400" dirty="0"/>
              <a:t> </a:t>
            </a:r>
            <a:r>
              <a:rPr lang="en-US" sz="2400" dirty="0" err="1"/>
              <a:t>macam</a:t>
            </a:r>
            <a:r>
              <a:rPr lang="en-US" sz="2400" dirty="0"/>
              <a:t> </a:t>
            </a:r>
            <a:r>
              <a:rPr lang="en-US" sz="2400" i="1" dirty="0" smtClean="0"/>
              <a:t>node</a:t>
            </a:r>
            <a:r>
              <a:rPr lang="en-US" sz="2400" dirty="0" smtClean="0"/>
              <a:t>:</a:t>
            </a:r>
            <a:r>
              <a:rPr lang="en-US" sz="2400" dirty="0"/>
              <a:t> </a:t>
            </a:r>
            <a:r>
              <a:rPr lang="en-US" sz="2400" b="1" dirty="0"/>
              <a:t>Node </a:t>
            </a:r>
            <a:r>
              <a:rPr lang="en-US" sz="2400" b="1" dirty="0" err="1"/>
              <a:t>elemen</a:t>
            </a:r>
            <a:r>
              <a:rPr lang="en-US" sz="2400" dirty="0"/>
              <a:t>, </a:t>
            </a:r>
            <a:r>
              <a:rPr lang="en-US" sz="2400" b="1" dirty="0"/>
              <a:t>Node </a:t>
            </a:r>
            <a:r>
              <a:rPr lang="en-US" sz="2400" b="1" dirty="0" err="1"/>
              <a:t>atribut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 </a:t>
            </a:r>
            <a:r>
              <a:rPr lang="en-US" sz="2400" b="1" dirty="0"/>
              <a:t>Node </a:t>
            </a:r>
            <a:r>
              <a:rPr lang="en-US" sz="2400" b="1" dirty="0" err="1"/>
              <a:t>teks</a:t>
            </a:r>
            <a:r>
              <a:rPr lang="en-US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3632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STRUKTUR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7" y="2362786"/>
            <a:ext cx="7716838" cy="3388658"/>
          </a:xfrm>
        </p:spPr>
        <p:txBody>
          <a:bodyPr/>
          <a:lstStyle/>
          <a:p>
            <a:r>
              <a:rPr lang="en-US" dirty="0" err="1">
                <a:effectLst/>
              </a:rPr>
              <a:t>Elemen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dibentuk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dari</a:t>
            </a:r>
            <a:r>
              <a:rPr lang="en-US" dirty="0">
                <a:effectLst/>
              </a:rPr>
              <a:t> </a:t>
            </a:r>
            <a:r>
              <a:rPr lang="en-US" b="1" dirty="0">
                <a:effectLst/>
              </a:rPr>
              <a:t>tag </a:t>
            </a:r>
            <a:r>
              <a:rPr lang="en-US" b="1" dirty="0" err="1">
                <a:effectLst/>
              </a:rPr>
              <a:t>pembuka</a:t>
            </a:r>
            <a:r>
              <a:rPr lang="en-US" dirty="0">
                <a:effectLst/>
              </a:rPr>
              <a:t>, </a:t>
            </a:r>
            <a:r>
              <a:rPr lang="en-US" b="1" dirty="0" err="1">
                <a:effectLst/>
              </a:rPr>
              <a:t>isi</a:t>
            </a:r>
            <a:r>
              <a:rPr lang="en-US" b="1" dirty="0">
                <a:effectLst/>
              </a:rPr>
              <a:t> tag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dan</a:t>
            </a:r>
            <a:r>
              <a:rPr lang="en-US" dirty="0">
                <a:effectLst/>
              </a:rPr>
              <a:t> </a:t>
            </a:r>
            <a:r>
              <a:rPr lang="en-US" b="1" dirty="0">
                <a:effectLst/>
              </a:rPr>
              <a:t>tag </a:t>
            </a:r>
            <a:r>
              <a:rPr lang="en-US" b="1" dirty="0" err="1">
                <a:effectLst/>
              </a:rPr>
              <a:t>penutup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Kadang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juga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ditambahkan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beberapa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atribut</a:t>
            </a:r>
            <a:r>
              <a:rPr lang="en-US" dirty="0">
                <a:effectLst/>
              </a:rPr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791" y="3726315"/>
            <a:ext cx="4604198" cy="26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8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STRUKTUR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effectLst/>
              </a:rPr>
              <a:t>Pada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contoh</a:t>
            </a:r>
            <a:r>
              <a:rPr lang="en-US" dirty="0">
                <a:effectLst/>
              </a:rPr>
              <a:t> di </a:t>
            </a:r>
            <a:r>
              <a:rPr lang="en-US" dirty="0" err="1">
                <a:effectLst/>
              </a:rPr>
              <a:t>atas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terdapat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satu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elemen</a:t>
            </a:r>
            <a:r>
              <a:rPr lang="en-US" dirty="0">
                <a:effectLst/>
              </a:rPr>
              <a:t> &lt;p&gt; </a:t>
            </a:r>
            <a:r>
              <a:rPr lang="en-US" dirty="0" err="1">
                <a:effectLst/>
              </a:rPr>
              <a:t>dengan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atribut</a:t>
            </a:r>
            <a:r>
              <a:rPr lang="en-US" dirty="0">
                <a:effectLst/>
              </a:rPr>
              <a:t> align="center" </a:t>
            </a:r>
            <a:r>
              <a:rPr lang="en-US" dirty="0" err="1">
                <a:effectLst/>
              </a:rPr>
              <a:t>dan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memiliki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berupa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teks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yakni</a:t>
            </a:r>
            <a:r>
              <a:rPr lang="en-US" dirty="0">
                <a:effectLst/>
              </a:rPr>
              <a:t> Hello World!.</a:t>
            </a:r>
          </a:p>
          <a:p>
            <a:r>
              <a:rPr lang="en-US" dirty="0" err="1">
                <a:effectLst/>
              </a:rPr>
              <a:t>Elemen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tidak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selalu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berisi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teks</a:t>
            </a:r>
            <a:r>
              <a:rPr lang="en-US" dirty="0">
                <a:effectLst/>
              </a:rPr>
              <a:t>, </a:t>
            </a:r>
            <a:r>
              <a:rPr lang="en-US" dirty="0" err="1" smtClean="0">
                <a:effectLst/>
              </a:rPr>
              <a:t>kadang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berisi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elemen</a:t>
            </a:r>
            <a:r>
              <a:rPr lang="en-US" dirty="0">
                <a:effectLst/>
              </a:rPr>
              <a:t> lain. </a:t>
            </a:r>
            <a:r>
              <a:rPr lang="en-US" dirty="0" err="1">
                <a:effectLst/>
              </a:rPr>
              <a:t>Ini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biasanya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kita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sebut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dengan</a:t>
            </a:r>
            <a:r>
              <a:rPr lang="en-US" dirty="0">
                <a:effectLst/>
              </a:rPr>
              <a:t> </a:t>
            </a:r>
            <a:r>
              <a:rPr lang="en-US" i="1" dirty="0">
                <a:effectLst/>
              </a:rPr>
              <a:t>nested element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atau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elemen</a:t>
            </a:r>
            <a:r>
              <a:rPr lang="en-US" dirty="0">
                <a:effectLst/>
              </a:rPr>
              <a:t> di </a:t>
            </a:r>
            <a:r>
              <a:rPr lang="en-US" dirty="0" err="1">
                <a:effectLst/>
              </a:rPr>
              <a:t>dalam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elemen</a:t>
            </a:r>
            <a:r>
              <a:rPr lang="en-US" dirty="0">
                <a:effectLst/>
              </a:rPr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3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PENGERTIAN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HTML </a:t>
            </a:r>
            <a:r>
              <a:rPr lang="en-US" dirty="0" err="1">
                <a:effectLst/>
              </a:rPr>
              <a:t>sebenarnya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dirancang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berdasarkan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pada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konsep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bahasa</a:t>
            </a:r>
            <a:r>
              <a:rPr lang="en-US" dirty="0">
                <a:effectLst/>
              </a:rPr>
              <a:t> markup yang </a:t>
            </a:r>
            <a:r>
              <a:rPr lang="en-US" dirty="0" err="1">
                <a:effectLst/>
              </a:rPr>
              <a:t>dikenal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dengan</a:t>
            </a:r>
            <a:r>
              <a:rPr lang="en-US" dirty="0">
                <a:effectLst/>
              </a:rPr>
              <a:t> SGML </a:t>
            </a:r>
            <a:r>
              <a:rPr lang="en-US" i="1" dirty="0">
                <a:effectLst/>
              </a:rPr>
              <a:t>(Standard Generalized Markup Language</a:t>
            </a:r>
            <a:r>
              <a:rPr lang="en-US" i="1" dirty="0" smtClean="0">
                <a:effectLst/>
              </a:rPr>
              <a:t>)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>
                <a:effectLst/>
              </a:rPr>
              <a:t>SGML </a:t>
            </a:r>
            <a:r>
              <a:rPr lang="en-US" dirty="0" err="1">
                <a:effectLst/>
              </a:rPr>
              <a:t>adalah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sebuah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standar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internasional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untuk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membuat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dokumen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dengan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tanda</a:t>
            </a:r>
            <a:r>
              <a:rPr lang="en-US" dirty="0">
                <a:effectLst/>
              </a:rPr>
              <a:t> </a:t>
            </a:r>
            <a:r>
              <a:rPr lang="en-US" i="1" dirty="0">
                <a:effectLst/>
              </a:rPr>
              <a:t>(markup)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seperti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paragraf</a:t>
            </a:r>
            <a:r>
              <a:rPr lang="en-US" dirty="0">
                <a:effectLst/>
              </a:rPr>
              <a:t>, list, heading, </a:t>
            </a:r>
            <a:r>
              <a:rPr lang="en-US" dirty="0" err="1">
                <a:effectLst/>
              </a:rPr>
              <a:t>dan</a:t>
            </a:r>
            <a:r>
              <a:rPr lang="en-US" dirty="0">
                <a:effectLst/>
              </a:rPr>
              <a:t> lain-lain.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889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84" y="4644887"/>
            <a:ext cx="7716837" cy="14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err="1"/>
              <a:t>Elemen</a:t>
            </a:r>
            <a:r>
              <a:rPr lang="en-US" sz="2400" dirty="0"/>
              <a:t> HTML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jenisnya</a:t>
            </a:r>
            <a:r>
              <a:rPr lang="en-US" sz="2400" dirty="0"/>
              <a:t>. Ada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khusus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teks</a:t>
            </a:r>
            <a:r>
              <a:rPr lang="en-US" sz="2400" dirty="0"/>
              <a:t>,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multimedia, script, </a:t>
            </a:r>
            <a:r>
              <a:rPr lang="en-US" sz="2400" dirty="0" err="1"/>
              <a:t>tabel</a:t>
            </a:r>
            <a:r>
              <a:rPr lang="en-US" sz="2400" dirty="0"/>
              <a:t>, metadata, </a:t>
            </a:r>
            <a:r>
              <a:rPr lang="en-US" sz="2400" dirty="0" err="1"/>
              <a:t>dll</a:t>
            </a:r>
            <a:r>
              <a:rPr lang="en-US" sz="2400" dirty="0"/>
              <a:t>.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583" y="1678254"/>
            <a:ext cx="6592220" cy="2610214"/>
          </a:xfrm>
        </p:spPr>
      </p:pic>
    </p:spTree>
    <p:extLst>
      <p:ext uri="{BB962C8B-B14F-4D97-AF65-F5344CB8AC3E}">
        <p14:creationId xmlns:p14="http://schemas.microsoft.com/office/powerpoint/2010/main" val="3190767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74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PENGERTIAN ATTRIBUT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Atribut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adalah</a:t>
            </a:r>
            <a:r>
              <a:rPr lang="en-US" dirty="0">
                <a:effectLst/>
              </a:rPr>
              <a:t> kata </a:t>
            </a:r>
            <a:r>
              <a:rPr lang="en-US" dirty="0" err="1">
                <a:effectLst/>
              </a:rPr>
              <a:t>kunci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khusus</a:t>
            </a:r>
            <a:r>
              <a:rPr lang="en-US" dirty="0">
                <a:effectLst/>
              </a:rPr>
              <a:t> yang </a:t>
            </a:r>
            <a:r>
              <a:rPr lang="en-US" dirty="0" err="1">
                <a:effectLst/>
              </a:rPr>
              <a:t>berada</a:t>
            </a:r>
            <a:r>
              <a:rPr lang="en-US" dirty="0">
                <a:effectLst/>
              </a:rPr>
              <a:t> di </a:t>
            </a:r>
            <a:r>
              <a:rPr lang="en-US" dirty="0" err="1">
                <a:effectLst/>
              </a:rPr>
              <a:t>dalam</a:t>
            </a:r>
            <a:r>
              <a:rPr lang="en-US" dirty="0">
                <a:effectLst/>
              </a:rPr>
              <a:t> tag </a:t>
            </a:r>
            <a:r>
              <a:rPr lang="en-US" dirty="0" err="1">
                <a:effectLst/>
              </a:rPr>
              <a:t>pembuka</a:t>
            </a:r>
            <a:r>
              <a:rPr lang="en-US" dirty="0">
                <a:effectLst/>
              </a:rPr>
              <a:t>. </a:t>
            </a:r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Atribut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juga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disebut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sebagai</a:t>
            </a:r>
            <a:r>
              <a:rPr lang="en-US" dirty="0">
                <a:effectLst/>
              </a:rPr>
              <a:t> </a:t>
            </a:r>
            <a:r>
              <a:rPr lang="en-US" i="1" dirty="0">
                <a:effectLst/>
              </a:rPr>
              <a:t>modifier</a:t>
            </a:r>
            <a:r>
              <a:rPr lang="en-US" dirty="0">
                <a:effectLst/>
              </a:rPr>
              <a:t> yang </a:t>
            </a:r>
            <a:r>
              <a:rPr lang="en-US" dirty="0" err="1">
                <a:effectLst/>
              </a:rPr>
              <a:t>akan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menentukan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perliaku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elemen</a:t>
            </a:r>
            <a:r>
              <a:rPr lang="en-US" dirty="0">
                <a:effectLst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273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579" y="4191586"/>
            <a:ext cx="7716838" cy="3388658"/>
          </a:xfrm>
        </p:spPr>
        <p:txBody>
          <a:bodyPr/>
          <a:lstStyle/>
          <a:p>
            <a:r>
              <a:rPr lang="en-US" dirty="0" err="1">
                <a:effectLst/>
              </a:rPr>
              <a:t>Atribut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dapat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ditambahkan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pada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elemen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manapun</a:t>
            </a:r>
            <a:r>
              <a:rPr lang="en-US" dirty="0">
                <a:effectLst/>
              </a:rPr>
              <a:t>.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Ada </a:t>
            </a:r>
            <a:r>
              <a:rPr lang="en-US" dirty="0" err="1">
                <a:effectLst/>
              </a:rPr>
              <a:t>juga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elemen</a:t>
            </a:r>
            <a:r>
              <a:rPr lang="en-US" dirty="0">
                <a:effectLst/>
              </a:rPr>
              <a:t> yang </a:t>
            </a:r>
            <a:r>
              <a:rPr lang="en-US" dirty="0" err="1">
                <a:effectLst/>
              </a:rPr>
              <a:t>mewajibkan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menggunakan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atribut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seperti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elemen</a:t>
            </a:r>
            <a:r>
              <a:rPr lang="en-US" dirty="0">
                <a:effectLst/>
              </a:rPr>
              <a:t> </a:t>
            </a:r>
            <a:r>
              <a:rPr lang="en-US" dirty="0"/>
              <a:t>&lt;a&gt;</a:t>
            </a:r>
            <a:r>
              <a:rPr lang="en-US" dirty="0">
                <a:effectLst/>
              </a:rPr>
              <a:t>, </a:t>
            </a: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  <a:r>
              <a:rPr lang="en-US" dirty="0">
                <a:effectLst/>
              </a:rPr>
              <a:t>, </a:t>
            </a:r>
            <a:r>
              <a:rPr lang="en-US" dirty="0"/>
              <a:t>&lt;video&gt;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dll</a:t>
            </a:r>
            <a:r>
              <a:rPr lang="en-US" dirty="0">
                <a:effectLst/>
              </a:rPr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863" y="1056034"/>
            <a:ext cx="5706271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53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 ATTRIBUT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581" y="3886786"/>
            <a:ext cx="7716838" cy="3388658"/>
          </a:xfrm>
        </p:spPr>
        <p:txBody>
          <a:bodyPr/>
          <a:lstStyle/>
          <a:p>
            <a:r>
              <a:rPr lang="en-US" dirty="0">
                <a:effectLst/>
              </a:rPr>
              <a:t>Tag </a:t>
            </a:r>
            <a:r>
              <a:rPr lang="en-US" dirty="0"/>
              <a:t>&lt;a&gt;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adalah</a:t>
            </a:r>
            <a:r>
              <a:rPr lang="en-US" dirty="0">
                <a:effectLst/>
              </a:rPr>
              <a:t> tag </a:t>
            </a:r>
            <a:r>
              <a:rPr lang="en-US" dirty="0" err="1">
                <a:effectLst/>
              </a:rPr>
              <a:t>untuk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membuat</a:t>
            </a:r>
            <a:r>
              <a:rPr lang="en-US" dirty="0">
                <a:effectLst/>
              </a:rPr>
              <a:t> link.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Tag </a:t>
            </a:r>
            <a:r>
              <a:rPr lang="en-US" dirty="0" err="1">
                <a:effectLst/>
              </a:rPr>
              <a:t>ini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mewajibkan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menambahkan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atribut</a:t>
            </a:r>
            <a:r>
              <a:rPr lang="en-US" dirty="0">
                <a:effectLst/>
              </a:rPr>
              <a:t> </a:t>
            </a:r>
            <a:r>
              <a:rPr lang="en-US" dirty="0" err="1"/>
              <a:t>href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untuk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menyatakan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halaman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tujuan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dari</a:t>
            </a:r>
            <a:r>
              <a:rPr lang="en-US" dirty="0">
                <a:effectLst/>
              </a:rPr>
              <a:t> link.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3138488"/>
            <a:ext cx="67341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1511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 ATTRIBUT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581" y="3790950"/>
            <a:ext cx="7716838" cy="3388658"/>
          </a:xfrm>
        </p:spPr>
        <p:txBody>
          <a:bodyPr/>
          <a:lstStyle/>
          <a:p>
            <a:r>
              <a:rPr lang="en-US" dirty="0" err="1">
                <a:effectLst/>
              </a:rPr>
              <a:t>Atribut</a:t>
            </a:r>
            <a:r>
              <a:rPr lang="en-US" dirty="0">
                <a:effectLst/>
              </a:rPr>
              <a:t> </a:t>
            </a:r>
            <a:r>
              <a:rPr lang="en-US" dirty="0" err="1"/>
              <a:t>src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adalah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atribut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khusus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untuk</a:t>
            </a:r>
            <a:r>
              <a:rPr lang="en-US" dirty="0">
                <a:effectLst/>
              </a:rPr>
              <a:t> tag </a:t>
            </a: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  <a:r>
              <a:rPr lang="en-US" dirty="0">
                <a:effectLst/>
              </a:rPr>
              <a:t> yang </a:t>
            </a:r>
            <a:r>
              <a:rPr lang="en-US" dirty="0" err="1">
                <a:effectLst/>
              </a:rPr>
              <a:t>fungsinya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untuk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menentukan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gambar</a:t>
            </a:r>
            <a:r>
              <a:rPr lang="en-US" dirty="0">
                <a:effectLst/>
              </a:rPr>
              <a:t> yang </a:t>
            </a:r>
            <a:r>
              <a:rPr lang="en-US" dirty="0" err="1">
                <a:effectLst/>
              </a:rPr>
              <a:t>akan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ditampilkan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err="1" smtClean="0">
                <a:effectLst/>
              </a:rPr>
              <a:t>Atribut</a:t>
            </a:r>
            <a:r>
              <a:rPr lang="en-US" dirty="0">
                <a:effectLst/>
              </a:rPr>
              <a:t> </a:t>
            </a:r>
            <a:r>
              <a:rPr lang="en-US" dirty="0"/>
              <a:t>width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dan</a:t>
            </a:r>
            <a:r>
              <a:rPr lang="en-US" dirty="0">
                <a:effectLst/>
              </a:rPr>
              <a:t> </a:t>
            </a:r>
            <a:r>
              <a:rPr lang="en-US" dirty="0"/>
              <a:t>height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adalah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atribut</a:t>
            </a:r>
            <a:r>
              <a:rPr lang="en-US" dirty="0">
                <a:effectLst/>
              </a:rPr>
              <a:t> yang </a:t>
            </a:r>
            <a:r>
              <a:rPr lang="en-US" dirty="0" err="1">
                <a:effectLst/>
              </a:rPr>
              <a:t>mengatur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ukurannya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err="1">
                <a:effectLst/>
              </a:rPr>
              <a:t>Jumlah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atribut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pada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elemen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bisa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lebih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satu</a:t>
            </a:r>
            <a:r>
              <a:rPr lang="en-US" dirty="0">
                <a:effectLst/>
              </a:rPr>
              <a:t>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3133725"/>
            <a:ext cx="66960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17568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JENIS-JENIS ATTRIBUT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Tiap-tiap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elemen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kadang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memiliki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atribut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khusus</a:t>
            </a:r>
            <a:r>
              <a:rPr lang="en-US" dirty="0">
                <a:effectLst/>
              </a:rPr>
              <a:t> yang </a:t>
            </a:r>
            <a:r>
              <a:rPr lang="en-US" dirty="0" err="1">
                <a:effectLst/>
              </a:rPr>
              <a:t>hanya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bisa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digunakan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pada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elemen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tersebut</a:t>
            </a:r>
            <a:r>
              <a:rPr lang="en-US" dirty="0">
                <a:effectLst/>
              </a:rPr>
              <a:t>.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Ada </a:t>
            </a:r>
            <a:r>
              <a:rPr lang="en-US" dirty="0" err="1">
                <a:effectLst/>
              </a:rPr>
              <a:t>juga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atribut</a:t>
            </a:r>
            <a:r>
              <a:rPr lang="en-US" dirty="0">
                <a:effectLst/>
              </a:rPr>
              <a:t> yang </a:t>
            </a:r>
            <a:r>
              <a:rPr lang="en-US" dirty="0" err="1">
                <a:effectLst/>
              </a:rPr>
              <a:t>bersifat</a:t>
            </a:r>
            <a:r>
              <a:rPr lang="en-US" dirty="0">
                <a:effectLst/>
              </a:rPr>
              <a:t> global </a:t>
            </a:r>
            <a:r>
              <a:rPr lang="en-US" dirty="0" err="1">
                <a:effectLst/>
              </a:rPr>
              <a:t>dan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bisa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ditambahkan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semua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elemen</a:t>
            </a:r>
            <a:r>
              <a:rPr lang="en-US" dirty="0" smtClean="0">
                <a:effectLst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6755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Atribut</a:t>
            </a:r>
            <a:r>
              <a:rPr lang="en-US" b="1" dirty="0"/>
              <a:t> </a:t>
            </a:r>
            <a:r>
              <a:rPr lang="en-US" b="1" dirty="0" smtClean="0"/>
              <a:t>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Atribut</a:t>
            </a:r>
            <a:r>
              <a:rPr lang="en-US" dirty="0">
                <a:effectLst/>
              </a:rPr>
              <a:t> Global </a:t>
            </a:r>
            <a:r>
              <a:rPr lang="en-US" dirty="0" err="1">
                <a:effectLst/>
              </a:rPr>
              <a:t>adalah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atribut</a:t>
            </a:r>
            <a:r>
              <a:rPr lang="en-US" dirty="0">
                <a:effectLst/>
              </a:rPr>
              <a:t> yang </a:t>
            </a:r>
            <a:r>
              <a:rPr lang="en-US" dirty="0" err="1">
                <a:effectLst/>
              </a:rPr>
              <a:t>bisa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ditambahkan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pada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semua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elemen</a:t>
            </a:r>
            <a:r>
              <a:rPr lang="en-US" dirty="0">
                <a:effectLst/>
              </a:rPr>
              <a:t> HTML.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7166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25" y="1373873"/>
            <a:ext cx="7191375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3826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1388160"/>
            <a:ext cx="730567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2063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 TAG HTML DARI SGML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&lt;title&gt;</a:t>
            </a:r>
            <a:r>
              <a:rPr lang="pt-BR" dirty="0">
                <a:effectLst/>
              </a:rPr>
              <a:t>, </a:t>
            </a:r>
            <a:endParaRPr lang="pt-BR" dirty="0">
              <a:effectLst/>
            </a:endParaRPr>
          </a:p>
          <a:p>
            <a:r>
              <a:rPr lang="pt-BR" dirty="0" smtClean="0"/>
              <a:t>&lt;</a:t>
            </a:r>
            <a:r>
              <a:rPr lang="pt-BR" dirty="0"/>
              <a:t>p&gt;</a:t>
            </a:r>
            <a:r>
              <a:rPr lang="pt-BR" dirty="0">
                <a:effectLst/>
              </a:rPr>
              <a:t>, </a:t>
            </a:r>
            <a:endParaRPr lang="pt-BR" dirty="0" smtClean="0">
              <a:effectLst/>
            </a:endParaRPr>
          </a:p>
          <a:p>
            <a:r>
              <a:rPr lang="pt-BR" dirty="0" smtClean="0"/>
              <a:t>&lt;</a:t>
            </a:r>
            <a:r>
              <a:rPr lang="pt-BR" dirty="0"/>
              <a:t>li&gt;</a:t>
            </a:r>
            <a:r>
              <a:rPr lang="pt-BR" dirty="0">
                <a:effectLst/>
              </a:rPr>
              <a:t>, </a:t>
            </a:r>
            <a:endParaRPr lang="pt-BR" dirty="0">
              <a:effectLst/>
            </a:endParaRPr>
          </a:p>
          <a:p>
            <a:r>
              <a:rPr lang="pt-BR" dirty="0" smtClean="0"/>
              <a:t>&lt;h1</a:t>
            </a:r>
            <a:r>
              <a:rPr lang="pt-BR" dirty="0"/>
              <a:t>&gt;</a:t>
            </a:r>
            <a:r>
              <a:rPr lang="pt-BR" dirty="0">
                <a:effectLst/>
              </a:rPr>
              <a:t> sampai </a:t>
            </a:r>
            <a:r>
              <a:rPr lang="pt-BR" dirty="0"/>
              <a:t>&lt;h6&gt;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853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Atribut</a:t>
            </a:r>
            <a:r>
              <a:rPr lang="en-US" b="1" dirty="0"/>
              <a:t> </a:t>
            </a:r>
            <a:r>
              <a:rPr lang="en-US" b="1" dirty="0" smtClean="0"/>
              <a:t>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Atribut</a:t>
            </a:r>
            <a:r>
              <a:rPr lang="en-US" dirty="0">
                <a:effectLst/>
              </a:rPr>
              <a:t> event </a:t>
            </a:r>
            <a:r>
              <a:rPr lang="en-US" dirty="0" err="1">
                <a:effectLst/>
              </a:rPr>
              <a:t>adalah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atribut</a:t>
            </a:r>
            <a:r>
              <a:rPr lang="en-US" dirty="0">
                <a:effectLst/>
              </a:rPr>
              <a:t> yang </a:t>
            </a:r>
            <a:r>
              <a:rPr lang="en-US" dirty="0" err="1">
                <a:effectLst/>
              </a:rPr>
              <a:t>digunakan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untuk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menentukan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aksi</a:t>
            </a:r>
            <a:r>
              <a:rPr lang="en-US" dirty="0">
                <a:effectLst/>
              </a:rPr>
              <a:t> yang </a:t>
            </a:r>
            <a:r>
              <a:rPr lang="en-US" dirty="0" err="1">
                <a:effectLst/>
              </a:rPr>
              <a:t>akan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dilakukan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saat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terjadi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sesuatu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pada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elemen</a:t>
            </a:r>
            <a:r>
              <a:rPr lang="en-US" dirty="0">
                <a:effectLst/>
              </a:rPr>
              <a:t>. </a:t>
            </a:r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Atribut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ini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nanti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banyak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digunakan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pada</a:t>
            </a:r>
            <a:r>
              <a:rPr lang="en-US" dirty="0">
                <a:effectLst/>
              </a:rPr>
              <a:t> </a:t>
            </a:r>
            <a:r>
              <a:rPr lang="en-US" u="sng" dirty="0" err="1">
                <a:effectLst/>
                <a:hlinkClick r:id="rId2"/>
              </a:rPr>
              <a:t>pemrograman</a:t>
            </a:r>
            <a:r>
              <a:rPr lang="en-US" u="sng" dirty="0">
                <a:effectLst/>
                <a:hlinkClick r:id="rId2"/>
              </a:rPr>
              <a:t> </a:t>
            </a:r>
            <a:r>
              <a:rPr lang="en-US" u="sng" dirty="0" err="1">
                <a:effectLst/>
                <a:hlinkClick r:id="rId2"/>
              </a:rPr>
              <a:t>Javascript</a:t>
            </a:r>
            <a:r>
              <a:rPr lang="en-US" dirty="0">
                <a:effectLst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385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02" y="1061619"/>
            <a:ext cx="7200900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64291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1286077"/>
            <a:ext cx="7267575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13998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7" y="3942473"/>
            <a:ext cx="7716838" cy="3388658"/>
          </a:xfrm>
        </p:spPr>
        <p:txBody>
          <a:bodyPr/>
          <a:lstStyle/>
          <a:p>
            <a:r>
              <a:rPr lang="en-US" dirty="0" smtClean="0"/>
              <a:t>ATTRIBUT LAIN DAPAT DI AKSES PADA LAMAN https</a:t>
            </a:r>
            <a:r>
              <a:rPr lang="en-US" dirty="0"/>
              <a:t>://www.w3schools.com/tags/ref_eventattributes.asp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064095"/>
            <a:ext cx="681037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374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Atribut</a:t>
            </a:r>
            <a:r>
              <a:rPr lang="en-US" b="1" dirty="0"/>
              <a:t> </a:t>
            </a:r>
            <a:r>
              <a:rPr lang="en-US" b="1" dirty="0" err="1" smtClean="0"/>
              <a:t>Khusus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Atribut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khusus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adalah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atribut</a:t>
            </a:r>
            <a:r>
              <a:rPr lang="en-US" dirty="0">
                <a:effectLst/>
              </a:rPr>
              <a:t> yang </a:t>
            </a:r>
            <a:r>
              <a:rPr lang="en-US" dirty="0" err="1">
                <a:effectLst/>
              </a:rPr>
              <a:t>hanya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bisa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dipakai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pada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elemen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tertentu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kadang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atribut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ini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tidak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bisa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digunakan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pada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elemen</a:t>
            </a:r>
            <a:r>
              <a:rPr lang="en-US" dirty="0">
                <a:effectLst/>
              </a:rPr>
              <a:t> yang lain.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8114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757363"/>
            <a:ext cx="674370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4579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PENULISAN ATRRIBUT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TIDAK MENGGUNAKAN HURUF KAPITAL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910" y="3531705"/>
            <a:ext cx="18764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380" y="4122669"/>
            <a:ext cx="675322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01844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PENULISAN ATTRIBUT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effectLst/>
              </a:rPr>
              <a:t>Gunakan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Tanda</a:t>
            </a:r>
            <a:r>
              <a:rPr lang="en-US" b="1" dirty="0">
                <a:effectLst/>
              </a:rPr>
              <a:t> </a:t>
            </a:r>
            <a:r>
              <a:rPr lang="en-US" b="1" dirty="0" err="1" smtClean="0">
                <a:effectLst/>
              </a:rPr>
              <a:t>Petik</a:t>
            </a:r>
            <a:endParaRPr lang="en-US" b="1" dirty="0" smtClean="0">
              <a:effectLst/>
            </a:endParaRPr>
          </a:p>
          <a:p>
            <a:r>
              <a:rPr lang="en-US" dirty="0" err="1">
                <a:effectLst/>
              </a:rPr>
              <a:t>tanda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petik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untuk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mengisi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nilai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atribut</a:t>
            </a:r>
            <a:r>
              <a:rPr lang="en-US" dirty="0">
                <a:effectLst/>
              </a:rPr>
              <a:t> yang </a:t>
            </a:r>
            <a:r>
              <a:rPr lang="en-US" dirty="0" err="1">
                <a:effectLst/>
              </a:rPr>
              <a:t>mengandung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teks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sv-SE" dirty="0">
                <a:effectLst/>
              </a:rPr>
              <a:t>Karena jika terdapat lebih dari satu kata, ia akan menciptakan spasi dan akan dianggap sebagai atribut baru.</a:t>
            </a:r>
            <a:endParaRPr lang="en-US" b="1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439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3012142"/>
            <a:ext cx="683895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62729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Tanda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petik</a:t>
            </a:r>
            <a:r>
              <a:rPr lang="en-US" dirty="0">
                <a:effectLst/>
              </a:rPr>
              <a:t> yang </a:t>
            </a:r>
            <a:r>
              <a:rPr lang="en-US" dirty="0" err="1">
                <a:effectLst/>
              </a:rPr>
              <a:t>digunakan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boleh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petik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ganda</a:t>
            </a:r>
            <a:r>
              <a:rPr lang="en-US" dirty="0">
                <a:effectLst/>
              </a:rPr>
              <a:t> (") </a:t>
            </a:r>
            <a:r>
              <a:rPr lang="en-US" dirty="0" err="1">
                <a:effectLst/>
              </a:rPr>
              <a:t>dan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juga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petik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tunggal</a:t>
            </a:r>
            <a:r>
              <a:rPr lang="en-US" dirty="0">
                <a:effectLst/>
              </a:rPr>
              <a:t> (').</a:t>
            </a:r>
          </a:p>
          <a:p>
            <a:r>
              <a:rPr lang="en-US" dirty="0" err="1" smtClean="0">
                <a:effectLst/>
              </a:rPr>
              <a:t>untuk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nilai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angka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boleh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pakai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tanda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petik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juga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boleh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tidak</a:t>
            </a:r>
            <a:r>
              <a:rPr lang="en-US" dirty="0" smtClean="0">
                <a:effectLst/>
              </a:rPr>
              <a:t>.</a:t>
            </a: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5018226"/>
            <a:ext cx="680085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72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Perkembangan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Versi</a:t>
            </a:r>
            <a:r>
              <a:rPr lang="en-US" b="1" dirty="0"/>
              <a:t>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ffectLst/>
              </a:rPr>
              <a:t>[Draft] </a:t>
            </a:r>
            <a:r>
              <a:rPr lang="en-US" b="1" dirty="0">
                <a:effectLst/>
              </a:rPr>
              <a:t>HTML 1.0</a:t>
            </a:r>
            <a:r>
              <a:rPr lang="en-US" dirty="0">
                <a:effectLst/>
              </a:rPr>
              <a:t> </a:t>
            </a:r>
            <a:r>
              <a:rPr lang="en-US" i="1" dirty="0">
                <a:effectLst/>
              </a:rPr>
              <a:t>(</a:t>
            </a:r>
            <a:r>
              <a:rPr lang="en-US" i="1" dirty="0" err="1">
                <a:effectLst/>
              </a:rPr>
              <a:t>Juni</a:t>
            </a:r>
            <a:r>
              <a:rPr lang="en-US" i="1" dirty="0">
                <a:effectLst/>
              </a:rPr>
              <a:t> 1993)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adalah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versi</a:t>
            </a:r>
            <a:r>
              <a:rPr lang="en-US" dirty="0">
                <a:effectLst/>
              </a:rPr>
              <a:t> HTML </a:t>
            </a:r>
            <a:r>
              <a:rPr lang="en-US" dirty="0" err="1">
                <a:effectLst/>
              </a:rPr>
              <a:t>pertama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namun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tidak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resmi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dirilis</a:t>
            </a:r>
            <a:r>
              <a:rPr lang="en-US" dirty="0">
                <a:effectLst/>
              </a:rPr>
              <a:t>;</a:t>
            </a:r>
          </a:p>
          <a:p>
            <a:r>
              <a:rPr lang="en-US" b="1" dirty="0">
                <a:effectLst/>
              </a:rPr>
              <a:t>HTML 2.0</a:t>
            </a:r>
            <a:r>
              <a:rPr lang="en-US" dirty="0">
                <a:effectLst/>
              </a:rPr>
              <a:t> </a:t>
            </a:r>
            <a:r>
              <a:rPr lang="en-US" i="1" dirty="0">
                <a:effectLst/>
              </a:rPr>
              <a:t>(24 November 1995)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adalah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versi</a:t>
            </a:r>
            <a:r>
              <a:rPr lang="en-US" dirty="0">
                <a:effectLst/>
              </a:rPr>
              <a:t> HTML </a:t>
            </a:r>
            <a:r>
              <a:rPr lang="en-US" dirty="0" err="1">
                <a:effectLst/>
              </a:rPr>
              <a:t>kedua</a:t>
            </a:r>
            <a:r>
              <a:rPr lang="en-US" dirty="0">
                <a:effectLst/>
              </a:rPr>
              <a:t> yang </a:t>
            </a:r>
            <a:r>
              <a:rPr lang="en-US" dirty="0" err="1">
                <a:effectLst/>
              </a:rPr>
              <a:t>resmi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pertamakali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beredar</a:t>
            </a:r>
            <a:r>
              <a:rPr lang="en-US" dirty="0">
                <a:effectLst/>
              </a:rPr>
              <a:t> di </a:t>
            </a:r>
            <a:r>
              <a:rPr lang="en-US" dirty="0" err="1">
                <a:effectLst/>
              </a:rPr>
              <a:t>pasaran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dirilis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oleh</a:t>
            </a:r>
            <a:r>
              <a:rPr lang="en-US" dirty="0">
                <a:effectLst/>
              </a:rPr>
              <a:t> IETF;</a:t>
            </a:r>
          </a:p>
          <a:p>
            <a:r>
              <a:rPr lang="en-US" dirty="0">
                <a:effectLst/>
              </a:rPr>
              <a:t>[Draft] </a:t>
            </a:r>
            <a:r>
              <a:rPr lang="en-US" b="1" dirty="0">
                <a:effectLst/>
              </a:rPr>
              <a:t>HTML 3.0</a:t>
            </a:r>
            <a:r>
              <a:rPr lang="en-US" dirty="0">
                <a:effectLst/>
              </a:rPr>
              <a:t> </a:t>
            </a:r>
            <a:r>
              <a:rPr lang="en-US" i="1" dirty="0">
                <a:effectLst/>
              </a:rPr>
              <a:t>(28 </a:t>
            </a:r>
            <a:r>
              <a:rPr lang="en-US" i="1" dirty="0" err="1">
                <a:effectLst/>
              </a:rPr>
              <a:t>Maret</a:t>
            </a:r>
            <a:r>
              <a:rPr lang="en-US" i="1" dirty="0">
                <a:effectLst/>
              </a:rPr>
              <a:t> 1995)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versi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ini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gagal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beredar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karena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banyak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perubahan</a:t>
            </a:r>
            <a:r>
              <a:rPr lang="en-US" dirty="0">
                <a:effectLst/>
              </a:rPr>
              <a:t> yang </a:t>
            </a:r>
            <a:r>
              <a:rPr lang="en-US" dirty="0" err="1">
                <a:effectLst/>
              </a:rPr>
              <a:t>memicu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perdebatan</a:t>
            </a:r>
            <a:r>
              <a:rPr lang="en-US" dirty="0" smtClean="0">
                <a:effectLst/>
              </a:rPr>
              <a:t>;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27127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 smtClean="0">
                <a:effectLst/>
              </a:rPr>
              <a:t>atribut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yang </a:t>
            </a:r>
            <a:r>
              <a:rPr lang="en-US" dirty="0" err="1">
                <a:effectLst/>
              </a:rPr>
              <a:t>bernilai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boolean</a:t>
            </a:r>
            <a:r>
              <a:rPr lang="en-US" dirty="0">
                <a:effectLst/>
              </a:rPr>
              <a:t> (</a:t>
            </a:r>
            <a:r>
              <a:rPr lang="en-US" dirty="0"/>
              <a:t>true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dan</a:t>
            </a:r>
            <a:r>
              <a:rPr lang="en-US" dirty="0">
                <a:effectLst/>
              </a:rPr>
              <a:t> </a:t>
            </a:r>
            <a:r>
              <a:rPr lang="en-US" dirty="0"/>
              <a:t>false</a:t>
            </a:r>
            <a:r>
              <a:rPr lang="en-US" dirty="0">
                <a:effectLst/>
              </a:rPr>
              <a:t>).. </a:t>
            </a:r>
            <a:r>
              <a:rPr lang="en-US" dirty="0" err="1">
                <a:effectLst/>
              </a:rPr>
              <a:t>nilainya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boleh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ditulis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boleh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tidak</a:t>
            </a:r>
            <a:r>
              <a:rPr lang="en-US" dirty="0" smtClean="0">
                <a:effectLst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4087468"/>
            <a:ext cx="677227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60517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Jika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ada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atribut</a:t>
            </a:r>
            <a:r>
              <a:rPr lang="en-US" dirty="0">
                <a:effectLst/>
              </a:rPr>
              <a:t> yang </a:t>
            </a:r>
            <a:r>
              <a:rPr lang="en-US" dirty="0" err="1">
                <a:effectLst/>
              </a:rPr>
              <a:t>memiliki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lebih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satu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nama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maka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ditulis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dengan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tanda</a:t>
            </a:r>
            <a:r>
              <a:rPr lang="en-US" dirty="0">
                <a:effectLst/>
              </a:rPr>
              <a:t> min (</a:t>
            </a:r>
            <a:r>
              <a:rPr lang="en-US" dirty="0"/>
              <a:t>-</a:t>
            </a:r>
            <a:r>
              <a:rPr lang="en-US" dirty="0">
                <a:effectLst/>
              </a:rPr>
              <a:t>), </a:t>
            </a:r>
            <a:r>
              <a:rPr lang="en-US" dirty="0" err="1">
                <a:effectLst/>
              </a:rPr>
              <a:t>bukan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spasi</a:t>
            </a:r>
            <a:r>
              <a:rPr lang="en-US" dirty="0" smtClean="0">
                <a:effectLst/>
              </a:rPr>
              <a:t>.</a:t>
            </a:r>
          </a:p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102" y="4587737"/>
            <a:ext cx="65722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98075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775253"/>
            <a:ext cx="7716837" cy="1447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580" y="2223053"/>
            <a:ext cx="7716838" cy="3388658"/>
          </a:xfrm>
        </p:spPr>
        <p:txBody>
          <a:bodyPr/>
          <a:lstStyle/>
          <a:p>
            <a:r>
              <a:rPr lang="en-US" dirty="0" err="1">
                <a:effectLst/>
              </a:rPr>
              <a:t>spasi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juga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digunakan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untuk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memisahkan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dua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atau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lebih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atribut</a:t>
            </a:r>
            <a:r>
              <a:rPr lang="en-US" dirty="0" smtClean="0">
                <a:effectLst/>
              </a:rPr>
              <a:t>.</a:t>
            </a:r>
          </a:p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63" y="3229183"/>
            <a:ext cx="6867525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269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Perkembangan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Versi</a:t>
            </a:r>
            <a:r>
              <a:rPr lang="en-US" b="1" dirty="0"/>
              <a:t>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>
                <a:effectLst/>
              </a:rPr>
              <a:t>HTML 3.2</a:t>
            </a:r>
            <a:r>
              <a:rPr lang="en-US" dirty="0">
                <a:effectLst/>
              </a:rPr>
              <a:t> </a:t>
            </a:r>
            <a:r>
              <a:rPr lang="en-US" i="1" dirty="0">
                <a:effectLst/>
              </a:rPr>
              <a:t>(14 </a:t>
            </a:r>
            <a:r>
              <a:rPr lang="en-US" i="1" dirty="0" err="1">
                <a:effectLst/>
              </a:rPr>
              <a:t>Januari</a:t>
            </a:r>
            <a:r>
              <a:rPr lang="en-US" i="1" dirty="0">
                <a:effectLst/>
              </a:rPr>
              <a:t> 1997)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versi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resmi</a:t>
            </a:r>
            <a:r>
              <a:rPr lang="en-US" dirty="0">
                <a:effectLst/>
              </a:rPr>
              <a:t> yang </a:t>
            </a:r>
            <a:r>
              <a:rPr lang="en-US" dirty="0" err="1">
                <a:effectLst/>
              </a:rPr>
              <a:t>dirilis</a:t>
            </a:r>
            <a:r>
              <a:rPr lang="en-US" dirty="0">
                <a:effectLst/>
              </a:rPr>
              <a:t> W3C </a:t>
            </a:r>
            <a:r>
              <a:rPr lang="en-US" dirty="0" err="1">
                <a:effectLst/>
              </a:rPr>
              <a:t>pertamakali</a:t>
            </a:r>
            <a:r>
              <a:rPr lang="en-US" dirty="0">
                <a:effectLst/>
              </a:rPr>
              <a:t>.</a:t>
            </a:r>
          </a:p>
          <a:p>
            <a:r>
              <a:rPr lang="en-US" b="1" dirty="0">
                <a:effectLst/>
              </a:rPr>
              <a:t>HTML 4.0</a:t>
            </a:r>
            <a:r>
              <a:rPr lang="en-US" dirty="0">
                <a:effectLst/>
              </a:rPr>
              <a:t> </a:t>
            </a:r>
            <a:r>
              <a:rPr lang="en-US" i="1" dirty="0">
                <a:effectLst/>
              </a:rPr>
              <a:t>(24 April 1998)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versi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pengembangan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dari</a:t>
            </a:r>
            <a:r>
              <a:rPr lang="en-US" dirty="0">
                <a:effectLst/>
              </a:rPr>
              <a:t> yang </a:t>
            </a:r>
            <a:r>
              <a:rPr lang="en-US" dirty="0" err="1">
                <a:effectLst/>
              </a:rPr>
              <a:t>seblumnya</a:t>
            </a:r>
            <a:r>
              <a:rPr lang="en-US" dirty="0">
                <a:effectLst/>
              </a:rPr>
              <a:t>;</a:t>
            </a:r>
          </a:p>
          <a:p>
            <a:r>
              <a:rPr lang="en-US" b="1" dirty="0">
                <a:effectLst/>
              </a:rPr>
              <a:t>HTML 4.01</a:t>
            </a:r>
            <a:r>
              <a:rPr lang="en-US" dirty="0">
                <a:effectLst/>
              </a:rPr>
              <a:t> </a:t>
            </a:r>
            <a:r>
              <a:rPr lang="en-US" i="1" dirty="0">
                <a:effectLst/>
              </a:rPr>
              <a:t>(24 </a:t>
            </a:r>
            <a:r>
              <a:rPr lang="en-US" i="1" dirty="0" err="1">
                <a:effectLst/>
              </a:rPr>
              <a:t>Desember</a:t>
            </a:r>
            <a:r>
              <a:rPr lang="en-US" i="1" dirty="0">
                <a:effectLst/>
              </a:rPr>
              <a:t> 1999)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versi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perbaikan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dari</a:t>
            </a:r>
            <a:r>
              <a:rPr lang="en-US" dirty="0">
                <a:effectLst/>
              </a:rPr>
              <a:t> HTML 4.0;</a:t>
            </a:r>
          </a:p>
          <a:p>
            <a:r>
              <a:rPr lang="en-US" b="1" dirty="0">
                <a:effectLst/>
              </a:rPr>
              <a:t>XHTML 1.0</a:t>
            </a:r>
            <a:r>
              <a:rPr lang="en-US" dirty="0">
                <a:effectLst/>
              </a:rPr>
              <a:t> </a:t>
            </a:r>
            <a:r>
              <a:rPr lang="en-US" i="1" dirty="0">
                <a:effectLst/>
              </a:rPr>
              <a:t>(26 </a:t>
            </a:r>
            <a:r>
              <a:rPr lang="en-US" i="1" dirty="0" err="1">
                <a:effectLst/>
              </a:rPr>
              <a:t>Januari</a:t>
            </a:r>
            <a:r>
              <a:rPr lang="en-US" i="1" dirty="0">
                <a:effectLst/>
              </a:rPr>
              <a:t> 2000)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pengembangan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dari</a:t>
            </a:r>
            <a:r>
              <a:rPr lang="en-US" dirty="0">
                <a:effectLst/>
              </a:rPr>
              <a:t> HTML 4.01 </a:t>
            </a:r>
            <a:r>
              <a:rPr lang="en-US" dirty="0" err="1">
                <a:effectLst/>
              </a:rPr>
              <a:t>dengan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mengadopsi</a:t>
            </a:r>
            <a:r>
              <a:rPr lang="en-US" dirty="0">
                <a:effectLst/>
              </a:rPr>
              <a:t> XML;</a:t>
            </a:r>
          </a:p>
          <a:p>
            <a:r>
              <a:rPr lang="en-US" b="1" dirty="0">
                <a:effectLst/>
              </a:rPr>
              <a:t>XHTML 2.0</a:t>
            </a:r>
            <a:r>
              <a:rPr lang="en-US" dirty="0">
                <a:effectLst/>
              </a:rPr>
              <a:t> </a:t>
            </a:r>
            <a:r>
              <a:rPr lang="en-US" i="1" dirty="0">
                <a:effectLst/>
              </a:rPr>
              <a:t>(Augustus 2002—</a:t>
            </a:r>
            <a:r>
              <a:rPr lang="en-US" i="1" dirty="0" err="1">
                <a:effectLst/>
              </a:rPr>
              <a:t>Juli</a:t>
            </a:r>
            <a:r>
              <a:rPr lang="en-US" i="1" dirty="0">
                <a:effectLst/>
              </a:rPr>
              <a:t> 2006)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versi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kedua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dari</a:t>
            </a:r>
            <a:r>
              <a:rPr lang="en-US" dirty="0">
                <a:effectLst/>
              </a:rPr>
              <a:t> XHTML;</a:t>
            </a:r>
          </a:p>
          <a:p>
            <a:r>
              <a:rPr lang="en-US" b="1" dirty="0">
                <a:effectLst/>
              </a:rPr>
              <a:t>HTML 5</a:t>
            </a:r>
            <a:r>
              <a:rPr lang="en-US" dirty="0">
                <a:effectLst/>
              </a:rPr>
              <a:t> </a:t>
            </a:r>
            <a:r>
              <a:rPr lang="en-US" i="1" dirty="0">
                <a:effectLst/>
              </a:rPr>
              <a:t>(28 </a:t>
            </a:r>
            <a:r>
              <a:rPr lang="en-US" i="1" dirty="0" err="1">
                <a:effectLst/>
              </a:rPr>
              <a:t>Oktober</a:t>
            </a:r>
            <a:r>
              <a:rPr lang="en-US" i="1" dirty="0">
                <a:effectLst/>
              </a:rPr>
              <a:t> 2014)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versi</a:t>
            </a:r>
            <a:r>
              <a:rPr lang="en-US" dirty="0">
                <a:effectLst/>
              </a:rPr>
              <a:t> html </a:t>
            </a:r>
            <a:r>
              <a:rPr lang="en-US" dirty="0" err="1">
                <a:effectLst/>
              </a:rPr>
              <a:t>saat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ini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0204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EDITOR UNTUK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>
                <a:effectLst/>
              </a:rPr>
              <a:t>Notepad </a:t>
            </a:r>
            <a:endParaRPr lang="en-US" dirty="0">
              <a:effectLst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effectLst/>
              </a:rPr>
              <a:t>Notepad++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effectLst/>
              </a:rPr>
              <a:t>Visual Basic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130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 SCRIPT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&lt;!DOCTYPE html&gt;</a:t>
            </a:r>
            <a:r>
              <a:rPr lang="en-US" dirty="0">
                <a:effectLst/>
              </a:rPr>
              <a:t> 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&lt;</a:t>
            </a:r>
            <a:r>
              <a:rPr lang="en-US" dirty="0">
                <a:effectLst/>
              </a:rPr>
              <a:t>html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lang</a:t>
            </a:r>
            <a:r>
              <a:rPr lang="en-US" dirty="0">
                <a:effectLst/>
              </a:rPr>
              <a:t>="en"</a:t>
            </a:r>
            <a:r>
              <a:rPr lang="en-US" dirty="0">
                <a:effectLst/>
              </a:rPr>
              <a:t>&gt; </a:t>
            </a:r>
            <a:endParaRPr lang="en-US" dirty="0" smtClean="0">
              <a:effectLst/>
            </a:endParaRPr>
          </a:p>
          <a:p>
            <a:pPr marL="349250" lvl="1" indent="0">
              <a:buNone/>
            </a:pPr>
            <a:r>
              <a:rPr lang="en-US" dirty="0" smtClean="0">
                <a:effectLst/>
              </a:rPr>
              <a:t>&lt;</a:t>
            </a:r>
            <a:r>
              <a:rPr lang="en-US" dirty="0">
                <a:effectLst/>
              </a:rPr>
              <a:t>head</a:t>
            </a:r>
            <a:r>
              <a:rPr lang="en-US" dirty="0">
                <a:effectLst/>
              </a:rPr>
              <a:t>&gt; &lt;</a:t>
            </a:r>
            <a:r>
              <a:rPr lang="en-US" dirty="0">
                <a:effectLst/>
              </a:rPr>
              <a:t>title</a:t>
            </a:r>
            <a:r>
              <a:rPr lang="en-US" dirty="0">
                <a:effectLst/>
              </a:rPr>
              <a:t>&gt;</a:t>
            </a:r>
            <a:r>
              <a:rPr lang="en-US" dirty="0" err="1">
                <a:effectLst/>
              </a:rPr>
              <a:t>Belajar</a:t>
            </a:r>
            <a:r>
              <a:rPr lang="en-US" dirty="0">
                <a:effectLst/>
              </a:rPr>
              <a:t> HTML #</a:t>
            </a:r>
            <a:r>
              <a:rPr lang="en-US" dirty="0" smtClean="0">
                <a:effectLst/>
              </a:rPr>
              <a:t>01&lt;/</a:t>
            </a:r>
            <a:r>
              <a:rPr lang="en-US" dirty="0">
                <a:effectLst/>
              </a:rPr>
              <a:t>title</a:t>
            </a:r>
            <a:r>
              <a:rPr lang="en-US" dirty="0" smtClean="0">
                <a:effectLst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&lt;/</a:t>
            </a:r>
            <a:r>
              <a:rPr lang="en-US" dirty="0">
                <a:effectLst/>
              </a:rPr>
              <a:t>head</a:t>
            </a:r>
            <a:r>
              <a:rPr lang="en-US" dirty="0" smtClean="0">
                <a:effectLst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&lt;</a:t>
            </a:r>
            <a:r>
              <a:rPr lang="en-US" dirty="0">
                <a:effectLst/>
              </a:rPr>
              <a:t>body</a:t>
            </a:r>
            <a:r>
              <a:rPr lang="en-US" dirty="0">
                <a:effectLst/>
              </a:rPr>
              <a:t>&gt; </a:t>
            </a:r>
            <a:endParaRPr lang="en-US" dirty="0" smtClean="0">
              <a:effectLst/>
            </a:endParaRPr>
          </a:p>
          <a:p>
            <a:pPr marL="349250" lvl="1" indent="0">
              <a:buNone/>
            </a:pPr>
            <a:r>
              <a:rPr lang="en-US" dirty="0" smtClean="0">
                <a:effectLst/>
              </a:rPr>
              <a:t>&lt;</a:t>
            </a:r>
            <a:r>
              <a:rPr lang="en-US" dirty="0">
                <a:effectLst/>
              </a:rPr>
              <a:t>p</a:t>
            </a:r>
            <a:r>
              <a:rPr lang="en-US" dirty="0">
                <a:effectLst/>
              </a:rPr>
              <a:t>&gt;Hello World!&lt;/</a:t>
            </a:r>
            <a:r>
              <a:rPr lang="en-US" dirty="0">
                <a:effectLst/>
              </a:rPr>
              <a:t>p</a:t>
            </a:r>
            <a:r>
              <a:rPr lang="en-US" dirty="0" smtClean="0">
                <a:effectLst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&lt;/</a:t>
            </a:r>
            <a:r>
              <a:rPr lang="en-US" dirty="0">
                <a:effectLst/>
              </a:rPr>
              <a:t>body</a:t>
            </a:r>
            <a:r>
              <a:rPr lang="en-US" dirty="0" smtClean="0">
                <a:effectLst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&lt;/</a:t>
            </a:r>
            <a:r>
              <a:rPr lang="en-US" dirty="0">
                <a:effectLst/>
              </a:rPr>
              <a:t>html</a:t>
            </a:r>
            <a:r>
              <a:rPr lang="en-US" dirty="0">
                <a:effectLst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8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 FILE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</a:t>
            </a:r>
            <a:r>
              <a:rPr lang="en-US" dirty="0" err="1" smtClean="0"/>
              <a:t>tm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tml</a:t>
            </a:r>
          </a:p>
          <a:p>
            <a:r>
              <a:rPr lang="en-US" dirty="0" err="1" smtClean="0"/>
              <a:t>xhtml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61842"/>
      </p:ext>
    </p:extLst>
  </p:cSld>
  <p:clrMapOvr>
    <a:masterClrMapping/>
  </p:clrMapOvr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</a:majorFont>
      <a:minorFont>
        <a:latin typeface="Arial Rounded MT Bold"/>
        <a:ea typeface=""/>
        <a:cs typeface=""/>
        <a:font script="Jpan" typeface="ＭＳ Ｐゴシック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272</TotalTime>
  <Words>581</Words>
  <Application>Microsoft Office PowerPoint</Application>
  <PresentationFormat>On-screen Show (4:3)</PresentationFormat>
  <Paragraphs>137</Paragraphs>
  <Slides>52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Sky</vt:lpstr>
      <vt:lpstr>HyperText Markup Language</vt:lpstr>
      <vt:lpstr>PENGERTIAN HTML</vt:lpstr>
      <vt:lpstr>PENGERTIAN HTML</vt:lpstr>
      <vt:lpstr>CONTOH TAG HTML DARI SGML</vt:lpstr>
      <vt:lpstr>Perkembangan dan Versi HTML</vt:lpstr>
      <vt:lpstr>Perkembangan dan Versi HTML</vt:lpstr>
      <vt:lpstr>TEXT EDITOR UNTUK HTML</vt:lpstr>
      <vt:lpstr>CONTOH SCRIPT HTML</vt:lpstr>
      <vt:lpstr>EXTENSI FILE HTML</vt:lpstr>
      <vt:lpstr>NAMA HOMEPAGE</vt:lpstr>
      <vt:lpstr> Struktur Dasar HTML</vt:lpstr>
      <vt:lpstr>Struktur Dasar HTML</vt:lpstr>
      <vt:lpstr>Struktur Dasar HTML</vt:lpstr>
      <vt:lpstr>Struktur Dasar HTML</vt:lpstr>
      <vt:lpstr>Struktur Dasar HTML</vt:lpstr>
      <vt:lpstr>Struktur Dasar HTML</vt:lpstr>
      <vt:lpstr>Struktur Dasar HTML</vt:lpstr>
      <vt:lpstr>TAG</vt:lpstr>
      <vt:lpstr>PENGERTIAN TAG</vt:lpstr>
      <vt:lpstr>PENGERTIAN TAG</vt:lpstr>
      <vt:lpstr>PENGERTIAN TAG</vt:lpstr>
      <vt:lpstr>PowerPoint Presentation</vt:lpstr>
      <vt:lpstr>PENULISAN</vt:lpstr>
      <vt:lpstr>PENULISAN TAG</vt:lpstr>
      <vt:lpstr>ELEMENT</vt:lpstr>
      <vt:lpstr>PENGERTIAN ELEMENT</vt:lpstr>
      <vt:lpstr>PowerPoint Presentation</vt:lpstr>
      <vt:lpstr>STRUKTUR ELEMENT</vt:lpstr>
      <vt:lpstr>STRUKTUR ELEMENT</vt:lpstr>
      <vt:lpstr>Elemen HTML ada banyak jenisnya. Ada elemen khusus untuk teks, ada elemen untuk multimedia, script, tabel, metadata, dll.</vt:lpstr>
      <vt:lpstr>ATTRIBUT</vt:lpstr>
      <vt:lpstr>PENGERTIAN ATTRIBUT</vt:lpstr>
      <vt:lpstr>PowerPoint Presentation</vt:lpstr>
      <vt:lpstr>CONTOH ATTRIBUT</vt:lpstr>
      <vt:lpstr>CONTOH ATTRIBUT</vt:lpstr>
      <vt:lpstr>JENIS-JENIS ATTRIBUT HTML</vt:lpstr>
      <vt:lpstr>Atribut Global</vt:lpstr>
      <vt:lpstr>PowerPoint Presentation</vt:lpstr>
      <vt:lpstr>PowerPoint Presentation</vt:lpstr>
      <vt:lpstr>Atribut Event</vt:lpstr>
      <vt:lpstr>PowerPoint Presentation</vt:lpstr>
      <vt:lpstr>PowerPoint Presentation</vt:lpstr>
      <vt:lpstr>PowerPoint Presentation</vt:lpstr>
      <vt:lpstr>Atribut Khusus</vt:lpstr>
      <vt:lpstr>PowerPoint Presentation</vt:lpstr>
      <vt:lpstr>PENULISAN ATRRIBUT</vt:lpstr>
      <vt:lpstr>PENULISAN ATTRIBUT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</dc:creator>
  <cp:lastModifiedBy>Lenovo</cp:lastModifiedBy>
  <cp:revision>37</cp:revision>
  <dcterms:created xsi:type="dcterms:W3CDTF">2016-08-19T02:51:55Z</dcterms:created>
  <dcterms:modified xsi:type="dcterms:W3CDTF">2023-06-14T20:01:03Z</dcterms:modified>
</cp:coreProperties>
</file>