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2" r:id="rId4"/>
    <p:sldId id="264" r:id="rId5"/>
    <p:sldId id="263" r:id="rId6"/>
    <p:sldId id="265" r:id="rId7"/>
    <p:sldId id="266" r:id="rId8"/>
    <p:sldId id="258" r:id="rId9"/>
    <p:sldId id="257" r:id="rId10"/>
    <p:sldId id="259"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4815" autoAdjust="0"/>
    <p:restoredTop sz="94660"/>
  </p:normalViewPr>
  <p:slideViewPr>
    <p:cSldViewPr snapToGrid="0">
      <p:cViewPr>
        <p:scale>
          <a:sx n="96" d="100"/>
          <a:sy n="96" d="100"/>
        </p:scale>
        <p:origin x="-72" y="7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03899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79230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9861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40795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45324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20467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8C865-F348-40D9-80F0-9E56BF001BF2}"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3908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8C865-F348-40D9-80F0-9E56BF001BF2}"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88572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8C865-F348-40D9-80F0-9E56BF001BF2}"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45090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7040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6891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C865-F348-40D9-80F0-9E56BF001BF2}" type="datetimeFigureOut">
              <a:rPr lang="en-US" smtClean="0"/>
              <a:t>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0670D-978B-4654-BD16-C409E17C883D}" type="slidenum">
              <a:rPr lang="en-US" smtClean="0"/>
              <a:t>‹#›</a:t>
            </a:fld>
            <a:endParaRPr lang="en-US"/>
          </a:p>
        </p:txBody>
      </p:sp>
    </p:spTree>
    <p:extLst>
      <p:ext uri="{BB962C8B-B14F-4D97-AF65-F5344CB8AC3E}">
        <p14:creationId xmlns:p14="http://schemas.microsoft.com/office/powerpoint/2010/main" val="211646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Imgloader_build</a:t>
            </a:r>
            <a:r>
              <a:rPr lang="en-US" dirty="0" smtClean="0"/>
              <a:t/>
            </a:r>
            <a:br>
              <a:rPr lang="en-US" dirty="0" smtClean="0"/>
            </a:br>
            <a:r>
              <a:rPr lang="en-US" sz="2400" dirty="0" smtClean="0"/>
              <a:t>Jozsef Meszaros &amp; Daniela </a:t>
            </a:r>
            <a:r>
              <a:rPr lang="en-US" sz="2400" dirty="0" err="1" smtClean="0"/>
              <a:t>Periera</a:t>
            </a:r>
            <a:endParaRPr lang="en-US" sz="2400" dirty="0"/>
          </a:p>
        </p:txBody>
      </p:sp>
      <p:sp>
        <p:nvSpPr>
          <p:cNvPr id="3" name="Content Placeholder 2"/>
          <p:cNvSpPr>
            <a:spLocks noGrp="1"/>
          </p:cNvSpPr>
          <p:nvPr>
            <p:ph idx="1"/>
          </p:nvPr>
        </p:nvSpPr>
        <p:spPr/>
        <p:txBody>
          <a:bodyPr/>
          <a:lstStyle/>
          <a:p>
            <a:pPr marL="0" indent="0">
              <a:buNone/>
            </a:pPr>
            <a:r>
              <a:rPr lang="en-US" dirty="0" smtClean="0"/>
              <a:t>This is a help file in </a:t>
            </a:r>
            <a:r>
              <a:rPr lang="en-US" dirty="0" err="1" smtClean="0"/>
              <a:t>Powerpoint</a:t>
            </a:r>
            <a:r>
              <a:rPr lang="en-US" dirty="0" smtClean="0"/>
              <a:t> format to lead you through all of the usage and data structures created by the GUI</a:t>
            </a:r>
          </a:p>
          <a:p>
            <a:pPr marL="0" indent="0">
              <a:buNone/>
            </a:pPr>
            <a:endParaRPr lang="en-US" dirty="0" smtClean="0"/>
          </a:p>
          <a:p>
            <a:pPr marL="0" indent="0">
              <a:buNone/>
            </a:pPr>
            <a:r>
              <a:rPr lang="en-US" dirty="0" smtClean="0"/>
              <a:t>Basic proficiency in </a:t>
            </a:r>
            <a:r>
              <a:rPr lang="en-US" dirty="0" err="1" smtClean="0"/>
              <a:t>Matlab</a:t>
            </a:r>
            <a:r>
              <a:rPr lang="en-US" dirty="0" smtClean="0"/>
              <a:t> is essential for properly understanding the code and this </a:t>
            </a:r>
            <a:r>
              <a:rPr lang="en-US" dirty="0" err="1" smtClean="0"/>
              <a:t>Powerpoint</a:t>
            </a:r>
            <a:endParaRPr lang="en-US" dirty="0"/>
          </a:p>
          <a:p>
            <a:pPr marL="0" indent="0">
              <a:buNone/>
            </a:pPr>
            <a:endParaRPr lang="en-US" dirty="0" smtClean="0"/>
          </a:p>
          <a:p>
            <a:pPr marL="0" indent="0">
              <a:buNone/>
            </a:pPr>
            <a:r>
              <a:rPr lang="en-US" sz="1400" dirty="0" smtClean="0"/>
              <a:t>Credits: To </a:t>
            </a:r>
            <a:r>
              <a:rPr lang="en-US" sz="1400" dirty="0"/>
              <a:t>Manuel </a:t>
            </a:r>
            <a:r>
              <a:rPr lang="en-US" sz="1400" dirty="0" err="1" smtClean="0"/>
              <a:t>Guizar</a:t>
            </a:r>
            <a:r>
              <a:rPr lang="en-US" sz="1400" dirty="0" smtClean="0"/>
              <a:t> for developing DFT registration and </a:t>
            </a:r>
            <a:r>
              <a:rPr lang="en-US" sz="1400" dirty="0"/>
              <a:t>Jonathan </a:t>
            </a:r>
            <a:r>
              <a:rPr lang="en-US" sz="1400" dirty="0" err="1" smtClean="0"/>
              <a:t>Lansey</a:t>
            </a:r>
            <a:r>
              <a:rPr lang="en-US" sz="1400" dirty="0"/>
              <a:t> </a:t>
            </a:r>
            <a:r>
              <a:rPr lang="en-US" sz="1400" dirty="0" smtClean="0"/>
              <a:t>for </a:t>
            </a:r>
            <a:r>
              <a:rPr lang="en-US" sz="1400" dirty="0" err="1" smtClean="0"/>
              <a:t>logfit</a:t>
            </a:r>
            <a:r>
              <a:rPr lang="en-US" sz="1400" dirty="0" smtClean="0"/>
              <a:t>.</a:t>
            </a:r>
          </a:p>
          <a:p>
            <a:pPr marL="0" indent="0">
              <a:buNone/>
            </a:pPr>
            <a:endParaRPr lang="en-US" dirty="0"/>
          </a:p>
        </p:txBody>
      </p:sp>
    </p:spTree>
    <p:extLst>
      <p:ext uri="{BB962C8B-B14F-4D97-AF65-F5344CB8AC3E}">
        <p14:creationId xmlns:p14="http://schemas.microsoft.com/office/powerpoint/2010/main" val="2976935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rgbClr val="FF0000"/>
                </a:solidFill>
              </a:rPr>
              <a:t>Puncta.mask</a:t>
            </a:r>
            <a:endParaRPr lang="en-US" i="1" dirty="0">
              <a:solidFill>
                <a:srgbClr val="FF0000"/>
              </a:solidFill>
            </a:endParaRPr>
          </a:p>
        </p:txBody>
      </p:sp>
      <p:sp>
        <p:nvSpPr>
          <p:cNvPr id="5" name="Diamond 4"/>
          <p:cNvSpPr/>
          <p:nvPr/>
        </p:nvSpPr>
        <p:spPr>
          <a:xfrm>
            <a:off x="134814" y="2638603"/>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err="1" smtClean="0">
                <a:solidFill>
                  <a:srgbClr val="FF0000"/>
                </a:solidFill>
              </a:rPr>
              <a:t>Bg.mask</a:t>
            </a:r>
            <a:endParaRPr lang="en-US" i="1" dirty="0">
              <a:solidFill>
                <a:srgbClr val="FF0000"/>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i="1" dirty="0" smtClean="0">
                <a:solidFill>
                  <a:srgbClr val="FF0000"/>
                </a:solidFill>
              </a:rPr>
              <a:t>Puncta.int</a:t>
            </a:r>
            <a:endParaRPr lang="en-US" i="1" dirty="0">
              <a:solidFill>
                <a:srgbClr val="FF0000"/>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this mask</a:t>
            </a:r>
            <a:endParaRPr lang="en-US" dirty="0"/>
          </a:p>
        </p:txBody>
      </p:sp>
      <p:sp>
        <p:nvSpPr>
          <p:cNvPr id="10" name="Diamond 9"/>
          <p:cNvSpPr/>
          <p:nvPr/>
        </p:nvSpPr>
        <p:spPr>
          <a:xfrm>
            <a:off x="4736124" y="2529274"/>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smtClean="0">
                <a:solidFill>
                  <a:srgbClr val="FF0000"/>
                </a:solidFill>
              </a:rPr>
              <a:t>Bg.int</a:t>
            </a:r>
            <a:endParaRPr lang="en-US" i="1" dirty="0">
              <a:solidFill>
                <a:srgbClr val="FF0000"/>
              </a:solidFill>
            </a:endParaRPr>
          </a:p>
        </p:txBody>
      </p:sp>
      <p:sp>
        <p:nvSpPr>
          <p:cNvPr id="11" name="Rectangle 10"/>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remove background is selected, subtract background intensities from puncta intensities</a:t>
            </a:r>
            <a:endParaRPr lang="en-US" dirty="0"/>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Puncta.bgrem_int</a:t>
            </a:r>
            <a:endParaRPr lang="en-US" sz="1400" i="1" dirty="0">
              <a:solidFill>
                <a:srgbClr val="FF0000"/>
              </a:solidFill>
            </a:endParaRPr>
          </a:p>
        </p:txBody>
      </p:sp>
      <p:sp>
        <p:nvSpPr>
          <p:cNvPr id="14" name="Rectangle 13"/>
          <p:cNvSpPr/>
          <p:nvPr/>
        </p:nvSpPr>
        <p:spPr>
          <a:xfrm>
            <a:off x="9787189"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 to intensities at the stimulus </a:t>
            </a:r>
            <a:r>
              <a:rPr lang="en-US" dirty="0" err="1" smtClean="0"/>
              <a:t>timepoint</a:t>
            </a:r>
            <a:endParaRPr lang="en-US" dirty="0"/>
          </a:p>
        </p:txBody>
      </p:sp>
      <p:sp>
        <p:nvSpPr>
          <p:cNvPr id="15" name="Diamond 14"/>
          <p:cNvSpPr/>
          <p:nvPr/>
        </p:nvSpPr>
        <p:spPr>
          <a:xfrm>
            <a:off x="9848831" y="4880664"/>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Puncta.norm_bgrem_int</a:t>
            </a:r>
            <a:endParaRPr lang="en-US" sz="1400" i="1" dirty="0">
              <a:solidFill>
                <a:srgbClr val="FF0000"/>
              </a:solidFill>
            </a:endParaRPr>
          </a:p>
        </p:txBody>
      </p:sp>
      <p:cxnSp>
        <p:nvCxnSpPr>
          <p:cNvPr id="16" name="Straight Arrow Connector 15"/>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Elbow Connector 20"/>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224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65" y="672548"/>
            <a:ext cx="108299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408504" y="1873526"/>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All of your data is located here in the workspace; the number in each structure corresponds to the time when the data was saved (15:54)</a:t>
            </a:r>
            <a:endParaRPr lang="en-US" sz="1400" dirty="0"/>
          </a:p>
        </p:txBody>
      </p:sp>
    </p:spTree>
    <p:extLst>
      <p:ext uri="{BB962C8B-B14F-4D97-AF65-F5344CB8AC3E}">
        <p14:creationId xmlns:p14="http://schemas.microsoft.com/office/powerpoint/2010/main" val="122158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Background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56" r="61067" b="46432"/>
          <a:stretch/>
        </p:blipFill>
        <p:spPr bwMode="auto">
          <a:xfrm>
            <a:off x="377687" y="166308"/>
            <a:ext cx="6708913" cy="395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3806686" y="6758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background structure, in our case, bg1554.</a:t>
            </a:r>
            <a:endParaRPr lang="en-US" sz="1400" dirty="0"/>
          </a:p>
        </p:txBody>
      </p:sp>
      <p:sp>
        <p:nvSpPr>
          <p:cNvPr id="6" name="TextBox 5"/>
          <p:cNvSpPr txBox="1"/>
          <p:nvPr/>
        </p:nvSpPr>
        <p:spPr>
          <a:xfrm>
            <a:off x="7404651" y="579760"/>
            <a:ext cx="4429539" cy="2554545"/>
          </a:xfrm>
          <a:prstGeom prst="rect">
            <a:avLst/>
          </a:prstGeom>
          <a:noFill/>
        </p:spPr>
        <p:txBody>
          <a:bodyPr wrap="square" rtlCol="0">
            <a:spAutoFit/>
          </a:bodyPr>
          <a:lstStyle/>
          <a:p>
            <a:r>
              <a:rPr lang="en-US" sz="1600" b="1" dirty="0" smtClean="0"/>
              <a:t>Mask: </a:t>
            </a:r>
            <a:r>
              <a:rPr lang="en-US" sz="1600" dirty="0" smtClean="0"/>
              <a:t>Black and white image corresponding to the area of your images that was considered “background”. </a:t>
            </a:r>
          </a:p>
          <a:p>
            <a:r>
              <a:rPr lang="en-US" sz="1600" b="1" dirty="0" smtClean="0"/>
              <a:t>Bounds: </a:t>
            </a:r>
            <a:r>
              <a:rPr lang="en-US" sz="1600" dirty="0" smtClean="0"/>
              <a:t>The boundary of this area.</a:t>
            </a:r>
          </a:p>
          <a:p>
            <a:r>
              <a:rPr lang="en-US" sz="1600" b="1" dirty="0" smtClean="0"/>
              <a:t>L: </a:t>
            </a:r>
            <a:r>
              <a:rPr lang="en-US" sz="1600" dirty="0" smtClean="0"/>
              <a:t>Same as mask, but with color.</a:t>
            </a:r>
          </a:p>
          <a:p>
            <a:r>
              <a:rPr lang="en-US" sz="1600" b="1" dirty="0" err="1" smtClean="0"/>
              <a:t>Int</a:t>
            </a:r>
            <a:r>
              <a:rPr lang="en-US" sz="1600" b="1" dirty="0" smtClean="0"/>
              <a:t>: </a:t>
            </a:r>
            <a:r>
              <a:rPr lang="en-US" sz="1600" dirty="0" smtClean="0"/>
              <a:t>The “raw” intensity (scaled to your bit depth).</a:t>
            </a:r>
          </a:p>
          <a:p>
            <a:r>
              <a:rPr lang="en-US" sz="1600" b="1" dirty="0" smtClean="0"/>
              <a:t>Centroids: </a:t>
            </a:r>
            <a:r>
              <a:rPr lang="en-US" sz="1600" dirty="0" smtClean="0"/>
              <a:t>The center of your background in the image frame.</a:t>
            </a:r>
          </a:p>
          <a:p>
            <a:r>
              <a:rPr lang="en-US" sz="1600" b="1" dirty="0" err="1" smtClean="0"/>
              <a:t>Norm_int</a:t>
            </a:r>
            <a:r>
              <a:rPr lang="en-US" sz="1600" b="1" dirty="0" smtClean="0"/>
              <a:t>: </a:t>
            </a:r>
            <a:r>
              <a:rPr lang="en-US" sz="1600" dirty="0" smtClean="0"/>
              <a:t>The background intensity normalized to the first point.</a:t>
            </a:r>
            <a:endParaRPr lang="en-US" sz="1600" b="1" dirty="0" smtClean="0"/>
          </a:p>
        </p:txBody>
      </p:sp>
    </p:spTree>
    <p:extLst>
      <p:ext uri="{BB962C8B-B14F-4D97-AF65-F5344CB8AC3E}">
        <p14:creationId xmlns:p14="http://schemas.microsoft.com/office/powerpoint/2010/main" val="633026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07" t="8020" r="61088" b="24012"/>
          <a:stretch/>
        </p:blipFill>
        <p:spPr bwMode="auto">
          <a:xfrm>
            <a:off x="149088" y="392502"/>
            <a:ext cx="6520070" cy="4875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Puncta</a:t>
            </a:r>
            <a:endParaRPr lang="en-US" dirty="0"/>
          </a:p>
        </p:txBody>
      </p:sp>
      <p:sp>
        <p:nvSpPr>
          <p:cNvPr id="5" name="Oval 4"/>
          <p:cNvSpPr/>
          <p:nvPr/>
        </p:nvSpPr>
        <p:spPr>
          <a:xfrm>
            <a:off x="4035286" y="11330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puncta structure, in our case, puncta1554.</a:t>
            </a:r>
            <a:endParaRPr lang="en-US" sz="1400" dirty="0"/>
          </a:p>
        </p:txBody>
      </p:sp>
      <p:sp>
        <p:nvSpPr>
          <p:cNvPr id="6" name="TextBox 5"/>
          <p:cNvSpPr txBox="1"/>
          <p:nvPr/>
        </p:nvSpPr>
        <p:spPr>
          <a:xfrm>
            <a:off x="7404651" y="579760"/>
            <a:ext cx="4429539" cy="5478423"/>
          </a:xfrm>
          <a:prstGeom prst="rect">
            <a:avLst/>
          </a:prstGeom>
          <a:noFill/>
        </p:spPr>
        <p:txBody>
          <a:bodyPr wrap="square" rtlCol="0">
            <a:spAutoFit/>
          </a:bodyPr>
          <a:lstStyle/>
          <a:p>
            <a:r>
              <a:rPr lang="en-US" sz="1400" b="1" dirty="0" smtClean="0"/>
              <a:t>Mask: </a:t>
            </a:r>
            <a:r>
              <a:rPr lang="en-US" sz="1400" dirty="0" smtClean="0"/>
              <a:t>Black and white image corresponding to the area of your images that was considered “puncta”. </a:t>
            </a:r>
          </a:p>
          <a:p>
            <a:r>
              <a:rPr lang="en-US" sz="1400" b="1" dirty="0" smtClean="0"/>
              <a:t>Bounds: </a:t>
            </a:r>
            <a:r>
              <a:rPr lang="en-US" sz="1400" dirty="0" smtClean="0"/>
              <a:t>The boundary of this area, numbers correspond to the intensities.</a:t>
            </a:r>
          </a:p>
          <a:p>
            <a:r>
              <a:rPr lang="en-US" sz="1400" b="1" dirty="0"/>
              <a:t>L</a:t>
            </a:r>
            <a:r>
              <a:rPr lang="en-US" sz="1400" b="1" dirty="0" smtClean="0"/>
              <a:t>: </a:t>
            </a:r>
            <a:r>
              <a:rPr lang="en-US" sz="1400" dirty="0" smtClean="0"/>
              <a:t>Same as mask, but with color.</a:t>
            </a:r>
          </a:p>
          <a:p>
            <a:r>
              <a:rPr lang="en-US" sz="1400" b="1" dirty="0" err="1" smtClean="0"/>
              <a:t>Int</a:t>
            </a:r>
            <a:r>
              <a:rPr lang="en-US" sz="1400" b="1" dirty="0" smtClean="0"/>
              <a:t>: </a:t>
            </a:r>
            <a:r>
              <a:rPr lang="en-US" sz="1400" dirty="0" smtClean="0"/>
              <a:t>The “raw” intensity (scaled to your bit depth).</a:t>
            </a:r>
          </a:p>
          <a:p>
            <a:r>
              <a:rPr lang="en-US" sz="1400" b="1" dirty="0" smtClean="0"/>
              <a:t>Centroids: </a:t>
            </a:r>
            <a:r>
              <a:rPr lang="en-US" sz="1400" dirty="0" smtClean="0"/>
              <a:t>The center of each puncta in the image frame.</a:t>
            </a:r>
          </a:p>
          <a:p>
            <a:r>
              <a:rPr lang="en-US" sz="1400" b="1" dirty="0" err="1" smtClean="0"/>
              <a:t>Norm_int</a:t>
            </a:r>
            <a:r>
              <a:rPr lang="en-US" sz="1400" b="1" dirty="0" smtClean="0"/>
              <a:t>: </a:t>
            </a:r>
            <a:r>
              <a:rPr lang="en-US" sz="1400" dirty="0" smtClean="0"/>
              <a:t>The puncta intensity normalized to the baseline.</a:t>
            </a:r>
          </a:p>
          <a:p>
            <a:r>
              <a:rPr lang="en-US" sz="1400" b="1" dirty="0" err="1" smtClean="0"/>
              <a:t>Bgrem_int</a:t>
            </a:r>
            <a:r>
              <a:rPr lang="en-US" sz="1400" b="1" dirty="0"/>
              <a:t>: </a:t>
            </a:r>
            <a:r>
              <a:rPr lang="en-US" sz="1400" dirty="0"/>
              <a:t>The </a:t>
            </a:r>
            <a:r>
              <a:rPr lang="en-US" sz="1400" dirty="0" smtClean="0"/>
              <a:t>puncta intensity with the background subtracted.</a:t>
            </a:r>
          </a:p>
          <a:p>
            <a:r>
              <a:rPr lang="en-US" sz="1400" b="1" dirty="0" err="1" smtClean="0"/>
              <a:t>Norm_bgrem_int</a:t>
            </a:r>
            <a:r>
              <a:rPr lang="en-US" sz="1400" b="1" dirty="0"/>
              <a:t>: </a:t>
            </a:r>
            <a:r>
              <a:rPr lang="en-US" sz="1400" dirty="0"/>
              <a:t>The </a:t>
            </a:r>
            <a:r>
              <a:rPr lang="en-US" sz="1400" dirty="0" smtClean="0"/>
              <a:t>puncta intensity </a:t>
            </a:r>
            <a:r>
              <a:rPr lang="en-US" sz="1400" dirty="0"/>
              <a:t>normalized to the </a:t>
            </a:r>
            <a:r>
              <a:rPr lang="en-US" sz="1400" dirty="0" smtClean="0"/>
              <a:t>baseline and with the background subtracted. </a:t>
            </a:r>
          </a:p>
          <a:p>
            <a:r>
              <a:rPr lang="en-US" sz="1400" b="1" dirty="0" smtClean="0"/>
              <a:t>Fit: </a:t>
            </a:r>
            <a:r>
              <a:rPr lang="en-US" sz="1400" dirty="0" smtClean="0"/>
              <a:t>If baseline correction is requested, this is the result of dividing each puncta’s fluorescence by the </a:t>
            </a:r>
            <a:r>
              <a:rPr lang="en-US" sz="1400" dirty="0" err="1" smtClean="0"/>
              <a:t>expontential</a:t>
            </a:r>
            <a:r>
              <a:rPr lang="en-US" sz="1400" dirty="0" smtClean="0"/>
              <a:t> fit.</a:t>
            </a:r>
          </a:p>
          <a:p>
            <a:r>
              <a:rPr lang="en-US" sz="1400" b="1" dirty="0" err="1" smtClean="0"/>
              <a:t>yApprox</a:t>
            </a:r>
            <a:r>
              <a:rPr lang="en-US" sz="1400" b="1" dirty="0" smtClean="0"/>
              <a:t>: </a:t>
            </a:r>
            <a:r>
              <a:rPr lang="en-US" sz="1400" dirty="0" smtClean="0"/>
              <a:t>This contains the exponential fits for each puncta (for more information, consult </a:t>
            </a:r>
            <a:r>
              <a:rPr lang="en-US" sz="1400" i="1" dirty="0" smtClean="0"/>
              <a:t>Pereira, </a:t>
            </a:r>
            <a:r>
              <a:rPr lang="en-US" sz="1400" dirty="0" smtClean="0"/>
              <a:t>2016).</a:t>
            </a:r>
          </a:p>
          <a:p>
            <a:r>
              <a:rPr lang="en-US" sz="1400" b="1" dirty="0" err="1" smtClean="0"/>
              <a:t>Sinit</a:t>
            </a:r>
            <a:r>
              <a:rPr lang="en-US" sz="1400" b="1" dirty="0" smtClean="0"/>
              <a:t>: </a:t>
            </a:r>
            <a:r>
              <a:rPr lang="en-US" sz="1400" dirty="0" smtClean="0"/>
              <a:t>Exponential constant (output of </a:t>
            </a:r>
            <a:r>
              <a:rPr lang="en-US" sz="1400" i="1" dirty="0" err="1" smtClean="0"/>
              <a:t>logfit</a:t>
            </a:r>
            <a:r>
              <a:rPr lang="en-US" sz="1400" dirty="0" smtClean="0"/>
              <a:t>) before baseline correction. </a:t>
            </a:r>
          </a:p>
          <a:p>
            <a:r>
              <a:rPr lang="en-US" sz="1400" b="1" dirty="0" err="1" smtClean="0"/>
              <a:t>Norm_bgrem_intuncorr</a:t>
            </a:r>
            <a:r>
              <a:rPr lang="en-US" sz="1400" b="1" dirty="0" smtClean="0"/>
              <a:t>: </a:t>
            </a:r>
            <a:r>
              <a:rPr lang="en-US" sz="1400" dirty="0" smtClean="0"/>
              <a:t>If correct for baseline was chosen, this contains the uncorrected intensities for comparison.</a:t>
            </a:r>
          </a:p>
          <a:p>
            <a:r>
              <a:rPr lang="en-US" sz="1400" b="1" dirty="0" smtClean="0"/>
              <a:t>S: </a:t>
            </a:r>
            <a:r>
              <a:rPr lang="en-US" sz="1400" dirty="0" smtClean="0"/>
              <a:t>Exponential constant after baseline correction.</a:t>
            </a:r>
            <a:endParaRPr lang="en-US" sz="1400" b="1" dirty="0"/>
          </a:p>
          <a:p>
            <a:endParaRPr lang="en-US" sz="1400" b="1" dirty="0"/>
          </a:p>
          <a:p>
            <a:endParaRPr lang="en-US" sz="1400" b="1" dirty="0" smtClean="0"/>
          </a:p>
        </p:txBody>
      </p:sp>
    </p:spTree>
    <p:extLst>
      <p:ext uri="{BB962C8B-B14F-4D97-AF65-F5344CB8AC3E}">
        <p14:creationId xmlns:p14="http://schemas.microsoft.com/office/powerpoint/2010/main" val="3335340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Groups</a:t>
            </a:r>
            <a:endParaRPr lang="en-US" dirty="0"/>
          </a:p>
        </p:txBody>
      </p:sp>
      <p:sp>
        <p:nvSpPr>
          <p:cNvPr id="6" name="TextBox 5"/>
          <p:cNvSpPr txBox="1"/>
          <p:nvPr/>
        </p:nvSpPr>
        <p:spPr>
          <a:xfrm>
            <a:off x="7404651" y="579760"/>
            <a:ext cx="4429539" cy="4616648"/>
          </a:xfrm>
          <a:prstGeom prst="rect">
            <a:avLst/>
          </a:prstGeom>
          <a:noFill/>
        </p:spPr>
        <p:txBody>
          <a:bodyPr wrap="square" rtlCol="0">
            <a:spAutoFit/>
          </a:bodyPr>
          <a:lstStyle/>
          <a:p>
            <a:r>
              <a:rPr lang="en-US" sz="1400" b="1" dirty="0" smtClean="0"/>
              <a:t>Total: </a:t>
            </a:r>
            <a:r>
              <a:rPr lang="en-US" sz="1400" dirty="0" smtClean="0"/>
              <a:t>Every puncta with an identifying code. The column descriptions follow: Column </a:t>
            </a:r>
            <a:r>
              <a:rPr lang="en-US" sz="1400" dirty="0"/>
              <a:t>1: an index of all of the masks </a:t>
            </a:r>
            <a:r>
              <a:rPr lang="en-US" sz="1400" dirty="0" smtClean="0"/>
              <a:t>found. Column </a:t>
            </a:r>
            <a:r>
              <a:rPr lang="en-US" sz="1400" dirty="0"/>
              <a:t>2: </a:t>
            </a:r>
            <a:r>
              <a:rPr lang="en-US" sz="1400" dirty="0" smtClean="0"/>
              <a:t>This is 0 if this puncta’s intensity exceeded the intensity cut-off set by the user. Column </a:t>
            </a:r>
            <a:r>
              <a:rPr lang="en-US" sz="1400" dirty="0"/>
              <a:t>3: </a:t>
            </a:r>
            <a:r>
              <a:rPr lang="en-US" sz="1400" dirty="0" smtClean="0"/>
              <a:t>Of </a:t>
            </a:r>
            <a:r>
              <a:rPr lang="en-US" sz="1400" dirty="0"/>
              <a:t>those masks with 1 in column 2</a:t>
            </a:r>
            <a:r>
              <a:rPr lang="en-US" sz="1400" dirty="0" smtClean="0"/>
              <a:t>, the respective </a:t>
            </a:r>
            <a:r>
              <a:rPr lang="en-US" sz="1400" dirty="0"/>
              <a:t>PCA </a:t>
            </a:r>
            <a:r>
              <a:rPr lang="en-US" sz="1400" dirty="0" smtClean="0"/>
              <a:t>group </a:t>
            </a:r>
            <a:r>
              <a:rPr lang="en-US" sz="1400" b="1" dirty="0" smtClean="0"/>
              <a:t>(non-</a:t>
            </a:r>
            <a:r>
              <a:rPr lang="en-US" sz="1400" b="1" dirty="0" err="1" smtClean="0"/>
              <a:t>destaining</a:t>
            </a:r>
            <a:r>
              <a:rPr lang="en-US" sz="1400" b="1" dirty="0" smtClean="0"/>
              <a:t> = 1; slowly </a:t>
            </a:r>
            <a:r>
              <a:rPr lang="en-US" sz="1400" b="1" dirty="0" err="1" smtClean="0"/>
              <a:t>destaining</a:t>
            </a:r>
            <a:r>
              <a:rPr lang="en-US" sz="1400" b="1" dirty="0" smtClean="0"/>
              <a:t> = 2; fast </a:t>
            </a:r>
            <a:r>
              <a:rPr lang="en-US" sz="1400" b="1" dirty="0" err="1" smtClean="0"/>
              <a:t>destaining</a:t>
            </a:r>
            <a:r>
              <a:rPr lang="en-US" sz="1400" b="1" dirty="0" smtClean="0"/>
              <a:t> = 3). </a:t>
            </a:r>
            <a:r>
              <a:rPr lang="en-US" sz="1400" dirty="0" smtClean="0"/>
              <a:t>Column </a:t>
            </a:r>
            <a:r>
              <a:rPr lang="en-US" sz="1400" dirty="0"/>
              <a:t>4: </a:t>
            </a:r>
            <a:r>
              <a:rPr lang="en-US" sz="1400" dirty="0" smtClean="0"/>
              <a:t>Of </a:t>
            </a:r>
            <a:r>
              <a:rPr lang="en-US" sz="1400" dirty="0"/>
              <a:t>those masks with 1 in column 2, </a:t>
            </a:r>
            <a:r>
              <a:rPr lang="en-US" sz="1400" dirty="0" smtClean="0"/>
              <a:t>sorted by IQ group</a:t>
            </a:r>
            <a:br>
              <a:rPr lang="en-US" sz="1400" dirty="0" smtClean="0"/>
            </a:br>
            <a:r>
              <a:rPr lang="en-US" sz="1400" dirty="0" smtClean="0"/>
              <a:t> </a:t>
            </a:r>
            <a:r>
              <a:rPr lang="fr-FR" sz="1400" dirty="0" smtClean="0"/>
              <a:t>1</a:t>
            </a:r>
            <a:r>
              <a:rPr lang="fr-FR" sz="1400" dirty="0"/>
              <a:t>= drop &lt; 1.5 * IQ range                       %</a:t>
            </a:r>
          </a:p>
          <a:p>
            <a:r>
              <a:rPr lang="en-US" sz="1400" dirty="0" smtClean="0"/>
              <a:t>2</a:t>
            </a:r>
            <a:r>
              <a:rPr lang="en-US" sz="1400" dirty="0"/>
              <a:t>= drop is between 1.5 and 3 of IQ range       %             </a:t>
            </a:r>
          </a:p>
          <a:p>
            <a:r>
              <a:rPr lang="en-US" sz="1400" dirty="0" smtClean="0"/>
              <a:t>3</a:t>
            </a:r>
            <a:r>
              <a:rPr lang="en-US" sz="1400" dirty="0"/>
              <a:t>= drop is &gt; 3 * IQ range    </a:t>
            </a:r>
          </a:p>
          <a:p>
            <a:endParaRPr lang="en-US" sz="1400" b="1" dirty="0" smtClean="0"/>
          </a:p>
          <a:p>
            <a:r>
              <a:rPr lang="en-US" sz="1400" b="1" dirty="0" smtClean="0"/>
              <a:t>Disagree</a:t>
            </a:r>
            <a:r>
              <a:rPr lang="en-US" sz="1400" dirty="0" smtClean="0"/>
              <a:t>: Indices (corresponding to column 1 of total) of all puncta that disagree between PCA and IQ/Drop method analysis. </a:t>
            </a:r>
          </a:p>
          <a:p>
            <a:endParaRPr lang="en-US" sz="1400" b="1" dirty="0"/>
          </a:p>
          <a:p>
            <a:r>
              <a:rPr lang="en-US" sz="1400" b="1" dirty="0" err="1" smtClean="0"/>
              <a:t>Totalkey</a:t>
            </a:r>
            <a:r>
              <a:rPr lang="en-US" sz="1400" b="1" dirty="0" smtClean="0"/>
              <a:t>: </a:t>
            </a:r>
            <a:r>
              <a:rPr lang="en-US" sz="1400" dirty="0" smtClean="0"/>
              <a:t>Columns 3 and 4 of total (above) translated into “ND”, “Slow” and “Fast”.</a:t>
            </a:r>
          </a:p>
          <a:p>
            <a:endParaRPr lang="en-US" sz="1400" b="1" dirty="0"/>
          </a:p>
          <a:p>
            <a:r>
              <a:rPr lang="en-US" sz="1400" b="1" dirty="0" smtClean="0"/>
              <a:t>Agree: </a:t>
            </a:r>
            <a:r>
              <a:rPr lang="en-US" sz="1400" dirty="0" smtClean="0"/>
              <a:t>Puncta where PCA and IQ method agreed, sorted into non-</a:t>
            </a:r>
            <a:r>
              <a:rPr lang="en-US" sz="1400" dirty="0" err="1" smtClean="0"/>
              <a:t>destaining</a:t>
            </a:r>
            <a:r>
              <a:rPr lang="en-US" sz="1400" dirty="0" smtClean="0"/>
              <a:t> and slowly </a:t>
            </a:r>
            <a:r>
              <a:rPr lang="en-US" sz="1400" dirty="0" err="1" smtClean="0"/>
              <a:t>destaining</a:t>
            </a:r>
            <a:r>
              <a:rPr lang="en-US" sz="1400" dirty="0" smtClean="0"/>
              <a:t> groups.</a:t>
            </a:r>
            <a:endParaRPr lang="en-US" sz="1400" b="1" dirty="0" smtClean="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67" t="8164" r="60954" b="50000"/>
          <a:stretch/>
        </p:blipFill>
        <p:spPr bwMode="auto">
          <a:xfrm>
            <a:off x="337931" y="655982"/>
            <a:ext cx="6609521" cy="303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90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iamond 35"/>
          <p:cNvSpPr/>
          <p:nvPr/>
        </p:nvSpPr>
        <p:spPr>
          <a:xfrm>
            <a:off x="225479" y="4212781"/>
            <a:ext cx="1817077" cy="139504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Image sequence</a:t>
            </a:r>
            <a:endParaRPr lang="en-US" sz="1400" i="1" dirty="0">
              <a:solidFill>
                <a:srgbClr val="FF0000"/>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selects image from an image sequence on drive</a:t>
            </a:r>
          </a:p>
          <a:p>
            <a:pPr algn="ctr"/>
            <a:endParaRPr lang="en-US" dirty="0"/>
          </a:p>
        </p:txBody>
      </p:sp>
      <p:cxnSp>
        <p:nvCxnSpPr>
          <p:cNvPr id="46" name="Straight Arrow Connector 45"/>
          <p:cNvCxnSpPr>
            <a:stCxn id="42" idx="4"/>
          </p:cNvCxnSpPr>
          <p:nvPr/>
        </p:nvCxnSpPr>
        <p:spPr>
          <a:xfrm>
            <a:off x="1134019" y="2165454"/>
            <a:ext cx="0" cy="56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1149768" y="2467722"/>
            <a:ext cx="1224444" cy="307777"/>
          </a:xfrm>
          <a:prstGeom prst="rect">
            <a:avLst/>
          </a:prstGeom>
          <a:noFill/>
        </p:spPr>
        <p:txBody>
          <a:bodyPr wrap="square" rtlCol="0">
            <a:spAutoFit/>
          </a:bodyPr>
          <a:lstStyle/>
          <a:p>
            <a:r>
              <a:rPr lang="en-US" sz="1400" i="1" dirty="0" err="1" smtClean="0">
                <a:solidFill>
                  <a:schemeClr val="accent2">
                    <a:lumMod val="75000"/>
                  </a:schemeClr>
                </a:solidFill>
              </a:rPr>
              <a:t>GUIloadimgs</a:t>
            </a:r>
            <a:endParaRPr lang="en-US" sz="1400" dirty="0">
              <a:solidFill>
                <a:schemeClr val="accent2">
                  <a:lumMod val="75000"/>
                </a:schemeClr>
              </a:solidFill>
            </a:endParaRPr>
          </a:p>
        </p:txBody>
      </p:sp>
      <p:sp>
        <p:nvSpPr>
          <p:cNvPr id="58" name="Rectangle 57"/>
          <p:cNvSpPr/>
          <p:nvPr/>
        </p:nvSpPr>
        <p:spPr>
          <a:xfrm>
            <a:off x="55495" y="2735743"/>
            <a:ext cx="2157047" cy="844062"/>
          </a:xfrm>
          <a:prstGeom prst="rect">
            <a:avLst/>
          </a:prstGeom>
          <a:noFill/>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accent2">
                    <a:lumMod val="75000"/>
                  </a:schemeClr>
                </a:solidFill>
              </a:rPr>
              <a:t>Loads every image and scales intensity (0</a:t>
            </a:r>
            <a:r>
              <a:rPr lang="en-US" sz="1400" dirty="0">
                <a:solidFill>
                  <a:schemeClr val="accent2">
                    <a:lumMod val="75000"/>
                  </a:schemeClr>
                </a:solidFill>
                <a:sym typeface="Symbol"/>
              </a:rPr>
              <a:t>  </a:t>
            </a:r>
            <a:r>
              <a:rPr lang="en-US" sz="1400" dirty="0" smtClean="0">
                <a:solidFill>
                  <a:schemeClr val="accent2">
                    <a:lumMod val="75000"/>
                  </a:schemeClr>
                </a:solidFill>
              </a:rPr>
              <a:t>0; 2^bitdepth</a:t>
            </a:r>
            <a:r>
              <a:rPr lang="en-US" sz="1400" dirty="0" smtClean="0">
                <a:solidFill>
                  <a:schemeClr val="accent2">
                    <a:lumMod val="75000"/>
                  </a:schemeClr>
                </a:solidFill>
                <a:sym typeface="Symbol"/>
              </a:rPr>
              <a:t></a:t>
            </a:r>
            <a:r>
              <a:rPr lang="en-US" sz="1400" dirty="0" smtClean="0">
                <a:solidFill>
                  <a:schemeClr val="accent2">
                    <a:lumMod val="75000"/>
                  </a:schemeClr>
                </a:solidFill>
              </a:rPr>
              <a:t>1)</a:t>
            </a:r>
            <a:endParaRPr lang="en-US" sz="1400" dirty="0">
              <a:solidFill>
                <a:schemeClr val="accent2">
                  <a:lumMod val="7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6" name="Picture 3"/>
          <p:cNvPicPr>
            <a:picLocks noChangeAspect="1" noChangeArrowheads="1"/>
          </p:cNvPicPr>
          <p:nvPr/>
        </p:nvPicPr>
        <p:blipFill>
          <a:blip r:embed="rId2" cstate="print"/>
          <a:srcRect/>
          <a:stretch>
            <a:fillRect/>
          </a:stretch>
        </p:blipFill>
        <p:spPr bwMode="auto">
          <a:xfrm>
            <a:off x="8189843" y="924825"/>
            <a:ext cx="3561521" cy="2971468"/>
          </a:xfrm>
          <a:prstGeom prst="rect">
            <a:avLst/>
          </a:prstGeom>
          <a:noFill/>
          <a:ln w="9525">
            <a:noFill/>
            <a:miter lim="800000"/>
            <a:headEnd/>
            <a:tailEnd/>
          </a:ln>
          <a:effectLst/>
        </p:spPr>
      </p:pic>
      <p:sp>
        <p:nvSpPr>
          <p:cNvPr id="70" name="Oval 69"/>
          <p:cNvSpPr/>
          <p:nvPr/>
        </p:nvSpPr>
        <p:spPr>
          <a:xfrm>
            <a:off x="9389167" y="1737336"/>
            <a:ext cx="2435086" cy="24350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u="sng" dirty="0" smtClean="0"/>
              <a:t>Set initial parameters:</a:t>
            </a:r>
          </a:p>
          <a:p>
            <a:pPr algn="ctr"/>
            <a:r>
              <a:rPr lang="en-US" sz="1200" b="1" dirty="0" smtClean="0"/>
              <a:t>Truncate </a:t>
            </a:r>
            <a:r>
              <a:rPr lang="en-US" sz="1200" dirty="0" smtClean="0"/>
              <a:t>Specifies how many frames to cut off from beginning</a:t>
            </a:r>
          </a:p>
          <a:p>
            <a:pPr algn="ctr"/>
            <a:r>
              <a:rPr lang="en-US" sz="1200" b="1" dirty="0" smtClean="0"/>
              <a:t>Z slices </a:t>
            </a:r>
            <a:r>
              <a:rPr lang="en-US" sz="1200" dirty="0" smtClean="0"/>
              <a:t>If your image is a z-stack, specify the number of z-slices at each time point</a:t>
            </a:r>
          </a:p>
          <a:p>
            <a:pPr algn="ctr"/>
            <a:r>
              <a:rPr lang="en-US" sz="1200" b="1" dirty="0" smtClean="0"/>
              <a:t>Bit depth </a:t>
            </a:r>
            <a:r>
              <a:rPr lang="en-US" sz="1200" dirty="0" smtClean="0"/>
              <a:t>and </a:t>
            </a:r>
            <a:r>
              <a:rPr lang="en-US" sz="1200" b="1" dirty="0" smtClean="0"/>
              <a:t>Pixel size </a:t>
            </a:r>
            <a:r>
              <a:rPr lang="en-US" sz="1200" dirty="0" smtClean="0"/>
              <a:t>are parameters of your images</a:t>
            </a:r>
            <a:endParaRPr lang="en-US" b="1" dirty="0"/>
          </a:p>
        </p:txBody>
      </p:sp>
      <p:sp>
        <p:nvSpPr>
          <p:cNvPr id="71" name="Oval 70"/>
          <p:cNvSpPr/>
          <p:nvPr/>
        </p:nvSpPr>
        <p:spPr>
          <a:xfrm>
            <a:off x="10421179" y="3896293"/>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Click “Load images” once parameters are correctly set</a:t>
            </a:r>
            <a:endParaRPr lang="en-US" b="1" dirty="0"/>
          </a:p>
        </p:txBody>
      </p:sp>
    </p:spTree>
    <p:extLst>
      <p:ext uri="{BB962C8B-B14F-4D97-AF65-F5344CB8AC3E}">
        <p14:creationId xmlns:p14="http://schemas.microsoft.com/office/powerpoint/2010/main" val="2939208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956" y="1187531"/>
            <a:ext cx="4724141" cy="375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22"/>
          <p:cNvSpPr/>
          <p:nvPr/>
        </p:nvSpPr>
        <p:spPr>
          <a:xfrm>
            <a:off x="8682660" y="283615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If the sequence is a z-stack, click “Measure Z-shift”</a:t>
            </a:r>
            <a:endParaRPr lang="en-US" b="1" dirty="0"/>
          </a:p>
        </p:txBody>
      </p:sp>
    </p:spTree>
    <p:extLst>
      <p:ext uri="{BB962C8B-B14F-4D97-AF65-F5344CB8AC3E}">
        <p14:creationId xmlns:p14="http://schemas.microsoft.com/office/powerpoint/2010/main" val="367384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9686512" y="51740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How to interpret</a:t>
            </a:r>
            <a:r>
              <a:rPr lang="en-US" sz="1200" dirty="0" smtClean="0"/>
              <a:t>: Your z=4 level has drifted up to the fifth position by the last frame. </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995" y="102192"/>
            <a:ext cx="5446644" cy="568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9686512" y="2165454"/>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What to do?</a:t>
            </a:r>
            <a:r>
              <a:rPr lang="en-US" sz="1200" dirty="0" smtClean="0"/>
              <a:t> Conservatively, set “Start” to 1 and “End” to 4 </a:t>
            </a:r>
            <a:endParaRPr lang="en-US" b="1" dirty="0"/>
          </a:p>
        </p:txBody>
      </p:sp>
      <p:sp>
        <p:nvSpPr>
          <p:cNvPr id="15" name="Oval 14"/>
          <p:cNvSpPr/>
          <p:nvPr/>
        </p:nvSpPr>
        <p:spPr>
          <a:xfrm>
            <a:off x="9816551" y="3805657"/>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smtClean="0"/>
              <a:t>Alternatives: </a:t>
            </a:r>
            <a:r>
              <a:rPr lang="en-US" sz="900" dirty="0" smtClean="0"/>
              <a:t>You may have drift downward, in which case, you would see the dots move in the opposite direction, then set “Start” to a number greater than 1 </a:t>
            </a:r>
            <a:endParaRPr lang="en-US" sz="900" b="1" dirty="0"/>
          </a:p>
        </p:txBody>
      </p:sp>
    </p:spTree>
    <p:extLst>
      <p:ext uri="{BB962C8B-B14F-4D97-AF65-F5344CB8AC3E}">
        <p14:creationId xmlns:p14="http://schemas.microsoft.com/office/powerpoint/2010/main" val="1285249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sp>
        <p:nvSpPr>
          <p:cNvPr id="7" name="Rectangle 6"/>
          <p:cNvSpPr/>
          <p:nvPr/>
        </p:nvSpPr>
        <p:spPr>
          <a:xfrm>
            <a:off x="2614246" y="1301261"/>
            <a:ext cx="1805354" cy="84406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Registers every frame (or selected frames if z stack)</a:t>
            </a:r>
            <a:endParaRPr lang="en-US" sz="1400" dirty="0">
              <a:solidFill>
                <a:srgbClr val="FF0000"/>
              </a:solidFill>
            </a:endParaRPr>
          </a:p>
        </p:txBody>
      </p:sp>
      <p:cxnSp>
        <p:nvCxnSpPr>
          <p:cNvPr id="16" name="Elbow Connector 15"/>
          <p:cNvCxnSpPr>
            <a:stCxn id="36" idx="3"/>
            <a:endCxn id="7" idx="1"/>
          </p:cNvCxnSpPr>
          <p:nvPr/>
        </p:nvCxnSpPr>
        <p:spPr>
          <a:xfrm flipV="1">
            <a:off x="2042556" y="1723292"/>
            <a:ext cx="571690" cy="3187012"/>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stCxn id="5" idx="3"/>
          </p:cNvCxnSpPr>
          <p:nvPr/>
        </p:nvCxnSpPr>
        <p:spPr>
          <a:xfrm>
            <a:off x="4419600" y="762000"/>
            <a:ext cx="234461" cy="53926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Elbow Connector 21"/>
          <p:cNvCxnSpPr>
            <a:stCxn id="7" idx="3"/>
          </p:cNvCxnSpPr>
          <p:nvPr/>
        </p:nvCxnSpPr>
        <p:spPr>
          <a:xfrm flipV="1">
            <a:off x="4419600" y="1301261"/>
            <a:ext cx="234461" cy="42203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every image and scales intensity (0</a:t>
            </a:r>
            <a:r>
              <a:rPr lang="en-US" sz="1400" dirty="0">
                <a:solidFill>
                  <a:schemeClr val="bg1">
                    <a:lumMod val="65000"/>
                  </a:schemeClr>
                </a:solidFill>
                <a:sym typeface="Symbol"/>
              </a:rPr>
              <a:t>  </a:t>
            </a:r>
            <a:r>
              <a:rPr lang="en-US" sz="1400" dirty="0" smtClean="0">
                <a:solidFill>
                  <a:schemeClr val="bg1">
                    <a:lumMod val="65000"/>
                  </a:schemeClr>
                </a:solidFill>
              </a:rPr>
              <a:t>0; 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188846" y="2141928"/>
            <a:ext cx="1293698" cy="307777"/>
          </a:xfrm>
          <a:prstGeom prst="rect">
            <a:avLst/>
          </a:prstGeom>
          <a:noFill/>
        </p:spPr>
        <p:txBody>
          <a:bodyPr wrap="square" rtlCol="0">
            <a:spAutoFit/>
          </a:bodyPr>
          <a:lstStyle/>
          <a:p>
            <a:r>
              <a:rPr lang="en-US" sz="1400" i="1" dirty="0" err="1" smtClean="0">
                <a:solidFill>
                  <a:srgbClr val="FF0000"/>
                </a:solidFill>
              </a:rPr>
              <a:t>GUIdftregister</a:t>
            </a:r>
            <a:endParaRPr lang="en-US" sz="1400" dirty="0">
              <a:solidFill>
                <a:srgbClr val="FF0000"/>
              </a:solidFill>
            </a:endParaRPr>
          </a:p>
        </p:txBody>
      </p:sp>
      <p:sp>
        <p:nvSpPr>
          <p:cNvPr id="62" name="Diamond 61"/>
          <p:cNvSpPr/>
          <p:nvPr/>
        </p:nvSpPr>
        <p:spPr>
          <a:xfrm>
            <a:off x="4654061" y="430439"/>
            <a:ext cx="2258540"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Registered images</a:t>
            </a:r>
            <a:endParaRPr lang="en-US" sz="1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356" y="1161962"/>
            <a:ext cx="4830799" cy="380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971183" y="3896293"/>
            <a:ext cx="616226" cy="4073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50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1" y="3448878"/>
            <a:ext cx="6152322" cy="3293209"/>
          </a:xfrm>
          <a:prstGeom prst="rect">
            <a:avLst/>
          </a:prstGeom>
          <a:noFill/>
        </p:spPr>
        <p:txBody>
          <a:bodyPr wrap="square" rtlCol="0">
            <a:spAutoFit/>
          </a:bodyPr>
          <a:lstStyle/>
          <a:p>
            <a:r>
              <a:rPr lang="en-US" sz="1600" b="1" dirty="0" smtClean="0"/>
              <a:t>Start frame: </a:t>
            </a:r>
            <a:r>
              <a:rPr lang="en-US" sz="1600" dirty="0" smtClean="0"/>
              <a:t>Analysis of puncta begins at this frame of the registered images</a:t>
            </a:r>
          </a:p>
          <a:p>
            <a:r>
              <a:rPr lang="en-US" sz="1600" b="1" dirty="0" smtClean="0"/>
              <a:t>End frame</a:t>
            </a:r>
            <a:r>
              <a:rPr lang="en-US" sz="1600" b="1" dirty="0"/>
              <a:t>: </a:t>
            </a:r>
            <a:r>
              <a:rPr lang="en-US" sz="1600" dirty="0"/>
              <a:t>Analysis of puncta </a:t>
            </a:r>
            <a:r>
              <a:rPr lang="en-US" sz="1600" dirty="0" smtClean="0"/>
              <a:t>end at </a:t>
            </a:r>
            <a:r>
              <a:rPr lang="en-US" sz="1600" dirty="0"/>
              <a:t>this frame of the registered </a:t>
            </a:r>
            <a:r>
              <a:rPr lang="en-US" sz="1600" dirty="0" smtClean="0"/>
              <a:t>images</a:t>
            </a:r>
          </a:p>
          <a:p>
            <a:r>
              <a:rPr lang="en-US" sz="1600" b="1" dirty="0" smtClean="0"/>
              <a:t>Last baseline point: </a:t>
            </a:r>
            <a:r>
              <a:rPr lang="en-US" sz="1600" dirty="0" smtClean="0"/>
              <a:t>The last image frame in registered images before stimulation begins. This number should be determined by your experimental setup and does not depend on what you entered for start frame and end frame.</a:t>
            </a:r>
          </a:p>
          <a:p>
            <a:r>
              <a:rPr lang="en-US" sz="1600" b="1" dirty="0" smtClean="0"/>
              <a:t>Method: </a:t>
            </a:r>
            <a:r>
              <a:rPr lang="en-US" sz="1600" dirty="0" smtClean="0"/>
              <a:t>A way to threshold puncta either by specifying the number of frames that must “Drop” below 2 standard deviations of the puncta’s baseline, or the “IQ Method” which selects puncta by comparing average fluorescence after stimulation to fluorescence during the baseline.</a:t>
            </a:r>
            <a:endParaRPr lang="en-US" sz="1600" b="1" dirty="0"/>
          </a:p>
          <a:p>
            <a:endParaRPr lang="en-US" sz="1600" b="1" dirty="0"/>
          </a:p>
        </p:txBody>
      </p:sp>
      <p:sp>
        <p:nvSpPr>
          <p:cNvPr id="12" name="TextBox 11"/>
          <p:cNvSpPr txBox="1"/>
          <p:nvPr/>
        </p:nvSpPr>
        <p:spPr>
          <a:xfrm>
            <a:off x="6683324" y="298173"/>
            <a:ext cx="5293328" cy="6986528"/>
          </a:xfrm>
          <a:prstGeom prst="rect">
            <a:avLst/>
          </a:prstGeom>
          <a:noFill/>
        </p:spPr>
        <p:txBody>
          <a:bodyPr wrap="square" rtlCol="0">
            <a:spAutoFit/>
          </a:bodyPr>
          <a:lstStyle/>
          <a:p>
            <a:r>
              <a:rPr lang="en-US" sz="1400" b="1" dirty="0" smtClean="0"/>
              <a:t>Mask Min and  Max Diameter: </a:t>
            </a:r>
            <a:r>
              <a:rPr lang="en-US" sz="1400" dirty="0" smtClean="0"/>
              <a:t>The minimum diameter of what you might consider a puncta in your image. (Note: the software will choose things slightly outside of this range, these are just initialization parameters.)</a:t>
            </a:r>
          </a:p>
          <a:p>
            <a:r>
              <a:rPr lang="en-US" sz="1400" b="1" dirty="0" smtClean="0"/>
              <a:t>Intensity cut-off: </a:t>
            </a:r>
            <a:r>
              <a:rPr lang="en-US" sz="1400" dirty="0" smtClean="0"/>
              <a:t>If a puncta’s fluorescence </a:t>
            </a:r>
            <a:r>
              <a:rPr lang="en-US" sz="1400" i="1" dirty="0" smtClean="0"/>
              <a:t>ever</a:t>
            </a:r>
            <a:r>
              <a:rPr lang="en-US" sz="1400" dirty="0" smtClean="0"/>
              <a:t> exceeds this cut-off, that puncta is not included in any subsequent analysis.</a:t>
            </a:r>
          </a:p>
          <a:p>
            <a:r>
              <a:rPr lang="en-US" sz="1400" b="1" dirty="0" smtClean="0"/>
              <a:t>Drop Criteria and Interval: </a:t>
            </a:r>
            <a:r>
              <a:rPr lang="en-US" sz="1400" dirty="0" smtClean="0"/>
              <a:t>If drop criteria is used, then the puncta is selected as “</a:t>
            </a:r>
            <a:r>
              <a:rPr lang="en-US" sz="1400" dirty="0" err="1" smtClean="0"/>
              <a:t>Destaining</a:t>
            </a:r>
            <a:r>
              <a:rPr lang="en-US" sz="1400" dirty="0" smtClean="0"/>
              <a:t>” only when it is below 2 standard deviations of its baseline at least as many frames as “Drop Criteria” value within the “Interval” specified by the user.</a:t>
            </a:r>
          </a:p>
          <a:p>
            <a:r>
              <a:rPr lang="en-US" sz="1400" b="1" dirty="0" smtClean="0"/>
              <a:t>Start and End PCA: </a:t>
            </a:r>
            <a:r>
              <a:rPr lang="en-US" sz="1400" dirty="0" smtClean="0"/>
              <a:t>Typically you want a large range, but if you have a lot of correlated variability in your baseline or after-stimulation, you may want to set a smaller range. Recommended settings = First frame to the frame corresponding to the end of the stimulation.</a:t>
            </a:r>
          </a:p>
          <a:p>
            <a:r>
              <a:rPr lang="en-US" sz="1400" b="1" dirty="0" smtClean="0"/>
              <a:t>Number of PCs: </a:t>
            </a:r>
            <a:r>
              <a:rPr lang="en-US" sz="1400" dirty="0" smtClean="0"/>
              <a:t>This number will determine how many “features” distinguish puncta from each other. Typically set to 1 or 2. </a:t>
            </a:r>
          </a:p>
          <a:p>
            <a:r>
              <a:rPr lang="en-US" sz="1400" b="1" dirty="0" smtClean="0"/>
              <a:t>K-Means groups: </a:t>
            </a:r>
            <a:r>
              <a:rPr lang="en-US" sz="1400" dirty="0" smtClean="0"/>
              <a:t>This number allows you to cluster puncta based on PC features. Recommended value is 2.</a:t>
            </a:r>
          </a:p>
          <a:p>
            <a:r>
              <a:rPr lang="en-US" sz="1400" b="1" dirty="0" smtClean="0"/>
              <a:t>Mask Life: </a:t>
            </a:r>
            <a:r>
              <a:rPr lang="en-US" sz="1400" dirty="0" smtClean="0"/>
              <a:t>When set to 2, this criteria deletes any puncta that are not present in at least the first baseline frame and the last baseline frame. If set to 3, the puncta would have to be present in the first two baseline frames and the last baseline frame. Setting the value to a number much greater than 10% of your baseline frames may diminish the total puncta located.</a:t>
            </a:r>
          </a:p>
          <a:p>
            <a:endParaRPr lang="en-US" sz="1400" dirty="0"/>
          </a:p>
          <a:p>
            <a:r>
              <a:rPr lang="en-US" sz="1400" b="1" dirty="0" smtClean="0"/>
              <a:t>Check boxes: </a:t>
            </a:r>
            <a:r>
              <a:rPr lang="en-US" sz="1400" dirty="0" smtClean="0"/>
              <a:t>Subtract background removes uneven lighting (highly recommended), baseline correct removes slow exponential trends in baseline, and save to Excel file will output an Excel file (the name and location of the file will be specified in your </a:t>
            </a:r>
            <a:r>
              <a:rPr lang="en-US" sz="1400" dirty="0" err="1" smtClean="0"/>
              <a:t>Matlab</a:t>
            </a:r>
            <a:r>
              <a:rPr lang="en-US" sz="1400" dirty="0" smtClean="0"/>
              <a:t> command window).</a:t>
            </a:r>
            <a:endParaRPr lang="en-US" sz="1400" b="1" dirty="0" smtClean="0"/>
          </a:p>
          <a:p>
            <a:endParaRPr lang="en-US" sz="1400" b="1" dirty="0"/>
          </a:p>
          <a:p>
            <a:endParaRPr lang="en-US" sz="1400" b="1" dirty="0"/>
          </a:p>
          <a:p>
            <a:endParaRPr lang="en-US" sz="1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3" y="298173"/>
            <a:ext cx="6210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6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and keeps 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puncta</a:t>
            </a:r>
            <a:endParaRPr lang="en-US" i="1" dirty="0">
              <a:solidFill>
                <a:schemeClr val="tx1"/>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Background</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24517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and keeps 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rgbClr val="FF0000"/>
                </a:solidFill>
              </a:rPr>
              <a:t>p</a:t>
            </a:r>
            <a:r>
              <a:rPr lang="en-US" i="1" dirty="0" err="1" smtClean="0">
                <a:solidFill>
                  <a:srgbClr val="FF0000"/>
                </a:solidFill>
              </a:rPr>
              <a:t>uncta.mask</a:t>
            </a:r>
            <a:endParaRPr lang="en-US" i="1" dirty="0">
              <a:solidFill>
                <a:srgbClr val="FF0000"/>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bg.mask</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4142287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Puncta masks</a:t>
            </a:r>
            <a:endParaRPr lang="en-US" dirty="0">
              <a:solidFill>
                <a:schemeClr val="tx1"/>
              </a:solidFill>
            </a:endParaRPr>
          </a:p>
        </p:txBody>
      </p:sp>
      <p:sp>
        <p:nvSpPr>
          <p:cNvPr id="5" name="Diamond 4"/>
          <p:cNvSpPr/>
          <p:nvPr/>
        </p:nvSpPr>
        <p:spPr>
          <a:xfrm>
            <a:off x="134814" y="2538395"/>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mask</a:t>
            </a:r>
            <a:endParaRPr lang="en-US" dirty="0">
              <a:solidFill>
                <a:schemeClr val="tx1"/>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smtClean="0">
                <a:solidFill>
                  <a:schemeClr val="tx1"/>
                </a:solidFill>
              </a:rPr>
              <a:t>Puncta intensities</a:t>
            </a:r>
            <a:endParaRPr lang="en-US" dirty="0">
              <a:solidFill>
                <a:schemeClr val="tx1"/>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intensities in this mask</a:t>
            </a:r>
            <a:endParaRPr lang="en-US" dirty="0"/>
          </a:p>
        </p:txBody>
      </p:sp>
      <p:sp>
        <p:nvSpPr>
          <p:cNvPr id="10" name="Diamond 9"/>
          <p:cNvSpPr/>
          <p:nvPr/>
        </p:nvSpPr>
        <p:spPr>
          <a:xfrm>
            <a:off x="4736124" y="2525869"/>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a:t>
            </a:r>
          </a:p>
          <a:p>
            <a:pPr algn="ctr"/>
            <a:r>
              <a:rPr lang="en-US" dirty="0" smtClean="0">
                <a:solidFill>
                  <a:schemeClr val="tx1"/>
                </a:solidFill>
              </a:rPr>
              <a:t>intensities</a:t>
            </a:r>
            <a:endParaRPr lang="en-US" dirty="0">
              <a:solidFill>
                <a:schemeClr val="tx1"/>
              </a:solidFill>
            </a:endParaRPr>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dirty="0" smtClean="0">
                <a:solidFill>
                  <a:schemeClr val="tx1"/>
                </a:solidFill>
              </a:rPr>
              <a:t>Puncta background </a:t>
            </a:r>
          </a:p>
          <a:p>
            <a:pPr algn="ctr"/>
            <a:r>
              <a:rPr lang="en-US" sz="1400" dirty="0" smtClean="0">
                <a:solidFill>
                  <a:schemeClr val="tx1"/>
                </a:solidFill>
              </a:rPr>
              <a:t>removed intensities</a:t>
            </a:r>
            <a:endParaRPr lang="en-US" sz="1400" dirty="0">
              <a:solidFill>
                <a:schemeClr val="tx1"/>
              </a:solidFill>
            </a:endParaRPr>
          </a:p>
        </p:txBody>
      </p:sp>
      <p:sp>
        <p:nvSpPr>
          <p:cNvPr id="13" name="Rectangle 12"/>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‘remove background’ is selected, subtracts background intensities from puncta intensities</a:t>
            </a:r>
            <a:endParaRPr lang="en-US" dirty="0"/>
          </a:p>
        </p:txBody>
      </p:sp>
      <p:sp>
        <p:nvSpPr>
          <p:cNvPr id="14" name="Rectangle 13"/>
          <p:cNvSpPr/>
          <p:nvPr/>
        </p:nvSpPr>
        <p:spPr>
          <a:xfrm>
            <a:off x="9824767"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Normalizes to intensities at the stimulus </a:t>
            </a:r>
            <a:r>
              <a:rPr lang="en-US" dirty="0" err="1" smtClean="0"/>
              <a:t>timepoint</a:t>
            </a:r>
            <a:endParaRPr lang="en-US" dirty="0"/>
          </a:p>
        </p:txBody>
      </p:sp>
      <p:cxnSp>
        <p:nvCxnSpPr>
          <p:cNvPr id="17" name="Straight Arrow Connector 16"/>
          <p:cNvCxnSpPr>
            <a:stCxn id="4" idx="3"/>
            <a:endCxn id="6" idx="1"/>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3"/>
            <a:endCxn id="9" idx="1"/>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3"/>
            <a:endCxn id="10" idx="1"/>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6" idx="3"/>
            <a:endCxn id="8" idx="1"/>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Elbow Connector 26"/>
          <p:cNvCxnSpPr>
            <a:stCxn id="8" idx="3"/>
            <a:endCxn id="13" idx="1"/>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Elbow Connector 27"/>
          <p:cNvCxnSpPr>
            <a:stCxn id="10" idx="3"/>
            <a:endCxn id="13" idx="1"/>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12" idx="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2" idx="2"/>
            <a:endCxn id="14" idx="0"/>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4" idx="2"/>
            <a:endCxn id="15" idx="0"/>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15" name="Diamond 14"/>
          <p:cNvSpPr/>
          <p:nvPr/>
        </p:nvSpPr>
        <p:spPr>
          <a:xfrm>
            <a:off x="9861357" y="4880664"/>
            <a:ext cx="2052983" cy="1834158"/>
          </a:xfrm>
          <a:prstGeom prst="diamon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b="1" dirty="0" smtClean="0">
                <a:solidFill>
                  <a:schemeClr val="tx1"/>
                </a:solidFill>
              </a:rPr>
              <a:t>Puncta background </a:t>
            </a:r>
          </a:p>
          <a:p>
            <a:pPr algn="ctr"/>
            <a:r>
              <a:rPr lang="en-US" sz="1400" b="1" dirty="0" smtClean="0">
                <a:solidFill>
                  <a:schemeClr val="tx1"/>
                </a:solidFill>
              </a:rPr>
              <a:t>removed intensities;</a:t>
            </a:r>
          </a:p>
          <a:p>
            <a:pPr algn="ctr"/>
            <a:r>
              <a:rPr lang="en-US" sz="1400" b="1" dirty="0" smtClean="0">
                <a:solidFill>
                  <a:schemeClr val="tx1"/>
                </a:solidFill>
              </a:rPr>
              <a:t>normalized</a:t>
            </a:r>
            <a:endParaRPr lang="en-US" sz="1400" b="1" dirty="0">
              <a:solidFill>
                <a:schemeClr val="tx1"/>
              </a:solidFill>
            </a:endParaRPr>
          </a:p>
        </p:txBody>
      </p:sp>
      <p:sp>
        <p:nvSpPr>
          <p:cNvPr id="2" name="TextBox 1"/>
          <p:cNvSpPr txBox="1"/>
          <p:nvPr/>
        </p:nvSpPr>
        <p:spPr>
          <a:xfrm>
            <a:off x="9914890" y="5065330"/>
            <a:ext cx="1945917" cy="369332"/>
          </a:xfrm>
          <a:prstGeom prst="rect">
            <a:avLst/>
          </a:prstGeom>
          <a:noFill/>
        </p:spPr>
        <p:txBody>
          <a:bodyPr wrap="none" rtlCol="0">
            <a:spAutoFit/>
          </a:bodyPr>
          <a:lstStyle/>
          <a:p>
            <a:r>
              <a:rPr lang="en-US" dirty="0" smtClean="0"/>
              <a:t>Your analyzed data</a:t>
            </a:r>
            <a:endParaRPr lang="en-US" dirty="0"/>
          </a:p>
        </p:txBody>
      </p:sp>
    </p:spTree>
    <p:extLst>
      <p:ext uri="{BB962C8B-B14F-4D97-AF65-F5344CB8AC3E}">
        <p14:creationId xmlns:p14="http://schemas.microsoft.com/office/powerpoint/2010/main" val="2373696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1387</Words>
  <Application>Microsoft Office PowerPoint</Application>
  <PresentationFormat>Custom</PresentationFormat>
  <Paragraphs>133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Imgloader_build Jozsef Meszaros &amp; Daniela Periera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fdc2107</dc:creator>
  <cp:lastModifiedBy>Fernanda Carvalho Poyraz</cp:lastModifiedBy>
  <cp:revision>30</cp:revision>
  <dcterms:created xsi:type="dcterms:W3CDTF">2015-12-10T18:49:13Z</dcterms:created>
  <dcterms:modified xsi:type="dcterms:W3CDTF">2016-02-16T21:54:54Z</dcterms:modified>
</cp:coreProperties>
</file>