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9" r:id="rId4"/>
    <p:sldId id="258" r:id="rId5"/>
    <p:sldId id="260" r:id="rId6"/>
    <p:sldId id="27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53" autoAdjust="0"/>
    <p:restoredTop sz="94684" autoAdjust="0"/>
  </p:normalViewPr>
  <p:slideViewPr>
    <p:cSldViewPr>
      <p:cViewPr varScale="1">
        <p:scale>
          <a:sx n="53" d="100"/>
          <a:sy n="53" d="100"/>
        </p:scale>
        <p:origin x="-96" y="-43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60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92E0E7-50E9-435E-BD60-21FF8BF99557}"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7C607-A439-4370-BA7E-C93CCE90EC04}" type="slidenum">
              <a:rPr lang="en-US" smtClean="0"/>
              <a:pPr/>
              <a:t>‹#›</a:t>
            </a:fld>
            <a:endParaRPr lang="en-US"/>
          </a:p>
        </p:txBody>
      </p:sp>
    </p:spTree>
    <p:extLst>
      <p:ext uri="{BB962C8B-B14F-4D97-AF65-F5344CB8AC3E}">
        <p14:creationId xmlns:p14="http://schemas.microsoft.com/office/powerpoint/2010/main" xmlns="" val="53977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92E0E7-50E9-435E-BD60-21FF8BF99557}"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7C607-A439-4370-BA7E-C93CCE90EC04}" type="slidenum">
              <a:rPr lang="en-US" smtClean="0"/>
              <a:pPr/>
              <a:t>‹#›</a:t>
            </a:fld>
            <a:endParaRPr lang="en-US"/>
          </a:p>
        </p:txBody>
      </p:sp>
    </p:spTree>
    <p:extLst>
      <p:ext uri="{BB962C8B-B14F-4D97-AF65-F5344CB8AC3E}">
        <p14:creationId xmlns:p14="http://schemas.microsoft.com/office/powerpoint/2010/main" xmlns="" val="1421595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92E0E7-50E9-435E-BD60-21FF8BF99557}"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7C607-A439-4370-BA7E-C93CCE90EC04}" type="slidenum">
              <a:rPr lang="en-US" smtClean="0"/>
              <a:pPr/>
              <a:t>‹#›</a:t>
            </a:fld>
            <a:endParaRPr lang="en-US"/>
          </a:p>
        </p:txBody>
      </p:sp>
    </p:spTree>
    <p:extLst>
      <p:ext uri="{BB962C8B-B14F-4D97-AF65-F5344CB8AC3E}">
        <p14:creationId xmlns:p14="http://schemas.microsoft.com/office/powerpoint/2010/main" xmlns="" val="2201715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92E0E7-50E9-435E-BD60-21FF8BF99557}"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7C607-A439-4370-BA7E-C93CCE90EC04}" type="slidenum">
              <a:rPr lang="en-US" smtClean="0"/>
              <a:pPr/>
              <a:t>‹#›</a:t>
            </a:fld>
            <a:endParaRPr lang="en-US"/>
          </a:p>
        </p:txBody>
      </p:sp>
    </p:spTree>
    <p:extLst>
      <p:ext uri="{BB962C8B-B14F-4D97-AF65-F5344CB8AC3E}">
        <p14:creationId xmlns:p14="http://schemas.microsoft.com/office/powerpoint/2010/main" xmlns="" val="285966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92E0E7-50E9-435E-BD60-21FF8BF99557}"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7C607-A439-4370-BA7E-C93CCE90EC04}" type="slidenum">
              <a:rPr lang="en-US" smtClean="0"/>
              <a:pPr/>
              <a:t>‹#›</a:t>
            </a:fld>
            <a:endParaRPr lang="en-US"/>
          </a:p>
        </p:txBody>
      </p:sp>
    </p:spTree>
    <p:extLst>
      <p:ext uri="{BB962C8B-B14F-4D97-AF65-F5344CB8AC3E}">
        <p14:creationId xmlns:p14="http://schemas.microsoft.com/office/powerpoint/2010/main" xmlns="" val="53248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92E0E7-50E9-435E-BD60-21FF8BF99557}" type="datetimeFigureOut">
              <a:rPr lang="en-US" smtClean="0"/>
              <a:pPr/>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7C607-A439-4370-BA7E-C93CCE90EC04}" type="slidenum">
              <a:rPr lang="en-US" smtClean="0"/>
              <a:pPr/>
              <a:t>‹#›</a:t>
            </a:fld>
            <a:endParaRPr lang="en-US"/>
          </a:p>
        </p:txBody>
      </p:sp>
    </p:spTree>
    <p:extLst>
      <p:ext uri="{BB962C8B-B14F-4D97-AF65-F5344CB8AC3E}">
        <p14:creationId xmlns:p14="http://schemas.microsoft.com/office/powerpoint/2010/main" xmlns="" val="23217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92E0E7-50E9-435E-BD60-21FF8BF99557}" type="datetimeFigureOut">
              <a:rPr lang="en-US" smtClean="0"/>
              <a:pPr/>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87C607-A439-4370-BA7E-C93CCE90EC04}" type="slidenum">
              <a:rPr lang="en-US" smtClean="0"/>
              <a:pPr/>
              <a:t>‹#›</a:t>
            </a:fld>
            <a:endParaRPr lang="en-US"/>
          </a:p>
        </p:txBody>
      </p:sp>
    </p:spTree>
    <p:extLst>
      <p:ext uri="{BB962C8B-B14F-4D97-AF65-F5344CB8AC3E}">
        <p14:creationId xmlns:p14="http://schemas.microsoft.com/office/powerpoint/2010/main" xmlns="" val="2099228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92E0E7-50E9-435E-BD60-21FF8BF99557}" type="datetimeFigureOut">
              <a:rPr lang="en-US" smtClean="0"/>
              <a:pPr/>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87C607-A439-4370-BA7E-C93CCE90EC04}" type="slidenum">
              <a:rPr lang="en-US" smtClean="0"/>
              <a:pPr/>
              <a:t>‹#›</a:t>
            </a:fld>
            <a:endParaRPr lang="en-US"/>
          </a:p>
        </p:txBody>
      </p:sp>
    </p:spTree>
    <p:extLst>
      <p:ext uri="{BB962C8B-B14F-4D97-AF65-F5344CB8AC3E}">
        <p14:creationId xmlns:p14="http://schemas.microsoft.com/office/powerpoint/2010/main" xmlns="" val="2597176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2E0E7-50E9-435E-BD60-21FF8BF99557}" type="datetimeFigureOut">
              <a:rPr lang="en-US" smtClean="0"/>
              <a:pPr/>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87C607-A439-4370-BA7E-C93CCE90EC04}" type="slidenum">
              <a:rPr lang="en-US" smtClean="0"/>
              <a:pPr/>
              <a:t>‹#›</a:t>
            </a:fld>
            <a:endParaRPr lang="en-US"/>
          </a:p>
        </p:txBody>
      </p:sp>
    </p:spTree>
    <p:extLst>
      <p:ext uri="{BB962C8B-B14F-4D97-AF65-F5344CB8AC3E}">
        <p14:creationId xmlns:p14="http://schemas.microsoft.com/office/powerpoint/2010/main" xmlns="" val="28204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92E0E7-50E9-435E-BD60-21FF8BF99557}" type="datetimeFigureOut">
              <a:rPr lang="en-US" smtClean="0"/>
              <a:pPr/>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7C607-A439-4370-BA7E-C93CCE90EC04}" type="slidenum">
              <a:rPr lang="en-US" smtClean="0"/>
              <a:pPr/>
              <a:t>‹#›</a:t>
            </a:fld>
            <a:endParaRPr lang="en-US"/>
          </a:p>
        </p:txBody>
      </p:sp>
    </p:spTree>
    <p:extLst>
      <p:ext uri="{BB962C8B-B14F-4D97-AF65-F5344CB8AC3E}">
        <p14:creationId xmlns:p14="http://schemas.microsoft.com/office/powerpoint/2010/main" xmlns="" val="2587219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92E0E7-50E9-435E-BD60-21FF8BF99557}" type="datetimeFigureOut">
              <a:rPr lang="en-US" smtClean="0"/>
              <a:pPr/>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7C607-A439-4370-BA7E-C93CCE90EC04}" type="slidenum">
              <a:rPr lang="en-US" smtClean="0"/>
              <a:pPr/>
              <a:t>‹#›</a:t>
            </a:fld>
            <a:endParaRPr lang="en-US"/>
          </a:p>
        </p:txBody>
      </p:sp>
    </p:spTree>
    <p:extLst>
      <p:ext uri="{BB962C8B-B14F-4D97-AF65-F5344CB8AC3E}">
        <p14:creationId xmlns:p14="http://schemas.microsoft.com/office/powerpoint/2010/main" xmlns="" val="122974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2E0E7-50E9-435E-BD60-21FF8BF99557}" type="datetimeFigureOut">
              <a:rPr lang="en-US" smtClean="0"/>
              <a:pPr/>
              <a:t>11/27/2018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7C607-A439-4370-BA7E-C93CCE90EC04}" type="slidenum">
              <a:rPr lang="en-US" smtClean="0"/>
              <a:pPr/>
              <a:t>‹#›</a:t>
            </a:fld>
            <a:endParaRPr lang="en-US"/>
          </a:p>
        </p:txBody>
      </p:sp>
    </p:spTree>
    <p:extLst>
      <p:ext uri="{BB962C8B-B14F-4D97-AF65-F5344CB8AC3E}">
        <p14:creationId xmlns:p14="http://schemas.microsoft.com/office/powerpoint/2010/main" xmlns="" val="3178242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 name="TextBox 4"/>
          <p:cNvSpPr txBox="1"/>
          <p:nvPr/>
        </p:nvSpPr>
        <p:spPr>
          <a:xfrm>
            <a:off x="533400" y="196579"/>
            <a:ext cx="7848600" cy="6647974"/>
          </a:xfrm>
          <a:prstGeom prst="rect">
            <a:avLst/>
          </a:prstGeom>
          <a:noFill/>
        </p:spPr>
        <p:txBody>
          <a:bodyPr wrap="square" rtlCol="0">
            <a:spAutoFit/>
          </a:bodyPr>
          <a:lstStyle/>
          <a:p>
            <a:pPr algn="ctr"/>
            <a:r>
              <a:rPr lang="en-US" sz="2800" b="1" dirty="0" smtClean="0">
                <a:solidFill>
                  <a:schemeClr val="bg1"/>
                </a:solidFill>
                <a:effectLst>
                  <a:outerShdw blurRad="38100" dist="38100" dir="2700000" algn="tl">
                    <a:srgbClr val="000000">
                      <a:alpha val="43137"/>
                    </a:srgbClr>
                  </a:outerShdw>
                </a:effectLst>
                <a:latin typeface="Agency FB" pitchFamily="34" charset="0"/>
                <a:cs typeface="Segoe UI" pitchFamily="34" charset="0"/>
              </a:rPr>
              <a:t>PREDICTING BABY’S WEIGTHS USING ARTIFICIAL NUERAL NETWORK</a:t>
            </a:r>
            <a:endParaRPr lang="en-US" sz="2800" b="1" dirty="0" smtClean="0">
              <a:solidFill>
                <a:schemeClr val="bg1"/>
              </a:solidFill>
              <a:effectLst>
                <a:outerShdw blurRad="38100" dist="38100" dir="2700000" algn="tl">
                  <a:srgbClr val="000000">
                    <a:alpha val="43137"/>
                  </a:srgbClr>
                </a:outerShdw>
              </a:effectLst>
              <a:latin typeface="Agency FB" pitchFamily="34" charset="0"/>
              <a:cs typeface="Segoe UI" pitchFamily="34" charset="0"/>
            </a:endParaRPr>
          </a:p>
          <a:p>
            <a:pPr algn="ctr"/>
            <a:endParaRPr lang="en-US" sz="2800" b="1" dirty="0">
              <a:solidFill>
                <a:schemeClr val="bg1"/>
              </a:solidFill>
              <a:latin typeface="Agency FB" pitchFamily="34" charset="0"/>
              <a:cs typeface="Segoe UI" pitchFamily="34" charset="0"/>
            </a:endParaRPr>
          </a:p>
          <a:p>
            <a:pPr algn="ctr"/>
            <a:r>
              <a:rPr lang="en-US" sz="2400" dirty="0" smtClean="0">
                <a:solidFill>
                  <a:schemeClr val="bg1"/>
                </a:solidFill>
                <a:effectLst>
                  <a:outerShdw blurRad="38100" dist="38100" dir="2700000" algn="tl">
                    <a:srgbClr val="000000">
                      <a:alpha val="43137"/>
                    </a:srgbClr>
                  </a:outerShdw>
                </a:effectLst>
                <a:latin typeface="Agency FB" pitchFamily="34" charset="0"/>
                <a:cs typeface="Segoe UI" pitchFamily="34" charset="0"/>
              </a:rPr>
              <a:t>presented by</a:t>
            </a:r>
          </a:p>
          <a:p>
            <a:pPr algn="ctr"/>
            <a:endParaRPr lang="en-US" sz="2400" dirty="0" smtClean="0">
              <a:solidFill>
                <a:schemeClr val="bg1"/>
              </a:solidFill>
              <a:latin typeface="Agency FB" pitchFamily="34" charset="0"/>
              <a:cs typeface="Segoe UI" pitchFamily="34" charset="0"/>
            </a:endParaRPr>
          </a:p>
          <a:p>
            <a:pPr algn="ctr"/>
            <a:r>
              <a:rPr lang="en-US" sz="2400" b="1" dirty="0" smtClean="0">
                <a:solidFill>
                  <a:schemeClr val="bg1"/>
                </a:solidFill>
                <a:effectLst>
                  <a:outerShdw blurRad="38100" dist="38100" dir="2700000" algn="tl">
                    <a:srgbClr val="000000">
                      <a:alpha val="43137"/>
                    </a:srgbClr>
                  </a:outerShdw>
                </a:effectLst>
                <a:latin typeface="Agency FB" pitchFamily="34" charset="0"/>
                <a:cs typeface="Segoe UI" pitchFamily="34" charset="0"/>
              </a:rPr>
              <a:t>SURNAME, </a:t>
            </a:r>
            <a:r>
              <a:rPr lang="en-US" sz="2400" b="1" dirty="0" err="1" smtClean="0">
                <a:solidFill>
                  <a:schemeClr val="bg1"/>
                </a:solidFill>
                <a:effectLst>
                  <a:outerShdw blurRad="38100" dist="38100" dir="2700000" algn="tl">
                    <a:srgbClr val="000000">
                      <a:alpha val="43137"/>
                    </a:srgbClr>
                  </a:outerShdw>
                </a:effectLst>
                <a:latin typeface="Agency FB" pitchFamily="34" charset="0"/>
                <a:cs typeface="Segoe UI" pitchFamily="34" charset="0"/>
              </a:rPr>
              <a:t>Luqman</a:t>
            </a:r>
            <a:endParaRPr lang="en-US" sz="2800" b="1" dirty="0" smtClean="0">
              <a:solidFill>
                <a:schemeClr val="bg1"/>
              </a:solidFill>
              <a:effectLst>
                <a:outerShdw blurRad="38100" dist="38100" dir="2700000" algn="tl">
                  <a:srgbClr val="000000">
                    <a:alpha val="43137"/>
                  </a:srgbClr>
                </a:outerShdw>
              </a:effectLst>
              <a:latin typeface="Agency FB" pitchFamily="34" charset="0"/>
              <a:cs typeface="Segoe UI" pitchFamily="34" charset="0"/>
            </a:endParaRPr>
          </a:p>
          <a:p>
            <a:pPr algn="ctr"/>
            <a:r>
              <a:rPr lang="en-US" sz="2800" b="1" dirty="0" smtClean="0">
                <a:solidFill>
                  <a:schemeClr val="bg1"/>
                </a:solidFill>
                <a:effectLst>
                  <a:outerShdw blurRad="38100" dist="38100" dir="2700000" algn="tl">
                    <a:srgbClr val="000000">
                      <a:alpha val="43137"/>
                    </a:srgbClr>
                  </a:outerShdw>
                </a:effectLst>
                <a:latin typeface="Agency FB" pitchFamily="34" charset="0"/>
                <a:cs typeface="Segoe UI" pitchFamily="34" charset="0"/>
              </a:rPr>
              <a:t>MATRIC NO</a:t>
            </a:r>
            <a:endParaRPr lang="en-US" sz="2800" b="1" dirty="0" smtClean="0">
              <a:solidFill>
                <a:schemeClr val="bg1"/>
              </a:solidFill>
              <a:effectLst>
                <a:outerShdw blurRad="38100" dist="38100" dir="2700000" algn="tl">
                  <a:srgbClr val="000000">
                    <a:alpha val="43137"/>
                  </a:srgbClr>
                </a:outerShdw>
              </a:effectLst>
              <a:latin typeface="Agency FB" pitchFamily="34" charset="0"/>
              <a:cs typeface="Segoe UI" pitchFamily="34" charset="0"/>
            </a:endParaRPr>
          </a:p>
          <a:p>
            <a:pPr algn="ctr"/>
            <a:endParaRPr lang="en-US" sz="2800" b="1" dirty="0">
              <a:solidFill>
                <a:schemeClr val="bg1"/>
              </a:solidFill>
              <a:latin typeface="Agency FB" pitchFamily="34" charset="0"/>
              <a:cs typeface="Segoe UI" pitchFamily="34" charset="0"/>
            </a:endParaRPr>
          </a:p>
          <a:p>
            <a:pPr algn="ctr"/>
            <a:r>
              <a:rPr lang="en-US" sz="2800" dirty="0" smtClean="0">
                <a:solidFill>
                  <a:schemeClr val="bg1"/>
                </a:solidFill>
                <a:effectLst>
                  <a:outerShdw blurRad="38100" dist="38100" dir="2700000" algn="tl">
                    <a:srgbClr val="000000">
                      <a:alpha val="43137"/>
                    </a:srgbClr>
                  </a:outerShdw>
                </a:effectLst>
                <a:latin typeface="Agency FB" pitchFamily="34" charset="0"/>
                <a:cs typeface="Segoe UI" pitchFamily="34" charset="0"/>
              </a:rPr>
              <a:t>KWARA STATE POLYTECHNIC</a:t>
            </a:r>
            <a:endParaRPr lang="en-US" sz="2800" dirty="0" smtClean="0">
              <a:solidFill>
                <a:schemeClr val="bg1"/>
              </a:solidFill>
              <a:effectLst>
                <a:outerShdw blurRad="38100" dist="38100" dir="2700000" algn="tl">
                  <a:srgbClr val="000000">
                    <a:alpha val="43137"/>
                  </a:srgbClr>
                </a:outerShdw>
              </a:effectLst>
              <a:latin typeface="Agency FB" pitchFamily="34" charset="0"/>
              <a:cs typeface="Segoe UI" pitchFamily="34" charset="0"/>
            </a:endParaRPr>
          </a:p>
          <a:p>
            <a:pPr algn="ctr"/>
            <a:r>
              <a:rPr lang="en-US" sz="2800" dirty="0" smtClean="0">
                <a:solidFill>
                  <a:schemeClr val="bg1"/>
                </a:solidFill>
                <a:effectLst>
                  <a:outerShdw blurRad="38100" dist="38100" dir="2700000" algn="tl">
                    <a:srgbClr val="000000">
                      <a:alpha val="43137"/>
                    </a:srgbClr>
                  </a:outerShdw>
                </a:effectLst>
                <a:latin typeface="Agency FB" pitchFamily="34" charset="0"/>
                <a:cs typeface="Segoe UI" pitchFamily="34" charset="0"/>
              </a:rPr>
              <a:t>FACULTY </a:t>
            </a:r>
            <a:r>
              <a:rPr lang="en-US" sz="2800" dirty="0" smtClean="0">
                <a:solidFill>
                  <a:schemeClr val="bg1"/>
                </a:solidFill>
                <a:effectLst>
                  <a:outerShdw blurRad="38100" dist="38100" dir="2700000" algn="tl">
                    <a:srgbClr val="000000">
                      <a:alpha val="43137"/>
                    </a:srgbClr>
                  </a:outerShdw>
                </a:effectLst>
                <a:latin typeface="Agency FB" pitchFamily="34" charset="0"/>
                <a:cs typeface="Segoe UI" pitchFamily="34" charset="0"/>
              </a:rPr>
              <a:t>OF COMPUTER</a:t>
            </a:r>
            <a:endParaRPr lang="en-US" sz="2800" dirty="0" smtClean="0">
              <a:solidFill>
                <a:schemeClr val="bg1"/>
              </a:solidFill>
              <a:effectLst>
                <a:outerShdw blurRad="38100" dist="38100" dir="2700000" algn="tl">
                  <a:srgbClr val="000000">
                    <a:alpha val="43137"/>
                  </a:srgbClr>
                </a:outerShdw>
              </a:effectLst>
              <a:latin typeface="Agency FB" pitchFamily="34" charset="0"/>
              <a:cs typeface="Segoe UI" pitchFamily="34" charset="0"/>
            </a:endParaRPr>
          </a:p>
          <a:p>
            <a:pPr algn="ctr"/>
            <a:r>
              <a:rPr lang="en-US" sz="2800" dirty="0" smtClean="0">
                <a:solidFill>
                  <a:schemeClr val="bg1"/>
                </a:solidFill>
                <a:effectLst>
                  <a:outerShdw blurRad="38100" dist="38100" dir="2700000" algn="tl">
                    <a:srgbClr val="000000">
                      <a:alpha val="43137"/>
                    </a:srgbClr>
                  </a:outerShdw>
                </a:effectLst>
                <a:latin typeface="Agency FB" pitchFamily="34" charset="0"/>
                <a:cs typeface="Segoe UI" pitchFamily="34" charset="0"/>
              </a:rPr>
              <a:t>DEPARTMENT OF </a:t>
            </a:r>
            <a:r>
              <a:rPr lang="en-US" sz="2800" dirty="0" smtClean="0">
                <a:solidFill>
                  <a:schemeClr val="bg1"/>
                </a:solidFill>
                <a:effectLst>
                  <a:outerShdw blurRad="38100" dist="38100" dir="2700000" algn="tl">
                    <a:srgbClr val="000000">
                      <a:alpha val="43137"/>
                    </a:srgbClr>
                  </a:outerShdw>
                </a:effectLst>
                <a:latin typeface="Agency FB" pitchFamily="34" charset="0"/>
                <a:cs typeface="Segoe UI" pitchFamily="34" charset="0"/>
              </a:rPr>
              <a:t>COMPUTER SCIENCE</a:t>
            </a:r>
            <a:endParaRPr lang="en-US" sz="2800" dirty="0" smtClean="0">
              <a:solidFill>
                <a:schemeClr val="bg1"/>
              </a:solidFill>
              <a:effectLst>
                <a:outerShdw blurRad="38100" dist="38100" dir="2700000" algn="tl">
                  <a:srgbClr val="000000">
                    <a:alpha val="43137"/>
                  </a:srgbClr>
                </a:outerShdw>
              </a:effectLst>
              <a:latin typeface="Agency FB" pitchFamily="34" charset="0"/>
              <a:cs typeface="Segoe UI" pitchFamily="34" charset="0"/>
            </a:endParaRPr>
          </a:p>
          <a:p>
            <a:pPr algn="ctr"/>
            <a:endParaRPr lang="en-US" sz="2800" dirty="0">
              <a:solidFill>
                <a:schemeClr val="bg1"/>
              </a:solidFill>
              <a:latin typeface="Agency FB" pitchFamily="34" charset="0"/>
              <a:cs typeface="Segoe UI" pitchFamily="34" charset="0"/>
            </a:endParaRPr>
          </a:p>
          <a:p>
            <a:pPr algn="ctr"/>
            <a:r>
              <a:rPr lang="en-US" sz="2800" dirty="0" smtClean="0">
                <a:solidFill>
                  <a:schemeClr val="bg1"/>
                </a:solidFill>
                <a:latin typeface="Agency FB" pitchFamily="34" charset="0"/>
                <a:cs typeface="Segoe UI" pitchFamily="34" charset="0"/>
              </a:rPr>
              <a:t>Supervised by</a:t>
            </a:r>
          </a:p>
          <a:p>
            <a:pPr algn="ctr"/>
            <a:r>
              <a:rPr lang="en-US" sz="2800" b="1" dirty="0" smtClean="0">
                <a:solidFill>
                  <a:schemeClr val="bg1"/>
                </a:solidFill>
                <a:latin typeface="Agency FB" pitchFamily="34" charset="0"/>
                <a:cs typeface="Segoe UI" pitchFamily="34" charset="0"/>
              </a:rPr>
              <a:t>Dr</a:t>
            </a:r>
            <a:r>
              <a:rPr lang="en-US" sz="2800" b="1" dirty="0" smtClean="0">
                <a:solidFill>
                  <a:schemeClr val="bg1"/>
                </a:solidFill>
                <a:latin typeface="Agency FB" pitchFamily="34" charset="0"/>
                <a:cs typeface="Segoe UI" pitchFamily="34" charset="0"/>
              </a:rPr>
              <a:t>. </a:t>
            </a:r>
            <a:r>
              <a:rPr lang="en-US" sz="2800" b="1" dirty="0" err="1" smtClean="0">
                <a:solidFill>
                  <a:schemeClr val="bg1"/>
                </a:solidFill>
                <a:latin typeface="Agency FB" pitchFamily="34" charset="0"/>
                <a:cs typeface="Segoe UI" pitchFamily="34" charset="0"/>
              </a:rPr>
              <a:t>Omotosho</a:t>
            </a:r>
            <a:endParaRPr lang="en-US" sz="2800" b="1" dirty="0" smtClean="0">
              <a:solidFill>
                <a:schemeClr val="bg1"/>
              </a:solidFill>
              <a:latin typeface="Agency FB" pitchFamily="34" charset="0"/>
              <a:cs typeface="Segoe UI" pitchFamily="34" charset="0"/>
            </a:endParaRPr>
          </a:p>
          <a:p>
            <a:pPr algn="ctr"/>
            <a:endParaRPr lang="en-US" sz="2800" b="1" dirty="0">
              <a:solidFill>
                <a:schemeClr val="bg1"/>
              </a:solidFill>
              <a:latin typeface="Agency FB" pitchFamily="34" charset="0"/>
              <a:cs typeface="Segoe UI" pitchFamily="34" charset="0"/>
            </a:endParaRPr>
          </a:p>
          <a:p>
            <a:pPr algn="r"/>
            <a:r>
              <a:rPr lang="en-US" dirty="0" smtClean="0">
                <a:solidFill>
                  <a:schemeClr val="bg1"/>
                </a:solidFill>
                <a:latin typeface="Agency FB" pitchFamily="34" charset="0"/>
                <a:cs typeface="Segoe UI" pitchFamily="34" charset="0"/>
              </a:rPr>
              <a:t>Date</a:t>
            </a:r>
            <a:endParaRPr lang="en-US" dirty="0">
              <a:solidFill>
                <a:schemeClr val="bg1"/>
              </a:solidFill>
              <a:latin typeface="Agency FB" pitchFamily="34" charset="0"/>
              <a:cs typeface="Segoe UI" pitchFamily="34" charset="0"/>
            </a:endParaRPr>
          </a:p>
        </p:txBody>
      </p:sp>
    </p:spTree>
    <p:extLst>
      <p:ext uri="{BB962C8B-B14F-4D97-AF65-F5344CB8AC3E}">
        <p14:creationId xmlns:p14="http://schemas.microsoft.com/office/powerpoint/2010/main" xmlns="" val="418719699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pPr algn="just">
              <a:buNone/>
            </a:pPr>
            <a:endParaRPr lang="en-US" sz="2000" dirty="0" smtClean="0">
              <a:latin typeface="Segoe UI" pitchFamily="34" charset="0"/>
              <a:cs typeface="Segoe UI" pitchFamily="34" charset="0"/>
            </a:endParaRPr>
          </a:p>
          <a:p>
            <a:pPr algn="just">
              <a:buNone/>
            </a:pPr>
            <a:r>
              <a:rPr lang="en-US" sz="2000" dirty="0" smtClean="0">
                <a:latin typeface="Segoe UI" pitchFamily="34" charset="0"/>
                <a:cs typeface="Segoe UI" pitchFamily="34" charset="0"/>
              </a:rPr>
              <a:t>	</a:t>
            </a:r>
            <a:r>
              <a:rPr lang="en-US" sz="2000" dirty="0" smtClean="0">
                <a:latin typeface="Segoe UI" pitchFamily="34" charset="0"/>
                <a:cs typeface="Segoe UI" pitchFamily="34" charset="0"/>
              </a:rPr>
              <a:t>This project will be worked upon to help devise solutions to known problems associated with predicting. An artificial neural network eliminates the risk of making bad judgments based on wrong predictions. After the review of relevant literature relating to the project, this project focuses on the design and implementation of an artificial neural network for prediction. This design would involve the acquisition of training data, development of artificial neural network and finally testing, validating and demonstration. This is made possible with the MATLAB software.</a:t>
            </a:r>
            <a:endParaRPr lang="en-US" sz="2000" dirty="0">
              <a:latin typeface="Segoe UI" pitchFamily="34" charset="0"/>
              <a:cs typeface="Segoe U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dirty="0" smtClean="0"/>
              <a:t>Introduction of Project</a:t>
            </a:r>
            <a:endParaRPr lang="en-US" dirty="0"/>
          </a:p>
        </p:txBody>
      </p:sp>
      <p:sp>
        <p:nvSpPr>
          <p:cNvPr id="4" name="TextBox 3"/>
          <p:cNvSpPr txBox="1"/>
          <p:nvPr/>
        </p:nvSpPr>
        <p:spPr>
          <a:xfrm>
            <a:off x="510988" y="1676400"/>
            <a:ext cx="7924800" cy="4544834"/>
          </a:xfrm>
          <a:prstGeom prst="rect">
            <a:avLst/>
          </a:prstGeom>
          <a:noFill/>
        </p:spPr>
        <p:txBody>
          <a:bodyPr wrap="square" rtlCol="0">
            <a:spAutoFit/>
          </a:bodyPr>
          <a:lstStyle/>
          <a:p>
            <a:r>
              <a:rPr lang="en-US" sz="2000" b="1" dirty="0" smtClean="0">
                <a:effectLst>
                  <a:outerShdw blurRad="38100" dist="38100" dir="2700000" algn="tl">
                    <a:srgbClr val="000000">
                      <a:alpha val="43137"/>
                    </a:srgbClr>
                  </a:outerShdw>
                </a:effectLst>
                <a:latin typeface="Segoe UI" pitchFamily="34" charset="0"/>
                <a:cs typeface="Segoe UI" pitchFamily="34" charset="0"/>
              </a:rPr>
              <a:t>Artificial Neural Network?</a:t>
            </a:r>
            <a:endParaRPr lang="en-US" sz="2000" b="1" dirty="0" smtClean="0">
              <a:effectLst>
                <a:outerShdw blurRad="38100" dist="38100" dir="2700000" algn="tl">
                  <a:srgbClr val="000000">
                    <a:alpha val="43137"/>
                  </a:srgbClr>
                </a:outerShdw>
              </a:effectLst>
              <a:latin typeface="Segoe UI" pitchFamily="34" charset="0"/>
              <a:cs typeface="Segoe UI" pitchFamily="34" charset="0"/>
            </a:endParaRPr>
          </a:p>
          <a:p>
            <a:endParaRPr lang="en-US" sz="2000" b="1" dirty="0">
              <a:latin typeface="Segoe UI" pitchFamily="34" charset="0"/>
              <a:cs typeface="Segoe UI" pitchFamily="34" charset="0"/>
            </a:endParaRPr>
          </a:p>
          <a:p>
            <a:r>
              <a:rPr lang="en-US" sz="2000" dirty="0" smtClean="0">
                <a:latin typeface="Segoe UI" pitchFamily="34" charset="0"/>
                <a:cs typeface="Segoe UI" pitchFamily="34" charset="0"/>
              </a:rPr>
              <a:t>A neural network is a massively parallel distributed processor made up of </a:t>
            </a:r>
            <a:r>
              <a:rPr lang="en-US" sz="2000" dirty="0" smtClean="0">
                <a:latin typeface="Segoe UI" pitchFamily="34" charset="0"/>
                <a:cs typeface="Segoe UI" pitchFamily="34" charset="0"/>
              </a:rPr>
              <a:t>simple processing </a:t>
            </a:r>
            <a:r>
              <a:rPr lang="en-US" sz="2000" dirty="0" smtClean="0">
                <a:latin typeface="Segoe UI" pitchFamily="34" charset="0"/>
                <a:cs typeface="Segoe UI" pitchFamily="34" charset="0"/>
              </a:rPr>
              <a:t>units that have a natural tendency for storing experiential </a:t>
            </a:r>
            <a:r>
              <a:rPr lang="en-US" sz="2000" dirty="0" smtClean="0">
                <a:latin typeface="Segoe UI" pitchFamily="34" charset="0"/>
                <a:cs typeface="Segoe UI" pitchFamily="34" charset="0"/>
              </a:rPr>
              <a:t>knowledge and making </a:t>
            </a:r>
            <a:r>
              <a:rPr lang="en-US" sz="2000" dirty="0" smtClean="0">
                <a:latin typeface="Segoe UI" pitchFamily="34" charset="0"/>
                <a:cs typeface="Segoe UI" pitchFamily="34" charset="0"/>
              </a:rPr>
              <a:t>it available for us. Artificial neural network (ANN) is a type of </a:t>
            </a:r>
            <a:r>
              <a:rPr lang="en-US" sz="2000" dirty="0" smtClean="0">
                <a:latin typeface="Segoe UI" pitchFamily="34" charset="0"/>
                <a:cs typeface="Segoe UI" pitchFamily="34" charset="0"/>
              </a:rPr>
              <a:t>Artificial </a:t>
            </a:r>
            <a:r>
              <a:rPr lang="en-US" sz="2000" dirty="0" smtClean="0">
                <a:latin typeface="Segoe UI" pitchFamily="34" charset="0"/>
                <a:cs typeface="Segoe UI" pitchFamily="34" charset="0"/>
              </a:rPr>
              <a:t>Intelligence</a:t>
            </a:r>
          </a:p>
          <a:p>
            <a:r>
              <a:rPr lang="en-US" sz="2000" dirty="0" smtClean="0">
                <a:latin typeface="Segoe UI" pitchFamily="34" charset="0"/>
                <a:cs typeface="Segoe UI" pitchFamily="34" charset="0"/>
              </a:rPr>
              <a:t>technique that mimics the behavior of the human brain (</a:t>
            </a:r>
            <a:r>
              <a:rPr lang="en-US" sz="2000" dirty="0" err="1" smtClean="0">
                <a:latin typeface="Segoe UI" pitchFamily="34" charset="0"/>
                <a:cs typeface="Segoe UI" pitchFamily="34" charset="0"/>
              </a:rPr>
              <a:t>Haykin</a:t>
            </a:r>
            <a:r>
              <a:rPr lang="en-US" sz="2000" dirty="0" smtClean="0">
                <a:latin typeface="Segoe UI" pitchFamily="34" charset="0"/>
                <a:cs typeface="Segoe UI" pitchFamily="34" charset="0"/>
              </a:rPr>
              <a:t>, 2009)..</a:t>
            </a:r>
            <a:r>
              <a:rPr lang="en-US" sz="2000" dirty="0" smtClean="0"/>
              <a:t> </a:t>
            </a:r>
            <a:r>
              <a:rPr lang="en-US" sz="1400" baseline="30000" dirty="0" smtClean="0"/>
              <a:t>1</a:t>
            </a:r>
          </a:p>
          <a:p>
            <a:endParaRPr lang="en-US" sz="1400" baseline="30000" dirty="0"/>
          </a:p>
          <a:p>
            <a:r>
              <a:rPr lang="en-US" sz="2000" dirty="0" smtClean="0"/>
              <a:t> </a:t>
            </a:r>
            <a:r>
              <a:rPr lang="en-US" sz="2000" b="1" dirty="0" smtClean="0">
                <a:effectLst>
                  <a:outerShdw blurRad="38100" dist="38100" dir="2700000" algn="tl">
                    <a:srgbClr val="000000">
                      <a:alpha val="43137"/>
                    </a:srgbClr>
                  </a:outerShdw>
                </a:effectLst>
                <a:latin typeface="Segoe UI" pitchFamily="34" charset="0"/>
                <a:cs typeface="Segoe UI" pitchFamily="34" charset="0"/>
              </a:rPr>
              <a:t>The Project</a:t>
            </a:r>
          </a:p>
          <a:p>
            <a:endParaRPr lang="en-US" sz="2000" dirty="0" smtClean="0">
              <a:latin typeface="Segoe UI" pitchFamily="34" charset="0"/>
              <a:cs typeface="Segoe UI" pitchFamily="34" charset="0"/>
            </a:endParaRPr>
          </a:p>
          <a:p>
            <a:r>
              <a:rPr lang="en-US" sz="2000" dirty="0" smtClean="0">
                <a:latin typeface="Segoe UI" pitchFamily="34" charset="0"/>
                <a:cs typeface="Segoe UI" pitchFamily="34" charset="0"/>
              </a:rPr>
              <a:t>This project will comprise of a </a:t>
            </a:r>
            <a:r>
              <a:rPr lang="en-US" sz="2000" dirty="0" smtClean="0">
                <a:latin typeface="Segoe UI" pitchFamily="34" charset="0"/>
                <a:cs typeface="Segoe UI" pitchFamily="34" charset="0"/>
              </a:rPr>
              <a:t>data file </a:t>
            </a:r>
            <a:r>
              <a:rPr lang="en-US" sz="2000" dirty="0" smtClean="0">
                <a:latin typeface="Segoe UI" pitchFamily="34" charset="0"/>
                <a:cs typeface="Segoe UI" pitchFamily="34" charset="0"/>
              </a:rPr>
              <a:t>and a Matlab program.</a:t>
            </a:r>
          </a:p>
          <a:p>
            <a:r>
              <a:rPr lang="en-US" sz="2000" dirty="0" smtClean="0">
                <a:latin typeface="Segoe UI" pitchFamily="34" charset="0"/>
                <a:cs typeface="Segoe UI" pitchFamily="34" charset="0"/>
              </a:rPr>
              <a:t>Users will be able to predict a baby's weight if they know the weight , </a:t>
            </a:r>
          </a:p>
          <a:p>
            <a:r>
              <a:rPr lang="en-US" sz="2000" dirty="0" smtClean="0">
                <a:latin typeface="Segoe UI" pitchFamily="34" charset="0"/>
                <a:cs typeface="Segoe UI" pitchFamily="34" charset="0"/>
              </a:rPr>
              <a:t>height and age of a mother using a trained </a:t>
            </a:r>
            <a:r>
              <a:rPr lang="en-US" sz="2000" dirty="0" smtClean="0">
                <a:latin typeface="Segoe UI" pitchFamily="34" charset="0"/>
                <a:cs typeface="Segoe UI" pitchFamily="34" charset="0"/>
              </a:rPr>
              <a:t>artificial neural </a:t>
            </a:r>
            <a:r>
              <a:rPr lang="en-US" sz="2000" dirty="0" smtClean="0">
                <a:latin typeface="Segoe UI" pitchFamily="34" charset="0"/>
                <a:cs typeface="Segoe UI" pitchFamily="34" charset="0"/>
              </a:rPr>
              <a:t>network </a:t>
            </a:r>
          </a:p>
          <a:p>
            <a:r>
              <a:rPr lang="en-US" sz="2000" dirty="0" smtClean="0">
                <a:latin typeface="Segoe UI" pitchFamily="34" charset="0"/>
                <a:cs typeface="Segoe UI" pitchFamily="34" charset="0"/>
              </a:rPr>
              <a:t>developed with Matlab.</a:t>
            </a:r>
            <a:endParaRPr lang="en-US" sz="2000" dirty="0">
              <a:latin typeface="Segoe UI" pitchFamily="34" charset="0"/>
              <a:cs typeface="Segoe UI" pitchFamily="34" charset="0"/>
            </a:endParaRPr>
          </a:p>
        </p:txBody>
      </p:sp>
    </p:spTree>
    <p:extLst>
      <p:ext uri="{BB962C8B-B14F-4D97-AF65-F5344CB8AC3E}">
        <p14:creationId xmlns:p14="http://schemas.microsoft.com/office/powerpoint/2010/main" xmlns="" val="145860095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dirty="0" smtClean="0"/>
              <a:t>Problem Statement</a:t>
            </a:r>
            <a:endParaRPr lang="en-US" dirty="0"/>
          </a:p>
        </p:txBody>
      </p:sp>
      <p:sp>
        <p:nvSpPr>
          <p:cNvPr id="4" name="TextBox 3"/>
          <p:cNvSpPr txBox="1"/>
          <p:nvPr/>
        </p:nvSpPr>
        <p:spPr>
          <a:xfrm>
            <a:off x="685800" y="2362200"/>
            <a:ext cx="7924800" cy="1323439"/>
          </a:xfrm>
          <a:prstGeom prst="rect">
            <a:avLst/>
          </a:prstGeom>
          <a:noFill/>
        </p:spPr>
        <p:txBody>
          <a:bodyPr wrap="square" rtlCol="0">
            <a:spAutoFit/>
          </a:bodyPr>
          <a:lstStyle/>
          <a:p>
            <a:r>
              <a:rPr lang="en-US" sz="2000" dirty="0" smtClean="0">
                <a:latin typeface="Segoe UI" pitchFamily="34" charset="0"/>
                <a:cs typeface="Segoe UI" pitchFamily="34" charset="0"/>
              </a:rPr>
              <a:t>Knowing the weight of a baby beforehand can help reduce postnatal deaths. Relying on the human brain to predict a baby’s weight is simply impossible. This is a task that can be easily carried out by a well trained artificial neural network.  </a:t>
            </a:r>
            <a:endParaRPr lang="en-US" sz="2000" dirty="0">
              <a:latin typeface="Segoe UI" pitchFamily="34" charset="0"/>
              <a:cs typeface="Segoe UI" pitchFamily="34" charset="0"/>
            </a:endParaRPr>
          </a:p>
        </p:txBody>
      </p:sp>
    </p:spTree>
    <p:extLst>
      <p:ext uri="{BB962C8B-B14F-4D97-AF65-F5344CB8AC3E}">
        <p14:creationId xmlns:p14="http://schemas.microsoft.com/office/powerpoint/2010/main" xmlns="" val="401601254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4"/>
          </a:lnRef>
          <a:fillRef idx="3">
            <a:schemeClr val="accent4"/>
          </a:fillRef>
          <a:effectRef idx="2">
            <a:schemeClr val="accent4"/>
          </a:effectRef>
          <a:fontRef idx="minor">
            <a:schemeClr val="lt1"/>
          </a:fontRef>
        </p:style>
        <p:txBody>
          <a:bodyPr/>
          <a:lstStyle/>
          <a:p>
            <a:r>
              <a:rPr lang="en-US" dirty="0" smtClean="0"/>
              <a:t>Aim and Objectives</a:t>
            </a:r>
            <a:endParaRPr lang="en-US" dirty="0"/>
          </a:p>
        </p:txBody>
      </p:sp>
      <p:sp>
        <p:nvSpPr>
          <p:cNvPr id="3" name="Content Placeholder 2"/>
          <p:cNvSpPr>
            <a:spLocks noGrp="1"/>
          </p:cNvSpPr>
          <p:nvPr>
            <p:ph idx="1"/>
          </p:nvPr>
        </p:nvSpPr>
        <p:spPr>
          <a:xfrm>
            <a:off x="381000" y="1676400"/>
            <a:ext cx="8229600" cy="4800600"/>
          </a:xfrm>
        </p:spPr>
        <p:txBody>
          <a:bodyPr>
            <a:normAutofit fontScale="62500" lnSpcReduction="20000"/>
          </a:bodyPr>
          <a:lstStyle/>
          <a:p>
            <a:pPr marL="0" indent="0">
              <a:buNone/>
            </a:pPr>
            <a:r>
              <a:rPr lang="en-US" sz="2800" u="sng" dirty="0" smtClean="0"/>
              <a:t>Aim:</a:t>
            </a:r>
            <a:r>
              <a:rPr lang="en-US" sz="2800" dirty="0" smtClean="0"/>
              <a:t>	</a:t>
            </a:r>
            <a:r>
              <a:rPr lang="en-US" sz="2900" dirty="0" smtClean="0">
                <a:latin typeface="Segoe UI" pitchFamily="34" charset="0"/>
                <a:cs typeface="Segoe UI" pitchFamily="34" charset="0"/>
              </a:rPr>
              <a:t>To develop an artificial neural network using MATLAB to predict a baby’s weight given the mother’s data.</a:t>
            </a:r>
            <a:endParaRPr lang="en-US" sz="2900" dirty="0" smtClean="0">
              <a:latin typeface="Segoe UI" pitchFamily="34" charset="0"/>
              <a:cs typeface="Segoe UI" pitchFamily="34" charset="0"/>
            </a:endParaRPr>
          </a:p>
          <a:p>
            <a:pPr marL="0" indent="0">
              <a:buNone/>
            </a:pPr>
            <a:endParaRPr lang="en-US" sz="2900" dirty="0" smtClean="0"/>
          </a:p>
          <a:p>
            <a:pPr marL="0" indent="0">
              <a:buNone/>
            </a:pPr>
            <a:r>
              <a:rPr lang="en-US" sz="2900" u="sng" dirty="0" smtClean="0"/>
              <a:t>Objectives:</a:t>
            </a:r>
          </a:p>
          <a:p>
            <a:pPr marL="0" indent="0">
              <a:buNone/>
            </a:pPr>
            <a:endParaRPr lang="en-US" sz="2900" dirty="0" smtClean="0"/>
          </a:p>
          <a:p>
            <a:pPr>
              <a:buFont typeface="Wingdings" pitchFamily="2" charset="2"/>
              <a:buChar char="§"/>
            </a:pPr>
            <a:r>
              <a:rPr lang="en-US" sz="2900" dirty="0" smtClean="0">
                <a:latin typeface="Segoe UI" pitchFamily="34" charset="0"/>
                <a:cs typeface="Segoe UI" pitchFamily="34" charset="0"/>
              </a:rPr>
              <a:t>To acquire data to be used for training and validating the artificial neural network</a:t>
            </a:r>
            <a:endParaRPr lang="en-US" sz="2900" dirty="0" smtClean="0">
              <a:latin typeface="Segoe UI" pitchFamily="34" charset="0"/>
              <a:cs typeface="Segoe UI" pitchFamily="34" charset="0"/>
            </a:endParaRPr>
          </a:p>
          <a:p>
            <a:pPr marL="0" indent="0">
              <a:buNone/>
            </a:pPr>
            <a:endParaRPr lang="en-US" sz="2900" dirty="0" smtClean="0">
              <a:latin typeface="Segoe UI" pitchFamily="34" charset="0"/>
              <a:cs typeface="Segoe UI" pitchFamily="34" charset="0"/>
            </a:endParaRPr>
          </a:p>
          <a:p>
            <a:pPr>
              <a:buFont typeface="Wingdings" pitchFamily="2" charset="2"/>
              <a:buChar char="§"/>
            </a:pPr>
            <a:r>
              <a:rPr lang="en-US" sz="2900" dirty="0" smtClean="0">
                <a:latin typeface="Segoe UI" pitchFamily="34" charset="0"/>
                <a:cs typeface="Segoe UI" pitchFamily="34" charset="0"/>
              </a:rPr>
              <a:t>To </a:t>
            </a:r>
            <a:r>
              <a:rPr lang="en-US" sz="2900" dirty="0" smtClean="0">
                <a:latin typeface="Segoe UI" pitchFamily="34" charset="0"/>
                <a:cs typeface="Segoe UI" pitchFamily="34" charset="0"/>
              </a:rPr>
              <a:t> </a:t>
            </a:r>
            <a:r>
              <a:rPr lang="en-US" sz="2900" dirty="0" smtClean="0">
                <a:latin typeface="Segoe UI" pitchFamily="34" charset="0"/>
                <a:cs typeface="Segoe UI" pitchFamily="34" charset="0"/>
              </a:rPr>
              <a:t>preprocess the data</a:t>
            </a:r>
            <a:endParaRPr lang="en-US" sz="2900" dirty="0" smtClean="0">
              <a:latin typeface="Segoe UI" pitchFamily="34" charset="0"/>
              <a:cs typeface="Segoe UI" pitchFamily="34" charset="0"/>
            </a:endParaRPr>
          </a:p>
          <a:p>
            <a:pPr>
              <a:buFont typeface="Wingdings" pitchFamily="2" charset="2"/>
              <a:buChar char="§"/>
            </a:pPr>
            <a:endParaRPr lang="en-US" sz="2900" dirty="0" smtClean="0">
              <a:latin typeface="Segoe UI" pitchFamily="34" charset="0"/>
              <a:cs typeface="Segoe UI" pitchFamily="34" charset="0"/>
            </a:endParaRPr>
          </a:p>
          <a:p>
            <a:pPr>
              <a:buFont typeface="Wingdings" pitchFamily="2" charset="2"/>
              <a:buChar char="§"/>
            </a:pPr>
            <a:r>
              <a:rPr lang="en-US" sz="2900" dirty="0" smtClean="0">
                <a:latin typeface="Segoe UI" pitchFamily="34" charset="0"/>
                <a:cs typeface="Segoe UI" pitchFamily="34" charset="0"/>
              </a:rPr>
              <a:t>To </a:t>
            </a:r>
            <a:r>
              <a:rPr lang="en-US" sz="2900" dirty="0" smtClean="0">
                <a:latin typeface="Segoe UI" pitchFamily="34" charset="0"/>
                <a:cs typeface="Segoe UI" pitchFamily="34" charset="0"/>
              </a:rPr>
              <a:t>develop an artificial neural network using MATLAB and determine</a:t>
            </a:r>
            <a:r>
              <a:rPr lang="en-US" sz="2900" dirty="0" smtClean="0">
                <a:latin typeface="Segoe UI" pitchFamily="34" charset="0"/>
                <a:cs typeface="Segoe UI" pitchFamily="34" charset="0"/>
              </a:rPr>
              <a:t> the system parameters such as number of hidden layer neurons and training algorithm </a:t>
            </a:r>
            <a:r>
              <a:rPr lang="en-US" sz="2900" dirty="0" err="1" smtClean="0">
                <a:latin typeface="Segoe UI" pitchFamily="34" charset="0"/>
                <a:cs typeface="Segoe UI" pitchFamily="34" charset="0"/>
              </a:rPr>
              <a:t>e.t.c</a:t>
            </a:r>
            <a:endParaRPr lang="en-US" sz="2900" dirty="0" smtClean="0">
              <a:latin typeface="Segoe UI" pitchFamily="34" charset="0"/>
              <a:cs typeface="Segoe UI" pitchFamily="34" charset="0"/>
            </a:endParaRPr>
          </a:p>
          <a:p>
            <a:pPr>
              <a:buFont typeface="Wingdings" pitchFamily="2" charset="2"/>
              <a:buChar char="§"/>
            </a:pPr>
            <a:endParaRPr lang="en-US" sz="2900" dirty="0" smtClean="0">
              <a:latin typeface="Segoe UI" pitchFamily="34" charset="0"/>
              <a:cs typeface="Segoe UI" pitchFamily="34" charset="0"/>
            </a:endParaRPr>
          </a:p>
          <a:p>
            <a:pPr>
              <a:buFont typeface="Wingdings" pitchFamily="2" charset="2"/>
              <a:buChar char="§"/>
            </a:pPr>
            <a:r>
              <a:rPr lang="en-US" sz="2900" dirty="0" smtClean="0">
                <a:latin typeface="Segoe UI" pitchFamily="34" charset="0"/>
                <a:cs typeface="Segoe UI" pitchFamily="34" charset="0"/>
              </a:rPr>
              <a:t>To </a:t>
            </a:r>
            <a:r>
              <a:rPr lang="en-US" sz="2900" dirty="0" smtClean="0">
                <a:latin typeface="Segoe UI" pitchFamily="34" charset="0"/>
                <a:cs typeface="Segoe UI" pitchFamily="34" charset="0"/>
              </a:rPr>
              <a:t>train the network using the training data</a:t>
            </a:r>
            <a:endParaRPr lang="en-US" sz="2900" dirty="0" smtClean="0">
              <a:latin typeface="Segoe UI" pitchFamily="34" charset="0"/>
              <a:cs typeface="Segoe UI" pitchFamily="34" charset="0"/>
            </a:endParaRPr>
          </a:p>
          <a:p>
            <a:pPr>
              <a:buFont typeface="Wingdings" pitchFamily="2" charset="2"/>
              <a:buChar char="§"/>
            </a:pPr>
            <a:endParaRPr lang="en-US" sz="2900" dirty="0" smtClean="0">
              <a:latin typeface="Segoe UI" pitchFamily="34" charset="0"/>
              <a:cs typeface="Segoe UI" pitchFamily="34" charset="0"/>
            </a:endParaRPr>
          </a:p>
          <a:p>
            <a:pPr>
              <a:buFont typeface="Wingdings" pitchFamily="2" charset="2"/>
              <a:buChar char="§"/>
            </a:pPr>
            <a:r>
              <a:rPr lang="en-US" sz="2900" dirty="0" smtClean="0">
                <a:latin typeface="Segoe UI" pitchFamily="34" charset="0"/>
                <a:cs typeface="Segoe UI" pitchFamily="34" charset="0"/>
              </a:rPr>
              <a:t>To </a:t>
            </a:r>
            <a:r>
              <a:rPr lang="en-US" sz="2900" dirty="0" smtClean="0">
                <a:latin typeface="Segoe UI" pitchFamily="34" charset="0"/>
                <a:cs typeface="Segoe UI" pitchFamily="34" charset="0"/>
              </a:rPr>
              <a:t>use the network to predict using the validation data and calculate the error in terms of Root Mean Square Error (RMSE).</a:t>
            </a:r>
            <a:endParaRPr lang="en-US" sz="2900" dirty="0" smtClean="0">
              <a:latin typeface="Segoe UI" pitchFamily="34" charset="0"/>
              <a:cs typeface="Segoe UI" pitchFamily="34" charset="0"/>
            </a:endParaRPr>
          </a:p>
        </p:txBody>
      </p:sp>
    </p:spTree>
    <p:extLst>
      <p:ext uri="{BB962C8B-B14F-4D97-AF65-F5344CB8AC3E}">
        <p14:creationId xmlns:p14="http://schemas.microsoft.com/office/powerpoint/2010/main" xmlns="" val="365504840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5" name="TextBox 4"/>
          <p:cNvSpPr txBox="1"/>
          <p:nvPr/>
        </p:nvSpPr>
        <p:spPr>
          <a:xfrm>
            <a:off x="762000" y="2514600"/>
            <a:ext cx="7848600" cy="1477328"/>
          </a:xfrm>
          <a:prstGeom prst="rect">
            <a:avLst/>
          </a:prstGeom>
          <a:noFill/>
        </p:spPr>
        <p:txBody>
          <a:bodyPr wrap="square" rtlCol="0">
            <a:spAutoFit/>
          </a:bodyPr>
          <a:lstStyle/>
          <a:p>
            <a:pPr algn="ctr"/>
            <a:r>
              <a:rPr lang="en-US" sz="7200" dirty="0" smtClean="0">
                <a:solidFill>
                  <a:schemeClr val="bg1"/>
                </a:solidFill>
                <a:latin typeface="Agency FB" pitchFamily="34" charset="0"/>
                <a:cs typeface="Segoe UI" pitchFamily="34" charset="0"/>
              </a:rPr>
              <a:t>THANKS FOR LISTENING</a:t>
            </a:r>
            <a:r>
              <a:rPr lang="en-US" sz="2800" b="1" dirty="0" smtClean="0">
                <a:solidFill>
                  <a:schemeClr val="bg1"/>
                </a:solidFill>
                <a:latin typeface="Agency FB" pitchFamily="34" charset="0"/>
                <a:cs typeface="Segoe UI" pitchFamily="34" charset="0"/>
              </a:rPr>
              <a:t> </a:t>
            </a:r>
            <a:endParaRPr lang="en-US" sz="2800" b="1" dirty="0">
              <a:solidFill>
                <a:schemeClr val="bg1"/>
              </a:solidFill>
              <a:latin typeface="Agency FB" pitchFamily="34" charset="0"/>
              <a:cs typeface="Segoe UI" pitchFamily="34" charset="0"/>
            </a:endParaRPr>
          </a:p>
          <a:p>
            <a:pPr algn="r"/>
            <a:endParaRPr lang="en-US" dirty="0" smtClean="0">
              <a:solidFill>
                <a:schemeClr val="bg1"/>
              </a:solidFill>
              <a:latin typeface="Agency FB" pitchFamily="34" charset="0"/>
              <a:cs typeface="Segoe UI" pitchFamily="34" charset="0"/>
            </a:endParaRPr>
          </a:p>
        </p:txBody>
      </p:sp>
    </p:spTree>
    <p:extLst>
      <p:ext uri="{BB962C8B-B14F-4D97-AF65-F5344CB8AC3E}">
        <p14:creationId xmlns:p14="http://schemas.microsoft.com/office/powerpoint/2010/main" xmlns="" val="2557976429"/>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170562</TotalTime>
  <Words>198</Words>
  <Application>Microsoft Office PowerPoint</Application>
  <PresentationFormat>On-screen Show (4:3)</PresentationFormat>
  <Paragraphs>47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Abstract</vt:lpstr>
      <vt:lpstr>Introduction of Project</vt:lpstr>
      <vt:lpstr>Problem Statement</vt:lpstr>
      <vt:lpstr>Aim and Objectives</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UILCorpus speech sample database</dc:title>
  <dc:creator>SHUAIB ABDULGHAFFAR</dc:creator>
  <cp:lastModifiedBy>Sulaiman Ahmed</cp:lastModifiedBy>
  <cp:revision>90</cp:revision>
  <dcterms:created xsi:type="dcterms:W3CDTF">2017-12-04T07:32:19Z</dcterms:created>
  <dcterms:modified xsi:type="dcterms:W3CDTF">2018-11-27T07:54:57Z</dcterms:modified>
</cp:coreProperties>
</file>