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831A85-F2E0-4895-B14F-D88D915F1034}">
          <p14:sldIdLst>
            <p14:sldId id="256"/>
            <p14:sldId id="257"/>
            <p14:sldId id="258"/>
            <p14:sldId id="259"/>
            <p14:sldId id="260"/>
            <p14:sldId id="261"/>
            <p14:sldId id="262"/>
            <p14:sldId id="263"/>
            <p14:sldId id="264"/>
            <p14:sldId id="265"/>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1FF22-E4A6-4FA2-8F48-957EE0F670A7}" type="datetimeFigureOut">
              <a:rPr lang="en-IN" smtClean="0"/>
              <a:t>04-12-2022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E37FA-A823-4AC8-BC07-59E7DE0315ED}" type="slidenum">
              <a:rPr lang="en-IN" smtClean="0"/>
              <a:t>‹#›</a:t>
            </a:fld>
            <a:endParaRPr lang="en-IN"/>
          </a:p>
        </p:txBody>
      </p:sp>
    </p:spTree>
    <p:extLst>
      <p:ext uri="{BB962C8B-B14F-4D97-AF65-F5344CB8AC3E}">
        <p14:creationId xmlns:p14="http://schemas.microsoft.com/office/powerpoint/2010/main" val="163153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F2BEC4-B7A7-499A-B5ED-4DC58B3BFAB5}"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5D45C-D8D1-401E-9930-BCDF6B4A0DD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2BEC4-B7A7-499A-B5ED-4DC58B3BFAB5}"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428917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2BEC4-B7A7-499A-B5ED-4DC58B3BFAB5}"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373973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2BEC4-B7A7-499A-B5ED-4DC58B3BFAB5}"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359168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F2BEC4-B7A7-499A-B5ED-4DC58B3BFAB5}"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85D45C-D8D1-401E-9930-BCDF6B4A0DD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1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F2BEC4-B7A7-499A-B5ED-4DC58B3BFAB5}"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101296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F2BEC4-B7A7-499A-B5ED-4DC58B3BFAB5}"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40999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F2BEC4-B7A7-499A-B5ED-4DC58B3BFAB5}"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2442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F2BEC4-B7A7-499A-B5ED-4DC58B3BFAB5}" type="datetimeFigureOut">
              <a:rPr lang="en-IN" smtClean="0"/>
              <a:t>04-12-2022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75070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F2BEC4-B7A7-499A-B5ED-4DC58B3BFAB5}" type="datetimeFigureOut">
              <a:rPr lang="en-IN" smtClean="0"/>
              <a:t>04-12-2022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85D45C-D8D1-401E-9930-BCDF6B4A0DDB}" type="slidenum">
              <a:rPr lang="en-IN" smtClean="0"/>
              <a:t>‹#›</a:t>
            </a:fld>
            <a:endParaRPr lang="en-IN"/>
          </a:p>
        </p:txBody>
      </p:sp>
    </p:spTree>
    <p:extLst>
      <p:ext uri="{BB962C8B-B14F-4D97-AF65-F5344CB8AC3E}">
        <p14:creationId xmlns:p14="http://schemas.microsoft.com/office/powerpoint/2010/main" val="254995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F2BEC4-B7A7-499A-B5ED-4DC58B3BFAB5}"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85D45C-D8D1-401E-9930-BCDF6B4A0DDB}" type="slidenum">
              <a:rPr lang="en-IN" smtClean="0"/>
              <a:t>‹#›</a:t>
            </a:fld>
            <a:endParaRPr lang="en-IN"/>
          </a:p>
        </p:txBody>
      </p:sp>
    </p:spTree>
    <p:extLst>
      <p:ext uri="{BB962C8B-B14F-4D97-AF65-F5344CB8AC3E}">
        <p14:creationId xmlns:p14="http://schemas.microsoft.com/office/powerpoint/2010/main" val="326401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F2BEC4-B7A7-499A-B5ED-4DC58B3BFAB5}" type="datetimeFigureOut">
              <a:rPr lang="en-IN" smtClean="0"/>
              <a:t>04-12-2022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85D45C-D8D1-401E-9930-BCDF6B4A0DD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20783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Kernel_trick" TargetMode="External"/><Relationship Id="rId3" Type="http://schemas.openxmlformats.org/officeDocument/2006/relationships/image" Target="../media/image4.png"/><Relationship Id="rId7" Type="http://schemas.openxmlformats.org/officeDocument/2006/relationships/hyperlink" Target="https://en.wikipedia.org/wiki/Support_vector_machin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Kernel_function" TargetMode="External"/><Relationship Id="rId5" Type="http://schemas.openxmlformats.org/officeDocument/2006/relationships/hyperlink" Target="https://en.wikipedia.org/wiki/Machine_learning" TargetMode="External"/><Relationship Id="rId4" Type="http://schemas.openxmlformats.org/officeDocument/2006/relationships/image" Target="../media/image5.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249B-09E2-9A68-18BC-3B2B04B7A767}"/>
              </a:ext>
            </a:extLst>
          </p:cNvPr>
          <p:cNvSpPr>
            <a:spLocks noGrp="1"/>
          </p:cNvSpPr>
          <p:nvPr>
            <p:ph type="ctrTitle"/>
          </p:nvPr>
        </p:nvSpPr>
        <p:spPr>
          <a:xfrm>
            <a:off x="1167428" y="4466122"/>
            <a:ext cx="6962446" cy="1514239"/>
          </a:xfrm>
        </p:spPr>
        <p:txBody>
          <a:bodyPr>
            <a:normAutofit/>
          </a:bodyPr>
          <a:lstStyle/>
          <a:p>
            <a:pPr marL="342900" indent="-342900" algn="l">
              <a:buFont typeface="Arial" panose="020B0604020202020204" pitchFamily="34" charset="0"/>
              <a:buChar char="•"/>
            </a:pPr>
            <a:r>
              <a:rPr lang="en-IN" sz="2000" dirty="0"/>
              <a:t>TEAM MEMBERS:</a:t>
            </a:r>
            <a:br>
              <a:rPr lang="en-IN" sz="2000" dirty="0"/>
            </a:br>
            <a:br>
              <a:rPr lang="en-IN" sz="2000" dirty="0"/>
            </a:br>
            <a:r>
              <a:rPr lang="en-IN" sz="1600" dirty="0"/>
              <a:t>SUMEET ANGADI</a:t>
            </a:r>
            <a:br>
              <a:rPr lang="en-IN" sz="1600" dirty="0"/>
            </a:br>
            <a:r>
              <a:rPr lang="en-IN" sz="1600" dirty="0"/>
              <a:t>SUMUKH SANKARSHANA</a:t>
            </a:r>
            <a:br>
              <a:rPr lang="en-IN" sz="1600" dirty="0"/>
            </a:br>
            <a:r>
              <a:rPr lang="en-IN" sz="1600" dirty="0"/>
              <a:t>SHREYAS SHET</a:t>
            </a:r>
            <a:br>
              <a:rPr lang="en-IN" sz="1600" dirty="0"/>
            </a:br>
            <a:r>
              <a:rPr lang="en-IN" sz="1600" dirty="0"/>
              <a:t>NAHUSH</a:t>
            </a:r>
            <a:endParaRPr lang="en-IN" sz="2000" dirty="0"/>
          </a:p>
        </p:txBody>
      </p:sp>
      <p:sp>
        <p:nvSpPr>
          <p:cNvPr id="3" name="Subtitle 2">
            <a:extLst>
              <a:ext uri="{FF2B5EF4-FFF2-40B4-BE49-F238E27FC236}">
                <a16:creationId xmlns:a16="http://schemas.microsoft.com/office/drawing/2014/main" id="{97C8AE4F-EA7C-3AD7-EBA9-22A5D7A0894F}"/>
              </a:ext>
            </a:extLst>
          </p:cNvPr>
          <p:cNvSpPr>
            <a:spLocks noGrp="1"/>
          </p:cNvSpPr>
          <p:nvPr>
            <p:ph type="subTitle" idx="1"/>
          </p:nvPr>
        </p:nvSpPr>
        <p:spPr>
          <a:xfrm>
            <a:off x="1167428" y="1248878"/>
            <a:ext cx="10058400" cy="1143000"/>
          </a:xfrm>
        </p:spPr>
        <p:txBody>
          <a:bodyPr>
            <a:normAutofit/>
          </a:bodyPr>
          <a:lstStyle/>
          <a:p>
            <a:r>
              <a:rPr lang="en-IN" sz="3600" dirty="0"/>
              <a:t>DATA WAREHOUSE AND DATA MINING </a:t>
            </a:r>
          </a:p>
        </p:txBody>
      </p:sp>
    </p:spTree>
    <p:extLst>
      <p:ext uri="{BB962C8B-B14F-4D97-AF65-F5344CB8AC3E}">
        <p14:creationId xmlns:p14="http://schemas.microsoft.com/office/powerpoint/2010/main" val="420397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A4E0A-45BA-4FA4-1E89-4D9B349BCD42}"/>
              </a:ext>
            </a:extLst>
          </p:cNvPr>
          <p:cNvSpPr>
            <a:spLocks noGrp="1"/>
          </p:cNvSpPr>
          <p:nvPr>
            <p:ph idx="1"/>
          </p:nvPr>
        </p:nvSpPr>
        <p:spPr>
          <a:xfrm>
            <a:off x="8764644" y="1990417"/>
            <a:ext cx="5792885" cy="354200"/>
          </a:xfrm>
        </p:spPr>
        <p:txBody>
          <a:bodyPr>
            <a:normAutofit lnSpcReduction="10000"/>
          </a:bodyPr>
          <a:lstStyle/>
          <a:p>
            <a:r>
              <a:rPr lang="en-IN" dirty="0"/>
              <a:t>POLYNOMIAL KERNEL</a:t>
            </a:r>
          </a:p>
        </p:txBody>
      </p:sp>
      <p:pic>
        <p:nvPicPr>
          <p:cNvPr id="5" name="Picture 4">
            <a:extLst>
              <a:ext uri="{FF2B5EF4-FFF2-40B4-BE49-F238E27FC236}">
                <a16:creationId xmlns:a16="http://schemas.microsoft.com/office/drawing/2014/main" id="{28469F6C-2EA4-F043-B487-5C9EEC33F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31" y="1059353"/>
            <a:ext cx="6974320" cy="2135585"/>
          </a:xfrm>
          <a:prstGeom prst="rect">
            <a:avLst/>
          </a:prstGeom>
        </p:spPr>
      </p:pic>
      <p:sp>
        <p:nvSpPr>
          <p:cNvPr id="8" name="Content Placeholder 2">
            <a:extLst>
              <a:ext uri="{FF2B5EF4-FFF2-40B4-BE49-F238E27FC236}">
                <a16:creationId xmlns:a16="http://schemas.microsoft.com/office/drawing/2014/main" id="{070461C2-C28C-1C45-2A17-35B4961800A0}"/>
              </a:ext>
            </a:extLst>
          </p:cNvPr>
          <p:cNvSpPr txBox="1">
            <a:spLocks/>
          </p:cNvSpPr>
          <p:nvPr/>
        </p:nvSpPr>
        <p:spPr>
          <a:xfrm>
            <a:off x="8609780" y="4513383"/>
            <a:ext cx="5792885" cy="354200"/>
          </a:xfrm>
          <a:prstGeom prst="rect">
            <a:avLst/>
          </a:prstGeom>
        </p:spPr>
        <p:txBody>
          <a:bodyPr vert="horz" lIns="91440" tIns="45720" rIns="91440" bIns="45720" rtlCol="0" anchor="ctr">
            <a:normAutofit fontScale="85000" lnSpcReduction="20000"/>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buNone/>
            </a:pPr>
            <a:r>
              <a:rPr lang="en-IN" dirty="0"/>
              <a:t>RBF KERNEL</a:t>
            </a:r>
          </a:p>
        </p:txBody>
      </p:sp>
      <p:pic>
        <p:nvPicPr>
          <p:cNvPr id="10" name="Picture 9">
            <a:extLst>
              <a:ext uri="{FF2B5EF4-FFF2-40B4-BE49-F238E27FC236}">
                <a16:creationId xmlns:a16="http://schemas.microsoft.com/office/drawing/2014/main" id="{741CB21F-C6C3-DF6D-F9BE-296207940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231" y="3663062"/>
            <a:ext cx="6938256" cy="2612687"/>
          </a:xfrm>
          <a:prstGeom prst="rect">
            <a:avLst/>
          </a:prstGeom>
        </p:spPr>
      </p:pic>
    </p:spTree>
    <p:extLst>
      <p:ext uri="{BB962C8B-B14F-4D97-AF65-F5344CB8AC3E}">
        <p14:creationId xmlns:p14="http://schemas.microsoft.com/office/powerpoint/2010/main" val="257347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238F-C804-C9DE-0A9A-66577304335F}"/>
              </a:ext>
            </a:extLst>
          </p:cNvPr>
          <p:cNvSpPr>
            <a:spLocks noGrp="1"/>
          </p:cNvSpPr>
          <p:nvPr>
            <p:ph type="title"/>
          </p:nvPr>
        </p:nvSpPr>
        <p:spPr/>
        <p:txBody>
          <a:bodyPr/>
          <a:lstStyle/>
          <a:p>
            <a:r>
              <a:rPr lang="en-IN" dirty="0"/>
              <a:t>FINAL OUTPUT</a:t>
            </a:r>
          </a:p>
        </p:txBody>
      </p:sp>
      <p:pic>
        <p:nvPicPr>
          <p:cNvPr id="5" name="Content Placeholder 4">
            <a:extLst>
              <a:ext uri="{FF2B5EF4-FFF2-40B4-BE49-F238E27FC236}">
                <a16:creationId xmlns:a16="http://schemas.microsoft.com/office/drawing/2014/main" id="{D9985BD7-3312-7EB2-C5EE-13879001B14A}"/>
              </a:ext>
            </a:extLst>
          </p:cNvPr>
          <p:cNvPicPr>
            <a:picLocks noGrp="1" noChangeAspect="1"/>
          </p:cNvPicPr>
          <p:nvPr>
            <p:ph idx="1"/>
          </p:nvPr>
        </p:nvPicPr>
        <p:blipFill>
          <a:blip r:embed="rId2"/>
          <a:stretch>
            <a:fillRect/>
          </a:stretch>
        </p:blipFill>
        <p:spPr>
          <a:xfrm>
            <a:off x="1097280" y="2465772"/>
            <a:ext cx="7600950" cy="2552700"/>
          </a:xfrm>
        </p:spPr>
      </p:pic>
    </p:spTree>
    <p:extLst>
      <p:ext uri="{BB962C8B-B14F-4D97-AF65-F5344CB8AC3E}">
        <p14:creationId xmlns:p14="http://schemas.microsoft.com/office/powerpoint/2010/main" val="283928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A061-A31C-E2B4-F027-522480C0DA25}"/>
              </a:ext>
            </a:extLst>
          </p:cNvPr>
          <p:cNvSpPr>
            <a:spLocks noGrp="1"/>
          </p:cNvSpPr>
          <p:nvPr>
            <p:ph type="title"/>
          </p:nvPr>
        </p:nvSpPr>
        <p:spPr>
          <a:xfrm>
            <a:off x="1183907" y="1978243"/>
            <a:ext cx="10058400" cy="1450757"/>
          </a:xfrm>
        </p:spPr>
        <p:txBody>
          <a:bodyPr/>
          <a:lstStyle/>
          <a:p>
            <a:r>
              <a:rPr lang="en-IN" dirty="0"/>
              <a:t>THANK YOU</a:t>
            </a:r>
          </a:p>
        </p:txBody>
      </p:sp>
    </p:spTree>
    <p:extLst>
      <p:ext uri="{BB962C8B-B14F-4D97-AF65-F5344CB8AC3E}">
        <p14:creationId xmlns:p14="http://schemas.microsoft.com/office/powerpoint/2010/main" val="424857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409A-0354-82FF-7702-8FFEE955C0BC}"/>
              </a:ext>
            </a:extLst>
          </p:cNvPr>
          <p:cNvSpPr>
            <a:spLocks noGrp="1"/>
          </p:cNvSpPr>
          <p:nvPr>
            <p:ph type="title"/>
          </p:nvPr>
        </p:nvSpPr>
        <p:spPr>
          <a:xfrm>
            <a:off x="1138030" y="1445888"/>
            <a:ext cx="7341827" cy="632048"/>
          </a:xfrm>
        </p:spPr>
        <p:txBody>
          <a:bodyPr>
            <a:normAutofit fontScale="90000"/>
          </a:bodyPr>
          <a:lstStyle/>
          <a:p>
            <a:r>
              <a:rPr lang="en-IN" sz="4400" dirty="0"/>
              <a:t>SVM</a:t>
            </a:r>
            <a:br>
              <a:rPr lang="en-IN" dirty="0"/>
            </a:br>
            <a:endParaRPr lang="en-IN" dirty="0"/>
          </a:p>
        </p:txBody>
      </p:sp>
      <p:sp>
        <p:nvSpPr>
          <p:cNvPr id="8" name="TextBox 7">
            <a:extLst>
              <a:ext uri="{FF2B5EF4-FFF2-40B4-BE49-F238E27FC236}">
                <a16:creationId xmlns:a16="http://schemas.microsoft.com/office/drawing/2014/main" id="{E85F8F92-68E4-5DBF-74BC-4400AFD4DCA4}"/>
              </a:ext>
            </a:extLst>
          </p:cNvPr>
          <p:cNvSpPr txBox="1"/>
          <p:nvPr/>
        </p:nvSpPr>
        <p:spPr>
          <a:xfrm>
            <a:off x="1138030" y="1886999"/>
            <a:ext cx="9049732" cy="2523768"/>
          </a:xfrm>
          <a:prstGeom prst="rect">
            <a:avLst/>
          </a:prstGeom>
          <a:noFill/>
        </p:spPr>
        <p:txBody>
          <a:bodyPr wrap="square" rtlCol="0">
            <a:spAutoFit/>
          </a:bodyPr>
          <a:lstStyle/>
          <a:p>
            <a:pPr algn="just"/>
            <a:r>
              <a:rPr lang="en-US" sz="1400" b="0" i="0" dirty="0">
                <a:effectLst/>
                <a:latin typeface="inter-regular"/>
              </a:rPr>
              <a:t>Support Vector Machine or SVM is one of the most popular Supervised Learning algorithms, which is used for Classification as well as Regression problems. However, primarily, it is used for Classification problems in Machine </a:t>
            </a:r>
            <a:r>
              <a:rPr lang="en-US" sz="1400" dirty="0">
                <a:latin typeface="inter-regular"/>
              </a:rPr>
              <a:t>Learning.</a:t>
            </a:r>
          </a:p>
          <a:p>
            <a:pPr algn="just"/>
            <a:endParaRPr lang="en-US" sz="1400" dirty="0">
              <a:latin typeface="inter-regular"/>
            </a:endParaRPr>
          </a:p>
          <a:p>
            <a:pPr algn="just"/>
            <a:r>
              <a:rPr lang="en-US" sz="1400" dirty="0">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endParaRPr lang="en-US" sz="1400" dirty="0">
              <a:latin typeface="inter-regular"/>
            </a:endParaRPr>
          </a:p>
          <a:p>
            <a:pPr algn="just"/>
            <a:r>
              <a:rPr lang="en-US" sz="1400" dirty="0">
                <a:latin typeface="inter-regular"/>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endParaRPr lang="en-IN" dirty="0"/>
          </a:p>
        </p:txBody>
      </p:sp>
      <p:pic>
        <p:nvPicPr>
          <p:cNvPr id="10" name="Picture 9">
            <a:extLst>
              <a:ext uri="{FF2B5EF4-FFF2-40B4-BE49-F238E27FC236}">
                <a16:creationId xmlns:a16="http://schemas.microsoft.com/office/drawing/2014/main" id="{8128792D-BE9E-FD01-A1A1-B9B911181669}"/>
              </a:ext>
            </a:extLst>
          </p:cNvPr>
          <p:cNvPicPr>
            <a:picLocks noChangeAspect="1"/>
          </p:cNvPicPr>
          <p:nvPr/>
        </p:nvPicPr>
        <p:blipFill>
          <a:blip r:embed="rId2"/>
          <a:stretch>
            <a:fillRect/>
          </a:stretch>
        </p:blipFill>
        <p:spPr>
          <a:xfrm>
            <a:off x="7265107" y="4705882"/>
            <a:ext cx="2922655" cy="792785"/>
          </a:xfrm>
          <a:prstGeom prst="rect">
            <a:avLst/>
          </a:prstGeom>
        </p:spPr>
      </p:pic>
      <p:pic>
        <p:nvPicPr>
          <p:cNvPr id="1026" name="Picture 2" descr="Support Vector Machine Algorithm">
            <a:extLst>
              <a:ext uri="{FF2B5EF4-FFF2-40B4-BE49-F238E27FC236}">
                <a16:creationId xmlns:a16="http://schemas.microsoft.com/office/drawing/2014/main" id="{727FEAAB-4546-E82B-E9BD-3CBBF1CEC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034" y="4333764"/>
            <a:ext cx="2857500" cy="1905000"/>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63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F6C3-F827-925C-E0FB-40613E5B3CC5}"/>
              </a:ext>
            </a:extLst>
          </p:cNvPr>
          <p:cNvSpPr>
            <a:spLocks noGrp="1"/>
          </p:cNvSpPr>
          <p:nvPr>
            <p:ph type="title"/>
          </p:nvPr>
        </p:nvSpPr>
        <p:spPr/>
        <p:txBody>
          <a:bodyPr/>
          <a:lstStyle/>
          <a:p>
            <a:r>
              <a:rPr lang="en-IN" dirty="0"/>
              <a:t>SVM KERNELS</a:t>
            </a:r>
          </a:p>
        </p:txBody>
      </p:sp>
      <p:sp>
        <p:nvSpPr>
          <p:cNvPr id="3" name="Content Placeholder 2">
            <a:extLst>
              <a:ext uri="{FF2B5EF4-FFF2-40B4-BE49-F238E27FC236}">
                <a16:creationId xmlns:a16="http://schemas.microsoft.com/office/drawing/2014/main" id="{C6AA2D2E-BF94-607D-1159-117439BD6F51}"/>
              </a:ext>
            </a:extLst>
          </p:cNvPr>
          <p:cNvSpPr>
            <a:spLocks noGrp="1"/>
          </p:cNvSpPr>
          <p:nvPr>
            <p:ph idx="1"/>
          </p:nvPr>
        </p:nvSpPr>
        <p:spPr>
          <a:xfrm>
            <a:off x="1097280" y="2548037"/>
            <a:ext cx="10058400" cy="4023360"/>
          </a:xfrm>
        </p:spPr>
        <p:txBody>
          <a:bodyPr>
            <a:normAutofit/>
          </a:bodyPr>
          <a:lstStyle/>
          <a:p>
            <a:r>
              <a:rPr lang="en-US" sz="1800" dirty="0"/>
              <a:t>SVM algorithms use a set of mathematical functions that are defined as the kernel. The function of kernel is to take data as input and transform it into the required form. Different SVM algorithms use different types of kernel functions. These functions can be different types.</a:t>
            </a:r>
          </a:p>
          <a:p>
            <a:pPr marL="463360" indent="-457200">
              <a:buFont typeface="+mj-lt"/>
              <a:buAutoNum type="arabicPeriod"/>
            </a:pPr>
            <a:r>
              <a:rPr lang="en-US" sz="1800" dirty="0"/>
              <a:t>Linear,</a:t>
            </a:r>
          </a:p>
          <a:p>
            <a:pPr marL="463360" indent="-457200">
              <a:buFont typeface="+mj-lt"/>
              <a:buAutoNum type="arabicPeriod"/>
            </a:pPr>
            <a:r>
              <a:rPr lang="en-US" sz="1800" dirty="0"/>
              <a:t>Polynomial, </a:t>
            </a:r>
          </a:p>
          <a:p>
            <a:pPr marL="463360" indent="-457200">
              <a:buFont typeface="+mj-lt"/>
              <a:buAutoNum type="arabicPeriod"/>
            </a:pPr>
            <a:r>
              <a:rPr lang="en-US" sz="1800" dirty="0"/>
              <a:t>Radial basis function (RBF)</a:t>
            </a:r>
          </a:p>
        </p:txBody>
      </p:sp>
    </p:spTree>
    <p:extLst>
      <p:ext uri="{BB962C8B-B14F-4D97-AF65-F5344CB8AC3E}">
        <p14:creationId xmlns:p14="http://schemas.microsoft.com/office/powerpoint/2010/main" val="12195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81B9EB-E901-0CBE-08A3-624309068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725" y="3568047"/>
            <a:ext cx="4706683" cy="2323705"/>
          </a:xfrm>
        </p:spPr>
      </p:pic>
      <p:pic>
        <p:nvPicPr>
          <p:cNvPr id="9" name="Picture 8">
            <a:extLst>
              <a:ext uri="{FF2B5EF4-FFF2-40B4-BE49-F238E27FC236}">
                <a16:creationId xmlns:a16="http://schemas.microsoft.com/office/drawing/2014/main" id="{128FC3C1-6F2D-8270-71B0-8383ED0A0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724" y="1121791"/>
            <a:ext cx="4706683" cy="2168164"/>
          </a:xfrm>
          <a:prstGeom prst="rect">
            <a:avLst/>
          </a:prstGeom>
        </p:spPr>
      </p:pic>
      <p:sp>
        <p:nvSpPr>
          <p:cNvPr id="11" name="TextBox 10">
            <a:extLst>
              <a:ext uri="{FF2B5EF4-FFF2-40B4-BE49-F238E27FC236}">
                <a16:creationId xmlns:a16="http://schemas.microsoft.com/office/drawing/2014/main" id="{7DD757C0-1373-61D5-DB28-41F98584EEC8}"/>
              </a:ext>
            </a:extLst>
          </p:cNvPr>
          <p:cNvSpPr txBox="1"/>
          <p:nvPr/>
        </p:nvSpPr>
        <p:spPr>
          <a:xfrm>
            <a:off x="7086178" y="1277036"/>
            <a:ext cx="3855563" cy="1508105"/>
          </a:xfrm>
          <a:prstGeom prst="rect">
            <a:avLst/>
          </a:prstGeom>
          <a:noFill/>
        </p:spPr>
        <p:txBody>
          <a:bodyPr wrap="square" rtlCol="0">
            <a:spAutoFit/>
          </a:bodyPr>
          <a:lstStyle/>
          <a:p>
            <a:r>
              <a:rPr lang="en-IN" sz="2000" b="1" dirty="0"/>
              <a:t>LINEAR KERNEL</a:t>
            </a:r>
          </a:p>
          <a:p>
            <a:endParaRPr lang="en-IN" dirty="0"/>
          </a:p>
          <a:p>
            <a:r>
              <a:rPr lang="en-IN" dirty="0"/>
              <a:t>This kernel function is used to classify linearly separable data.</a:t>
            </a:r>
          </a:p>
          <a:p>
            <a:endParaRPr lang="en-IN" dirty="0"/>
          </a:p>
        </p:txBody>
      </p:sp>
      <p:pic>
        <p:nvPicPr>
          <p:cNvPr id="13" name="Picture 12">
            <a:extLst>
              <a:ext uri="{FF2B5EF4-FFF2-40B4-BE49-F238E27FC236}">
                <a16:creationId xmlns:a16="http://schemas.microsoft.com/office/drawing/2014/main" id="{E5C5159A-5E02-DF7F-A66F-C4AD9E5BB0F5}"/>
              </a:ext>
            </a:extLst>
          </p:cNvPr>
          <p:cNvPicPr>
            <a:picLocks noChangeAspect="1"/>
          </p:cNvPicPr>
          <p:nvPr/>
        </p:nvPicPr>
        <p:blipFill>
          <a:blip r:embed="rId4"/>
          <a:stretch>
            <a:fillRect/>
          </a:stretch>
        </p:blipFill>
        <p:spPr>
          <a:xfrm>
            <a:off x="7240182" y="2694606"/>
            <a:ext cx="3105148" cy="595349"/>
          </a:xfrm>
          <a:prstGeom prst="rect">
            <a:avLst/>
          </a:prstGeom>
        </p:spPr>
      </p:pic>
      <p:sp>
        <p:nvSpPr>
          <p:cNvPr id="14" name="TextBox 13">
            <a:extLst>
              <a:ext uri="{FF2B5EF4-FFF2-40B4-BE49-F238E27FC236}">
                <a16:creationId xmlns:a16="http://schemas.microsoft.com/office/drawing/2014/main" id="{2AE50E6B-7926-6F45-7B1F-04D7E5CE6165}"/>
              </a:ext>
            </a:extLst>
          </p:cNvPr>
          <p:cNvSpPr txBox="1"/>
          <p:nvPr/>
        </p:nvSpPr>
        <p:spPr>
          <a:xfrm>
            <a:off x="7240182" y="3696100"/>
            <a:ext cx="3105147" cy="1338828"/>
          </a:xfrm>
          <a:prstGeom prst="rect">
            <a:avLst/>
          </a:prstGeom>
          <a:noFill/>
        </p:spPr>
        <p:txBody>
          <a:bodyPr wrap="square" rtlCol="0">
            <a:spAutoFit/>
          </a:bodyPr>
          <a:lstStyle/>
          <a:p>
            <a:r>
              <a:rPr lang="en-IN" dirty="0"/>
              <a:t>POLYNOMIAL KERNEL</a:t>
            </a:r>
          </a:p>
          <a:p>
            <a:r>
              <a:rPr lang="en-US" sz="1050" dirty="0"/>
              <a:t>In </a:t>
            </a:r>
            <a:r>
              <a:rPr lang="en-US" sz="1050" dirty="0">
                <a:hlinkClick r:id="rId5" tooltip="Machine learning"/>
              </a:rPr>
              <a:t>machine learning</a:t>
            </a:r>
            <a:r>
              <a:rPr lang="en-US" sz="1050" dirty="0"/>
              <a:t>, the </a:t>
            </a:r>
            <a:r>
              <a:rPr lang="en-US" sz="1050" b="1" dirty="0"/>
              <a:t>polynomial kernel</a:t>
            </a:r>
            <a:r>
              <a:rPr lang="en-US" sz="1050" dirty="0"/>
              <a:t> is a </a:t>
            </a:r>
            <a:r>
              <a:rPr lang="en-US" sz="1050" dirty="0">
                <a:hlinkClick r:id="rId6" tooltip="Kernel function"/>
              </a:rPr>
              <a:t>kernel function</a:t>
            </a:r>
            <a:r>
              <a:rPr lang="en-US" sz="1050" dirty="0"/>
              <a:t> commonly used with </a:t>
            </a:r>
            <a:r>
              <a:rPr lang="en-US" sz="1050" dirty="0">
                <a:hlinkClick r:id="rId7" tooltip="Support vector machine"/>
              </a:rPr>
              <a:t>support vector machines</a:t>
            </a:r>
            <a:r>
              <a:rPr lang="en-US" sz="1050" dirty="0"/>
              <a:t> (SVMs) and other </a:t>
            </a:r>
            <a:r>
              <a:rPr lang="en-US" sz="1050" dirty="0">
                <a:hlinkClick r:id="rId8" tooltip="Kernel trick"/>
              </a:rPr>
              <a:t>kernelized</a:t>
            </a:r>
            <a:r>
              <a:rPr lang="en-US" sz="1050" dirty="0"/>
              <a:t> models, that represents the similarity of vectors (training samples) in a feature space over polynomials of the original variables, allowing learning of non-linear models.</a:t>
            </a:r>
            <a:endParaRPr lang="en-IN" sz="1050" dirty="0"/>
          </a:p>
        </p:txBody>
      </p:sp>
      <p:pic>
        <p:nvPicPr>
          <p:cNvPr id="16" name="Picture 15">
            <a:extLst>
              <a:ext uri="{FF2B5EF4-FFF2-40B4-BE49-F238E27FC236}">
                <a16:creationId xmlns:a16="http://schemas.microsoft.com/office/drawing/2014/main" id="{5F354962-4E19-5110-940B-58FA183B909C}"/>
              </a:ext>
            </a:extLst>
          </p:cNvPr>
          <p:cNvPicPr>
            <a:picLocks noChangeAspect="1"/>
          </p:cNvPicPr>
          <p:nvPr/>
        </p:nvPicPr>
        <p:blipFill>
          <a:blip r:embed="rId9"/>
          <a:stretch>
            <a:fillRect/>
          </a:stretch>
        </p:blipFill>
        <p:spPr>
          <a:xfrm>
            <a:off x="7240180" y="5283290"/>
            <a:ext cx="3105149" cy="595348"/>
          </a:xfrm>
          <a:prstGeom prst="rect">
            <a:avLst/>
          </a:prstGeom>
        </p:spPr>
      </p:pic>
    </p:spTree>
    <p:extLst>
      <p:ext uri="{BB962C8B-B14F-4D97-AF65-F5344CB8AC3E}">
        <p14:creationId xmlns:p14="http://schemas.microsoft.com/office/powerpoint/2010/main" val="259558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3822-EEC1-CB43-B52D-C0B4D8D97C05}"/>
              </a:ext>
            </a:extLst>
          </p:cNvPr>
          <p:cNvSpPr>
            <a:spLocks noGrp="1"/>
          </p:cNvSpPr>
          <p:nvPr>
            <p:ph type="title"/>
          </p:nvPr>
        </p:nvSpPr>
        <p:spPr/>
        <p:txBody>
          <a:bodyPr/>
          <a:lstStyle/>
          <a:p>
            <a:r>
              <a:rPr lang="en-IN" dirty="0"/>
              <a:t>RBF</a:t>
            </a:r>
          </a:p>
        </p:txBody>
      </p:sp>
      <p:pic>
        <p:nvPicPr>
          <p:cNvPr id="12" name="Content Placeholder 11">
            <a:extLst>
              <a:ext uri="{FF2B5EF4-FFF2-40B4-BE49-F238E27FC236}">
                <a16:creationId xmlns:a16="http://schemas.microsoft.com/office/drawing/2014/main" id="{353ED15C-6B64-FF99-F6BB-915C42D40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269" y="4972716"/>
            <a:ext cx="3695700" cy="1238250"/>
          </a:xfrm>
        </p:spPr>
      </p:pic>
      <p:pic>
        <p:nvPicPr>
          <p:cNvPr id="4" name="Picture 3">
            <a:extLst>
              <a:ext uri="{FF2B5EF4-FFF2-40B4-BE49-F238E27FC236}">
                <a16:creationId xmlns:a16="http://schemas.microsoft.com/office/drawing/2014/main" id="{30D604A4-E7D0-AF56-6507-E6BDB8CA1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269" y="2090737"/>
            <a:ext cx="3248025" cy="2676525"/>
          </a:xfrm>
          <a:prstGeom prst="rect">
            <a:avLst/>
          </a:prstGeom>
        </p:spPr>
      </p:pic>
      <p:sp>
        <p:nvSpPr>
          <p:cNvPr id="13" name="TextBox 12">
            <a:extLst>
              <a:ext uri="{FF2B5EF4-FFF2-40B4-BE49-F238E27FC236}">
                <a16:creationId xmlns:a16="http://schemas.microsoft.com/office/drawing/2014/main" id="{4FDF9220-9CF2-9914-6D93-48B7617A50A5}"/>
              </a:ext>
            </a:extLst>
          </p:cNvPr>
          <p:cNvSpPr txBox="1"/>
          <p:nvPr/>
        </p:nvSpPr>
        <p:spPr>
          <a:xfrm>
            <a:off x="6240226" y="2828834"/>
            <a:ext cx="4764505" cy="1200329"/>
          </a:xfrm>
          <a:prstGeom prst="rect">
            <a:avLst/>
          </a:prstGeom>
          <a:noFill/>
        </p:spPr>
        <p:txBody>
          <a:bodyPr wrap="square" rtlCol="0">
            <a:spAutoFit/>
          </a:bodyPr>
          <a:lstStyle/>
          <a:p>
            <a:r>
              <a:rPr lang="en-US" dirty="0"/>
              <a:t>The RBF kernel function for two points X₁ and X₂ computes the similarity or how close they are to each other. This kernel can be mathematically represented as follows…</a:t>
            </a:r>
            <a:endParaRPr lang="en-IN" dirty="0"/>
          </a:p>
        </p:txBody>
      </p:sp>
    </p:spTree>
    <p:extLst>
      <p:ext uri="{BB962C8B-B14F-4D97-AF65-F5344CB8AC3E}">
        <p14:creationId xmlns:p14="http://schemas.microsoft.com/office/powerpoint/2010/main" val="45101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8E23-CD03-38ED-650B-BAADF8F0CE2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4CA44EB-DC4E-268B-7006-C6745371627D}"/>
              </a:ext>
            </a:extLst>
          </p:cNvPr>
          <p:cNvSpPr>
            <a:spLocks noGrp="1"/>
          </p:cNvSpPr>
          <p:nvPr>
            <p:ph idx="1"/>
          </p:nvPr>
        </p:nvSpPr>
        <p:spPr>
          <a:xfrm>
            <a:off x="1212783" y="3429000"/>
            <a:ext cx="8941869" cy="1099597"/>
          </a:xfrm>
        </p:spPr>
        <p:txBody>
          <a:bodyPr>
            <a:normAutofit/>
          </a:bodyPr>
          <a:lstStyle/>
          <a:p>
            <a:r>
              <a:rPr lang="en-US" sz="1800" b="0" i="0" u="none" strike="noStrike" dirty="0">
                <a:solidFill>
                  <a:schemeClr val="tx1"/>
                </a:solidFill>
                <a:effectLst/>
                <a:latin typeface="Arial" panose="020B0604020202020204" pitchFamily="34" charset="0"/>
              </a:rPr>
              <a:t>Use a SVM to classify emails into spam or non-spam categories. And report the classification accuracy for various SVM parameters and kernel functions</a:t>
            </a:r>
            <a:endParaRPr lang="en-IN" sz="1800" dirty="0">
              <a:solidFill>
                <a:schemeClr val="tx1"/>
              </a:solidFill>
            </a:endParaRPr>
          </a:p>
        </p:txBody>
      </p:sp>
    </p:spTree>
    <p:extLst>
      <p:ext uri="{BB962C8B-B14F-4D97-AF65-F5344CB8AC3E}">
        <p14:creationId xmlns:p14="http://schemas.microsoft.com/office/powerpoint/2010/main" val="80469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EA86-5389-70C0-1C71-61F1A8CB0781}"/>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78191D7F-6369-3BC6-9A1B-CB22A63269B6}"/>
              </a:ext>
            </a:extLst>
          </p:cNvPr>
          <p:cNvSpPr>
            <a:spLocks noGrp="1"/>
          </p:cNvSpPr>
          <p:nvPr>
            <p:ph idx="1"/>
          </p:nvPr>
        </p:nvSpPr>
        <p:spPr>
          <a:xfrm>
            <a:off x="7671334" y="2795188"/>
            <a:ext cx="5429251" cy="558266"/>
          </a:xfrm>
        </p:spPr>
        <p:txBody>
          <a:bodyPr>
            <a:normAutofit/>
          </a:bodyPr>
          <a:lstStyle/>
          <a:p>
            <a:r>
              <a:rPr lang="en-IN" dirty="0"/>
              <a:t>STEP 1: IMPORTING LIBRARIES</a:t>
            </a:r>
          </a:p>
          <a:p>
            <a:endParaRPr lang="en-IN" dirty="0"/>
          </a:p>
        </p:txBody>
      </p:sp>
      <p:pic>
        <p:nvPicPr>
          <p:cNvPr id="5" name="Picture 4">
            <a:extLst>
              <a:ext uri="{FF2B5EF4-FFF2-40B4-BE49-F238E27FC236}">
                <a16:creationId xmlns:a16="http://schemas.microsoft.com/office/drawing/2014/main" id="{80E81421-197B-4FBE-CEAA-F172358FA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20883"/>
            <a:ext cx="6214558" cy="2176515"/>
          </a:xfrm>
          <a:prstGeom prst="rect">
            <a:avLst/>
          </a:prstGeom>
        </p:spPr>
      </p:pic>
      <p:sp>
        <p:nvSpPr>
          <p:cNvPr id="8" name="Content Placeholder 2">
            <a:extLst>
              <a:ext uri="{FF2B5EF4-FFF2-40B4-BE49-F238E27FC236}">
                <a16:creationId xmlns:a16="http://schemas.microsoft.com/office/drawing/2014/main" id="{0088827B-AEB8-526E-C309-56790B96844A}"/>
              </a:ext>
            </a:extLst>
          </p:cNvPr>
          <p:cNvSpPr txBox="1">
            <a:spLocks/>
          </p:cNvSpPr>
          <p:nvPr/>
        </p:nvSpPr>
        <p:spPr>
          <a:xfrm>
            <a:off x="7671334" y="4969549"/>
            <a:ext cx="5429251" cy="558266"/>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buNone/>
            </a:pPr>
            <a:r>
              <a:rPr lang="en-IN" dirty="0"/>
              <a:t>STEP 2: LOADING THE DATASET</a:t>
            </a:r>
          </a:p>
          <a:p>
            <a:endParaRPr lang="en-IN" dirty="0"/>
          </a:p>
        </p:txBody>
      </p:sp>
      <p:pic>
        <p:nvPicPr>
          <p:cNvPr id="10" name="Picture 9">
            <a:extLst>
              <a:ext uri="{FF2B5EF4-FFF2-40B4-BE49-F238E27FC236}">
                <a16:creationId xmlns:a16="http://schemas.microsoft.com/office/drawing/2014/main" id="{A0FCA3AD-C535-CE17-05AA-2F69D4639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778" y="4141491"/>
            <a:ext cx="6291562" cy="1958299"/>
          </a:xfrm>
          <a:prstGeom prst="rect">
            <a:avLst/>
          </a:prstGeom>
        </p:spPr>
      </p:pic>
    </p:spTree>
    <p:extLst>
      <p:ext uri="{BB962C8B-B14F-4D97-AF65-F5344CB8AC3E}">
        <p14:creationId xmlns:p14="http://schemas.microsoft.com/office/powerpoint/2010/main" val="286866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A64FD-911E-CA3E-67DA-4E7F2073BF1F}"/>
              </a:ext>
            </a:extLst>
          </p:cNvPr>
          <p:cNvSpPr>
            <a:spLocks noGrp="1"/>
          </p:cNvSpPr>
          <p:nvPr>
            <p:ph idx="1"/>
          </p:nvPr>
        </p:nvSpPr>
        <p:spPr>
          <a:xfrm>
            <a:off x="6429677" y="2127184"/>
            <a:ext cx="4324952" cy="731519"/>
          </a:xfrm>
        </p:spPr>
        <p:txBody>
          <a:bodyPr/>
          <a:lstStyle/>
          <a:p>
            <a:r>
              <a:rPr lang="en-IN" dirty="0"/>
              <a:t>SPLITTING THE DATA INTO TEST AND TRAINING SET</a:t>
            </a:r>
          </a:p>
        </p:txBody>
      </p:sp>
      <p:pic>
        <p:nvPicPr>
          <p:cNvPr id="7" name="Picture 6">
            <a:extLst>
              <a:ext uri="{FF2B5EF4-FFF2-40B4-BE49-F238E27FC236}">
                <a16:creationId xmlns:a16="http://schemas.microsoft.com/office/drawing/2014/main" id="{95F4088D-FC87-14D0-1A7A-7584FCB87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99" y="1058815"/>
            <a:ext cx="5561897" cy="2155988"/>
          </a:xfrm>
          <a:prstGeom prst="rect">
            <a:avLst/>
          </a:prstGeom>
        </p:spPr>
      </p:pic>
      <p:sp>
        <p:nvSpPr>
          <p:cNvPr id="8" name="TextBox 7">
            <a:extLst>
              <a:ext uri="{FF2B5EF4-FFF2-40B4-BE49-F238E27FC236}">
                <a16:creationId xmlns:a16="http://schemas.microsoft.com/office/drawing/2014/main" id="{80FC961C-B0CD-9645-9D27-37FA0EE15E68}"/>
              </a:ext>
            </a:extLst>
          </p:cNvPr>
          <p:cNvSpPr txBox="1"/>
          <p:nvPr/>
        </p:nvSpPr>
        <p:spPr>
          <a:xfrm>
            <a:off x="8182157" y="3999298"/>
            <a:ext cx="3647291" cy="369332"/>
          </a:xfrm>
          <a:prstGeom prst="rect">
            <a:avLst/>
          </a:prstGeom>
          <a:noFill/>
        </p:spPr>
        <p:txBody>
          <a:bodyPr wrap="square" rtlCol="0">
            <a:spAutoFit/>
          </a:bodyPr>
          <a:lstStyle/>
          <a:p>
            <a:r>
              <a:rPr lang="en-IN" dirty="0"/>
              <a:t>FINDING PARAMETERS </a:t>
            </a:r>
          </a:p>
        </p:txBody>
      </p:sp>
      <p:pic>
        <p:nvPicPr>
          <p:cNvPr id="10" name="Picture 9">
            <a:extLst>
              <a:ext uri="{FF2B5EF4-FFF2-40B4-BE49-F238E27FC236}">
                <a16:creationId xmlns:a16="http://schemas.microsoft.com/office/drawing/2014/main" id="{CFF5C284-4327-6BF7-DB6E-425AFD20F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9" y="3429000"/>
            <a:ext cx="7227752" cy="2733987"/>
          </a:xfrm>
          <a:prstGeom prst="rect">
            <a:avLst/>
          </a:prstGeom>
        </p:spPr>
      </p:pic>
    </p:spTree>
    <p:extLst>
      <p:ext uri="{BB962C8B-B14F-4D97-AF65-F5344CB8AC3E}">
        <p14:creationId xmlns:p14="http://schemas.microsoft.com/office/powerpoint/2010/main" val="160645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4DEDC-F355-6748-7785-71CCE9C5C11A}"/>
              </a:ext>
            </a:extLst>
          </p:cNvPr>
          <p:cNvSpPr>
            <a:spLocks noGrp="1"/>
          </p:cNvSpPr>
          <p:nvPr>
            <p:ph idx="1"/>
          </p:nvPr>
        </p:nvSpPr>
        <p:spPr>
          <a:xfrm>
            <a:off x="6471334" y="1373776"/>
            <a:ext cx="5484877" cy="864339"/>
          </a:xfrm>
        </p:spPr>
        <p:txBody>
          <a:bodyPr/>
          <a:lstStyle/>
          <a:p>
            <a:r>
              <a:rPr lang="en-IN" dirty="0"/>
              <a:t>TESTING ACCURACY</a:t>
            </a:r>
          </a:p>
        </p:txBody>
      </p:sp>
      <p:pic>
        <p:nvPicPr>
          <p:cNvPr id="5" name="Picture 4">
            <a:extLst>
              <a:ext uri="{FF2B5EF4-FFF2-40B4-BE49-F238E27FC236}">
                <a16:creationId xmlns:a16="http://schemas.microsoft.com/office/drawing/2014/main" id="{942EB660-57D0-34C1-7113-D650182FD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305" y="1070117"/>
            <a:ext cx="5047047" cy="1632868"/>
          </a:xfrm>
          <a:prstGeom prst="rect">
            <a:avLst/>
          </a:prstGeom>
        </p:spPr>
      </p:pic>
      <p:sp>
        <p:nvSpPr>
          <p:cNvPr id="6" name="Content Placeholder 2">
            <a:extLst>
              <a:ext uri="{FF2B5EF4-FFF2-40B4-BE49-F238E27FC236}">
                <a16:creationId xmlns:a16="http://schemas.microsoft.com/office/drawing/2014/main" id="{F3C77A1A-728D-EA89-6C1D-11BD10374E83}"/>
              </a:ext>
            </a:extLst>
          </p:cNvPr>
          <p:cNvSpPr txBox="1">
            <a:spLocks/>
          </p:cNvSpPr>
          <p:nvPr/>
        </p:nvSpPr>
        <p:spPr>
          <a:xfrm>
            <a:off x="8467061" y="3429000"/>
            <a:ext cx="5484877" cy="864339"/>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buNone/>
            </a:pPr>
            <a:r>
              <a:rPr lang="en-IN" dirty="0"/>
              <a:t>LINEAR KERNEL</a:t>
            </a:r>
          </a:p>
        </p:txBody>
      </p:sp>
      <p:pic>
        <p:nvPicPr>
          <p:cNvPr id="8" name="Picture 7">
            <a:extLst>
              <a:ext uri="{FF2B5EF4-FFF2-40B4-BE49-F238E27FC236}">
                <a16:creationId xmlns:a16="http://schemas.microsoft.com/office/drawing/2014/main" id="{B32BD677-BB7F-9998-F324-548C0397B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05" y="3204804"/>
            <a:ext cx="6807457" cy="2279420"/>
          </a:xfrm>
          <a:prstGeom prst="rect">
            <a:avLst/>
          </a:prstGeom>
        </p:spPr>
      </p:pic>
    </p:spTree>
    <p:extLst>
      <p:ext uri="{BB962C8B-B14F-4D97-AF65-F5344CB8AC3E}">
        <p14:creationId xmlns:p14="http://schemas.microsoft.com/office/powerpoint/2010/main" val="295785708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170</TotalTime>
  <Words>388</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inter-regular</vt:lpstr>
      <vt:lpstr>Wingdings</vt:lpstr>
      <vt:lpstr>Retrospect</vt:lpstr>
      <vt:lpstr>TEAM MEMBERS:  SUMEET ANGADI SUMUKH SANKARSHANA SHREYAS SHET NAHUSH</vt:lpstr>
      <vt:lpstr>SVM </vt:lpstr>
      <vt:lpstr>SVM KERNELS</vt:lpstr>
      <vt:lpstr>PowerPoint Presentation</vt:lpstr>
      <vt:lpstr>RBF</vt:lpstr>
      <vt:lpstr>PROBLEM STATEMENT</vt:lpstr>
      <vt:lpstr>WORKING</vt:lpstr>
      <vt:lpstr>PowerPoint Presentation</vt:lpstr>
      <vt:lpstr>PowerPoint Presentation</vt:lpstr>
      <vt:lpstr>PowerPoint Presentation</vt:lpstr>
      <vt:lpstr>FINAL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SUMEET ANGADI SUMUKH SANKARSHANA SHREYAS SHET NAHUSH</dc:title>
  <dc:creator>satish angadi</dc:creator>
  <cp:lastModifiedBy>satish angadi</cp:lastModifiedBy>
  <cp:revision>1</cp:revision>
  <dcterms:created xsi:type="dcterms:W3CDTF">2022-12-04T06:35:15Z</dcterms:created>
  <dcterms:modified xsi:type="dcterms:W3CDTF">2022-12-04T09:25:50Z</dcterms:modified>
</cp:coreProperties>
</file>