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0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A499-9806-4D6D-88D6-808687C0D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41558-4026-4005-B5F4-77155DC96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F1CD-601A-4417-8BA2-2C833D44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42D6-521B-4561-9334-FFC97797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8834-5C18-440A-A596-201648CA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8A61-9B72-4A26-9270-D5FA1D8D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1D7C1-5B6F-4EE9-8F2F-FE1A56BA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82A99-D6A6-4A31-BC30-776E2BAA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B0CF-28E9-4874-801E-EA74C621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0DC-6D21-4F01-AEDC-A41DAC10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954F3-3434-4633-9670-7923CCCA4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3632A-10F2-4680-A68A-ADECB2EF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DCE3-225D-4F17-B440-2E181D6F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B283-3661-412D-9E4F-379FF867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3AEA-5EB7-4BC2-9870-CCF7177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EFDA-721A-44CB-8636-0947016C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0F55-4A30-4240-BB3B-BD3E84DD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E59F-B963-45C6-9746-CAE9B09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7FE4-77A6-49F1-B163-EED416F6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8FE6-E4C9-42B5-9F19-114B3483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3335-8085-4BEB-9DB4-2B30EFE4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21155-E4C0-4F7E-B2AC-CB1A3432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787B-F889-49A5-B615-9B2301A6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5483-EA09-41B9-B1A7-015DC5B5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F6AC-397C-41C3-B8D2-7BC34E9F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4056-E063-44E9-A0D2-41D39F46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2E2E-A2AE-4813-A996-73A044C8D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8E84D-84B1-4B20-A2EE-E5EC9A425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C7BB0-4447-41C0-BC68-714C0130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3DBCE-40C2-43D1-93E3-3A54302C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45B3C-E9BD-48B9-A61C-0954285E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3C1E-7CD0-49A1-981A-379F8209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8D04-374F-4B5E-BA67-94F4EB5A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FA699-EF94-4F5C-B645-F09ACFAD1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F0C65-A7CA-4A6B-9627-AB0A1ECEE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14CE1-1E95-4A48-9D4D-7DF53C376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F4109-D5E7-497C-9590-19326B0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9A18E-4F67-4AE5-99E4-FA5B14DC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98771-BE95-4A40-8E0D-CF86A3A9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22FB-8484-4A0D-947F-AC8A02E7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858CE-568E-4AD9-8F2A-57598FD4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9C09-80E3-475F-B056-1815E356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9BF98-4AC8-4599-9F5C-3817D6A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7437-0747-4B6A-928A-DDE7D959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E7DB4-2011-4272-ABAE-62D62F45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292A-4EB2-4B26-A194-2334A873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557E-54CB-4173-A1EA-974D398A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335D-4741-417D-A703-5726AF45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C0CA2-0B89-4D23-8E99-E18E3A04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D0780-7DC2-4E87-A433-6F8CC055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02B3-8F0D-4A86-9155-5541D24D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9B601-F3C8-4BA2-BA1C-B82959B3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723A-6C02-4E29-B47B-8DDE84A3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27E28-772A-49B5-AAA2-A5536A5F4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00A81-7792-4970-A5C9-807F7C454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2731-F0A2-4BB5-9B83-7ACCAFAD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9DAE-CA42-4518-96E0-34956E25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A314-BF83-42FE-9C57-E4A92A70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1C11C-5E35-4F5D-B5E3-FA08443A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D03F-8373-4325-AE69-41D9F4FF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BCA7-E542-4843-A05F-867ABEBFA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64E9-F12F-4F91-8080-6D0BC9BA112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CCEB-1139-4937-A5C5-9039756DF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B69E-7ADE-4314-9E78-A08E9F9FF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5426-ED1F-4234-8778-C448DE8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32D3D-4CA5-4ACA-9771-3D2000E6F5EC}"/>
              </a:ext>
            </a:extLst>
          </p:cNvPr>
          <p:cNvSpPr txBox="1"/>
          <p:nvPr/>
        </p:nvSpPr>
        <p:spPr>
          <a:xfrm>
            <a:off x="103333" y="85878"/>
            <a:ext cx="3356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Threshold Tuning Methodology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4CEF771-AB6B-4AB9-8B85-7EB3A1335973}"/>
              </a:ext>
            </a:extLst>
          </p:cNvPr>
          <p:cNvSpPr/>
          <p:nvPr/>
        </p:nvSpPr>
        <p:spPr>
          <a:xfrm>
            <a:off x="766619" y="3581904"/>
            <a:ext cx="10745211" cy="320856"/>
          </a:xfrm>
          <a:custGeom>
            <a:avLst/>
            <a:gdLst>
              <a:gd name="connsiteX0" fmla="*/ 0 w 8481295"/>
              <a:gd name="connsiteY0" fmla="*/ 0 h 320856"/>
              <a:gd name="connsiteX1" fmla="*/ 8481295 w 8481295"/>
              <a:gd name="connsiteY1" fmla="*/ 0 h 320856"/>
              <a:gd name="connsiteX2" fmla="*/ 8481295 w 8481295"/>
              <a:gd name="connsiteY2" fmla="*/ 320856 h 320856"/>
              <a:gd name="connsiteX3" fmla="*/ 0 w 8481295"/>
              <a:gd name="connsiteY3" fmla="*/ 320856 h 320856"/>
              <a:gd name="connsiteX4" fmla="*/ 0 w 8481295"/>
              <a:gd name="connsiteY4" fmla="*/ 0 h 3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1295" h="320856">
                <a:moveTo>
                  <a:pt x="0" y="0"/>
                </a:moveTo>
                <a:lnTo>
                  <a:pt x="8481295" y="0"/>
                </a:lnTo>
                <a:lnTo>
                  <a:pt x="8481295" y="320856"/>
                </a:lnTo>
                <a:lnTo>
                  <a:pt x="0" y="3208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451" tIns="25400" rIns="25400" bIns="25400" numCol="1" spcCol="1270" anchor="ctr" anchorCtr="0">
            <a:noAutofit/>
          </a:bodyPr>
          <a:lstStyle/>
          <a:p>
            <a:pPr lvl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656D5-0087-4D8E-BDD4-A0508C81DEA7}"/>
              </a:ext>
            </a:extLst>
          </p:cNvPr>
          <p:cNvSpPr/>
          <p:nvPr/>
        </p:nvSpPr>
        <p:spPr>
          <a:xfrm>
            <a:off x="595481" y="3571246"/>
            <a:ext cx="342126" cy="3421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AD138-05B9-44A7-83B4-B70CE7400C1C}"/>
              </a:ext>
            </a:extLst>
          </p:cNvPr>
          <p:cNvSpPr txBox="1"/>
          <p:nvPr/>
        </p:nvSpPr>
        <p:spPr>
          <a:xfrm>
            <a:off x="937608" y="3915022"/>
            <a:ext cx="10574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Threshold values are suggested based on statistical analysis. Candidate thresholds are suggested for later determination </a:t>
            </a:r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A66E1C23-7E37-4394-9092-270621A3A3A0}"/>
              </a:ext>
            </a:extLst>
          </p:cNvPr>
          <p:cNvSpPr/>
          <p:nvPr/>
        </p:nvSpPr>
        <p:spPr>
          <a:xfrm>
            <a:off x="626105" y="4142637"/>
            <a:ext cx="10885723" cy="2131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rule of thumbs</a:t>
            </a:r>
          </a:p>
        </p:txBody>
      </p:sp>
      <p:sp>
        <p:nvSpPr>
          <p:cNvPr id="9" name="Rounded Rectangle 86">
            <a:extLst>
              <a:ext uri="{FF2B5EF4-FFF2-40B4-BE49-F238E27FC236}">
                <a16:creationId xmlns:a16="http://schemas.microsoft.com/office/drawing/2014/main" id="{0BB022C3-93D9-458F-9C4B-916A4D380083}"/>
              </a:ext>
            </a:extLst>
          </p:cNvPr>
          <p:cNvSpPr/>
          <p:nvPr/>
        </p:nvSpPr>
        <p:spPr>
          <a:xfrm>
            <a:off x="626105" y="4431245"/>
            <a:ext cx="5094844" cy="296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Tuning by broader segments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AF831-C61F-4622-A34D-5DC111488C1D}"/>
              </a:ext>
            </a:extLst>
          </p:cNvPr>
          <p:cNvSpPr txBox="1"/>
          <p:nvPr/>
        </p:nvSpPr>
        <p:spPr>
          <a:xfrm>
            <a:off x="603428" y="4725368"/>
            <a:ext cx="508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Statistical analysis is performed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18(6x3) scenarios, categorized by 3 dimensions: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17">
            <a:extLst>
              <a:ext uri="{FF2B5EF4-FFF2-40B4-BE49-F238E27FC236}">
                <a16:creationId xmlns:a16="http://schemas.microsoft.com/office/drawing/2014/main" id="{3DA635FF-168F-4525-8390-5E35ACC4DA5F}"/>
              </a:ext>
            </a:extLst>
          </p:cNvPr>
          <p:cNvSpPr/>
          <p:nvPr/>
        </p:nvSpPr>
        <p:spPr>
          <a:xfrm>
            <a:off x="5874645" y="4419312"/>
            <a:ext cx="5637183" cy="307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Stringent threshold for med/ high risk transactions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9926A-172C-4A5F-AEFD-A1CF25F60217}"/>
              </a:ext>
            </a:extLst>
          </p:cNvPr>
          <p:cNvSpPr txBox="1"/>
          <p:nvPr/>
        </p:nvSpPr>
        <p:spPr>
          <a:xfrm>
            <a:off x="5838702" y="4748176"/>
            <a:ext cx="567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 optimal percentile is selected as threshold for LOW Risk transactions, a more stringent threshold is applied for MEDIUM and HIGH Risk transactions by choosing a risk-based factor, i.e. (threshold for low risk) * (risk-based factor), ranging from xxx% to xxx%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A9F5E4-35BA-4633-880C-2654FA5F16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7" t="14814" r="8803" b="9692"/>
          <a:stretch/>
        </p:blipFill>
        <p:spPr>
          <a:xfrm>
            <a:off x="6978535" y="5463066"/>
            <a:ext cx="3235942" cy="100552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D7BAE6-47A8-400B-BB93-52D32CCC0665}"/>
              </a:ext>
            </a:extLst>
          </p:cNvPr>
          <p:cNvCxnSpPr>
            <a:cxnSpLocks/>
          </p:cNvCxnSpPr>
          <p:nvPr/>
        </p:nvCxnSpPr>
        <p:spPr>
          <a:xfrm>
            <a:off x="9427532" y="5412533"/>
            <a:ext cx="0" cy="10727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FCC70F-8375-4FD8-BC50-DD72582966C0}"/>
              </a:ext>
            </a:extLst>
          </p:cNvPr>
          <p:cNvSpPr txBox="1"/>
          <p:nvPr/>
        </p:nvSpPr>
        <p:spPr>
          <a:xfrm>
            <a:off x="8869786" y="5357419"/>
            <a:ext cx="1429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     M</a:t>
            </a:r>
            <a:r>
              <a:rPr lang="en-US" altLang="zh-CN" sz="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    Low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AA43AE-AA76-435D-AFDD-4907AE89ABFB}"/>
              </a:ext>
            </a:extLst>
          </p:cNvPr>
          <p:cNvCxnSpPr>
            <a:cxnSpLocks/>
          </p:cNvCxnSpPr>
          <p:nvPr/>
        </p:nvCxnSpPr>
        <p:spPr>
          <a:xfrm>
            <a:off x="9186244" y="5412533"/>
            <a:ext cx="0" cy="10727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CD1AE0-E7A6-4C9C-8FEB-874F37AF0EBB}"/>
              </a:ext>
            </a:extLst>
          </p:cNvPr>
          <p:cNvCxnSpPr>
            <a:cxnSpLocks/>
          </p:cNvCxnSpPr>
          <p:nvPr/>
        </p:nvCxnSpPr>
        <p:spPr>
          <a:xfrm>
            <a:off x="9668820" y="5412533"/>
            <a:ext cx="0" cy="109478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5B3E70-7E03-43B0-BB2E-C5FD806BF023}"/>
              </a:ext>
            </a:extLst>
          </p:cNvPr>
          <p:cNvSpPr txBox="1"/>
          <p:nvPr/>
        </p:nvSpPr>
        <p:spPr>
          <a:xfrm>
            <a:off x="8238228" y="6507783"/>
            <a:ext cx="887765" cy="2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E.g. BANK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D20350A-650D-48A2-9156-4B04844ACB79}"/>
              </a:ext>
            </a:extLst>
          </p:cNvPr>
          <p:cNvGrpSpPr/>
          <p:nvPr/>
        </p:nvGrpSpPr>
        <p:grpSpPr>
          <a:xfrm>
            <a:off x="1011222" y="5021387"/>
            <a:ext cx="4314221" cy="1686897"/>
            <a:chOff x="810229" y="1914376"/>
            <a:chExt cx="4314221" cy="168689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495C987-82FA-4BEC-8209-137E4CF60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7" t="14814" r="8803" b="9692"/>
            <a:stretch/>
          </p:blipFill>
          <p:spPr>
            <a:xfrm>
              <a:off x="955710" y="2333343"/>
              <a:ext cx="449034" cy="226816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979FB0-27A1-4DF2-AA8A-FB96CD7E9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7" t="14814" r="8803" b="9692"/>
            <a:stretch/>
          </p:blipFill>
          <p:spPr>
            <a:xfrm>
              <a:off x="955710" y="2958230"/>
              <a:ext cx="449034" cy="226816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830639F-E411-4085-823E-0C1CDF5BC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7" t="14814" r="8803" b="9692"/>
            <a:stretch/>
          </p:blipFill>
          <p:spPr>
            <a:xfrm>
              <a:off x="2708592" y="2677403"/>
              <a:ext cx="449034" cy="226816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8B1BFB7-B98F-443C-A82F-D59F3D981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7" t="14814" r="8803" b="9692"/>
            <a:stretch/>
          </p:blipFill>
          <p:spPr>
            <a:xfrm>
              <a:off x="2708592" y="2183368"/>
              <a:ext cx="449034" cy="226816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F51AD59-4871-4A7B-9526-4D9EE32AA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7" t="14814" r="8803" b="9692"/>
            <a:stretch/>
          </p:blipFill>
          <p:spPr>
            <a:xfrm>
              <a:off x="2708592" y="3171438"/>
              <a:ext cx="449034" cy="22681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48DED0-0523-41C0-8691-26F9F33037B7}"/>
                </a:ext>
              </a:extLst>
            </p:cNvPr>
            <p:cNvSpPr txBox="1"/>
            <p:nvPr/>
          </p:nvSpPr>
          <p:spPr>
            <a:xfrm>
              <a:off x="1028747" y="2557078"/>
              <a:ext cx="3238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589898A-E7EF-4602-95AF-D901192078A1}"/>
                </a:ext>
              </a:extLst>
            </p:cNvPr>
            <p:cNvSpPr txBox="1"/>
            <p:nvPr/>
          </p:nvSpPr>
          <p:spPr>
            <a:xfrm>
              <a:off x="931892" y="3197466"/>
              <a:ext cx="5682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Non-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287853-FCBB-41D1-B59A-4591D5A39DA3}"/>
                </a:ext>
              </a:extLst>
            </p:cNvPr>
            <p:cNvSpPr txBox="1"/>
            <p:nvPr/>
          </p:nvSpPr>
          <p:spPr>
            <a:xfrm>
              <a:off x="2609179" y="2393866"/>
              <a:ext cx="6478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Corporate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E31EEC1-5286-4A77-A3ED-290E8535C0CF}"/>
                </a:ext>
              </a:extLst>
            </p:cNvPr>
            <p:cNvSpPr txBox="1"/>
            <p:nvPr/>
          </p:nvSpPr>
          <p:spPr>
            <a:xfrm>
              <a:off x="2416062" y="2892289"/>
              <a:ext cx="10340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Financial Institution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CA4B36-B2EC-45A0-80CF-8BAC0A308FCC}"/>
                </a:ext>
              </a:extLst>
            </p:cNvPr>
            <p:cNvSpPr txBox="1"/>
            <p:nvPr/>
          </p:nvSpPr>
          <p:spPr>
            <a:xfrm>
              <a:off x="2648980" y="3400596"/>
              <a:ext cx="5682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Individual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DCCEDEA-2391-4863-88A4-74309ED43AC3}"/>
                </a:ext>
              </a:extLst>
            </p:cNvPr>
            <p:cNvCxnSpPr>
              <a:cxnSpLocks/>
              <a:stCxn id="58" idx="3"/>
              <a:endCxn id="61" idx="1"/>
            </p:cNvCxnSpPr>
            <p:nvPr/>
          </p:nvCxnSpPr>
          <p:spPr>
            <a:xfrm flipV="1">
              <a:off x="1404744" y="2296776"/>
              <a:ext cx="1303848" cy="14997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8F120D-8A71-495B-BF6E-F4D6364CDE9C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1404744" y="2446751"/>
              <a:ext cx="1303848" cy="34406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9EE971-0229-40D5-88BD-4190774FB8B8}"/>
                </a:ext>
              </a:extLst>
            </p:cNvPr>
            <p:cNvCxnSpPr>
              <a:cxnSpLocks/>
              <a:stCxn id="58" idx="3"/>
              <a:endCxn id="62" idx="1"/>
            </p:cNvCxnSpPr>
            <p:nvPr/>
          </p:nvCxnSpPr>
          <p:spPr>
            <a:xfrm>
              <a:off x="1404744" y="2446751"/>
              <a:ext cx="1303848" cy="83809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68D60EA-5974-4B3E-8B25-F76A3615C525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 flipV="1">
              <a:off x="1404744" y="2296776"/>
              <a:ext cx="1303848" cy="774862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A16A87-115E-4399-B5AD-AE5E3A506847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 flipV="1">
              <a:off x="1404744" y="2790811"/>
              <a:ext cx="1303848" cy="280827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3E7AE9-1FBF-4261-8E26-F8C271449868}"/>
                </a:ext>
              </a:extLst>
            </p:cNvPr>
            <p:cNvCxnSpPr>
              <a:cxnSpLocks/>
              <a:stCxn id="59" idx="3"/>
              <a:endCxn id="62" idx="1"/>
            </p:cNvCxnSpPr>
            <p:nvPr/>
          </p:nvCxnSpPr>
          <p:spPr>
            <a:xfrm>
              <a:off x="1404744" y="3071638"/>
              <a:ext cx="1303848" cy="213208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A03B171-4826-417C-9B63-C0868118D87F}"/>
                </a:ext>
              </a:extLst>
            </p:cNvPr>
            <p:cNvCxnSpPr>
              <a:cxnSpLocks/>
              <a:stCxn id="89" idx="1"/>
              <a:endCxn id="61" idx="3"/>
            </p:cNvCxnSpPr>
            <p:nvPr/>
          </p:nvCxnSpPr>
          <p:spPr>
            <a:xfrm flipH="1" flipV="1">
              <a:off x="3157626" y="2296776"/>
              <a:ext cx="1293481" cy="49403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509F98-7AFC-42C7-8204-A285440B3B07}"/>
                </a:ext>
              </a:extLst>
            </p:cNvPr>
            <p:cNvCxnSpPr>
              <a:cxnSpLocks/>
              <a:stCxn id="89" idx="1"/>
              <a:endCxn id="60" idx="3"/>
            </p:cNvCxnSpPr>
            <p:nvPr/>
          </p:nvCxnSpPr>
          <p:spPr>
            <a:xfrm flipH="1">
              <a:off x="3157626" y="2790811"/>
              <a:ext cx="1293481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727F9E-BAC5-4884-8DA2-B728E656866C}"/>
                </a:ext>
              </a:extLst>
            </p:cNvPr>
            <p:cNvCxnSpPr>
              <a:cxnSpLocks/>
              <a:stCxn id="89" idx="1"/>
              <a:endCxn id="62" idx="3"/>
            </p:cNvCxnSpPr>
            <p:nvPr/>
          </p:nvCxnSpPr>
          <p:spPr>
            <a:xfrm flipH="1">
              <a:off x="3157626" y="2790811"/>
              <a:ext cx="1293481" cy="49403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B481B12-9E72-4E96-A064-1FC6804CE79B}"/>
                </a:ext>
              </a:extLst>
            </p:cNvPr>
            <p:cNvSpPr txBox="1"/>
            <p:nvPr/>
          </p:nvSpPr>
          <p:spPr>
            <a:xfrm>
              <a:off x="810229" y="1914376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/>
                <a:t>Private Bank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445C71D-36CD-420A-8659-0342B301BC42}"/>
                </a:ext>
              </a:extLst>
            </p:cNvPr>
            <p:cNvSpPr txBox="1"/>
            <p:nvPr/>
          </p:nvSpPr>
          <p:spPr>
            <a:xfrm>
              <a:off x="2467123" y="1914376"/>
              <a:ext cx="9573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/>
                <a:t>Company Type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52AD6AA-1EA1-4E9E-8F0E-6C70C1FCC314}"/>
                </a:ext>
              </a:extLst>
            </p:cNvPr>
            <p:cNvSpPr txBox="1"/>
            <p:nvPr/>
          </p:nvSpPr>
          <p:spPr>
            <a:xfrm>
              <a:off x="4302742" y="1914376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/>
                <a:t>Risk Profile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0FACA5F-AA4B-4EEA-82C7-83A1D80C3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7" t="14814" r="8803" b="9692"/>
            <a:stretch/>
          </p:blipFill>
          <p:spPr>
            <a:xfrm>
              <a:off x="4451107" y="2677403"/>
              <a:ext cx="449034" cy="226816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FB2CDAB7-151E-4161-9FCE-A146B30ED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7" t="14814" r="8803" b="9692"/>
            <a:stretch/>
          </p:blipFill>
          <p:spPr>
            <a:xfrm>
              <a:off x="4451107" y="2183368"/>
              <a:ext cx="449034" cy="226816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3B92102-BB4E-4A14-ABC8-02054D02C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7" t="14814" r="8803" b="9692"/>
            <a:stretch/>
          </p:blipFill>
          <p:spPr>
            <a:xfrm>
              <a:off x="4451107" y="3171438"/>
              <a:ext cx="449034" cy="226816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23BAD4C-3CE7-4FF0-A6BF-5BD1859FD28D}"/>
                </a:ext>
              </a:extLst>
            </p:cNvPr>
            <p:cNvSpPr txBox="1"/>
            <p:nvPr/>
          </p:nvSpPr>
          <p:spPr>
            <a:xfrm>
              <a:off x="4351694" y="2394488"/>
              <a:ext cx="6478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ow Risk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20D7FB8-4860-49E8-8194-2442E58D9984}"/>
                </a:ext>
              </a:extLst>
            </p:cNvPr>
            <p:cNvSpPr txBox="1"/>
            <p:nvPr/>
          </p:nvSpPr>
          <p:spPr>
            <a:xfrm>
              <a:off x="4226799" y="2892911"/>
              <a:ext cx="8976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Moderate Risk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ADAD89-D379-4CBF-9633-9D7B449CB2A2}"/>
                </a:ext>
              </a:extLst>
            </p:cNvPr>
            <p:cNvSpPr txBox="1"/>
            <p:nvPr/>
          </p:nvSpPr>
          <p:spPr>
            <a:xfrm>
              <a:off x="4391495" y="3401218"/>
              <a:ext cx="5682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High Risk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49C2331-9DC4-4E6D-A795-07FCFBA4A70F}"/>
                </a:ext>
              </a:extLst>
            </p:cNvPr>
            <p:cNvCxnSpPr>
              <a:cxnSpLocks/>
              <a:stCxn id="90" idx="1"/>
              <a:endCxn id="61" idx="3"/>
            </p:cNvCxnSpPr>
            <p:nvPr/>
          </p:nvCxnSpPr>
          <p:spPr>
            <a:xfrm flipH="1">
              <a:off x="3157626" y="2296776"/>
              <a:ext cx="1293481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181C2D-8056-49CC-BDD9-3D6F1183B3DD}"/>
                </a:ext>
              </a:extLst>
            </p:cNvPr>
            <p:cNvCxnSpPr>
              <a:cxnSpLocks/>
              <a:stCxn id="90" idx="1"/>
              <a:endCxn id="60" idx="3"/>
            </p:cNvCxnSpPr>
            <p:nvPr/>
          </p:nvCxnSpPr>
          <p:spPr>
            <a:xfrm flipH="1">
              <a:off x="3157626" y="2296776"/>
              <a:ext cx="1293481" cy="49403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BE86C62-157D-458E-BC49-8E7D05C1F409}"/>
                </a:ext>
              </a:extLst>
            </p:cNvPr>
            <p:cNvCxnSpPr>
              <a:cxnSpLocks/>
              <a:stCxn id="90" idx="1"/>
              <a:endCxn id="62" idx="3"/>
            </p:cNvCxnSpPr>
            <p:nvPr/>
          </p:nvCxnSpPr>
          <p:spPr>
            <a:xfrm flipH="1">
              <a:off x="3157626" y="2296776"/>
              <a:ext cx="1293481" cy="98807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2ACAD7D-E553-48F2-A681-A3A4D0F48EED}"/>
                </a:ext>
              </a:extLst>
            </p:cNvPr>
            <p:cNvCxnSpPr>
              <a:cxnSpLocks/>
              <a:stCxn id="91" idx="1"/>
              <a:endCxn id="61" idx="3"/>
            </p:cNvCxnSpPr>
            <p:nvPr/>
          </p:nvCxnSpPr>
          <p:spPr>
            <a:xfrm flipH="1" flipV="1">
              <a:off x="3157626" y="2296776"/>
              <a:ext cx="1293481" cy="98807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2250320-D524-4C6A-902E-9441D4B19B9B}"/>
                </a:ext>
              </a:extLst>
            </p:cNvPr>
            <p:cNvCxnSpPr>
              <a:cxnSpLocks/>
              <a:stCxn id="91" idx="1"/>
              <a:endCxn id="60" idx="3"/>
            </p:cNvCxnSpPr>
            <p:nvPr/>
          </p:nvCxnSpPr>
          <p:spPr>
            <a:xfrm flipH="1" flipV="1">
              <a:off x="3157626" y="2790811"/>
              <a:ext cx="1293481" cy="49403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67C4244-B0B9-4548-8943-AC308CC03132}"/>
                </a:ext>
              </a:extLst>
            </p:cNvPr>
            <p:cNvCxnSpPr>
              <a:cxnSpLocks/>
              <a:stCxn id="91" idx="1"/>
              <a:endCxn id="62" idx="3"/>
            </p:cNvCxnSpPr>
            <p:nvPr/>
          </p:nvCxnSpPr>
          <p:spPr>
            <a:xfrm flipH="1">
              <a:off x="3157626" y="3284846"/>
              <a:ext cx="1293481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Freeform 10">
            <a:extLst>
              <a:ext uri="{FF2B5EF4-FFF2-40B4-BE49-F238E27FC236}">
                <a16:creationId xmlns:a16="http://schemas.microsoft.com/office/drawing/2014/main" id="{A8CBC74C-1EBF-4894-BB5D-CC617D478784}"/>
              </a:ext>
            </a:extLst>
          </p:cNvPr>
          <p:cNvSpPr/>
          <p:nvPr/>
        </p:nvSpPr>
        <p:spPr>
          <a:xfrm>
            <a:off x="766619" y="550741"/>
            <a:ext cx="10745211" cy="320856"/>
          </a:xfrm>
          <a:custGeom>
            <a:avLst/>
            <a:gdLst>
              <a:gd name="connsiteX0" fmla="*/ 0 w 8481295"/>
              <a:gd name="connsiteY0" fmla="*/ 0 h 320856"/>
              <a:gd name="connsiteX1" fmla="*/ 8481295 w 8481295"/>
              <a:gd name="connsiteY1" fmla="*/ 0 h 320856"/>
              <a:gd name="connsiteX2" fmla="*/ 8481295 w 8481295"/>
              <a:gd name="connsiteY2" fmla="*/ 320856 h 320856"/>
              <a:gd name="connsiteX3" fmla="*/ 0 w 8481295"/>
              <a:gd name="connsiteY3" fmla="*/ 320856 h 320856"/>
              <a:gd name="connsiteX4" fmla="*/ 0 w 8481295"/>
              <a:gd name="connsiteY4" fmla="*/ 0 h 3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1295" h="320856">
                <a:moveTo>
                  <a:pt x="0" y="0"/>
                </a:moveTo>
                <a:lnTo>
                  <a:pt x="8481295" y="0"/>
                </a:lnTo>
                <a:lnTo>
                  <a:pt x="8481295" y="320856"/>
                </a:lnTo>
                <a:lnTo>
                  <a:pt x="0" y="3208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451" tIns="25400" rIns="25400" bIns="25400" numCol="1" spcCol="1270" anchor="ctr" anchorCtr="0">
            <a:noAutofit/>
          </a:bodyPr>
          <a:lstStyle/>
          <a:p>
            <a:pPr lvl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E4FA266-95B8-46DB-9D44-265BB0C82079}"/>
              </a:ext>
            </a:extLst>
          </p:cNvPr>
          <p:cNvSpPr/>
          <p:nvPr/>
        </p:nvSpPr>
        <p:spPr>
          <a:xfrm>
            <a:off x="595481" y="540083"/>
            <a:ext cx="342126" cy="3421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0E0BD3-E365-41F9-A684-498A1062259D}"/>
              </a:ext>
            </a:extLst>
          </p:cNvPr>
          <p:cNvSpPr txBox="1"/>
          <p:nvPr/>
        </p:nvSpPr>
        <p:spPr>
          <a:xfrm>
            <a:off x="937608" y="874806"/>
            <a:ext cx="10574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sss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38">
            <a:extLst>
              <a:ext uri="{FF2B5EF4-FFF2-40B4-BE49-F238E27FC236}">
                <a16:creationId xmlns:a16="http://schemas.microsoft.com/office/drawing/2014/main" id="{BF7329D7-3169-4758-A2C3-C8B2E8EBA5DC}"/>
              </a:ext>
            </a:extLst>
          </p:cNvPr>
          <p:cNvSpPr/>
          <p:nvPr/>
        </p:nvSpPr>
        <p:spPr>
          <a:xfrm>
            <a:off x="626105" y="1111474"/>
            <a:ext cx="10885723" cy="2131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ackground introduction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7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 Sum MA</dc:creator>
  <cp:lastModifiedBy>Chak Sum MA</cp:lastModifiedBy>
  <cp:revision>1</cp:revision>
  <dcterms:created xsi:type="dcterms:W3CDTF">2022-03-08T15:38:27Z</dcterms:created>
  <dcterms:modified xsi:type="dcterms:W3CDTF">2022-03-08T16:17:05Z</dcterms:modified>
</cp:coreProperties>
</file>