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59" r:id="rId4"/>
    <p:sldId id="260" r:id="rId5"/>
    <p:sldId id="274" r:id="rId6"/>
    <p:sldId id="263" r:id="rId7"/>
    <p:sldId id="283" r:id="rId8"/>
    <p:sldId id="281" r:id="rId9"/>
    <p:sldId id="282" r:id="rId10"/>
    <p:sldId id="284" r:id="rId11"/>
    <p:sldId id="287" r:id="rId12"/>
    <p:sldId id="285" r:id="rId13"/>
    <p:sldId id="294" r:id="rId14"/>
    <p:sldId id="293" r:id="rId15"/>
    <p:sldId id="288" r:id="rId16"/>
    <p:sldId id="289" r:id="rId17"/>
    <p:sldId id="290" r:id="rId18"/>
    <p:sldId id="291" r:id="rId19"/>
    <p:sldId id="292" r:id="rId20"/>
    <p:sldId id="280" r:id="rId21"/>
    <p:sldId id="26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4660"/>
  </p:normalViewPr>
  <p:slideViewPr>
    <p:cSldViewPr snapToGrid="0">
      <p:cViewPr varScale="1">
        <p:scale>
          <a:sx n="66" d="100"/>
          <a:sy n="66" d="100"/>
        </p:scale>
        <p:origin x="692"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9T12:38:38.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9T12:38:40.07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9T12:38:52.21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9T12:38:55.81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9T12:38:56.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9T12:38:56.8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trace contextRef="#ctx0" brushRef="#br0" timeOffset="1">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C1EF2-3FF9-41F8-B196-0AC905A4CD09}" type="datetimeFigureOut">
              <a:rPr lang="en-IN" smtClean="0"/>
              <a:t>09-05-2022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4F985-03C9-49E2-985B-D4C47C96F26F}" type="slidenum">
              <a:rPr lang="en-IN" smtClean="0"/>
              <a:t>‹#›</a:t>
            </a:fld>
            <a:endParaRPr lang="en-IN" dirty="0"/>
          </a:p>
        </p:txBody>
      </p:sp>
    </p:spTree>
    <p:extLst>
      <p:ext uri="{BB962C8B-B14F-4D97-AF65-F5344CB8AC3E}">
        <p14:creationId xmlns:p14="http://schemas.microsoft.com/office/powerpoint/2010/main" val="4140663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dk1"/>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6327633" y="0"/>
            <a:ext cx="5875155" cy="68580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 name="Google Shape;11;p2"/>
          <p:cNvSpPr/>
          <p:nvPr/>
        </p:nvSpPr>
        <p:spPr>
          <a:xfrm>
            <a:off x="6543880" y="0"/>
            <a:ext cx="5658491" cy="68580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dist="19050" dir="10800000" algn="bl" rotWithShape="0">
              <a:schemeClr val="dk1">
                <a:alpha val="3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 name="Google Shape;12;p2"/>
          <p:cNvSpPr/>
          <p:nvPr/>
        </p:nvSpPr>
        <p:spPr>
          <a:xfrm>
            <a:off x="8601496" y="1"/>
            <a:ext cx="3596915" cy="480783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1038800" y="2655767"/>
            <a:ext cx="7436800" cy="15464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8000">
                <a:solidFill>
                  <a:schemeClr val="lt1"/>
                </a:solidFill>
              </a:defRPr>
            </a:lvl1pPr>
            <a:lvl2pPr lvl="1" rtl="0">
              <a:spcBef>
                <a:spcPts val="0"/>
              </a:spcBef>
              <a:spcAft>
                <a:spcPts val="0"/>
              </a:spcAft>
              <a:buClr>
                <a:schemeClr val="lt1"/>
              </a:buClr>
              <a:buSzPts val="6000"/>
              <a:buNone/>
              <a:defRPr sz="8000">
                <a:solidFill>
                  <a:schemeClr val="lt1"/>
                </a:solidFill>
              </a:defRPr>
            </a:lvl2pPr>
            <a:lvl3pPr lvl="2" rtl="0">
              <a:spcBef>
                <a:spcPts val="0"/>
              </a:spcBef>
              <a:spcAft>
                <a:spcPts val="0"/>
              </a:spcAft>
              <a:buClr>
                <a:schemeClr val="lt1"/>
              </a:buClr>
              <a:buSzPts val="6000"/>
              <a:buNone/>
              <a:defRPr sz="8000">
                <a:solidFill>
                  <a:schemeClr val="lt1"/>
                </a:solidFill>
              </a:defRPr>
            </a:lvl3pPr>
            <a:lvl4pPr lvl="3" rtl="0">
              <a:spcBef>
                <a:spcPts val="0"/>
              </a:spcBef>
              <a:spcAft>
                <a:spcPts val="0"/>
              </a:spcAft>
              <a:buClr>
                <a:schemeClr val="lt1"/>
              </a:buClr>
              <a:buSzPts val="6000"/>
              <a:buNone/>
              <a:defRPr sz="8000">
                <a:solidFill>
                  <a:schemeClr val="lt1"/>
                </a:solidFill>
              </a:defRPr>
            </a:lvl4pPr>
            <a:lvl5pPr lvl="4" rtl="0">
              <a:spcBef>
                <a:spcPts val="0"/>
              </a:spcBef>
              <a:spcAft>
                <a:spcPts val="0"/>
              </a:spcAft>
              <a:buClr>
                <a:schemeClr val="lt1"/>
              </a:buClr>
              <a:buSzPts val="6000"/>
              <a:buNone/>
              <a:defRPr sz="8000">
                <a:solidFill>
                  <a:schemeClr val="lt1"/>
                </a:solidFill>
              </a:defRPr>
            </a:lvl5pPr>
            <a:lvl6pPr lvl="5" rtl="0">
              <a:spcBef>
                <a:spcPts val="0"/>
              </a:spcBef>
              <a:spcAft>
                <a:spcPts val="0"/>
              </a:spcAft>
              <a:buClr>
                <a:schemeClr val="lt1"/>
              </a:buClr>
              <a:buSzPts val="6000"/>
              <a:buNone/>
              <a:defRPr sz="8000">
                <a:solidFill>
                  <a:schemeClr val="lt1"/>
                </a:solidFill>
              </a:defRPr>
            </a:lvl6pPr>
            <a:lvl7pPr lvl="6" rtl="0">
              <a:spcBef>
                <a:spcPts val="0"/>
              </a:spcBef>
              <a:spcAft>
                <a:spcPts val="0"/>
              </a:spcAft>
              <a:buClr>
                <a:schemeClr val="lt1"/>
              </a:buClr>
              <a:buSzPts val="6000"/>
              <a:buNone/>
              <a:defRPr sz="8000">
                <a:solidFill>
                  <a:schemeClr val="lt1"/>
                </a:solidFill>
              </a:defRPr>
            </a:lvl7pPr>
            <a:lvl8pPr lvl="7" rtl="0">
              <a:spcBef>
                <a:spcPts val="0"/>
              </a:spcBef>
              <a:spcAft>
                <a:spcPts val="0"/>
              </a:spcAft>
              <a:buClr>
                <a:schemeClr val="lt1"/>
              </a:buClr>
              <a:buSzPts val="6000"/>
              <a:buNone/>
              <a:defRPr sz="8000">
                <a:solidFill>
                  <a:schemeClr val="lt1"/>
                </a:solidFill>
              </a:defRPr>
            </a:lvl8pPr>
            <a:lvl9pPr lvl="8" rtl="0">
              <a:spcBef>
                <a:spcPts val="0"/>
              </a:spcBef>
              <a:spcAft>
                <a:spcPts val="0"/>
              </a:spcAft>
              <a:buClr>
                <a:schemeClr val="lt1"/>
              </a:buClr>
              <a:buSzPts val="6000"/>
              <a:buNone/>
              <a:defRPr sz="80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37583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369867" y="2882400"/>
            <a:ext cx="7452400" cy="10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Fira Sans Medium"/>
              <a:buChar char="●"/>
              <a:defRPr sz="3733">
                <a:latin typeface="Fira Sans Medium"/>
                <a:ea typeface="Fira Sans Medium"/>
                <a:cs typeface="Fira Sans Medium"/>
                <a:sym typeface="Fira Sans Medium"/>
              </a:defRPr>
            </a:lvl1pPr>
            <a:lvl2pPr marL="1219170" lvl="1"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2pPr>
            <a:lvl3pPr marL="1828754" lvl="2"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3pPr>
            <a:lvl4pPr marL="2438339" lvl="3"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4pPr>
            <a:lvl5pPr marL="3047924" lvl="4"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5pPr>
            <a:lvl6pPr marL="3657509" lvl="5"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6pPr>
            <a:lvl7pPr marL="4267093" lvl="6"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7pPr>
            <a:lvl8pPr marL="4876678" lvl="7"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8pPr>
            <a:lvl9pPr marL="5486263" lvl="8" indent="-541853" algn="ctr" rtl="0">
              <a:spcBef>
                <a:spcPts val="1067"/>
              </a:spcBef>
              <a:spcAft>
                <a:spcPts val="1067"/>
              </a:spcAft>
              <a:buSzPts val="2800"/>
              <a:buFont typeface="Fira Sans Medium"/>
              <a:buChar char="■"/>
              <a:defRPr sz="3733">
                <a:latin typeface="Fira Sans Medium"/>
                <a:ea typeface="Fira Sans Medium"/>
                <a:cs typeface="Fira Sans Medium"/>
                <a:sym typeface="Fira Sans Medium"/>
              </a:defRPr>
            </a:lvl9pPr>
          </a:lstStyle>
          <a:p>
            <a:pPr lvl="0"/>
            <a:r>
              <a:rPr lang="en-US"/>
              <a:t>Click to edit Master text styles</a:t>
            </a:r>
          </a:p>
        </p:txBody>
      </p:sp>
      <p:sp>
        <p:nvSpPr>
          <p:cNvPr id="22" name="Google Shape;22;p4"/>
          <p:cNvSpPr txBox="1"/>
          <p:nvPr/>
        </p:nvSpPr>
        <p:spPr>
          <a:xfrm>
            <a:off x="4791200" y="381659"/>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3"/>
                </a:solidFill>
                <a:latin typeface="Fira Sans"/>
                <a:ea typeface="Fira Sans"/>
                <a:cs typeface="Fira Sans"/>
                <a:sym typeface="Fira Sans"/>
              </a:rPr>
              <a:t>“</a:t>
            </a:r>
            <a:endParaRPr sz="12800" dirty="0">
              <a:solidFill>
                <a:schemeClr val="accent3"/>
              </a:solidFill>
              <a:latin typeface="Fira Sans"/>
              <a:ea typeface="Fira Sans"/>
              <a:cs typeface="Fira Sans"/>
              <a:sym typeface="Fira Sans"/>
            </a:endParaRPr>
          </a:p>
        </p:txBody>
      </p:sp>
      <p:sp>
        <p:nvSpPr>
          <p:cNvPr id="23" name="Google Shape;23;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7D9BD9F8-3EBF-4CC4-886A-E84DB61258F3}" type="slidenum">
              <a:rPr lang="en-IN" smtClean="0"/>
              <a:t>‹#›</a:t>
            </a:fld>
            <a:endParaRPr lang="en-IN" dirty="0"/>
          </a:p>
        </p:txBody>
      </p:sp>
      <p:sp>
        <p:nvSpPr>
          <p:cNvPr id="24" name="Google Shape;24;p4"/>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25" name="Google Shape;25;p4"/>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26" name="Google Shape;26;p4"/>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27" name="Google Shape;27;p4"/>
          <p:cNvSpPr/>
          <p:nvPr/>
        </p:nvSpPr>
        <p:spPr>
          <a:xfrm rot="10800000">
            <a:off x="8"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28" name="Google Shape;28;p4"/>
          <p:cNvSpPr/>
          <p:nvPr/>
        </p:nvSpPr>
        <p:spPr>
          <a:xfrm rot="10800000">
            <a:off x="9"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29" name="Google Shape;29;p4"/>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Tree>
    <p:extLst>
      <p:ext uri="{BB962C8B-B14F-4D97-AF65-F5344CB8AC3E}">
        <p14:creationId xmlns:p14="http://schemas.microsoft.com/office/powerpoint/2010/main" val="91958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sp>
        <p:nvSpPr>
          <p:cNvPr id="31" name="Google Shape;31;p5"/>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32" name="Google Shape;32;p5"/>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33" name="Google Shape;33;p5"/>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34" name="Google Shape;34;p5"/>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5" name="Google Shape;35;p5"/>
          <p:cNvSpPr txBox="1">
            <a:spLocks noGrp="1"/>
          </p:cNvSpPr>
          <p:nvPr>
            <p:ph type="body" idx="1"/>
          </p:nvPr>
        </p:nvSpPr>
        <p:spPr>
          <a:xfrm>
            <a:off x="1038800" y="1989900"/>
            <a:ext cx="9282800" cy="38604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a:t>Click to edit Master text styles</a:t>
            </a:r>
          </a:p>
        </p:txBody>
      </p:sp>
      <p:sp>
        <p:nvSpPr>
          <p:cNvPr id="36" name="Google Shape;36;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7D9BD9F8-3EBF-4CC4-886A-E84DB61258F3}" type="slidenum">
              <a:rPr lang="en-IN" smtClean="0"/>
              <a:t>‹#›</a:t>
            </a:fld>
            <a:endParaRPr lang="en-IN" dirty="0"/>
          </a:p>
        </p:txBody>
      </p:sp>
    </p:spTree>
    <p:extLst>
      <p:ext uri="{BB962C8B-B14F-4D97-AF65-F5344CB8AC3E}">
        <p14:creationId xmlns:p14="http://schemas.microsoft.com/office/powerpoint/2010/main" val="53543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7"/>
        <p:cNvGrpSpPr/>
        <p:nvPr/>
      </p:nvGrpSpPr>
      <p:grpSpPr>
        <a:xfrm>
          <a:off x="0" y="0"/>
          <a:ext cx="0" cy="0"/>
          <a:chOff x="0" y="0"/>
          <a:chExt cx="0" cy="0"/>
        </a:xfrm>
      </p:grpSpPr>
      <p:sp>
        <p:nvSpPr>
          <p:cNvPr id="38" name="Google Shape;38;p6"/>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39" name="Google Shape;39;p6"/>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40" name="Google Shape;40;p6"/>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41" name="Google Shape;41;p6"/>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42" name="Google Shape;42;p6"/>
          <p:cNvSpPr txBox="1">
            <a:spLocks noGrp="1"/>
          </p:cNvSpPr>
          <p:nvPr>
            <p:ph type="body" idx="1"/>
          </p:nvPr>
        </p:nvSpPr>
        <p:spPr>
          <a:xfrm>
            <a:off x="1038800" y="1989900"/>
            <a:ext cx="4337200" cy="3895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43" name="Google Shape;43;p6"/>
          <p:cNvSpPr txBox="1">
            <a:spLocks noGrp="1"/>
          </p:cNvSpPr>
          <p:nvPr>
            <p:ph type="body" idx="2"/>
          </p:nvPr>
        </p:nvSpPr>
        <p:spPr>
          <a:xfrm>
            <a:off x="5984271" y="1989900"/>
            <a:ext cx="4337200" cy="3895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44" name="Google Shape;44;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7D9BD9F8-3EBF-4CC4-886A-E84DB61258F3}" type="slidenum">
              <a:rPr lang="en-IN" smtClean="0"/>
              <a:t>‹#›</a:t>
            </a:fld>
            <a:endParaRPr lang="en-IN" dirty="0"/>
          </a:p>
        </p:txBody>
      </p:sp>
    </p:spTree>
    <p:extLst>
      <p:ext uri="{BB962C8B-B14F-4D97-AF65-F5344CB8AC3E}">
        <p14:creationId xmlns:p14="http://schemas.microsoft.com/office/powerpoint/2010/main" val="291472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5"/>
        <p:cNvGrpSpPr/>
        <p:nvPr/>
      </p:nvGrpSpPr>
      <p:grpSpPr>
        <a:xfrm>
          <a:off x="0" y="0"/>
          <a:ext cx="0" cy="0"/>
          <a:chOff x="0" y="0"/>
          <a:chExt cx="0" cy="0"/>
        </a:xfrm>
      </p:grpSpPr>
      <p:sp>
        <p:nvSpPr>
          <p:cNvPr id="46" name="Google Shape;46;p7"/>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47" name="Google Shape;47;p7"/>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48" name="Google Shape;48;p7"/>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49" name="Google Shape;49;p7"/>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50" name="Google Shape;50;p7"/>
          <p:cNvSpPr txBox="1">
            <a:spLocks noGrp="1"/>
          </p:cNvSpPr>
          <p:nvPr>
            <p:ph type="body" idx="1"/>
          </p:nvPr>
        </p:nvSpPr>
        <p:spPr>
          <a:xfrm>
            <a:off x="1038800" y="1989900"/>
            <a:ext cx="2891600" cy="395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33"/>
            </a:lvl1pPr>
            <a:lvl2pPr marL="1219170" lvl="1" indent="-440256" rtl="0">
              <a:spcBef>
                <a:spcPts val="1067"/>
              </a:spcBef>
              <a:spcAft>
                <a:spcPts val="0"/>
              </a:spcAft>
              <a:buSzPts val="1600"/>
              <a:buChar char="○"/>
              <a:defRPr sz="2133"/>
            </a:lvl2pPr>
            <a:lvl3pPr marL="1828754" lvl="2" indent="-440256" rtl="0">
              <a:spcBef>
                <a:spcPts val="1067"/>
              </a:spcBef>
              <a:spcAft>
                <a:spcPts val="0"/>
              </a:spcAft>
              <a:buSzPts val="1600"/>
              <a:buChar char="■"/>
              <a:defRPr sz="2133"/>
            </a:lvl3pPr>
            <a:lvl4pPr marL="2438339" lvl="3" indent="-440256" rtl="0">
              <a:spcBef>
                <a:spcPts val="1067"/>
              </a:spcBef>
              <a:spcAft>
                <a:spcPts val="0"/>
              </a:spcAft>
              <a:buSzPts val="1600"/>
              <a:buChar char="●"/>
              <a:defRPr sz="2133"/>
            </a:lvl4pPr>
            <a:lvl5pPr marL="3047924" lvl="4" indent="-440256" rtl="0">
              <a:spcBef>
                <a:spcPts val="1067"/>
              </a:spcBef>
              <a:spcAft>
                <a:spcPts val="0"/>
              </a:spcAft>
              <a:buSzPts val="1600"/>
              <a:buChar char="○"/>
              <a:defRPr sz="2133"/>
            </a:lvl5pPr>
            <a:lvl6pPr marL="3657509" lvl="5" indent="-440256" rtl="0">
              <a:spcBef>
                <a:spcPts val="1067"/>
              </a:spcBef>
              <a:spcAft>
                <a:spcPts val="0"/>
              </a:spcAft>
              <a:buSzPts val="1600"/>
              <a:buChar char="■"/>
              <a:defRPr sz="2133"/>
            </a:lvl6pPr>
            <a:lvl7pPr marL="4267093" lvl="6" indent="-440256" rtl="0">
              <a:spcBef>
                <a:spcPts val="1067"/>
              </a:spcBef>
              <a:spcAft>
                <a:spcPts val="0"/>
              </a:spcAft>
              <a:buSzPts val="1600"/>
              <a:buChar char="●"/>
              <a:defRPr sz="2133"/>
            </a:lvl7pPr>
            <a:lvl8pPr marL="4876678" lvl="7" indent="-440256" rtl="0">
              <a:spcBef>
                <a:spcPts val="1067"/>
              </a:spcBef>
              <a:spcAft>
                <a:spcPts val="0"/>
              </a:spcAft>
              <a:buSzPts val="1600"/>
              <a:buChar char="○"/>
              <a:defRPr sz="2133"/>
            </a:lvl8pPr>
            <a:lvl9pPr marL="5486263" lvl="8" indent="-440256" rtl="0">
              <a:spcBef>
                <a:spcPts val="1067"/>
              </a:spcBef>
              <a:spcAft>
                <a:spcPts val="1067"/>
              </a:spcAft>
              <a:buSzPts val="1600"/>
              <a:buChar char="■"/>
              <a:defRPr sz="2133"/>
            </a:lvl9pPr>
          </a:lstStyle>
          <a:p>
            <a:pPr lvl="0"/>
            <a:r>
              <a:rPr lang="en-US"/>
              <a:t>Click to edit Master text styles</a:t>
            </a:r>
          </a:p>
        </p:txBody>
      </p:sp>
      <p:sp>
        <p:nvSpPr>
          <p:cNvPr id="51" name="Google Shape;51;p7"/>
          <p:cNvSpPr txBox="1">
            <a:spLocks noGrp="1"/>
          </p:cNvSpPr>
          <p:nvPr>
            <p:ph type="body" idx="2"/>
          </p:nvPr>
        </p:nvSpPr>
        <p:spPr>
          <a:xfrm>
            <a:off x="4234317" y="1989900"/>
            <a:ext cx="2891600" cy="395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33"/>
            </a:lvl1pPr>
            <a:lvl2pPr marL="1219170" lvl="1" indent="-440256" rtl="0">
              <a:spcBef>
                <a:spcPts val="1067"/>
              </a:spcBef>
              <a:spcAft>
                <a:spcPts val="0"/>
              </a:spcAft>
              <a:buSzPts val="1600"/>
              <a:buChar char="○"/>
              <a:defRPr sz="2133"/>
            </a:lvl2pPr>
            <a:lvl3pPr marL="1828754" lvl="2" indent="-440256" rtl="0">
              <a:spcBef>
                <a:spcPts val="1067"/>
              </a:spcBef>
              <a:spcAft>
                <a:spcPts val="0"/>
              </a:spcAft>
              <a:buSzPts val="1600"/>
              <a:buChar char="■"/>
              <a:defRPr sz="2133"/>
            </a:lvl3pPr>
            <a:lvl4pPr marL="2438339" lvl="3" indent="-440256" rtl="0">
              <a:spcBef>
                <a:spcPts val="1067"/>
              </a:spcBef>
              <a:spcAft>
                <a:spcPts val="0"/>
              </a:spcAft>
              <a:buSzPts val="1600"/>
              <a:buChar char="●"/>
              <a:defRPr sz="2133"/>
            </a:lvl4pPr>
            <a:lvl5pPr marL="3047924" lvl="4" indent="-440256" rtl="0">
              <a:spcBef>
                <a:spcPts val="1067"/>
              </a:spcBef>
              <a:spcAft>
                <a:spcPts val="0"/>
              </a:spcAft>
              <a:buSzPts val="1600"/>
              <a:buChar char="○"/>
              <a:defRPr sz="2133"/>
            </a:lvl5pPr>
            <a:lvl6pPr marL="3657509" lvl="5" indent="-440256" rtl="0">
              <a:spcBef>
                <a:spcPts val="1067"/>
              </a:spcBef>
              <a:spcAft>
                <a:spcPts val="0"/>
              </a:spcAft>
              <a:buSzPts val="1600"/>
              <a:buChar char="■"/>
              <a:defRPr sz="2133"/>
            </a:lvl6pPr>
            <a:lvl7pPr marL="4267093" lvl="6" indent="-440256" rtl="0">
              <a:spcBef>
                <a:spcPts val="1067"/>
              </a:spcBef>
              <a:spcAft>
                <a:spcPts val="0"/>
              </a:spcAft>
              <a:buSzPts val="1600"/>
              <a:buChar char="●"/>
              <a:defRPr sz="2133"/>
            </a:lvl7pPr>
            <a:lvl8pPr marL="4876678" lvl="7" indent="-440256" rtl="0">
              <a:spcBef>
                <a:spcPts val="1067"/>
              </a:spcBef>
              <a:spcAft>
                <a:spcPts val="0"/>
              </a:spcAft>
              <a:buSzPts val="1600"/>
              <a:buChar char="○"/>
              <a:defRPr sz="2133"/>
            </a:lvl8pPr>
            <a:lvl9pPr marL="5486263" lvl="8" indent="-440256" rtl="0">
              <a:spcBef>
                <a:spcPts val="1067"/>
              </a:spcBef>
              <a:spcAft>
                <a:spcPts val="1067"/>
              </a:spcAft>
              <a:buSzPts val="1600"/>
              <a:buChar char="■"/>
              <a:defRPr sz="2133"/>
            </a:lvl9pPr>
          </a:lstStyle>
          <a:p>
            <a:pPr lvl="0"/>
            <a:r>
              <a:rPr lang="en-US"/>
              <a:t>Click to edit Master text styles</a:t>
            </a:r>
          </a:p>
        </p:txBody>
      </p:sp>
      <p:sp>
        <p:nvSpPr>
          <p:cNvPr id="52" name="Google Shape;52;p7"/>
          <p:cNvSpPr txBox="1">
            <a:spLocks noGrp="1"/>
          </p:cNvSpPr>
          <p:nvPr>
            <p:ph type="body" idx="3"/>
          </p:nvPr>
        </p:nvSpPr>
        <p:spPr>
          <a:xfrm>
            <a:off x="7429833" y="1989900"/>
            <a:ext cx="2891600" cy="395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33"/>
            </a:lvl1pPr>
            <a:lvl2pPr marL="1219170" lvl="1" indent="-440256" rtl="0">
              <a:spcBef>
                <a:spcPts val="1067"/>
              </a:spcBef>
              <a:spcAft>
                <a:spcPts val="0"/>
              </a:spcAft>
              <a:buSzPts val="1600"/>
              <a:buChar char="○"/>
              <a:defRPr sz="2133"/>
            </a:lvl2pPr>
            <a:lvl3pPr marL="1828754" lvl="2" indent="-440256" rtl="0">
              <a:spcBef>
                <a:spcPts val="1067"/>
              </a:spcBef>
              <a:spcAft>
                <a:spcPts val="0"/>
              </a:spcAft>
              <a:buSzPts val="1600"/>
              <a:buChar char="■"/>
              <a:defRPr sz="2133"/>
            </a:lvl3pPr>
            <a:lvl4pPr marL="2438339" lvl="3" indent="-440256" rtl="0">
              <a:spcBef>
                <a:spcPts val="1067"/>
              </a:spcBef>
              <a:spcAft>
                <a:spcPts val="0"/>
              </a:spcAft>
              <a:buSzPts val="1600"/>
              <a:buChar char="●"/>
              <a:defRPr sz="2133"/>
            </a:lvl4pPr>
            <a:lvl5pPr marL="3047924" lvl="4" indent="-440256" rtl="0">
              <a:spcBef>
                <a:spcPts val="1067"/>
              </a:spcBef>
              <a:spcAft>
                <a:spcPts val="0"/>
              </a:spcAft>
              <a:buSzPts val="1600"/>
              <a:buChar char="○"/>
              <a:defRPr sz="2133"/>
            </a:lvl5pPr>
            <a:lvl6pPr marL="3657509" lvl="5" indent="-440256" rtl="0">
              <a:spcBef>
                <a:spcPts val="1067"/>
              </a:spcBef>
              <a:spcAft>
                <a:spcPts val="0"/>
              </a:spcAft>
              <a:buSzPts val="1600"/>
              <a:buChar char="■"/>
              <a:defRPr sz="2133"/>
            </a:lvl6pPr>
            <a:lvl7pPr marL="4267093" lvl="6" indent="-440256" rtl="0">
              <a:spcBef>
                <a:spcPts val="1067"/>
              </a:spcBef>
              <a:spcAft>
                <a:spcPts val="0"/>
              </a:spcAft>
              <a:buSzPts val="1600"/>
              <a:buChar char="●"/>
              <a:defRPr sz="2133"/>
            </a:lvl7pPr>
            <a:lvl8pPr marL="4876678" lvl="7" indent="-440256" rtl="0">
              <a:spcBef>
                <a:spcPts val="1067"/>
              </a:spcBef>
              <a:spcAft>
                <a:spcPts val="0"/>
              </a:spcAft>
              <a:buSzPts val="1600"/>
              <a:buChar char="○"/>
              <a:defRPr sz="2133"/>
            </a:lvl8pPr>
            <a:lvl9pPr marL="5486263" lvl="8" indent="-440256" rtl="0">
              <a:spcBef>
                <a:spcPts val="1067"/>
              </a:spcBef>
              <a:spcAft>
                <a:spcPts val="1067"/>
              </a:spcAft>
              <a:buSzPts val="1600"/>
              <a:buChar char="■"/>
              <a:defRPr sz="2133"/>
            </a:lvl9pPr>
          </a:lstStyle>
          <a:p>
            <a:pPr lvl="0"/>
            <a:r>
              <a:rPr lang="en-US"/>
              <a:t>Click to edit Master text styles</a:t>
            </a:r>
          </a:p>
        </p:txBody>
      </p:sp>
      <p:sp>
        <p:nvSpPr>
          <p:cNvPr id="53" name="Google Shape;53;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7D9BD9F8-3EBF-4CC4-886A-E84DB61258F3}" type="slidenum">
              <a:rPr lang="en-IN" smtClean="0"/>
              <a:t>‹#›</a:t>
            </a:fld>
            <a:endParaRPr lang="en-IN" dirty="0"/>
          </a:p>
        </p:txBody>
      </p:sp>
    </p:spTree>
    <p:extLst>
      <p:ext uri="{BB962C8B-B14F-4D97-AF65-F5344CB8AC3E}">
        <p14:creationId xmlns:p14="http://schemas.microsoft.com/office/powerpoint/2010/main" val="124081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4"/>
        <p:cNvGrpSpPr/>
        <p:nvPr/>
      </p:nvGrpSpPr>
      <p:grpSpPr>
        <a:xfrm>
          <a:off x="0" y="0"/>
          <a:ext cx="0" cy="0"/>
          <a:chOff x="0" y="0"/>
          <a:chExt cx="0" cy="0"/>
        </a:xfrm>
      </p:grpSpPr>
      <p:sp>
        <p:nvSpPr>
          <p:cNvPr id="55" name="Google Shape;55;p8"/>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56" name="Google Shape;56;p8"/>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57" name="Google Shape;57;p8"/>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58" name="Google Shape;58;p8"/>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59" name="Google Shape;59;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7D9BD9F8-3EBF-4CC4-886A-E84DB61258F3}" type="slidenum">
              <a:rPr lang="en-IN" smtClean="0"/>
              <a:t>‹#›</a:t>
            </a:fld>
            <a:endParaRPr lang="en-IN" dirty="0"/>
          </a:p>
        </p:txBody>
      </p:sp>
    </p:spTree>
    <p:extLst>
      <p:ext uri="{BB962C8B-B14F-4D97-AF65-F5344CB8AC3E}">
        <p14:creationId xmlns:p14="http://schemas.microsoft.com/office/powerpoint/2010/main" val="349777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lor">
  <p:cSld name="Blank color">
    <p:bg>
      <p:bgPr>
        <a:gradFill>
          <a:gsLst>
            <a:gs pos="0">
              <a:schemeClr val="accent2"/>
            </a:gs>
            <a:gs pos="72000">
              <a:schemeClr val="accent3"/>
            </a:gs>
            <a:gs pos="100000">
              <a:schemeClr val="accent3"/>
            </a:gs>
          </a:gsLst>
          <a:lin ang="5400700" scaled="0"/>
        </a:gra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7D9BD9F8-3EBF-4CC4-886A-E84DB61258F3}" type="slidenum">
              <a:rPr lang="en-IN" smtClean="0"/>
              <a:t>‹#›</a:t>
            </a:fld>
            <a:endParaRPr lang="en-IN" dirty="0"/>
          </a:p>
        </p:txBody>
      </p:sp>
      <p:sp>
        <p:nvSpPr>
          <p:cNvPr id="74" name="Google Shape;74;p11"/>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75" name="Google Shape;75;p11"/>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76" name="Google Shape;76;p11"/>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77" name="Google Shape;77;p11"/>
          <p:cNvSpPr/>
          <p:nvPr/>
        </p:nvSpPr>
        <p:spPr>
          <a:xfrm rot="10800000">
            <a:off x="8"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78" name="Google Shape;78;p11"/>
          <p:cNvSpPr/>
          <p:nvPr/>
        </p:nvSpPr>
        <p:spPr>
          <a:xfrm rot="10800000">
            <a:off x="9"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
        <p:nvSpPr>
          <p:cNvPr id="79" name="Google Shape;79;p11"/>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dirty="0">
              <a:latin typeface="Calibri"/>
              <a:ea typeface="Calibri"/>
              <a:cs typeface="Calibri"/>
              <a:sym typeface="Calibri"/>
            </a:endParaRPr>
          </a:p>
        </p:txBody>
      </p:sp>
    </p:spTree>
    <p:extLst>
      <p:ext uri="{BB962C8B-B14F-4D97-AF65-F5344CB8AC3E}">
        <p14:creationId xmlns:p14="http://schemas.microsoft.com/office/powerpoint/2010/main" val="243624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36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8800" y="1114667"/>
            <a:ext cx="92828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1038800" y="1989900"/>
            <a:ext cx="9282800" cy="38604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lt1"/>
                </a:solidFill>
                <a:latin typeface="Fira Sans SemiBold"/>
                <a:ea typeface="Fira Sans SemiBold"/>
                <a:cs typeface="Fira Sans SemiBold"/>
                <a:sym typeface="Fira Sans SemiBold"/>
              </a:defRPr>
            </a:lvl1pPr>
            <a:lvl2pPr lvl="1" algn="r" rtl="0">
              <a:buNone/>
              <a:defRPr sz="1733">
                <a:solidFill>
                  <a:schemeClr val="lt1"/>
                </a:solidFill>
                <a:latin typeface="Fira Sans SemiBold"/>
                <a:ea typeface="Fira Sans SemiBold"/>
                <a:cs typeface="Fira Sans SemiBold"/>
                <a:sym typeface="Fira Sans SemiBold"/>
              </a:defRPr>
            </a:lvl2pPr>
            <a:lvl3pPr lvl="2" algn="r" rtl="0">
              <a:buNone/>
              <a:defRPr sz="1733">
                <a:solidFill>
                  <a:schemeClr val="lt1"/>
                </a:solidFill>
                <a:latin typeface="Fira Sans SemiBold"/>
                <a:ea typeface="Fira Sans SemiBold"/>
                <a:cs typeface="Fira Sans SemiBold"/>
                <a:sym typeface="Fira Sans SemiBold"/>
              </a:defRPr>
            </a:lvl3pPr>
            <a:lvl4pPr lvl="3" algn="r" rtl="0">
              <a:buNone/>
              <a:defRPr sz="1733">
                <a:solidFill>
                  <a:schemeClr val="lt1"/>
                </a:solidFill>
                <a:latin typeface="Fira Sans SemiBold"/>
                <a:ea typeface="Fira Sans SemiBold"/>
                <a:cs typeface="Fira Sans SemiBold"/>
                <a:sym typeface="Fira Sans SemiBold"/>
              </a:defRPr>
            </a:lvl4pPr>
            <a:lvl5pPr lvl="4" algn="r" rtl="0">
              <a:buNone/>
              <a:defRPr sz="1733">
                <a:solidFill>
                  <a:schemeClr val="lt1"/>
                </a:solidFill>
                <a:latin typeface="Fira Sans SemiBold"/>
                <a:ea typeface="Fira Sans SemiBold"/>
                <a:cs typeface="Fira Sans SemiBold"/>
                <a:sym typeface="Fira Sans SemiBold"/>
              </a:defRPr>
            </a:lvl5pPr>
            <a:lvl6pPr lvl="5" algn="r" rtl="0">
              <a:buNone/>
              <a:defRPr sz="1733">
                <a:solidFill>
                  <a:schemeClr val="lt1"/>
                </a:solidFill>
                <a:latin typeface="Fira Sans SemiBold"/>
                <a:ea typeface="Fira Sans SemiBold"/>
                <a:cs typeface="Fira Sans SemiBold"/>
                <a:sym typeface="Fira Sans SemiBold"/>
              </a:defRPr>
            </a:lvl6pPr>
            <a:lvl7pPr lvl="6" algn="r" rtl="0">
              <a:buNone/>
              <a:defRPr sz="1733">
                <a:solidFill>
                  <a:schemeClr val="lt1"/>
                </a:solidFill>
                <a:latin typeface="Fira Sans SemiBold"/>
                <a:ea typeface="Fira Sans SemiBold"/>
                <a:cs typeface="Fira Sans SemiBold"/>
                <a:sym typeface="Fira Sans SemiBold"/>
              </a:defRPr>
            </a:lvl7pPr>
            <a:lvl8pPr lvl="7" algn="r" rtl="0">
              <a:buNone/>
              <a:defRPr sz="1733">
                <a:solidFill>
                  <a:schemeClr val="lt1"/>
                </a:solidFill>
                <a:latin typeface="Fira Sans SemiBold"/>
                <a:ea typeface="Fira Sans SemiBold"/>
                <a:cs typeface="Fira Sans SemiBold"/>
                <a:sym typeface="Fira Sans SemiBold"/>
              </a:defRPr>
            </a:lvl8pPr>
            <a:lvl9pPr lvl="8" algn="r" rtl="0">
              <a:buNone/>
              <a:defRPr sz="1733">
                <a:solidFill>
                  <a:schemeClr val="lt1"/>
                </a:solidFill>
                <a:latin typeface="Fira Sans SemiBold"/>
                <a:ea typeface="Fira Sans SemiBold"/>
                <a:cs typeface="Fira Sans SemiBold"/>
                <a:sym typeface="Fira Sans SemiBold"/>
              </a:defRPr>
            </a:lvl9pPr>
          </a:lstStyle>
          <a:p>
            <a:fld id="{7D9BD9F8-3EBF-4CC4-886A-E84DB61258F3}" type="slidenum">
              <a:rPr lang="en-IN" smtClean="0"/>
              <a:t>‹#›</a:t>
            </a:fld>
            <a:endParaRPr lang="en-IN" dirty="0"/>
          </a:p>
        </p:txBody>
      </p:sp>
    </p:spTree>
    <p:extLst>
      <p:ext uri="{BB962C8B-B14F-4D97-AF65-F5344CB8AC3E}">
        <p14:creationId xmlns:p14="http://schemas.microsoft.com/office/powerpoint/2010/main" val="4049894612"/>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70" r:id="rId7"/>
    <p:sldLayoutId id="2147483671" r:id="rId8"/>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3.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28;p13">
            <a:extLst>
              <a:ext uri="{FF2B5EF4-FFF2-40B4-BE49-F238E27FC236}">
                <a16:creationId xmlns:a16="http://schemas.microsoft.com/office/drawing/2014/main" id="{8EF4A480-B68D-BD0F-B5B8-319467C8938C}"/>
              </a:ext>
            </a:extLst>
          </p:cNvPr>
          <p:cNvSpPr txBox="1">
            <a:spLocks noGrp="1"/>
          </p:cNvSpPr>
          <p:nvPr>
            <p:ph type="ctrTitle"/>
          </p:nvPr>
        </p:nvSpPr>
        <p:spPr>
          <a:xfrm>
            <a:off x="1299412" y="2098706"/>
            <a:ext cx="8118600" cy="15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600" b="1" dirty="0"/>
              <a:t>“Banking Management System”</a:t>
            </a:r>
            <a:endParaRPr sz="4600" b="1" dirty="0"/>
          </a:p>
        </p:txBody>
      </p:sp>
      <p:sp>
        <p:nvSpPr>
          <p:cNvPr id="9" name="Google Shape;129;p13">
            <a:extLst>
              <a:ext uri="{FF2B5EF4-FFF2-40B4-BE49-F238E27FC236}">
                <a16:creationId xmlns:a16="http://schemas.microsoft.com/office/drawing/2014/main" id="{492DFC73-E735-B218-1B84-A8C962E4085D}"/>
              </a:ext>
            </a:extLst>
          </p:cNvPr>
          <p:cNvSpPr txBox="1">
            <a:spLocks/>
          </p:cNvSpPr>
          <p:nvPr/>
        </p:nvSpPr>
        <p:spPr>
          <a:xfrm>
            <a:off x="8566484" y="4201428"/>
            <a:ext cx="3907857" cy="22715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pPr>
            <a:r>
              <a:rPr lang="en-US" sz="1900" b="1" dirty="0"/>
              <a:t>Submitted by Team 03</a:t>
            </a:r>
          </a:p>
          <a:p>
            <a:pPr>
              <a:lnSpc>
                <a:spcPct val="90000"/>
              </a:lnSpc>
            </a:pPr>
            <a:endParaRPr lang="en-US" sz="1900" b="1" dirty="0"/>
          </a:p>
          <a:p>
            <a:pPr>
              <a:lnSpc>
                <a:spcPct val="90000"/>
              </a:lnSpc>
            </a:pPr>
            <a:r>
              <a:rPr lang="en-US" sz="1900" b="1" dirty="0"/>
              <a:t>Ashok Kumar</a:t>
            </a:r>
          </a:p>
          <a:p>
            <a:pPr>
              <a:lnSpc>
                <a:spcPct val="90000"/>
              </a:lnSpc>
            </a:pPr>
            <a:r>
              <a:rPr lang="en-US" sz="1900" b="1" dirty="0"/>
              <a:t>Chinmay M</a:t>
            </a:r>
          </a:p>
          <a:p>
            <a:pPr>
              <a:lnSpc>
                <a:spcPct val="90000"/>
              </a:lnSpc>
            </a:pPr>
            <a:r>
              <a:rPr lang="en-US" sz="1900" b="1" dirty="0"/>
              <a:t>Raghu H S</a:t>
            </a:r>
          </a:p>
          <a:p>
            <a:pPr>
              <a:lnSpc>
                <a:spcPct val="90000"/>
              </a:lnSpc>
            </a:pPr>
            <a:r>
              <a:rPr lang="en-US" sz="1900" b="1" dirty="0"/>
              <a:t>M. Suma Rani</a:t>
            </a:r>
          </a:p>
          <a:p>
            <a:pPr>
              <a:lnSpc>
                <a:spcPct val="90000"/>
              </a:lnSpc>
            </a:pPr>
            <a:endParaRPr lang="en-US" sz="1900" b="1" dirty="0"/>
          </a:p>
          <a:p>
            <a:pPr>
              <a:lnSpc>
                <a:spcPct val="90000"/>
              </a:lnSpc>
            </a:pPr>
            <a:r>
              <a:rPr lang="en-US" sz="1900" b="1" dirty="0"/>
              <a:t>From HARMAN C++ Batch 06</a:t>
            </a:r>
          </a:p>
        </p:txBody>
      </p:sp>
      <p:pic>
        <p:nvPicPr>
          <p:cNvPr id="10" name="Picture 9">
            <a:extLst>
              <a:ext uri="{FF2B5EF4-FFF2-40B4-BE49-F238E27FC236}">
                <a16:creationId xmlns:a16="http://schemas.microsoft.com/office/drawing/2014/main" id="{539C2CCE-CF1D-53F3-600D-197641F550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891" y="173255"/>
            <a:ext cx="3805759" cy="1263715"/>
          </a:xfrm>
          <a:prstGeom prst="rect">
            <a:avLst/>
          </a:prstGeom>
          <a:noFill/>
          <a:ln>
            <a:noFill/>
          </a:ln>
        </p:spPr>
      </p:pic>
      <p:pic>
        <p:nvPicPr>
          <p:cNvPr id="1026" name="Picture 2" descr="Bank Management System Project in C++ - ProgrammingTunes">
            <a:extLst>
              <a:ext uri="{FF2B5EF4-FFF2-40B4-BE49-F238E27FC236}">
                <a16:creationId xmlns:a16="http://schemas.microsoft.com/office/drawing/2014/main" id="{A57E69B7-886C-D7CF-5B5D-D275A2715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869" y="244039"/>
            <a:ext cx="2930240" cy="164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24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A3F5-0475-6F74-3C79-DC7034B53B8D}"/>
              </a:ext>
            </a:extLst>
          </p:cNvPr>
          <p:cNvSpPr>
            <a:spLocks noGrp="1"/>
          </p:cNvSpPr>
          <p:nvPr>
            <p:ph type="title"/>
          </p:nvPr>
        </p:nvSpPr>
        <p:spPr/>
        <p:txBody>
          <a:bodyPr/>
          <a:lstStyle/>
          <a:p>
            <a:r>
              <a:rPr lang="en-US" dirty="0"/>
              <a:t>UML Diagrams</a:t>
            </a:r>
            <a:endParaRPr lang="en-IN" dirty="0"/>
          </a:p>
        </p:txBody>
      </p:sp>
      <p:sp>
        <p:nvSpPr>
          <p:cNvPr id="3" name="Text Placeholder 2">
            <a:extLst>
              <a:ext uri="{FF2B5EF4-FFF2-40B4-BE49-F238E27FC236}">
                <a16:creationId xmlns:a16="http://schemas.microsoft.com/office/drawing/2014/main" id="{9C34000C-B5BD-6BAE-B339-44FD12546511}"/>
              </a:ext>
            </a:extLst>
          </p:cNvPr>
          <p:cNvSpPr>
            <a:spLocks noGrp="1"/>
          </p:cNvSpPr>
          <p:nvPr>
            <p:ph type="body" idx="1"/>
          </p:nvPr>
        </p:nvSpPr>
        <p:spPr/>
        <p:txBody>
          <a:bodyPr/>
          <a:lstStyle/>
          <a:p>
            <a:r>
              <a:rPr lang="en-US" dirty="0"/>
              <a:t>Use Case Diagram</a:t>
            </a:r>
          </a:p>
          <a:p>
            <a:endParaRPr lang="en-IN" dirty="0"/>
          </a:p>
        </p:txBody>
      </p:sp>
      <p:pic>
        <p:nvPicPr>
          <p:cNvPr id="4" name="Picture 3">
            <a:extLst>
              <a:ext uri="{FF2B5EF4-FFF2-40B4-BE49-F238E27FC236}">
                <a16:creationId xmlns:a16="http://schemas.microsoft.com/office/drawing/2014/main" id="{05F7ADDA-8D8D-D1AC-4CA5-1D8E9508ADE6}"/>
              </a:ext>
            </a:extLst>
          </p:cNvPr>
          <p:cNvPicPr>
            <a:picLocks noChangeAspect="1"/>
          </p:cNvPicPr>
          <p:nvPr/>
        </p:nvPicPr>
        <p:blipFill rotWithShape="1">
          <a:blip r:embed="rId2"/>
          <a:srcRect l="34899" t="26000" r="7711" b="18850"/>
          <a:stretch/>
        </p:blipFill>
        <p:spPr bwMode="auto">
          <a:xfrm>
            <a:off x="2332688" y="2892183"/>
            <a:ext cx="6753559" cy="36507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450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74A8-FBAB-1FBB-06BC-D793482D797B}"/>
              </a:ext>
            </a:extLst>
          </p:cNvPr>
          <p:cNvSpPr>
            <a:spLocks noGrp="1"/>
          </p:cNvSpPr>
          <p:nvPr>
            <p:ph type="title"/>
          </p:nvPr>
        </p:nvSpPr>
        <p:spPr>
          <a:xfrm>
            <a:off x="1269806" y="1124293"/>
            <a:ext cx="9282800" cy="528400"/>
          </a:xfrm>
        </p:spPr>
        <p:txBody>
          <a:bodyPr/>
          <a:lstStyle/>
          <a:p>
            <a:r>
              <a:rPr lang="en-US" sz="2400" dirty="0">
                <a:solidFill>
                  <a:schemeClr val="tx1"/>
                </a:solidFill>
                <a:latin typeface="+mn-lt"/>
              </a:rPr>
              <a:t>Database Tables</a:t>
            </a:r>
            <a:endParaRPr lang="en-IN" sz="2400" dirty="0">
              <a:solidFill>
                <a:schemeClr val="tx1"/>
              </a:solidFill>
              <a:latin typeface="+mn-lt"/>
            </a:endParaRPr>
          </a:p>
        </p:txBody>
      </p:sp>
      <p:pic>
        <p:nvPicPr>
          <p:cNvPr id="4" name="Picture 3">
            <a:extLst>
              <a:ext uri="{FF2B5EF4-FFF2-40B4-BE49-F238E27FC236}">
                <a16:creationId xmlns:a16="http://schemas.microsoft.com/office/drawing/2014/main" id="{3185FFB7-2E4A-1AE3-F698-7B703D3A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400" y="1908810"/>
            <a:ext cx="2994660" cy="3040380"/>
          </a:xfrm>
          <a:prstGeom prst="rect">
            <a:avLst/>
          </a:prstGeom>
        </p:spPr>
      </p:pic>
      <p:pic>
        <p:nvPicPr>
          <p:cNvPr id="5" name="Picture 4">
            <a:extLst>
              <a:ext uri="{FF2B5EF4-FFF2-40B4-BE49-F238E27FC236}">
                <a16:creationId xmlns:a16="http://schemas.microsoft.com/office/drawing/2014/main" id="{1761CF84-3278-5A46-ED3A-3DAABE965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940" y="1989900"/>
            <a:ext cx="2727960" cy="2990850"/>
          </a:xfrm>
          <a:prstGeom prst="rect">
            <a:avLst/>
          </a:prstGeom>
        </p:spPr>
      </p:pic>
    </p:spTree>
    <p:extLst>
      <p:ext uri="{BB962C8B-B14F-4D97-AF65-F5344CB8AC3E}">
        <p14:creationId xmlns:p14="http://schemas.microsoft.com/office/powerpoint/2010/main" val="428246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84C2EB-8745-B5CA-B1D0-07CD5E7892CB}"/>
              </a:ext>
            </a:extLst>
          </p:cNvPr>
          <p:cNvSpPr>
            <a:spLocks noGrp="1"/>
          </p:cNvSpPr>
          <p:nvPr>
            <p:ph type="body" idx="1"/>
          </p:nvPr>
        </p:nvSpPr>
        <p:spPr>
          <a:xfrm>
            <a:off x="1038800" y="721895"/>
            <a:ext cx="9282800" cy="5128405"/>
          </a:xfrm>
        </p:spPr>
        <p:txBody>
          <a:bodyPr/>
          <a:lstStyle/>
          <a:p>
            <a:r>
              <a:rPr lang="en-US" dirty="0"/>
              <a:t>Activity Diagram</a:t>
            </a:r>
          </a:p>
          <a:p>
            <a:pPr marL="101598" indent="0">
              <a:buNone/>
            </a:pPr>
            <a:endParaRPr lang="en-IN" dirty="0"/>
          </a:p>
        </p:txBody>
      </p:sp>
      <p:pic>
        <p:nvPicPr>
          <p:cNvPr id="4" name="Picture 3">
            <a:extLst>
              <a:ext uri="{FF2B5EF4-FFF2-40B4-BE49-F238E27FC236}">
                <a16:creationId xmlns:a16="http://schemas.microsoft.com/office/drawing/2014/main" id="{7C1F125A-0F76-7397-21F5-AF755353D7A3}"/>
              </a:ext>
            </a:extLst>
          </p:cNvPr>
          <p:cNvPicPr>
            <a:picLocks noChangeAspect="1"/>
          </p:cNvPicPr>
          <p:nvPr/>
        </p:nvPicPr>
        <p:blipFill>
          <a:blip r:embed="rId2"/>
          <a:stretch>
            <a:fillRect/>
          </a:stretch>
        </p:blipFill>
        <p:spPr>
          <a:xfrm>
            <a:off x="3311091" y="1161608"/>
            <a:ext cx="5159809" cy="4200967"/>
          </a:xfrm>
          <a:prstGeom prst="rect">
            <a:avLst/>
          </a:prstGeom>
        </p:spPr>
      </p:pic>
    </p:spTree>
    <p:extLst>
      <p:ext uri="{BB962C8B-B14F-4D97-AF65-F5344CB8AC3E}">
        <p14:creationId xmlns:p14="http://schemas.microsoft.com/office/powerpoint/2010/main" val="2256667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44F0-E83F-5080-F679-80E07303C7E1}"/>
              </a:ext>
            </a:extLst>
          </p:cNvPr>
          <p:cNvSpPr>
            <a:spLocks noGrp="1"/>
          </p:cNvSpPr>
          <p:nvPr>
            <p:ph type="title"/>
          </p:nvPr>
        </p:nvSpPr>
        <p:spPr/>
        <p:txBody>
          <a:bodyPr/>
          <a:lstStyle/>
          <a:p>
            <a:r>
              <a:rPr lang="en-US" dirty="0"/>
              <a:t>How does the application work?</a:t>
            </a:r>
            <a:endParaRPr lang="en-IN" dirty="0"/>
          </a:p>
        </p:txBody>
      </p:sp>
      <p:sp>
        <p:nvSpPr>
          <p:cNvPr id="3" name="Text Placeholder 2">
            <a:extLst>
              <a:ext uri="{FF2B5EF4-FFF2-40B4-BE49-F238E27FC236}">
                <a16:creationId xmlns:a16="http://schemas.microsoft.com/office/drawing/2014/main" id="{C1D7EF95-602C-5607-C258-3940B220B78E}"/>
              </a:ext>
            </a:extLst>
          </p:cNvPr>
          <p:cNvSpPr>
            <a:spLocks noGrp="1"/>
          </p:cNvSpPr>
          <p:nvPr>
            <p:ph type="body" idx="1"/>
          </p:nvPr>
        </p:nvSpPr>
        <p:spPr/>
        <p:txBody>
          <a:bodyPr/>
          <a:lstStyle/>
          <a:p>
            <a:pPr marL="342900" lvl="0" indent="-342900" algn="just">
              <a:lnSpc>
                <a:spcPct val="150000"/>
              </a:lnSpc>
              <a:buClr>
                <a:srgbClr val="222222"/>
              </a:buClr>
              <a:buSzPts val="1300"/>
              <a:buFont typeface="Wingdings" panose="05000000000000000000" pitchFamily="2" charset="2"/>
              <a:buChar char=""/>
            </a:pPr>
            <a:r>
              <a:rPr lang="en-IN" sz="1800" u="none" strike="noStrike" dirty="0">
                <a:solidFill>
                  <a:srgbClr val="222222"/>
                </a:solidFill>
                <a:effectLst/>
                <a:latin typeface="Times New Roman" panose="02020603050405020304" pitchFamily="18" charset="0"/>
                <a:ea typeface="Calibri" panose="020F0502020204030204" pitchFamily="34" charset="0"/>
                <a:cs typeface="Segoe UI" panose="020B0502040204020203" pitchFamily="34" charset="0"/>
              </a:rPr>
              <a:t>The Basic Bank Management System is a simple console program that allows you to access all of the system’s features by entering the system password.</a:t>
            </a:r>
            <a:endParaRPr lang="en-IN" sz="1800" u="none" strike="noStrike" dirty="0">
              <a:effectLst/>
              <a:latin typeface="Calibri" panose="020F0502020204030204" pitchFamily="34" charset="0"/>
              <a:ea typeface="Calibri" panose="020F0502020204030204" pitchFamily="34" charset="0"/>
              <a:cs typeface="Segoe UI" panose="020B0502040204020203" pitchFamily="34" charset="0"/>
            </a:endParaRPr>
          </a:p>
          <a:p>
            <a:pPr marL="342900" lvl="0" indent="-342900" algn="just">
              <a:lnSpc>
                <a:spcPct val="150000"/>
              </a:lnSpc>
              <a:buClr>
                <a:srgbClr val="222222"/>
              </a:buClr>
              <a:buSzPts val="1300"/>
              <a:buFont typeface="Wingdings" panose="05000000000000000000" pitchFamily="2" charset="2"/>
              <a:buChar char=""/>
            </a:pPr>
            <a:r>
              <a:rPr lang="en-IN" sz="1800" u="none" strike="noStrike" dirty="0">
                <a:solidFill>
                  <a:srgbClr val="222222"/>
                </a:solidFill>
                <a:effectLst/>
                <a:latin typeface="Times New Roman" panose="02020603050405020304" pitchFamily="18" charset="0"/>
                <a:ea typeface="Calibri" panose="020F0502020204030204" pitchFamily="34" charset="0"/>
                <a:cs typeface="Segoe UI" panose="020B0502040204020203" pitchFamily="34" charset="0"/>
              </a:rPr>
              <a:t> The user has several options in the system, including creating new client accounts, depositing cash, withdrawing cash, and changing account information.</a:t>
            </a:r>
            <a:endParaRPr lang="en-IN" sz="1800" u="none" strike="noStrike" dirty="0">
              <a:effectLst/>
              <a:latin typeface="Calibri" panose="020F0502020204030204" pitchFamily="34" charset="0"/>
              <a:ea typeface="Calibri" panose="020F0502020204030204" pitchFamily="34" charset="0"/>
              <a:cs typeface="Segoe UI" panose="020B0502040204020203" pitchFamily="34" charset="0"/>
            </a:endParaRPr>
          </a:p>
          <a:p>
            <a:pPr marL="342900" lvl="0" indent="-342900" algn="just">
              <a:lnSpc>
                <a:spcPct val="150000"/>
              </a:lnSpc>
              <a:spcAft>
                <a:spcPts val="800"/>
              </a:spcAft>
              <a:buClr>
                <a:srgbClr val="222222"/>
              </a:buClr>
              <a:buSzPts val="1300"/>
              <a:buFont typeface="Wingdings" panose="05000000000000000000" pitchFamily="2" charset="2"/>
              <a:buChar char=""/>
            </a:pPr>
            <a:r>
              <a:rPr lang="en-IN" sz="1800" u="none" strike="noStrike" dirty="0">
                <a:solidFill>
                  <a:srgbClr val="222222"/>
                </a:solidFill>
                <a:effectLst/>
                <a:latin typeface="Times New Roman" panose="02020603050405020304" pitchFamily="18" charset="0"/>
                <a:ea typeface="Calibri" panose="020F0502020204030204" pitchFamily="34" charset="0"/>
                <a:cs typeface="Segoe UI" panose="020B0502040204020203" pitchFamily="34" charset="0"/>
              </a:rPr>
              <a:t>The system will offer you the tools you need to manage your bank accounts. Your data will be saved as a data file extension by the system. </a:t>
            </a:r>
            <a:endParaRPr lang="en-IN" sz="1800" u="none" strike="noStrike" dirty="0">
              <a:effectLst/>
              <a:latin typeface="Calibri" panose="020F0502020204030204" pitchFamily="34" charset="0"/>
              <a:ea typeface="Calibri" panose="020F0502020204030204" pitchFamily="34" charset="0"/>
              <a:cs typeface="Segoe UI" panose="020B0502040204020203" pitchFamily="34" charset="0"/>
            </a:endParaRPr>
          </a:p>
          <a:p>
            <a:endParaRPr lang="en-IN" dirty="0"/>
          </a:p>
        </p:txBody>
      </p:sp>
    </p:spTree>
    <p:extLst>
      <p:ext uri="{BB962C8B-B14F-4D97-AF65-F5344CB8AC3E}">
        <p14:creationId xmlns:p14="http://schemas.microsoft.com/office/powerpoint/2010/main" val="145816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942F98-7DD3-EF4A-8501-88CEA604A842}"/>
              </a:ext>
            </a:extLst>
          </p:cNvPr>
          <p:cNvSpPr>
            <a:spLocks noGrp="1"/>
          </p:cNvSpPr>
          <p:nvPr>
            <p:ph type="body" idx="1"/>
          </p:nvPr>
        </p:nvSpPr>
        <p:spPr>
          <a:xfrm>
            <a:off x="702644" y="943276"/>
            <a:ext cx="9618956" cy="4907024"/>
          </a:xfrm>
        </p:spPr>
        <p:txBody>
          <a:bodyPr/>
          <a:lstStyle/>
          <a:p>
            <a:r>
              <a:rPr lang="en-US" dirty="0"/>
              <a:t>Database</a:t>
            </a:r>
            <a:endParaRPr lang="en-IN" dirty="0"/>
          </a:p>
        </p:txBody>
      </p:sp>
      <p:pic>
        <p:nvPicPr>
          <p:cNvPr id="4" name="Picture 3">
            <a:extLst>
              <a:ext uri="{FF2B5EF4-FFF2-40B4-BE49-F238E27FC236}">
                <a16:creationId xmlns:a16="http://schemas.microsoft.com/office/drawing/2014/main" id="{8F76B9E8-AA52-0F55-B12D-BB1A077B2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048" y="1382286"/>
            <a:ext cx="6930482" cy="4361047"/>
          </a:xfrm>
          <a:prstGeom prst="rect">
            <a:avLst/>
          </a:prstGeom>
        </p:spPr>
      </p:pic>
    </p:spTree>
    <p:extLst>
      <p:ext uri="{BB962C8B-B14F-4D97-AF65-F5344CB8AC3E}">
        <p14:creationId xmlns:p14="http://schemas.microsoft.com/office/powerpoint/2010/main" val="395140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BDBA-39A4-FE6E-8585-AAEFC58BDF48}"/>
              </a:ext>
            </a:extLst>
          </p:cNvPr>
          <p:cNvSpPr>
            <a:spLocks noGrp="1"/>
          </p:cNvSpPr>
          <p:nvPr>
            <p:ph type="title"/>
          </p:nvPr>
        </p:nvSpPr>
        <p:spPr/>
        <p:txBody>
          <a:bodyPr/>
          <a:lstStyle/>
          <a:p>
            <a:r>
              <a:rPr lang="en-US" dirty="0">
                <a:latin typeface="Fira Sans SemiBold" panose="020B0603050000020004" pitchFamily="34" charset="0"/>
                <a:cs typeface="Times New Roman" panose="02020603050405020304" pitchFamily="18" charset="0"/>
              </a:rPr>
              <a:t>Snapshots Of our Application</a:t>
            </a:r>
            <a:endParaRPr lang="en-IN" dirty="0">
              <a:latin typeface="Fira Sans SemiBold" panose="020B06030500000200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9413A83-9DD5-6363-6BFD-CDF0C9DE7134}"/>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Root Login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B0A570-9396-9B24-C320-1E3D775363BC}"/>
              </a:ext>
            </a:extLst>
          </p:cNvPr>
          <p:cNvPicPr>
            <a:picLocks noChangeAspect="1"/>
          </p:cNvPicPr>
          <p:nvPr/>
        </p:nvPicPr>
        <p:blipFill rotWithShape="1">
          <a:blip r:embed="rId2">
            <a:extLst>
              <a:ext uri="{28A0092B-C50C-407E-A947-70E740481C1C}">
                <a14:useLocalDpi xmlns:a14="http://schemas.microsoft.com/office/drawing/2010/main" val="0"/>
              </a:ext>
            </a:extLst>
          </a:blip>
          <a:srcRect t="920"/>
          <a:stretch/>
        </p:blipFill>
        <p:spPr>
          <a:xfrm>
            <a:off x="2931862" y="2406316"/>
            <a:ext cx="7068786" cy="3977537"/>
          </a:xfrm>
          <a:prstGeom prst="rect">
            <a:avLst/>
          </a:prstGeom>
        </p:spPr>
      </p:pic>
    </p:spTree>
    <p:extLst>
      <p:ext uri="{BB962C8B-B14F-4D97-AF65-F5344CB8AC3E}">
        <p14:creationId xmlns:p14="http://schemas.microsoft.com/office/powerpoint/2010/main" val="1082845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1A3726-215B-2840-5CB1-3D6998B3132C}"/>
              </a:ext>
            </a:extLst>
          </p:cNvPr>
          <p:cNvSpPr>
            <a:spLocks noGrp="1"/>
          </p:cNvSpPr>
          <p:nvPr>
            <p:ph type="body" idx="1"/>
          </p:nvPr>
        </p:nvSpPr>
        <p:spPr>
          <a:xfrm>
            <a:off x="885524" y="827773"/>
            <a:ext cx="9436076" cy="5022527"/>
          </a:xfrm>
        </p:spPr>
        <p:txBody>
          <a:bodyPr/>
          <a:lstStyle/>
          <a:p>
            <a:r>
              <a:rPr lang="en-US" dirty="0">
                <a:latin typeface="Times New Roman" panose="02020603050405020304" pitchFamily="18" charset="0"/>
                <a:cs typeface="Times New Roman" panose="02020603050405020304" pitchFamily="18" charset="0"/>
              </a:rPr>
              <a:t>Home Console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F9E967-6D0B-7BC7-9E01-87E3D941B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689" y="1943594"/>
            <a:ext cx="6930824" cy="3953012"/>
          </a:xfrm>
          <a:prstGeom prst="rect">
            <a:avLst/>
          </a:prstGeom>
        </p:spPr>
      </p:pic>
    </p:spTree>
    <p:extLst>
      <p:ext uri="{BB962C8B-B14F-4D97-AF65-F5344CB8AC3E}">
        <p14:creationId xmlns:p14="http://schemas.microsoft.com/office/powerpoint/2010/main" val="206045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2CD6B4-F26D-A964-E145-9834CDD48A24}"/>
              </a:ext>
            </a:extLst>
          </p:cNvPr>
          <p:cNvSpPr>
            <a:spLocks noGrp="1"/>
          </p:cNvSpPr>
          <p:nvPr>
            <p:ph type="body" idx="1"/>
          </p:nvPr>
        </p:nvSpPr>
        <p:spPr>
          <a:xfrm>
            <a:off x="808522" y="808522"/>
            <a:ext cx="9513078" cy="5041778"/>
          </a:xfrm>
        </p:spPr>
        <p:txBody>
          <a:bodyPr/>
          <a:lstStyle/>
          <a:p>
            <a:r>
              <a:rPr lang="en-US" dirty="0">
                <a:latin typeface="Times New Roman" panose="02020603050405020304" pitchFamily="18" charset="0"/>
                <a:cs typeface="Times New Roman" panose="02020603050405020304" pitchFamily="18" charset="0"/>
              </a:rPr>
              <a:t>Amount Deposit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85E9C9-6766-E049-00F7-44EF85B04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4" y="1774507"/>
            <a:ext cx="6796173" cy="3923649"/>
          </a:xfrm>
          <a:prstGeom prst="rect">
            <a:avLst/>
          </a:prstGeom>
        </p:spPr>
      </p:pic>
    </p:spTree>
    <p:extLst>
      <p:ext uri="{BB962C8B-B14F-4D97-AF65-F5344CB8AC3E}">
        <p14:creationId xmlns:p14="http://schemas.microsoft.com/office/powerpoint/2010/main" val="422488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944BC1-9696-8205-C98A-8AF81462743F}"/>
              </a:ext>
            </a:extLst>
          </p:cNvPr>
          <p:cNvSpPr>
            <a:spLocks noGrp="1"/>
          </p:cNvSpPr>
          <p:nvPr>
            <p:ph type="body" idx="1"/>
          </p:nvPr>
        </p:nvSpPr>
        <p:spPr>
          <a:xfrm>
            <a:off x="1097280" y="721895"/>
            <a:ext cx="9224320" cy="5128405"/>
          </a:xfrm>
        </p:spPr>
        <p:txBody>
          <a:bodyPr/>
          <a:lstStyle/>
          <a:p>
            <a:r>
              <a:rPr lang="en-US" dirty="0">
                <a:latin typeface="Times New Roman" panose="02020603050405020304" pitchFamily="18" charset="0"/>
                <a:cs typeface="Times New Roman" panose="02020603050405020304" pitchFamily="18" charset="0"/>
              </a:rPr>
              <a:t>Amount Withdraw</a:t>
            </a:r>
          </a:p>
          <a:p>
            <a:endParaRPr lang="en-IN" dirty="0"/>
          </a:p>
        </p:txBody>
      </p:sp>
      <p:pic>
        <p:nvPicPr>
          <p:cNvPr id="4" name="Picture 3">
            <a:extLst>
              <a:ext uri="{FF2B5EF4-FFF2-40B4-BE49-F238E27FC236}">
                <a16:creationId xmlns:a16="http://schemas.microsoft.com/office/drawing/2014/main" id="{951D9111-DA4D-E484-61CC-DEB6B9A54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496" y="1379134"/>
            <a:ext cx="7786366" cy="4471165"/>
          </a:xfrm>
          <a:prstGeom prst="rect">
            <a:avLst/>
          </a:prstGeom>
        </p:spPr>
      </p:pic>
    </p:spTree>
    <p:extLst>
      <p:ext uri="{BB962C8B-B14F-4D97-AF65-F5344CB8AC3E}">
        <p14:creationId xmlns:p14="http://schemas.microsoft.com/office/powerpoint/2010/main" val="2621980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AEDAD8-8064-DE10-CF9C-A911A563ED19}"/>
              </a:ext>
            </a:extLst>
          </p:cNvPr>
          <p:cNvSpPr>
            <a:spLocks noGrp="1"/>
          </p:cNvSpPr>
          <p:nvPr>
            <p:ph type="body" idx="1"/>
          </p:nvPr>
        </p:nvSpPr>
        <p:spPr>
          <a:xfrm>
            <a:off x="712269" y="750771"/>
            <a:ext cx="9609331" cy="5099529"/>
          </a:xfrm>
        </p:spPr>
        <p:txBody>
          <a:bodyPr/>
          <a:lstStyle/>
          <a:p>
            <a:r>
              <a:rPr lang="en-US" dirty="0">
                <a:latin typeface="Times New Roman" panose="02020603050405020304" pitchFamily="18" charset="0"/>
                <a:cs typeface="Times New Roman" panose="02020603050405020304" pitchFamily="18" charset="0"/>
              </a:rPr>
              <a:t>Account Holder List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72C43A-0424-4718-73B3-DE91AF369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1801495"/>
            <a:ext cx="5731510" cy="3255010"/>
          </a:xfrm>
          <a:prstGeom prst="rect">
            <a:avLst/>
          </a:prstGeom>
        </p:spPr>
      </p:pic>
    </p:spTree>
    <p:extLst>
      <p:ext uri="{BB962C8B-B14F-4D97-AF65-F5344CB8AC3E}">
        <p14:creationId xmlns:p14="http://schemas.microsoft.com/office/powerpoint/2010/main" val="74837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A51BAF-55BE-4268-8FB3-809500DAE174}"/>
              </a:ext>
            </a:extLst>
          </p:cNvPr>
          <p:cNvSpPr>
            <a:spLocks noGrp="1"/>
          </p:cNvSpPr>
          <p:nvPr>
            <p:ph type="body" idx="1"/>
          </p:nvPr>
        </p:nvSpPr>
        <p:spPr>
          <a:xfrm>
            <a:off x="4175288" y="407479"/>
            <a:ext cx="3984506" cy="816228"/>
          </a:xfrm>
          <a:ln>
            <a:solidFill>
              <a:schemeClr val="bg1"/>
            </a:solidFill>
          </a:ln>
        </p:spPr>
        <p:style>
          <a:lnRef idx="2">
            <a:schemeClr val="accent1"/>
          </a:lnRef>
          <a:fillRef idx="1">
            <a:schemeClr val="lt1"/>
          </a:fillRef>
          <a:effectRef idx="0">
            <a:schemeClr val="accent1"/>
          </a:effectRef>
          <a:fontRef idx="minor">
            <a:schemeClr val="dk1"/>
          </a:fontRef>
        </p:style>
        <p:txBody>
          <a:bodyPr/>
          <a:lstStyle/>
          <a:p>
            <a:pPr marL="67732" indent="0">
              <a:buNone/>
            </a:pPr>
            <a:r>
              <a:rPr lang="en-US" dirty="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8963931-350D-4A7D-ABCC-26222025F8C3}"/>
                  </a:ext>
                </a:extLst>
              </p14:cNvPr>
              <p14:cNvContentPartPr/>
              <p14:nvPr/>
            </p14:nvContentPartPr>
            <p14:xfrm>
              <a:off x="6167541" y="3092894"/>
              <a:ext cx="360" cy="360"/>
            </p14:xfrm>
          </p:contentPart>
        </mc:Choice>
        <mc:Fallback xmlns="">
          <p:pic>
            <p:nvPicPr>
              <p:cNvPr id="5" name="Ink 4">
                <a:extLst>
                  <a:ext uri="{FF2B5EF4-FFF2-40B4-BE49-F238E27FC236}">
                    <a16:creationId xmlns:a16="http://schemas.microsoft.com/office/drawing/2014/main" id="{B8963931-350D-4A7D-ABCC-26222025F8C3}"/>
                  </a:ext>
                </a:extLst>
              </p:cNvPr>
              <p:cNvPicPr/>
              <p:nvPr/>
            </p:nvPicPr>
            <p:blipFill>
              <a:blip r:embed="rId3"/>
              <a:stretch>
                <a:fillRect/>
              </a:stretch>
            </p:blipFill>
            <p:spPr>
              <a:xfrm>
                <a:off x="6077541" y="2912894"/>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C1C1B688-DF09-443D-B194-7F340A5A2AB5}"/>
                  </a:ext>
                </a:extLst>
              </p14:cNvPr>
              <p14:cNvContentPartPr/>
              <p14:nvPr/>
            </p14:nvContentPartPr>
            <p14:xfrm>
              <a:off x="4410381" y="3272174"/>
              <a:ext cx="360" cy="360"/>
            </p14:xfrm>
          </p:contentPart>
        </mc:Choice>
        <mc:Fallback xmlns="">
          <p:pic>
            <p:nvPicPr>
              <p:cNvPr id="6" name="Ink 5">
                <a:extLst>
                  <a:ext uri="{FF2B5EF4-FFF2-40B4-BE49-F238E27FC236}">
                    <a16:creationId xmlns:a16="http://schemas.microsoft.com/office/drawing/2014/main" id="{C1C1B688-DF09-443D-B194-7F340A5A2AB5}"/>
                  </a:ext>
                </a:extLst>
              </p:cNvPr>
              <p:cNvPicPr/>
              <p:nvPr/>
            </p:nvPicPr>
            <p:blipFill>
              <a:blip r:embed="rId3"/>
              <a:stretch>
                <a:fillRect/>
              </a:stretch>
            </p:blipFill>
            <p:spPr>
              <a:xfrm>
                <a:off x="4320381" y="3092174"/>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3CB20274-D56F-430D-977A-0141F26F9962}"/>
                  </a:ext>
                </a:extLst>
              </p14:cNvPr>
              <p14:cNvContentPartPr/>
              <p14:nvPr/>
            </p14:nvContentPartPr>
            <p14:xfrm>
              <a:off x="6668320" y="2936811"/>
              <a:ext cx="360" cy="360"/>
            </p14:xfrm>
          </p:contentPart>
        </mc:Choice>
        <mc:Fallback xmlns="">
          <p:pic>
            <p:nvPicPr>
              <p:cNvPr id="8" name="Ink 7">
                <a:extLst>
                  <a:ext uri="{FF2B5EF4-FFF2-40B4-BE49-F238E27FC236}">
                    <a16:creationId xmlns:a16="http://schemas.microsoft.com/office/drawing/2014/main" id="{3CB20274-D56F-430D-977A-0141F26F9962}"/>
                  </a:ext>
                </a:extLst>
              </p:cNvPr>
              <p:cNvPicPr/>
              <p:nvPr/>
            </p:nvPicPr>
            <p:blipFill>
              <a:blip r:embed="rId3"/>
              <a:stretch>
                <a:fillRect/>
              </a:stretch>
            </p:blipFill>
            <p:spPr>
              <a:xfrm>
                <a:off x="6578680" y="2757171"/>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D349BDCB-27F7-4C1A-A275-00FE5DEBB13D}"/>
                  </a:ext>
                </a:extLst>
              </p14:cNvPr>
              <p14:cNvContentPartPr/>
              <p14:nvPr/>
            </p14:nvContentPartPr>
            <p14:xfrm>
              <a:off x="6908440" y="2992251"/>
              <a:ext cx="360" cy="360"/>
            </p14:xfrm>
          </p:contentPart>
        </mc:Choice>
        <mc:Fallback xmlns="">
          <p:pic>
            <p:nvPicPr>
              <p:cNvPr id="9" name="Ink 8">
                <a:extLst>
                  <a:ext uri="{FF2B5EF4-FFF2-40B4-BE49-F238E27FC236}">
                    <a16:creationId xmlns:a16="http://schemas.microsoft.com/office/drawing/2014/main" id="{D349BDCB-27F7-4C1A-A275-00FE5DEBB13D}"/>
                  </a:ext>
                </a:extLst>
              </p:cNvPr>
              <p:cNvPicPr/>
              <p:nvPr/>
            </p:nvPicPr>
            <p:blipFill>
              <a:blip r:embed="rId3"/>
              <a:stretch>
                <a:fillRect/>
              </a:stretch>
            </p:blipFill>
            <p:spPr>
              <a:xfrm>
                <a:off x="6818800" y="2812611"/>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A5E6117E-214D-4CF6-829B-A0D0F2EB1700}"/>
                  </a:ext>
                </a:extLst>
              </p14:cNvPr>
              <p14:cNvContentPartPr/>
              <p14:nvPr/>
            </p14:nvContentPartPr>
            <p14:xfrm>
              <a:off x="10150600" y="4147131"/>
              <a:ext cx="360" cy="360"/>
            </p14:xfrm>
          </p:contentPart>
        </mc:Choice>
        <mc:Fallback xmlns="">
          <p:pic>
            <p:nvPicPr>
              <p:cNvPr id="10" name="Ink 9">
                <a:extLst>
                  <a:ext uri="{FF2B5EF4-FFF2-40B4-BE49-F238E27FC236}">
                    <a16:creationId xmlns:a16="http://schemas.microsoft.com/office/drawing/2014/main" id="{A5E6117E-214D-4CF6-829B-A0D0F2EB1700}"/>
                  </a:ext>
                </a:extLst>
              </p:cNvPr>
              <p:cNvPicPr/>
              <p:nvPr/>
            </p:nvPicPr>
            <p:blipFill>
              <a:blip r:embed="rId3"/>
              <a:stretch>
                <a:fillRect/>
              </a:stretch>
            </p:blipFill>
            <p:spPr>
              <a:xfrm>
                <a:off x="10060960" y="3967131"/>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65F0718-C66D-4551-BB81-DF49965F84D6}"/>
                  </a:ext>
                </a:extLst>
              </p14:cNvPr>
              <p14:cNvContentPartPr/>
              <p14:nvPr/>
            </p14:nvContentPartPr>
            <p14:xfrm>
              <a:off x="10150600" y="4147131"/>
              <a:ext cx="360" cy="360"/>
            </p14:xfrm>
          </p:contentPart>
        </mc:Choice>
        <mc:Fallback xmlns="">
          <p:pic>
            <p:nvPicPr>
              <p:cNvPr id="11" name="Ink 10">
                <a:extLst>
                  <a:ext uri="{FF2B5EF4-FFF2-40B4-BE49-F238E27FC236}">
                    <a16:creationId xmlns:a16="http://schemas.microsoft.com/office/drawing/2014/main" id="{165F0718-C66D-4551-BB81-DF49965F84D6}"/>
                  </a:ext>
                </a:extLst>
              </p:cNvPr>
              <p:cNvPicPr/>
              <p:nvPr/>
            </p:nvPicPr>
            <p:blipFill>
              <a:blip r:embed="rId9"/>
              <a:stretch>
                <a:fillRect/>
              </a:stretch>
            </p:blipFill>
            <p:spPr>
              <a:xfrm>
                <a:off x="10060960" y="3967131"/>
                <a:ext cx="180000" cy="360000"/>
              </a:xfrm>
              <a:prstGeom prst="rect">
                <a:avLst/>
              </a:prstGeom>
            </p:spPr>
          </p:pic>
        </mc:Fallback>
      </mc:AlternateContent>
      <p:graphicFrame>
        <p:nvGraphicFramePr>
          <p:cNvPr id="14" name="Table 14">
            <a:extLst>
              <a:ext uri="{FF2B5EF4-FFF2-40B4-BE49-F238E27FC236}">
                <a16:creationId xmlns:a16="http://schemas.microsoft.com/office/drawing/2014/main" id="{6A1FAD54-7CCE-442F-B58E-077EF580C4C1}"/>
              </a:ext>
            </a:extLst>
          </p:cNvPr>
          <p:cNvGraphicFramePr>
            <a:graphicFrameLocks noGrp="1"/>
          </p:cNvGraphicFramePr>
          <p:nvPr>
            <p:extLst>
              <p:ext uri="{D42A27DB-BD31-4B8C-83A1-F6EECF244321}">
                <p14:modId xmlns:p14="http://schemas.microsoft.com/office/powerpoint/2010/main" val="2285382479"/>
              </p:ext>
            </p:extLst>
          </p:nvPr>
        </p:nvGraphicFramePr>
        <p:xfrm>
          <a:off x="2768044" y="1588958"/>
          <a:ext cx="6807653" cy="3692052"/>
        </p:xfrm>
        <a:graphic>
          <a:graphicData uri="http://schemas.openxmlformats.org/drawingml/2006/table">
            <a:tbl>
              <a:tblPr firstRow="1" bandRow="1">
                <a:tableStyleId>{5C22544A-7EE6-4342-B048-85BDC9FD1C3A}</a:tableStyleId>
              </a:tblPr>
              <a:tblGrid>
                <a:gridCol w="4413673">
                  <a:extLst>
                    <a:ext uri="{9D8B030D-6E8A-4147-A177-3AD203B41FA5}">
                      <a16:colId xmlns:a16="http://schemas.microsoft.com/office/drawing/2014/main" val="3170758678"/>
                    </a:ext>
                  </a:extLst>
                </a:gridCol>
                <a:gridCol w="2393980">
                  <a:extLst>
                    <a:ext uri="{9D8B030D-6E8A-4147-A177-3AD203B41FA5}">
                      <a16:colId xmlns:a16="http://schemas.microsoft.com/office/drawing/2014/main" val="168523569"/>
                    </a:ext>
                  </a:extLst>
                </a:gridCol>
              </a:tblGrid>
              <a:tr h="373563">
                <a:tc>
                  <a:txBody>
                    <a:bodyPr/>
                    <a:lstStyle/>
                    <a:p>
                      <a:pPr algn="ctr"/>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Slide Number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9928461"/>
                  </a:ext>
                </a:extLst>
              </a:tr>
              <a:tr h="368452">
                <a:tc>
                  <a:txBody>
                    <a:bodyPr/>
                    <a:lstStyle/>
                    <a:p>
                      <a:pPr algn="ctr"/>
                      <a:r>
                        <a:rPr lang="en-IN" sz="1600" dirty="0">
                          <a:latin typeface="Times New Roman" panose="02020603050405020304" pitchFamily="18" charset="0"/>
                          <a:cs typeface="Times New Roman" panose="02020603050405020304" pitchFamily="18" charset="0"/>
                        </a:rPr>
                        <a:t>ABSTRACT</a:t>
                      </a:r>
                    </a:p>
                  </a:txBody>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5674847"/>
                  </a:ext>
                </a:extLst>
              </a:tr>
              <a:tr h="368452">
                <a:tc>
                  <a:txBody>
                    <a:bodyPr/>
                    <a:lstStyle/>
                    <a:p>
                      <a:pPr algn="ctr"/>
                      <a:r>
                        <a:rPr lang="en-IN" sz="1600" dirty="0">
                          <a:latin typeface="Times New Roman" panose="02020603050405020304" pitchFamily="18" charset="0"/>
                          <a:cs typeface="Times New Roman" panose="02020603050405020304" pitchFamily="18" charset="0"/>
                        </a:rPr>
                        <a:t>INTRODUCTION</a:t>
                      </a:r>
                    </a:p>
                  </a:txBody>
                  <a:tcPr/>
                </a:tc>
                <a:tc>
                  <a:txBody>
                    <a:bodyPr/>
                    <a:lstStyle/>
                    <a:p>
                      <a:pPr algn="ctr"/>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2210574"/>
                  </a:ext>
                </a:extLst>
              </a:tr>
              <a:tr h="368452">
                <a:tc>
                  <a:txBody>
                    <a:bodyPr/>
                    <a:lstStyle/>
                    <a:p>
                      <a:pPr algn="ctr"/>
                      <a:r>
                        <a:rPr lang="en-US" sz="1600" dirty="0">
                          <a:latin typeface="Times New Roman" panose="02020603050405020304" pitchFamily="18" charset="0"/>
                          <a:cs typeface="Times New Roman" panose="02020603050405020304" pitchFamily="18" charset="0"/>
                        </a:rPr>
                        <a:t>P</a:t>
                      </a:r>
                      <a:r>
                        <a:rPr lang="en-IN" sz="1600" dirty="0">
                          <a:latin typeface="Times New Roman" panose="02020603050405020304" pitchFamily="18" charset="0"/>
                          <a:cs typeface="Times New Roman" panose="02020603050405020304" pitchFamily="18" charset="0"/>
                        </a:rPr>
                        <a:t>ROPOSED SYSTEM</a:t>
                      </a:r>
                    </a:p>
                  </a:txBody>
                  <a:tcPr/>
                </a:tc>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6022336"/>
                  </a:ext>
                </a:extLst>
              </a:tr>
              <a:tr h="368452">
                <a:tc>
                  <a:txBody>
                    <a:bodyPr/>
                    <a:lstStyle/>
                    <a:p>
                      <a:pPr algn="ctr"/>
                      <a:r>
                        <a:rPr lang="en-IN" sz="1600" dirty="0">
                          <a:latin typeface="Times New Roman" panose="02020603050405020304" pitchFamily="18" charset="0"/>
                          <a:cs typeface="Times New Roman" panose="02020603050405020304" pitchFamily="18" charset="0"/>
                        </a:rPr>
                        <a:t>SYSTEM REQUIREMENTS</a:t>
                      </a:r>
                    </a:p>
                  </a:txBody>
                  <a:tcPr/>
                </a:tc>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2783405"/>
                  </a:ext>
                </a:extLst>
              </a:tr>
              <a:tr h="368452">
                <a:tc>
                  <a:txBody>
                    <a:bodyPr/>
                    <a:lstStyle/>
                    <a:p>
                      <a:pPr algn="ctr"/>
                      <a:r>
                        <a:rPr lang="en-US" sz="1600" dirty="0">
                          <a:latin typeface="Times New Roman" panose="02020603050405020304" pitchFamily="18" charset="0"/>
                          <a:cs typeface="Times New Roman" panose="02020603050405020304" pitchFamily="18" charset="0"/>
                        </a:rPr>
                        <a:t>BACKGROUND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5991042"/>
                  </a:ext>
                </a:extLst>
              </a:tr>
              <a:tr h="368452">
                <a:tc>
                  <a:txBody>
                    <a:bodyPr/>
                    <a:lstStyle/>
                    <a:p>
                      <a:pPr algn="ctr"/>
                      <a:r>
                        <a:rPr lang="en-US" sz="1600" dirty="0">
                          <a:latin typeface="Times New Roman" panose="02020603050405020304" pitchFamily="18" charset="0"/>
                          <a:cs typeface="Times New Roman" panose="02020603050405020304" pitchFamily="18" charset="0"/>
                        </a:rPr>
                        <a:t>MODULE DESCRIPTION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8-9</a:t>
                      </a:r>
                    </a:p>
                  </a:txBody>
                  <a:tcPr/>
                </a:tc>
                <a:extLst>
                  <a:ext uri="{0D108BD9-81ED-4DB2-BD59-A6C34878D82A}">
                    <a16:rowId xmlns:a16="http://schemas.microsoft.com/office/drawing/2014/main" val="1186252650"/>
                  </a:ext>
                </a:extLst>
              </a:tr>
              <a:tr h="368452">
                <a:tc>
                  <a:txBody>
                    <a:bodyPr/>
                    <a:lstStyle/>
                    <a:p>
                      <a:pPr algn="ctr"/>
                      <a:r>
                        <a:rPr lang="en-US" sz="1600" dirty="0">
                          <a:latin typeface="Times New Roman" panose="02020603050405020304" pitchFamily="18" charset="0"/>
                          <a:cs typeface="Times New Roman" panose="02020603050405020304" pitchFamily="18" charset="0"/>
                        </a:rPr>
                        <a:t>UML DIAGRAMS</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10-12</a:t>
                      </a:r>
                    </a:p>
                  </a:txBody>
                  <a:tcPr/>
                </a:tc>
                <a:extLst>
                  <a:ext uri="{0D108BD9-81ED-4DB2-BD59-A6C34878D82A}">
                    <a16:rowId xmlns:a16="http://schemas.microsoft.com/office/drawing/2014/main" val="2214337303"/>
                  </a:ext>
                </a:extLst>
              </a:tr>
              <a:tr h="368452">
                <a:tc>
                  <a:txBody>
                    <a:bodyPr/>
                    <a:lstStyle/>
                    <a:p>
                      <a:pPr algn="ctr"/>
                      <a:r>
                        <a:rPr lang="en-IN" sz="1600" dirty="0">
                          <a:latin typeface="Times New Roman" panose="02020603050405020304" pitchFamily="18" charset="0"/>
                          <a:cs typeface="Times New Roman" panose="02020603050405020304" pitchFamily="18" charset="0"/>
                        </a:rPr>
                        <a:t>SNAPSHOTS</a:t>
                      </a:r>
                    </a:p>
                  </a:txBody>
                  <a:tcPr/>
                </a:tc>
                <a:tc>
                  <a:txBody>
                    <a:bodyPr/>
                    <a:lstStyle/>
                    <a:p>
                      <a:pPr algn="ctr"/>
                      <a:r>
                        <a:rPr lang="en-US" sz="1600" dirty="0">
                          <a:latin typeface="Times New Roman" panose="02020603050405020304" pitchFamily="18" charset="0"/>
                          <a:cs typeface="Times New Roman" panose="02020603050405020304" pitchFamily="18" charset="0"/>
                        </a:rPr>
                        <a:t>15-19</a:t>
                      </a:r>
                    </a:p>
                  </a:txBody>
                  <a:tcPr/>
                </a:tc>
                <a:extLst>
                  <a:ext uri="{0D108BD9-81ED-4DB2-BD59-A6C34878D82A}">
                    <a16:rowId xmlns:a16="http://schemas.microsoft.com/office/drawing/2014/main" val="2565406725"/>
                  </a:ext>
                </a:extLst>
              </a:tr>
              <a:tr h="368452">
                <a:tc>
                  <a:txBody>
                    <a:bodyPr/>
                    <a:lstStyle/>
                    <a:p>
                      <a:pPr algn="ctr"/>
                      <a:r>
                        <a:rPr lang="en-US" sz="1600" dirty="0">
                          <a:latin typeface="Times New Roman" panose="02020603050405020304" pitchFamily="18" charset="0"/>
                          <a:cs typeface="Times New Roman" panose="02020603050405020304" pitchFamily="18" charset="0"/>
                        </a:rPr>
                        <a:t>CONCLUSION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3339245728"/>
                  </a:ext>
                </a:extLst>
              </a:tr>
            </a:tbl>
          </a:graphicData>
        </a:graphic>
      </p:graphicFrame>
    </p:spTree>
    <p:extLst>
      <p:ext uri="{BB962C8B-B14F-4D97-AF65-F5344CB8AC3E}">
        <p14:creationId xmlns:p14="http://schemas.microsoft.com/office/powerpoint/2010/main" val="714166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1737-8589-4C52-80BB-01DA0D2E91BE}"/>
              </a:ext>
            </a:extLst>
          </p:cNvPr>
          <p:cNvSpPr>
            <a:spLocks noGrp="1"/>
          </p:cNvSpPr>
          <p:nvPr>
            <p:ph type="title"/>
          </p:nvPr>
        </p:nvSpPr>
        <p:spPr>
          <a:xfrm>
            <a:off x="1192805" y="1220545"/>
            <a:ext cx="9282800" cy="528400"/>
          </a:xfrm>
        </p:spPr>
        <p:txBody>
          <a:bodyPr/>
          <a:lstStyle/>
          <a:p>
            <a:r>
              <a:rPr lang="en-IN" dirty="0">
                <a:latin typeface="Fira Sans SemiBold" panose="020B0603050000020004" pitchFamily="34"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21A5C526-9DF1-40AE-A018-F84527C50954}"/>
              </a:ext>
            </a:extLst>
          </p:cNvPr>
          <p:cNvSpPr txBox="1"/>
          <p:nvPr/>
        </p:nvSpPr>
        <p:spPr>
          <a:xfrm>
            <a:off x="1038800" y="2091624"/>
            <a:ext cx="9282800" cy="2227982"/>
          </a:xfrm>
          <a:prstGeom prst="rect">
            <a:avLst/>
          </a:prstGeom>
          <a:noFill/>
        </p:spPr>
        <p:txBody>
          <a:bodyPr wrap="square">
            <a:spAutoFit/>
          </a:bodyPr>
          <a:lstStyle/>
          <a:p>
            <a:pPr algn="just" fontAlgn="base">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goal of this research was to create a bank management project system that would aid in the maintenance of bank users’ records. It has the ability to handle all the transactions done with the client’s financial matters. The project must have tight security to secure the financial records of all the bank clients.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ends our elaboration on Bank Management System Project Report and documentation.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3104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BAF645A-C71A-4135-81B9-827404BF08F9}"/>
              </a:ext>
            </a:extLst>
          </p:cNvPr>
          <p:cNvSpPr txBox="1">
            <a:spLocks/>
          </p:cNvSpPr>
          <p:nvPr/>
        </p:nvSpPr>
        <p:spPr>
          <a:xfrm>
            <a:off x="2626660" y="2312895"/>
            <a:ext cx="6804212" cy="141577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8000" b="1" dirty="0">
                <a:solidFill>
                  <a:schemeClr val="accent4">
                    <a:lumMod val="60000"/>
                    <a:lumOff val="40000"/>
                  </a:schemeClr>
                </a:solidFill>
                <a:effectLst>
                  <a:reflection blurRad="6350" stA="50000" endA="300" endPos="50000" dist="29997" dir="5400000" sy="-100000" algn="bl" rotWithShape="0"/>
                </a:effectLst>
              </a:rPr>
              <a:t>THANK YOU!</a:t>
            </a:r>
          </a:p>
        </p:txBody>
      </p:sp>
      <p:sp>
        <p:nvSpPr>
          <p:cNvPr id="5" name="TextBox 4">
            <a:extLst>
              <a:ext uri="{FF2B5EF4-FFF2-40B4-BE49-F238E27FC236}">
                <a16:creationId xmlns:a16="http://schemas.microsoft.com/office/drawing/2014/main" id="{C82EEF6D-EE5F-CE8B-A14D-F0BA23DCA571}"/>
              </a:ext>
            </a:extLst>
          </p:cNvPr>
          <p:cNvSpPr txBox="1"/>
          <p:nvPr/>
        </p:nvSpPr>
        <p:spPr>
          <a:xfrm>
            <a:off x="7553425" y="4864742"/>
            <a:ext cx="6097604" cy="1754326"/>
          </a:xfrm>
          <a:prstGeom prst="rect">
            <a:avLst/>
          </a:prstGeom>
          <a:noFill/>
        </p:spPr>
        <p:txBody>
          <a:bodyPr wrap="square">
            <a:spAutoFit/>
          </a:bodyPr>
          <a:lstStyle/>
          <a:p>
            <a:pPr>
              <a:lnSpc>
                <a:spcPct val="90000"/>
              </a:lnSpc>
            </a:pPr>
            <a:r>
              <a:rPr lang="en-US" sz="2000" b="1" dirty="0"/>
              <a:t>Team Members-</a:t>
            </a:r>
          </a:p>
          <a:p>
            <a:pPr>
              <a:lnSpc>
                <a:spcPct val="90000"/>
              </a:lnSpc>
            </a:pPr>
            <a:endParaRPr lang="en-US" sz="2000" b="1" dirty="0"/>
          </a:p>
          <a:p>
            <a:pPr>
              <a:lnSpc>
                <a:spcPct val="90000"/>
              </a:lnSpc>
            </a:pPr>
            <a:r>
              <a:rPr lang="en-US" sz="2000" b="1" dirty="0"/>
              <a:t>Ashok Kumar</a:t>
            </a:r>
          </a:p>
          <a:p>
            <a:pPr>
              <a:lnSpc>
                <a:spcPct val="90000"/>
              </a:lnSpc>
            </a:pPr>
            <a:r>
              <a:rPr lang="en-US" sz="2000" b="1" dirty="0"/>
              <a:t>Chinmay M</a:t>
            </a:r>
          </a:p>
          <a:p>
            <a:pPr>
              <a:lnSpc>
                <a:spcPct val="90000"/>
              </a:lnSpc>
            </a:pPr>
            <a:r>
              <a:rPr lang="en-US" sz="2000" b="1" dirty="0"/>
              <a:t>Raghu H S</a:t>
            </a:r>
          </a:p>
          <a:p>
            <a:pPr>
              <a:lnSpc>
                <a:spcPct val="90000"/>
              </a:lnSpc>
            </a:pPr>
            <a:r>
              <a:rPr lang="en-US" sz="2000" b="1" dirty="0"/>
              <a:t>M. Suma Rani</a:t>
            </a:r>
          </a:p>
        </p:txBody>
      </p:sp>
    </p:spTree>
    <p:extLst>
      <p:ext uri="{BB962C8B-B14F-4D97-AF65-F5344CB8AC3E}">
        <p14:creationId xmlns:p14="http://schemas.microsoft.com/office/powerpoint/2010/main" val="275887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263AF7-31B0-45B0-A968-EC05C7A40892}"/>
              </a:ext>
            </a:extLst>
          </p:cNvPr>
          <p:cNvSpPr>
            <a:spLocks noGrp="1"/>
          </p:cNvSpPr>
          <p:nvPr>
            <p:ph type="title"/>
          </p:nvPr>
        </p:nvSpPr>
        <p:spPr>
          <a:xfrm>
            <a:off x="1038800" y="695567"/>
            <a:ext cx="9282800" cy="528400"/>
          </a:xfrm>
        </p:spPr>
        <p:txBody>
          <a:bodyPr/>
          <a:lstStyle/>
          <a:p>
            <a:pPr algn="ctr"/>
            <a:r>
              <a:rPr lang="en-US" dirty="0">
                <a:latin typeface="Fira Sans SemiBold" panose="020B0603050000020004" pitchFamily="34" charset="0"/>
                <a:cs typeface="Times New Roman" panose="02020603050405020304" pitchFamily="18" charset="0"/>
              </a:rPr>
              <a:t>ABSTRACT</a:t>
            </a:r>
            <a:endParaRPr lang="en-IN" dirty="0">
              <a:latin typeface="Fira Sans SemiBold" panose="020B06030500000200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0FB6829-E434-9BBB-4F50-25FFC989F564}"/>
              </a:ext>
            </a:extLst>
          </p:cNvPr>
          <p:cNvSpPr>
            <a:spLocks noGrp="1"/>
          </p:cNvSpPr>
          <p:nvPr>
            <p:ph type="body" idx="1"/>
          </p:nvPr>
        </p:nvSpPr>
        <p:spPr/>
        <p:txBody>
          <a:bodyPr/>
          <a:lstStyle/>
          <a:p>
            <a:pPr marL="101598" indent="0" algn="just">
              <a:buNone/>
            </a:pPr>
            <a:r>
              <a:rPr lang="en-IN" sz="1800" dirty="0">
                <a:effectLst/>
                <a:latin typeface="Times New Roman" panose="02020603050405020304" pitchFamily="18" charset="0"/>
                <a:ea typeface="Calibri" panose="020F0502020204030204" pitchFamily="34" charset="0"/>
              </a:rPr>
              <a:t>The Bank Management System is an application for maintaining a person's account in a bank.  In this project we tried to show the working of a banking account system and cover the basic functionality of a Bank Management System. To develop a project for solving financial applications of a customer in banking environment.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aim of this project is to develop software for Bank Management System. This project has been developed to carry out the processes easily and quickly, which is not possible with the manuals systems, which are overcome by this software.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1598" indent="0">
              <a:buNone/>
            </a:pPr>
            <a:r>
              <a:rPr lang="en-IN" sz="1800" dirty="0">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272777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B27D91-3ED3-4EA9-BFCF-DFD131E5D11C}"/>
              </a:ext>
            </a:extLst>
          </p:cNvPr>
          <p:cNvSpPr>
            <a:spLocks noGrp="1"/>
          </p:cNvSpPr>
          <p:nvPr>
            <p:ph type="title"/>
          </p:nvPr>
        </p:nvSpPr>
        <p:spPr>
          <a:xfrm>
            <a:off x="1038800" y="590792"/>
            <a:ext cx="9282800" cy="528400"/>
          </a:xfrm>
        </p:spPr>
        <p:txBody>
          <a:bodyPr/>
          <a:lstStyle/>
          <a:p>
            <a:pPr algn="ctr"/>
            <a:r>
              <a:rPr lang="en-US" dirty="0">
                <a:latin typeface="Fira Sans SemiBold" panose="020B0603050000020004" pitchFamily="34" charset="0"/>
                <a:cs typeface="Times New Roman" panose="02020603050405020304" pitchFamily="18" charset="0"/>
              </a:rPr>
              <a:t>INTRODUCTION</a:t>
            </a:r>
            <a:endParaRPr lang="en-IN" dirty="0">
              <a:latin typeface="Fira Sans SemiBold" panose="020B06030500000200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AE79723-F844-4CFA-A915-32D164F3AA76}"/>
              </a:ext>
            </a:extLst>
          </p:cNvPr>
          <p:cNvSpPr>
            <a:spLocks noGrp="1"/>
          </p:cNvSpPr>
          <p:nvPr>
            <p:ph type="body" idx="1"/>
          </p:nvPr>
        </p:nvSpPr>
        <p:spPr>
          <a:xfrm>
            <a:off x="952172" y="1498800"/>
            <a:ext cx="9282800" cy="3860400"/>
          </a:xfrm>
        </p:spPr>
        <p:txBody>
          <a:bodyPr/>
          <a:lstStyle/>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“Bank Management System” project is a model Internet Banking Application. This enables the customers to perform the basic banking transactions by sitting at their office or at homes through PC or laptop. </a:t>
            </a:r>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system provides the access to the customer to create an account, deposit/withdraw the cash from his account, also to view reports of all accounts present.</a:t>
            </a:r>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 The customers can access the banks website for viewing their Account details and perform the transactions on account as per their requirements.</a:t>
            </a:r>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With Internet Banking, the brick and </a:t>
            </a:r>
            <a:r>
              <a:rPr lang="en-IN" sz="1800" dirty="0" err="1">
                <a:effectLst/>
                <a:latin typeface="Times New Roman" panose="02020603050405020304" pitchFamily="18" charset="0"/>
                <a:ea typeface="Times New Roman" panose="02020603050405020304" pitchFamily="18" charset="0"/>
              </a:rPr>
              <a:t>mortarstructure</a:t>
            </a:r>
            <a:r>
              <a:rPr lang="en-IN" sz="1800" dirty="0">
                <a:effectLst/>
                <a:latin typeface="Times New Roman" panose="02020603050405020304" pitchFamily="18" charset="0"/>
                <a:ea typeface="Times New Roman" panose="02020603050405020304" pitchFamily="18" charset="0"/>
              </a:rPr>
              <a:t> of the traditional banking gets converted into a click and portal model, thereby giving a concept of virtual banking a real shape. </a:t>
            </a:r>
            <a:endParaRPr lang="en-IN" dirty="0"/>
          </a:p>
        </p:txBody>
      </p:sp>
    </p:spTree>
    <p:extLst>
      <p:ext uri="{BB962C8B-B14F-4D97-AF65-F5344CB8AC3E}">
        <p14:creationId xmlns:p14="http://schemas.microsoft.com/office/powerpoint/2010/main" val="391126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D4AC60-64D1-472F-8677-C78F3923223E}"/>
              </a:ext>
            </a:extLst>
          </p:cNvPr>
          <p:cNvSpPr>
            <a:spLocks noGrp="1"/>
          </p:cNvSpPr>
          <p:nvPr>
            <p:ph type="title"/>
          </p:nvPr>
        </p:nvSpPr>
        <p:spPr/>
        <p:txBody>
          <a:bodyPr/>
          <a:lstStyle/>
          <a:p>
            <a:pPr algn="ctr"/>
            <a:r>
              <a:rPr lang="en-US" dirty="0">
                <a:latin typeface="Fira Sans SemiBold" panose="020B0603050000020004" pitchFamily="34" charset="0"/>
                <a:cs typeface="Times New Roman" panose="02020603050405020304" pitchFamily="18" charset="0"/>
              </a:rPr>
              <a:t>PROPOSED SYSTEM</a:t>
            </a:r>
            <a:endParaRPr lang="en-IN" dirty="0">
              <a:latin typeface="Fira Sans SemiBold" panose="020B06030500000200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85BD3D-A3FD-426F-930F-9593B461BFE9}"/>
              </a:ext>
            </a:extLst>
          </p:cNvPr>
          <p:cNvSpPr>
            <a:spLocks noGrp="1"/>
          </p:cNvSpPr>
          <p:nvPr>
            <p:ph type="body" idx="1"/>
          </p:nvPr>
        </p:nvSpPr>
        <p:spPr>
          <a:xfrm>
            <a:off x="1038800" y="1989900"/>
            <a:ext cx="9282800" cy="4239450"/>
          </a:xfrm>
        </p:spPr>
        <p:txBody>
          <a:bodyPr/>
          <a:lstStyle/>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our proposed system we have the provision for adding the details of the customers by themselves. Another advantage of the system is that it is very easy to edit the details of the customer and delete a customer when it is unnecessary.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Our proposed system has some 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5335" lvl="1" indent="-285750" algn="just">
              <a:lnSpc>
                <a:spcPct val="107000"/>
              </a:lnSpc>
              <a:spcAft>
                <a:spcPts val="800"/>
              </a:spcAft>
              <a:buSzPts val="1000"/>
              <a:buFont typeface="Wingdings" panose="05000000000000000000" pitchFamily="2" charset="2"/>
              <a:buChar char="q"/>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User friendly interface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5335" lvl="1" indent="-285750" algn="just">
              <a:lnSpc>
                <a:spcPct val="107000"/>
              </a:lnSpc>
              <a:spcAft>
                <a:spcPts val="800"/>
              </a:spcAft>
              <a:buSzPts val="1000"/>
              <a:buFont typeface="Wingdings" panose="05000000000000000000" pitchFamily="2" charset="2"/>
              <a:buChar char="q"/>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Fast access to database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5335" lvl="1" indent="-285750" algn="just">
              <a:lnSpc>
                <a:spcPct val="107000"/>
              </a:lnSpc>
              <a:spcAft>
                <a:spcPts val="800"/>
              </a:spcAft>
              <a:buSzPts val="1000"/>
              <a:buFont typeface="Wingdings" panose="05000000000000000000" pitchFamily="2" charset="2"/>
              <a:buChar char="q"/>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Less error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5335" lvl="1" indent="-285750" algn="just">
              <a:lnSpc>
                <a:spcPct val="107000"/>
              </a:lnSpc>
              <a:spcAft>
                <a:spcPts val="800"/>
              </a:spcAft>
              <a:buSzPts val="1000"/>
              <a:buFont typeface="Wingdings" panose="05000000000000000000" pitchFamily="2" charset="2"/>
              <a:buChar char="q"/>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More storage capacity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5335" lvl="1" indent="-285750" algn="just">
              <a:lnSpc>
                <a:spcPct val="107000"/>
              </a:lnSpc>
              <a:spcAft>
                <a:spcPts val="800"/>
              </a:spcAft>
              <a:buSzPts val="1000"/>
              <a:buFont typeface="Wingdings" panose="05000000000000000000" pitchFamily="2" charset="2"/>
              <a:buChar char="q"/>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Search facility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5861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B654CA-81F7-4CAD-9AD1-0CFB960FDC2A}"/>
              </a:ext>
            </a:extLst>
          </p:cNvPr>
          <p:cNvSpPr>
            <a:spLocks noGrp="1"/>
          </p:cNvSpPr>
          <p:nvPr>
            <p:ph type="title"/>
          </p:nvPr>
        </p:nvSpPr>
        <p:spPr>
          <a:xfrm>
            <a:off x="1038800" y="645100"/>
            <a:ext cx="9282800" cy="528400"/>
          </a:xfrm>
        </p:spPr>
        <p:txBody>
          <a:bodyPr/>
          <a:lstStyle/>
          <a:p>
            <a:r>
              <a:rPr lang="en-US" dirty="0">
                <a:latin typeface="Times New Roman" panose="02020603050405020304" pitchFamily="18" charset="0"/>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1198625-767B-4880-D720-88780A64D8A6}"/>
              </a:ext>
            </a:extLst>
          </p:cNvPr>
          <p:cNvSpPr txBox="1"/>
          <p:nvPr/>
        </p:nvSpPr>
        <p:spPr>
          <a:xfrm>
            <a:off x="1357162" y="1540042"/>
            <a:ext cx="7955279" cy="5156220"/>
          </a:xfrm>
          <a:prstGeom prst="rect">
            <a:avLst/>
          </a:prstGeom>
          <a:noFill/>
        </p:spPr>
        <p:txBody>
          <a:bodyPr wrap="square">
            <a:spAutoFit/>
          </a:bodyPr>
          <a:lstStyle/>
          <a:p>
            <a:pPr>
              <a:lnSpc>
                <a:spcPct val="107000"/>
              </a:lnSpc>
              <a:spcAft>
                <a:spcPts val="800"/>
              </a:spcAft>
            </a:pPr>
            <a:r>
              <a:rPr lang="en-IN" sz="18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Processor: Intel P-IV System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Processor Speed:250 MHz to 833 MHz</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Ram: 512 Mb Ram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Hard Disk : 40 GB</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Window/Linux Based OS/Mac OS/ Any OS capable of running 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MySQL database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XAMPP server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Code::Blocks IDE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361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1602-B24E-F7A0-5F06-935FEF5B04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 of the project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5F0E9C8-CFBA-A8BE-71D6-107584C42E9B}"/>
              </a:ext>
            </a:extLst>
          </p:cNvPr>
          <p:cNvSpPr>
            <a:spLocks noGrp="1"/>
          </p:cNvSpPr>
          <p:nvPr>
            <p:ph type="body" idx="1"/>
          </p:nvPr>
        </p:nvSpPr>
        <p:spPr/>
        <p:txBody>
          <a:bodyPr/>
          <a:lstStyle/>
          <a:p>
            <a:pPr marL="101598" indent="0" algn="jus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Creating a database for organizing and storing data received through web applications with bank customer data. And for fetching the most recent data from the database (Clients Database). The data stored in the DB must be organized and maintained in such a way it caters to the needs of the future. All the customer data are viewed in an arranged manner according to the registered account numbers.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8149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B8EB-D234-AFDE-62D9-71F00A3B1A97}"/>
              </a:ext>
            </a:extLst>
          </p:cNvPr>
          <p:cNvSpPr>
            <a:spLocks noGrp="1"/>
          </p:cNvSpPr>
          <p:nvPr>
            <p:ph type="title"/>
          </p:nvPr>
        </p:nvSpPr>
        <p:spPr/>
        <p:txBody>
          <a:bodyPr/>
          <a:lstStyle/>
          <a:p>
            <a:r>
              <a:rPr lang="en-US" dirty="0"/>
              <a:t>Module Description</a:t>
            </a:r>
            <a:endParaRPr lang="en-IN" dirty="0"/>
          </a:p>
        </p:txBody>
      </p:sp>
      <p:sp>
        <p:nvSpPr>
          <p:cNvPr id="3" name="Text Placeholder 2">
            <a:extLst>
              <a:ext uri="{FF2B5EF4-FFF2-40B4-BE49-F238E27FC236}">
                <a16:creationId xmlns:a16="http://schemas.microsoft.com/office/drawing/2014/main" id="{4B2DE744-EC59-3A35-394D-D3696243DCB0}"/>
              </a:ext>
            </a:extLst>
          </p:cNvPr>
          <p:cNvSpPr>
            <a:spLocks noGrp="1"/>
          </p:cNvSpPr>
          <p:nvPr>
            <p:ph type="body" idx="1"/>
          </p:nvPr>
        </p:nvSpPr>
        <p:spPr>
          <a:xfrm>
            <a:off x="1038799" y="1989899"/>
            <a:ext cx="9471987" cy="4709283"/>
          </a:xfrm>
        </p:spPr>
        <p:txBody>
          <a:bodyPr/>
          <a:lstStyle/>
          <a:p>
            <a:pPr marL="101598" indent="0">
              <a:buNone/>
            </a:pPr>
            <a:endParaRPr lang="en-US" dirty="0"/>
          </a:p>
          <a:p>
            <a:pPr marL="101598" indent="0">
              <a:buNone/>
            </a:pPr>
            <a:endParaRPr lang="en-IN" dirty="0"/>
          </a:p>
          <a:p>
            <a:pPr marL="101598" indent="0">
              <a:buNone/>
            </a:pPr>
            <a:endParaRPr lang="en-IN" dirty="0"/>
          </a:p>
          <a:p>
            <a:pPr marL="101598" indent="0">
              <a:buNone/>
            </a:pPr>
            <a:endParaRPr lang="en-IN" dirty="0"/>
          </a:p>
          <a:p>
            <a:pPr marL="101598" indent="0">
              <a:buNone/>
            </a:pPr>
            <a:endParaRPr lang="en-IN" dirty="0"/>
          </a:p>
          <a:p>
            <a:pPr marL="101598" indent="0">
              <a:buNone/>
            </a:pPr>
            <a:endParaRPr lang="en-IN" dirty="0"/>
          </a:p>
          <a:p>
            <a:pPr marL="101598" indent="0">
              <a:buNone/>
            </a:pPr>
            <a:endParaRPr lang="en-IN" dirty="0"/>
          </a:p>
          <a:p>
            <a:pPr marL="101598" indent="0">
              <a:buNone/>
            </a:pPr>
            <a:endParaRPr lang="en-IN" dirty="0"/>
          </a:p>
        </p:txBody>
      </p:sp>
      <p:grpSp>
        <p:nvGrpSpPr>
          <p:cNvPr id="4" name="Google Shape;210;p17">
            <a:extLst>
              <a:ext uri="{FF2B5EF4-FFF2-40B4-BE49-F238E27FC236}">
                <a16:creationId xmlns:a16="http://schemas.microsoft.com/office/drawing/2014/main" id="{3887B69D-6510-E16E-FCC4-8B589312DF7B}"/>
              </a:ext>
            </a:extLst>
          </p:cNvPr>
          <p:cNvGrpSpPr/>
          <p:nvPr/>
        </p:nvGrpSpPr>
        <p:grpSpPr>
          <a:xfrm>
            <a:off x="1123167" y="1989900"/>
            <a:ext cx="8126710" cy="965498"/>
            <a:chOff x="1593000" y="2322568"/>
            <a:chExt cx="5957975" cy="643500"/>
          </a:xfrm>
        </p:grpSpPr>
        <p:sp>
          <p:nvSpPr>
            <p:cNvPr id="5" name="Google Shape;211;p17">
              <a:extLst>
                <a:ext uri="{FF2B5EF4-FFF2-40B4-BE49-F238E27FC236}">
                  <a16:creationId xmlns:a16="http://schemas.microsoft.com/office/drawing/2014/main" id="{9A27C785-C38F-3858-0A1D-19D391FDB409}"/>
                </a:ext>
              </a:extLst>
            </p:cNvPr>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2;p17">
              <a:extLst>
                <a:ext uri="{FF2B5EF4-FFF2-40B4-BE49-F238E27FC236}">
                  <a16:creationId xmlns:a16="http://schemas.microsoft.com/office/drawing/2014/main" id="{AD1CF5EB-6E51-9790-A797-3D59574730A9}"/>
                </a:ext>
              </a:extLst>
            </p:cNvPr>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3;p17">
              <a:extLst>
                <a:ext uri="{FF2B5EF4-FFF2-40B4-BE49-F238E27FC236}">
                  <a16:creationId xmlns:a16="http://schemas.microsoft.com/office/drawing/2014/main" id="{C1B627EC-0F97-4F14-0671-39E5C415373A}"/>
                </a:ext>
              </a:extLst>
            </p:cNvPr>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p17">
              <a:extLst>
                <a:ext uri="{FF2B5EF4-FFF2-40B4-BE49-F238E27FC236}">
                  <a16:creationId xmlns:a16="http://schemas.microsoft.com/office/drawing/2014/main" id="{6AE47236-4330-B138-A0B0-02EB29D4CB8A}"/>
                </a:ext>
              </a:extLst>
            </p:cNvPr>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dirty="0">
                  <a:solidFill>
                    <a:schemeClr val="dk1"/>
                  </a:solidFill>
                </a:rPr>
                <a:t>Create Account</a:t>
              </a:r>
              <a:endParaRPr sz="1300" dirty="0">
                <a:solidFill>
                  <a:schemeClr val="dk1"/>
                </a:solidFill>
                <a:latin typeface="Roboto"/>
                <a:ea typeface="Roboto"/>
                <a:cs typeface="Roboto"/>
                <a:sym typeface="Roboto"/>
              </a:endParaRPr>
            </a:p>
          </p:txBody>
        </p:sp>
        <p:sp>
          <p:nvSpPr>
            <p:cNvPr id="9" name="Google Shape;215;p17">
              <a:extLst>
                <a:ext uri="{FF2B5EF4-FFF2-40B4-BE49-F238E27FC236}">
                  <a16:creationId xmlns:a16="http://schemas.microsoft.com/office/drawing/2014/main" id="{08DAA0F6-F216-28C8-8058-27EA115DD280}"/>
                </a:ext>
              </a:extLst>
            </p:cNvPr>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6;p17">
              <a:extLst>
                <a:ext uri="{FF2B5EF4-FFF2-40B4-BE49-F238E27FC236}">
                  <a16:creationId xmlns:a16="http://schemas.microsoft.com/office/drawing/2014/main" id="{E19227C1-C777-D230-1F97-4B2B57E36D34}"/>
                </a:ext>
              </a:extLst>
            </p:cNvPr>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dirty="0">
                  <a:solidFill>
                    <a:srgbClr val="FFFFFF"/>
                  </a:solidFill>
                  <a:latin typeface="Roboto Thin"/>
                  <a:ea typeface="Roboto Thin"/>
                  <a:cs typeface="Roboto Thin"/>
                  <a:sym typeface="Roboto Thin"/>
                </a:rPr>
                <a:t>01</a:t>
              </a:r>
              <a:endParaRPr sz="2600" dirty="0">
                <a:solidFill>
                  <a:srgbClr val="FFFFFF"/>
                </a:solidFill>
                <a:latin typeface="Roboto Thin"/>
                <a:ea typeface="Roboto Thin"/>
                <a:cs typeface="Roboto Thin"/>
                <a:sym typeface="Roboto Thin"/>
              </a:endParaRPr>
            </a:p>
          </p:txBody>
        </p:sp>
        <p:sp>
          <p:nvSpPr>
            <p:cNvPr id="11" name="Google Shape;217;p17">
              <a:extLst>
                <a:ext uri="{FF2B5EF4-FFF2-40B4-BE49-F238E27FC236}">
                  <a16:creationId xmlns:a16="http://schemas.microsoft.com/office/drawing/2014/main" id="{D1F9DC87-AD8E-070A-F1DE-E438F928F7A9}"/>
                </a:ext>
              </a:extLst>
            </p:cNvPr>
            <p:cNvSpPr/>
            <p:nvPr/>
          </p:nvSpPr>
          <p:spPr>
            <a:xfrm>
              <a:off x="4622360" y="2323749"/>
              <a:ext cx="2775600" cy="64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A72A1E"/>
                  </a:solidFill>
                  <a:latin typeface="Roboto"/>
                  <a:ea typeface="Roboto"/>
                  <a:cs typeface="Roboto"/>
                  <a:sym typeface="Roboto"/>
                </a:rPr>
                <a:t>Opens the new account for the users by accepting input such as name, account type, account number and minimum balance</a:t>
              </a:r>
              <a:endParaRPr sz="1200" b="1" dirty="0">
                <a:solidFill>
                  <a:srgbClr val="A72A1E"/>
                </a:solidFill>
                <a:latin typeface="Roboto"/>
                <a:ea typeface="Roboto"/>
                <a:cs typeface="Roboto"/>
                <a:sym typeface="Roboto"/>
              </a:endParaRPr>
            </a:p>
          </p:txBody>
        </p:sp>
      </p:grpSp>
      <p:grpSp>
        <p:nvGrpSpPr>
          <p:cNvPr id="12" name="Google Shape;202;p17">
            <a:extLst>
              <a:ext uri="{FF2B5EF4-FFF2-40B4-BE49-F238E27FC236}">
                <a16:creationId xmlns:a16="http://schemas.microsoft.com/office/drawing/2014/main" id="{4FC393E3-4D40-20CC-C7E0-D152FD11BD50}"/>
              </a:ext>
            </a:extLst>
          </p:cNvPr>
          <p:cNvGrpSpPr/>
          <p:nvPr/>
        </p:nvGrpSpPr>
        <p:grpSpPr>
          <a:xfrm>
            <a:off x="1123167" y="2953597"/>
            <a:ext cx="8126710" cy="945911"/>
            <a:chOff x="1593000" y="2322568"/>
            <a:chExt cx="5957975" cy="643500"/>
          </a:xfrm>
        </p:grpSpPr>
        <p:sp>
          <p:nvSpPr>
            <p:cNvPr id="13" name="Google Shape;203;p17">
              <a:extLst>
                <a:ext uri="{FF2B5EF4-FFF2-40B4-BE49-F238E27FC236}">
                  <a16:creationId xmlns:a16="http://schemas.microsoft.com/office/drawing/2014/main" id="{FA969C35-B0FC-5011-F8D7-9DBDB6B9EE94}"/>
                </a:ext>
              </a:extLst>
            </p:cNvPr>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4;p17">
              <a:extLst>
                <a:ext uri="{FF2B5EF4-FFF2-40B4-BE49-F238E27FC236}">
                  <a16:creationId xmlns:a16="http://schemas.microsoft.com/office/drawing/2014/main" id="{1A7EFF9C-EBA8-D3CF-D240-0009BF8AD8E3}"/>
                </a:ext>
              </a:extLst>
            </p:cNvPr>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5;p17">
              <a:extLst>
                <a:ext uri="{FF2B5EF4-FFF2-40B4-BE49-F238E27FC236}">
                  <a16:creationId xmlns:a16="http://schemas.microsoft.com/office/drawing/2014/main" id="{F2E139DF-9351-966F-5A85-767739C29C6D}"/>
                </a:ext>
              </a:extLst>
            </p:cNvPr>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6;p17">
              <a:extLst>
                <a:ext uri="{FF2B5EF4-FFF2-40B4-BE49-F238E27FC236}">
                  <a16:creationId xmlns:a16="http://schemas.microsoft.com/office/drawing/2014/main" id="{AC980C15-1117-8873-B055-828B9187E049}"/>
                </a:ext>
              </a:extLst>
            </p:cNvPr>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dk1"/>
                  </a:solidFill>
                </a:rPr>
                <a:t>View Account</a:t>
              </a:r>
              <a:endParaRPr sz="1300">
                <a:solidFill>
                  <a:schemeClr val="dk1"/>
                </a:solidFill>
                <a:latin typeface="Roboto"/>
                <a:ea typeface="Roboto"/>
                <a:cs typeface="Roboto"/>
                <a:sym typeface="Roboto"/>
              </a:endParaRPr>
            </a:p>
          </p:txBody>
        </p:sp>
        <p:sp>
          <p:nvSpPr>
            <p:cNvPr id="17" name="Google Shape;207;p17">
              <a:extLst>
                <a:ext uri="{FF2B5EF4-FFF2-40B4-BE49-F238E27FC236}">
                  <a16:creationId xmlns:a16="http://schemas.microsoft.com/office/drawing/2014/main" id="{501E4BAD-DC98-826E-7434-52D88ECD332F}"/>
                </a:ext>
              </a:extLst>
            </p:cNvPr>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8;p17">
              <a:extLst>
                <a:ext uri="{FF2B5EF4-FFF2-40B4-BE49-F238E27FC236}">
                  <a16:creationId xmlns:a16="http://schemas.microsoft.com/office/drawing/2014/main" id="{2DC01D60-1AA1-E383-2389-F8B551488E69}"/>
                </a:ext>
              </a:extLst>
            </p:cNvPr>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9" name="Google Shape;209;p17">
              <a:extLst>
                <a:ext uri="{FF2B5EF4-FFF2-40B4-BE49-F238E27FC236}">
                  <a16:creationId xmlns:a16="http://schemas.microsoft.com/office/drawing/2014/main" id="{9F15D274-1034-49E4-4B74-6CC54DCD20C5}"/>
                </a:ext>
              </a:extLst>
            </p:cNvPr>
            <p:cNvSpPr/>
            <p:nvPr/>
          </p:nvSpPr>
          <p:spPr>
            <a:xfrm>
              <a:off x="4605802" y="2323749"/>
              <a:ext cx="2753400" cy="64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A72A1E"/>
                  </a:solidFill>
                  <a:latin typeface="Roboto"/>
                  <a:ea typeface="Roboto"/>
                  <a:cs typeface="Roboto"/>
                  <a:sym typeface="Roboto"/>
                </a:rPr>
                <a:t>This helps to view all the bank accounts that are created</a:t>
              </a:r>
              <a:endParaRPr sz="1200" b="1" dirty="0">
                <a:solidFill>
                  <a:srgbClr val="A72A1E"/>
                </a:solidFill>
                <a:latin typeface="Roboto"/>
                <a:ea typeface="Roboto"/>
                <a:cs typeface="Roboto"/>
                <a:sym typeface="Roboto"/>
              </a:endParaRPr>
            </a:p>
          </p:txBody>
        </p:sp>
      </p:grpSp>
      <p:grpSp>
        <p:nvGrpSpPr>
          <p:cNvPr id="20" name="Google Shape;194;p17">
            <a:extLst>
              <a:ext uri="{FF2B5EF4-FFF2-40B4-BE49-F238E27FC236}">
                <a16:creationId xmlns:a16="http://schemas.microsoft.com/office/drawing/2014/main" id="{3FD9200C-38AF-C1C9-7269-3DDA53A3CA67}"/>
              </a:ext>
            </a:extLst>
          </p:cNvPr>
          <p:cNvGrpSpPr/>
          <p:nvPr/>
        </p:nvGrpSpPr>
        <p:grpSpPr>
          <a:xfrm>
            <a:off x="1123167" y="3861032"/>
            <a:ext cx="8126710" cy="1000187"/>
            <a:chOff x="1593000" y="2322568"/>
            <a:chExt cx="5957975" cy="643500"/>
          </a:xfrm>
        </p:grpSpPr>
        <p:sp>
          <p:nvSpPr>
            <p:cNvPr id="21" name="Google Shape;195;p17">
              <a:extLst>
                <a:ext uri="{FF2B5EF4-FFF2-40B4-BE49-F238E27FC236}">
                  <a16:creationId xmlns:a16="http://schemas.microsoft.com/office/drawing/2014/main" id="{86F683B5-AFA9-80A4-55C9-4B58C2AEB792}"/>
                </a:ext>
              </a:extLst>
            </p:cNvPr>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6;p17">
              <a:extLst>
                <a:ext uri="{FF2B5EF4-FFF2-40B4-BE49-F238E27FC236}">
                  <a16:creationId xmlns:a16="http://schemas.microsoft.com/office/drawing/2014/main" id="{C2EBC32F-A5AD-4736-BF53-676E982057D2}"/>
                </a:ext>
              </a:extLst>
            </p:cNvPr>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7;p17">
              <a:extLst>
                <a:ext uri="{FF2B5EF4-FFF2-40B4-BE49-F238E27FC236}">
                  <a16:creationId xmlns:a16="http://schemas.microsoft.com/office/drawing/2014/main" id="{2158B94A-3536-01FF-336B-5F6683065732}"/>
                </a:ext>
              </a:extLst>
            </p:cNvPr>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p17">
              <a:extLst>
                <a:ext uri="{FF2B5EF4-FFF2-40B4-BE49-F238E27FC236}">
                  <a16:creationId xmlns:a16="http://schemas.microsoft.com/office/drawing/2014/main" id="{B403204D-7F81-CE98-8CC2-CEE758F4C81A}"/>
                </a:ext>
              </a:extLst>
            </p:cNvPr>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500">
                  <a:solidFill>
                    <a:schemeClr val="dk1"/>
                  </a:solidFill>
                </a:rPr>
                <a:t>Deposit Amount</a:t>
              </a:r>
              <a:endParaRPr sz="1100">
                <a:solidFill>
                  <a:schemeClr val="dk1"/>
                </a:solidFill>
                <a:latin typeface="Roboto"/>
                <a:ea typeface="Roboto"/>
                <a:cs typeface="Roboto"/>
                <a:sym typeface="Roboto"/>
              </a:endParaRPr>
            </a:p>
          </p:txBody>
        </p:sp>
        <p:sp>
          <p:nvSpPr>
            <p:cNvPr id="25" name="Google Shape;199;p17">
              <a:extLst>
                <a:ext uri="{FF2B5EF4-FFF2-40B4-BE49-F238E27FC236}">
                  <a16:creationId xmlns:a16="http://schemas.microsoft.com/office/drawing/2014/main" id="{A2EBF5CD-37CB-7E5B-FEBE-02FBFEA52C5B}"/>
                </a:ext>
              </a:extLst>
            </p:cNvPr>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p17">
              <a:extLst>
                <a:ext uri="{FF2B5EF4-FFF2-40B4-BE49-F238E27FC236}">
                  <a16:creationId xmlns:a16="http://schemas.microsoft.com/office/drawing/2014/main" id="{5CD294ED-1BE4-A2CA-E5BC-CC6B9B8FFC7E}"/>
                </a:ext>
              </a:extLst>
            </p:cNvPr>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7" name="Google Shape;201;p17">
              <a:extLst>
                <a:ext uri="{FF2B5EF4-FFF2-40B4-BE49-F238E27FC236}">
                  <a16:creationId xmlns:a16="http://schemas.microsoft.com/office/drawing/2014/main" id="{8353A2E0-95FD-682D-CFB0-53D173B7ECCC}"/>
                </a:ext>
              </a:extLst>
            </p:cNvPr>
            <p:cNvSpPr/>
            <p:nvPr/>
          </p:nvSpPr>
          <p:spPr>
            <a:xfrm>
              <a:off x="4587102" y="2323740"/>
              <a:ext cx="2772000" cy="64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A72A1E"/>
                  </a:solidFill>
                  <a:latin typeface="Roboto"/>
                  <a:ea typeface="Roboto"/>
                  <a:cs typeface="Roboto"/>
                  <a:sym typeface="Roboto"/>
                </a:rPr>
                <a:t>Provide the options to deposit amount to the given account number</a:t>
              </a:r>
              <a:endParaRPr sz="1200" b="1" dirty="0">
                <a:solidFill>
                  <a:srgbClr val="A72A1E"/>
                </a:solidFill>
                <a:latin typeface="Roboto"/>
                <a:ea typeface="Roboto"/>
                <a:cs typeface="Roboto"/>
                <a:sym typeface="Roboto"/>
              </a:endParaRPr>
            </a:p>
          </p:txBody>
        </p:sp>
      </p:grpSp>
      <p:grpSp>
        <p:nvGrpSpPr>
          <p:cNvPr id="36" name="Google Shape;186;p17">
            <a:extLst>
              <a:ext uri="{FF2B5EF4-FFF2-40B4-BE49-F238E27FC236}">
                <a16:creationId xmlns:a16="http://schemas.microsoft.com/office/drawing/2014/main" id="{3B59D016-AF5C-6665-F825-0FA52175FFBD}"/>
              </a:ext>
            </a:extLst>
          </p:cNvPr>
          <p:cNvGrpSpPr/>
          <p:nvPr/>
        </p:nvGrpSpPr>
        <p:grpSpPr>
          <a:xfrm>
            <a:off x="1123167" y="4862853"/>
            <a:ext cx="8126709" cy="840874"/>
            <a:chOff x="1593000" y="2322568"/>
            <a:chExt cx="5957975" cy="643500"/>
          </a:xfrm>
        </p:grpSpPr>
        <p:sp>
          <p:nvSpPr>
            <p:cNvPr id="37" name="Google Shape;187;p17">
              <a:extLst>
                <a:ext uri="{FF2B5EF4-FFF2-40B4-BE49-F238E27FC236}">
                  <a16:creationId xmlns:a16="http://schemas.microsoft.com/office/drawing/2014/main" id="{5E580A80-FA1B-14BE-54C3-D952C19064E0}"/>
                </a:ext>
              </a:extLst>
            </p:cNvPr>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8;p17">
              <a:extLst>
                <a:ext uri="{FF2B5EF4-FFF2-40B4-BE49-F238E27FC236}">
                  <a16:creationId xmlns:a16="http://schemas.microsoft.com/office/drawing/2014/main" id="{156DFE40-7D77-BB6A-4D47-3A276ED16E61}"/>
                </a:ext>
              </a:extLst>
            </p:cNvPr>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9;p17">
              <a:extLst>
                <a:ext uri="{FF2B5EF4-FFF2-40B4-BE49-F238E27FC236}">
                  <a16:creationId xmlns:a16="http://schemas.microsoft.com/office/drawing/2014/main" id="{6219B52C-79D7-99DC-8890-0919BF34C6B6}"/>
                </a:ext>
              </a:extLst>
            </p:cNvPr>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0;p17">
              <a:extLst>
                <a:ext uri="{FF2B5EF4-FFF2-40B4-BE49-F238E27FC236}">
                  <a16:creationId xmlns:a16="http://schemas.microsoft.com/office/drawing/2014/main" id="{48B9439F-AE2C-5E7F-E64A-1045228E345B}"/>
                </a:ext>
              </a:extLst>
            </p:cNvPr>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dk1"/>
                  </a:solidFill>
                </a:rPr>
                <a:t>Withdraw Amount</a:t>
              </a:r>
              <a:endParaRPr sz="1300">
                <a:solidFill>
                  <a:schemeClr val="dk1"/>
                </a:solidFill>
                <a:latin typeface="Roboto"/>
                <a:ea typeface="Roboto"/>
                <a:cs typeface="Roboto"/>
                <a:sym typeface="Roboto"/>
              </a:endParaRPr>
            </a:p>
          </p:txBody>
        </p:sp>
        <p:sp>
          <p:nvSpPr>
            <p:cNvPr id="41" name="Google Shape;191;p17">
              <a:extLst>
                <a:ext uri="{FF2B5EF4-FFF2-40B4-BE49-F238E27FC236}">
                  <a16:creationId xmlns:a16="http://schemas.microsoft.com/office/drawing/2014/main" id="{65554110-21AB-612C-5212-4022722858B5}"/>
                </a:ext>
              </a:extLst>
            </p:cNvPr>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2;p17">
              <a:extLst>
                <a:ext uri="{FF2B5EF4-FFF2-40B4-BE49-F238E27FC236}">
                  <a16:creationId xmlns:a16="http://schemas.microsoft.com/office/drawing/2014/main" id="{0A9E164A-3146-A5CA-0337-DD59DBE41F2E}"/>
                </a:ext>
              </a:extLst>
            </p:cNvPr>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43" name="Google Shape;193;p17">
              <a:extLst>
                <a:ext uri="{FF2B5EF4-FFF2-40B4-BE49-F238E27FC236}">
                  <a16:creationId xmlns:a16="http://schemas.microsoft.com/office/drawing/2014/main" id="{17681E1D-0166-588C-EF79-A74B3F6AC8EE}"/>
                </a:ext>
              </a:extLst>
            </p:cNvPr>
            <p:cNvSpPr/>
            <p:nvPr/>
          </p:nvSpPr>
          <p:spPr>
            <a:xfrm>
              <a:off x="4577689" y="2323746"/>
              <a:ext cx="2781300" cy="64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A72A1E"/>
                  </a:solidFill>
                  <a:latin typeface="Roboto"/>
                  <a:ea typeface="Roboto"/>
                  <a:cs typeface="Roboto"/>
                  <a:sym typeface="Roboto"/>
                </a:rPr>
                <a:t>Provide the options to withdraw amount from the given account number</a:t>
              </a:r>
              <a:endParaRPr sz="1200" b="1" dirty="0">
                <a:solidFill>
                  <a:srgbClr val="A72A1E"/>
                </a:solidFill>
                <a:latin typeface="Roboto"/>
                <a:ea typeface="Roboto"/>
                <a:cs typeface="Roboto"/>
                <a:sym typeface="Roboto"/>
              </a:endParaRPr>
            </a:p>
          </p:txBody>
        </p:sp>
      </p:grpSp>
      <p:grpSp>
        <p:nvGrpSpPr>
          <p:cNvPr id="44" name="Google Shape;178;p17">
            <a:extLst>
              <a:ext uri="{FF2B5EF4-FFF2-40B4-BE49-F238E27FC236}">
                <a16:creationId xmlns:a16="http://schemas.microsoft.com/office/drawing/2014/main" id="{232A813B-A82F-0C6C-7DD2-64AE1C88D2B5}"/>
              </a:ext>
            </a:extLst>
          </p:cNvPr>
          <p:cNvGrpSpPr/>
          <p:nvPr/>
        </p:nvGrpSpPr>
        <p:grpSpPr>
          <a:xfrm>
            <a:off x="1123167" y="5698135"/>
            <a:ext cx="8126709" cy="839305"/>
            <a:chOff x="1593000" y="2322566"/>
            <a:chExt cx="5957975" cy="643500"/>
          </a:xfrm>
        </p:grpSpPr>
        <p:sp>
          <p:nvSpPr>
            <p:cNvPr id="45" name="Google Shape;179;p17">
              <a:extLst>
                <a:ext uri="{FF2B5EF4-FFF2-40B4-BE49-F238E27FC236}">
                  <a16:creationId xmlns:a16="http://schemas.microsoft.com/office/drawing/2014/main" id="{2B4EE8C3-532B-3981-FE5D-FF28A3ED3B01}"/>
                </a:ext>
              </a:extLst>
            </p:cNvPr>
            <p:cNvSpPr/>
            <p:nvPr/>
          </p:nvSpPr>
          <p:spPr>
            <a:xfrm>
              <a:off x="3728375" y="2322566"/>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0;p17">
              <a:extLst>
                <a:ext uri="{FF2B5EF4-FFF2-40B4-BE49-F238E27FC236}">
                  <a16:creationId xmlns:a16="http://schemas.microsoft.com/office/drawing/2014/main" id="{D3735AAE-294F-4A19-CEC0-7E238784B443}"/>
                </a:ext>
              </a:extLst>
            </p:cNvPr>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1;p17">
              <a:extLst>
                <a:ext uri="{FF2B5EF4-FFF2-40B4-BE49-F238E27FC236}">
                  <a16:creationId xmlns:a16="http://schemas.microsoft.com/office/drawing/2014/main" id="{15589F87-3C69-227F-DAF4-8291E611B7B7}"/>
                </a:ext>
              </a:extLst>
            </p:cNvPr>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2;p17">
              <a:extLst>
                <a:ext uri="{FF2B5EF4-FFF2-40B4-BE49-F238E27FC236}">
                  <a16:creationId xmlns:a16="http://schemas.microsoft.com/office/drawing/2014/main" id="{31D59FD6-570D-6FA8-7993-1C838197EB33}"/>
                </a:ext>
              </a:extLst>
            </p:cNvPr>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dirty="0">
                  <a:solidFill>
                    <a:schemeClr val="dk1"/>
                  </a:solidFill>
                </a:rPr>
                <a:t>Balance Enquiry</a:t>
              </a:r>
              <a:endParaRPr sz="1300" dirty="0">
                <a:solidFill>
                  <a:schemeClr val="dk1"/>
                </a:solidFill>
                <a:latin typeface="Roboto"/>
                <a:ea typeface="Roboto"/>
                <a:cs typeface="Roboto"/>
                <a:sym typeface="Roboto"/>
              </a:endParaRPr>
            </a:p>
          </p:txBody>
        </p:sp>
        <p:sp>
          <p:nvSpPr>
            <p:cNvPr id="49" name="Google Shape;183;p17">
              <a:extLst>
                <a:ext uri="{FF2B5EF4-FFF2-40B4-BE49-F238E27FC236}">
                  <a16:creationId xmlns:a16="http://schemas.microsoft.com/office/drawing/2014/main" id="{1FA3BF9F-6991-0453-0A53-109C78DEEF00}"/>
                </a:ext>
              </a:extLst>
            </p:cNvPr>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p17">
              <a:extLst>
                <a:ext uri="{FF2B5EF4-FFF2-40B4-BE49-F238E27FC236}">
                  <a16:creationId xmlns:a16="http://schemas.microsoft.com/office/drawing/2014/main" id="{FA7A1BDB-6744-F27F-148A-28A7A83482B7}"/>
                </a:ext>
              </a:extLst>
            </p:cNvPr>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dirty="0">
                  <a:solidFill>
                    <a:srgbClr val="FFFFFF"/>
                  </a:solidFill>
                  <a:latin typeface="Roboto Thin"/>
                  <a:ea typeface="Roboto Thin"/>
                  <a:cs typeface="Roboto Thin"/>
                  <a:sym typeface="Roboto Thin"/>
                </a:rPr>
                <a:t>05</a:t>
              </a:r>
              <a:endParaRPr sz="2600" dirty="0">
                <a:solidFill>
                  <a:srgbClr val="FFFFFF"/>
                </a:solidFill>
                <a:latin typeface="Roboto Thin"/>
                <a:ea typeface="Roboto Thin"/>
                <a:cs typeface="Roboto Thin"/>
                <a:sym typeface="Roboto Thin"/>
              </a:endParaRPr>
            </a:p>
          </p:txBody>
        </p:sp>
        <p:sp>
          <p:nvSpPr>
            <p:cNvPr id="51" name="Google Shape;185;p17">
              <a:extLst>
                <a:ext uri="{FF2B5EF4-FFF2-40B4-BE49-F238E27FC236}">
                  <a16:creationId xmlns:a16="http://schemas.microsoft.com/office/drawing/2014/main" id="{47773143-81D3-90AB-C062-D9A52DF398D0}"/>
                </a:ext>
              </a:extLst>
            </p:cNvPr>
            <p:cNvSpPr/>
            <p:nvPr/>
          </p:nvSpPr>
          <p:spPr>
            <a:xfrm>
              <a:off x="4587060" y="2323754"/>
              <a:ext cx="2772000" cy="64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A72A1E"/>
                  </a:solidFill>
                  <a:latin typeface="Roboto"/>
                  <a:ea typeface="Roboto"/>
                  <a:cs typeface="Roboto"/>
                  <a:sym typeface="Roboto"/>
                </a:rPr>
                <a:t>Displays bank balance of particular account</a:t>
              </a:r>
              <a:endParaRPr sz="1200" b="1" dirty="0">
                <a:solidFill>
                  <a:srgbClr val="A72A1E"/>
                </a:solidFill>
                <a:latin typeface="Roboto"/>
                <a:ea typeface="Roboto"/>
                <a:cs typeface="Roboto"/>
                <a:sym typeface="Roboto"/>
              </a:endParaRPr>
            </a:p>
          </p:txBody>
        </p:sp>
      </p:grpSp>
    </p:spTree>
    <p:extLst>
      <p:ext uri="{BB962C8B-B14F-4D97-AF65-F5344CB8AC3E}">
        <p14:creationId xmlns:p14="http://schemas.microsoft.com/office/powerpoint/2010/main" val="71827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C462D6-0C9B-689D-7DAC-88E4A1AF7265}"/>
              </a:ext>
            </a:extLst>
          </p:cNvPr>
          <p:cNvSpPr>
            <a:spLocks noGrp="1"/>
          </p:cNvSpPr>
          <p:nvPr>
            <p:ph type="body" idx="1"/>
          </p:nvPr>
        </p:nvSpPr>
        <p:spPr>
          <a:xfrm>
            <a:off x="1038800" y="1472665"/>
            <a:ext cx="9282800" cy="4377635"/>
          </a:xfrm>
        </p:spPr>
        <p:txBody>
          <a:bodyPr/>
          <a:lstStyle/>
          <a:p>
            <a:endParaRPr lang="en-US" dirty="0"/>
          </a:p>
          <a:p>
            <a:endParaRPr lang="en-IN" dirty="0"/>
          </a:p>
          <a:p>
            <a:endParaRPr lang="en-IN" dirty="0"/>
          </a:p>
          <a:p>
            <a:endParaRPr lang="en-IN" dirty="0"/>
          </a:p>
          <a:p>
            <a:endParaRPr lang="en-IN" dirty="0"/>
          </a:p>
          <a:p>
            <a:endParaRPr lang="en-IN" dirty="0"/>
          </a:p>
          <a:p>
            <a:endParaRPr lang="en-IN" dirty="0"/>
          </a:p>
        </p:txBody>
      </p:sp>
      <p:grpSp>
        <p:nvGrpSpPr>
          <p:cNvPr id="20" name="Google Shape;231;p18">
            <a:extLst>
              <a:ext uri="{FF2B5EF4-FFF2-40B4-BE49-F238E27FC236}">
                <a16:creationId xmlns:a16="http://schemas.microsoft.com/office/drawing/2014/main" id="{9A3E13A9-D91B-7346-921C-27105B2D166C}"/>
              </a:ext>
            </a:extLst>
          </p:cNvPr>
          <p:cNvGrpSpPr/>
          <p:nvPr/>
        </p:nvGrpSpPr>
        <p:grpSpPr>
          <a:xfrm>
            <a:off x="1474033" y="3672397"/>
            <a:ext cx="8401486" cy="859054"/>
            <a:chOff x="1593000" y="2322418"/>
            <a:chExt cx="5957975" cy="643650"/>
          </a:xfrm>
        </p:grpSpPr>
        <p:sp>
          <p:nvSpPr>
            <p:cNvPr id="21" name="Google Shape;232;p18">
              <a:extLst>
                <a:ext uri="{FF2B5EF4-FFF2-40B4-BE49-F238E27FC236}">
                  <a16:creationId xmlns:a16="http://schemas.microsoft.com/office/drawing/2014/main" id="{30394F57-24DD-8E28-1AC6-7531721F6640}"/>
                </a:ext>
              </a:extLst>
            </p:cNvPr>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3;p18">
              <a:extLst>
                <a:ext uri="{FF2B5EF4-FFF2-40B4-BE49-F238E27FC236}">
                  <a16:creationId xmlns:a16="http://schemas.microsoft.com/office/drawing/2014/main" id="{89128B76-A14B-75F3-D675-A3A8224C187E}"/>
                </a:ext>
              </a:extLst>
            </p:cNvPr>
            <p:cNvSpPr/>
            <p:nvPr/>
          </p:nvSpPr>
          <p:spPr>
            <a:xfrm flipH="1">
              <a:off x="2162157" y="2322418"/>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4;p18">
              <a:extLst>
                <a:ext uri="{FF2B5EF4-FFF2-40B4-BE49-F238E27FC236}">
                  <a16:creationId xmlns:a16="http://schemas.microsoft.com/office/drawing/2014/main" id="{34766424-9A45-8ECA-16C5-FDAF238A3742}"/>
                </a:ext>
              </a:extLst>
            </p:cNvPr>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5;p18">
              <a:extLst>
                <a:ext uri="{FF2B5EF4-FFF2-40B4-BE49-F238E27FC236}">
                  <a16:creationId xmlns:a16="http://schemas.microsoft.com/office/drawing/2014/main" id="{E9D75E65-4E1A-B07A-6C4F-2C0BAC08B67A}"/>
                </a:ext>
              </a:extLst>
            </p:cNvPr>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dirty="0">
                  <a:solidFill>
                    <a:schemeClr val="tx1"/>
                  </a:solidFill>
                  <a:latin typeface="Roboto Medium"/>
                  <a:ea typeface="Roboto Medium"/>
                  <a:cs typeface="Roboto Medium"/>
                  <a:sym typeface="Roboto Medium"/>
                </a:rPr>
                <a:t>Logout</a:t>
              </a:r>
              <a:endParaRPr sz="1600" dirty="0">
                <a:solidFill>
                  <a:schemeClr val="tx1"/>
                </a:solidFill>
                <a:latin typeface="Roboto"/>
                <a:ea typeface="Roboto"/>
                <a:cs typeface="Roboto"/>
                <a:sym typeface="Roboto"/>
              </a:endParaRPr>
            </a:p>
          </p:txBody>
        </p:sp>
        <p:sp>
          <p:nvSpPr>
            <p:cNvPr id="25" name="Google Shape;236;p18">
              <a:extLst>
                <a:ext uri="{FF2B5EF4-FFF2-40B4-BE49-F238E27FC236}">
                  <a16:creationId xmlns:a16="http://schemas.microsoft.com/office/drawing/2014/main" id="{BE4CB4F4-121B-782C-095C-574CBA1DED07}"/>
                </a:ext>
              </a:extLst>
            </p:cNvPr>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7;p18">
              <a:extLst>
                <a:ext uri="{FF2B5EF4-FFF2-40B4-BE49-F238E27FC236}">
                  <a16:creationId xmlns:a16="http://schemas.microsoft.com/office/drawing/2014/main" id="{1F1F012D-B2A0-3699-6342-AC5A06C7B71C}"/>
                </a:ext>
              </a:extLst>
            </p:cNvPr>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dirty="0">
                  <a:solidFill>
                    <a:srgbClr val="FFFFFF"/>
                  </a:solidFill>
                  <a:latin typeface="Roboto Thin"/>
                  <a:ea typeface="Roboto Thin"/>
                  <a:cs typeface="Roboto Thin"/>
                  <a:sym typeface="Roboto Thin"/>
                </a:rPr>
                <a:t>08</a:t>
              </a:r>
              <a:endParaRPr sz="2600" dirty="0">
                <a:solidFill>
                  <a:srgbClr val="FFFFFF"/>
                </a:solidFill>
                <a:latin typeface="Roboto Thin"/>
                <a:ea typeface="Roboto Thin"/>
                <a:cs typeface="Roboto Thin"/>
                <a:sym typeface="Roboto Thin"/>
              </a:endParaRPr>
            </a:p>
          </p:txBody>
        </p:sp>
        <p:sp>
          <p:nvSpPr>
            <p:cNvPr id="27" name="Google Shape;238;p18">
              <a:extLst>
                <a:ext uri="{FF2B5EF4-FFF2-40B4-BE49-F238E27FC236}">
                  <a16:creationId xmlns:a16="http://schemas.microsoft.com/office/drawing/2014/main" id="{D31395C2-E164-6FC0-C3C2-0416A549B74F}"/>
                </a:ext>
              </a:extLst>
            </p:cNvPr>
            <p:cNvSpPr/>
            <p:nvPr/>
          </p:nvSpPr>
          <p:spPr>
            <a:xfrm>
              <a:off x="4709120" y="2323746"/>
              <a:ext cx="2649900" cy="64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A72A1E"/>
                  </a:solidFill>
                  <a:latin typeface="Roboto"/>
                  <a:ea typeface="Roboto"/>
                  <a:cs typeface="Roboto"/>
                  <a:sym typeface="Roboto"/>
                </a:rPr>
                <a:t>This helps to get logout from the account</a:t>
              </a:r>
              <a:endParaRPr sz="1200" b="1" dirty="0">
                <a:solidFill>
                  <a:srgbClr val="A72A1E"/>
                </a:solidFill>
                <a:latin typeface="Roboto"/>
                <a:ea typeface="Roboto"/>
                <a:cs typeface="Roboto"/>
                <a:sym typeface="Roboto"/>
              </a:endParaRPr>
            </a:p>
          </p:txBody>
        </p:sp>
      </p:grpSp>
      <p:grpSp>
        <p:nvGrpSpPr>
          <p:cNvPr id="28" name="Google Shape;223;p18">
            <a:extLst>
              <a:ext uri="{FF2B5EF4-FFF2-40B4-BE49-F238E27FC236}">
                <a16:creationId xmlns:a16="http://schemas.microsoft.com/office/drawing/2014/main" id="{362C1D9D-6FED-F06C-119C-2DF4F63A907C}"/>
              </a:ext>
            </a:extLst>
          </p:cNvPr>
          <p:cNvGrpSpPr/>
          <p:nvPr/>
        </p:nvGrpSpPr>
        <p:grpSpPr>
          <a:xfrm>
            <a:off x="1467750" y="4521712"/>
            <a:ext cx="8396009" cy="863623"/>
            <a:chOff x="1593000" y="2322568"/>
            <a:chExt cx="5957975" cy="643500"/>
          </a:xfrm>
        </p:grpSpPr>
        <p:sp>
          <p:nvSpPr>
            <p:cNvPr id="29" name="Google Shape;224;p18">
              <a:extLst>
                <a:ext uri="{FF2B5EF4-FFF2-40B4-BE49-F238E27FC236}">
                  <a16:creationId xmlns:a16="http://schemas.microsoft.com/office/drawing/2014/main" id="{B31A41C3-06EC-F46F-C68F-2E5FBEF3E564}"/>
                </a:ext>
              </a:extLst>
            </p:cNvPr>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5;p18">
              <a:extLst>
                <a:ext uri="{FF2B5EF4-FFF2-40B4-BE49-F238E27FC236}">
                  <a16:creationId xmlns:a16="http://schemas.microsoft.com/office/drawing/2014/main" id="{1C32955F-4BBC-AFCF-14E1-1704FFFB6FC0}"/>
                </a:ext>
              </a:extLst>
            </p:cNvPr>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6;p18">
              <a:extLst>
                <a:ext uri="{FF2B5EF4-FFF2-40B4-BE49-F238E27FC236}">
                  <a16:creationId xmlns:a16="http://schemas.microsoft.com/office/drawing/2014/main" id="{AEE685B9-C015-3360-926D-C1923C0C3733}"/>
                </a:ext>
              </a:extLst>
            </p:cNvPr>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7;p18">
              <a:extLst>
                <a:ext uri="{FF2B5EF4-FFF2-40B4-BE49-F238E27FC236}">
                  <a16:creationId xmlns:a16="http://schemas.microsoft.com/office/drawing/2014/main" id="{44536297-88AD-67D9-D31C-736295B23026}"/>
                </a:ext>
              </a:extLst>
            </p:cNvPr>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dirty="0">
                  <a:solidFill>
                    <a:schemeClr val="tx1"/>
                  </a:solidFill>
                  <a:latin typeface="Roboto Medium"/>
                  <a:ea typeface="Roboto Medium"/>
                  <a:cs typeface="Roboto Medium"/>
                  <a:sym typeface="Roboto Medium"/>
                </a:rPr>
                <a:t>Exit</a:t>
              </a:r>
              <a:endParaRPr sz="1600" dirty="0">
                <a:solidFill>
                  <a:schemeClr val="tx1"/>
                </a:solidFill>
                <a:latin typeface="Roboto"/>
                <a:ea typeface="Roboto"/>
                <a:cs typeface="Roboto"/>
                <a:sym typeface="Roboto"/>
              </a:endParaRPr>
            </a:p>
          </p:txBody>
        </p:sp>
        <p:sp>
          <p:nvSpPr>
            <p:cNvPr id="33" name="Google Shape;228;p18">
              <a:extLst>
                <a:ext uri="{FF2B5EF4-FFF2-40B4-BE49-F238E27FC236}">
                  <a16:creationId xmlns:a16="http://schemas.microsoft.com/office/drawing/2014/main" id="{330C33F3-2A41-AC6E-9B67-3D6D48AD1455}"/>
                </a:ext>
              </a:extLst>
            </p:cNvPr>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9;p18">
              <a:extLst>
                <a:ext uri="{FF2B5EF4-FFF2-40B4-BE49-F238E27FC236}">
                  <a16:creationId xmlns:a16="http://schemas.microsoft.com/office/drawing/2014/main" id="{76D06872-7585-1617-F4F5-A586C76463DD}"/>
                </a:ext>
              </a:extLst>
            </p:cNvPr>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dirty="0">
                  <a:solidFill>
                    <a:srgbClr val="FFFFFF"/>
                  </a:solidFill>
                  <a:latin typeface="Roboto Thin"/>
                  <a:ea typeface="Roboto Thin"/>
                  <a:cs typeface="Roboto Thin"/>
                  <a:sym typeface="Roboto Thin"/>
                </a:rPr>
                <a:t>09</a:t>
              </a:r>
              <a:endParaRPr sz="2600" dirty="0">
                <a:solidFill>
                  <a:srgbClr val="FFFFFF"/>
                </a:solidFill>
                <a:latin typeface="Roboto Thin"/>
                <a:ea typeface="Roboto Thin"/>
                <a:cs typeface="Roboto Thin"/>
                <a:sym typeface="Roboto Thin"/>
              </a:endParaRPr>
            </a:p>
          </p:txBody>
        </p:sp>
        <p:sp>
          <p:nvSpPr>
            <p:cNvPr id="35" name="Google Shape;230;p18">
              <a:extLst>
                <a:ext uri="{FF2B5EF4-FFF2-40B4-BE49-F238E27FC236}">
                  <a16:creationId xmlns:a16="http://schemas.microsoft.com/office/drawing/2014/main" id="{97544CA3-3F9B-699A-EE1B-EB33FB0DC98A}"/>
                </a:ext>
              </a:extLst>
            </p:cNvPr>
            <p:cNvSpPr/>
            <p:nvPr/>
          </p:nvSpPr>
          <p:spPr>
            <a:xfrm>
              <a:off x="4681896" y="2323754"/>
              <a:ext cx="2677200" cy="64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A72A1E"/>
                  </a:solidFill>
                  <a:latin typeface="Roboto"/>
                  <a:ea typeface="Roboto"/>
                  <a:cs typeface="Roboto"/>
                  <a:sym typeface="Roboto"/>
                </a:rPr>
                <a:t>This option is to get exit  </a:t>
              </a:r>
              <a:endParaRPr sz="1200" b="1" dirty="0">
                <a:solidFill>
                  <a:srgbClr val="A72A1E"/>
                </a:solidFill>
                <a:latin typeface="Roboto"/>
                <a:ea typeface="Roboto"/>
                <a:cs typeface="Roboto"/>
                <a:sym typeface="Roboto"/>
              </a:endParaRPr>
            </a:p>
          </p:txBody>
        </p:sp>
      </p:grpSp>
      <p:grpSp>
        <p:nvGrpSpPr>
          <p:cNvPr id="36" name="Google Shape;247;p18">
            <a:extLst>
              <a:ext uri="{FF2B5EF4-FFF2-40B4-BE49-F238E27FC236}">
                <a16:creationId xmlns:a16="http://schemas.microsoft.com/office/drawing/2014/main" id="{388C9E4A-2A44-1ED7-17B9-8595250A6BBF}"/>
              </a:ext>
            </a:extLst>
          </p:cNvPr>
          <p:cNvGrpSpPr/>
          <p:nvPr/>
        </p:nvGrpSpPr>
        <p:grpSpPr>
          <a:xfrm>
            <a:off x="1467750" y="2647542"/>
            <a:ext cx="8407769" cy="1042315"/>
            <a:chOff x="1593000" y="2322568"/>
            <a:chExt cx="5957975" cy="643500"/>
          </a:xfrm>
        </p:grpSpPr>
        <p:sp>
          <p:nvSpPr>
            <p:cNvPr id="37" name="Google Shape;248;p18">
              <a:extLst>
                <a:ext uri="{FF2B5EF4-FFF2-40B4-BE49-F238E27FC236}">
                  <a16:creationId xmlns:a16="http://schemas.microsoft.com/office/drawing/2014/main" id="{1C3A7D5F-20B2-7EBE-BF55-506170B7B5FB}"/>
                </a:ext>
              </a:extLst>
            </p:cNvPr>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9;p18">
              <a:extLst>
                <a:ext uri="{FF2B5EF4-FFF2-40B4-BE49-F238E27FC236}">
                  <a16:creationId xmlns:a16="http://schemas.microsoft.com/office/drawing/2014/main" id="{66E0DC34-35A0-208A-F0E2-F88440339ED1}"/>
                </a:ext>
              </a:extLst>
            </p:cNvPr>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0;p18">
              <a:extLst>
                <a:ext uri="{FF2B5EF4-FFF2-40B4-BE49-F238E27FC236}">
                  <a16:creationId xmlns:a16="http://schemas.microsoft.com/office/drawing/2014/main" id="{82E32E13-BB59-34EC-664B-2182BEC7B611}"/>
                </a:ext>
              </a:extLst>
            </p:cNvPr>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1;p18">
              <a:extLst>
                <a:ext uri="{FF2B5EF4-FFF2-40B4-BE49-F238E27FC236}">
                  <a16:creationId xmlns:a16="http://schemas.microsoft.com/office/drawing/2014/main" id="{02927E27-A1FA-5435-2C0A-282407300B53}"/>
                </a:ext>
              </a:extLst>
            </p:cNvPr>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dirty="0">
                  <a:solidFill>
                    <a:schemeClr val="tx1"/>
                  </a:solidFill>
                  <a:latin typeface="+mj-lt"/>
                  <a:ea typeface="Roboto Medium"/>
                  <a:cs typeface="Roboto Medium"/>
                  <a:sym typeface="Roboto Medium"/>
                </a:rPr>
                <a:t>Close Account</a:t>
              </a:r>
              <a:endParaRPr sz="1600" dirty="0">
                <a:solidFill>
                  <a:schemeClr val="tx1"/>
                </a:solidFill>
                <a:latin typeface="+mj-lt"/>
                <a:ea typeface="Roboto"/>
                <a:cs typeface="Roboto"/>
                <a:sym typeface="Roboto"/>
              </a:endParaRPr>
            </a:p>
          </p:txBody>
        </p:sp>
        <p:sp>
          <p:nvSpPr>
            <p:cNvPr id="41" name="Google Shape;252;p18">
              <a:extLst>
                <a:ext uri="{FF2B5EF4-FFF2-40B4-BE49-F238E27FC236}">
                  <a16:creationId xmlns:a16="http://schemas.microsoft.com/office/drawing/2014/main" id="{50C5DFF1-0C11-735F-6033-BCBA905C6F7A}"/>
                </a:ext>
              </a:extLst>
            </p:cNvPr>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3;p18">
              <a:extLst>
                <a:ext uri="{FF2B5EF4-FFF2-40B4-BE49-F238E27FC236}">
                  <a16:creationId xmlns:a16="http://schemas.microsoft.com/office/drawing/2014/main" id="{0AD2941B-27F4-2464-E653-A5B302AC0CCC}"/>
                </a:ext>
              </a:extLst>
            </p:cNvPr>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dirty="0">
                  <a:solidFill>
                    <a:srgbClr val="FFFFFF"/>
                  </a:solidFill>
                  <a:latin typeface="Roboto Thin"/>
                  <a:ea typeface="Roboto Thin"/>
                  <a:cs typeface="Roboto Thin"/>
                  <a:sym typeface="Roboto Thin"/>
                </a:rPr>
                <a:t>07</a:t>
              </a:r>
              <a:endParaRPr sz="2600" dirty="0">
                <a:solidFill>
                  <a:srgbClr val="FFFFFF"/>
                </a:solidFill>
                <a:latin typeface="Roboto Thin"/>
                <a:ea typeface="Roboto Thin"/>
                <a:cs typeface="Roboto Thin"/>
                <a:sym typeface="Roboto Thin"/>
              </a:endParaRPr>
            </a:p>
          </p:txBody>
        </p:sp>
        <p:sp>
          <p:nvSpPr>
            <p:cNvPr id="43" name="Google Shape;254;p18">
              <a:extLst>
                <a:ext uri="{FF2B5EF4-FFF2-40B4-BE49-F238E27FC236}">
                  <a16:creationId xmlns:a16="http://schemas.microsoft.com/office/drawing/2014/main" id="{673A436B-C804-1944-D659-B2EF61CB3007}"/>
                </a:ext>
              </a:extLst>
            </p:cNvPr>
            <p:cNvSpPr/>
            <p:nvPr/>
          </p:nvSpPr>
          <p:spPr>
            <a:xfrm>
              <a:off x="4718202" y="2323749"/>
              <a:ext cx="2640900" cy="64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A72A1E"/>
                  </a:solidFill>
                  <a:latin typeface="Roboto"/>
                  <a:ea typeface="Roboto"/>
                  <a:cs typeface="Roboto"/>
                  <a:sym typeface="Roboto"/>
                </a:rPr>
                <a:t>Cancels/Close  the selected account from the bank</a:t>
              </a:r>
              <a:endParaRPr sz="1200" b="1" dirty="0">
                <a:solidFill>
                  <a:srgbClr val="A72A1E"/>
                </a:solidFill>
                <a:latin typeface="Roboto"/>
                <a:ea typeface="Roboto"/>
                <a:cs typeface="Roboto"/>
                <a:sym typeface="Roboto"/>
              </a:endParaRPr>
            </a:p>
            <a:p>
              <a:pPr marL="0" lvl="0" indent="0" algn="l" rtl="0">
                <a:lnSpc>
                  <a:spcPct val="115000"/>
                </a:lnSpc>
                <a:spcBef>
                  <a:spcPts val="0"/>
                </a:spcBef>
                <a:spcAft>
                  <a:spcPts val="0"/>
                </a:spcAft>
                <a:buNone/>
              </a:pPr>
              <a:endParaRPr sz="1100" b="1" dirty="0">
                <a:solidFill>
                  <a:srgbClr val="A72A1E"/>
                </a:solidFill>
                <a:latin typeface="Roboto"/>
                <a:ea typeface="Roboto"/>
                <a:cs typeface="Roboto"/>
                <a:sym typeface="Roboto"/>
              </a:endParaRPr>
            </a:p>
          </p:txBody>
        </p:sp>
      </p:grpSp>
      <p:grpSp>
        <p:nvGrpSpPr>
          <p:cNvPr id="44" name="Google Shape;255;p18">
            <a:extLst>
              <a:ext uri="{FF2B5EF4-FFF2-40B4-BE49-F238E27FC236}">
                <a16:creationId xmlns:a16="http://schemas.microsoft.com/office/drawing/2014/main" id="{C2CE6BCB-B3F1-6649-79B2-5C7B864510CF}"/>
              </a:ext>
            </a:extLst>
          </p:cNvPr>
          <p:cNvGrpSpPr/>
          <p:nvPr/>
        </p:nvGrpSpPr>
        <p:grpSpPr>
          <a:xfrm>
            <a:off x="1467750" y="1616284"/>
            <a:ext cx="8407769" cy="1040371"/>
            <a:chOff x="1593000" y="2322568"/>
            <a:chExt cx="5957975" cy="643500"/>
          </a:xfrm>
        </p:grpSpPr>
        <p:sp>
          <p:nvSpPr>
            <p:cNvPr id="45" name="Google Shape;256;p18">
              <a:extLst>
                <a:ext uri="{FF2B5EF4-FFF2-40B4-BE49-F238E27FC236}">
                  <a16:creationId xmlns:a16="http://schemas.microsoft.com/office/drawing/2014/main" id="{1D465F9D-A2B7-94F9-FF27-CA2CBE5F4BC7}"/>
                </a:ext>
              </a:extLst>
            </p:cNvPr>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7;p18">
              <a:extLst>
                <a:ext uri="{FF2B5EF4-FFF2-40B4-BE49-F238E27FC236}">
                  <a16:creationId xmlns:a16="http://schemas.microsoft.com/office/drawing/2014/main" id="{9B8B6AC3-1616-F01C-3AB5-1266F95AA8A8}"/>
                </a:ext>
              </a:extLst>
            </p:cNvPr>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8;p18">
              <a:extLst>
                <a:ext uri="{FF2B5EF4-FFF2-40B4-BE49-F238E27FC236}">
                  <a16:creationId xmlns:a16="http://schemas.microsoft.com/office/drawing/2014/main" id="{75C16C31-AC45-47F9-5337-A973A253E9B8}"/>
                </a:ext>
              </a:extLst>
            </p:cNvPr>
            <p:cNvSpPr/>
            <p:nvPr/>
          </p:nvSpPr>
          <p:spPr>
            <a:xfrm rot="16200000">
              <a:off x="3501575"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9;p18">
              <a:extLst>
                <a:ext uri="{FF2B5EF4-FFF2-40B4-BE49-F238E27FC236}">
                  <a16:creationId xmlns:a16="http://schemas.microsoft.com/office/drawing/2014/main" id="{1DB25AD4-3863-2B55-1B0B-C5D714B5ED1D}"/>
                </a:ext>
              </a:extLst>
            </p:cNvPr>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600" dirty="0">
                  <a:solidFill>
                    <a:schemeClr val="tx1"/>
                  </a:solidFill>
                  <a:latin typeface="+mn-lt"/>
                  <a:ea typeface="Roboto Medium"/>
                  <a:cs typeface="Roboto Medium"/>
                  <a:sym typeface="Roboto Medium"/>
                </a:rPr>
                <a:t>Account Holder List</a:t>
              </a:r>
              <a:endParaRPr sz="1600" dirty="0">
                <a:solidFill>
                  <a:schemeClr val="tx1"/>
                </a:solidFill>
                <a:latin typeface="+mn-lt"/>
                <a:ea typeface="Roboto"/>
                <a:cs typeface="Roboto"/>
                <a:sym typeface="Roboto"/>
              </a:endParaRPr>
            </a:p>
          </p:txBody>
        </p:sp>
        <p:sp>
          <p:nvSpPr>
            <p:cNvPr id="49" name="Google Shape;260;p18">
              <a:extLst>
                <a:ext uri="{FF2B5EF4-FFF2-40B4-BE49-F238E27FC236}">
                  <a16:creationId xmlns:a16="http://schemas.microsoft.com/office/drawing/2014/main" id="{FF630FB8-CC0B-C967-76D6-FBBCFFA68B71}"/>
                </a:ext>
              </a:extLst>
            </p:cNvPr>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1;p18">
              <a:extLst>
                <a:ext uri="{FF2B5EF4-FFF2-40B4-BE49-F238E27FC236}">
                  <a16:creationId xmlns:a16="http://schemas.microsoft.com/office/drawing/2014/main" id="{6076FC72-F37C-C84D-E27A-A12E162E7D11}"/>
                </a:ext>
              </a:extLst>
            </p:cNvPr>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dirty="0">
                  <a:solidFill>
                    <a:srgbClr val="FFFFFF"/>
                  </a:solidFill>
                  <a:latin typeface="Roboto Thin"/>
                  <a:ea typeface="Roboto Thin"/>
                  <a:cs typeface="Roboto Thin"/>
                  <a:sym typeface="Roboto Thin"/>
                </a:rPr>
                <a:t>06</a:t>
              </a:r>
              <a:endParaRPr sz="2600" dirty="0">
                <a:solidFill>
                  <a:srgbClr val="FFFFFF"/>
                </a:solidFill>
                <a:latin typeface="Roboto Thin"/>
                <a:ea typeface="Roboto Thin"/>
                <a:cs typeface="Roboto Thin"/>
                <a:sym typeface="Roboto Thin"/>
              </a:endParaRPr>
            </a:p>
          </p:txBody>
        </p:sp>
        <p:sp>
          <p:nvSpPr>
            <p:cNvPr id="51" name="Google Shape;262;p18">
              <a:extLst>
                <a:ext uri="{FF2B5EF4-FFF2-40B4-BE49-F238E27FC236}">
                  <a16:creationId xmlns:a16="http://schemas.microsoft.com/office/drawing/2014/main" id="{4DD88F8F-5116-CC5E-FD51-BE149303232A}"/>
                </a:ext>
              </a:extLst>
            </p:cNvPr>
            <p:cNvSpPr/>
            <p:nvPr/>
          </p:nvSpPr>
          <p:spPr>
            <a:xfrm>
              <a:off x="4727262" y="2323749"/>
              <a:ext cx="2631900" cy="64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dirty="0">
                  <a:solidFill>
                    <a:srgbClr val="A72A1E"/>
                  </a:solidFill>
                  <a:latin typeface="Roboto"/>
                  <a:ea typeface="Roboto"/>
                  <a:cs typeface="Roboto"/>
                  <a:sym typeface="Roboto"/>
                </a:rPr>
                <a:t>This option helps to view all the bank accounts in the database</a:t>
              </a:r>
              <a:endParaRPr sz="1200" b="1" dirty="0">
                <a:solidFill>
                  <a:srgbClr val="A72A1E"/>
                </a:solidFill>
                <a:latin typeface="Roboto"/>
                <a:ea typeface="Roboto"/>
                <a:cs typeface="Roboto"/>
                <a:sym typeface="Roboto"/>
              </a:endParaRPr>
            </a:p>
          </p:txBody>
        </p:sp>
      </p:grpSp>
    </p:spTree>
    <p:extLst>
      <p:ext uri="{BB962C8B-B14F-4D97-AF65-F5344CB8AC3E}">
        <p14:creationId xmlns:p14="http://schemas.microsoft.com/office/powerpoint/2010/main" val="395632489"/>
      </p:ext>
    </p:extLst>
  </p:cSld>
  <p:clrMapOvr>
    <a:masterClrMapping/>
  </p:clrMapOvr>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TotalTime>
  <Words>817</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Fira Sans</vt:lpstr>
      <vt:lpstr>Fira Sans Light</vt:lpstr>
      <vt:lpstr>Fira Sans Medium</vt:lpstr>
      <vt:lpstr>Fira Sans SemiBold</vt:lpstr>
      <vt:lpstr>Roboto</vt:lpstr>
      <vt:lpstr>Roboto Medium</vt:lpstr>
      <vt:lpstr>Roboto Thin</vt:lpstr>
      <vt:lpstr>Times New Roman</vt:lpstr>
      <vt:lpstr>Wingdings</vt:lpstr>
      <vt:lpstr>Alonso template</vt:lpstr>
      <vt:lpstr>“Banking Management System”</vt:lpstr>
      <vt:lpstr>PowerPoint Presentation</vt:lpstr>
      <vt:lpstr>ABSTRACT</vt:lpstr>
      <vt:lpstr>INTRODUCTION</vt:lpstr>
      <vt:lpstr>PROPOSED SYSTEM</vt:lpstr>
      <vt:lpstr>REQUIREMENTS</vt:lpstr>
      <vt:lpstr>Background of the project</vt:lpstr>
      <vt:lpstr>Module Description</vt:lpstr>
      <vt:lpstr>PowerPoint Presentation</vt:lpstr>
      <vt:lpstr>UML Diagrams</vt:lpstr>
      <vt:lpstr>Database Tables</vt:lpstr>
      <vt:lpstr>PowerPoint Presentation</vt:lpstr>
      <vt:lpstr>How does the application work?</vt:lpstr>
      <vt:lpstr>PowerPoint Presentation</vt:lpstr>
      <vt:lpstr>Snapshots Of our Application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Likhitha Shree</dc:creator>
  <cp:lastModifiedBy>Sudha Rani</cp:lastModifiedBy>
  <cp:revision>20</cp:revision>
  <dcterms:created xsi:type="dcterms:W3CDTF">2022-01-29T04:25:42Z</dcterms:created>
  <dcterms:modified xsi:type="dcterms:W3CDTF">2022-05-09T10:19:59Z</dcterms:modified>
</cp:coreProperties>
</file>