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epak.vs\Documents\Sumii\assignment\Copy%20of%20data_sal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epak.vs\Documents\Sumii\assignment\Copy%20of%20data_sal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epak.vs\Documents\Sumii\assignment\Copy%20of%20data_sal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epak.vs\Documents\Sumii\assignment\Copy%20of%20data_sal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epak.vs\Documents\Sumii\assignment\Copy%20of%20data_sale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PRODUCTS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Sheet3!$M$1</c:f>
              <c:strCache>
                <c:ptCount val="1"/>
                <c:pt idx="0">
                  <c:v>frequency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Sheet3!$L$2:$L$7</c:f>
              <c:strCache>
                <c:ptCount val="6"/>
                <c:pt idx="0">
                  <c:v>Carlota</c:v>
                </c:pt>
                <c:pt idx="1">
                  <c:v>Yanaki</c:v>
                </c:pt>
                <c:pt idx="2">
                  <c:v>Aspen</c:v>
                </c:pt>
                <c:pt idx="3">
                  <c:v>Sunset</c:v>
                </c:pt>
                <c:pt idx="4">
                  <c:v>Delicate Arch</c:v>
                </c:pt>
                <c:pt idx="5">
                  <c:v>Bellen</c:v>
                </c:pt>
              </c:strCache>
            </c:strRef>
          </c:cat>
          <c:val>
            <c:numRef>
              <c:f>Sheet3!$M$2:$M$7</c:f>
              <c:numCache>
                <c:formatCode>General</c:formatCode>
                <c:ptCount val="6"/>
                <c:pt idx="0">
                  <c:v>13</c:v>
                </c:pt>
                <c:pt idx="1">
                  <c:v>19</c:v>
                </c:pt>
                <c:pt idx="2">
                  <c:v>16</c:v>
                </c:pt>
                <c:pt idx="3">
                  <c:v>3</c:v>
                </c:pt>
                <c:pt idx="4">
                  <c:v>5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46-402D-A7C8-FE4C8431813E}"/>
            </c:ext>
          </c:extLst>
        </c:ser>
        <c:ser>
          <c:idx val="1"/>
          <c:order val="1"/>
          <c:tx>
            <c:strRef>
              <c:f>Sheet3!$N$1</c:f>
              <c:strCache>
                <c:ptCount val="1"/>
                <c:pt idx="0">
                  <c:v>relative frequency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Sheet3!$L$2:$L$7</c:f>
              <c:strCache>
                <c:ptCount val="6"/>
                <c:pt idx="0">
                  <c:v>Carlota</c:v>
                </c:pt>
                <c:pt idx="1">
                  <c:v>Yanaki</c:v>
                </c:pt>
                <c:pt idx="2">
                  <c:v>Aspen</c:v>
                </c:pt>
                <c:pt idx="3">
                  <c:v>Sunset</c:v>
                </c:pt>
                <c:pt idx="4">
                  <c:v>Delicate Arch</c:v>
                </c:pt>
                <c:pt idx="5">
                  <c:v>Bellen</c:v>
                </c:pt>
              </c:strCache>
            </c:strRef>
          </c:cat>
          <c:val>
            <c:numRef>
              <c:f>Sheet3!$N$2:$N$7</c:f>
              <c:numCache>
                <c:formatCode>General</c:formatCode>
                <c:ptCount val="6"/>
                <c:pt idx="0">
                  <c:v>0.22807017543859648</c:v>
                </c:pt>
                <c:pt idx="1">
                  <c:v>0.33333333333333331</c:v>
                </c:pt>
                <c:pt idx="2">
                  <c:v>0.2807017543859649</c:v>
                </c:pt>
                <c:pt idx="3">
                  <c:v>5.2631578947368418E-2</c:v>
                </c:pt>
                <c:pt idx="4">
                  <c:v>8.771929824561403E-2</c:v>
                </c:pt>
                <c:pt idx="5">
                  <c:v>1.7543859649122806E-2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446-402D-A7C8-FE4C843181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60503631"/>
        <c:axId val="1960505295"/>
      </c:barChart>
      <c:lineChart>
        <c:grouping val="standard"/>
        <c:varyColors val="0"/>
        <c:ser>
          <c:idx val="2"/>
          <c:order val="2"/>
          <c:tx>
            <c:strRef>
              <c:f>Sheet3!$O$1</c:f>
              <c:strCache>
                <c:ptCount val="1"/>
                <c:pt idx="0">
                  <c:v>percent frequency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Sheet3!$L$2:$L$7</c:f>
              <c:strCache>
                <c:ptCount val="6"/>
                <c:pt idx="0">
                  <c:v>Carlota</c:v>
                </c:pt>
                <c:pt idx="1">
                  <c:v>Yanaki</c:v>
                </c:pt>
                <c:pt idx="2">
                  <c:v>Aspen</c:v>
                </c:pt>
                <c:pt idx="3">
                  <c:v>Sunset</c:v>
                </c:pt>
                <c:pt idx="4">
                  <c:v>Delicate Arch</c:v>
                </c:pt>
                <c:pt idx="5">
                  <c:v>Bellen</c:v>
                </c:pt>
              </c:strCache>
            </c:strRef>
          </c:cat>
          <c:val>
            <c:numRef>
              <c:f>Sheet3!$O$2:$O$7</c:f>
              <c:numCache>
                <c:formatCode>0.00%</c:formatCode>
                <c:ptCount val="6"/>
                <c:pt idx="0">
                  <c:v>0.22807017543859648</c:v>
                </c:pt>
                <c:pt idx="1">
                  <c:v>0.33333333333333331</c:v>
                </c:pt>
                <c:pt idx="2">
                  <c:v>0.2807017543859649</c:v>
                </c:pt>
                <c:pt idx="3">
                  <c:v>5.2631578947368418E-2</c:v>
                </c:pt>
                <c:pt idx="4">
                  <c:v>8.771929824561403E-2</c:v>
                </c:pt>
                <c:pt idx="5">
                  <c:v>1.7543859649122806E-2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446-402D-A7C8-FE4C843181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60508207"/>
        <c:axId val="1960506959"/>
      </c:lineChart>
      <c:catAx>
        <c:axId val="19605036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0505295"/>
        <c:crosses val="autoZero"/>
        <c:auto val="1"/>
        <c:lblAlgn val="ctr"/>
        <c:lblOffset val="100"/>
        <c:noMultiLvlLbl val="0"/>
      </c:catAx>
      <c:valAx>
        <c:axId val="19605052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0503631"/>
        <c:crosses val="autoZero"/>
        <c:crossBetween val="between"/>
      </c:valAx>
      <c:valAx>
        <c:axId val="1960506959"/>
        <c:scaling>
          <c:orientation val="minMax"/>
        </c:scaling>
        <c:delete val="0"/>
        <c:axPos val="r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0508207"/>
        <c:crosses val="max"/>
        <c:crossBetween val="between"/>
      </c:valAx>
      <c:catAx>
        <c:axId val="196050820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6050695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COUPON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1290216454388891E-2"/>
          <c:y val="0.22059749334451301"/>
          <c:w val="0.89019685039370078"/>
          <c:h val="0.6149843248760571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Sheet1!$L$17</c:f>
              <c:strCache>
                <c:ptCount val="1"/>
                <c:pt idx="0">
                  <c:v>Coupon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Sheet1!$M$16</c:f>
              <c:strCache>
                <c:ptCount val="1"/>
                <c:pt idx="0">
                  <c:v>frequency</c:v>
                </c:pt>
              </c:strCache>
            </c:strRef>
          </c:cat>
          <c:val>
            <c:numRef>
              <c:f>Sheet1!$M$17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85-4589-999B-C8B41114329B}"/>
            </c:ext>
          </c:extLst>
        </c:ser>
        <c:ser>
          <c:idx val="1"/>
          <c:order val="1"/>
          <c:tx>
            <c:strRef>
              <c:f>Sheet1!$L$18</c:f>
              <c:strCache>
                <c:ptCount val="1"/>
                <c:pt idx="0">
                  <c:v>No Coupon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Sheet1!$M$16</c:f>
              <c:strCache>
                <c:ptCount val="1"/>
                <c:pt idx="0">
                  <c:v>frequency</c:v>
                </c:pt>
              </c:strCache>
            </c:strRef>
          </c:cat>
          <c:val>
            <c:numRef>
              <c:f>Sheet1!$M$18</c:f>
              <c:numCache>
                <c:formatCode>General</c:formatCode>
                <c:ptCount val="1"/>
                <c:pt idx="0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85-4589-999B-C8B4111432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53398128"/>
        <c:axId val="1153400624"/>
      </c:barChart>
      <c:catAx>
        <c:axId val="1153398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3400624"/>
        <c:crosses val="autoZero"/>
        <c:auto val="1"/>
        <c:lblAlgn val="ctr"/>
        <c:lblOffset val="100"/>
        <c:noMultiLvlLbl val="0"/>
      </c:catAx>
      <c:valAx>
        <c:axId val="1153400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3398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REGION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2558364414974467E-2"/>
          <c:y val="0.18059388762845321"/>
          <c:w val="0.86130128470783263"/>
          <c:h val="0.53015036256061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Sheet1!$L$28</c:f>
              <c:strCache>
                <c:ptCount val="1"/>
                <c:pt idx="0">
                  <c:v>West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Sheet1!$M$27</c:f>
              <c:strCache>
                <c:ptCount val="1"/>
                <c:pt idx="0">
                  <c:v>frequency</c:v>
                </c:pt>
              </c:strCache>
            </c:strRef>
          </c:cat>
          <c:val>
            <c:numRef>
              <c:f>Sheet1!$M$28</c:f>
              <c:numCache>
                <c:formatCode>General</c:formatCode>
                <c:ptCount val="1"/>
                <c:pt idx="0">
                  <c:v>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10-4A00-9CF8-DE5BF7553D1C}"/>
            </c:ext>
          </c:extLst>
        </c:ser>
        <c:ser>
          <c:idx val="1"/>
          <c:order val="1"/>
          <c:tx>
            <c:strRef>
              <c:f>Sheet1!$L$29</c:f>
              <c:strCache>
                <c:ptCount val="1"/>
                <c:pt idx="0">
                  <c:v>East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Sheet1!$M$27</c:f>
              <c:strCache>
                <c:ptCount val="1"/>
                <c:pt idx="0">
                  <c:v>frequency</c:v>
                </c:pt>
              </c:strCache>
            </c:strRef>
          </c:cat>
          <c:val>
            <c:numRef>
              <c:f>Sheet1!$M$29</c:f>
              <c:numCache>
                <c:formatCode>General</c:formatCode>
                <c:ptCount val="1"/>
                <c:pt idx="0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10-4A00-9CF8-DE5BF7553D1C}"/>
            </c:ext>
          </c:extLst>
        </c:ser>
        <c:ser>
          <c:idx val="2"/>
          <c:order val="2"/>
          <c:tx>
            <c:strRef>
              <c:f>Sheet1!$L$30</c:f>
              <c:strCache>
                <c:ptCount val="1"/>
                <c:pt idx="0">
                  <c:v>South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Sheet1!$M$27</c:f>
              <c:strCache>
                <c:ptCount val="1"/>
                <c:pt idx="0">
                  <c:v>frequency</c:v>
                </c:pt>
              </c:strCache>
            </c:strRef>
          </c:cat>
          <c:val>
            <c:numRef>
              <c:f>Sheet1!$M$30</c:f>
              <c:numCache>
                <c:formatCode>General</c:formatCode>
                <c:ptCount val="1"/>
                <c:pt idx="0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10-4A00-9CF8-DE5BF7553D1C}"/>
            </c:ext>
          </c:extLst>
        </c:ser>
        <c:ser>
          <c:idx val="3"/>
          <c:order val="3"/>
          <c:tx>
            <c:strRef>
              <c:f>Sheet1!$L$31</c:f>
              <c:strCache>
                <c:ptCount val="1"/>
                <c:pt idx="0">
                  <c:v>Mid West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Sheet1!$M$27</c:f>
              <c:strCache>
                <c:ptCount val="1"/>
                <c:pt idx="0">
                  <c:v>frequency</c:v>
                </c:pt>
              </c:strCache>
            </c:strRef>
          </c:cat>
          <c:val>
            <c:numRef>
              <c:f>Sheet1!$M$31</c:f>
              <c:numCache>
                <c:formatCode>General</c:formatCode>
                <c:ptCount val="1"/>
                <c:pt idx="0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F10-4A00-9CF8-DE5BF7553D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71764848"/>
        <c:axId val="971772336"/>
      </c:barChart>
      <c:catAx>
        <c:axId val="971764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1772336"/>
        <c:crosses val="autoZero"/>
        <c:auto val="1"/>
        <c:lblAlgn val="ctr"/>
        <c:lblOffset val="100"/>
        <c:noMultiLvlLbl val="0"/>
      </c:catAx>
      <c:valAx>
        <c:axId val="971772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1764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Sheet3!$M$38</c:f>
              <c:strCache>
                <c:ptCount val="1"/>
                <c:pt idx="0">
                  <c:v>frequency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Sheet3!$L$39:$L$43</c:f>
              <c:strCache>
                <c:ptCount val="5"/>
                <c:pt idx="0">
                  <c:v>Mastercard</c:v>
                </c:pt>
                <c:pt idx="1">
                  <c:v>American Express</c:v>
                </c:pt>
                <c:pt idx="2">
                  <c:v>Visa</c:v>
                </c:pt>
                <c:pt idx="3">
                  <c:v>PayPal</c:v>
                </c:pt>
                <c:pt idx="4">
                  <c:v>Discover</c:v>
                </c:pt>
              </c:strCache>
            </c:strRef>
          </c:cat>
          <c:val>
            <c:numRef>
              <c:f>Sheet3!$M$39:$M$43</c:f>
              <c:numCache>
                <c:formatCode>General</c:formatCode>
                <c:ptCount val="5"/>
                <c:pt idx="0">
                  <c:v>11</c:v>
                </c:pt>
                <c:pt idx="1">
                  <c:v>7</c:v>
                </c:pt>
                <c:pt idx="2">
                  <c:v>14</c:v>
                </c:pt>
                <c:pt idx="3">
                  <c:v>19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BD-4771-B6C9-1276D485C6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22840143"/>
        <c:axId val="1922840559"/>
      </c:barChart>
      <c:catAx>
        <c:axId val="19228401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2840559"/>
        <c:crosses val="autoZero"/>
        <c:auto val="1"/>
        <c:lblAlgn val="ctr"/>
        <c:lblOffset val="100"/>
        <c:noMultiLvlLbl val="0"/>
      </c:catAx>
      <c:valAx>
        <c:axId val="19228405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28401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Sheet3!$M$57</c:f>
              <c:strCache>
                <c:ptCount val="1"/>
                <c:pt idx="0">
                  <c:v>frequency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Sheet3!$L$58:$L$71</c:f>
              <c:strCache>
                <c:ptCount val="12"/>
                <c:pt idx="0">
                  <c:v>January</c:v>
                </c:pt>
                <c:pt idx="1">
                  <c:v>Febraury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Sheet3!$M$58:$M$71</c:f>
              <c:numCache>
                <c:formatCode>General</c:formatCode>
                <c:ptCount val="14"/>
                <c:pt idx="0">
                  <c:v>20</c:v>
                </c:pt>
                <c:pt idx="1">
                  <c:v>4</c:v>
                </c:pt>
                <c:pt idx="2">
                  <c:v>24</c:v>
                </c:pt>
                <c:pt idx="3">
                  <c:v>15</c:v>
                </c:pt>
                <c:pt idx="4">
                  <c:v>16</c:v>
                </c:pt>
                <c:pt idx="5">
                  <c:v>13</c:v>
                </c:pt>
                <c:pt idx="6">
                  <c:v>17</c:v>
                </c:pt>
                <c:pt idx="7">
                  <c:v>19</c:v>
                </c:pt>
                <c:pt idx="8">
                  <c:v>12</c:v>
                </c:pt>
                <c:pt idx="9">
                  <c:v>15</c:v>
                </c:pt>
                <c:pt idx="10">
                  <c:v>23</c:v>
                </c:pt>
                <c:pt idx="11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9C-4A01-9F84-8074797570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0728879"/>
        <c:axId val="650726383"/>
      </c:barChart>
      <c:catAx>
        <c:axId val="650728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0726383"/>
        <c:crosses val="autoZero"/>
        <c:auto val="1"/>
        <c:lblAlgn val="ctr"/>
        <c:lblOffset val="100"/>
        <c:noMultiLvlLbl val="0"/>
      </c:catAx>
      <c:valAx>
        <c:axId val="650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07288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0972-2DC1-4B9E-8E44-F7D42663F7D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296666-626D-4D9F-A3F7-C1346D348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39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296666-626D-4D9F-A3F7-C1346D348D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07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296666-626D-4D9F-A3F7-C1346D348D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56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296666-626D-4D9F-A3F7-C1346D348D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5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296666-626D-4D9F-A3F7-C1346D348D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26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296666-626D-4D9F-A3F7-C1346D348D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76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99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134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734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615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45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046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828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219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465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23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243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80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Assignment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Exercise 1 (exploratory data analysis)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85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4103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provided: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8199275"/>
              </p:ext>
            </p:extLst>
          </p:nvPr>
        </p:nvGraphicFramePr>
        <p:xfrm>
          <a:off x="2777062" y="2007361"/>
          <a:ext cx="6039560" cy="34496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3956">
                  <a:extLst>
                    <a:ext uri="{9D8B030D-6E8A-4147-A177-3AD203B41FA5}">
                      <a16:colId xmlns:a16="http://schemas.microsoft.com/office/drawing/2014/main" val="3209917281"/>
                    </a:ext>
                  </a:extLst>
                </a:gridCol>
                <a:gridCol w="603956">
                  <a:extLst>
                    <a:ext uri="{9D8B030D-6E8A-4147-A177-3AD203B41FA5}">
                      <a16:colId xmlns:a16="http://schemas.microsoft.com/office/drawing/2014/main" val="24372044"/>
                    </a:ext>
                  </a:extLst>
                </a:gridCol>
                <a:gridCol w="603956">
                  <a:extLst>
                    <a:ext uri="{9D8B030D-6E8A-4147-A177-3AD203B41FA5}">
                      <a16:colId xmlns:a16="http://schemas.microsoft.com/office/drawing/2014/main" val="432574347"/>
                    </a:ext>
                  </a:extLst>
                </a:gridCol>
                <a:gridCol w="603956">
                  <a:extLst>
                    <a:ext uri="{9D8B030D-6E8A-4147-A177-3AD203B41FA5}">
                      <a16:colId xmlns:a16="http://schemas.microsoft.com/office/drawing/2014/main" val="485561543"/>
                    </a:ext>
                  </a:extLst>
                </a:gridCol>
                <a:gridCol w="603956">
                  <a:extLst>
                    <a:ext uri="{9D8B030D-6E8A-4147-A177-3AD203B41FA5}">
                      <a16:colId xmlns:a16="http://schemas.microsoft.com/office/drawing/2014/main" val="3479366317"/>
                    </a:ext>
                  </a:extLst>
                </a:gridCol>
                <a:gridCol w="603956">
                  <a:extLst>
                    <a:ext uri="{9D8B030D-6E8A-4147-A177-3AD203B41FA5}">
                      <a16:colId xmlns:a16="http://schemas.microsoft.com/office/drawing/2014/main" val="3902386236"/>
                    </a:ext>
                  </a:extLst>
                </a:gridCol>
                <a:gridCol w="603956">
                  <a:extLst>
                    <a:ext uri="{9D8B030D-6E8A-4147-A177-3AD203B41FA5}">
                      <a16:colId xmlns:a16="http://schemas.microsoft.com/office/drawing/2014/main" val="1507061837"/>
                    </a:ext>
                  </a:extLst>
                </a:gridCol>
                <a:gridCol w="603956">
                  <a:extLst>
                    <a:ext uri="{9D8B030D-6E8A-4147-A177-3AD203B41FA5}">
                      <a16:colId xmlns:a16="http://schemas.microsoft.com/office/drawing/2014/main" val="1154196134"/>
                    </a:ext>
                  </a:extLst>
                </a:gridCol>
                <a:gridCol w="603956">
                  <a:extLst>
                    <a:ext uri="{9D8B030D-6E8A-4147-A177-3AD203B41FA5}">
                      <a16:colId xmlns:a16="http://schemas.microsoft.com/office/drawing/2014/main" val="2920878446"/>
                    </a:ext>
                  </a:extLst>
                </a:gridCol>
                <a:gridCol w="603956">
                  <a:extLst>
                    <a:ext uri="{9D8B030D-6E8A-4147-A177-3AD203B41FA5}">
                      <a16:colId xmlns:a16="http://schemas.microsoft.com/office/drawing/2014/main" val="1521337515"/>
                    </a:ext>
                  </a:extLst>
                </a:gridCol>
              </a:tblGrid>
              <a:tr h="35276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No.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Date (2010)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Customer Age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Coupon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Payment Method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Product (Boomerang Name)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Region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Price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Units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Sales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34" marR="4534" marT="4534" marB="0" anchor="b"/>
                </a:tc>
                <a:extLst>
                  <a:ext uri="{0D108BD9-81ED-4DB2-BD59-A6C34878D82A}">
                    <a16:rowId xmlns:a16="http://schemas.microsoft.com/office/drawing/2014/main" val="3780486579"/>
                  </a:ext>
                </a:extLst>
              </a:tr>
              <a:tr h="164139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5/22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21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Coupon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Mastercard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Carlota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West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$22.95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$45.90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extLst>
                  <a:ext uri="{0D108BD9-81ED-4DB2-BD59-A6C34878D82A}">
                    <a16:rowId xmlns:a16="http://schemas.microsoft.com/office/drawing/2014/main" val="3487242418"/>
                  </a:ext>
                </a:extLst>
              </a:tr>
              <a:tr h="164139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6/29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57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Coupon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Mastercard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 dirty="0">
                          <a:effectLst/>
                        </a:rPr>
                        <a:t>Yanaki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West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$19.95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$19.95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extLst>
                  <a:ext uri="{0D108BD9-81ED-4DB2-BD59-A6C34878D82A}">
                    <a16:rowId xmlns:a16="http://schemas.microsoft.com/office/drawing/2014/main" val="183463465"/>
                  </a:ext>
                </a:extLst>
              </a:tr>
              <a:tr h="164139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11/5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25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No Coupon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Mastercard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Aspen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East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$21.95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$21.95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extLst>
                  <a:ext uri="{0D108BD9-81ED-4DB2-BD59-A6C34878D82A}">
                    <a16:rowId xmlns:a16="http://schemas.microsoft.com/office/drawing/2014/main" val="4222127111"/>
                  </a:ext>
                </a:extLst>
              </a:tr>
              <a:tr h="164139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8/31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38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No Coupon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American Express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 dirty="0">
                          <a:effectLst/>
                        </a:rPr>
                        <a:t>Yanaki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West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$19.95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$19.95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extLst>
                  <a:ext uri="{0D108BD9-81ED-4DB2-BD59-A6C34878D82A}">
                    <a16:rowId xmlns:a16="http://schemas.microsoft.com/office/drawing/2014/main" val="3589430903"/>
                  </a:ext>
                </a:extLst>
              </a:tr>
              <a:tr h="90684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5/30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22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Coupon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Visa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 dirty="0">
                          <a:effectLst/>
                        </a:rPr>
                        <a:t>Yanaki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West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$19.95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$79.80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extLst>
                  <a:ext uri="{0D108BD9-81ED-4DB2-BD59-A6C34878D82A}">
                    <a16:rowId xmlns:a16="http://schemas.microsoft.com/office/drawing/2014/main" val="3119251120"/>
                  </a:ext>
                </a:extLst>
              </a:tr>
              <a:tr h="90684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10/5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29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Coupon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PayPal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 dirty="0">
                          <a:effectLst/>
                        </a:rPr>
                        <a:t>Yanaki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South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$19.95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$79.80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extLst>
                  <a:ext uri="{0D108BD9-81ED-4DB2-BD59-A6C34878D82A}">
                    <a16:rowId xmlns:a16="http://schemas.microsoft.com/office/drawing/2014/main" val="1831529464"/>
                  </a:ext>
                </a:extLst>
              </a:tr>
              <a:tr h="90684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3/22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Coupon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Visa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 dirty="0">
                          <a:effectLst/>
                        </a:rPr>
                        <a:t>Yanaki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West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$19.95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$59.85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extLst>
                  <a:ext uri="{0D108BD9-81ED-4DB2-BD59-A6C34878D82A}">
                    <a16:rowId xmlns:a16="http://schemas.microsoft.com/office/drawing/2014/main" val="2328217882"/>
                  </a:ext>
                </a:extLst>
              </a:tr>
              <a:tr h="164139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6/14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64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No Coupon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Discover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 dirty="0">
                          <a:effectLst/>
                        </a:rPr>
                        <a:t>Yanaki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West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$19.95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$139.65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extLst>
                  <a:ext uri="{0D108BD9-81ED-4DB2-BD59-A6C34878D82A}">
                    <a16:rowId xmlns:a16="http://schemas.microsoft.com/office/drawing/2014/main" val="3071541205"/>
                  </a:ext>
                </a:extLst>
              </a:tr>
              <a:tr h="164139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5/9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27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No Coupon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American Express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 dirty="0">
                          <a:effectLst/>
                        </a:rPr>
                        <a:t>Yanaki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West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$19.95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$119.70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extLst>
                  <a:ext uri="{0D108BD9-81ED-4DB2-BD59-A6C34878D82A}">
                    <a16:rowId xmlns:a16="http://schemas.microsoft.com/office/drawing/2014/main" val="1229915871"/>
                  </a:ext>
                </a:extLst>
              </a:tr>
              <a:tr h="164139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8/28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22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No Coupon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Visa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Aspen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West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$21.95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$43.90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extLst>
                  <a:ext uri="{0D108BD9-81ED-4DB2-BD59-A6C34878D82A}">
                    <a16:rowId xmlns:a16="http://schemas.microsoft.com/office/drawing/2014/main" val="2439862282"/>
                  </a:ext>
                </a:extLst>
              </a:tr>
              <a:tr h="90684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11/30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39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Coupon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PayPal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Aspen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Mid West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$21.95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$43.90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extLst>
                  <a:ext uri="{0D108BD9-81ED-4DB2-BD59-A6C34878D82A}">
                    <a16:rowId xmlns:a16="http://schemas.microsoft.com/office/drawing/2014/main" val="444148752"/>
                  </a:ext>
                </a:extLst>
              </a:tr>
              <a:tr h="164139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9/13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61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No Coupon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Mastercard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 dirty="0">
                          <a:effectLst/>
                        </a:rPr>
                        <a:t>Yanaki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Mid West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$19.95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$99.75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extLst>
                  <a:ext uri="{0D108BD9-81ED-4DB2-BD59-A6C34878D82A}">
                    <a16:rowId xmlns:a16="http://schemas.microsoft.com/office/drawing/2014/main" val="232860769"/>
                  </a:ext>
                </a:extLst>
              </a:tr>
              <a:tr h="164139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10/23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No Coupon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Visa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Carlota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Mid West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$22.95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$114.75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extLst>
                  <a:ext uri="{0D108BD9-81ED-4DB2-BD59-A6C34878D82A}">
                    <a16:rowId xmlns:a16="http://schemas.microsoft.com/office/drawing/2014/main" val="2632718340"/>
                  </a:ext>
                </a:extLst>
              </a:tr>
              <a:tr h="164139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9/19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22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No Coupon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PayPal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Carlota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West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$22.95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$91.80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extLst>
                  <a:ext uri="{0D108BD9-81ED-4DB2-BD59-A6C34878D82A}">
                    <a16:rowId xmlns:a16="http://schemas.microsoft.com/office/drawing/2014/main" val="70326858"/>
                  </a:ext>
                </a:extLst>
              </a:tr>
              <a:tr h="164139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9/20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52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No Coupon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American Express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Carlota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Mid West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$22.95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$114.75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extLst>
                  <a:ext uri="{0D108BD9-81ED-4DB2-BD59-A6C34878D82A}">
                    <a16:rowId xmlns:a16="http://schemas.microsoft.com/office/drawing/2014/main" val="2722154948"/>
                  </a:ext>
                </a:extLst>
              </a:tr>
              <a:tr h="90684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1/18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22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Coupon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Visa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Carlota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West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$22.95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$22.95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extLst>
                  <a:ext uri="{0D108BD9-81ED-4DB2-BD59-A6C34878D82A}">
                    <a16:rowId xmlns:a16="http://schemas.microsoft.com/office/drawing/2014/main" val="3481508139"/>
                  </a:ext>
                </a:extLst>
              </a:tr>
              <a:tr h="164139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7/28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No Coupon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Discover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Sunset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West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$24.95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$124.75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extLst>
                  <a:ext uri="{0D108BD9-81ED-4DB2-BD59-A6C34878D82A}">
                    <a16:rowId xmlns:a16="http://schemas.microsoft.com/office/drawing/2014/main" val="916538889"/>
                  </a:ext>
                </a:extLst>
              </a:tr>
              <a:tr h="164139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6/6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55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No Coupon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PayPal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 dirty="0">
                          <a:effectLst/>
                        </a:rPr>
                        <a:t>Yanaki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South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$19.95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$19.95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extLst>
                  <a:ext uri="{0D108BD9-81ED-4DB2-BD59-A6C34878D82A}">
                    <a16:rowId xmlns:a16="http://schemas.microsoft.com/office/drawing/2014/main" val="2188980296"/>
                  </a:ext>
                </a:extLst>
              </a:tr>
              <a:tr h="164139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1/30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20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No Coupon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PayPal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Aspen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East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$21.95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$87.80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extLst>
                  <a:ext uri="{0D108BD9-81ED-4DB2-BD59-A6C34878D82A}">
                    <a16:rowId xmlns:a16="http://schemas.microsoft.com/office/drawing/2014/main" val="1223085376"/>
                  </a:ext>
                </a:extLst>
              </a:tr>
              <a:tr h="90684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20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10/9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42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Coupon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PayPal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Carlota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Mid West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$22.95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$22.95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extLst>
                  <a:ext uri="{0D108BD9-81ED-4DB2-BD59-A6C34878D82A}">
                    <a16:rowId xmlns:a16="http://schemas.microsoft.com/office/drawing/2014/main" val="2900273014"/>
                  </a:ext>
                </a:extLst>
              </a:tr>
              <a:tr h="164139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21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7/4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30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No Coupon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PayPal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Delicate Arch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South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$29.95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$299.50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extLst>
                  <a:ext uri="{0D108BD9-81ED-4DB2-BD59-A6C34878D82A}">
                    <a16:rowId xmlns:a16="http://schemas.microsoft.com/office/drawing/2014/main" val="1965198908"/>
                  </a:ext>
                </a:extLst>
              </a:tr>
              <a:tr h="90684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22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11/8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64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Coupon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Visa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 dirty="0">
                          <a:effectLst/>
                        </a:rPr>
                        <a:t>Yanaki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Mid West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$19.95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 dirty="0">
                          <a:effectLst/>
                        </a:rPr>
                        <a:t>$19.95 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4" marR="4534" marT="4534" marB="0" anchor="b"/>
                </a:tc>
                <a:extLst>
                  <a:ext uri="{0D108BD9-81ED-4DB2-BD59-A6C34878D82A}">
                    <a16:rowId xmlns:a16="http://schemas.microsoft.com/office/drawing/2014/main" val="1319353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756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7" y="203628"/>
            <a:ext cx="9603275" cy="3920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Analysis for Products: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8422413"/>
              </p:ext>
            </p:extLst>
          </p:nvPr>
        </p:nvGraphicFramePr>
        <p:xfrm>
          <a:off x="1158698" y="2246811"/>
          <a:ext cx="5094516" cy="3500845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1273629">
                  <a:extLst>
                    <a:ext uri="{9D8B030D-6E8A-4147-A177-3AD203B41FA5}">
                      <a16:colId xmlns:a16="http://schemas.microsoft.com/office/drawing/2014/main" val="3530313741"/>
                    </a:ext>
                  </a:extLst>
                </a:gridCol>
                <a:gridCol w="1273629">
                  <a:extLst>
                    <a:ext uri="{9D8B030D-6E8A-4147-A177-3AD203B41FA5}">
                      <a16:colId xmlns:a16="http://schemas.microsoft.com/office/drawing/2014/main" val="3497534421"/>
                    </a:ext>
                  </a:extLst>
                </a:gridCol>
                <a:gridCol w="1273629">
                  <a:extLst>
                    <a:ext uri="{9D8B030D-6E8A-4147-A177-3AD203B41FA5}">
                      <a16:colId xmlns:a16="http://schemas.microsoft.com/office/drawing/2014/main" val="2719533167"/>
                    </a:ext>
                  </a:extLst>
                </a:gridCol>
                <a:gridCol w="1273629">
                  <a:extLst>
                    <a:ext uri="{9D8B030D-6E8A-4147-A177-3AD203B41FA5}">
                      <a16:colId xmlns:a16="http://schemas.microsoft.com/office/drawing/2014/main" val="271349319"/>
                    </a:ext>
                  </a:extLst>
                </a:gridCol>
              </a:tblGrid>
              <a:tr h="1155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Product (Boomerang Name)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frequency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relative frequency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percent frequency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4436859"/>
                  </a:ext>
                </a:extLst>
              </a:tr>
              <a:tr h="3003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Carlota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0.22807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22.81%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7810021"/>
                  </a:ext>
                </a:extLst>
              </a:tr>
              <a:tr h="3003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Yanaki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0.333333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33.33%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2857584"/>
                  </a:ext>
                </a:extLst>
              </a:tr>
              <a:tr h="3003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Aspen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0.280702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28.07%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9956342"/>
                  </a:ext>
                </a:extLst>
              </a:tr>
              <a:tr h="3003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Sunset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0.052632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5.26%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9707445"/>
                  </a:ext>
                </a:extLst>
              </a:tr>
              <a:tr h="5436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Delicate Arch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0.087719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8.77%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9381405"/>
                  </a:ext>
                </a:extLst>
              </a:tr>
              <a:tr h="3003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Bellen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0.017544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1.75%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4805583"/>
                  </a:ext>
                </a:extLst>
              </a:tr>
              <a:tr h="30033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100.00%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6610565"/>
                  </a:ext>
                </a:extLst>
              </a:tr>
            </a:tbl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0610862"/>
              </p:ext>
            </p:extLst>
          </p:nvPr>
        </p:nvGraphicFramePr>
        <p:xfrm>
          <a:off x="6962503" y="2097948"/>
          <a:ext cx="4242639" cy="3649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475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1306"/>
          </a:xfrm>
        </p:spPr>
        <p:txBody>
          <a:bodyPr>
            <a:normAutofit/>
          </a:bodyPr>
          <a:lstStyle/>
          <a:p>
            <a:r>
              <a:rPr lang="en-US" dirty="0" smtClean="0"/>
              <a:t>Analysis </a:t>
            </a:r>
            <a:r>
              <a:rPr lang="en-US" dirty="0" smtClean="0"/>
              <a:t>based on</a:t>
            </a:r>
            <a:r>
              <a:rPr lang="en-US" dirty="0" smtClean="0"/>
              <a:t> </a:t>
            </a:r>
            <a:r>
              <a:rPr lang="en-US" dirty="0" smtClean="0"/>
              <a:t>Coupon: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58610"/>
              </p:ext>
            </p:extLst>
          </p:nvPr>
        </p:nvGraphicFramePr>
        <p:xfrm>
          <a:off x="838200" y="2210841"/>
          <a:ext cx="4495410" cy="27550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705">
                  <a:extLst>
                    <a:ext uri="{9D8B030D-6E8A-4147-A177-3AD203B41FA5}">
                      <a16:colId xmlns:a16="http://schemas.microsoft.com/office/drawing/2014/main" val="1869779870"/>
                    </a:ext>
                  </a:extLst>
                </a:gridCol>
                <a:gridCol w="2247705">
                  <a:extLst>
                    <a:ext uri="{9D8B030D-6E8A-4147-A177-3AD203B41FA5}">
                      <a16:colId xmlns:a16="http://schemas.microsoft.com/office/drawing/2014/main" val="4096524526"/>
                    </a:ext>
                  </a:extLst>
                </a:gridCol>
              </a:tblGrid>
              <a:tr h="91835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smtClean="0">
                          <a:effectLst/>
                        </a:rPr>
                        <a:t>Coupon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smtClean="0">
                          <a:effectLst/>
                        </a:rPr>
                        <a:t>Frequency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9165330"/>
                  </a:ext>
                </a:extLst>
              </a:tr>
              <a:tr h="91835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Coupon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4021799"/>
                  </a:ext>
                </a:extLst>
              </a:tr>
              <a:tr h="91835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No Coupon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0908155"/>
                  </a:ext>
                </a:extLst>
              </a:tr>
            </a:tbl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8223821"/>
              </p:ext>
            </p:extLst>
          </p:nvPr>
        </p:nvGraphicFramePr>
        <p:xfrm>
          <a:off x="6654592" y="2421857"/>
          <a:ext cx="4191599" cy="28957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4316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based on </a:t>
            </a:r>
            <a:r>
              <a:rPr lang="en-US" dirty="0" smtClean="0"/>
              <a:t>Region: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364437"/>
              </p:ext>
            </p:extLst>
          </p:nvPr>
        </p:nvGraphicFramePr>
        <p:xfrm>
          <a:off x="1237957" y="1608847"/>
          <a:ext cx="3460652" cy="2670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404">
                  <a:extLst>
                    <a:ext uri="{9D8B030D-6E8A-4147-A177-3AD203B41FA5}">
                      <a16:colId xmlns:a16="http://schemas.microsoft.com/office/drawing/2014/main" val="1230157404"/>
                    </a:ext>
                  </a:extLst>
                </a:gridCol>
                <a:gridCol w="1898248">
                  <a:extLst>
                    <a:ext uri="{9D8B030D-6E8A-4147-A177-3AD203B41FA5}">
                      <a16:colId xmlns:a16="http://schemas.microsoft.com/office/drawing/2014/main" val="1213103969"/>
                    </a:ext>
                  </a:extLst>
                </a:gridCol>
              </a:tblGrid>
              <a:tr h="53405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Region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smtClean="0">
                          <a:effectLst/>
                        </a:rPr>
                        <a:t>Frequency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1223935"/>
                  </a:ext>
                </a:extLst>
              </a:tr>
              <a:tr h="53405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West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6888867"/>
                  </a:ext>
                </a:extLst>
              </a:tr>
              <a:tr h="53405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East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5385977"/>
                  </a:ext>
                </a:extLst>
              </a:tr>
              <a:tr h="53405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South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7600056"/>
                  </a:ext>
                </a:extLst>
              </a:tr>
              <a:tr h="53405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Mid</a:t>
                      </a:r>
                      <a:r>
                        <a:rPr lang="en-US" sz="20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2000" u="none" strike="noStrike" dirty="0" smtClean="0">
                          <a:effectLst/>
                        </a:rPr>
                        <a:t>West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0804362"/>
                  </a:ext>
                </a:extLst>
              </a:tr>
            </a:tbl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3242022"/>
              </p:ext>
            </p:extLst>
          </p:nvPr>
        </p:nvGraphicFramePr>
        <p:xfrm>
          <a:off x="6096000" y="1690688"/>
          <a:ext cx="3856454" cy="2611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6748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</a:t>
            </a:r>
            <a:r>
              <a:rPr lang="en-US" dirty="0" smtClean="0"/>
              <a:t>based on</a:t>
            </a:r>
            <a:r>
              <a:rPr lang="en-US" dirty="0" smtClean="0"/>
              <a:t> </a:t>
            </a:r>
            <a:r>
              <a:rPr lang="en-US" dirty="0" smtClean="0"/>
              <a:t>Payment Method: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7862701"/>
              </p:ext>
            </p:extLst>
          </p:nvPr>
        </p:nvGraphicFramePr>
        <p:xfrm>
          <a:off x="1505243" y="1354296"/>
          <a:ext cx="3953022" cy="32458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556803">
                  <a:extLst>
                    <a:ext uri="{9D8B030D-6E8A-4147-A177-3AD203B41FA5}">
                      <a16:colId xmlns:a16="http://schemas.microsoft.com/office/drawing/2014/main" val="3753788056"/>
                    </a:ext>
                  </a:extLst>
                </a:gridCol>
                <a:gridCol w="1396219">
                  <a:extLst>
                    <a:ext uri="{9D8B030D-6E8A-4147-A177-3AD203B41FA5}">
                      <a16:colId xmlns:a16="http://schemas.microsoft.com/office/drawing/2014/main" val="3385813848"/>
                    </a:ext>
                  </a:extLst>
                </a:gridCol>
              </a:tblGrid>
              <a:tr h="62566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Payment Method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smtClean="0">
                          <a:effectLst/>
                        </a:rPr>
                        <a:t>Frequency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210638"/>
                  </a:ext>
                </a:extLst>
              </a:tr>
              <a:tr h="52403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Master card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64791932"/>
                  </a:ext>
                </a:extLst>
              </a:tr>
              <a:tr h="52403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American Express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9352680"/>
                  </a:ext>
                </a:extLst>
              </a:tr>
              <a:tr h="52403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Visa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1204534"/>
                  </a:ext>
                </a:extLst>
              </a:tr>
              <a:tr h="52403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PayPal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2083670"/>
                  </a:ext>
                </a:extLst>
              </a:tr>
              <a:tr h="52403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Discover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852153"/>
                  </a:ext>
                </a:extLst>
              </a:tr>
            </a:tbl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199993"/>
              </p:ext>
            </p:extLst>
          </p:nvPr>
        </p:nvGraphicFramePr>
        <p:xfrm>
          <a:off x="6231988" y="1175935"/>
          <a:ext cx="5121811" cy="342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5122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</a:t>
            </a:r>
            <a:r>
              <a:rPr lang="en-US" dirty="0" smtClean="0"/>
              <a:t>based on</a:t>
            </a:r>
            <a:r>
              <a:rPr lang="en-US" dirty="0" smtClean="0"/>
              <a:t> Month: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1821095"/>
              </p:ext>
            </p:extLst>
          </p:nvPr>
        </p:nvGraphicFramePr>
        <p:xfrm>
          <a:off x="6555545" y="1690688"/>
          <a:ext cx="4678057" cy="3444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291754"/>
              </p:ext>
            </p:extLst>
          </p:nvPr>
        </p:nvGraphicFramePr>
        <p:xfrm>
          <a:off x="1885070" y="1625113"/>
          <a:ext cx="3235568" cy="414718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55852">
                  <a:extLst>
                    <a:ext uri="{9D8B030D-6E8A-4147-A177-3AD203B41FA5}">
                      <a16:colId xmlns:a16="http://schemas.microsoft.com/office/drawing/2014/main" val="2830450110"/>
                    </a:ext>
                  </a:extLst>
                </a:gridCol>
                <a:gridCol w="1479716">
                  <a:extLst>
                    <a:ext uri="{9D8B030D-6E8A-4147-A177-3AD203B41FA5}">
                      <a16:colId xmlns:a16="http://schemas.microsoft.com/office/drawing/2014/main" val="2778447543"/>
                    </a:ext>
                  </a:extLst>
                </a:gridCol>
              </a:tblGrid>
              <a:tr h="34683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smtClean="0">
                          <a:effectLst/>
                        </a:rPr>
                        <a:t>Month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smtClean="0">
                          <a:effectLst/>
                        </a:rPr>
                        <a:t>Frequency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05879497"/>
                  </a:ext>
                </a:extLst>
              </a:tr>
              <a:tr h="23231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January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11704869"/>
                  </a:ext>
                </a:extLst>
              </a:tr>
              <a:tr h="23231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Febraury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2944601"/>
                  </a:ext>
                </a:extLst>
              </a:tr>
              <a:tr h="29783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March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1034442"/>
                  </a:ext>
                </a:extLst>
              </a:tr>
              <a:tr h="23231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April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2692274"/>
                  </a:ext>
                </a:extLst>
              </a:tr>
              <a:tr h="23231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May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4290405"/>
                  </a:ext>
                </a:extLst>
              </a:tr>
              <a:tr h="23231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June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0393462"/>
                  </a:ext>
                </a:extLst>
              </a:tr>
              <a:tr h="23231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July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8031943"/>
                  </a:ext>
                </a:extLst>
              </a:tr>
              <a:tr h="23231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August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2517326"/>
                  </a:ext>
                </a:extLst>
              </a:tr>
              <a:tr h="23231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September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4620031"/>
                  </a:ext>
                </a:extLst>
              </a:tr>
              <a:tr h="23231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October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3838378"/>
                  </a:ext>
                </a:extLst>
              </a:tr>
              <a:tr h="23231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November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4159919"/>
                  </a:ext>
                </a:extLst>
              </a:tr>
              <a:tr h="23231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December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51792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36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23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Interpretations: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5362"/>
            <a:ext cx="10515600" cy="4351338"/>
          </a:xfrm>
        </p:spPr>
        <p:txBody>
          <a:bodyPr/>
          <a:lstStyle/>
          <a:p>
            <a:r>
              <a:rPr lang="en-US" dirty="0" smtClean="0"/>
              <a:t>Yanaki is the most sold product.</a:t>
            </a:r>
          </a:p>
          <a:p>
            <a:r>
              <a:rPr lang="en-US" dirty="0" smtClean="0"/>
              <a:t>Sunset is the least sold product ( some kind a promotions can be done)</a:t>
            </a:r>
          </a:p>
          <a:p>
            <a:r>
              <a:rPr lang="en-US" dirty="0" smtClean="0"/>
              <a:t>Most of the customers did not use coupons</a:t>
            </a:r>
          </a:p>
          <a:p>
            <a:r>
              <a:rPr lang="en-US" dirty="0" smtClean="0"/>
              <a:t>Products are doing well in the west and mid west whereas in the east and south some offers can be provided to the customers.</a:t>
            </a:r>
          </a:p>
          <a:p>
            <a:r>
              <a:rPr lang="en-US" dirty="0" smtClean="0"/>
              <a:t>Most popular mode of payment is Visa, PayPal and Master card, whereas very few customers use Discover.</a:t>
            </a:r>
          </a:p>
          <a:p>
            <a:r>
              <a:rPr lang="en-US" dirty="0" smtClean="0"/>
              <a:t>Most sold month MARCH followed by November and December.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</TotalTime>
  <Words>540</Words>
  <Application>Microsoft Office PowerPoint</Application>
  <PresentationFormat>Widescreen</PresentationFormat>
  <Paragraphs>339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Assignment 1</vt:lpstr>
      <vt:lpstr>data provided:</vt:lpstr>
      <vt:lpstr>  Analysis for Products:</vt:lpstr>
      <vt:lpstr>Analysis based on Coupon:</vt:lpstr>
      <vt:lpstr>Analysis based on Region:</vt:lpstr>
      <vt:lpstr>Analysis based on Payment Method: </vt:lpstr>
      <vt:lpstr>Analysis based on Month:</vt:lpstr>
      <vt:lpstr>Interpretations:</vt:lpstr>
    </vt:vector>
  </TitlesOfParts>
  <Company>HCL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</dc:title>
  <dc:creator>V S Deepak</dc:creator>
  <cp:lastModifiedBy>V S Deepak</cp:lastModifiedBy>
  <cp:revision>14</cp:revision>
  <dcterms:created xsi:type="dcterms:W3CDTF">2020-03-02T02:12:52Z</dcterms:created>
  <dcterms:modified xsi:type="dcterms:W3CDTF">2020-03-03T05:26:51Z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426cb9b5-f3d5-4521-a410-03b4643b5f0c</vt:lpwstr>
  </property>
  <property fmtid="{D5CDD505-2E9C-101B-9397-08002B2CF9AE}" pid="3" name="HCLClassification">
    <vt:lpwstr>HCL_Cla5s_P3rs0nalUs3</vt:lpwstr>
  </property>
  <property fmtid="{D5CDD505-2E9C-101B-9397-08002B2CF9AE}" pid="4" name="HCL_Cla5s_D6">
    <vt:lpwstr>False</vt:lpwstr>
  </property>
</Properties>
</file>