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9" r:id="rId4"/>
    <p:sldId id="258" r:id="rId5"/>
    <p:sldId id="259" r:id="rId6"/>
    <p:sldId id="270" r:id="rId7"/>
    <p:sldId id="275" r:id="rId8"/>
    <p:sldId id="260" r:id="rId9"/>
    <p:sldId id="271" r:id="rId10"/>
    <p:sldId id="276" r:id="rId11"/>
    <p:sldId id="272" r:id="rId12"/>
    <p:sldId id="278" r:id="rId13"/>
    <p:sldId id="273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92" r:id="rId23"/>
    <p:sldId id="287" r:id="rId24"/>
    <p:sldId id="293" r:id="rId25"/>
    <p:sldId id="288" r:id="rId26"/>
    <p:sldId id="294" r:id="rId27"/>
    <p:sldId id="289" r:id="rId28"/>
    <p:sldId id="295" r:id="rId29"/>
    <p:sldId id="290" r:id="rId30"/>
    <p:sldId id="296" r:id="rId31"/>
    <p:sldId id="291" r:id="rId32"/>
    <p:sldId id="297" r:id="rId33"/>
    <p:sldId id="298" r:id="rId34"/>
    <p:sldId id="299" r:id="rId35"/>
    <p:sldId id="300" r:id="rId36"/>
    <p:sldId id="301" r:id="rId37"/>
    <p:sldId id="261" r:id="rId38"/>
    <p:sldId id="263" r:id="rId39"/>
    <p:sldId id="265" r:id="rId40"/>
    <p:sldId id="266" r:id="rId41"/>
    <p:sldId id="302" r:id="rId42"/>
  </p:sldIdLst>
  <p:sldSz cx="18288000" cy="10287000"/>
  <p:notesSz cx="6858000" cy="9144000"/>
  <p:embeddedFontLst>
    <p:embeddedFont>
      <p:font typeface="Arial Narrow" panose="020B0606020202030204" pitchFamily="34" charset="0"/>
      <p:regular r:id="rId44"/>
      <p:bold r:id="rId45"/>
      <p:italic r:id="rId46"/>
      <p:boldItalic r:id="rId47"/>
    </p:embeddedFont>
    <p:embeddedFont>
      <p:font typeface="Bahnschrift" panose="020B0502040204020203" pitchFamily="34" charset="0"/>
      <p:regular r:id="rId48"/>
      <p:bold r:id="rId49"/>
    </p:embeddedFont>
    <p:embeddedFont>
      <p:font typeface="Bahnschrift SemiBold" panose="020B0502040204020203" pitchFamily="34" charset="0"/>
      <p:bold r:id="rId50"/>
    </p:embeddedFont>
    <p:embeddedFont>
      <p:font typeface="Poppins" panose="00000500000000000000" pitchFamily="2" charset="0"/>
      <p:regular r:id="rId51"/>
      <p:bold r:id="rId52"/>
      <p:italic r:id="rId53"/>
      <p:boldItalic r:id="rId54"/>
    </p:embeddedFont>
    <p:embeddedFont>
      <p:font typeface="Poppins Bold" panose="00000800000000000000" charset="0"/>
      <p:regular r:id="rId55"/>
      <p:bold r:id="rId56"/>
    </p:embeddedFont>
    <p:embeddedFont>
      <p:font typeface="Poppins Ultra-Bold" panose="020B0604020202020204" charset="0"/>
      <p:regular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627173"/>
    <a:srgbClr val="627372"/>
    <a:srgbClr val="35353C"/>
    <a:srgbClr val="95B3D7"/>
    <a:srgbClr val="1D1F21"/>
    <a:srgbClr val="000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76B6F-ADD2-4EEA-9D35-D840A5F3CC10}" v="83" dt="2024-11-20T06:56:26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92" autoAdjust="0"/>
    <p:restoredTop sz="94622" autoAdjust="0"/>
  </p:normalViewPr>
  <p:slideViewPr>
    <p:cSldViewPr>
      <p:cViewPr varScale="1">
        <p:scale>
          <a:sx n="52" d="100"/>
          <a:sy n="52" d="100"/>
        </p:scale>
        <p:origin x="1123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AFF96-C54C-4A9F-9479-BA4E49B5C98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BA347-2E4A-44CB-A1CC-F999CA754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2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BA347-2E4A-44CB-A1CC-F999CA75418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0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BA347-2E4A-44CB-A1CC-F999CA75418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9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svg"/><Relationship Id="rId7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7" Type="http://schemas.openxmlformats.org/officeDocument/2006/relationships/image" Target="../media/image57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58981">
            <a:off x="9106168" y="3237614"/>
            <a:ext cx="16306265" cy="14497752"/>
          </a:xfrm>
          <a:custGeom>
            <a:avLst/>
            <a:gdLst/>
            <a:ahLst/>
            <a:cxnLst/>
            <a:rect l="l" t="t" r="r" b="b"/>
            <a:pathLst>
              <a:path w="16306265" h="14497752">
                <a:moveTo>
                  <a:pt x="0" y="0"/>
                </a:moveTo>
                <a:lnTo>
                  <a:pt x="16306264" y="0"/>
                </a:lnTo>
                <a:lnTo>
                  <a:pt x="16306264" y="14497751"/>
                </a:lnTo>
                <a:lnTo>
                  <a:pt x="0" y="14497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486489">
                <a:moveTo>
                  <a:pt x="0" y="0"/>
                </a:moveTo>
                <a:lnTo>
                  <a:pt x="18288000" y="0"/>
                </a:lnTo>
                <a:lnTo>
                  <a:pt x="18288000" y="10486489"/>
                </a:lnTo>
                <a:lnTo>
                  <a:pt x="0" y="104864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5000"/>
            </a:blip>
            <a:stretch>
              <a:fillRect t="-10553" r="-25938" b="-12892"/>
            </a:stretch>
          </a:blipFill>
          <a:scene3d>
            <a:camera prst="obliqueTopRight"/>
            <a:lightRig rig="threePt" dir="t"/>
          </a:scene3d>
        </p:spPr>
        <p:txBody>
          <a:bodyPr/>
          <a:lstStyle/>
          <a:p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610100"/>
            <a:ext cx="17983200" cy="2959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10"/>
              </a:lnSpc>
            </a:pPr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  <a:ea typeface="Poppins Ultra-Bold"/>
                <a:cs typeface="Segoe UI Semibold" panose="020B0702040204020203" pitchFamily="34" charset="0"/>
                <a:sym typeface="Poppins Ultra-Bold"/>
              </a:rPr>
              <a:t>HOSPITAL</a:t>
            </a:r>
          </a:p>
          <a:p>
            <a:pPr algn="l">
              <a:lnSpc>
                <a:spcPts val="7610"/>
              </a:lnSpc>
            </a:pPr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  <a:ea typeface="Poppins Ultra-Bold"/>
                <a:cs typeface="Segoe UI Semibold" panose="020B0702040204020203" pitchFamily="34" charset="0"/>
                <a:sym typeface="Poppins Ultra-Bold"/>
              </a:rPr>
              <a:t>MANAGEMENT </a:t>
            </a:r>
          </a:p>
          <a:p>
            <a:pPr algn="l">
              <a:lnSpc>
                <a:spcPts val="7610"/>
              </a:lnSpc>
            </a:pPr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  <a:ea typeface="Poppins Ultra-Bold"/>
                <a:cs typeface="Segoe UI Semibold" panose="020B0702040204020203" pitchFamily="34" charset="0"/>
                <a:sym typeface="Poppins Ultra-Bold"/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C97DC-1280-4DBB-D516-C23D3792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4EDA4651-8941-5DE2-E772-1C1077EC11C7}"/>
              </a:ext>
            </a:extLst>
          </p:cNvPr>
          <p:cNvSpPr/>
          <p:nvPr/>
        </p:nvSpPr>
        <p:spPr>
          <a:xfrm>
            <a:off x="-2094805" y="8316011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847E425-FD2C-C2DA-33DD-7FA4590EBF3D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46A49D-2EBB-3490-41AF-C4EF15798D96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1266F3-C00C-980E-3814-1D9CF750503D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- 2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959EA-88E8-1F0A-B563-038B3D7626D0}"/>
              </a:ext>
            </a:extLst>
          </p:cNvPr>
          <p:cNvSpPr txBox="1"/>
          <p:nvPr/>
        </p:nvSpPr>
        <p:spPr>
          <a:xfrm>
            <a:off x="6858000" y="2101584"/>
            <a:ext cx="1061757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Purpose: Serve as a base class for common properties and methods shared by patients and doctors.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Details:  - Defines name and id as protected members, accessible by derived classes. 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Constructor initializes name and id. 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display() is a pure virtual function, ensuring that subclasses must implement their own version, allowing customized output. 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getId() returns the ID, aiding in searches.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Functionality:  - Centralizes common attributes for people in the system, providing a foundation for inheritance.  - Enforces implementation of a custom display() in subclasses, ensuring specific output for each type</a:t>
            </a:r>
            <a:r>
              <a:rPr lang="en-US" sz="2800" dirty="0">
                <a:solidFill>
                  <a:srgbClr val="95B3D7"/>
                </a:solidFill>
              </a:rPr>
              <a:t>.</a:t>
            </a:r>
            <a:endParaRPr lang="en-IN" sz="2800" dirty="0">
              <a:solidFill>
                <a:srgbClr val="95B3D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F6FBB-0D93-4D36-B59A-F900CCA249C6}"/>
              </a:ext>
            </a:extLst>
          </p:cNvPr>
          <p:cNvSpPr txBox="1"/>
          <p:nvPr/>
        </p:nvSpPr>
        <p:spPr>
          <a:xfrm>
            <a:off x="304800" y="2565287"/>
            <a:ext cx="477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Person Class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75FF14-34D1-3489-1C21-CBE497D79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29" y="3543300"/>
            <a:ext cx="5510574" cy="42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5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8C0FB-28C1-BA8F-1C67-88CE963A5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11A7827F-F762-5FCE-A204-8BE6D0CE6359}"/>
              </a:ext>
            </a:extLst>
          </p:cNvPr>
          <p:cNvSpPr/>
          <p:nvPr/>
        </p:nvSpPr>
        <p:spPr>
          <a:xfrm>
            <a:off x="-2094805" y="8316011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CF61DB8-BD78-55AD-AB2D-65E149622D70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CB3419-60C1-5B99-BD91-4C2E1CE7CA0A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075A92-24EB-844C-37AE-72F5468FA207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- 3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9B75E-C83C-8C9D-07E8-F6BBA83663D0}"/>
              </a:ext>
            </a:extLst>
          </p:cNvPr>
          <p:cNvSpPr txBox="1"/>
          <p:nvPr/>
        </p:nvSpPr>
        <p:spPr>
          <a:xfrm>
            <a:off x="0" y="1972538"/>
            <a:ext cx="761999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Patient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7490C-0697-9857-8FFA-BD5D783B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87" y="3751202"/>
            <a:ext cx="15516238" cy="294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CEE9C-4A48-A729-ADF4-B8A3DD824516}"/>
              </a:ext>
            </a:extLst>
          </p:cNvPr>
          <p:cNvSpPr txBox="1"/>
          <p:nvPr/>
        </p:nvSpPr>
        <p:spPr>
          <a:xfrm>
            <a:off x="506001" y="11295937"/>
            <a:ext cx="171594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Purpose: Represent a patient with specific details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Details:  - Inherits Person, gaining access to name and id. 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Implements display() to show patient - specific information, distinguishing patients from doctors.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Functionality:  - Allows storage and retrieval of patient-specific data.  - Provides clear output for identifying patients within the system.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61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A859ED-CE7F-6E14-5C07-5E832FA0C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869D5DDD-0D80-10FD-BC3C-BD42D41D22D7}"/>
              </a:ext>
            </a:extLst>
          </p:cNvPr>
          <p:cNvSpPr/>
          <p:nvPr/>
        </p:nvSpPr>
        <p:spPr>
          <a:xfrm>
            <a:off x="-2386576" y="8919709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76537EF-F5AB-E88E-60D5-51ACBF510F16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8693A-0E41-D361-7D7B-211C805DD182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DE2352-1276-14A2-D5D8-3FA384193EF1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- 3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FDD65B-1868-8E83-8219-C80BEDDA90D8}"/>
              </a:ext>
            </a:extLst>
          </p:cNvPr>
          <p:cNvSpPr txBox="1"/>
          <p:nvPr/>
        </p:nvSpPr>
        <p:spPr>
          <a:xfrm>
            <a:off x="418366" y="5059807"/>
            <a:ext cx="171594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Purpose: Represent a patient with specific details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Details:  - Inherits Person, gaining access to name and id. 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Implements display() to show patient - specific information, distinguishing patients from doctors.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Functionality:  - Allows storage and retrieval of patient-specific data.  - Provides clear output for identifying patients within the system.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16F6D-9DC9-F189-1F47-D7D714767659}"/>
              </a:ext>
            </a:extLst>
          </p:cNvPr>
          <p:cNvSpPr txBox="1"/>
          <p:nvPr/>
        </p:nvSpPr>
        <p:spPr>
          <a:xfrm>
            <a:off x="284988" y="1602866"/>
            <a:ext cx="761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Patient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352D8-21EE-33AE-1854-E39182C5B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00175"/>
            <a:ext cx="13126213" cy="249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39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F52A4-5578-E039-1DD4-411788931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044EF424-7EBA-561A-5F15-13BBC60B7DA9}"/>
              </a:ext>
            </a:extLst>
          </p:cNvPr>
          <p:cNvSpPr/>
          <p:nvPr/>
        </p:nvSpPr>
        <p:spPr>
          <a:xfrm>
            <a:off x="-2094805" y="8316011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A7BAEE0-737A-69DA-5688-F7E27B57AE89}"/>
              </a:ext>
            </a:extLst>
          </p:cNvPr>
          <p:cNvSpPr txBox="1"/>
          <p:nvPr/>
        </p:nvSpPr>
        <p:spPr>
          <a:xfrm>
            <a:off x="10834950" y="5793502"/>
            <a:ext cx="4551992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Relevant Theory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48723-4D5D-BD64-7F67-8F786C044233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E42D99-F52E-500F-928E-8904770002D1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- 4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B7177-6903-65DA-0405-103FCD5641FF}"/>
              </a:ext>
            </a:extLst>
          </p:cNvPr>
          <p:cNvSpPr txBox="1"/>
          <p:nvPr/>
        </p:nvSpPr>
        <p:spPr>
          <a:xfrm>
            <a:off x="20382804" y="2388900"/>
            <a:ext cx="86688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Purpose: Represent a patient with specific details</a:t>
            </a:r>
          </a:p>
          <a:p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Details:  - Inherits Person, gaining access to name and id.  </a:t>
            </a:r>
          </a:p>
          <a:p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Implements display() to show patient-specific information, distinguishing patients from doctors.</a:t>
            </a:r>
          </a:p>
          <a:p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Functionality:  - Allows storage and retrieval of patient-specific data.  - Provides clear output for identifying patients within the system.</a:t>
            </a:r>
            <a:endParaRPr lang="en-IN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4463D-3874-E229-5A2D-8864C3E1FD8A}"/>
              </a:ext>
            </a:extLst>
          </p:cNvPr>
          <p:cNvSpPr txBox="1"/>
          <p:nvPr/>
        </p:nvSpPr>
        <p:spPr>
          <a:xfrm>
            <a:off x="304800" y="1847927"/>
            <a:ext cx="761999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Doctor Class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7502A-7F5C-6B57-4DAF-2D633FBA4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31" y="3555599"/>
            <a:ext cx="17963169" cy="4145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6D58B-5CB9-3574-F135-D737FA9B03B2}"/>
              </a:ext>
            </a:extLst>
          </p:cNvPr>
          <p:cNvSpPr txBox="1"/>
          <p:nvPr/>
        </p:nvSpPr>
        <p:spPr>
          <a:xfrm>
            <a:off x="187776" y="11322427"/>
            <a:ext cx="1920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Purpose: Represent a patient with specific details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Details:  - Inherits Person, gaining access to name and id. 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Implements display() to show patient-specific information, distinguishing patients from doctors.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Functionality:  - Allows storage and retrieval of patient-specific data.  - Provides clear output for identifying </a:t>
            </a:r>
          </a:p>
          <a:p>
            <a:r>
              <a:rPr lang="en-US" sz="3200" dirty="0">
                <a:solidFill>
                  <a:schemeClr val="bg1"/>
                </a:solidFill>
              </a:rPr>
              <a:t>patients within the system.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CED3CD4-4103-9D20-D223-8B24C43B496F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7906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2BC1B-62BC-EFE0-3559-1165975DC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70DFD14B-B9E7-E004-C16D-055E73D1269E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B3ABCF2-0DA6-569C-2A8C-3B194136E9DE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E3BA2F-CB77-20E9-5016-1A215882358A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761355-097D-125C-FCF2-2C6D1EC16BDE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- 4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BD47C-7917-A68C-8D5E-389C09D2D56A}"/>
              </a:ext>
            </a:extLst>
          </p:cNvPr>
          <p:cNvSpPr txBox="1"/>
          <p:nvPr/>
        </p:nvSpPr>
        <p:spPr>
          <a:xfrm>
            <a:off x="187776" y="4962090"/>
            <a:ext cx="1920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Purpose: Represent a patient with specific details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Details:  - Inherits Person, gaining access to name and id. 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Implements display() to show patient-specific information, distinguishing patients from doctors.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Functionality:  - Allows storage and retrieval of patient-specific data.  - Provides clear output for identifying </a:t>
            </a:r>
          </a:p>
          <a:p>
            <a:r>
              <a:rPr lang="en-US" sz="3200" dirty="0">
                <a:solidFill>
                  <a:schemeClr val="bg1"/>
                </a:solidFill>
              </a:rPr>
              <a:t>patients within the system.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E77E7-6FEB-832C-C9F2-AECFE65C3B10}"/>
              </a:ext>
            </a:extLst>
          </p:cNvPr>
          <p:cNvSpPr txBox="1"/>
          <p:nvPr/>
        </p:nvSpPr>
        <p:spPr>
          <a:xfrm>
            <a:off x="160294" y="1432665"/>
            <a:ext cx="761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Doctor Class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84914-56A8-A7B6-A792-023793310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196519"/>
            <a:ext cx="11716187" cy="27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7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30A640-81EF-B2AB-634F-CB675A6E7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A59F295F-F634-7D4B-8F6E-C0CE2BE2CF10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6E54F4-A1B6-2BCA-29B2-AEFC748006EA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88CE58-D65F-C650-EA66-1E6E72EEA90D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- 4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7CBAA-FED9-5F0F-B095-2C6E691EA495}"/>
              </a:ext>
            </a:extLst>
          </p:cNvPr>
          <p:cNvSpPr txBox="1"/>
          <p:nvPr/>
        </p:nvSpPr>
        <p:spPr>
          <a:xfrm>
            <a:off x="160294" y="1432665"/>
            <a:ext cx="761999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Doctor Class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10F963-0621-170D-96EC-39937DDDE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31" y="3078151"/>
            <a:ext cx="16840678" cy="5573712"/>
          </a:xfrm>
          <a:prstGeom prst="rect">
            <a:avLst/>
          </a:prstGeom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AD772A93-4A0C-60F1-5029-A0E3FE034A04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21685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4A0D8-3E88-968E-4B26-BC9EF5B2B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AE639A48-ABE2-A503-12D2-B5198C93E7AC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A150B6-3D86-FB7B-911B-740E3245DB1A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679A79-52E2-2266-1CD9-14B7DFDACED4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- 4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70B0E-A350-A3B9-959B-EE34678CDE67}"/>
              </a:ext>
            </a:extLst>
          </p:cNvPr>
          <p:cNvSpPr txBox="1"/>
          <p:nvPr/>
        </p:nvSpPr>
        <p:spPr>
          <a:xfrm>
            <a:off x="27972" y="1381894"/>
            <a:ext cx="7002506" cy="72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Doctor Class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ADB7A-9283-6E47-73F1-F44B412FC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99" y="2077159"/>
            <a:ext cx="11957236" cy="3957453"/>
          </a:xfrm>
          <a:prstGeom prst="rect">
            <a:avLst/>
          </a:prstGeom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F4449404-8E58-B898-A3CD-FC46DE2C7521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B6526E-DFDA-2203-9710-354EEBEDAC42}"/>
              </a:ext>
            </a:extLst>
          </p:cNvPr>
          <p:cNvSpPr txBox="1"/>
          <p:nvPr/>
        </p:nvSpPr>
        <p:spPr>
          <a:xfrm>
            <a:off x="161199" y="6729877"/>
            <a:ext cx="222797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Purpose: Represent a doctor with specific details.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Details:   Inherits Person, gaining access to name and id.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Implements display() to show doctor-specific information, differentiating doctors from patients.</a:t>
            </a:r>
          </a:p>
          <a:p>
            <a:endParaRPr lang="en-US" sz="3200" dirty="0">
              <a:solidFill>
                <a:srgbClr val="95B3D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9E4BB-9B17-9F24-5100-EEED09201401}"/>
              </a:ext>
            </a:extLst>
          </p:cNvPr>
          <p:cNvSpPr txBox="1"/>
          <p:nvPr/>
        </p:nvSpPr>
        <p:spPr>
          <a:xfrm>
            <a:off x="161199" y="11387197"/>
            <a:ext cx="122986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Functionality:  - Stores and retrieves doctor</a:t>
            </a:r>
          </a:p>
          <a:p>
            <a:r>
              <a:rPr lang="en-US" sz="3200" dirty="0">
                <a:solidFill>
                  <a:schemeClr val="bg1"/>
                </a:solidFill>
              </a:rPr>
              <a:t>specific data.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Provides clear output for identifying doctors within the system.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87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4BB68-7FB2-C2AF-3F68-6467BB748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751843DA-AAB9-1D53-6DB9-A875BDFD19F4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D4769C-5A72-4BD1-CE61-A5140DD51933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85D2FD-8B11-B667-7851-355245AEFC7A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- 4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24D73C-D491-FB74-D11D-EA7189771D6B}"/>
              </a:ext>
            </a:extLst>
          </p:cNvPr>
          <p:cNvSpPr txBox="1"/>
          <p:nvPr/>
        </p:nvSpPr>
        <p:spPr>
          <a:xfrm>
            <a:off x="27972" y="1381894"/>
            <a:ext cx="7002506" cy="72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Doctor Class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25EA0-F6DE-7C90-E9E5-EA030FF58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99" y="2077159"/>
            <a:ext cx="11957236" cy="3957453"/>
          </a:xfrm>
          <a:prstGeom prst="rect">
            <a:avLst/>
          </a:prstGeom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E96A77B1-C34B-4382-FE5A-17EABEBC1475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A6B4F-95A7-95C0-153A-500BB3FFC529}"/>
              </a:ext>
            </a:extLst>
          </p:cNvPr>
          <p:cNvSpPr txBox="1"/>
          <p:nvPr/>
        </p:nvSpPr>
        <p:spPr>
          <a:xfrm>
            <a:off x="161199" y="6638497"/>
            <a:ext cx="122986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Functionality:  - Stores and retrieves doctor</a:t>
            </a:r>
          </a:p>
          <a:p>
            <a:r>
              <a:rPr lang="en-US" sz="3200" dirty="0">
                <a:solidFill>
                  <a:schemeClr val="bg1"/>
                </a:solidFill>
              </a:rPr>
              <a:t>specific data.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Provides clear output for identifying doctors within the system.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69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0EFC73-564B-5732-32B8-54392824B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479649E4-80D5-A2E3-6147-E24A335FCD87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674D51-A554-444F-5F85-DA898ECB7C66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BA55E7-EE11-23F9-2FD6-25644BBE9BF9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- 6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B70F-F6E9-907C-C5E1-254BC791D719}"/>
              </a:ext>
            </a:extLst>
          </p:cNvPr>
          <p:cNvSpPr txBox="1"/>
          <p:nvPr/>
        </p:nvSpPr>
        <p:spPr>
          <a:xfrm>
            <a:off x="324831" y="1409700"/>
            <a:ext cx="700250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Treatment Class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0E5D95B-73A1-D3FC-7462-5D767B4D5455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E1E5F-7FF0-6ABE-1A33-48D16AA86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961121"/>
            <a:ext cx="13499411" cy="61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29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5B08EC-2DF3-43E8-D006-4AC0AB9D7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C947839C-2409-9F14-8E6D-48111491B96D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5DDA6-38B7-7BA8-86ED-AFD3E4C236D7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8ED27F-312B-610F-DFBE-5140DE6D5E8F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- 6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A51949-E767-B8D9-4603-3B2C147659AB}"/>
              </a:ext>
            </a:extLst>
          </p:cNvPr>
          <p:cNvSpPr txBox="1"/>
          <p:nvPr/>
        </p:nvSpPr>
        <p:spPr>
          <a:xfrm>
            <a:off x="152400" y="1398270"/>
            <a:ext cx="70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Treatment Class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B38DD17-CEA8-216A-6B73-389039C367AA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71017-C58A-60B3-2E42-53E3980C6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31" y="2308513"/>
            <a:ext cx="7752369" cy="3528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180EF-A591-D4CC-9DA6-8DBDA571E086}"/>
              </a:ext>
            </a:extLst>
          </p:cNvPr>
          <p:cNvSpPr txBox="1"/>
          <p:nvPr/>
        </p:nvSpPr>
        <p:spPr>
          <a:xfrm>
            <a:off x="8534400" y="2308513"/>
            <a:ext cx="75659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Purpose: Represent a treatment, including description and cost details.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Details:   Stores description of the treatment and cost.</a:t>
            </a:r>
          </a:p>
          <a:p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2F1A9-9906-620B-22A9-E61DBDEC6EEF}"/>
              </a:ext>
            </a:extLst>
          </p:cNvPr>
          <p:cNvSpPr txBox="1"/>
          <p:nvPr/>
        </p:nvSpPr>
        <p:spPr>
          <a:xfrm>
            <a:off x="289286" y="6107693"/>
            <a:ext cx="137312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>
                <a:solidFill>
                  <a:schemeClr val="bg1"/>
                </a:solidFill>
              </a:rPr>
              <a:t>getCost</a:t>
            </a:r>
            <a:r>
              <a:rPr lang="en-IN" sz="3200" dirty="0">
                <a:solidFill>
                  <a:schemeClr val="bg1"/>
                </a:solidFill>
              </a:rPr>
              <a:t>() returns the treatment cost, aiding in billing calculations.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display() shows the treatment details with a formatted cost.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Functionality:  - Manages individual treatment details that can be associated with patients. </a:t>
            </a:r>
          </a:p>
        </p:txBody>
      </p:sp>
    </p:spTree>
    <p:extLst>
      <p:ext uri="{BB962C8B-B14F-4D97-AF65-F5344CB8AC3E}">
        <p14:creationId xmlns:p14="http://schemas.microsoft.com/office/powerpoint/2010/main" val="2237285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300727"/>
            <a:ext cx="3413716" cy="878571"/>
            <a:chOff x="0" y="0"/>
            <a:chExt cx="963397" cy="247945"/>
          </a:xfrm>
        </p:grpSpPr>
        <p:sp>
          <p:nvSpPr>
            <p:cNvPr id="3" name="Freeform 3">
              <a:hlinkClick r:id="rId3" action="ppaction://hlinksldjump"/>
            </p:cNvPr>
            <p:cNvSpPr/>
            <p:nvPr/>
          </p:nvSpPr>
          <p:spPr>
            <a:xfrm>
              <a:off x="0" y="0"/>
              <a:ext cx="963397" cy="247945"/>
            </a:xfrm>
            <a:custGeom>
              <a:avLst/>
              <a:gdLst/>
              <a:ahLst/>
              <a:cxnLst/>
              <a:rect l="l" t="t" r="r" b="b"/>
              <a:pathLst>
                <a:path w="963397" h="247945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4644552"/>
            <a:ext cx="3413716" cy="878571"/>
            <a:chOff x="0" y="0"/>
            <a:chExt cx="963397" cy="24794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63397" cy="247945"/>
            </a:xfrm>
            <a:custGeom>
              <a:avLst/>
              <a:gdLst/>
              <a:ahLst/>
              <a:cxnLst/>
              <a:rect l="l" t="t" r="r" b="b"/>
              <a:pathLst>
                <a:path w="963397" h="247945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19616" y="3472640"/>
            <a:ext cx="4011711" cy="878571"/>
            <a:chOff x="0" y="0"/>
            <a:chExt cx="1132160" cy="24794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32160" cy="247945"/>
            </a:xfrm>
            <a:custGeom>
              <a:avLst/>
              <a:gdLst/>
              <a:ahLst/>
              <a:cxnLst/>
              <a:rect l="l" t="t" r="r" b="b"/>
              <a:pathLst>
                <a:path w="1132160" h="247945">
                  <a:moveTo>
                    <a:pt x="123972" y="0"/>
                  </a:moveTo>
                  <a:lnTo>
                    <a:pt x="1008187" y="0"/>
                  </a:lnTo>
                  <a:cubicBezTo>
                    <a:pt x="1041067" y="0"/>
                    <a:pt x="1072600" y="13061"/>
                    <a:pt x="1095849" y="36311"/>
                  </a:cubicBezTo>
                  <a:cubicBezTo>
                    <a:pt x="1119098" y="59560"/>
                    <a:pt x="1132160" y="91093"/>
                    <a:pt x="1132160" y="123972"/>
                  </a:cubicBezTo>
                  <a:lnTo>
                    <a:pt x="1132160" y="123972"/>
                  </a:lnTo>
                  <a:cubicBezTo>
                    <a:pt x="1132160" y="192440"/>
                    <a:pt x="1076655" y="247945"/>
                    <a:pt x="1008187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132160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600888" y="6186550"/>
            <a:ext cx="3437869" cy="878571"/>
            <a:chOff x="0" y="0"/>
            <a:chExt cx="970213" cy="24794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70213" cy="247945"/>
            </a:xfrm>
            <a:custGeom>
              <a:avLst/>
              <a:gdLst/>
              <a:ahLst/>
              <a:cxnLst/>
              <a:rect l="l" t="t" r="r" b="b"/>
              <a:pathLst>
                <a:path w="970213" h="247945">
                  <a:moveTo>
                    <a:pt x="123972" y="0"/>
                  </a:moveTo>
                  <a:lnTo>
                    <a:pt x="846241" y="0"/>
                  </a:lnTo>
                  <a:cubicBezTo>
                    <a:pt x="914709" y="0"/>
                    <a:pt x="970213" y="55504"/>
                    <a:pt x="970213" y="123972"/>
                  </a:cubicBezTo>
                  <a:lnTo>
                    <a:pt x="970213" y="123972"/>
                  </a:lnTo>
                  <a:cubicBezTo>
                    <a:pt x="970213" y="156852"/>
                    <a:pt x="957152" y="188385"/>
                    <a:pt x="933903" y="211634"/>
                  </a:cubicBezTo>
                  <a:cubicBezTo>
                    <a:pt x="910654" y="234883"/>
                    <a:pt x="879121" y="247945"/>
                    <a:pt x="846241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970213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713084" y="2300727"/>
            <a:ext cx="3413716" cy="878571"/>
            <a:chOff x="0" y="0"/>
            <a:chExt cx="963397" cy="24794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63397" cy="247945"/>
            </a:xfrm>
            <a:custGeom>
              <a:avLst/>
              <a:gdLst/>
              <a:ahLst/>
              <a:cxnLst/>
              <a:rect l="l" t="t" r="r" b="b"/>
              <a:pathLst>
                <a:path w="963397" h="247945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713084" y="4644552"/>
            <a:ext cx="3413716" cy="878571"/>
            <a:chOff x="0" y="0"/>
            <a:chExt cx="963397" cy="24794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63397" cy="247945"/>
            </a:xfrm>
            <a:custGeom>
              <a:avLst/>
              <a:gdLst/>
              <a:ahLst/>
              <a:cxnLst/>
              <a:rect l="l" t="t" r="r" b="b"/>
              <a:pathLst>
                <a:path w="963397" h="247945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601995" y="3472640"/>
            <a:ext cx="3918274" cy="878571"/>
            <a:chOff x="0" y="0"/>
            <a:chExt cx="1105791" cy="24794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05791" cy="247945"/>
            </a:xfrm>
            <a:custGeom>
              <a:avLst/>
              <a:gdLst/>
              <a:ahLst/>
              <a:cxnLst/>
              <a:rect l="l" t="t" r="r" b="b"/>
              <a:pathLst>
                <a:path w="1105791" h="247945">
                  <a:moveTo>
                    <a:pt x="123972" y="0"/>
                  </a:moveTo>
                  <a:lnTo>
                    <a:pt x="981818" y="0"/>
                  </a:lnTo>
                  <a:cubicBezTo>
                    <a:pt x="1050286" y="0"/>
                    <a:pt x="1105791" y="55504"/>
                    <a:pt x="1105791" y="123972"/>
                  </a:cubicBezTo>
                  <a:lnTo>
                    <a:pt x="1105791" y="123972"/>
                  </a:lnTo>
                  <a:cubicBezTo>
                    <a:pt x="1105791" y="156852"/>
                    <a:pt x="1092729" y="188385"/>
                    <a:pt x="1069480" y="211634"/>
                  </a:cubicBezTo>
                  <a:cubicBezTo>
                    <a:pt x="1046231" y="234883"/>
                    <a:pt x="1014698" y="247945"/>
                    <a:pt x="981818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66675"/>
              <a:ext cx="1105791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393475" y="2300727"/>
            <a:ext cx="3983680" cy="878571"/>
            <a:chOff x="0" y="0"/>
            <a:chExt cx="1124249" cy="24794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124249" cy="247945"/>
            </a:xfrm>
            <a:custGeom>
              <a:avLst/>
              <a:gdLst/>
              <a:ahLst/>
              <a:cxnLst/>
              <a:rect l="l" t="t" r="r" b="b"/>
              <a:pathLst>
                <a:path w="1124249" h="247945">
                  <a:moveTo>
                    <a:pt x="123972" y="0"/>
                  </a:moveTo>
                  <a:lnTo>
                    <a:pt x="1000277" y="0"/>
                  </a:lnTo>
                  <a:cubicBezTo>
                    <a:pt x="1068745" y="0"/>
                    <a:pt x="1124249" y="55504"/>
                    <a:pt x="1124249" y="123972"/>
                  </a:cubicBezTo>
                  <a:lnTo>
                    <a:pt x="1124249" y="123972"/>
                  </a:lnTo>
                  <a:cubicBezTo>
                    <a:pt x="1124249" y="156852"/>
                    <a:pt x="1111188" y="188385"/>
                    <a:pt x="1087938" y="211634"/>
                  </a:cubicBezTo>
                  <a:cubicBezTo>
                    <a:pt x="1064689" y="234883"/>
                    <a:pt x="1033156" y="247945"/>
                    <a:pt x="1000277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1124249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8393475" y="4644552"/>
            <a:ext cx="3983680" cy="878571"/>
            <a:chOff x="0" y="0"/>
            <a:chExt cx="1124249" cy="24794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124249" cy="247945"/>
            </a:xfrm>
            <a:custGeom>
              <a:avLst/>
              <a:gdLst/>
              <a:ahLst/>
              <a:cxnLst/>
              <a:rect l="l" t="t" r="r" b="b"/>
              <a:pathLst>
                <a:path w="1124249" h="247945">
                  <a:moveTo>
                    <a:pt x="123972" y="0"/>
                  </a:moveTo>
                  <a:lnTo>
                    <a:pt x="1000277" y="0"/>
                  </a:lnTo>
                  <a:cubicBezTo>
                    <a:pt x="1068745" y="0"/>
                    <a:pt x="1124249" y="55504"/>
                    <a:pt x="1124249" y="123972"/>
                  </a:cubicBezTo>
                  <a:lnTo>
                    <a:pt x="1124249" y="123972"/>
                  </a:lnTo>
                  <a:cubicBezTo>
                    <a:pt x="1124249" y="156852"/>
                    <a:pt x="1111188" y="188385"/>
                    <a:pt x="1087938" y="211634"/>
                  </a:cubicBezTo>
                  <a:cubicBezTo>
                    <a:pt x="1064689" y="234883"/>
                    <a:pt x="1033156" y="247945"/>
                    <a:pt x="1000277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1124249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0" name="Freeform 50"/>
          <p:cNvSpPr/>
          <p:nvPr/>
        </p:nvSpPr>
        <p:spPr>
          <a:xfrm flipH="1">
            <a:off x="11121907" y="5496673"/>
            <a:ext cx="7945909" cy="7523254"/>
          </a:xfrm>
          <a:custGeom>
            <a:avLst/>
            <a:gdLst/>
            <a:ahLst/>
            <a:cxnLst/>
            <a:rect l="l" t="t" r="r" b="b"/>
            <a:pathLst>
              <a:path w="7945909" h="7523254">
                <a:moveTo>
                  <a:pt x="7945909" y="0"/>
                </a:moveTo>
                <a:lnTo>
                  <a:pt x="0" y="0"/>
                </a:lnTo>
                <a:lnTo>
                  <a:pt x="0" y="7523254"/>
                </a:lnTo>
                <a:lnTo>
                  <a:pt x="7945909" y="7523254"/>
                </a:lnTo>
                <a:lnTo>
                  <a:pt x="79459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1" name="TextBox 51"/>
          <p:cNvSpPr txBox="1"/>
          <p:nvPr/>
        </p:nvSpPr>
        <p:spPr>
          <a:xfrm>
            <a:off x="1022477" y="2503947"/>
            <a:ext cx="3413716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028700" y="4819231"/>
            <a:ext cx="3413716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Key Findings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2319616" y="3647318"/>
            <a:ext cx="4011711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Source Code</a:t>
            </a:r>
          </a:p>
        </p:txBody>
      </p:sp>
      <p:sp>
        <p:nvSpPr>
          <p:cNvPr id="55" name="TextBox 55">
            <a:hlinkClick r:id="rId6" action="ppaction://hlinksldjump"/>
          </p:cNvPr>
          <p:cNvSpPr txBox="1"/>
          <p:nvPr/>
        </p:nvSpPr>
        <p:spPr>
          <a:xfrm>
            <a:off x="4713084" y="2475405"/>
            <a:ext cx="3413716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4713084" y="4819231"/>
            <a:ext cx="3413716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Example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601995" y="3647318"/>
            <a:ext cx="3918274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Code analysis</a:t>
            </a:r>
          </a:p>
        </p:txBody>
      </p:sp>
      <p:sp>
        <p:nvSpPr>
          <p:cNvPr id="59" name="TextBox 59">
            <a:hlinkClick r:id="rId7" action="ppaction://hlinksldjump"/>
          </p:cNvPr>
          <p:cNvSpPr txBox="1"/>
          <p:nvPr/>
        </p:nvSpPr>
        <p:spPr>
          <a:xfrm>
            <a:off x="8393475" y="2475405"/>
            <a:ext cx="3983680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Core Concepts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8393475" y="4819231"/>
            <a:ext cx="3983680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Results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941300" y="418520"/>
            <a:ext cx="9216137" cy="181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02"/>
              </a:lnSpc>
            </a:pPr>
            <a:r>
              <a:rPr lang="en-US" sz="12702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OVERVIEW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B2D191-07F3-11F1-B1AB-873E06867949}"/>
              </a:ext>
            </a:extLst>
          </p:cNvPr>
          <p:cNvSpPr txBox="1"/>
          <p:nvPr/>
        </p:nvSpPr>
        <p:spPr>
          <a:xfrm>
            <a:off x="5280750" y="6386871"/>
            <a:ext cx="3048000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1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  <a:r>
              <a:rPr lang="en-IN" sz="261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63D7A0-F3AB-A664-4829-9AD55ED0A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24714A4A-013A-F68F-88B2-06311B8E4388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C98AC-8B00-0C96-483E-E4D8385C81DF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9A00A6-3A70-D288-C554-AC6FAD03980B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- 6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8E808-1066-2301-D87C-1EEBF7076850}"/>
              </a:ext>
            </a:extLst>
          </p:cNvPr>
          <p:cNvSpPr txBox="1"/>
          <p:nvPr/>
        </p:nvSpPr>
        <p:spPr>
          <a:xfrm>
            <a:off x="152400" y="1398270"/>
            <a:ext cx="70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Treatment Class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4E68FF8-2FF5-F146-CFD6-6322284097D5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6CC38-B53F-AE77-2D26-F54A3433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31" y="2308513"/>
            <a:ext cx="7752369" cy="3528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C9E686-C1B8-8E96-426B-1645A9517035}"/>
              </a:ext>
            </a:extLst>
          </p:cNvPr>
          <p:cNvSpPr txBox="1"/>
          <p:nvPr/>
        </p:nvSpPr>
        <p:spPr>
          <a:xfrm>
            <a:off x="8534400" y="2308513"/>
            <a:ext cx="75659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Purpose: Represent a treatment, including description and cost details.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Details:   Stores description of the treatment and cost.</a:t>
            </a:r>
          </a:p>
          <a:p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45561-6D5B-4CF8-DCEC-7D709D4CA6C4}"/>
              </a:ext>
            </a:extLst>
          </p:cNvPr>
          <p:cNvSpPr txBox="1"/>
          <p:nvPr/>
        </p:nvSpPr>
        <p:spPr>
          <a:xfrm>
            <a:off x="289286" y="6107693"/>
            <a:ext cx="137312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>
                <a:solidFill>
                  <a:schemeClr val="bg1"/>
                </a:solidFill>
              </a:rPr>
              <a:t>getCost</a:t>
            </a:r>
            <a:r>
              <a:rPr lang="en-IN" sz="3200" dirty="0">
                <a:solidFill>
                  <a:schemeClr val="bg1"/>
                </a:solidFill>
              </a:rPr>
              <a:t>() returns the treatment cost, aiding in billing calculations.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display() shows the treatment details with a formatted cost.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Functionality:  - Manages individual treatment details that can be associated with patients. </a:t>
            </a:r>
          </a:p>
        </p:txBody>
      </p:sp>
    </p:spTree>
    <p:extLst>
      <p:ext uri="{BB962C8B-B14F-4D97-AF65-F5344CB8AC3E}">
        <p14:creationId xmlns:p14="http://schemas.microsoft.com/office/powerpoint/2010/main" val="1717392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83AA6-11FD-F2A4-F4E1-E1D04B0CC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6A6A49E2-726B-6386-341C-39DA855D77FC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BF9CA0-649E-6204-5920-9380B8C1E8BB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87D3AD-0410-E049-7D64-8F415F993DFC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- 7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0851F-C403-08D8-4841-9C37E320699E}"/>
              </a:ext>
            </a:extLst>
          </p:cNvPr>
          <p:cNvSpPr txBox="1"/>
          <p:nvPr/>
        </p:nvSpPr>
        <p:spPr>
          <a:xfrm>
            <a:off x="152400" y="1398270"/>
            <a:ext cx="700250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Billing Class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CF5C388-8468-9D3A-2274-982D89ADD01C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7ECD30-FDDF-F566-3983-9A15D1F91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694915"/>
            <a:ext cx="10912840" cy="61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3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422665-B73C-FBFF-B9F5-B17C85652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E50ECB7D-F272-6F8C-D95B-AF45239E90E0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9DBF-3817-3B8F-6141-076333A66FBC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16B42B-509A-531A-FD1B-EECD8062C40B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- 7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15750D-91DD-79C9-4320-B8068E692199}"/>
              </a:ext>
            </a:extLst>
          </p:cNvPr>
          <p:cNvSpPr txBox="1"/>
          <p:nvPr/>
        </p:nvSpPr>
        <p:spPr>
          <a:xfrm>
            <a:off x="152400" y="1398270"/>
            <a:ext cx="70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Billing Class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541B9-6A8D-BECA-5FAC-987940EFB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560" y="2628900"/>
            <a:ext cx="7543800" cy="42585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2C9A75-1D0F-CA32-CF55-10E2F4B93440}"/>
              </a:ext>
            </a:extLst>
          </p:cNvPr>
          <p:cNvSpPr txBox="1"/>
          <p:nvPr/>
        </p:nvSpPr>
        <p:spPr>
          <a:xfrm>
            <a:off x="152400" y="2400681"/>
            <a:ext cx="10564160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chemeClr val="bg1"/>
                </a:solidFill>
              </a:rPr>
              <a:t>Purpose: Calculate and display the total cost of treatments for billing.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>
                <a:solidFill>
                  <a:schemeClr val="bg1"/>
                </a:solidFill>
              </a:rPr>
              <a:t>Details:  - Maintains a list of treatments in a vector&lt;Treatment&gt;. 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 err="1">
                <a:solidFill>
                  <a:schemeClr val="bg1"/>
                </a:solidFill>
              </a:rPr>
              <a:t>addTreatment</a:t>
            </a:r>
            <a:r>
              <a:rPr lang="en-IN" sz="2500" dirty="0">
                <a:solidFill>
                  <a:schemeClr val="bg1"/>
                </a:solidFill>
              </a:rPr>
              <a:t>() allows adding treatments to the list.  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 err="1">
                <a:solidFill>
                  <a:schemeClr val="bg1"/>
                </a:solidFill>
              </a:rPr>
              <a:t>calculateTotal</a:t>
            </a:r>
            <a:r>
              <a:rPr lang="en-IN" sz="2500" dirty="0">
                <a:solidFill>
                  <a:schemeClr val="bg1"/>
                </a:solidFill>
              </a:rPr>
              <a:t>() iterates over treatments to sum up costs. 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 err="1">
                <a:solidFill>
                  <a:schemeClr val="bg1"/>
                </a:solidFill>
              </a:rPr>
              <a:t>displayBill</a:t>
            </a:r>
            <a:r>
              <a:rPr lang="en-IN" sz="2500" dirty="0">
                <a:solidFill>
                  <a:schemeClr val="bg1"/>
                </a:solidFill>
              </a:rPr>
              <a:t>() shows each treatment and the total amount due.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>
                <a:solidFill>
                  <a:schemeClr val="bg1"/>
                </a:solidFill>
              </a:rPr>
              <a:t>Functionality:  - Simplifies management of billing information by calculating and displaying treatment 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>
                <a:solidFill>
                  <a:schemeClr val="bg1"/>
                </a:solidFill>
              </a:rPr>
              <a:t>costs.  - Supports adding multiple treatments and producing a detailed billing summary.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F5FB62B-1972-4389-A139-E1D17EC41701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96437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37D04D-266E-5337-25E3-6C1B2218C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DC460A90-66D2-DFA1-253D-0CE3ABDB0A87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5C2962-E429-175E-AC47-2936684F7F05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65A9C1-E7EE-B62E-7321-A0D8308F23C8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- 8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A66A5-2688-6C74-B960-99B45C9C6545}"/>
              </a:ext>
            </a:extLst>
          </p:cNvPr>
          <p:cNvSpPr txBox="1"/>
          <p:nvPr/>
        </p:nvSpPr>
        <p:spPr>
          <a:xfrm>
            <a:off x="4950271" y="2202986"/>
            <a:ext cx="8610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HMSException Class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8BF9F-0374-01E9-C423-9F9BC22D6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381500"/>
            <a:ext cx="16529942" cy="2364941"/>
          </a:xfrm>
          <a:prstGeom prst="rect">
            <a:avLst/>
          </a:prstGeom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A458DF8C-B636-57EF-77AF-D4D3F197246F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7250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51561B-0348-3E9D-1081-0065A967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49CED2AE-173F-57CB-E143-EBD34F271A21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DFFED-EDBD-5AEA-36EB-E689487E47D8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484257-20C3-0572-2453-20029D1D5361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- 8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E7999-CB3E-E4D8-F644-E7BEED5023A2}"/>
              </a:ext>
            </a:extLst>
          </p:cNvPr>
          <p:cNvSpPr txBox="1"/>
          <p:nvPr/>
        </p:nvSpPr>
        <p:spPr>
          <a:xfrm>
            <a:off x="294351" y="1695081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HMSException Class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F8DDD-9342-47BE-0C74-1DFB004B7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51" y="2644634"/>
            <a:ext cx="12268200" cy="1755213"/>
          </a:xfrm>
          <a:prstGeom prst="rect">
            <a:avLst/>
          </a:prstGeom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04702DBF-AD45-0B03-ED31-0F337BAB2B8A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C54D8-A270-F88A-813D-2D529DDB8ADF}"/>
              </a:ext>
            </a:extLst>
          </p:cNvPr>
          <p:cNvSpPr txBox="1"/>
          <p:nvPr/>
        </p:nvSpPr>
        <p:spPr>
          <a:xfrm>
            <a:off x="294351" y="4805814"/>
            <a:ext cx="162105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Purpose: Define custom exceptions to handle specific errors within the HMS.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Details:  - Inherits from </a:t>
            </a:r>
            <a:r>
              <a:rPr lang="en-IN" sz="2800" dirty="0" err="1">
                <a:solidFill>
                  <a:schemeClr val="bg1"/>
                </a:solidFill>
              </a:rPr>
              <a:t>runtime_error</a:t>
            </a:r>
            <a:r>
              <a:rPr lang="en-IN" sz="2800" dirty="0">
                <a:solidFill>
                  <a:schemeClr val="bg1"/>
                </a:solidFill>
              </a:rPr>
              <a:t>, providing customized error messages.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Functionality: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- Improves error handling by allowing specific messages for HMS related issues. 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- Enables the creation of user-friendly error messages that can guide users on how to resolve issues.</a:t>
            </a:r>
          </a:p>
        </p:txBody>
      </p:sp>
    </p:spTree>
    <p:extLst>
      <p:ext uri="{BB962C8B-B14F-4D97-AF65-F5344CB8AC3E}">
        <p14:creationId xmlns:p14="http://schemas.microsoft.com/office/powerpoint/2010/main" val="868058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18969D-BA37-F95E-B5C9-CBA549FEA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8496A6D8-7072-285F-70A3-849818A99477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5DF9A7-E312-179C-5B4F-4C1D2D4B98F7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E732B3-3752-B668-473B-062FCDC50ACF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- 9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B6EA5-2CE1-E50A-1B68-AFA3002E5659}"/>
              </a:ext>
            </a:extLst>
          </p:cNvPr>
          <p:cNvSpPr txBox="1"/>
          <p:nvPr/>
        </p:nvSpPr>
        <p:spPr>
          <a:xfrm>
            <a:off x="152400" y="1398270"/>
            <a:ext cx="86868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addPatient Function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CFBD565-A6F5-F063-8EAB-E6AB39552E8D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80B14-C678-97FA-3765-79E8A63F9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857500"/>
            <a:ext cx="9163696" cy="55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06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16D996-286A-BED1-563A-B3359513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546A0911-18F7-F530-154C-0433AA16834A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232174-F6EA-9EE6-92AB-427500A2F0C8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841034-AC95-54E9-4B16-E3F0375EF3EE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- 9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CBB61-E99B-ADDF-D5BC-A24114F4D4E1}"/>
              </a:ext>
            </a:extLst>
          </p:cNvPr>
          <p:cNvSpPr txBox="1"/>
          <p:nvPr/>
        </p:nvSpPr>
        <p:spPr>
          <a:xfrm>
            <a:off x="152400" y="139827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addPatient Function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7FC4089-D23D-B67F-9F40-F7944F57D4DC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5041B-5BA9-0743-F751-6D6A30D87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72106"/>
            <a:ext cx="6675746" cy="403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5F44A5-4786-4CBF-105C-E14E720B1D39}"/>
              </a:ext>
            </a:extLst>
          </p:cNvPr>
          <p:cNvSpPr txBox="1"/>
          <p:nvPr/>
        </p:nvSpPr>
        <p:spPr>
          <a:xfrm>
            <a:off x="7087226" y="1390584"/>
            <a:ext cx="1104837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Purpose: Capture and add a new patient's information to the system.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Details:  Prompts the user for patient name and ID, then stores the patient in a vector&lt;Patient&gt;. 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Uses </a:t>
            </a:r>
            <a:r>
              <a:rPr lang="en-IN" sz="3200" dirty="0" err="1">
                <a:solidFill>
                  <a:schemeClr val="bg1"/>
                </a:solidFill>
              </a:rPr>
              <a:t>cin.ignore</a:t>
            </a:r>
            <a:r>
              <a:rPr lang="en-IN" sz="3200" dirty="0">
                <a:solidFill>
                  <a:schemeClr val="bg1"/>
                </a:solidFill>
              </a:rPr>
              <a:t>() to handle newline characters before </a:t>
            </a:r>
            <a:r>
              <a:rPr lang="en-IN" sz="3200" dirty="0" err="1">
                <a:solidFill>
                  <a:schemeClr val="bg1"/>
                </a:solidFill>
              </a:rPr>
              <a:t>getline</a:t>
            </a:r>
            <a:r>
              <a:rPr lang="en-IN" sz="3200" dirty="0">
                <a:solidFill>
                  <a:schemeClr val="bg1"/>
                </a:solidFill>
              </a:rPr>
              <a:t>().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Functionality:  Provides a simple way to add new patients, helping populate the HMS database.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Ensures each patient is uniquely identified by name and ID.</a:t>
            </a:r>
          </a:p>
        </p:txBody>
      </p:sp>
    </p:spTree>
    <p:extLst>
      <p:ext uri="{BB962C8B-B14F-4D97-AF65-F5344CB8AC3E}">
        <p14:creationId xmlns:p14="http://schemas.microsoft.com/office/powerpoint/2010/main" val="343042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2C71A5-0593-D4CA-5C04-B81D4B7FB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BC0C931C-1623-920B-A9ED-C7948252F1E7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FACDFD-C116-F50D-909A-EADE924E16DE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4D0FD0-D5B4-90AC-2880-83C0885FA4B8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- 10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3B303-023C-C8FE-C592-835B44B1888E}"/>
              </a:ext>
            </a:extLst>
          </p:cNvPr>
          <p:cNvSpPr txBox="1"/>
          <p:nvPr/>
        </p:nvSpPr>
        <p:spPr>
          <a:xfrm>
            <a:off x="152400" y="1398270"/>
            <a:ext cx="700250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addDoctor Function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A6281CE-4811-DF84-1DA6-93A4FF22EEED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828AF-8F4F-F6F9-37A8-D8DF2D533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156916"/>
            <a:ext cx="8468541" cy="52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4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F5DBBD-2860-A8F3-016E-5A7081D44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E7FF746E-9916-66FD-8DA5-6852893CD22B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FFFD73-618B-53BB-63B3-FF2FF2AB44F6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86BB1B-6457-A3AF-A371-2989C0DB7420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- 10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5DF0D0-A120-2316-8BC3-59C746BB9B12}"/>
              </a:ext>
            </a:extLst>
          </p:cNvPr>
          <p:cNvSpPr txBox="1"/>
          <p:nvPr/>
        </p:nvSpPr>
        <p:spPr>
          <a:xfrm>
            <a:off x="84094" y="1396995"/>
            <a:ext cx="70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addDoctor Function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448658A-5C00-A604-5791-CE5862CE3F04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36E4A-CD99-EBA0-DAA3-FEB04549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69557"/>
            <a:ext cx="5871750" cy="3662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2FB4D9-5EAA-2F2D-7739-E63B0E1AFE53}"/>
              </a:ext>
            </a:extLst>
          </p:cNvPr>
          <p:cNvSpPr txBox="1"/>
          <p:nvPr/>
        </p:nvSpPr>
        <p:spPr>
          <a:xfrm>
            <a:off x="533400" y="5942923"/>
            <a:ext cx="151028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Purpose: Capture and add a new doctor's information to the system.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Details: Prompts the user for doctor name and ID, then stores the doctor in a vector&lt;Doctor&gt;.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Functionality: Provides a straightforward way to add doctors, aiding in creating a database of medical professionals.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Ensures each doctor is uniquely identified by name and ID.</a:t>
            </a:r>
          </a:p>
        </p:txBody>
      </p:sp>
    </p:spTree>
    <p:extLst>
      <p:ext uri="{BB962C8B-B14F-4D97-AF65-F5344CB8AC3E}">
        <p14:creationId xmlns:p14="http://schemas.microsoft.com/office/powerpoint/2010/main" val="2070368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9B890A-AE81-D5C3-0EA8-1A543490C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EE592076-AA8A-A194-8C1A-69425E53BE3D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098AA9-DC76-CD57-46C2-1B6A0C8F1E8F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4B19CF-89C9-EA4E-A168-CFBE0C32F19D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- 11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C4DC84-4B4A-5406-19E0-6C64B7BD0235}"/>
              </a:ext>
            </a:extLst>
          </p:cNvPr>
          <p:cNvSpPr txBox="1"/>
          <p:nvPr/>
        </p:nvSpPr>
        <p:spPr>
          <a:xfrm>
            <a:off x="152400" y="1169435"/>
            <a:ext cx="1013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addAppointment Function</a:t>
            </a:r>
            <a:endParaRPr lang="en-IN" sz="6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E8F26ABF-43C8-C11E-4FB3-760908FA00E8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81CC8C-D470-5E2A-24FD-0D798F720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56" y="2393347"/>
            <a:ext cx="12483287" cy="67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4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B97963-FE95-0DD8-242F-5824EEFB0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BA98C9-E378-10FC-0BAD-9173749F4BE5}"/>
              </a:ext>
            </a:extLst>
          </p:cNvPr>
          <p:cNvSpPr txBox="1"/>
          <p:nvPr/>
        </p:nvSpPr>
        <p:spPr>
          <a:xfrm>
            <a:off x="217530" y="32146"/>
            <a:ext cx="17733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 Ultra-Bold"/>
                <a:cs typeface="Poppins Ultra-Bold"/>
              </a:rPr>
              <a:t>PROBLEM STATEMENT </a:t>
            </a:r>
            <a:endParaRPr lang="en-IN" sz="12000" dirty="0">
              <a:solidFill>
                <a:schemeClr val="accent5">
                  <a:lumMod val="60000"/>
                  <a:lumOff val="40000"/>
                </a:schemeClr>
              </a:solidFill>
              <a:latin typeface="Poppins Ultra-Bold"/>
              <a:cs typeface="Poppins Ultra-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72BD8-0A80-C290-B2FE-DB7694C5924A}"/>
              </a:ext>
            </a:extLst>
          </p:cNvPr>
          <p:cNvSpPr txBox="1"/>
          <p:nvPr/>
        </p:nvSpPr>
        <p:spPr>
          <a:xfrm>
            <a:off x="304800" y="2628900"/>
            <a:ext cx="13792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Hospitals</a:t>
            </a:r>
            <a:r>
              <a:rPr lang="en-US" sz="28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require an efficient way to manage essential operations like patient records, doctor information, appointments, treatments, and billing. Manual handling of these tasks can lead to errors, inefficiencies, and delays.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Hospital Management System (HMS)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project aims to develop a C++ application that automates and simplifies these tasks. This system will:</a:t>
            </a:r>
          </a:p>
          <a:p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Store and retrieve patient and doctor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Schedule and manage patient-doctor appointments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Record treatments and associated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Generate accurate billing summaries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HMS will use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object-oriented programming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concepts, providing a structured, user-friendly solution that reduces manual workload, minimizes errors, and improves hospital management efficiency.</a:t>
            </a:r>
          </a:p>
          <a:p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0" name="Graphic 29" descr="Customer review with solid fill">
            <a:extLst>
              <a:ext uri="{FF2B5EF4-FFF2-40B4-BE49-F238E27FC236}">
                <a16:creationId xmlns:a16="http://schemas.microsoft.com/office/drawing/2014/main" id="{F01D3919-B480-4152-F932-773092A8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97000" y="3086100"/>
            <a:ext cx="3614575" cy="3614575"/>
          </a:xfrm>
          <a:prstGeom prst="rect">
            <a:avLst/>
          </a:prstGeom>
        </p:spPr>
      </p:pic>
      <p:sp>
        <p:nvSpPr>
          <p:cNvPr id="31" name="AutoShape 12">
            <a:extLst>
              <a:ext uri="{FF2B5EF4-FFF2-40B4-BE49-F238E27FC236}">
                <a16:creationId xmlns:a16="http://schemas.microsoft.com/office/drawing/2014/main" id="{84D8E9D0-C61E-DCA6-6533-B9DCD8E33596}"/>
              </a:ext>
            </a:extLst>
          </p:cNvPr>
          <p:cNvSpPr/>
          <p:nvPr/>
        </p:nvSpPr>
        <p:spPr>
          <a:xfrm flipV="1">
            <a:off x="533400" y="1943100"/>
            <a:ext cx="13411200" cy="0"/>
          </a:xfrm>
          <a:prstGeom prst="line">
            <a:avLst/>
          </a:prstGeom>
          <a:ln w="38100" cap="flat">
            <a:solidFill>
              <a:srgbClr val="FFBF00"/>
            </a:solidFill>
            <a:prstDash val="solid"/>
            <a:headEnd type="none" w="sm" len="sm"/>
            <a:tailEnd type="oval" w="lg" len="lg"/>
          </a:ln>
        </p:spPr>
      </p:sp>
      <p:pic>
        <p:nvPicPr>
          <p:cNvPr id="41" name="Graphic 40" descr="Back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7458DAFE-BD75-7308-7F25-9983A8543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72550" y="114300"/>
            <a:ext cx="674730" cy="67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1EF3D1-576C-74B0-491E-85F164AC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04FB1B34-9116-4F14-2CE2-57548E7EEE7D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BC6D57-17E6-901F-3463-6F083B622914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12CF8B-6DEC-EC99-9AB7-5D6BFB90B8CD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- 11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C7FD7-7BA5-DC45-0D39-B7B6371796F3}"/>
              </a:ext>
            </a:extLst>
          </p:cNvPr>
          <p:cNvSpPr txBox="1"/>
          <p:nvPr/>
        </p:nvSpPr>
        <p:spPr>
          <a:xfrm>
            <a:off x="152400" y="1169435"/>
            <a:ext cx="1013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addAppointment Function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90A5C-43E2-FFDE-728F-D36AEB9FC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914436"/>
            <a:ext cx="11127048" cy="6026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B8FC22-A88B-392E-AD2B-1A9DC0BF9DC7}"/>
              </a:ext>
            </a:extLst>
          </p:cNvPr>
          <p:cNvSpPr txBox="1"/>
          <p:nvPr/>
        </p:nvSpPr>
        <p:spPr>
          <a:xfrm>
            <a:off x="7924800" y="3314700"/>
            <a:ext cx="103632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chemeClr val="bg1"/>
                </a:solidFill>
              </a:rPr>
              <a:t>Purpose: Schedule an appointment by linking a patient with a doctor.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>
                <a:solidFill>
                  <a:schemeClr val="bg1"/>
                </a:solidFill>
              </a:rPr>
              <a:t>Details: Prompts for patient and doctor IDs, verifying that both exist in the system. 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>
                <a:solidFill>
                  <a:schemeClr val="bg1"/>
                </a:solidFill>
              </a:rPr>
              <a:t>Links the patient and doctor using </a:t>
            </a:r>
            <a:r>
              <a:rPr lang="en-IN" sz="2500" dirty="0" err="1">
                <a:solidFill>
                  <a:schemeClr val="bg1"/>
                </a:solidFill>
              </a:rPr>
              <a:t>dateTime</a:t>
            </a:r>
            <a:r>
              <a:rPr lang="en-IN" sz="2500" dirty="0">
                <a:solidFill>
                  <a:schemeClr val="bg1"/>
                </a:solidFill>
              </a:rPr>
              <a:t>, creating an Appointment instance. 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>
                <a:solidFill>
                  <a:schemeClr val="bg1"/>
                </a:solidFill>
              </a:rPr>
              <a:t>Searches for patient and doctor records by ID to confirm validity</a:t>
            </a:r>
          </a:p>
          <a:p>
            <a:endParaRPr lang="en-IN" sz="2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A79ED-E12B-30A7-282B-095750A30736}"/>
              </a:ext>
            </a:extLst>
          </p:cNvPr>
          <p:cNvSpPr txBox="1"/>
          <p:nvPr/>
        </p:nvSpPr>
        <p:spPr>
          <a:xfrm>
            <a:off x="2362200" y="8282318"/>
            <a:ext cx="187452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chemeClr val="bg1"/>
                </a:solidFill>
              </a:rPr>
              <a:t>Functionality: Facilitates the scheduling of appointments, organizing patient</a:t>
            </a:r>
          </a:p>
          <a:p>
            <a:r>
              <a:rPr lang="en-IN" sz="2500" dirty="0">
                <a:solidFill>
                  <a:schemeClr val="bg1"/>
                </a:solidFill>
              </a:rPr>
              <a:t>doctor interactions.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2500" dirty="0">
                <a:solidFill>
                  <a:schemeClr val="bg1"/>
                </a:solidFill>
              </a:rPr>
              <a:t>Ensures that only existing patients and doctors are assigned to appointments, reducing errors.</a:t>
            </a:r>
          </a:p>
        </p:txBody>
      </p:sp>
    </p:spTree>
    <p:extLst>
      <p:ext uri="{BB962C8B-B14F-4D97-AF65-F5344CB8AC3E}">
        <p14:creationId xmlns:p14="http://schemas.microsoft.com/office/powerpoint/2010/main" val="2486164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0BFFC-E956-1D85-AB32-EF8C91B7B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5FD2FB5E-37C9-DB64-4827-B88B4D0F55E1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9180F1-133E-829D-62BA-580D66C28F61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6E7F6C-8EAD-B342-D268-B02ED2087DB4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- 12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BCBA1-F4ED-7BD3-812A-1BC4C2F3C908}"/>
              </a:ext>
            </a:extLst>
          </p:cNvPr>
          <p:cNvSpPr txBox="1"/>
          <p:nvPr/>
        </p:nvSpPr>
        <p:spPr>
          <a:xfrm>
            <a:off x="152400" y="1398270"/>
            <a:ext cx="99822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addTreatment Function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C0DAF5F-320C-CFEB-6577-D5AE4BE0CDE4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10434-0843-A7B8-3C8A-9A381B734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56827"/>
            <a:ext cx="10282087" cy="55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82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005A3C-3512-9C79-D8F7-56CD9447D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D113D681-4CDE-68AB-8BAC-64C19BC27CDF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9A799B-3959-3001-2029-444D75087FC8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514EA5-B941-4CFC-1134-DDAADA59F25C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- 12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6AC1E-845D-E74E-4D46-6A910E7BFC94}"/>
              </a:ext>
            </a:extLst>
          </p:cNvPr>
          <p:cNvSpPr txBox="1"/>
          <p:nvPr/>
        </p:nvSpPr>
        <p:spPr>
          <a:xfrm>
            <a:off x="152400" y="1398270"/>
            <a:ext cx="998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addTreatment Function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F47D847-B91B-6DFD-CDAC-A27EF573C52E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33323-C185-7112-13A1-FF1D1B913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2372107"/>
            <a:ext cx="6525420" cy="3539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D881BB-569D-CF95-6017-4ADE637C6A7F}"/>
              </a:ext>
            </a:extLst>
          </p:cNvPr>
          <p:cNvSpPr txBox="1"/>
          <p:nvPr/>
        </p:nvSpPr>
        <p:spPr>
          <a:xfrm>
            <a:off x="137159" y="6145178"/>
            <a:ext cx="182879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Purpose: Capture and add a treatment to a patient’s billing.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Details: Collects description and cost of a treatment, which are added to the Billing object.</a:t>
            </a:r>
            <a:br>
              <a:rPr lang="en-IN" sz="3200" dirty="0">
                <a:solidFill>
                  <a:schemeClr val="bg1"/>
                </a:solidFill>
              </a:rPr>
            </a:br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Functionality: Adds treatments to a patient’s bill, helping track medical costs.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Provides an organized way to manage multiple treatments under one billing system.</a:t>
            </a:r>
          </a:p>
        </p:txBody>
      </p:sp>
    </p:spTree>
    <p:extLst>
      <p:ext uri="{BB962C8B-B14F-4D97-AF65-F5344CB8AC3E}">
        <p14:creationId xmlns:p14="http://schemas.microsoft.com/office/powerpoint/2010/main" val="292151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E0718-4EA0-B54F-5275-83F6275F1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47645B-9BA0-B9B9-F8AC-10D2638FE3B8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7DA99B-399E-1BD3-BCB8-59CA541D60C5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- 13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DFFC2-E0B0-2014-93CE-92E1DD5FD204}"/>
              </a:ext>
            </a:extLst>
          </p:cNvPr>
          <p:cNvSpPr txBox="1"/>
          <p:nvPr/>
        </p:nvSpPr>
        <p:spPr>
          <a:xfrm>
            <a:off x="152400" y="1398270"/>
            <a:ext cx="99822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Menu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9F10BE2-D442-D0E4-68CF-4202A1EF04CF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99CB6-24D5-3C6F-69D5-73D07A5D4F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22"/>
          <a:stretch/>
        </p:blipFill>
        <p:spPr>
          <a:xfrm>
            <a:off x="305781" y="2756827"/>
            <a:ext cx="9982200" cy="6939020"/>
          </a:xfrm>
          <a:prstGeom prst="rect">
            <a:avLst/>
          </a:prstGeom>
        </p:spPr>
      </p:pic>
      <p:sp>
        <p:nvSpPr>
          <p:cNvPr id="8" name="Freeform 8">
            <a:extLst>
              <a:ext uri="{FF2B5EF4-FFF2-40B4-BE49-F238E27FC236}">
                <a16:creationId xmlns:a16="http://schemas.microsoft.com/office/drawing/2014/main" id="{DA554728-5351-A699-A13A-600114D27C5B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9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80C80-5B62-1604-D54D-CA17EC41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FBFD8B-EE3C-DE0C-D348-2E1251FBC3DD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23F3A7-D5F1-08F5-8F86-FF76CEF7B2C9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- 13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1FA2E-3DBC-7D0F-B565-A23B07BF4708}"/>
              </a:ext>
            </a:extLst>
          </p:cNvPr>
          <p:cNvSpPr txBox="1"/>
          <p:nvPr/>
        </p:nvSpPr>
        <p:spPr>
          <a:xfrm>
            <a:off x="121920" y="1290730"/>
            <a:ext cx="998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Menu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61E01-4387-480F-3C3A-6633ABA6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2"/>
          <a:stretch/>
        </p:blipFill>
        <p:spPr>
          <a:xfrm>
            <a:off x="152400" y="2118926"/>
            <a:ext cx="6502686" cy="4520273"/>
          </a:xfrm>
          <a:prstGeom prst="rect">
            <a:avLst/>
          </a:prstGeom>
        </p:spPr>
      </p:pic>
      <p:sp>
        <p:nvSpPr>
          <p:cNvPr id="8" name="Freeform 8">
            <a:extLst>
              <a:ext uri="{FF2B5EF4-FFF2-40B4-BE49-F238E27FC236}">
                <a16:creationId xmlns:a16="http://schemas.microsoft.com/office/drawing/2014/main" id="{CF3CEA16-6C8C-C546-F6C9-C0F049D8E504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4A854-C611-BADB-0B72-BEF710E21CA8}"/>
              </a:ext>
            </a:extLst>
          </p:cNvPr>
          <p:cNvSpPr txBox="1"/>
          <p:nvPr/>
        </p:nvSpPr>
        <p:spPr>
          <a:xfrm>
            <a:off x="5410200" y="4631525"/>
            <a:ext cx="119458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Purpose: Provide a command-line interface (CLI) for user interaction with the HMS.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Details:  Displays options for adding patients, doctors, scheduling appointments, and managing billing. 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FDF6F-1299-BBF3-148B-D784C20F2F8F}"/>
              </a:ext>
            </a:extLst>
          </p:cNvPr>
          <p:cNvSpPr txBox="1"/>
          <p:nvPr/>
        </p:nvSpPr>
        <p:spPr>
          <a:xfrm>
            <a:off x="611946" y="7309181"/>
            <a:ext cx="165880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Users can choose actions interactively, with each action tied to a specific function.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Functionality: Serves as the main interaction point, allowing users to navigate and operate the HMS.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 Organizes system functionalities in an easy-to-use menu, making the HMS accessible.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BA0433B-5BCB-E720-2E52-17941B6F1027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1546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AC001D-F4D2-7FA7-D036-F229B6C3C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7684E1-9AC4-4737-03D0-3E6F6046B596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C5A0BB-C728-8532-C17A-95B925181561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- 14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DA748-AB99-18A5-44A4-D6F9AF68B020}"/>
              </a:ext>
            </a:extLst>
          </p:cNvPr>
          <p:cNvSpPr txBox="1"/>
          <p:nvPr/>
        </p:nvSpPr>
        <p:spPr>
          <a:xfrm>
            <a:off x="121920" y="1290730"/>
            <a:ext cx="99822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Switch-Case Menu Handling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EA68579-5ED6-814D-81B3-723907E1AA64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B12A419-8C9B-5FF6-B17A-D78DBAF016B0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B1253-9974-784C-5362-BD686B9D6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" y="2660777"/>
            <a:ext cx="11900568" cy="61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03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2A595F-90ED-C574-209E-40E7A2FDE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27DD26-6074-C65D-6873-A56FFED59A7C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8077A7-80CA-1713-6342-615013EF2B44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- 14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5A9C2E-4DAB-AE8F-812A-3FABD879E1C2}"/>
              </a:ext>
            </a:extLst>
          </p:cNvPr>
          <p:cNvSpPr txBox="1"/>
          <p:nvPr/>
        </p:nvSpPr>
        <p:spPr>
          <a:xfrm>
            <a:off x="121920" y="1290730"/>
            <a:ext cx="998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Switch-Case Menu Handling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F804F86-6597-2B50-E589-F21EA5DB58C4}"/>
              </a:ext>
            </a:extLst>
          </p:cNvPr>
          <p:cNvSpPr/>
          <p:nvPr/>
        </p:nvSpPr>
        <p:spPr>
          <a:xfrm>
            <a:off x="-2280542" y="9481993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2F5B2A5-C672-6133-D077-F2F957CE029C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73495-16CB-C14E-15E6-C32E4D5CC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" y="1998616"/>
            <a:ext cx="8441259" cy="4374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A977E-8A3E-0CF7-3DD2-3E76B895E0E1}"/>
              </a:ext>
            </a:extLst>
          </p:cNvPr>
          <p:cNvSpPr txBox="1"/>
          <p:nvPr/>
        </p:nvSpPr>
        <p:spPr>
          <a:xfrm>
            <a:off x="217389" y="6730392"/>
            <a:ext cx="14584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Purpose: Control program flow based on user input from the main menu.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Details: Switch-case structure calls appropriate functions based on the selected choice. 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Ensures the program continues until the user selects the exit option (0).</a:t>
            </a:r>
          </a:p>
          <a:p>
            <a:r>
              <a:rPr lang="en-IN" sz="2800" dirty="0">
                <a:solidFill>
                  <a:schemeClr val="bg1"/>
                </a:solidFill>
              </a:rPr>
              <a:t>Provides error handling for invalid choices.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88CE03-DDF8-5168-B5A2-940BA08C02B1}"/>
              </a:ext>
            </a:extLst>
          </p:cNvPr>
          <p:cNvSpPr txBox="1"/>
          <p:nvPr/>
        </p:nvSpPr>
        <p:spPr>
          <a:xfrm>
            <a:off x="8991600" y="1592102"/>
            <a:ext cx="86311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Functionality: Routes user selections to relevant functions, ensuring smooth interaction with the system.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Allows continuous operation, giving users flexibility in managing HMS tasks.</a:t>
            </a:r>
          </a:p>
        </p:txBody>
      </p:sp>
    </p:spTree>
    <p:extLst>
      <p:ext uri="{BB962C8B-B14F-4D97-AF65-F5344CB8AC3E}">
        <p14:creationId xmlns:p14="http://schemas.microsoft.com/office/powerpoint/2010/main" val="2656992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35169" y="9186846"/>
            <a:ext cx="1058593" cy="2233912"/>
          </a:xfrm>
          <a:custGeom>
            <a:avLst/>
            <a:gdLst/>
            <a:ahLst/>
            <a:cxnLst/>
            <a:rect l="l" t="t" r="r" b="b"/>
            <a:pathLst>
              <a:path w="1001736" h="1551735">
                <a:moveTo>
                  <a:pt x="0" y="0"/>
                </a:moveTo>
                <a:lnTo>
                  <a:pt x="1001735" y="0"/>
                </a:lnTo>
                <a:lnTo>
                  <a:pt x="1001735" y="1551735"/>
                </a:lnTo>
                <a:lnTo>
                  <a:pt x="0" y="155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304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159070" y="-1135628"/>
            <a:ext cx="966567" cy="2265038"/>
          </a:xfrm>
          <a:custGeom>
            <a:avLst/>
            <a:gdLst/>
            <a:ahLst/>
            <a:cxnLst/>
            <a:rect l="l" t="t" r="r" b="b"/>
            <a:pathLst>
              <a:path w="1001736" h="1551735">
                <a:moveTo>
                  <a:pt x="0" y="0"/>
                </a:moveTo>
                <a:lnTo>
                  <a:pt x="1001736" y="0"/>
                </a:lnTo>
                <a:lnTo>
                  <a:pt x="1001736" y="1551735"/>
                </a:lnTo>
                <a:lnTo>
                  <a:pt x="0" y="155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304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28930" y="571500"/>
            <a:ext cx="8472269" cy="618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7200" b="1" u="sng" dirty="0">
                <a:solidFill>
                  <a:srgbClr val="FFBF00"/>
                </a:solidFill>
                <a:ea typeface="Poppins Bold"/>
                <a:cs typeface="MV Boli" panose="02000500030200090000" pitchFamily="2" charset="0"/>
                <a:sym typeface="Poppins Bold"/>
              </a:rPr>
              <a:t>Key Findings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4401B-67D2-9B2B-BCBE-832E86C60E61}"/>
              </a:ext>
            </a:extLst>
          </p:cNvPr>
          <p:cNvSpPr txBox="1"/>
          <p:nvPr/>
        </p:nvSpPr>
        <p:spPr>
          <a:xfrm>
            <a:off x="564465" y="1773346"/>
            <a:ext cx="1423533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Object-Oriented Design</a:t>
            </a:r>
            <a:r>
              <a:rPr lang="en-US" sz="4800" dirty="0">
                <a:solidFill>
                  <a:schemeClr val="bg1"/>
                </a:solidFill>
              </a:rPr>
              <a:t>: Uses classes (Person, Patient, Doctor, etc.) with inheritance and composition for clear structure.</a:t>
            </a:r>
          </a:p>
          <a:p>
            <a:r>
              <a:rPr lang="en-US" sz="4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Abstract Base Class</a:t>
            </a:r>
            <a:r>
              <a:rPr lang="en-US" sz="4800" dirty="0">
                <a:solidFill>
                  <a:schemeClr val="bg1"/>
                </a:solidFill>
              </a:rPr>
              <a:t>: Person is abstract, ensuring only Patient and Doctor can be instantiated.</a:t>
            </a:r>
          </a:p>
          <a:p>
            <a:r>
              <a:rPr lang="en-US" sz="4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Modular Interface: </a:t>
            </a:r>
            <a:r>
              <a:rPr lang="en-US" sz="4800" dirty="0">
                <a:solidFill>
                  <a:schemeClr val="bg1"/>
                </a:solidFill>
              </a:rPr>
              <a:t>Menu-driven interface for easy interaction and extensibility.- Effective </a:t>
            </a:r>
          </a:p>
          <a:p>
            <a:r>
              <a:rPr lang="en-US" sz="4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Display: </a:t>
            </a:r>
            <a:r>
              <a:rPr lang="en-US" sz="4800" dirty="0">
                <a:solidFill>
                  <a:schemeClr val="bg1"/>
                </a:solidFill>
              </a:rPr>
              <a:t>Uses set precision for cost formatting; cleanly summarizes billing.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D60F2B0-5722-D0F8-8BDA-4C8706A1111E}"/>
              </a:ext>
            </a:extLst>
          </p:cNvPr>
          <p:cNvSpPr/>
          <p:nvPr/>
        </p:nvSpPr>
        <p:spPr>
          <a:xfrm>
            <a:off x="14478000" y="2400300"/>
            <a:ext cx="3647637" cy="3818457"/>
          </a:xfrm>
          <a:custGeom>
            <a:avLst/>
            <a:gdLst/>
            <a:ahLst/>
            <a:cxnLst/>
            <a:rect l="l" t="t" r="r" b="b"/>
            <a:pathLst>
              <a:path w="6483779" h="6436625">
                <a:moveTo>
                  <a:pt x="0" y="0"/>
                </a:moveTo>
                <a:lnTo>
                  <a:pt x="6483779" y="0"/>
                </a:lnTo>
                <a:lnTo>
                  <a:pt x="6483779" y="6436625"/>
                </a:lnTo>
                <a:lnTo>
                  <a:pt x="0" y="6436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32548" y="1165918"/>
            <a:ext cx="9155452" cy="9155452"/>
          </a:xfrm>
          <a:custGeom>
            <a:avLst/>
            <a:gdLst/>
            <a:ahLst/>
            <a:cxnLst/>
            <a:rect l="l" t="t" r="r" b="b"/>
            <a:pathLst>
              <a:path w="9155452" h="9155452">
                <a:moveTo>
                  <a:pt x="0" y="0"/>
                </a:moveTo>
                <a:lnTo>
                  <a:pt x="9155452" y="0"/>
                </a:lnTo>
                <a:lnTo>
                  <a:pt x="9155452" y="9155452"/>
                </a:lnTo>
                <a:lnTo>
                  <a:pt x="0" y="9155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28013" y="199586"/>
            <a:ext cx="7294512" cy="1545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117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Example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82955"/>
            <a:ext cx="2462752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endParaRPr lang="en-US" sz="2400" b="1" dirty="0">
              <a:solidFill>
                <a:srgbClr val="FFBF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735558" y="812483"/>
            <a:ext cx="2954902" cy="354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21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4C090157-826C-385B-F587-6BD89C11ABBB}"/>
              </a:ext>
            </a:extLst>
          </p:cNvPr>
          <p:cNvGrpSpPr/>
          <p:nvPr/>
        </p:nvGrpSpPr>
        <p:grpSpPr>
          <a:xfrm>
            <a:off x="1583132" y="364317"/>
            <a:ext cx="1999235" cy="837276"/>
            <a:chOff x="0" y="0"/>
            <a:chExt cx="526547" cy="220517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31382D6-88E8-03A2-1A77-F031B0AEDE94}"/>
                </a:ext>
              </a:extLst>
            </p:cNvPr>
            <p:cNvSpPr/>
            <p:nvPr/>
          </p:nvSpPr>
          <p:spPr>
            <a:xfrm>
              <a:off x="0" y="0"/>
              <a:ext cx="526547" cy="220517"/>
            </a:xfrm>
            <a:custGeom>
              <a:avLst/>
              <a:gdLst/>
              <a:ahLst/>
              <a:cxnLst/>
              <a:rect l="l" t="t" r="r" b="b"/>
              <a:pathLst>
                <a:path w="526547" h="220517">
                  <a:moveTo>
                    <a:pt x="110259" y="0"/>
                  </a:moveTo>
                  <a:lnTo>
                    <a:pt x="416289" y="0"/>
                  </a:lnTo>
                  <a:cubicBezTo>
                    <a:pt x="445531" y="0"/>
                    <a:pt x="473576" y="11616"/>
                    <a:pt x="494253" y="32294"/>
                  </a:cubicBezTo>
                  <a:cubicBezTo>
                    <a:pt x="514931" y="52971"/>
                    <a:pt x="526547" y="81016"/>
                    <a:pt x="526547" y="110259"/>
                  </a:cubicBezTo>
                  <a:lnTo>
                    <a:pt x="526547" y="110259"/>
                  </a:lnTo>
                  <a:cubicBezTo>
                    <a:pt x="526547" y="139501"/>
                    <a:pt x="514931" y="167546"/>
                    <a:pt x="494253" y="188223"/>
                  </a:cubicBezTo>
                  <a:cubicBezTo>
                    <a:pt x="473576" y="208901"/>
                    <a:pt x="445531" y="220517"/>
                    <a:pt x="416289" y="220517"/>
                  </a:cubicBezTo>
                  <a:lnTo>
                    <a:pt x="110259" y="220517"/>
                  </a:lnTo>
                  <a:cubicBezTo>
                    <a:pt x="81016" y="220517"/>
                    <a:pt x="52971" y="208901"/>
                    <a:pt x="32294" y="188223"/>
                  </a:cubicBezTo>
                  <a:cubicBezTo>
                    <a:pt x="11616" y="167546"/>
                    <a:pt x="0" y="139501"/>
                    <a:pt x="0" y="110259"/>
                  </a:cubicBezTo>
                  <a:lnTo>
                    <a:pt x="0" y="110259"/>
                  </a:lnTo>
                  <a:cubicBezTo>
                    <a:pt x="0" y="81016"/>
                    <a:pt x="11616" y="52971"/>
                    <a:pt x="32294" y="32294"/>
                  </a:cubicBezTo>
                  <a:cubicBezTo>
                    <a:pt x="52971" y="11616"/>
                    <a:pt x="81016" y="0"/>
                    <a:pt x="110259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030C2034-0BD0-DCEE-6B0D-9430F51F59F3}"/>
                </a:ext>
              </a:extLst>
            </p:cNvPr>
            <p:cNvSpPr txBox="1"/>
            <p:nvPr/>
          </p:nvSpPr>
          <p:spPr>
            <a:xfrm>
              <a:off x="0" y="-66675"/>
              <a:ext cx="526547" cy="287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78A877-315A-6E03-B579-F240C9BCC987}"/>
              </a:ext>
            </a:extLst>
          </p:cNvPr>
          <p:cNvCxnSpPr/>
          <p:nvPr/>
        </p:nvCxnSpPr>
        <p:spPr>
          <a:xfrm>
            <a:off x="2011249" y="782955"/>
            <a:ext cx="114300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1B9262-AB3C-A23C-2E91-DB99DB2D8428}"/>
              </a:ext>
            </a:extLst>
          </p:cNvPr>
          <p:cNvSpPr txBox="1"/>
          <p:nvPr/>
        </p:nvSpPr>
        <p:spPr>
          <a:xfrm>
            <a:off x="3857490" y="2364051"/>
            <a:ext cx="142234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Mahi is managing a hospital's operations and uses the HMS to: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Add a patient named </a:t>
            </a:r>
            <a:r>
              <a:rPr lang="en-US" sz="40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John Doe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with ID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101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Add a doctor named </a:t>
            </a:r>
            <a:r>
              <a:rPr lang="en-US" sz="40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Dr. Smith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with ID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201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Schedule an appointment for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John Doe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with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Dr. Smith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on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2024-11-20 at 10:00 AM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Add a treatment for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John Doe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with the description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"Blood Test"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costing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$150.00.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View the list of appointments.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Generate and display the billing summary.</a:t>
            </a:r>
          </a:p>
          <a:p>
            <a:endParaRPr lang="en-IN" sz="4000" dirty="0">
              <a:solidFill>
                <a:schemeClr val="accent5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34C2E165-1CD2-2FA4-A163-CE1B8AD6799A}"/>
              </a:ext>
            </a:extLst>
          </p:cNvPr>
          <p:cNvSpPr/>
          <p:nvPr/>
        </p:nvSpPr>
        <p:spPr>
          <a:xfrm>
            <a:off x="-4579871" y="4739353"/>
            <a:ext cx="10270331" cy="10270331"/>
          </a:xfrm>
          <a:custGeom>
            <a:avLst/>
            <a:gdLst/>
            <a:ahLst/>
            <a:cxnLst/>
            <a:rect l="l" t="t" r="r" b="b"/>
            <a:pathLst>
              <a:path w="10270331" h="10270331">
                <a:moveTo>
                  <a:pt x="0" y="0"/>
                </a:moveTo>
                <a:lnTo>
                  <a:pt x="10270331" y="0"/>
                </a:lnTo>
                <a:lnTo>
                  <a:pt x="10270331" y="10270332"/>
                </a:lnTo>
                <a:lnTo>
                  <a:pt x="0" y="10270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9" name="Freeform 2">
            <a:extLst>
              <a:ext uri="{FF2B5EF4-FFF2-40B4-BE49-F238E27FC236}">
                <a16:creationId xmlns:a16="http://schemas.microsoft.com/office/drawing/2014/main" id="{D7CA7205-B736-859D-1C6D-9CFED29B0417}"/>
              </a:ext>
            </a:extLst>
          </p:cNvPr>
          <p:cNvSpPr/>
          <p:nvPr/>
        </p:nvSpPr>
        <p:spPr>
          <a:xfrm>
            <a:off x="1179137" y="2019300"/>
            <a:ext cx="1664224" cy="1926958"/>
          </a:xfrm>
          <a:custGeom>
            <a:avLst/>
            <a:gdLst/>
            <a:ahLst/>
            <a:cxnLst/>
            <a:rect l="l" t="t" r="r" b="b"/>
            <a:pathLst>
              <a:path w="6299625" h="5236844">
                <a:moveTo>
                  <a:pt x="0" y="0"/>
                </a:moveTo>
                <a:lnTo>
                  <a:pt x="6299625" y="0"/>
                </a:lnTo>
                <a:lnTo>
                  <a:pt x="6299625" y="5236844"/>
                </a:lnTo>
                <a:lnTo>
                  <a:pt x="0" y="5236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408694" y="1185487"/>
            <a:ext cx="676375" cy="676375"/>
          </a:xfrm>
          <a:custGeom>
            <a:avLst/>
            <a:gdLst/>
            <a:ahLst/>
            <a:cxnLst/>
            <a:rect l="l" t="t" r="r" b="b"/>
            <a:pathLst>
              <a:path w="676375" h="676375">
                <a:moveTo>
                  <a:pt x="0" y="0"/>
                </a:moveTo>
                <a:lnTo>
                  <a:pt x="676375" y="0"/>
                </a:lnTo>
                <a:lnTo>
                  <a:pt x="676375" y="676374"/>
                </a:lnTo>
                <a:lnTo>
                  <a:pt x="0" y="676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085921" y="1206201"/>
            <a:ext cx="676375" cy="676375"/>
          </a:xfrm>
          <a:custGeom>
            <a:avLst/>
            <a:gdLst/>
            <a:ahLst/>
            <a:cxnLst/>
            <a:rect l="l" t="t" r="r" b="b"/>
            <a:pathLst>
              <a:path w="676375" h="676375">
                <a:moveTo>
                  <a:pt x="0" y="0"/>
                </a:moveTo>
                <a:lnTo>
                  <a:pt x="676374" y="0"/>
                </a:lnTo>
                <a:lnTo>
                  <a:pt x="676374" y="676374"/>
                </a:lnTo>
                <a:lnTo>
                  <a:pt x="0" y="676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1201400" y="5143500"/>
            <a:ext cx="7945909" cy="7523254"/>
          </a:xfrm>
          <a:custGeom>
            <a:avLst/>
            <a:gdLst/>
            <a:ahLst/>
            <a:cxnLst/>
            <a:rect l="l" t="t" r="r" b="b"/>
            <a:pathLst>
              <a:path w="7945909" h="7523254">
                <a:moveTo>
                  <a:pt x="7945909" y="0"/>
                </a:moveTo>
                <a:lnTo>
                  <a:pt x="0" y="0"/>
                </a:lnTo>
                <a:lnTo>
                  <a:pt x="0" y="7523254"/>
                </a:lnTo>
                <a:lnTo>
                  <a:pt x="7945909" y="7523254"/>
                </a:lnTo>
                <a:lnTo>
                  <a:pt x="7945909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764000" y="1206202"/>
            <a:ext cx="676375" cy="676375"/>
          </a:xfrm>
          <a:custGeom>
            <a:avLst/>
            <a:gdLst/>
            <a:ahLst/>
            <a:cxnLst/>
            <a:rect l="l" t="t" r="r" b="b"/>
            <a:pathLst>
              <a:path w="676375" h="676375">
                <a:moveTo>
                  <a:pt x="0" y="0"/>
                </a:moveTo>
                <a:lnTo>
                  <a:pt x="676375" y="0"/>
                </a:lnTo>
                <a:lnTo>
                  <a:pt x="676375" y="676374"/>
                </a:lnTo>
                <a:lnTo>
                  <a:pt x="0" y="676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57200" y="513672"/>
            <a:ext cx="8115300" cy="1348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26"/>
              </a:lnSpc>
            </a:pPr>
            <a:r>
              <a:rPr lang="en-US" sz="10226" b="1" dirty="0">
                <a:solidFill>
                  <a:srgbClr val="FFC000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CC3F5E-2665-8677-BD4B-90DC594835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10" y="2582023"/>
            <a:ext cx="7921177" cy="58022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382615-4079-7EF7-E76D-476D12C599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5542"/>
            <a:ext cx="8145610" cy="5802261"/>
          </a:xfrm>
          <a:prstGeom prst="rect">
            <a:avLst/>
          </a:prstGeom>
        </p:spPr>
      </p:pic>
      <p:sp>
        <p:nvSpPr>
          <p:cNvPr id="13" name="Freeform 3">
            <a:extLst>
              <a:ext uri="{FF2B5EF4-FFF2-40B4-BE49-F238E27FC236}">
                <a16:creationId xmlns:a16="http://schemas.microsoft.com/office/drawing/2014/main" id="{F56A0F56-6EA0-0152-55A5-D72C131EA4E1}"/>
              </a:ext>
            </a:extLst>
          </p:cNvPr>
          <p:cNvSpPr/>
          <p:nvPr/>
        </p:nvSpPr>
        <p:spPr>
          <a:xfrm>
            <a:off x="15458409" y="7353300"/>
            <a:ext cx="2607774" cy="2771027"/>
          </a:xfrm>
          <a:custGeom>
            <a:avLst/>
            <a:gdLst/>
            <a:ahLst/>
            <a:cxnLst/>
            <a:rect l="l" t="t" r="r" b="b"/>
            <a:pathLst>
              <a:path w="6756125" h="6700360">
                <a:moveTo>
                  <a:pt x="0" y="0"/>
                </a:moveTo>
                <a:lnTo>
                  <a:pt x="6756125" y="0"/>
                </a:lnTo>
                <a:lnTo>
                  <a:pt x="6756125" y="6700360"/>
                </a:lnTo>
                <a:lnTo>
                  <a:pt x="0" y="67003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30400" y="470589"/>
            <a:ext cx="2873136" cy="2971064"/>
          </a:xfrm>
          <a:custGeom>
            <a:avLst/>
            <a:gdLst/>
            <a:ahLst/>
            <a:cxnLst/>
            <a:rect l="l" t="t" r="r" b="b"/>
            <a:pathLst>
              <a:path w="3336729" h="4114800">
                <a:moveTo>
                  <a:pt x="0" y="0"/>
                </a:moveTo>
                <a:lnTo>
                  <a:pt x="3336729" y="0"/>
                </a:lnTo>
                <a:lnTo>
                  <a:pt x="3336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9084" y="906228"/>
            <a:ext cx="11890800" cy="15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44"/>
              </a:lnSpc>
            </a:pPr>
            <a:r>
              <a:rPr lang="en-US" sz="11744" b="1" dirty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000000">
                      <a:alpha val="28000"/>
                    </a:srgbClr>
                  </a:outerShdw>
                </a:effectLst>
                <a:latin typeface="Poppins Ultra-Bold"/>
                <a:ea typeface="Poppins Ultra-Bold"/>
                <a:cs typeface="Poppins Ultra-Bold"/>
                <a:sym typeface="Poppins Ultra-Bold"/>
              </a:rPr>
              <a:t>INTRODUCTION</a:t>
            </a:r>
            <a:r>
              <a:rPr lang="en-US" sz="11744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</a:p>
        </p:txBody>
      </p:sp>
      <p:sp>
        <p:nvSpPr>
          <p:cNvPr id="12" name="AutoShape 12"/>
          <p:cNvSpPr/>
          <p:nvPr/>
        </p:nvSpPr>
        <p:spPr>
          <a:xfrm flipV="1">
            <a:off x="304800" y="2400300"/>
            <a:ext cx="10210800" cy="46344"/>
          </a:xfrm>
          <a:prstGeom prst="line">
            <a:avLst/>
          </a:prstGeom>
          <a:ln w="38100" cap="flat">
            <a:solidFill>
              <a:srgbClr val="FFBF0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77BEE-4945-0363-F76E-3A88686AB43C}"/>
              </a:ext>
            </a:extLst>
          </p:cNvPr>
          <p:cNvSpPr txBox="1"/>
          <p:nvPr/>
        </p:nvSpPr>
        <p:spPr>
          <a:xfrm>
            <a:off x="326923" y="3619500"/>
            <a:ext cx="158701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Hospital Management System in C++This project is a C++ application designed to manage key hospital operations efficiently. It allows for adding patients and doctors, scheduling appointments, recording treatments, and generating billing summaries. Utilizing object-oriented programming concepts, it provides a structured and user-friendly system to streamline hospital management tasks.</a:t>
            </a:r>
            <a:endParaRPr lang="en-IN" sz="4000" dirty="0">
              <a:solidFill>
                <a:schemeClr val="accent6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Graphic 5" descr="Back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4C5030B9-2069-B666-676F-4F14E0DD3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46336" y="9105900"/>
            <a:ext cx="914400" cy="914400"/>
          </a:xfrm>
          <a:prstGeom prst="rect">
            <a:avLst/>
          </a:prstGeom>
        </p:spPr>
      </p:pic>
      <p:sp>
        <p:nvSpPr>
          <p:cNvPr id="5" name="Freeform 14">
            <a:extLst>
              <a:ext uri="{FF2B5EF4-FFF2-40B4-BE49-F238E27FC236}">
                <a16:creationId xmlns:a16="http://schemas.microsoft.com/office/drawing/2014/main" id="{3030BBB1-0CF4-88A1-604D-70A8151A2391}"/>
              </a:ext>
            </a:extLst>
          </p:cNvPr>
          <p:cNvSpPr/>
          <p:nvPr/>
        </p:nvSpPr>
        <p:spPr>
          <a:xfrm rot="8858981">
            <a:off x="8785604" y="2567535"/>
            <a:ext cx="16306265" cy="14497752"/>
          </a:xfrm>
          <a:custGeom>
            <a:avLst/>
            <a:gdLst/>
            <a:ahLst/>
            <a:cxnLst/>
            <a:rect l="l" t="t" r="r" b="b"/>
            <a:pathLst>
              <a:path w="16306265" h="14497752">
                <a:moveTo>
                  <a:pt x="0" y="0"/>
                </a:moveTo>
                <a:lnTo>
                  <a:pt x="16306264" y="0"/>
                </a:lnTo>
                <a:lnTo>
                  <a:pt x="16306264" y="14497751"/>
                </a:lnTo>
                <a:lnTo>
                  <a:pt x="0" y="144977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9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4554200" y="419100"/>
            <a:ext cx="3527879" cy="3012184"/>
          </a:xfrm>
          <a:custGeom>
            <a:avLst/>
            <a:gdLst/>
            <a:ahLst/>
            <a:cxnLst/>
            <a:rect l="l" t="t" r="r" b="b"/>
            <a:pathLst>
              <a:path w="5783112" h="5783112">
                <a:moveTo>
                  <a:pt x="0" y="0"/>
                </a:moveTo>
                <a:lnTo>
                  <a:pt x="5783112" y="0"/>
                </a:lnTo>
                <a:lnTo>
                  <a:pt x="5783112" y="5783112"/>
                </a:lnTo>
                <a:lnTo>
                  <a:pt x="0" y="5783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733800" y="2299098"/>
            <a:ext cx="2412073" cy="399088"/>
          </a:xfrm>
          <a:custGeom>
            <a:avLst/>
            <a:gdLst/>
            <a:ahLst/>
            <a:cxnLst/>
            <a:rect l="l" t="t" r="r" b="b"/>
            <a:pathLst>
              <a:path w="2412073" h="399088">
                <a:moveTo>
                  <a:pt x="0" y="0"/>
                </a:moveTo>
                <a:lnTo>
                  <a:pt x="2412073" y="0"/>
                </a:lnTo>
                <a:lnTo>
                  <a:pt x="2412073" y="399088"/>
                </a:lnTo>
                <a:lnTo>
                  <a:pt x="0" y="399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7639" y="896108"/>
            <a:ext cx="8869008" cy="130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63"/>
              </a:lnSpc>
            </a:pPr>
            <a:r>
              <a:rPr lang="en-US" sz="9863" b="1" dirty="0">
                <a:solidFill>
                  <a:srgbClr val="FFCC0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A05F3-80F3-2A07-63D9-4F983DC81F3E}"/>
              </a:ext>
            </a:extLst>
          </p:cNvPr>
          <p:cNvSpPr txBox="1"/>
          <p:nvPr/>
        </p:nvSpPr>
        <p:spPr>
          <a:xfrm>
            <a:off x="533400" y="3009900"/>
            <a:ext cx="1402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code for this Hospital Management System (HMS) shows how object-oriented programming concepts can be implemented in a reliable and scalable manner. It efficiently models real-world entities like patients, doctors, appointments, treatments, and billing by utilizing ideas like inheritance, abstraction, and encapsulation.</a:t>
            </a:r>
            <a:endParaRPr lang="en-IN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B786A5-BF53-A227-8B35-FAFBC6AEBB9D}"/>
              </a:ext>
            </a:extLst>
          </p:cNvPr>
          <p:cNvSpPr txBox="1"/>
          <p:nvPr/>
        </p:nvSpPr>
        <p:spPr>
          <a:xfrm>
            <a:off x="533400" y="5372100"/>
            <a:ext cx="1280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One of its advantages is its modular design, which facilitates expansion and maintenance.    Use of object-oriented design is strong, guaranteeing readability and reusability.    A simple and easy-to-use CLI for hospital operations management. </a:t>
            </a:r>
            <a:endParaRPr lang="en-IN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C6DAB-88F5-81C6-0E59-83E4922EA6EE}"/>
              </a:ext>
            </a:extLst>
          </p:cNvPr>
          <p:cNvSpPr txBox="1"/>
          <p:nvPr/>
        </p:nvSpPr>
        <p:spPr>
          <a:xfrm>
            <a:off x="533400" y="7416582"/>
            <a:ext cx="1280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 general, the code offers a strong basis for creating a more thorough HMS and can be improved further and modified for use in practical applications.</a:t>
            </a:r>
            <a:endParaRPr lang="en-IN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CFEBC065-4697-F2D9-CEE6-599B2B416842}"/>
              </a:ext>
            </a:extLst>
          </p:cNvPr>
          <p:cNvSpPr/>
          <p:nvPr/>
        </p:nvSpPr>
        <p:spPr>
          <a:xfrm>
            <a:off x="15085699" y="7380289"/>
            <a:ext cx="3018503" cy="2906711"/>
          </a:xfrm>
          <a:custGeom>
            <a:avLst/>
            <a:gdLst/>
            <a:ahLst/>
            <a:cxnLst/>
            <a:rect l="l" t="t" r="r" b="b"/>
            <a:pathLst>
              <a:path w="7995303" h="6527075">
                <a:moveTo>
                  <a:pt x="0" y="0"/>
                </a:moveTo>
                <a:lnTo>
                  <a:pt x="7995303" y="0"/>
                </a:lnTo>
                <a:lnTo>
                  <a:pt x="7995303" y="6527075"/>
                </a:lnTo>
                <a:lnTo>
                  <a:pt x="0" y="65270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042E51-BD68-F88D-A866-4C5856707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0"/>
            <a:ext cx="18440400" cy="1055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48A683-8F7F-41A6-6906-FBD5EC1455B9}"/>
              </a:ext>
            </a:extLst>
          </p:cNvPr>
          <p:cNvSpPr txBox="1"/>
          <p:nvPr/>
        </p:nvSpPr>
        <p:spPr>
          <a:xfrm>
            <a:off x="838200" y="1333500"/>
            <a:ext cx="11201400" cy="207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754"/>
              </a:lnSpc>
            </a:pPr>
            <a:r>
              <a:rPr lang="en-US" sz="13000" b="1" dirty="0">
                <a:solidFill>
                  <a:schemeClr val="bg2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</a:t>
            </a:r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6074CD91-8FC7-9964-C418-F84A62418245}"/>
              </a:ext>
            </a:extLst>
          </p:cNvPr>
          <p:cNvSpPr/>
          <p:nvPr/>
        </p:nvSpPr>
        <p:spPr>
          <a:xfrm>
            <a:off x="1219200" y="3412274"/>
            <a:ext cx="9372600" cy="0"/>
          </a:xfrm>
          <a:prstGeom prst="line">
            <a:avLst/>
          </a:prstGeom>
          <a:ln w="85725" cap="flat">
            <a:solidFill>
              <a:srgbClr val="FFBF00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15FD51-D0F5-2636-EB1F-806621DD1A8F}"/>
              </a:ext>
            </a:extLst>
          </p:cNvPr>
          <p:cNvSpPr/>
          <p:nvPr/>
        </p:nvSpPr>
        <p:spPr>
          <a:xfrm>
            <a:off x="707698" y="5166567"/>
            <a:ext cx="1039560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Mahendra Kumar - AP23110010328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Surya                      - AP23110010323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Sumanaswi           - AP23110010300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Medha                  -  AP23110010257</a:t>
            </a:r>
            <a:endParaRPr lang="en-IN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397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01085" y="-342900"/>
            <a:ext cx="12228407" cy="12124525"/>
          </a:xfrm>
          <a:custGeom>
            <a:avLst/>
            <a:gdLst/>
            <a:ahLst/>
            <a:cxnLst/>
            <a:rect l="l" t="t" r="r" b="b"/>
            <a:pathLst>
              <a:path w="12228407" h="12124525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55000"/>
              </a:srgbClr>
            </a:outerShdw>
          </a:effectLst>
        </p:spPr>
      </p:sp>
      <p:sp>
        <p:nvSpPr>
          <p:cNvPr id="3" name="Freeform 3"/>
          <p:cNvSpPr/>
          <p:nvPr/>
        </p:nvSpPr>
        <p:spPr>
          <a:xfrm>
            <a:off x="1058197" y="284451"/>
            <a:ext cx="923003" cy="996376"/>
          </a:xfrm>
          <a:custGeom>
            <a:avLst/>
            <a:gdLst/>
            <a:ahLst/>
            <a:cxnLst/>
            <a:rect l="l" t="t" r="r" b="b"/>
            <a:pathLst>
              <a:path w="6213640" h="5411515">
                <a:moveTo>
                  <a:pt x="0" y="0"/>
                </a:moveTo>
                <a:lnTo>
                  <a:pt x="6213640" y="0"/>
                </a:lnTo>
                <a:lnTo>
                  <a:pt x="6213640" y="5411516"/>
                </a:lnTo>
                <a:lnTo>
                  <a:pt x="0" y="5411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2590799" y="21918"/>
            <a:ext cx="13754101" cy="1521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10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CORE CONCEPTS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088C7C2-4B16-0453-8B74-B043596FC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1" y="1991499"/>
            <a:ext cx="15925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Classes and Objects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Models’  entities like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Patient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Doctor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Appointment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Treatment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and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Billing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C9539A70-2583-9C95-23E0-AB3D9D6D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43" y="3549225"/>
            <a:ext cx="1488811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Inheritance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Patient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and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Doctor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inherit from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Person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, reusing attributes like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name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and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id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CC16223-EF10-13AA-A22F-968D47A2E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1" y="4926062"/>
            <a:ext cx="15544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Polymorphism and Virtual Functions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display() in Person is a pure virtual function, enabling entity-specific overrides in derived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EF3BE-B077-C9AF-C36B-C7C04EEA95D1}"/>
              </a:ext>
            </a:extLst>
          </p:cNvPr>
          <p:cNvSpPr txBox="1"/>
          <p:nvPr/>
        </p:nvSpPr>
        <p:spPr>
          <a:xfrm>
            <a:off x="458620" y="6887087"/>
            <a:ext cx="1478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Encapsulation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Data members are private/protected, accessed via public methods for data security.</a:t>
            </a:r>
          </a:p>
          <a:p>
            <a:endParaRPr lang="en-IN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536593-3CF5-F4D4-0897-596A53A8D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CD69608-F322-5668-D641-706F71B47CCF}"/>
              </a:ext>
            </a:extLst>
          </p:cNvPr>
          <p:cNvSpPr/>
          <p:nvPr/>
        </p:nvSpPr>
        <p:spPr>
          <a:xfrm>
            <a:off x="10230697" y="-315104"/>
            <a:ext cx="12228407" cy="12124525"/>
          </a:xfrm>
          <a:custGeom>
            <a:avLst/>
            <a:gdLst/>
            <a:ahLst/>
            <a:cxnLst/>
            <a:rect l="l" t="t" r="r" b="b"/>
            <a:pathLst>
              <a:path w="12228407" h="12124525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55000"/>
              </a:srgbClr>
            </a:outerShdw>
          </a:effectLst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5ADB618-22B7-33A8-D1AF-159295E70ADB}"/>
              </a:ext>
            </a:extLst>
          </p:cNvPr>
          <p:cNvSpPr/>
          <p:nvPr/>
        </p:nvSpPr>
        <p:spPr>
          <a:xfrm>
            <a:off x="1046903" y="1412792"/>
            <a:ext cx="923003" cy="996376"/>
          </a:xfrm>
          <a:custGeom>
            <a:avLst/>
            <a:gdLst/>
            <a:ahLst/>
            <a:cxnLst/>
            <a:rect l="l" t="t" r="r" b="b"/>
            <a:pathLst>
              <a:path w="6213640" h="5411515">
                <a:moveTo>
                  <a:pt x="0" y="0"/>
                </a:moveTo>
                <a:lnTo>
                  <a:pt x="6213640" y="0"/>
                </a:lnTo>
                <a:lnTo>
                  <a:pt x="6213640" y="5411516"/>
                </a:lnTo>
                <a:lnTo>
                  <a:pt x="0" y="5411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9C392C5-7A95-487D-64A0-73299D1EF185}"/>
              </a:ext>
            </a:extLst>
          </p:cNvPr>
          <p:cNvSpPr txBox="1"/>
          <p:nvPr/>
        </p:nvSpPr>
        <p:spPr>
          <a:xfrm>
            <a:off x="3220297" y="1280827"/>
            <a:ext cx="14020800" cy="1500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10000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CORE CONCEPTS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80C2A19C-E367-3B86-C011-85A1A5D62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92" y="3314700"/>
            <a:ext cx="1592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Constructors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Initializes objects with specific values for members in each class.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8BB211B7-F3C6-06C0-D69F-1E2132ADF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92" y="6308191"/>
            <a:ext cx="17602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Standard Te</a:t>
            </a:r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mplate Library (STL) 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>
                <a:solidFill>
                  <a:schemeClr val="bg1"/>
                </a:solidFill>
              </a:rPr>
              <a:t>vector is used to store lists of patients, doctors, and appointments.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7A72EB8-4906-0D12-0308-29050BDD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92" y="4613938"/>
            <a:ext cx="1175610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Exception Handling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HMSException handles custom errors, enhancing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64179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94B95D-4389-3AE5-7540-832BE3318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8B48677F-4B3A-E4A5-8C92-C9A8E5B7952E}"/>
              </a:ext>
            </a:extLst>
          </p:cNvPr>
          <p:cNvSpPr/>
          <p:nvPr/>
        </p:nvSpPr>
        <p:spPr>
          <a:xfrm>
            <a:off x="-2094805" y="8316011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306BA19-DA5A-F275-F1CB-99A71678C56D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CB45FEA-BEE6-7E90-74C8-684AD9304691}"/>
              </a:ext>
            </a:extLst>
          </p:cNvPr>
          <p:cNvSpPr txBox="1"/>
          <p:nvPr/>
        </p:nvSpPr>
        <p:spPr>
          <a:xfrm>
            <a:off x="10834950" y="5793502"/>
            <a:ext cx="4551992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Relevant Theory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435DC-9D0D-AFB8-EAF0-EB6C9BD2A767}"/>
              </a:ext>
            </a:extLst>
          </p:cNvPr>
          <p:cNvSpPr txBox="1"/>
          <p:nvPr/>
        </p:nvSpPr>
        <p:spPr>
          <a:xfrm>
            <a:off x="1219200" y="0"/>
            <a:ext cx="1493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SOURCE CODE &amp; ANALYSIS</a:t>
            </a:r>
            <a:endParaRPr lang="en-IN" sz="6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FF0051-1D73-6D6D-F6D5-FAE9A3E63F73}"/>
              </a:ext>
            </a:extLst>
          </p:cNvPr>
          <p:cNvCxnSpPr>
            <a:cxnSpLocks/>
          </p:cNvCxnSpPr>
          <p:nvPr/>
        </p:nvCxnSpPr>
        <p:spPr>
          <a:xfrm>
            <a:off x="0" y="1401020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F0B431-0600-12B6-A43B-412649A9A4F9}"/>
              </a:ext>
            </a:extLst>
          </p:cNvPr>
          <p:cNvCxnSpPr/>
          <p:nvPr/>
        </p:nvCxnSpPr>
        <p:spPr>
          <a:xfrm>
            <a:off x="0" y="2705100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42B776-CC05-E47F-0C1C-5C61E4A81026}"/>
              </a:ext>
            </a:extLst>
          </p:cNvPr>
          <p:cNvSpPr txBox="1"/>
          <p:nvPr/>
        </p:nvSpPr>
        <p:spPr>
          <a:xfrm>
            <a:off x="7391400" y="1526411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7DF4C-109F-0D18-FF02-1E2C2C95CAE9}"/>
              </a:ext>
            </a:extLst>
          </p:cNvPr>
          <p:cNvSpPr txBox="1"/>
          <p:nvPr/>
        </p:nvSpPr>
        <p:spPr>
          <a:xfrm>
            <a:off x="20062726" y="5009704"/>
            <a:ext cx="16360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This header file includes all standard libraries in C++. It's generally discouraged for production code as it can increase compilation time and include unnecessary libraries. In educational or quick coding scenarios, it can be convenient.</a:t>
            </a:r>
            <a:endParaRPr lang="en-IN" sz="4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0E56DA-4197-8270-E9D9-EBF105AF2A81}"/>
              </a:ext>
            </a:extLst>
          </p:cNvPr>
          <p:cNvSpPr txBox="1"/>
          <p:nvPr/>
        </p:nvSpPr>
        <p:spPr>
          <a:xfrm>
            <a:off x="6705600" y="4169572"/>
            <a:ext cx="761999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HEADER FILES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4BAC0-6A9D-7648-87F2-252296877F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r="19030" b="-1593"/>
          <a:stretch/>
        </p:blipFill>
        <p:spPr>
          <a:xfrm>
            <a:off x="2694007" y="6019958"/>
            <a:ext cx="12899985" cy="10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00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-2094805" y="8316011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834950" y="5793502"/>
            <a:ext cx="4551992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Relevant Theory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4A278-FA0D-B86D-03B5-9F4D0C6A4229}"/>
              </a:ext>
            </a:extLst>
          </p:cNvPr>
          <p:cNvSpPr txBox="1"/>
          <p:nvPr/>
        </p:nvSpPr>
        <p:spPr>
          <a:xfrm>
            <a:off x="1219200" y="0"/>
            <a:ext cx="1493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SOURCE CODE &amp; ANALYSIS</a:t>
            </a:r>
            <a:endParaRPr lang="en-IN" sz="6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1362DD-7231-615A-19FC-9ED1F50ACF88}"/>
              </a:ext>
            </a:extLst>
          </p:cNvPr>
          <p:cNvCxnSpPr>
            <a:cxnSpLocks/>
          </p:cNvCxnSpPr>
          <p:nvPr/>
        </p:nvCxnSpPr>
        <p:spPr>
          <a:xfrm>
            <a:off x="0" y="1401020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7C103F-CF70-8857-A9E2-4292EAD81F58}"/>
              </a:ext>
            </a:extLst>
          </p:cNvPr>
          <p:cNvCxnSpPr/>
          <p:nvPr/>
        </p:nvCxnSpPr>
        <p:spPr>
          <a:xfrm>
            <a:off x="0" y="2705100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743474-7241-2919-0CE2-B88EA973B02E}"/>
              </a:ext>
            </a:extLst>
          </p:cNvPr>
          <p:cNvSpPr txBox="1"/>
          <p:nvPr/>
        </p:nvSpPr>
        <p:spPr>
          <a:xfrm>
            <a:off x="7391400" y="1526411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797C7E-479F-AF05-8688-DD4A89D53812}"/>
              </a:ext>
            </a:extLst>
          </p:cNvPr>
          <p:cNvSpPr txBox="1"/>
          <p:nvPr/>
        </p:nvSpPr>
        <p:spPr>
          <a:xfrm>
            <a:off x="403126" y="5009704"/>
            <a:ext cx="16360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This header file includes all standard libraries in C++. It's generally discouraged for production code as it can increase compilation time and include unnecessary libraries. In educational or quick coding scenarios, it can be convenient.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05A10-4F7C-D87A-F615-82748275264D}"/>
              </a:ext>
            </a:extLst>
          </p:cNvPr>
          <p:cNvSpPr txBox="1"/>
          <p:nvPr/>
        </p:nvSpPr>
        <p:spPr>
          <a:xfrm>
            <a:off x="403126" y="3026180"/>
            <a:ext cx="761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HEADER FILES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C63A1A-F31F-DF66-3D13-97D409C479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r="19030" b="-1593"/>
          <a:stretch/>
        </p:blipFill>
        <p:spPr>
          <a:xfrm>
            <a:off x="403126" y="3975018"/>
            <a:ext cx="9045674" cy="712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2C8C75-D0DD-D718-F074-EF29E0917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CFBDACD3-D971-16FE-F7B2-04445E42154E}"/>
              </a:ext>
            </a:extLst>
          </p:cNvPr>
          <p:cNvSpPr/>
          <p:nvPr/>
        </p:nvSpPr>
        <p:spPr>
          <a:xfrm>
            <a:off x="-2094805" y="8316011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737D2EF-E57C-3B63-FF74-75EA40C28C99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CE6F115-02EF-C498-DEE4-07EFC4D23361}"/>
              </a:ext>
            </a:extLst>
          </p:cNvPr>
          <p:cNvSpPr txBox="1"/>
          <p:nvPr/>
        </p:nvSpPr>
        <p:spPr>
          <a:xfrm>
            <a:off x="10834950" y="5793502"/>
            <a:ext cx="4551992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Relevant Theory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FE70A1-2D6E-911C-358B-2F205F311487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C945E2-1C2F-51DA-4BFB-57C8190CA502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- 2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1A10D-C468-9C27-57A2-666E76116A29}"/>
              </a:ext>
            </a:extLst>
          </p:cNvPr>
          <p:cNvSpPr txBox="1"/>
          <p:nvPr/>
        </p:nvSpPr>
        <p:spPr>
          <a:xfrm>
            <a:off x="6019800" y="1386937"/>
            <a:ext cx="761999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Person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CC475-306A-041D-135E-65F78F0CF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938836"/>
            <a:ext cx="8761209" cy="67291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DBF88-7FBD-17E7-05E4-97A1770631D1}"/>
              </a:ext>
            </a:extLst>
          </p:cNvPr>
          <p:cNvSpPr txBox="1"/>
          <p:nvPr/>
        </p:nvSpPr>
        <p:spPr>
          <a:xfrm>
            <a:off x="19329027" y="2101584"/>
            <a:ext cx="1061757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Purpose: Serve as a base class for common properties and methods shared by patients and doctors.</a:t>
            </a:r>
          </a:p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Details:  - Defines name and id as protected members, accessible by derived classes.  </a:t>
            </a:r>
          </a:p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Constructor initializes name and id.  </a:t>
            </a:r>
          </a:p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display() is a pure virtual function, ensuring that subclasses must implement their own version, allowing customized output.  </a:t>
            </a:r>
          </a:p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getId() returns the ID, aiding in searches.</a:t>
            </a:r>
          </a:p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Functionality:  - Centralizes common attributes for people in the system, providing a foundation for inheritance.  - Enforces implementation of a custom display() in subclasses, ensuring specific output for each type.</a:t>
            </a:r>
            <a:endParaRPr lang="en-IN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58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2115</Words>
  <Application>Microsoft Office PowerPoint</Application>
  <PresentationFormat>Custom</PresentationFormat>
  <Paragraphs>292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Bahnschrift SemiBold</vt:lpstr>
      <vt:lpstr>Arial</vt:lpstr>
      <vt:lpstr>Calibri</vt:lpstr>
      <vt:lpstr>Poppins Bold</vt:lpstr>
      <vt:lpstr>Arial Narrow</vt:lpstr>
      <vt:lpstr>Poppins</vt:lpstr>
      <vt:lpstr>Arial Unicode MS</vt:lpstr>
      <vt:lpstr>Poppins Ultra-Bold</vt:lpstr>
      <vt:lpstr>Bahnschrift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Blue Illustrative Management Thesis Defense Presentation</dc:title>
  <dc:creator>THATHA SURYA</dc:creator>
  <cp:lastModifiedBy>MAHENDRA KUMAR</cp:lastModifiedBy>
  <cp:revision>24</cp:revision>
  <dcterms:created xsi:type="dcterms:W3CDTF">2006-08-16T00:00:00Z</dcterms:created>
  <dcterms:modified xsi:type="dcterms:W3CDTF">2024-11-20T07:08:16Z</dcterms:modified>
  <dc:identifier>DAGV5UqNwqw</dc:identifier>
</cp:coreProperties>
</file>