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58" r:id="rId5"/>
    <p:sldId id="259" r:id="rId6"/>
    <p:sldId id="260" r:id="rId7"/>
    <p:sldId id="261" r:id="rId8"/>
    <p:sldId id="262" r:id="rId9"/>
    <p:sldId id="305" r:id="rId10"/>
    <p:sldId id="307" r:id="rId11"/>
    <p:sldId id="272" r:id="rId12"/>
    <p:sldId id="276" r:id="rId13"/>
    <p:sldId id="273" r:id="rId14"/>
    <p:sldId id="274" r:id="rId15"/>
    <p:sldId id="275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87" r:id="rId24"/>
    <p:sldId id="278" r:id="rId25"/>
    <p:sldId id="279" r:id="rId26"/>
    <p:sldId id="283" r:id="rId27"/>
    <p:sldId id="285" r:id="rId28"/>
    <p:sldId id="286" r:id="rId29"/>
    <p:sldId id="297" r:id="rId30"/>
    <p:sldId id="298" r:id="rId31"/>
    <p:sldId id="299" r:id="rId32"/>
    <p:sldId id="300" r:id="rId33"/>
    <p:sldId id="295" r:id="rId34"/>
    <p:sldId id="296" r:id="rId35"/>
    <p:sldId id="302" r:id="rId36"/>
    <p:sldId id="303" r:id="rId37"/>
    <p:sldId id="304" r:id="rId38"/>
    <p:sldId id="26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3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3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032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0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8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3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86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2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5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66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9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2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F6C2-F2D9-43A5-A9A4-053171841FA8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0A2D-48DF-4C67-8808-64AB47BBE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50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1CB2-0148-E835-A98B-CDED9062C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150" y="1923627"/>
            <a:ext cx="8840983" cy="2455333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Sales - Time Series Forecasting </a:t>
            </a:r>
            <a:b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5715D-B335-D24A-861D-CE9BBCBA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796" y="4378960"/>
            <a:ext cx="4235116" cy="175420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PRESENTED BY :</a:t>
            </a:r>
          </a:p>
          <a:p>
            <a:r>
              <a:rPr lang="en-US" dirty="0" err="1"/>
              <a:t>Vamshidhar</a:t>
            </a:r>
            <a:r>
              <a:rPr lang="en-US" dirty="0"/>
              <a:t> Reddy gurrapagari-vgurappa@kent.edu</a:t>
            </a:r>
          </a:p>
          <a:p>
            <a:r>
              <a:rPr lang="en-US" dirty="0"/>
              <a:t> Sai Shresta Bireddy - sbireddy@kent.edu </a:t>
            </a:r>
          </a:p>
          <a:p>
            <a:r>
              <a:rPr lang="en-US" dirty="0"/>
              <a:t>Suma </a:t>
            </a:r>
            <a:r>
              <a:rPr lang="en-US" dirty="0" err="1"/>
              <a:t>chakravarthy</a:t>
            </a:r>
            <a:r>
              <a:rPr lang="en-US" dirty="0"/>
              <a:t> </a:t>
            </a:r>
            <a:r>
              <a:rPr lang="en-US" dirty="0" err="1"/>
              <a:t>balla</a:t>
            </a:r>
            <a:r>
              <a:rPr lang="en-US" dirty="0"/>
              <a:t>- sballa2@kent.edu</a:t>
            </a:r>
          </a:p>
          <a:p>
            <a:r>
              <a:rPr lang="en-US" dirty="0"/>
              <a:t>Bharat </a:t>
            </a:r>
            <a:r>
              <a:rPr lang="en-US" dirty="0" err="1"/>
              <a:t>simha</a:t>
            </a:r>
            <a:r>
              <a:rPr lang="en-US" dirty="0"/>
              <a:t> </a:t>
            </a:r>
            <a:r>
              <a:rPr lang="en-US" dirty="0" err="1"/>
              <a:t>reddy</a:t>
            </a:r>
            <a:r>
              <a:rPr lang="en-US" dirty="0"/>
              <a:t> </a:t>
            </a:r>
            <a:r>
              <a:rPr lang="en-US" dirty="0" err="1"/>
              <a:t>pasam</a:t>
            </a:r>
            <a:r>
              <a:rPr lang="en-US" dirty="0"/>
              <a:t> – bpasam@kent.edu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86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20B-EC27-FA5E-704B-D3E09B48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Why linear regression?</a:t>
            </a:r>
            <a:endParaRPr lang="en-IN" dirty="0"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FAD8-3A36-6160-7F96-613D7850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ago-to algorithm because of its simplicity.</a:t>
            </a:r>
          </a:p>
          <a:p>
            <a:r>
              <a:rPr lang="en-IN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a very good interpretability.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performs well on linearly separable datasets( We say a two-dimensional dataset is linearly separable if we can separate the positive from the negative objects with a straight line).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8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E7C5-1D05-61B4-C8CA-FFAF8704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89" y="357453"/>
            <a:ext cx="10353761" cy="1326321"/>
          </a:xfrm>
        </p:spPr>
        <p:txBody>
          <a:bodyPr/>
          <a:lstStyle/>
          <a:p>
            <a:r>
              <a:rPr lang="en-US" dirty="0">
                <a:latin typeface="LatoWeb"/>
                <a:cs typeface="Calibri" panose="020F0502020204030204" pitchFamily="34" charset="0"/>
              </a:rPr>
              <a:t>What is </a:t>
            </a:r>
            <a:r>
              <a:rPr lang="en-US" dirty="0" err="1">
                <a:latin typeface="LatoWeb"/>
                <a:cs typeface="Calibri" panose="020F0502020204030204" pitchFamily="34" charset="0"/>
              </a:rPr>
              <a:t>xgboost</a:t>
            </a:r>
            <a:r>
              <a:rPr lang="en-US" dirty="0">
                <a:latin typeface="LatoWeb"/>
                <a:cs typeface="Calibri" panose="020F0502020204030204" pitchFamily="34" charset="0"/>
              </a:rPr>
              <a:t>?</a:t>
            </a:r>
            <a:endParaRPr lang="en-IN" dirty="0">
              <a:latin typeface="LatoWeb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8420-B494-BC45-15A8-D237A5E2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12670"/>
            <a:ext cx="10353762" cy="3695136"/>
          </a:xfrm>
        </p:spPr>
        <p:txBody>
          <a:bodyPr>
            <a:normAutofit/>
          </a:bodyPr>
          <a:lstStyle/>
          <a:p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eXtreme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Gradient Boosting) is a popular supervised-learning algorithm used for 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 and classification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on large datasets. 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uses sequentially-built decision trees to provide accurate results and a highly-scalable training method that avoids overfitting.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5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5EB94-BEB7-1357-8188-555C6FDB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857250"/>
            <a:ext cx="74009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7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E7C5-1D05-61B4-C8CA-FFAF8704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why </a:t>
            </a:r>
            <a:r>
              <a:rPr lang="en-US" dirty="0" err="1">
                <a:latin typeface="LatoWeb"/>
              </a:rPr>
              <a:t>xgboost</a:t>
            </a:r>
            <a:r>
              <a:rPr lang="en-US" dirty="0">
                <a:latin typeface="LatoWeb"/>
              </a:rPr>
              <a:t>?</a:t>
            </a:r>
            <a:endParaRPr lang="en-IN" dirty="0"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8420-B494-BC45-15A8-D237A5E2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After comparing with various Algorithms like linear regression, Ridge regression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yeild</a:t>
            </a:r>
            <a:r>
              <a:rPr lang="en-US" dirty="0"/>
              <a:t> better result with respect to Accuracy, MAE and RMSE. So, we choose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fast and easy to use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handle missing values automatically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XGBoost Algorithm: Long May She Reign! | by Vishal Morde | Towards Data  Science">
            <a:extLst>
              <a:ext uri="{FF2B5EF4-FFF2-40B4-BE49-F238E27FC236}">
                <a16:creationId xmlns:a16="http://schemas.microsoft.com/office/drawing/2014/main" id="{A77B821C-8131-39EC-8535-40608F78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50" y="3157085"/>
            <a:ext cx="5556287" cy="28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5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E7C5-1D05-61B4-C8CA-FFAF8704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Data Exploration</a:t>
            </a:r>
            <a:endParaRPr lang="en-IN" dirty="0"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8420-B494-BC45-15A8-D237A5E2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549" y="1935920"/>
            <a:ext cx="10353762" cy="4590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 are using 7 different files in the dataset. They are: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Holidays_events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Holidays and Events, with metadata.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2. Train: 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training data, comprising time series of features </a:t>
            </a:r>
            <a:r>
              <a:rPr lang="en-US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store_nbr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 </a:t>
            </a:r>
            <a:r>
              <a:rPr lang="en-US" sz="1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onpromotion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as well as the target 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3. Test: 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test data, having the same features as the training data. You will predict the target 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for the dates in this file.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4.  Sample_submission: 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sample submission file in the correct format.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5. Stores: 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Stores metadata, including 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 </a:t>
            </a:r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6. Oil: 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Daily oil price. Includes values during both the train and test data timeframes.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7. Transaction: Dates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80372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E7C5-1D05-61B4-C8CA-FFAF8704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Data Exploration</a:t>
            </a:r>
            <a:endParaRPr lang="en-IN" dirty="0"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8420-B494-BC45-15A8-D237A5E2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going through dataset, we found that no data is missing. Incase if we find any missing data we will replace it with mean value or we could omit them.</a:t>
            </a:r>
          </a:p>
          <a:p>
            <a:r>
              <a:rPr lang="en-US" dirty="0"/>
              <a:t>we going to use jupyter notebook to run the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00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99EB-6632-9361-B14B-D3D897C1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5344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LatoWeb"/>
              </a:rPr>
              <a:t>holidays_events.csv</a:t>
            </a:r>
            <a:br>
              <a:rPr lang="en-IN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73A52-F74E-327E-991C-83969D910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528" y="1463041"/>
            <a:ext cx="10424160" cy="4947384"/>
          </a:xfrm>
        </p:spPr>
      </p:pic>
    </p:spTree>
    <p:extLst>
      <p:ext uri="{BB962C8B-B14F-4D97-AF65-F5344CB8AC3E}">
        <p14:creationId xmlns:p14="http://schemas.microsoft.com/office/powerpoint/2010/main" val="103226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BD2F-7BF4-1896-77A4-C9532E29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Oil.csv</a:t>
            </a:r>
            <a:endParaRPr lang="en-IN" dirty="0">
              <a:latin typeface="LatoWeb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D1989-3B1C-3902-99A0-342BE1C86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33" y="1812796"/>
            <a:ext cx="10231654" cy="4616879"/>
          </a:xfrm>
        </p:spPr>
      </p:pic>
    </p:spTree>
    <p:extLst>
      <p:ext uri="{BB962C8B-B14F-4D97-AF65-F5344CB8AC3E}">
        <p14:creationId xmlns:p14="http://schemas.microsoft.com/office/powerpoint/2010/main" val="61030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2716-4C37-088D-1ABD-3E30212B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LatoWeb"/>
              </a:rPr>
              <a:t>sample_submission.csv</a:t>
            </a:r>
            <a:br>
              <a:rPr lang="en-IN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FC0C2-B0B3-FFCB-B106-F5C18DCF5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010" y="1618287"/>
            <a:ext cx="10260530" cy="4792137"/>
          </a:xfrm>
        </p:spPr>
      </p:pic>
    </p:spTree>
    <p:extLst>
      <p:ext uri="{BB962C8B-B14F-4D97-AF65-F5344CB8AC3E}">
        <p14:creationId xmlns:p14="http://schemas.microsoft.com/office/powerpoint/2010/main" val="463062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B238-ED4C-EBA3-710C-5F1A9B23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Stores.csv</a:t>
            </a:r>
            <a:endParaRPr lang="en-IN" dirty="0">
              <a:latin typeface="LatoWeb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2A362-A12A-C6E8-EF17-98E00E38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177" y="1743416"/>
            <a:ext cx="9405999" cy="4436003"/>
          </a:xfrm>
        </p:spPr>
      </p:pic>
    </p:spTree>
    <p:extLst>
      <p:ext uri="{BB962C8B-B14F-4D97-AF65-F5344CB8AC3E}">
        <p14:creationId xmlns:p14="http://schemas.microsoft.com/office/powerpoint/2010/main" val="190075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DA9E-B69B-9405-D3BA-ED18484F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61" y="609600"/>
            <a:ext cx="10353761" cy="1326321"/>
          </a:xfrm>
        </p:spPr>
        <p:txBody>
          <a:bodyPr/>
          <a:lstStyle/>
          <a:p>
            <a:r>
              <a:rPr lang="en-US" i="0" dirty="0">
                <a:effectLst/>
                <a:latin typeface="LatoWeb"/>
              </a:rPr>
              <a:t>statement of the 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A472-74B5-C255-2933-C025401D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719405" cy="3855279"/>
          </a:xfrm>
        </p:spPr>
        <p:txBody>
          <a:bodyPr/>
          <a:lstStyle/>
          <a:p>
            <a:r>
              <a:rPr lang="en-US" dirty="0"/>
              <a:t>In this project we are going to forecast the store sales from </a:t>
            </a:r>
            <a:r>
              <a:rPr lang="en-US" dirty="0" err="1"/>
              <a:t>corporacion</a:t>
            </a:r>
            <a:r>
              <a:rPr lang="en-US" dirty="0"/>
              <a:t> </a:t>
            </a:r>
            <a:r>
              <a:rPr lang="en-US" dirty="0" err="1"/>
              <a:t>Favorita</a:t>
            </a:r>
            <a:r>
              <a:rPr lang="en-US" dirty="0"/>
              <a:t> which is located in Ecuador which is a big grocery retailer. The data includes the store information as well as product information and the particular item is promoted or not and how many number of sales generated in a day as well as weekly and monthly. based on that the time series forecasting will predict the future values.</a:t>
            </a:r>
          </a:p>
          <a:p>
            <a:r>
              <a:rPr lang="en-US" dirty="0"/>
              <a:t> The purpose of this study it generally gives some basic idea for business peoples. so that they will get some inputs . Based on these inputs they typically understand the procedure of supply chain as well as increasing or decreasing Profits.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166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53C7-0B7D-ECBD-10CB-4A61B425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Test.csv</a:t>
            </a:r>
            <a:endParaRPr lang="en-IN" dirty="0">
              <a:latin typeface="LatoWeb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A9639-EB29-4B64-C53F-9D6CCAC56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674" y="1831646"/>
            <a:ext cx="9028497" cy="4416754"/>
          </a:xfrm>
        </p:spPr>
      </p:pic>
    </p:spTree>
    <p:extLst>
      <p:ext uri="{BB962C8B-B14F-4D97-AF65-F5344CB8AC3E}">
        <p14:creationId xmlns:p14="http://schemas.microsoft.com/office/powerpoint/2010/main" val="108664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11E3-6B32-3AA8-31CB-49608FB6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Train.csv</a:t>
            </a:r>
            <a:endParaRPr lang="en-IN" dirty="0">
              <a:latin typeface="LatoWeb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6EE43-F2F1-AC5F-C183-F128859D6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65" y="1808346"/>
            <a:ext cx="9654139" cy="4440054"/>
          </a:xfrm>
        </p:spPr>
      </p:pic>
    </p:spTree>
    <p:extLst>
      <p:ext uri="{BB962C8B-B14F-4D97-AF65-F5344CB8AC3E}">
        <p14:creationId xmlns:p14="http://schemas.microsoft.com/office/powerpoint/2010/main" val="3773022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D336-15D3-9D02-6E77-0C1D7611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Transactions.csv</a:t>
            </a:r>
            <a:endParaRPr lang="en-IN" dirty="0">
              <a:latin typeface="LatoWeb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433AA-B9EC-519D-6BD6-B7A245731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060" y="1935921"/>
            <a:ext cx="9968145" cy="4565182"/>
          </a:xfrm>
        </p:spPr>
      </p:pic>
    </p:spTree>
    <p:extLst>
      <p:ext uri="{BB962C8B-B14F-4D97-AF65-F5344CB8AC3E}">
        <p14:creationId xmlns:p14="http://schemas.microsoft.com/office/powerpoint/2010/main" val="1892241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995A-D69D-A1D8-CDDF-2ED63C21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EXECUTION OF PROJECT</a:t>
            </a:r>
            <a:endParaRPr lang="en-IN" dirty="0">
              <a:latin typeface="LatoWeb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59D79E9-F5E1-7EC2-1BBE-F07E1EA8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9" y="2124392"/>
            <a:ext cx="9719870" cy="44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5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995EEA-3C62-A1C5-16DD-FDB67A794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62" y="910509"/>
            <a:ext cx="10207475" cy="1978914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C3FE4522-8109-BB80-A00D-8C2B6DB72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62" y="3428999"/>
            <a:ext cx="10207475" cy="22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F3F0F23-04C6-CE76-63D8-F0A734D7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49" y="702644"/>
            <a:ext cx="9041608" cy="1955532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2844E169-917C-0FDA-0F9D-752881CE8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48" y="2868328"/>
            <a:ext cx="9041609" cy="3686476"/>
          </a:xfrm>
        </p:spPr>
      </p:pic>
    </p:spTree>
    <p:extLst>
      <p:ext uri="{BB962C8B-B14F-4D97-AF65-F5344CB8AC3E}">
        <p14:creationId xmlns:p14="http://schemas.microsoft.com/office/powerpoint/2010/main" val="3911634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5A5756-E4E3-C0A1-573A-4BC120FDD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47" y="2095499"/>
            <a:ext cx="9156047" cy="4286049"/>
          </a:xfr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8AB42071-1F68-68AB-C19F-88F9838AD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46" y="730249"/>
            <a:ext cx="9156047" cy="10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30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455BE8-2F2F-FBD2-0651-CD267D71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9962CA-B626-59A4-A777-3F9EEA03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" y="1963552"/>
            <a:ext cx="10449409" cy="4494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26EA72-EC00-7F5E-C44B-1B109703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09600"/>
            <a:ext cx="10449409" cy="10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5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57324B-5C73-558C-9814-D834C1E73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1299411"/>
            <a:ext cx="9865895" cy="4764505"/>
          </a:xfrm>
        </p:spPr>
      </p:pic>
    </p:spTree>
    <p:extLst>
      <p:ext uri="{BB962C8B-B14F-4D97-AF65-F5344CB8AC3E}">
        <p14:creationId xmlns:p14="http://schemas.microsoft.com/office/powerpoint/2010/main" val="1388815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9B152-ED67-16FF-63B3-BA613E20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34" y="522705"/>
            <a:ext cx="9715768" cy="2788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7BC177-0888-DE3F-9941-0A4F2EE15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33" y="3673642"/>
            <a:ext cx="9715767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2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DA9E-B69B-9405-D3BA-ED18484F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61" y="609600"/>
            <a:ext cx="10353761" cy="1326321"/>
          </a:xfrm>
        </p:spPr>
        <p:txBody>
          <a:bodyPr/>
          <a:lstStyle/>
          <a:p>
            <a:r>
              <a:rPr lang="en-US" dirty="0">
                <a:latin typeface="LatoWeb"/>
              </a:rPr>
              <a:t>Stake</a:t>
            </a:r>
            <a:r>
              <a:rPr lang="en-US" dirty="0"/>
              <a:t> Holder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A472-74B5-C255-2933-C025401D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719405" cy="38552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Sam Sade is Director and chair Person of Sunoco Gas Station which is located in Kent, Ohio.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1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0F48E-F237-8FA4-A76A-ED25750C5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9" y="480093"/>
            <a:ext cx="10170695" cy="51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5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2AABC-6142-65D2-1482-B3642FA2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3" y="577515"/>
            <a:ext cx="9849853" cy="54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0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84B55-1189-174F-E63B-0446EA8A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2" y="449180"/>
            <a:ext cx="9577136" cy="3834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CFD54-C992-C20D-09C1-14E238BB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2" y="4684295"/>
            <a:ext cx="9577136" cy="1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2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E9716-C579-FA6A-7824-43B22CEEA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67" y="134754"/>
            <a:ext cx="7417181" cy="23703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DDA007-4557-AA1A-D8E0-A7B72C56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67" y="2608446"/>
            <a:ext cx="7417181" cy="39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77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56C3A4-D20B-E2A9-9AFF-88C47F233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1359569"/>
            <a:ext cx="10353675" cy="4138862"/>
          </a:xfrm>
        </p:spPr>
      </p:pic>
    </p:spTree>
    <p:extLst>
      <p:ext uri="{BB962C8B-B14F-4D97-AF65-F5344CB8AC3E}">
        <p14:creationId xmlns:p14="http://schemas.microsoft.com/office/powerpoint/2010/main" val="765015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39E67A-6BB7-09DD-C7FD-AE4E6591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41" y="310551"/>
            <a:ext cx="10889117" cy="35454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4B77BC-78A9-28C5-F574-31BFD9EF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78" y="4201108"/>
            <a:ext cx="11142842" cy="11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39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BE557-C5C7-3CE5-83E3-B9E184C1A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52" y="1268083"/>
            <a:ext cx="11078295" cy="3679347"/>
          </a:xfrm>
        </p:spPr>
      </p:pic>
    </p:spTree>
    <p:extLst>
      <p:ext uri="{BB962C8B-B14F-4D97-AF65-F5344CB8AC3E}">
        <p14:creationId xmlns:p14="http://schemas.microsoft.com/office/powerpoint/2010/main" val="2694306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FCB634-4826-C5B2-19E1-C565ACB0F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1466490"/>
            <a:ext cx="10353675" cy="274937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39840-4962-CFF6-DB2F-68BA0473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4215865"/>
            <a:ext cx="10353675" cy="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9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0C96-E225-BB84-5BE7-0D38C94C9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5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1CE1-34B9-9737-59F5-3491B42D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LatoWeb"/>
              </a:rPr>
              <a:t>identify the customer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A247-B4D7-DA8E-C50D-971D3A8B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project we identified the customers are the owners of the store </a:t>
            </a:r>
            <a:r>
              <a:rPr lang="en-US" dirty="0" err="1"/>
              <a:t>corporacion</a:t>
            </a:r>
            <a:r>
              <a:rPr lang="en-US" dirty="0"/>
              <a:t> </a:t>
            </a:r>
            <a:r>
              <a:rPr lang="en-US" dirty="0" err="1"/>
              <a:t>Favorita</a:t>
            </a:r>
            <a:r>
              <a:rPr lang="en-US" dirty="0"/>
              <a:t> who approached us about the application with their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12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7540-CB43-C77D-5D8B-96C136AF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LatoWeb"/>
              </a:rPr>
              <a:t>identify the end-users</a:t>
            </a:r>
            <a:br>
              <a:rPr lang="en-IN" b="0" i="0" dirty="0">
                <a:solidFill>
                  <a:srgbClr val="2D3B45"/>
                </a:solidFill>
                <a:effectLst/>
                <a:latin typeface="LatoWeb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19E8-0386-EF61-FC25-F9B82716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project we identified the end users to be the management staff of the store who needs to know the unit sales of each product.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89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DB4F-5BD0-E4E4-0067-963ECB0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LatoWeb"/>
              </a:rPr>
              <a:t>constraints imposed by the customer</a:t>
            </a:r>
            <a:br>
              <a:rPr lang="en-US" b="0" i="0" dirty="0">
                <a:solidFill>
                  <a:srgbClr val="2D3B45"/>
                </a:solidFill>
                <a:effectLst/>
                <a:latin typeface="LatoWeb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50BB-0BEB-F04F-72B2-5F6C0E9B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constraints imposed are</a:t>
            </a:r>
          </a:p>
          <a:p>
            <a:pPr marL="457200" indent="-457200">
              <a:buAutoNum type="arabicPeriod"/>
            </a:pPr>
            <a:r>
              <a:rPr lang="en-US" dirty="0"/>
              <a:t>The time period of  products sold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Selling rate of the product</a:t>
            </a:r>
          </a:p>
          <a:p>
            <a:pPr marL="457200" indent="-457200">
              <a:buAutoNum type="arabicPeriod"/>
            </a:pPr>
            <a:r>
              <a:rPr lang="en-US" dirty="0"/>
              <a:t>Different categories of people buying different products </a:t>
            </a:r>
          </a:p>
          <a:p>
            <a:pPr marL="457200" indent="-457200">
              <a:buAutoNum type="arabicPeriod"/>
            </a:pPr>
            <a:r>
              <a:rPr lang="en-US" dirty="0"/>
              <a:t>Accuracy of model 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4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8F14-21B3-FEB4-F5D0-53EAD8DF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4200"/>
            <a:ext cx="10353761" cy="1326321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effectLst/>
                <a:latin typeface="LatoWeb"/>
              </a:rPr>
            </a:br>
            <a:r>
              <a:rPr lang="en-US" i="0" dirty="0">
                <a:effectLst/>
                <a:latin typeface="LatoWeb"/>
              </a:rPr>
              <a:t>tools you are expecting to utilize in your project.</a:t>
            </a:r>
            <a:br>
              <a:rPr lang="en-US" b="0" i="0" dirty="0">
                <a:solidFill>
                  <a:srgbClr val="2D3B45"/>
                </a:solidFill>
                <a:effectLst/>
                <a:latin typeface="LatoWeb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50683-F68A-69CB-29AF-49B2F39E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 Python</a:t>
            </a:r>
          </a:p>
          <a:p>
            <a:r>
              <a:rPr lang="en-US" dirty="0"/>
              <a:t>To test and train the data- scikit</a:t>
            </a:r>
          </a:p>
          <a:p>
            <a:r>
              <a:rPr lang="en-US" dirty="0"/>
              <a:t>Visual studio code </a:t>
            </a:r>
          </a:p>
          <a:p>
            <a:r>
              <a:rPr lang="en-US" dirty="0"/>
              <a:t>Machine learning algorithms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1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20B-EC27-FA5E-704B-D3E09B48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Why is important to solve this problem?</a:t>
            </a:r>
            <a:endParaRPr lang="en-IN" dirty="0"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FAD8-3A36-6160-7F96-613D7850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grocery business, the proposed model can fetch more exact forecasting  that can reduced food  waste from out-stocking and improve customer satisfaction. The result of this project may eventually ensure your local store has exactly what you need at  the next time you shop.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11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20B-EC27-FA5E-704B-D3E09B48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Web"/>
              </a:rPr>
              <a:t>What is linear regression?</a:t>
            </a:r>
            <a:endParaRPr lang="en-IN" dirty="0">
              <a:latin typeface="LatoWe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FAD8-3A36-6160-7F96-613D7850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 is defined as an algorithm that provides a linear relationship between an independent variable and a dependent variable to predict the outcome of future events. 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456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447</TotalTime>
  <Words>759</Words>
  <Application>Microsoft Office PowerPoint</Application>
  <PresentationFormat>Widescreen</PresentationFormat>
  <Paragraphs>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Bookman Old Style</vt:lpstr>
      <vt:lpstr>Calibri</vt:lpstr>
      <vt:lpstr>Inter</vt:lpstr>
      <vt:lpstr>LatoWeb</vt:lpstr>
      <vt:lpstr>Rockwell</vt:lpstr>
      <vt:lpstr>Times New Roman</vt:lpstr>
      <vt:lpstr>Damask</vt:lpstr>
      <vt:lpstr>Store Sales - Time Series Forecasting  </vt:lpstr>
      <vt:lpstr>statement of the project objectives</vt:lpstr>
      <vt:lpstr>Stake Holder</vt:lpstr>
      <vt:lpstr>identify the customer</vt:lpstr>
      <vt:lpstr>identify the end-users </vt:lpstr>
      <vt:lpstr>constraints imposed by the customer </vt:lpstr>
      <vt:lpstr> tools you are expecting to utilize in your project. </vt:lpstr>
      <vt:lpstr>Why is important to solve this problem?</vt:lpstr>
      <vt:lpstr>What is linear regression?</vt:lpstr>
      <vt:lpstr>Why linear regression?</vt:lpstr>
      <vt:lpstr>What is xgboost?</vt:lpstr>
      <vt:lpstr>PowerPoint Presentation</vt:lpstr>
      <vt:lpstr>why xgboost?</vt:lpstr>
      <vt:lpstr>Data Exploration</vt:lpstr>
      <vt:lpstr>Data Exploration</vt:lpstr>
      <vt:lpstr>holidays_events.csv </vt:lpstr>
      <vt:lpstr>Oil.csv</vt:lpstr>
      <vt:lpstr>sample_submission.csv </vt:lpstr>
      <vt:lpstr>Stores.csv</vt:lpstr>
      <vt:lpstr>Test.csv</vt:lpstr>
      <vt:lpstr>Train.csv</vt:lpstr>
      <vt:lpstr>Transactions.csv</vt:lpstr>
      <vt:lpstr>EXECUTION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- Time Series Forecasting  </dc:title>
  <dc:creator>SaiShresta Bireddy</dc:creator>
  <cp:lastModifiedBy>SaiShresta Bireddy</cp:lastModifiedBy>
  <cp:revision>26</cp:revision>
  <dcterms:created xsi:type="dcterms:W3CDTF">2022-09-09T04:36:59Z</dcterms:created>
  <dcterms:modified xsi:type="dcterms:W3CDTF">2022-12-09T04:21:42Z</dcterms:modified>
</cp:coreProperties>
</file>