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 id="269" r:id="rId14"/>
    <p:sldId id="270" r:id="rId15"/>
    <p:sldId id="274" r:id="rId16"/>
    <p:sldId id="275" r:id="rId17"/>
    <p:sldId id="272" r:id="rId18"/>
    <p:sldId id="276" r:id="rId19"/>
    <p:sldId id="273" r:id="rId20"/>
    <p:sldId id="288" r:id="rId21"/>
    <p:sldId id="289" r:id="rId22"/>
    <p:sldId id="290" r:id="rId23"/>
    <p:sldId id="291" r:id="rId24"/>
    <p:sldId id="292" r:id="rId25"/>
    <p:sldId id="293" r:id="rId26"/>
    <p:sldId id="294" r:id="rId27"/>
    <p:sldId id="287" r:id="rId28"/>
    <p:sldId id="278" r:id="rId29"/>
    <p:sldId id="279" r:id="rId30"/>
    <p:sldId id="283" r:id="rId31"/>
    <p:sldId id="285" r:id="rId32"/>
    <p:sldId id="286" r:id="rId33"/>
    <p:sldId id="297" r:id="rId34"/>
    <p:sldId id="298" r:id="rId35"/>
    <p:sldId id="299" r:id="rId36"/>
    <p:sldId id="300" r:id="rId37"/>
    <p:sldId id="295" r:id="rId38"/>
    <p:sldId id="296"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4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5F6C2-F2D9-43A5-A9A4-053171841FA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21335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333183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184053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03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285830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B5F6C2-F2D9-43A5-A9A4-053171841FA8}"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419851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B5F6C2-F2D9-43A5-A9A4-053171841FA8}"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162643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5F6C2-F2D9-43A5-A9A4-053171841FA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345286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5F6C2-F2D9-43A5-A9A4-053171841FA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278452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5F6C2-F2D9-43A5-A9A4-053171841FA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85503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5F6C2-F2D9-43A5-A9A4-053171841FA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150172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50925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B5F6C2-F2D9-43A5-A9A4-053171841FA8}"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399866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B5F6C2-F2D9-43A5-A9A4-053171841FA8}"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220403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5F6C2-F2D9-43A5-A9A4-053171841FA8}"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298049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332860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5F6C2-F2D9-43A5-A9A4-053171841FA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00A2D-48DF-4C67-8808-64AB47BBEEE7}" type="slidenum">
              <a:rPr lang="en-IN" smtClean="0"/>
              <a:t>‹#›</a:t>
            </a:fld>
            <a:endParaRPr lang="en-IN"/>
          </a:p>
        </p:txBody>
      </p:sp>
    </p:spTree>
    <p:extLst>
      <p:ext uri="{BB962C8B-B14F-4D97-AF65-F5344CB8AC3E}">
        <p14:creationId xmlns:p14="http://schemas.microsoft.com/office/powerpoint/2010/main" val="391322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B5F6C2-F2D9-43A5-A9A4-053171841FA8}" type="datetimeFigureOut">
              <a:rPr lang="en-IN" smtClean="0"/>
              <a:t>03-11-2022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00A2D-48DF-4C67-8808-64AB47BBEEE7}" type="slidenum">
              <a:rPr lang="en-IN" smtClean="0"/>
              <a:t>‹#›</a:t>
            </a:fld>
            <a:endParaRPr lang="en-IN"/>
          </a:p>
        </p:txBody>
      </p:sp>
    </p:spTree>
    <p:extLst>
      <p:ext uri="{BB962C8B-B14F-4D97-AF65-F5344CB8AC3E}">
        <p14:creationId xmlns:p14="http://schemas.microsoft.com/office/powerpoint/2010/main" val="2851150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1CB2-0148-E835-A98B-CDED9062CD07}"/>
              </a:ext>
            </a:extLst>
          </p:cNvPr>
          <p:cNvSpPr>
            <a:spLocks noGrp="1"/>
          </p:cNvSpPr>
          <p:nvPr>
            <p:ph type="ctrTitle"/>
          </p:nvPr>
        </p:nvSpPr>
        <p:spPr>
          <a:xfrm>
            <a:off x="2047150" y="1923627"/>
            <a:ext cx="8840983" cy="2455333"/>
          </a:xfrm>
        </p:spPr>
        <p:txBody>
          <a:bodyPr>
            <a:normAutofit/>
          </a:bodyPr>
          <a:lstStyle/>
          <a:p>
            <a:r>
              <a:rPr lang="en-US" b="0" i="0" dirty="0">
                <a:effectLst/>
                <a:latin typeface="Arial" panose="020B0604020202020204" pitchFamily="34" charset="0"/>
              </a:rPr>
              <a:t>Store Sales - Time Series Forecasting </a:t>
            </a:r>
            <a:br>
              <a:rPr lang="en-US" b="0" i="0" dirty="0">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F0C5715D-B335-D24A-861D-CE9BBCBA5863}"/>
              </a:ext>
            </a:extLst>
          </p:cNvPr>
          <p:cNvSpPr>
            <a:spLocks noGrp="1"/>
          </p:cNvSpPr>
          <p:nvPr>
            <p:ph type="subTitle" idx="1"/>
          </p:nvPr>
        </p:nvSpPr>
        <p:spPr>
          <a:xfrm>
            <a:off x="7652796" y="4378960"/>
            <a:ext cx="4235116" cy="1754204"/>
          </a:xfrm>
        </p:spPr>
        <p:txBody>
          <a:bodyPr>
            <a:normAutofit fontScale="55000" lnSpcReduction="20000"/>
          </a:bodyPr>
          <a:lstStyle/>
          <a:p>
            <a:r>
              <a:rPr lang="en-US" dirty="0"/>
              <a:t>PRESENTED BY :</a:t>
            </a:r>
          </a:p>
          <a:p>
            <a:r>
              <a:rPr lang="en-US" dirty="0" err="1"/>
              <a:t>Vamshidhar</a:t>
            </a:r>
            <a:r>
              <a:rPr lang="en-US" dirty="0"/>
              <a:t> </a:t>
            </a:r>
            <a:r>
              <a:rPr lang="en-US" dirty="0" err="1"/>
              <a:t>reddy</a:t>
            </a:r>
            <a:r>
              <a:rPr lang="en-US" dirty="0"/>
              <a:t> gurrapagari-vgurappa@kent.edu</a:t>
            </a:r>
          </a:p>
          <a:p>
            <a:r>
              <a:rPr lang="en-US" dirty="0"/>
              <a:t> Sai shresta Bireddy - sbireddy@kent.edu </a:t>
            </a:r>
          </a:p>
          <a:p>
            <a:r>
              <a:rPr lang="en-US" dirty="0"/>
              <a:t>Suma </a:t>
            </a:r>
            <a:r>
              <a:rPr lang="en-US" dirty="0" err="1"/>
              <a:t>chakravarthy</a:t>
            </a:r>
            <a:r>
              <a:rPr lang="en-US" dirty="0"/>
              <a:t> </a:t>
            </a:r>
            <a:r>
              <a:rPr lang="en-US" dirty="0" err="1"/>
              <a:t>balla</a:t>
            </a:r>
            <a:r>
              <a:rPr lang="en-US" dirty="0"/>
              <a:t>- sballa2@kent.edu</a:t>
            </a:r>
          </a:p>
          <a:p>
            <a:r>
              <a:rPr lang="en-US" dirty="0"/>
              <a:t>Bharat </a:t>
            </a:r>
            <a:r>
              <a:rPr lang="en-US" dirty="0" err="1"/>
              <a:t>simha</a:t>
            </a:r>
            <a:r>
              <a:rPr lang="en-US" dirty="0"/>
              <a:t> </a:t>
            </a:r>
            <a:r>
              <a:rPr lang="en-US" dirty="0" err="1"/>
              <a:t>reddy</a:t>
            </a:r>
            <a:r>
              <a:rPr lang="en-US" dirty="0"/>
              <a:t> </a:t>
            </a:r>
            <a:r>
              <a:rPr lang="en-US" dirty="0" err="1"/>
              <a:t>pasam</a:t>
            </a:r>
            <a:r>
              <a:rPr lang="en-US" dirty="0"/>
              <a:t> – bpasam@kent.edu</a:t>
            </a:r>
            <a:endParaRPr lang="en-IN" dirty="0"/>
          </a:p>
        </p:txBody>
      </p:sp>
    </p:spTree>
    <p:extLst>
      <p:ext uri="{BB962C8B-B14F-4D97-AF65-F5344CB8AC3E}">
        <p14:creationId xmlns:p14="http://schemas.microsoft.com/office/powerpoint/2010/main" val="178786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a:xfrm>
            <a:off x="827168" y="599974"/>
            <a:ext cx="10353761" cy="1326321"/>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PAPER-2 Retail Demand Forecasting: a Comparison between Deep Neural Network and Gradient Boosting for Univariate Time Series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IN" sz="900" dirty="0">
                <a:effectLst/>
                <a:latin typeface="Calibri" panose="020F0502020204030204" pitchFamily="34" charset="0"/>
                <a:ea typeface="Calibri" panose="020F0502020204030204" pitchFamily="34" charset="0"/>
                <a:cs typeface="Times New Roman" panose="02020603050405020304" pitchFamily="18" charset="0"/>
              </a:rPr>
            </a:br>
            <a:r>
              <a:rPr lang="en-US" sz="900" b="0" i="0" dirty="0">
                <a:effectLst/>
                <a:latin typeface="Arial" panose="020B0604020202020204" pitchFamily="34" charset="0"/>
              </a:rPr>
              <a:t>K. </a:t>
            </a:r>
            <a:r>
              <a:rPr lang="en-US" sz="900" b="0" i="0" dirty="0" err="1">
                <a:effectLst/>
                <a:latin typeface="Arial" panose="020B0604020202020204" pitchFamily="34" charset="0"/>
              </a:rPr>
              <a:t>Wanchoo</a:t>
            </a:r>
            <a:r>
              <a:rPr lang="en-US" sz="900" b="0" i="0" dirty="0">
                <a:effectLst/>
                <a:latin typeface="Arial" panose="020B0604020202020204" pitchFamily="34" charset="0"/>
              </a:rPr>
              <a:t>, "Retail Demand Forecasting: a Comparison between Deep Neural Network and Gradient Boosting Method for Univariate Time Series," </a:t>
            </a:r>
            <a:r>
              <a:rPr lang="en-US" sz="900" b="0" i="1" dirty="0">
                <a:effectLst/>
                <a:latin typeface="Arial" panose="020B0604020202020204" pitchFamily="34" charset="0"/>
              </a:rPr>
              <a:t>2019 IEEE 5th International Conference for Convergence in Technology (I2CT)</a:t>
            </a:r>
            <a:r>
              <a:rPr lang="en-US" sz="900" b="0" i="0" dirty="0">
                <a:effectLst/>
                <a:latin typeface="Arial" panose="020B0604020202020204" pitchFamily="34" charset="0"/>
              </a:rPr>
              <a:t>, 2019, pp. 1-5, </a:t>
            </a:r>
            <a:r>
              <a:rPr lang="en-US" sz="900" b="0" i="0" dirty="0" err="1">
                <a:effectLst/>
                <a:latin typeface="Arial" panose="020B0604020202020204" pitchFamily="34" charset="0"/>
              </a:rPr>
              <a:t>doi</a:t>
            </a:r>
            <a:r>
              <a:rPr lang="en-US" sz="900" b="0" i="0" dirty="0">
                <a:effectLst/>
                <a:latin typeface="Arial" panose="020B0604020202020204" pitchFamily="34" charset="0"/>
              </a:rPr>
              <a:t>: 10.1109/I2CT45611.2019.9033651.</a:t>
            </a:r>
            <a:endParaRPr lang="en-IN" sz="900" dirty="0"/>
          </a:p>
        </p:txBody>
      </p:sp>
      <p:sp>
        <p:nvSpPr>
          <p:cNvPr id="3" name="Content Placeholder 2">
            <a:extLst>
              <a:ext uri="{FF2B5EF4-FFF2-40B4-BE49-F238E27FC236}">
                <a16:creationId xmlns:a16="http://schemas.microsoft.com/office/drawing/2014/main" id="{F6EAFAD8-3A36-6160-7F96-613D78503FE9}"/>
              </a:ext>
            </a:extLst>
          </p:cNvPr>
          <p:cNvSpPr>
            <a:spLocks noGrp="1"/>
          </p:cNvSpPr>
          <p:nvPr>
            <p:ph idx="1"/>
          </p:nvPr>
        </p:nvSpPr>
        <p:spPr>
          <a:xfrm>
            <a:off x="913795" y="2115314"/>
            <a:ext cx="10353762" cy="3695136"/>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paper compares the performance of Deep Neural Network and Gradient Boosting. In this paper, the data set considered was of German drug store, Rossman stores which were available on Kaggle.</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After compilation of both algorithms they were compared with respect to parameters RMSE(</a:t>
            </a:r>
            <a:r>
              <a:rPr lang="en-US" sz="1600" b="1" i="0" dirty="0">
                <a:effectLst/>
                <a:latin typeface="Roboto" panose="02000000000000000000" pitchFamily="2" charset="0"/>
              </a:rPr>
              <a:t>RMSE is the Root of the Mean of the Square of Errors) and </a:t>
            </a:r>
            <a:r>
              <a:rPr lang="en-US" sz="1600" i="0" dirty="0">
                <a:effectLst/>
                <a:latin typeface="Roboto" panose="02000000000000000000" pitchFamily="2" charset="0"/>
              </a:rPr>
              <a:t>MAE</a:t>
            </a:r>
            <a:r>
              <a:rPr lang="en-US" sz="1600" b="1" i="0" dirty="0">
                <a:effectLst/>
                <a:latin typeface="Roboto" panose="02000000000000000000" pitchFamily="2" charset="0"/>
              </a:rPr>
              <a:t> </a:t>
            </a:r>
            <a:r>
              <a:rPr lang="en-US" sz="1600" b="1" dirty="0">
                <a:effectLst/>
                <a:latin typeface="Roboto" panose="02000000000000000000" pitchFamily="2" charset="0"/>
              </a:rPr>
              <a:t>(</a:t>
            </a:r>
            <a:r>
              <a:rPr lang="en-US" sz="1600" b="1" i="0" dirty="0">
                <a:effectLst/>
                <a:latin typeface="Roboto" panose="02000000000000000000" pitchFamily="2" charset="0"/>
              </a:rPr>
              <a:t>Mean of Absolute value of Errors)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 After comparison Gradient boosting performed well than the deep neural network.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388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Parameters choosing in Deep Neural Network </a:t>
            </a:r>
            <a:endParaRPr lang="en-IN" sz="1800" dirty="0"/>
          </a:p>
        </p:txBody>
      </p:sp>
      <p:sp>
        <p:nvSpPr>
          <p:cNvPr id="3" name="Content Placeholder 2">
            <a:extLst>
              <a:ext uri="{FF2B5EF4-FFF2-40B4-BE49-F238E27FC236}">
                <a16:creationId xmlns:a16="http://schemas.microsoft.com/office/drawing/2014/main" id="{F6EAFAD8-3A36-6160-7F96-613D78503FE9}"/>
              </a:ext>
            </a:extLst>
          </p:cNvPr>
          <p:cNvSpPr>
            <a:spLocks noGrp="1"/>
          </p:cNvSpPr>
          <p:nvPr>
            <p:ph idx="1"/>
          </p:nvPr>
        </p:nvSpPr>
        <p:spPr/>
        <p:txBody>
          <a:bodyPr/>
          <a:lstStyle/>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hidden layers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Activation functions to be used in each 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Weight initialization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Optimizer function and learning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epochs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Batch size for each iteration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7162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Parameters choosing in Gradient Boosting </a:t>
            </a:r>
            <a:endParaRPr lang="en-IN" sz="1800" dirty="0"/>
          </a:p>
        </p:txBody>
      </p:sp>
      <p:sp>
        <p:nvSpPr>
          <p:cNvPr id="3" name="Content Placeholder 2">
            <a:extLst>
              <a:ext uri="{FF2B5EF4-FFF2-40B4-BE49-F238E27FC236}">
                <a16:creationId xmlns:a16="http://schemas.microsoft.com/office/drawing/2014/main" id="{F6EAFAD8-3A36-6160-7F96-613D78503FE9}"/>
              </a:ext>
            </a:extLst>
          </p:cNvPr>
          <p:cNvSpPr>
            <a:spLocks noGrp="1"/>
          </p:cNvSpPr>
          <p:nvPr>
            <p:ph idx="1"/>
          </p:nvPr>
        </p:nvSpPr>
        <p:spPr/>
        <p:txBody>
          <a:bodyPr/>
          <a:lstStyle/>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Maximum depth of a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Subsample: Fraction of observations to be selected for each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sequential trees to be modeled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Learning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Random number seed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Loss function to be minimized in each 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211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1028-91B0-A662-507A-8439E6862C5E}"/>
              </a:ext>
            </a:extLst>
          </p:cNvPr>
          <p:cNvSpPr>
            <a:spLocks noGrp="1"/>
          </p:cNvSpPr>
          <p:nvPr>
            <p:ph type="title"/>
          </p:nvPr>
        </p:nvSpPr>
        <p:spPr/>
        <p:txBody>
          <a:bodyPr>
            <a:norm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PAPER-3</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Ensemble Approach for Time Series Analysis in Demand Forecasting</a:t>
            </a:r>
            <a:br>
              <a:rPr lang="en-US" sz="1800" b="1" dirty="0">
                <a:effectLst/>
                <a:latin typeface="Calibri" panose="020F0502020204030204" pitchFamily="34" charset="0"/>
                <a:ea typeface="Calibri" panose="020F0502020204030204" pitchFamily="34" charset="0"/>
                <a:cs typeface="Calibri" panose="020F0502020204030204" pitchFamily="34" charset="0"/>
              </a:rPr>
            </a:br>
            <a:br>
              <a:rPr lang="en-US" sz="1800" b="1" dirty="0">
                <a:effectLst/>
                <a:latin typeface="Calibri" panose="020F0502020204030204" pitchFamily="34" charset="0"/>
                <a:ea typeface="Calibri" panose="020F0502020204030204" pitchFamily="34" charset="0"/>
                <a:cs typeface="Calibri" panose="020F0502020204030204" pitchFamily="34" charset="0"/>
              </a:rPr>
            </a:br>
            <a:r>
              <a:rPr lang="en-IN" sz="1000" b="0" i="0" dirty="0">
                <a:effectLst/>
                <a:latin typeface="Arial" panose="020B0604020202020204" pitchFamily="34" charset="0"/>
              </a:rPr>
              <a:t>A. O. </a:t>
            </a:r>
            <a:r>
              <a:rPr lang="en-IN" sz="1000" b="0" i="0" dirty="0" err="1">
                <a:effectLst/>
                <a:latin typeface="Arial" panose="020B0604020202020204" pitchFamily="34" charset="0"/>
              </a:rPr>
              <a:t>Akyuz</a:t>
            </a:r>
            <a:r>
              <a:rPr lang="en-IN" sz="1000" b="0" i="0" dirty="0">
                <a:effectLst/>
                <a:latin typeface="Arial" panose="020B0604020202020204" pitchFamily="34" charset="0"/>
              </a:rPr>
              <a:t>, M. </a:t>
            </a:r>
            <a:r>
              <a:rPr lang="en-IN" sz="1000" b="0" i="0" dirty="0" err="1">
                <a:effectLst/>
                <a:latin typeface="Arial" panose="020B0604020202020204" pitchFamily="34" charset="0"/>
              </a:rPr>
              <a:t>Uysal</a:t>
            </a:r>
            <a:r>
              <a:rPr lang="en-IN" sz="1000" b="0" i="0" dirty="0">
                <a:effectLst/>
                <a:latin typeface="Arial" panose="020B0604020202020204" pitchFamily="34" charset="0"/>
              </a:rPr>
              <a:t>, B. A. Bulbul and M. O. </a:t>
            </a:r>
            <a:r>
              <a:rPr lang="en-IN" sz="1000" b="0" i="0" dirty="0" err="1">
                <a:effectLst/>
                <a:latin typeface="Arial" panose="020B0604020202020204" pitchFamily="34" charset="0"/>
              </a:rPr>
              <a:t>Uysal</a:t>
            </a:r>
            <a:r>
              <a:rPr lang="en-IN" sz="1000" b="0" i="0" dirty="0">
                <a:effectLst/>
                <a:latin typeface="Arial" panose="020B0604020202020204" pitchFamily="34" charset="0"/>
              </a:rPr>
              <a:t>, "Ensemble approach for time series analysis in demand forecasting: Ensemble learning," </a:t>
            </a:r>
            <a:r>
              <a:rPr lang="en-IN" sz="1000" b="0" i="1" dirty="0">
                <a:effectLst/>
                <a:latin typeface="Arial" panose="020B0604020202020204" pitchFamily="34" charset="0"/>
              </a:rPr>
              <a:t>2017 IEEE International Conference on </a:t>
            </a:r>
            <a:r>
              <a:rPr lang="en-IN" sz="1000" b="0" i="1" dirty="0" err="1">
                <a:effectLst/>
                <a:latin typeface="Arial" panose="020B0604020202020204" pitchFamily="34" charset="0"/>
              </a:rPr>
              <a:t>INnovations</a:t>
            </a:r>
            <a:r>
              <a:rPr lang="en-IN" sz="1000" b="0" i="1" dirty="0">
                <a:effectLst/>
                <a:latin typeface="Arial" panose="020B0604020202020204" pitchFamily="34" charset="0"/>
              </a:rPr>
              <a:t> in Intelligent </a:t>
            </a:r>
            <a:r>
              <a:rPr lang="en-IN" sz="1000" b="0" i="1" dirty="0" err="1">
                <a:effectLst/>
                <a:latin typeface="Arial" panose="020B0604020202020204" pitchFamily="34" charset="0"/>
              </a:rPr>
              <a:t>SysTems</a:t>
            </a:r>
            <a:r>
              <a:rPr lang="en-IN" sz="1000" b="0" i="1" dirty="0">
                <a:effectLst/>
                <a:latin typeface="Arial" panose="020B0604020202020204" pitchFamily="34" charset="0"/>
              </a:rPr>
              <a:t> and Applications (INISTA)</a:t>
            </a:r>
            <a:r>
              <a:rPr lang="en-IN" sz="1000" b="0" i="0" dirty="0">
                <a:effectLst/>
                <a:latin typeface="Arial" panose="020B0604020202020204" pitchFamily="34" charset="0"/>
              </a:rPr>
              <a:t>, 2017, pp. 7-12, </a:t>
            </a:r>
            <a:r>
              <a:rPr lang="en-IN" sz="1000" b="0" i="0" dirty="0" err="1">
                <a:effectLst/>
                <a:latin typeface="Arial" panose="020B0604020202020204" pitchFamily="34" charset="0"/>
              </a:rPr>
              <a:t>doi</a:t>
            </a:r>
            <a:r>
              <a:rPr lang="en-IN" sz="1000" b="0" i="0" dirty="0">
                <a:effectLst/>
                <a:latin typeface="Arial" panose="020B0604020202020204" pitchFamily="34" charset="0"/>
              </a:rPr>
              <a:t>: 10.1109/INISTA.2017.8001123.</a:t>
            </a:r>
            <a:endParaRPr lang="en-IN" sz="1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148C5F2-59E2-543C-6A8A-25EECE67F7E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This Paper mainly focuses on Demand forecasting it is the period of forecasting future customer requirements with some degree of sensitivity using statistical techniques, considering past historical demand data and other variables. </a:t>
            </a:r>
          </a:p>
          <a:p>
            <a:r>
              <a:rPr lang="en-US" sz="1800" dirty="0">
                <a:effectLst/>
                <a:latin typeface="Calibri" panose="020F0502020204030204" pitchFamily="34" charset="0"/>
                <a:ea typeface="Calibri" panose="020F0502020204030204" pitchFamily="34" charset="0"/>
                <a:cs typeface="Calibri" panose="020F0502020204030204" pitchFamily="34" charset="0"/>
              </a:rPr>
              <a:t>. This study showed a new heuristic approach to ensemble methodology. </a:t>
            </a:r>
          </a:p>
          <a:p>
            <a:r>
              <a:rPr lang="en-US" sz="1800" dirty="0">
                <a:effectLst/>
                <a:latin typeface="Calibri" panose="020F0502020204030204" pitchFamily="34" charset="0"/>
                <a:ea typeface="Calibri" panose="020F0502020204030204" pitchFamily="34" charset="0"/>
                <a:cs typeface="Calibri" panose="020F0502020204030204" pitchFamily="34" charset="0"/>
              </a:rPr>
              <a:t>The results of this approach and procedure showed the advantages of strong prediction over time-series predictive analysis</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48E0F01-96F5-5FE3-C946-D05D8EB3D96C}"/>
              </a:ext>
            </a:extLst>
          </p:cNvPr>
          <p:cNvSpPr txBox="1"/>
          <p:nvPr/>
        </p:nvSpPr>
        <p:spPr>
          <a:xfrm>
            <a:off x="1162249" y="4627362"/>
            <a:ext cx="9829802" cy="1173463"/>
          </a:xfrm>
          <a:prstGeom prst="rect">
            <a:avLst/>
          </a:prstGeom>
          <a:noFill/>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METHODS USED IN PAPER :</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statistical forecasting context with Time Series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ensemble approach for prediction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51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B7D39-313A-2257-7836-D1FE3D653E5D}"/>
              </a:ext>
            </a:extLst>
          </p:cNvPr>
          <p:cNvSpPr txBox="1"/>
          <p:nvPr/>
        </p:nvSpPr>
        <p:spPr>
          <a:xfrm>
            <a:off x="983997" y="1705897"/>
            <a:ext cx="10801952" cy="1754326"/>
          </a:xfrm>
          <a:prstGeom prst="rect">
            <a:avLst/>
          </a:prstGeom>
          <a:noFill/>
        </p:spPr>
        <p:txBody>
          <a:bodyPr wrap="square">
            <a:spAutoFit/>
          </a:bodyPr>
          <a:lstStyle/>
          <a:p>
            <a:r>
              <a:rPr lang="en-IN" dirty="0"/>
              <a:t>After going through all those papers, we decided to use XGboost for our project by </a:t>
            </a:r>
            <a:r>
              <a:rPr lang="en-US" dirty="0"/>
              <a:t>comparing with various Algorithms like linear regression, Ridge regression XGboost yield better result with respect to Accuracy, MAE and RMSE. So, we choose XGboost.</a:t>
            </a:r>
            <a:endParaRPr lang="en-IN" dirty="0"/>
          </a:p>
          <a:p>
            <a:endParaRPr lang="en-IN" dirty="0"/>
          </a:p>
          <a:p>
            <a:endParaRPr lang="en-IN" dirty="0"/>
          </a:p>
          <a:p>
            <a:endParaRPr lang="en-US" dirty="0">
              <a:latin typeface="Roboto" panose="02000000000000000000" pitchFamily="2" charset="0"/>
            </a:endParaRPr>
          </a:p>
        </p:txBody>
      </p:sp>
      <p:sp>
        <p:nvSpPr>
          <p:cNvPr id="4" name="Title 1">
            <a:extLst>
              <a:ext uri="{FF2B5EF4-FFF2-40B4-BE49-F238E27FC236}">
                <a16:creationId xmlns:a16="http://schemas.microsoft.com/office/drawing/2014/main" id="{31FF404B-7B3D-75DF-AAF6-7827D73D743B}"/>
              </a:ext>
            </a:extLst>
          </p:cNvPr>
          <p:cNvSpPr txBox="1">
            <a:spLocks/>
          </p:cNvSpPr>
          <p:nvPr/>
        </p:nvSpPr>
        <p:spPr>
          <a:xfrm>
            <a:off x="854242" y="1042737"/>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latin typeface="Calibri" panose="020F0502020204030204" pitchFamily="34" charset="0"/>
                <a:cs typeface="Calibri" panose="020F0502020204030204" pitchFamily="34" charset="0"/>
              </a:rPr>
              <a:t>OUTPUT of literature review</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6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E7C5-1D05-61B4-C8CA-FFAF870408E1}"/>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B0AE8420-B494-BC45-15A8-D237A5E2936A}"/>
              </a:ext>
            </a:extLst>
          </p:cNvPr>
          <p:cNvSpPr>
            <a:spLocks noGrp="1"/>
          </p:cNvSpPr>
          <p:nvPr>
            <p:ph idx="1"/>
          </p:nvPr>
        </p:nvSpPr>
        <p:spPr>
          <a:xfrm>
            <a:off x="1048549" y="1935920"/>
            <a:ext cx="10353762" cy="4590007"/>
          </a:xfrm>
        </p:spPr>
        <p:txBody>
          <a:bodyPr>
            <a:noAutofit/>
          </a:bodyPr>
          <a:lstStyle/>
          <a:p>
            <a:pPr marL="0" indent="0">
              <a:buNone/>
            </a:pPr>
            <a:r>
              <a:rPr lang="en-IN" sz="1800" dirty="0">
                <a:latin typeface="Calibri" panose="020F0502020204030204" pitchFamily="34" charset="0"/>
                <a:cs typeface="Calibri" panose="020F0502020204030204" pitchFamily="34" charset="0"/>
              </a:rPr>
              <a:t>We are using 7 different files in the dataset. They are:</a:t>
            </a:r>
          </a:p>
          <a:p>
            <a:pPr marL="0" indent="0">
              <a:buNone/>
            </a:pPr>
            <a:r>
              <a:rPr lang="en-IN" sz="1800" dirty="0">
                <a:latin typeface="Calibri" panose="020F0502020204030204" pitchFamily="34" charset="0"/>
                <a:cs typeface="Calibri" panose="020F0502020204030204" pitchFamily="34" charset="0"/>
              </a:rPr>
              <a:t>1. </a:t>
            </a:r>
            <a:r>
              <a:rPr lang="en-IN" sz="1800" dirty="0" err="1">
                <a:latin typeface="Calibri" panose="020F0502020204030204" pitchFamily="34" charset="0"/>
                <a:cs typeface="Calibri" panose="020F0502020204030204" pitchFamily="34" charset="0"/>
              </a:rPr>
              <a:t>Holidays_events</a:t>
            </a:r>
            <a:r>
              <a:rPr lang="en-IN" sz="1800" dirty="0">
                <a:latin typeface="Calibri" panose="020F0502020204030204" pitchFamily="34" charset="0"/>
                <a:cs typeface="Calibri" panose="020F0502020204030204" pitchFamily="34" charset="0"/>
              </a:rPr>
              <a:t>: </a:t>
            </a:r>
            <a:r>
              <a:rPr lang="en-US" sz="1800" b="0" i="0" dirty="0">
                <a:effectLst/>
                <a:latin typeface="Calibri" panose="020F0502020204030204" pitchFamily="34" charset="0"/>
                <a:cs typeface="Calibri" panose="020F0502020204030204" pitchFamily="34" charset="0"/>
              </a:rPr>
              <a:t>Holidays and Events, with metadata.</a:t>
            </a:r>
          </a:p>
          <a:p>
            <a:pPr marL="0" indent="0">
              <a:buNone/>
            </a:pPr>
            <a:r>
              <a:rPr lang="en-IN" sz="1800" dirty="0">
                <a:latin typeface="Calibri" panose="020F0502020204030204" pitchFamily="34" charset="0"/>
                <a:cs typeface="Calibri" panose="020F0502020204030204" pitchFamily="34" charset="0"/>
              </a:rPr>
              <a:t>2. Train: </a:t>
            </a:r>
            <a:r>
              <a:rPr lang="en-US" sz="1800" b="0" i="0" dirty="0">
                <a:effectLst/>
                <a:latin typeface="Calibri" panose="020F0502020204030204" pitchFamily="34" charset="0"/>
                <a:cs typeface="Calibri" panose="020F0502020204030204" pitchFamily="34" charset="0"/>
              </a:rPr>
              <a:t>The training data, comprising time series of features </a:t>
            </a:r>
            <a:r>
              <a:rPr lang="en-US" sz="1800" b="1" i="0" dirty="0" err="1">
                <a:effectLst/>
                <a:latin typeface="Calibri" panose="020F0502020204030204" pitchFamily="34" charset="0"/>
                <a:cs typeface="Calibri" panose="020F0502020204030204" pitchFamily="34" charset="0"/>
              </a:rPr>
              <a:t>store_nbr</a:t>
            </a:r>
            <a:r>
              <a:rPr lang="en-US" sz="1800" b="0" i="0" dirty="0">
                <a:effectLst/>
                <a:latin typeface="Calibri" panose="020F0502020204030204" pitchFamily="34" charset="0"/>
                <a:cs typeface="Calibri" panose="020F0502020204030204" pitchFamily="34" charset="0"/>
              </a:rPr>
              <a:t>, </a:t>
            </a:r>
            <a:r>
              <a:rPr lang="en-US" sz="1800" b="1" i="0" dirty="0">
                <a:effectLst/>
                <a:latin typeface="Calibri" panose="020F0502020204030204" pitchFamily="34" charset="0"/>
                <a:cs typeface="Calibri" panose="020F0502020204030204" pitchFamily="34" charset="0"/>
              </a:rPr>
              <a:t>family</a:t>
            </a:r>
            <a:r>
              <a:rPr lang="en-US" sz="1800" b="0" i="0" dirty="0">
                <a:effectLst/>
                <a:latin typeface="Calibri" panose="020F0502020204030204" pitchFamily="34" charset="0"/>
                <a:cs typeface="Calibri" panose="020F0502020204030204" pitchFamily="34" charset="0"/>
              </a:rPr>
              <a:t>, and </a:t>
            </a:r>
            <a:r>
              <a:rPr lang="en-US" sz="1800" b="1" i="0" dirty="0" err="1">
                <a:effectLst/>
                <a:latin typeface="Calibri" panose="020F0502020204030204" pitchFamily="34" charset="0"/>
                <a:cs typeface="Calibri" panose="020F0502020204030204" pitchFamily="34" charset="0"/>
              </a:rPr>
              <a:t>onpromotion</a:t>
            </a:r>
            <a:r>
              <a:rPr lang="en-US" sz="1800" b="0" i="0" dirty="0">
                <a:effectLst/>
                <a:latin typeface="Calibri" panose="020F0502020204030204" pitchFamily="34" charset="0"/>
                <a:cs typeface="Calibri" panose="020F0502020204030204" pitchFamily="34" charset="0"/>
              </a:rPr>
              <a:t> as well as the target </a:t>
            </a:r>
            <a:r>
              <a:rPr lang="en-US" sz="1800" b="1" i="0" dirty="0">
                <a:effectLst/>
                <a:latin typeface="Calibri" panose="020F0502020204030204" pitchFamily="34" charset="0"/>
                <a:cs typeface="Calibri" panose="020F0502020204030204" pitchFamily="34" charset="0"/>
              </a:rPr>
              <a:t>sales</a:t>
            </a:r>
            <a:r>
              <a:rPr lang="en-US" sz="1800" b="0" i="0" dirty="0">
                <a:effectLst/>
                <a:latin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cs typeface="Calibri" panose="020F0502020204030204" pitchFamily="34" charset="0"/>
              </a:rPr>
              <a:t>3. Test: </a:t>
            </a:r>
            <a:r>
              <a:rPr lang="en-US" sz="1800" b="0" i="0" dirty="0">
                <a:effectLst/>
                <a:latin typeface="Calibri" panose="020F0502020204030204" pitchFamily="34" charset="0"/>
                <a:cs typeface="Calibri" panose="020F0502020204030204" pitchFamily="34" charset="0"/>
              </a:rPr>
              <a:t>The test data, having the same features as the training data. You will predict the target </a:t>
            </a:r>
            <a:r>
              <a:rPr lang="en-US" sz="1800" b="1" i="0" dirty="0">
                <a:effectLst/>
                <a:latin typeface="Calibri" panose="020F0502020204030204" pitchFamily="34" charset="0"/>
                <a:cs typeface="Calibri" panose="020F0502020204030204" pitchFamily="34" charset="0"/>
              </a:rPr>
              <a:t>sales</a:t>
            </a:r>
            <a:r>
              <a:rPr lang="en-US" sz="1800" b="0" i="0" dirty="0">
                <a:effectLst/>
                <a:latin typeface="Calibri" panose="020F0502020204030204" pitchFamily="34" charset="0"/>
                <a:cs typeface="Calibri" panose="020F0502020204030204" pitchFamily="34" charset="0"/>
              </a:rPr>
              <a:t> for the dates in this file.</a:t>
            </a:r>
          </a:p>
          <a:p>
            <a:pPr marL="0" indent="0">
              <a:buNone/>
            </a:pPr>
            <a:r>
              <a:rPr lang="en-IN" sz="1800" dirty="0">
                <a:latin typeface="Calibri" panose="020F0502020204030204" pitchFamily="34" charset="0"/>
                <a:cs typeface="Calibri" panose="020F0502020204030204" pitchFamily="34" charset="0"/>
              </a:rPr>
              <a:t>4.  Sample_submission: </a:t>
            </a:r>
            <a:r>
              <a:rPr lang="en-US" sz="1800" b="0" i="0" dirty="0">
                <a:effectLst/>
                <a:latin typeface="Calibri" panose="020F0502020204030204" pitchFamily="34" charset="0"/>
                <a:cs typeface="Calibri" panose="020F0502020204030204" pitchFamily="34" charset="0"/>
              </a:rPr>
              <a:t>A sample submission file in the correct format.</a:t>
            </a:r>
          </a:p>
          <a:p>
            <a:pPr marL="0" indent="0">
              <a:buNone/>
            </a:pPr>
            <a:r>
              <a:rPr lang="en-IN" sz="1800" dirty="0">
                <a:latin typeface="Calibri" panose="020F0502020204030204" pitchFamily="34" charset="0"/>
                <a:cs typeface="Calibri" panose="020F0502020204030204" pitchFamily="34" charset="0"/>
              </a:rPr>
              <a:t>5. Stores: </a:t>
            </a:r>
            <a:r>
              <a:rPr lang="en-US" sz="1800" b="0" i="0" dirty="0">
                <a:effectLst/>
                <a:latin typeface="Calibri" panose="020F0502020204030204" pitchFamily="34" charset="0"/>
                <a:cs typeface="Calibri" panose="020F0502020204030204" pitchFamily="34" charset="0"/>
              </a:rPr>
              <a:t>Stores metadata, including </a:t>
            </a:r>
            <a:r>
              <a:rPr lang="en-US" sz="1800" b="1" i="0" dirty="0">
                <a:effectLst/>
                <a:latin typeface="Calibri" panose="020F0502020204030204" pitchFamily="34" charset="0"/>
                <a:cs typeface="Calibri" panose="020F0502020204030204" pitchFamily="34" charset="0"/>
              </a:rPr>
              <a:t>city</a:t>
            </a:r>
            <a:r>
              <a:rPr lang="en-US" sz="1800" b="0" i="0" dirty="0">
                <a:effectLst/>
                <a:latin typeface="Calibri" panose="020F0502020204030204" pitchFamily="34" charset="0"/>
                <a:cs typeface="Calibri" panose="020F0502020204030204" pitchFamily="34" charset="0"/>
              </a:rPr>
              <a:t>, </a:t>
            </a:r>
            <a:r>
              <a:rPr lang="en-US" sz="1800" b="1" i="0" dirty="0">
                <a:effectLst/>
                <a:latin typeface="Calibri" panose="020F0502020204030204" pitchFamily="34" charset="0"/>
                <a:cs typeface="Calibri" panose="020F0502020204030204" pitchFamily="34" charset="0"/>
              </a:rPr>
              <a:t>state</a:t>
            </a:r>
            <a:r>
              <a:rPr lang="en-US" sz="1800" b="0" i="0" dirty="0">
                <a:effectLst/>
                <a:latin typeface="Calibri" panose="020F0502020204030204" pitchFamily="34" charset="0"/>
                <a:cs typeface="Calibri" panose="020F0502020204030204" pitchFamily="34" charset="0"/>
              </a:rPr>
              <a:t>, </a:t>
            </a:r>
            <a:r>
              <a:rPr lang="en-US" sz="1800" b="1" i="0" dirty="0">
                <a:effectLst/>
                <a:latin typeface="Calibri" panose="020F0502020204030204" pitchFamily="34" charset="0"/>
                <a:cs typeface="Calibri" panose="020F0502020204030204" pitchFamily="34" charset="0"/>
              </a:rPr>
              <a:t>type</a:t>
            </a:r>
            <a:r>
              <a:rPr lang="en-US" sz="1800" b="0" i="0" dirty="0">
                <a:effectLst/>
                <a:latin typeface="Calibri" panose="020F0502020204030204" pitchFamily="34" charset="0"/>
                <a:cs typeface="Calibri" panose="020F0502020204030204" pitchFamily="34" charset="0"/>
              </a:rPr>
              <a:t>, and </a:t>
            </a:r>
            <a:r>
              <a:rPr lang="en-US" sz="1800" b="1" i="0" dirty="0">
                <a:effectLst/>
                <a:latin typeface="Calibri" panose="020F0502020204030204" pitchFamily="34" charset="0"/>
                <a:cs typeface="Calibri" panose="020F0502020204030204" pitchFamily="34" charset="0"/>
              </a:rPr>
              <a:t>cluster</a:t>
            </a:r>
            <a:r>
              <a:rPr lang="en-US" sz="1800" b="0" i="0" dirty="0">
                <a:effectLst/>
                <a:latin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cs typeface="Calibri" panose="020F0502020204030204" pitchFamily="34" charset="0"/>
              </a:rPr>
              <a:t>6. Oil: </a:t>
            </a:r>
            <a:r>
              <a:rPr lang="en-US" sz="1800" b="0" i="0" dirty="0">
                <a:effectLst/>
                <a:latin typeface="Calibri" panose="020F0502020204030204" pitchFamily="34" charset="0"/>
                <a:cs typeface="Calibri" panose="020F0502020204030204" pitchFamily="34" charset="0"/>
              </a:rPr>
              <a:t>Daily oil price. Includes values during both the train and test data timeframes.</a:t>
            </a:r>
            <a:endParaRPr lang="en-IN" sz="1800" dirty="0">
              <a:latin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cs typeface="Calibri" panose="020F0502020204030204" pitchFamily="34" charset="0"/>
              </a:rPr>
              <a:t>7. Transaction: Dates of transactions</a:t>
            </a:r>
          </a:p>
        </p:txBody>
      </p:sp>
    </p:spTree>
    <p:extLst>
      <p:ext uri="{BB962C8B-B14F-4D97-AF65-F5344CB8AC3E}">
        <p14:creationId xmlns:p14="http://schemas.microsoft.com/office/powerpoint/2010/main" val="380372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E7C5-1D05-61B4-C8CA-FFAF870408E1}"/>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B0AE8420-B494-BC45-15A8-D237A5E2936A}"/>
              </a:ext>
            </a:extLst>
          </p:cNvPr>
          <p:cNvSpPr>
            <a:spLocks noGrp="1"/>
          </p:cNvSpPr>
          <p:nvPr>
            <p:ph idx="1"/>
          </p:nvPr>
        </p:nvSpPr>
        <p:spPr/>
        <p:txBody>
          <a:bodyPr>
            <a:normAutofit/>
          </a:bodyPr>
          <a:lstStyle/>
          <a:p>
            <a:r>
              <a:rPr lang="en-US" dirty="0"/>
              <a:t>After going through dataset, we found that no data is missing. Incase if we find any missing data we will replace it with mean value or we could omit them.</a:t>
            </a:r>
          </a:p>
          <a:p>
            <a:r>
              <a:rPr lang="en-US" dirty="0"/>
              <a:t>we going to use jupyter notebook to run the code.</a:t>
            </a:r>
            <a:endParaRPr lang="en-IN" dirty="0"/>
          </a:p>
        </p:txBody>
      </p:sp>
    </p:spTree>
    <p:extLst>
      <p:ext uri="{BB962C8B-B14F-4D97-AF65-F5344CB8AC3E}">
        <p14:creationId xmlns:p14="http://schemas.microsoft.com/office/powerpoint/2010/main" val="180900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E7C5-1D05-61B4-C8CA-FFAF870408E1}"/>
              </a:ext>
            </a:extLst>
          </p:cNvPr>
          <p:cNvSpPr>
            <a:spLocks noGrp="1"/>
          </p:cNvSpPr>
          <p:nvPr>
            <p:ph type="title"/>
          </p:nvPr>
        </p:nvSpPr>
        <p:spPr>
          <a:xfrm>
            <a:off x="682789" y="357453"/>
            <a:ext cx="10353761" cy="1326321"/>
          </a:xfrm>
        </p:spPr>
        <p:txBody>
          <a:bodyPr/>
          <a:lstStyle/>
          <a:p>
            <a:r>
              <a:rPr lang="en-US" dirty="0">
                <a:latin typeface="Calibri" panose="020F0502020204030204" pitchFamily="34" charset="0"/>
                <a:cs typeface="Calibri" panose="020F0502020204030204" pitchFamily="34" charset="0"/>
              </a:rPr>
              <a:t>What is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0AE8420-B494-BC45-15A8-D237A5E2936A}"/>
              </a:ext>
            </a:extLst>
          </p:cNvPr>
          <p:cNvSpPr>
            <a:spLocks noGrp="1"/>
          </p:cNvSpPr>
          <p:nvPr>
            <p:ph idx="1"/>
          </p:nvPr>
        </p:nvSpPr>
        <p:spPr>
          <a:xfrm>
            <a:off x="919119" y="1412670"/>
            <a:ext cx="10353762" cy="3695136"/>
          </a:xfrm>
        </p:spPr>
        <p:txBody>
          <a:bodyPr>
            <a:normAutofit/>
          </a:bodyPr>
          <a:lstStyle/>
          <a:p>
            <a:r>
              <a:rPr lang="en-US" b="0" i="0" dirty="0" err="1">
                <a:effectLst/>
                <a:latin typeface="Calibri" panose="020F0502020204030204" pitchFamily="34" charset="0"/>
                <a:cs typeface="Calibri" panose="020F0502020204030204" pitchFamily="34" charset="0"/>
              </a:rPr>
              <a:t>XGBoost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eXtreme</a:t>
            </a:r>
            <a:r>
              <a:rPr lang="en-US" b="0" i="0" dirty="0">
                <a:effectLst/>
                <a:latin typeface="Calibri" panose="020F0502020204030204" pitchFamily="34" charset="0"/>
                <a:cs typeface="Calibri" panose="020F0502020204030204" pitchFamily="34" charset="0"/>
              </a:rPr>
              <a:t> Gradient Boosting) is a popular supervised-learning algorithm used for </a:t>
            </a:r>
            <a:r>
              <a:rPr lang="en-US" b="1" i="0" dirty="0">
                <a:effectLst/>
                <a:latin typeface="Calibri" panose="020F0502020204030204" pitchFamily="34" charset="0"/>
                <a:cs typeface="Calibri" panose="020F0502020204030204" pitchFamily="34" charset="0"/>
              </a:rPr>
              <a:t>regression and classification</a:t>
            </a:r>
            <a:r>
              <a:rPr lang="en-US" b="0" i="0" dirty="0">
                <a:effectLst/>
                <a:latin typeface="Calibri" panose="020F0502020204030204" pitchFamily="34" charset="0"/>
                <a:cs typeface="Calibri" panose="020F0502020204030204" pitchFamily="34" charset="0"/>
              </a:rPr>
              <a:t> on large datasets. </a:t>
            </a:r>
          </a:p>
          <a:p>
            <a:r>
              <a:rPr lang="en-US" b="0" i="0" dirty="0">
                <a:effectLst/>
                <a:latin typeface="Calibri" panose="020F0502020204030204" pitchFamily="34" charset="0"/>
                <a:cs typeface="Calibri" panose="020F0502020204030204" pitchFamily="34" charset="0"/>
              </a:rPr>
              <a:t>It uses sequentially-built decision trees to provide accurate results and a highly-scalable training method that avoids overfitting.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9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5EB94-BEB7-1357-8188-555C6FDB6F18}"/>
              </a:ext>
            </a:extLst>
          </p:cNvPr>
          <p:cNvPicPr>
            <a:picLocks noChangeAspect="1"/>
          </p:cNvPicPr>
          <p:nvPr/>
        </p:nvPicPr>
        <p:blipFill>
          <a:blip r:embed="rId2"/>
          <a:stretch>
            <a:fillRect/>
          </a:stretch>
        </p:blipFill>
        <p:spPr>
          <a:xfrm>
            <a:off x="2395537" y="857250"/>
            <a:ext cx="7400925" cy="5143500"/>
          </a:xfrm>
          <a:prstGeom prst="rect">
            <a:avLst/>
          </a:prstGeom>
        </p:spPr>
      </p:pic>
    </p:spTree>
    <p:extLst>
      <p:ext uri="{BB962C8B-B14F-4D97-AF65-F5344CB8AC3E}">
        <p14:creationId xmlns:p14="http://schemas.microsoft.com/office/powerpoint/2010/main" val="225267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E7C5-1D05-61B4-C8CA-FFAF870408E1}"/>
              </a:ext>
            </a:extLst>
          </p:cNvPr>
          <p:cNvSpPr>
            <a:spLocks noGrp="1"/>
          </p:cNvSpPr>
          <p:nvPr>
            <p:ph type="title"/>
          </p:nvPr>
        </p:nvSpPr>
        <p:spPr/>
        <p:txBody>
          <a:bodyPr/>
          <a:lstStyle/>
          <a:p>
            <a:r>
              <a:rPr lang="en-US" dirty="0"/>
              <a:t>why </a:t>
            </a:r>
            <a:r>
              <a:rPr lang="en-US" dirty="0" err="1"/>
              <a:t>xgboost</a:t>
            </a:r>
            <a:r>
              <a:rPr lang="en-US" dirty="0"/>
              <a:t>?</a:t>
            </a:r>
            <a:endParaRPr lang="en-IN" dirty="0"/>
          </a:p>
        </p:txBody>
      </p:sp>
      <p:sp>
        <p:nvSpPr>
          <p:cNvPr id="3" name="Content Placeholder 2">
            <a:extLst>
              <a:ext uri="{FF2B5EF4-FFF2-40B4-BE49-F238E27FC236}">
                <a16:creationId xmlns:a16="http://schemas.microsoft.com/office/drawing/2014/main" id="{B0AE8420-B494-BC45-15A8-D237A5E2936A}"/>
              </a:ext>
            </a:extLst>
          </p:cNvPr>
          <p:cNvSpPr>
            <a:spLocks noGrp="1"/>
          </p:cNvSpPr>
          <p:nvPr>
            <p:ph idx="1"/>
          </p:nvPr>
        </p:nvSpPr>
        <p:spPr/>
        <p:txBody>
          <a:bodyPr/>
          <a:lstStyle/>
          <a:p>
            <a:pPr marL="457200" indent="-457200">
              <a:buFont typeface="+mj-lt"/>
              <a:buAutoNum type="arabicPeriod"/>
            </a:pPr>
            <a:r>
              <a:rPr lang="en-US" dirty="0"/>
              <a:t>After comparing with various Algorithms like linear regression, Ridge regression </a:t>
            </a:r>
            <a:r>
              <a:rPr lang="en-US" dirty="0" err="1"/>
              <a:t>Xgboost</a:t>
            </a:r>
            <a:r>
              <a:rPr lang="en-US" dirty="0"/>
              <a:t> </a:t>
            </a:r>
            <a:r>
              <a:rPr lang="en-US" dirty="0" err="1"/>
              <a:t>yeild</a:t>
            </a:r>
            <a:r>
              <a:rPr lang="en-US" dirty="0"/>
              <a:t> better result with respect to Accuracy, MAE and RMSE. So, we choose </a:t>
            </a:r>
            <a:r>
              <a:rPr lang="en-US" dirty="0" err="1"/>
              <a:t>xgboost</a:t>
            </a:r>
            <a:r>
              <a:rPr lang="en-US" dirty="0"/>
              <a:t>.</a:t>
            </a:r>
          </a:p>
          <a:p>
            <a:pPr marL="457200" indent="-457200">
              <a:buFont typeface="+mj-lt"/>
              <a:buAutoNum type="arabicPeriod"/>
            </a:pPr>
            <a:r>
              <a:rPr lang="en-US" dirty="0"/>
              <a:t>It is fast and easy to use </a:t>
            </a:r>
          </a:p>
          <a:p>
            <a:pPr marL="457200" indent="-457200">
              <a:buFont typeface="+mj-lt"/>
              <a:buAutoNum type="arabicPeriod"/>
            </a:pPr>
            <a:r>
              <a:rPr lang="en-US" dirty="0"/>
              <a:t>Can handle missing values automatically</a:t>
            </a:r>
          </a:p>
          <a:p>
            <a:pPr marL="0" indent="0">
              <a:buNone/>
            </a:pPr>
            <a:endParaRPr lang="en-US" dirty="0"/>
          </a:p>
        </p:txBody>
      </p:sp>
      <p:pic>
        <p:nvPicPr>
          <p:cNvPr id="1026" name="Picture 2" descr="XGBoost Algorithm: Long May She Reign! | by Vishal Morde | Towards Data  Science">
            <a:extLst>
              <a:ext uri="{FF2B5EF4-FFF2-40B4-BE49-F238E27FC236}">
                <a16:creationId xmlns:a16="http://schemas.microsoft.com/office/drawing/2014/main" id="{A77B821C-8131-39EC-8535-40608F781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50" y="3157085"/>
            <a:ext cx="5556287" cy="288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1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DA9E-B69B-9405-D3BA-ED18484F8530}"/>
              </a:ext>
            </a:extLst>
          </p:cNvPr>
          <p:cNvSpPr>
            <a:spLocks noGrp="1"/>
          </p:cNvSpPr>
          <p:nvPr>
            <p:ph type="title"/>
          </p:nvPr>
        </p:nvSpPr>
        <p:spPr>
          <a:xfrm>
            <a:off x="846061" y="609600"/>
            <a:ext cx="10353761" cy="1326321"/>
          </a:xfrm>
        </p:spPr>
        <p:txBody>
          <a:bodyPr/>
          <a:lstStyle/>
          <a:p>
            <a:r>
              <a:rPr lang="en-US" i="0" dirty="0">
                <a:effectLst/>
                <a:latin typeface="LatoWeb"/>
              </a:rPr>
              <a:t>statement of the project objectives</a:t>
            </a:r>
            <a:endParaRPr lang="en-IN" dirty="0"/>
          </a:p>
        </p:txBody>
      </p:sp>
      <p:sp>
        <p:nvSpPr>
          <p:cNvPr id="3" name="Content Placeholder 2">
            <a:extLst>
              <a:ext uri="{FF2B5EF4-FFF2-40B4-BE49-F238E27FC236}">
                <a16:creationId xmlns:a16="http://schemas.microsoft.com/office/drawing/2014/main" id="{AC66A472-74B5-C255-2933-C025401D9B4D}"/>
              </a:ext>
            </a:extLst>
          </p:cNvPr>
          <p:cNvSpPr>
            <a:spLocks noGrp="1"/>
          </p:cNvSpPr>
          <p:nvPr>
            <p:ph idx="1"/>
          </p:nvPr>
        </p:nvSpPr>
        <p:spPr>
          <a:xfrm>
            <a:off x="913795" y="1935921"/>
            <a:ext cx="10719405" cy="3855279"/>
          </a:xfrm>
        </p:spPr>
        <p:txBody>
          <a:bodyPr/>
          <a:lstStyle/>
          <a:p>
            <a:r>
              <a:rPr lang="en-US" dirty="0"/>
              <a:t>In this project we are going to forecast the store sales from </a:t>
            </a:r>
            <a:r>
              <a:rPr lang="en-US" dirty="0" err="1"/>
              <a:t>corporacion</a:t>
            </a:r>
            <a:r>
              <a:rPr lang="en-US" dirty="0"/>
              <a:t> </a:t>
            </a:r>
            <a:r>
              <a:rPr lang="en-US" dirty="0" err="1"/>
              <a:t>Favorita</a:t>
            </a:r>
            <a:r>
              <a:rPr lang="en-US" dirty="0"/>
              <a:t> which is located in Ecuador which is a big grocery retailer. The data includes the store information as well as product information and the particular item is promoted or not and how many number of sales generated in a day as well as weekly and monthly. based on that the time series forecasting will predict the future values.</a:t>
            </a:r>
          </a:p>
          <a:p>
            <a:r>
              <a:rPr lang="en-US" dirty="0"/>
              <a:t> The purpose of this study it generally gives some basic idea for business peoples. so that they will get some inputs . Based on these inputs they typically understand the procedure of supply chain as well as increasing or decreasing Profits.</a:t>
            </a:r>
            <a:endParaRPr lang="en-IN" dirty="0"/>
          </a:p>
        </p:txBody>
      </p:sp>
    </p:spTree>
    <p:extLst>
      <p:ext uri="{BB962C8B-B14F-4D97-AF65-F5344CB8AC3E}">
        <p14:creationId xmlns:p14="http://schemas.microsoft.com/office/powerpoint/2010/main" val="318116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99EB-6632-9361-B14B-D3D897C1D084}"/>
              </a:ext>
            </a:extLst>
          </p:cNvPr>
          <p:cNvSpPr>
            <a:spLocks noGrp="1"/>
          </p:cNvSpPr>
          <p:nvPr>
            <p:ph type="title"/>
          </p:nvPr>
        </p:nvSpPr>
        <p:spPr>
          <a:xfrm>
            <a:off x="913795" y="609601"/>
            <a:ext cx="10353761" cy="853440"/>
          </a:xfrm>
        </p:spPr>
        <p:txBody>
          <a:bodyPr>
            <a:normAutofit fontScale="90000"/>
          </a:bodyPr>
          <a:lstStyle/>
          <a:p>
            <a:r>
              <a:rPr lang="en-IN" b="1" i="0" dirty="0">
                <a:effectLst/>
                <a:latin typeface="Inter"/>
              </a:rPr>
              <a:t>holidays_events.csv</a:t>
            </a:r>
            <a:br>
              <a:rPr lang="en-IN" b="1" i="0" dirty="0">
                <a:solidFill>
                  <a:srgbClr val="202124"/>
                </a:solidFill>
                <a:effectLst/>
                <a:latin typeface="Inter"/>
              </a:rPr>
            </a:br>
            <a:endParaRPr lang="en-IN" dirty="0"/>
          </a:p>
        </p:txBody>
      </p:sp>
      <p:pic>
        <p:nvPicPr>
          <p:cNvPr id="5" name="Content Placeholder 4">
            <a:extLst>
              <a:ext uri="{FF2B5EF4-FFF2-40B4-BE49-F238E27FC236}">
                <a16:creationId xmlns:a16="http://schemas.microsoft.com/office/drawing/2014/main" id="{E1173A52-F74E-327E-991C-83969D9109D3}"/>
              </a:ext>
            </a:extLst>
          </p:cNvPr>
          <p:cNvPicPr>
            <a:picLocks noGrp="1" noChangeAspect="1"/>
          </p:cNvPicPr>
          <p:nvPr>
            <p:ph idx="1"/>
          </p:nvPr>
        </p:nvPicPr>
        <p:blipFill>
          <a:blip r:embed="rId2"/>
          <a:stretch>
            <a:fillRect/>
          </a:stretch>
        </p:blipFill>
        <p:spPr>
          <a:xfrm>
            <a:off x="1039528" y="1463041"/>
            <a:ext cx="10424160" cy="4947384"/>
          </a:xfrm>
        </p:spPr>
      </p:pic>
    </p:spTree>
    <p:extLst>
      <p:ext uri="{BB962C8B-B14F-4D97-AF65-F5344CB8AC3E}">
        <p14:creationId xmlns:p14="http://schemas.microsoft.com/office/powerpoint/2010/main" val="103226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BD2F-7BF4-1896-77A4-C9532E298703}"/>
              </a:ext>
            </a:extLst>
          </p:cNvPr>
          <p:cNvSpPr>
            <a:spLocks noGrp="1"/>
          </p:cNvSpPr>
          <p:nvPr>
            <p:ph type="title"/>
          </p:nvPr>
        </p:nvSpPr>
        <p:spPr/>
        <p:txBody>
          <a:bodyPr/>
          <a:lstStyle/>
          <a:p>
            <a:r>
              <a:rPr lang="en-US" dirty="0"/>
              <a:t>Oil.csv</a:t>
            </a:r>
            <a:endParaRPr lang="en-IN" dirty="0"/>
          </a:p>
        </p:txBody>
      </p:sp>
      <p:pic>
        <p:nvPicPr>
          <p:cNvPr id="5" name="Content Placeholder 4">
            <a:extLst>
              <a:ext uri="{FF2B5EF4-FFF2-40B4-BE49-F238E27FC236}">
                <a16:creationId xmlns:a16="http://schemas.microsoft.com/office/drawing/2014/main" id="{CA6D1989-3B1C-3902-99A0-342BE1C86D05}"/>
              </a:ext>
            </a:extLst>
          </p:cNvPr>
          <p:cNvPicPr>
            <a:picLocks noGrp="1" noChangeAspect="1"/>
          </p:cNvPicPr>
          <p:nvPr>
            <p:ph idx="1"/>
          </p:nvPr>
        </p:nvPicPr>
        <p:blipFill>
          <a:blip r:embed="rId2"/>
          <a:stretch>
            <a:fillRect/>
          </a:stretch>
        </p:blipFill>
        <p:spPr>
          <a:xfrm>
            <a:off x="1193533" y="1812796"/>
            <a:ext cx="10231654" cy="4616879"/>
          </a:xfrm>
        </p:spPr>
      </p:pic>
    </p:spTree>
    <p:extLst>
      <p:ext uri="{BB962C8B-B14F-4D97-AF65-F5344CB8AC3E}">
        <p14:creationId xmlns:p14="http://schemas.microsoft.com/office/powerpoint/2010/main" val="610300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716-4C37-088D-1ABD-3E30212BD02A}"/>
              </a:ext>
            </a:extLst>
          </p:cNvPr>
          <p:cNvSpPr>
            <a:spLocks noGrp="1"/>
          </p:cNvSpPr>
          <p:nvPr>
            <p:ph type="title"/>
          </p:nvPr>
        </p:nvSpPr>
        <p:spPr/>
        <p:txBody>
          <a:bodyPr/>
          <a:lstStyle/>
          <a:p>
            <a:r>
              <a:rPr lang="en-IN" b="1" i="0" dirty="0">
                <a:effectLst/>
                <a:latin typeface="Inter"/>
              </a:rPr>
              <a:t>sample_submission.csv</a:t>
            </a:r>
            <a:br>
              <a:rPr lang="en-IN" b="1" i="0" dirty="0">
                <a:solidFill>
                  <a:srgbClr val="202124"/>
                </a:solidFill>
                <a:effectLst/>
                <a:latin typeface="Inter"/>
              </a:rPr>
            </a:br>
            <a:endParaRPr lang="en-IN" dirty="0"/>
          </a:p>
        </p:txBody>
      </p:sp>
      <p:pic>
        <p:nvPicPr>
          <p:cNvPr id="5" name="Content Placeholder 4">
            <a:extLst>
              <a:ext uri="{FF2B5EF4-FFF2-40B4-BE49-F238E27FC236}">
                <a16:creationId xmlns:a16="http://schemas.microsoft.com/office/drawing/2014/main" id="{AA2FC0C2-B0B3-FFCB-B106-F5C18DCF5E15}"/>
              </a:ext>
            </a:extLst>
          </p:cNvPr>
          <p:cNvPicPr>
            <a:picLocks noGrp="1" noChangeAspect="1"/>
          </p:cNvPicPr>
          <p:nvPr>
            <p:ph idx="1"/>
          </p:nvPr>
        </p:nvPicPr>
        <p:blipFill>
          <a:blip r:embed="rId2"/>
          <a:stretch>
            <a:fillRect/>
          </a:stretch>
        </p:blipFill>
        <p:spPr>
          <a:xfrm>
            <a:off x="1069010" y="1618287"/>
            <a:ext cx="10260530" cy="4792137"/>
          </a:xfrm>
        </p:spPr>
      </p:pic>
    </p:spTree>
    <p:extLst>
      <p:ext uri="{BB962C8B-B14F-4D97-AF65-F5344CB8AC3E}">
        <p14:creationId xmlns:p14="http://schemas.microsoft.com/office/powerpoint/2010/main" val="46306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B238-ED4C-EBA3-710C-5F1A9B230FFD}"/>
              </a:ext>
            </a:extLst>
          </p:cNvPr>
          <p:cNvSpPr>
            <a:spLocks noGrp="1"/>
          </p:cNvSpPr>
          <p:nvPr>
            <p:ph type="title"/>
          </p:nvPr>
        </p:nvSpPr>
        <p:spPr/>
        <p:txBody>
          <a:bodyPr/>
          <a:lstStyle/>
          <a:p>
            <a:r>
              <a:rPr lang="en-US" dirty="0"/>
              <a:t>Stores.csv</a:t>
            </a:r>
            <a:endParaRPr lang="en-IN" dirty="0"/>
          </a:p>
        </p:txBody>
      </p:sp>
      <p:pic>
        <p:nvPicPr>
          <p:cNvPr id="5" name="Content Placeholder 4">
            <a:extLst>
              <a:ext uri="{FF2B5EF4-FFF2-40B4-BE49-F238E27FC236}">
                <a16:creationId xmlns:a16="http://schemas.microsoft.com/office/drawing/2014/main" id="{DB62A362-A12A-C6E8-EF17-98E00E384A85}"/>
              </a:ext>
            </a:extLst>
          </p:cNvPr>
          <p:cNvPicPr>
            <a:picLocks noGrp="1" noChangeAspect="1"/>
          </p:cNvPicPr>
          <p:nvPr>
            <p:ph idx="1"/>
          </p:nvPr>
        </p:nvPicPr>
        <p:blipFill>
          <a:blip r:embed="rId2"/>
          <a:stretch>
            <a:fillRect/>
          </a:stretch>
        </p:blipFill>
        <p:spPr>
          <a:xfrm>
            <a:off x="1634177" y="1743416"/>
            <a:ext cx="9405999" cy="4436003"/>
          </a:xfrm>
        </p:spPr>
      </p:pic>
    </p:spTree>
    <p:extLst>
      <p:ext uri="{BB962C8B-B14F-4D97-AF65-F5344CB8AC3E}">
        <p14:creationId xmlns:p14="http://schemas.microsoft.com/office/powerpoint/2010/main" val="190075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53C7-0B7D-ECBD-10CB-4A61B42571E8}"/>
              </a:ext>
            </a:extLst>
          </p:cNvPr>
          <p:cNvSpPr>
            <a:spLocks noGrp="1"/>
          </p:cNvSpPr>
          <p:nvPr>
            <p:ph type="title"/>
          </p:nvPr>
        </p:nvSpPr>
        <p:spPr/>
        <p:txBody>
          <a:bodyPr/>
          <a:lstStyle/>
          <a:p>
            <a:r>
              <a:rPr lang="en-US" dirty="0"/>
              <a:t>Test.csv</a:t>
            </a:r>
            <a:endParaRPr lang="en-IN" dirty="0"/>
          </a:p>
        </p:txBody>
      </p:sp>
      <p:pic>
        <p:nvPicPr>
          <p:cNvPr id="5" name="Content Placeholder 4">
            <a:extLst>
              <a:ext uri="{FF2B5EF4-FFF2-40B4-BE49-F238E27FC236}">
                <a16:creationId xmlns:a16="http://schemas.microsoft.com/office/drawing/2014/main" id="{914A9639-EB29-4B64-C53F-9D6CCAC562F7}"/>
              </a:ext>
            </a:extLst>
          </p:cNvPr>
          <p:cNvPicPr>
            <a:picLocks noGrp="1" noChangeAspect="1"/>
          </p:cNvPicPr>
          <p:nvPr>
            <p:ph idx="1"/>
          </p:nvPr>
        </p:nvPicPr>
        <p:blipFill>
          <a:blip r:embed="rId2"/>
          <a:stretch>
            <a:fillRect/>
          </a:stretch>
        </p:blipFill>
        <p:spPr>
          <a:xfrm>
            <a:off x="1780674" y="1831646"/>
            <a:ext cx="9028497" cy="4416754"/>
          </a:xfrm>
        </p:spPr>
      </p:pic>
    </p:spTree>
    <p:extLst>
      <p:ext uri="{BB962C8B-B14F-4D97-AF65-F5344CB8AC3E}">
        <p14:creationId xmlns:p14="http://schemas.microsoft.com/office/powerpoint/2010/main" val="1086649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11E3-6B32-3AA8-31CB-49608FB61724}"/>
              </a:ext>
            </a:extLst>
          </p:cNvPr>
          <p:cNvSpPr>
            <a:spLocks noGrp="1"/>
          </p:cNvSpPr>
          <p:nvPr>
            <p:ph type="title"/>
          </p:nvPr>
        </p:nvSpPr>
        <p:spPr/>
        <p:txBody>
          <a:bodyPr/>
          <a:lstStyle/>
          <a:p>
            <a:r>
              <a:rPr lang="en-US" dirty="0"/>
              <a:t>Train.csv</a:t>
            </a:r>
            <a:endParaRPr lang="en-IN" dirty="0"/>
          </a:p>
        </p:txBody>
      </p:sp>
      <p:pic>
        <p:nvPicPr>
          <p:cNvPr id="5" name="Content Placeholder 4">
            <a:extLst>
              <a:ext uri="{FF2B5EF4-FFF2-40B4-BE49-F238E27FC236}">
                <a16:creationId xmlns:a16="http://schemas.microsoft.com/office/drawing/2014/main" id="{9106EE43-F2F1-AC5F-C183-F128859D6A3B}"/>
              </a:ext>
            </a:extLst>
          </p:cNvPr>
          <p:cNvPicPr>
            <a:picLocks noGrp="1" noChangeAspect="1"/>
          </p:cNvPicPr>
          <p:nvPr>
            <p:ph idx="1"/>
          </p:nvPr>
        </p:nvPicPr>
        <p:blipFill>
          <a:blip r:embed="rId2"/>
          <a:stretch>
            <a:fillRect/>
          </a:stretch>
        </p:blipFill>
        <p:spPr>
          <a:xfrm>
            <a:off x="1434165" y="1808346"/>
            <a:ext cx="9654139" cy="4440054"/>
          </a:xfrm>
        </p:spPr>
      </p:pic>
    </p:spTree>
    <p:extLst>
      <p:ext uri="{BB962C8B-B14F-4D97-AF65-F5344CB8AC3E}">
        <p14:creationId xmlns:p14="http://schemas.microsoft.com/office/powerpoint/2010/main" val="3773022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D336-15D3-9D02-6E77-0C1D7611042E}"/>
              </a:ext>
            </a:extLst>
          </p:cNvPr>
          <p:cNvSpPr>
            <a:spLocks noGrp="1"/>
          </p:cNvSpPr>
          <p:nvPr>
            <p:ph type="title"/>
          </p:nvPr>
        </p:nvSpPr>
        <p:spPr/>
        <p:txBody>
          <a:bodyPr/>
          <a:lstStyle/>
          <a:p>
            <a:r>
              <a:rPr lang="en-US" dirty="0"/>
              <a:t>Transactions.csv</a:t>
            </a:r>
            <a:endParaRPr lang="en-IN" dirty="0"/>
          </a:p>
        </p:txBody>
      </p:sp>
      <p:pic>
        <p:nvPicPr>
          <p:cNvPr id="5" name="Content Placeholder 4">
            <a:extLst>
              <a:ext uri="{FF2B5EF4-FFF2-40B4-BE49-F238E27FC236}">
                <a16:creationId xmlns:a16="http://schemas.microsoft.com/office/drawing/2014/main" id="{E62433AA-B9EC-519D-6BD6-B7A2457318B7}"/>
              </a:ext>
            </a:extLst>
          </p:cNvPr>
          <p:cNvPicPr>
            <a:picLocks noGrp="1" noChangeAspect="1"/>
          </p:cNvPicPr>
          <p:nvPr>
            <p:ph idx="1"/>
          </p:nvPr>
        </p:nvPicPr>
        <p:blipFill>
          <a:blip r:embed="rId2"/>
          <a:stretch>
            <a:fillRect/>
          </a:stretch>
        </p:blipFill>
        <p:spPr>
          <a:xfrm>
            <a:off x="1310060" y="1935921"/>
            <a:ext cx="9968145" cy="4565182"/>
          </a:xfrm>
        </p:spPr>
      </p:pic>
    </p:spTree>
    <p:extLst>
      <p:ext uri="{BB962C8B-B14F-4D97-AF65-F5344CB8AC3E}">
        <p14:creationId xmlns:p14="http://schemas.microsoft.com/office/powerpoint/2010/main" val="189224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995A-D69D-A1D8-CDDF-2ED63C21BEA1}"/>
              </a:ext>
            </a:extLst>
          </p:cNvPr>
          <p:cNvSpPr>
            <a:spLocks noGrp="1"/>
          </p:cNvSpPr>
          <p:nvPr>
            <p:ph type="title"/>
          </p:nvPr>
        </p:nvSpPr>
        <p:spPr/>
        <p:txBody>
          <a:bodyPr/>
          <a:lstStyle/>
          <a:p>
            <a:r>
              <a:rPr lang="en-US" dirty="0"/>
              <a:t>EXECUTION OF PROJECT</a:t>
            </a:r>
            <a:endParaRPr lang="en-IN" dirty="0"/>
          </a:p>
        </p:txBody>
      </p:sp>
      <p:pic>
        <p:nvPicPr>
          <p:cNvPr id="3" name="Content Placeholder 4">
            <a:extLst>
              <a:ext uri="{FF2B5EF4-FFF2-40B4-BE49-F238E27FC236}">
                <a16:creationId xmlns:a16="http://schemas.microsoft.com/office/drawing/2014/main" id="{159D79E9-F5E1-7EC2-1BBE-F07E1EA8E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9" y="2124392"/>
            <a:ext cx="9719870" cy="4457266"/>
          </a:xfrm>
          <a:prstGeom prst="rect">
            <a:avLst/>
          </a:prstGeom>
        </p:spPr>
      </p:pic>
    </p:spTree>
    <p:extLst>
      <p:ext uri="{BB962C8B-B14F-4D97-AF65-F5344CB8AC3E}">
        <p14:creationId xmlns:p14="http://schemas.microsoft.com/office/powerpoint/2010/main" val="3744359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7995EEA-3C62-A1C5-16DD-FDB67A794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262" y="910509"/>
            <a:ext cx="10207475" cy="1978914"/>
          </a:xfrm>
        </p:spPr>
      </p:pic>
      <p:pic>
        <p:nvPicPr>
          <p:cNvPr id="14" name="Content Placeholder 5">
            <a:extLst>
              <a:ext uri="{FF2B5EF4-FFF2-40B4-BE49-F238E27FC236}">
                <a16:creationId xmlns:a16="http://schemas.microsoft.com/office/drawing/2014/main" id="{C3FE4522-8109-BB80-A00D-8C2B6DB72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262" y="3428999"/>
            <a:ext cx="10207475" cy="2249905"/>
          </a:xfrm>
          <a:prstGeom prst="rect">
            <a:avLst/>
          </a:prstGeom>
        </p:spPr>
      </p:pic>
    </p:spTree>
    <p:extLst>
      <p:ext uri="{BB962C8B-B14F-4D97-AF65-F5344CB8AC3E}">
        <p14:creationId xmlns:p14="http://schemas.microsoft.com/office/powerpoint/2010/main" val="612171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a:extLst>
              <a:ext uri="{FF2B5EF4-FFF2-40B4-BE49-F238E27FC236}">
                <a16:creationId xmlns:a16="http://schemas.microsoft.com/office/drawing/2014/main" id="{7F3F0F23-04C6-CE76-63D8-F0A734D70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549" y="702644"/>
            <a:ext cx="9041608" cy="1955532"/>
          </a:xfrm>
          <a:prstGeom prst="rect">
            <a:avLst/>
          </a:prstGeom>
        </p:spPr>
      </p:pic>
      <p:pic>
        <p:nvPicPr>
          <p:cNvPr id="13" name="Content Placeholder 5">
            <a:extLst>
              <a:ext uri="{FF2B5EF4-FFF2-40B4-BE49-F238E27FC236}">
                <a16:creationId xmlns:a16="http://schemas.microsoft.com/office/drawing/2014/main" id="{2844E169-917C-0FDA-0F9D-752881CE88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5548" y="2868328"/>
            <a:ext cx="9041609" cy="3686476"/>
          </a:xfrm>
        </p:spPr>
      </p:pic>
    </p:spTree>
    <p:extLst>
      <p:ext uri="{BB962C8B-B14F-4D97-AF65-F5344CB8AC3E}">
        <p14:creationId xmlns:p14="http://schemas.microsoft.com/office/powerpoint/2010/main" val="39116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1CE1-34B9-9737-59F5-3491B42DC416}"/>
              </a:ext>
            </a:extLst>
          </p:cNvPr>
          <p:cNvSpPr>
            <a:spLocks noGrp="1"/>
          </p:cNvSpPr>
          <p:nvPr>
            <p:ph type="title"/>
          </p:nvPr>
        </p:nvSpPr>
        <p:spPr/>
        <p:txBody>
          <a:bodyPr/>
          <a:lstStyle/>
          <a:p>
            <a:r>
              <a:rPr lang="en-IN" i="0" dirty="0">
                <a:effectLst/>
                <a:latin typeface="LatoWeb"/>
              </a:rPr>
              <a:t>identify the customer</a:t>
            </a:r>
            <a:endParaRPr lang="en-IN" dirty="0"/>
          </a:p>
        </p:txBody>
      </p:sp>
      <p:sp>
        <p:nvSpPr>
          <p:cNvPr id="3" name="Content Placeholder 2">
            <a:extLst>
              <a:ext uri="{FF2B5EF4-FFF2-40B4-BE49-F238E27FC236}">
                <a16:creationId xmlns:a16="http://schemas.microsoft.com/office/drawing/2014/main" id="{F45BA247-B4D7-DA8E-C50D-971D3A8B2DA4}"/>
              </a:ext>
            </a:extLst>
          </p:cNvPr>
          <p:cNvSpPr>
            <a:spLocks noGrp="1"/>
          </p:cNvSpPr>
          <p:nvPr>
            <p:ph idx="1"/>
          </p:nvPr>
        </p:nvSpPr>
        <p:spPr/>
        <p:txBody>
          <a:bodyPr/>
          <a:lstStyle/>
          <a:p>
            <a:r>
              <a:rPr lang="en-US" dirty="0"/>
              <a:t>In the project we identified the customers are the owners of the store </a:t>
            </a:r>
            <a:r>
              <a:rPr lang="en-US" dirty="0" err="1"/>
              <a:t>corporacion</a:t>
            </a:r>
            <a:r>
              <a:rPr lang="en-US" dirty="0"/>
              <a:t> </a:t>
            </a:r>
            <a:r>
              <a:rPr lang="en-US" dirty="0" err="1"/>
              <a:t>Favorita</a:t>
            </a:r>
            <a:r>
              <a:rPr lang="en-US" dirty="0"/>
              <a:t> who approached us about the application with their requirements.</a:t>
            </a:r>
            <a:endParaRPr lang="en-IN" dirty="0"/>
          </a:p>
        </p:txBody>
      </p:sp>
    </p:spTree>
    <p:extLst>
      <p:ext uri="{BB962C8B-B14F-4D97-AF65-F5344CB8AC3E}">
        <p14:creationId xmlns:p14="http://schemas.microsoft.com/office/powerpoint/2010/main" val="2282124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5A5756-E4E3-C0A1-573A-4BC120FDD9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247" y="2095499"/>
            <a:ext cx="9156047" cy="4286049"/>
          </a:xfrm>
        </p:spPr>
      </p:pic>
      <p:pic>
        <p:nvPicPr>
          <p:cNvPr id="12" name="Content Placeholder 6">
            <a:extLst>
              <a:ext uri="{FF2B5EF4-FFF2-40B4-BE49-F238E27FC236}">
                <a16:creationId xmlns:a16="http://schemas.microsoft.com/office/drawing/2014/main" id="{8AB42071-1F68-68AB-C19F-88F9838AD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246" y="730249"/>
            <a:ext cx="9156047" cy="1004531"/>
          </a:xfrm>
          <a:prstGeom prst="rect">
            <a:avLst/>
          </a:prstGeom>
        </p:spPr>
      </p:pic>
    </p:spTree>
    <p:extLst>
      <p:ext uri="{BB962C8B-B14F-4D97-AF65-F5344CB8AC3E}">
        <p14:creationId xmlns:p14="http://schemas.microsoft.com/office/powerpoint/2010/main" val="2134430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8455BE8-2F2F-FBD2-0651-CD267D71A79A}"/>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E19962CA-B626-59A4-A777-3F9EEA037C58}"/>
              </a:ext>
            </a:extLst>
          </p:cNvPr>
          <p:cNvPicPr>
            <a:picLocks noChangeAspect="1"/>
          </p:cNvPicPr>
          <p:nvPr/>
        </p:nvPicPr>
        <p:blipFill>
          <a:blip r:embed="rId2"/>
          <a:stretch>
            <a:fillRect/>
          </a:stretch>
        </p:blipFill>
        <p:spPr>
          <a:xfrm>
            <a:off x="818147" y="1963552"/>
            <a:ext cx="10449409" cy="4494999"/>
          </a:xfrm>
          <a:prstGeom prst="rect">
            <a:avLst/>
          </a:prstGeom>
        </p:spPr>
      </p:pic>
      <p:pic>
        <p:nvPicPr>
          <p:cNvPr id="13" name="Picture 12">
            <a:extLst>
              <a:ext uri="{FF2B5EF4-FFF2-40B4-BE49-F238E27FC236}">
                <a16:creationId xmlns:a16="http://schemas.microsoft.com/office/drawing/2014/main" id="{4726EA72-EC00-7F5E-C44B-1B109703417A}"/>
              </a:ext>
            </a:extLst>
          </p:cNvPr>
          <p:cNvPicPr>
            <a:picLocks noChangeAspect="1"/>
          </p:cNvPicPr>
          <p:nvPr/>
        </p:nvPicPr>
        <p:blipFill>
          <a:blip r:embed="rId3"/>
          <a:stretch>
            <a:fillRect/>
          </a:stretch>
        </p:blipFill>
        <p:spPr>
          <a:xfrm>
            <a:off x="818147" y="609600"/>
            <a:ext cx="10449409" cy="1029263"/>
          </a:xfrm>
          <a:prstGeom prst="rect">
            <a:avLst/>
          </a:prstGeom>
        </p:spPr>
      </p:pic>
    </p:spTree>
    <p:extLst>
      <p:ext uri="{BB962C8B-B14F-4D97-AF65-F5344CB8AC3E}">
        <p14:creationId xmlns:p14="http://schemas.microsoft.com/office/powerpoint/2010/main" val="1826985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57324B-5C73-558C-9814-D834C1E73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285" y="1299411"/>
            <a:ext cx="9865895" cy="4764505"/>
          </a:xfrm>
        </p:spPr>
      </p:pic>
    </p:spTree>
    <p:extLst>
      <p:ext uri="{BB962C8B-B14F-4D97-AF65-F5344CB8AC3E}">
        <p14:creationId xmlns:p14="http://schemas.microsoft.com/office/powerpoint/2010/main" val="1388815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9B152-ED67-16FF-63B3-BA613E204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34" y="522705"/>
            <a:ext cx="9715768" cy="2788386"/>
          </a:xfrm>
          <a:prstGeom prst="rect">
            <a:avLst/>
          </a:prstGeom>
        </p:spPr>
      </p:pic>
      <p:pic>
        <p:nvPicPr>
          <p:cNvPr id="5" name="Picture 4">
            <a:extLst>
              <a:ext uri="{FF2B5EF4-FFF2-40B4-BE49-F238E27FC236}">
                <a16:creationId xmlns:a16="http://schemas.microsoft.com/office/drawing/2014/main" id="{3D7BC177-0888-DE3F-9941-0A4F2EE15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033" y="3673642"/>
            <a:ext cx="9715767" cy="2951747"/>
          </a:xfrm>
          <a:prstGeom prst="rect">
            <a:avLst/>
          </a:prstGeom>
        </p:spPr>
      </p:pic>
    </p:spTree>
    <p:extLst>
      <p:ext uri="{BB962C8B-B14F-4D97-AF65-F5344CB8AC3E}">
        <p14:creationId xmlns:p14="http://schemas.microsoft.com/office/powerpoint/2010/main" val="1811222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0F48E-F237-8FA4-A76A-ED25750C5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989" y="480093"/>
            <a:ext cx="10170695" cy="5102560"/>
          </a:xfrm>
          <a:prstGeom prst="rect">
            <a:avLst/>
          </a:prstGeom>
        </p:spPr>
      </p:pic>
    </p:spTree>
    <p:extLst>
      <p:ext uri="{BB962C8B-B14F-4D97-AF65-F5344CB8AC3E}">
        <p14:creationId xmlns:p14="http://schemas.microsoft.com/office/powerpoint/2010/main" val="174945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2AABC-6142-65D2-1482-B3642FA2F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3" y="577515"/>
            <a:ext cx="9849853" cy="5470357"/>
          </a:xfrm>
          <a:prstGeom prst="rect">
            <a:avLst/>
          </a:prstGeom>
        </p:spPr>
      </p:pic>
    </p:spTree>
    <p:extLst>
      <p:ext uri="{BB962C8B-B14F-4D97-AF65-F5344CB8AC3E}">
        <p14:creationId xmlns:p14="http://schemas.microsoft.com/office/powerpoint/2010/main" val="320524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84B55-1189-174F-E63B-0446EA8A9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432" y="449180"/>
            <a:ext cx="9577136" cy="3834062"/>
          </a:xfrm>
          <a:prstGeom prst="rect">
            <a:avLst/>
          </a:prstGeom>
        </p:spPr>
      </p:pic>
      <p:pic>
        <p:nvPicPr>
          <p:cNvPr id="5" name="Picture 4">
            <a:extLst>
              <a:ext uri="{FF2B5EF4-FFF2-40B4-BE49-F238E27FC236}">
                <a16:creationId xmlns:a16="http://schemas.microsoft.com/office/drawing/2014/main" id="{09ECFD54-C992-C20D-09C1-14E238BB3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432" y="4684295"/>
            <a:ext cx="9577136" cy="1724525"/>
          </a:xfrm>
          <a:prstGeom prst="rect">
            <a:avLst/>
          </a:prstGeom>
        </p:spPr>
      </p:pic>
    </p:spTree>
    <p:extLst>
      <p:ext uri="{BB962C8B-B14F-4D97-AF65-F5344CB8AC3E}">
        <p14:creationId xmlns:p14="http://schemas.microsoft.com/office/powerpoint/2010/main" val="333523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BE9716-C579-FA6A-7824-43B22CEEA2B0}"/>
              </a:ext>
            </a:extLst>
          </p:cNvPr>
          <p:cNvPicPr>
            <a:picLocks noGrp="1" noChangeAspect="1"/>
          </p:cNvPicPr>
          <p:nvPr>
            <p:ph idx="1"/>
          </p:nvPr>
        </p:nvPicPr>
        <p:blipFill>
          <a:blip r:embed="rId2"/>
          <a:stretch>
            <a:fillRect/>
          </a:stretch>
        </p:blipFill>
        <p:spPr>
          <a:xfrm>
            <a:off x="2199767" y="134754"/>
            <a:ext cx="7417181" cy="2370388"/>
          </a:xfrm>
        </p:spPr>
      </p:pic>
      <p:pic>
        <p:nvPicPr>
          <p:cNvPr id="8" name="Picture 7">
            <a:extLst>
              <a:ext uri="{FF2B5EF4-FFF2-40B4-BE49-F238E27FC236}">
                <a16:creationId xmlns:a16="http://schemas.microsoft.com/office/drawing/2014/main" id="{AFDDA007-4557-AA1A-D8E0-A7B72C565C21}"/>
              </a:ext>
            </a:extLst>
          </p:cNvPr>
          <p:cNvPicPr>
            <a:picLocks noChangeAspect="1"/>
          </p:cNvPicPr>
          <p:nvPr/>
        </p:nvPicPr>
        <p:blipFill>
          <a:blip r:embed="rId3"/>
          <a:stretch>
            <a:fillRect/>
          </a:stretch>
        </p:blipFill>
        <p:spPr>
          <a:xfrm>
            <a:off x="2199767" y="2608446"/>
            <a:ext cx="7417181" cy="3984858"/>
          </a:xfrm>
          <a:prstGeom prst="rect">
            <a:avLst/>
          </a:prstGeom>
        </p:spPr>
      </p:pic>
    </p:spTree>
    <p:extLst>
      <p:ext uri="{BB962C8B-B14F-4D97-AF65-F5344CB8AC3E}">
        <p14:creationId xmlns:p14="http://schemas.microsoft.com/office/powerpoint/2010/main" val="2063277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A56C3A4-D20B-E2A9-9AFF-88C47F2339E4}"/>
              </a:ext>
            </a:extLst>
          </p:cNvPr>
          <p:cNvPicPr>
            <a:picLocks noGrp="1" noChangeAspect="1"/>
          </p:cNvPicPr>
          <p:nvPr>
            <p:ph idx="1"/>
          </p:nvPr>
        </p:nvPicPr>
        <p:blipFill>
          <a:blip r:embed="rId2"/>
          <a:stretch>
            <a:fillRect/>
          </a:stretch>
        </p:blipFill>
        <p:spPr>
          <a:xfrm>
            <a:off x="919162" y="1359569"/>
            <a:ext cx="10353675" cy="4138862"/>
          </a:xfrm>
        </p:spPr>
      </p:pic>
    </p:spTree>
    <p:extLst>
      <p:ext uri="{BB962C8B-B14F-4D97-AF65-F5344CB8AC3E}">
        <p14:creationId xmlns:p14="http://schemas.microsoft.com/office/powerpoint/2010/main" val="765015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0C96-E225-BB84-5BE7-0D38C94C9567}"/>
              </a:ext>
            </a:extLst>
          </p:cNvPr>
          <p:cNvSpPr>
            <a:spLocks noGrp="1"/>
          </p:cNvSpPr>
          <p:nvPr>
            <p:ph type="ctrTitle"/>
          </p:nvPr>
        </p:nvSpPr>
        <p:spPr/>
        <p:txBody>
          <a:bodyPr/>
          <a:lstStyle/>
          <a:p>
            <a:r>
              <a:rPr lang="en-US" dirty="0"/>
              <a:t>Thankyou!</a:t>
            </a:r>
            <a:endParaRPr lang="en-IN" dirty="0"/>
          </a:p>
        </p:txBody>
      </p:sp>
    </p:spTree>
    <p:extLst>
      <p:ext uri="{BB962C8B-B14F-4D97-AF65-F5344CB8AC3E}">
        <p14:creationId xmlns:p14="http://schemas.microsoft.com/office/powerpoint/2010/main" val="284505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540-CB43-C77D-5D8B-96C136AF9E22}"/>
              </a:ext>
            </a:extLst>
          </p:cNvPr>
          <p:cNvSpPr>
            <a:spLocks noGrp="1"/>
          </p:cNvSpPr>
          <p:nvPr>
            <p:ph type="title"/>
          </p:nvPr>
        </p:nvSpPr>
        <p:spPr/>
        <p:txBody>
          <a:bodyPr/>
          <a:lstStyle/>
          <a:p>
            <a:r>
              <a:rPr lang="en-IN" i="0" dirty="0">
                <a:effectLst/>
                <a:latin typeface="LatoWeb"/>
              </a:rPr>
              <a:t>identify the end-users</a:t>
            </a:r>
            <a:br>
              <a:rPr lang="en-IN" b="0" i="0" dirty="0">
                <a:solidFill>
                  <a:srgbClr val="2D3B45"/>
                </a:solidFill>
                <a:effectLst/>
                <a:latin typeface="LatoWeb"/>
              </a:rPr>
            </a:br>
            <a:endParaRPr lang="en-IN" dirty="0"/>
          </a:p>
        </p:txBody>
      </p:sp>
      <p:sp>
        <p:nvSpPr>
          <p:cNvPr id="3" name="Content Placeholder 2">
            <a:extLst>
              <a:ext uri="{FF2B5EF4-FFF2-40B4-BE49-F238E27FC236}">
                <a16:creationId xmlns:a16="http://schemas.microsoft.com/office/drawing/2014/main" id="{6C7319E8-0386-EF61-FC25-F9B8271655A6}"/>
              </a:ext>
            </a:extLst>
          </p:cNvPr>
          <p:cNvSpPr>
            <a:spLocks noGrp="1"/>
          </p:cNvSpPr>
          <p:nvPr>
            <p:ph idx="1"/>
          </p:nvPr>
        </p:nvSpPr>
        <p:spPr/>
        <p:txBody>
          <a:bodyPr/>
          <a:lstStyle/>
          <a:p>
            <a:r>
              <a:rPr lang="en-US" dirty="0"/>
              <a:t>In the project we identified the end users to be the management staff of the store who needs to know the unit sales of each product. </a:t>
            </a:r>
            <a:endParaRPr lang="en-IN" dirty="0"/>
          </a:p>
        </p:txBody>
      </p:sp>
    </p:spTree>
    <p:extLst>
      <p:ext uri="{BB962C8B-B14F-4D97-AF65-F5344CB8AC3E}">
        <p14:creationId xmlns:p14="http://schemas.microsoft.com/office/powerpoint/2010/main" val="393789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DB4F-5BD0-E4E4-0067-963ECB051BE2}"/>
              </a:ext>
            </a:extLst>
          </p:cNvPr>
          <p:cNvSpPr>
            <a:spLocks noGrp="1"/>
          </p:cNvSpPr>
          <p:nvPr>
            <p:ph type="title"/>
          </p:nvPr>
        </p:nvSpPr>
        <p:spPr/>
        <p:txBody>
          <a:bodyPr/>
          <a:lstStyle/>
          <a:p>
            <a:r>
              <a:rPr lang="en-US" i="0" dirty="0">
                <a:effectLst/>
                <a:latin typeface="LatoWeb"/>
              </a:rPr>
              <a:t>constraints imposed by the customer</a:t>
            </a:r>
            <a:br>
              <a:rPr lang="en-US" b="0" i="0" dirty="0">
                <a:solidFill>
                  <a:srgbClr val="2D3B45"/>
                </a:solidFill>
                <a:effectLst/>
                <a:latin typeface="LatoWeb"/>
              </a:rPr>
            </a:br>
            <a:endParaRPr lang="en-IN" dirty="0"/>
          </a:p>
        </p:txBody>
      </p:sp>
      <p:sp>
        <p:nvSpPr>
          <p:cNvPr id="3" name="Content Placeholder 2">
            <a:extLst>
              <a:ext uri="{FF2B5EF4-FFF2-40B4-BE49-F238E27FC236}">
                <a16:creationId xmlns:a16="http://schemas.microsoft.com/office/drawing/2014/main" id="{1F2850BB-0BEB-F04F-72B2-5F6C0E9B1745}"/>
              </a:ext>
            </a:extLst>
          </p:cNvPr>
          <p:cNvSpPr>
            <a:spLocks noGrp="1"/>
          </p:cNvSpPr>
          <p:nvPr>
            <p:ph idx="1"/>
          </p:nvPr>
        </p:nvSpPr>
        <p:spPr/>
        <p:txBody>
          <a:bodyPr/>
          <a:lstStyle/>
          <a:p>
            <a:r>
              <a:rPr lang="en-US" dirty="0"/>
              <a:t>The main constraints imposed are</a:t>
            </a:r>
          </a:p>
          <a:p>
            <a:pPr marL="457200" indent="-457200">
              <a:buAutoNum type="arabicPeriod"/>
            </a:pPr>
            <a:r>
              <a:rPr lang="en-US" dirty="0"/>
              <a:t>The time period of  products sold</a:t>
            </a:r>
          </a:p>
          <a:p>
            <a:pPr marL="457200" indent="-457200">
              <a:buFont typeface="Arial" panose="020B0604020202020204" pitchFamily="34" charset="0"/>
              <a:buAutoNum type="arabicPeriod"/>
            </a:pPr>
            <a:r>
              <a:rPr lang="en-US" dirty="0"/>
              <a:t>Selling rate of the product</a:t>
            </a:r>
          </a:p>
          <a:p>
            <a:pPr marL="457200" indent="-457200">
              <a:buAutoNum type="arabicPeriod"/>
            </a:pPr>
            <a:r>
              <a:rPr lang="en-US" dirty="0"/>
              <a:t>Different categories of people buying different products </a:t>
            </a:r>
          </a:p>
          <a:p>
            <a:pPr marL="457200" indent="-457200">
              <a:buAutoNum type="arabicPeriod"/>
            </a:pPr>
            <a:r>
              <a:rPr lang="en-US" dirty="0"/>
              <a:t>Accuracy of model </a:t>
            </a:r>
          </a:p>
          <a:p>
            <a:pPr marL="457200" indent="-457200">
              <a:buAutoNum type="arabicPeriod"/>
            </a:pPr>
            <a:endParaRPr lang="en-US" dirty="0"/>
          </a:p>
        </p:txBody>
      </p:sp>
    </p:spTree>
    <p:extLst>
      <p:ext uri="{BB962C8B-B14F-4D97-AF65-F5344CB8AC3E}">
        <p14:creationId xmlns:p14="http://schemas.microsoft.com/office/powerpoint/2010/main" val="205504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8F14-21B3-FEB4-F5D0-53EAD8DFCDE2}"/>
              </a:ext>
            </a:extLst>
          </p:cNvPr>
          <p:cNvSpPr>
            <a:spLocks noGrp="1"/>
          </p:cNvSpPr>
          <p:nvPr>
            <p:ph type="title"/>
          </p:nvPr>
        </p:nvSpPr>
        <p:spPr>
          <a:xfrm>
            <a:off x="913795" y="584200"/>
            <a:ext cx="10353761" cy="1326321"/>
          </a:xfrm>
        </p:spPr>
        <p:txBody>
          <a:bodyPr>
            <a:normAutofit fontScale="90000"/>
          </a:bodyPr>
          <a:lstStyle/>
          <a:p>
            <a:br>
              <a:rPr lang="en-US" i="0" dirty="0">
                <a:effectLst/>
                <a:latin typeface="LatoWeb"/>
              </a:rPr>
            </a:br>
            <a:r>
              <a:rPr lang="en-US" i="0" dirty="0">
                <a:effectLst/>
                <a:latin typeface="LatoWeb"/>
              </a:rPr>
              <a:t>tools you are expecting to utilize in your project.</a:t>
            </a:r>
            <a:br>
              <a:rPr lang="en-US" b="0" i="0" dirty="0">
                <a:solidFill>
                  <a:srgbClr val="2D3B45"/>
                </a:solidFill>
                <a:effectLst/>
                <a:latin typeface="LatoWeb"/>
              </a:rPr>
            </a:br>
            <a:endParaRPr lang="en-IN" dirty="0"/>
          </a:p>
        </p:txBody>
      </p:sp>
      <p:sp>
        <p:nvSpPr>
          <p:cNvPr id="3" name="Content Placeholder 2">
            <a:extLst>
              <a:ext uri="{FF2B5EF4-FFF2-40B4-BE49-F238E27FC236}">
                <a16:creationId xmlns:a16="http://schemas.microsoft.com/office/drawing/2014/main" id="{85A50683-F68A-69CB-29AF-49B2F39EACC1}"/>
              </a:ext>
            </a:extLst>
          </p:cNvPr>
          <p:cNvSpPr>
            <a:spLocks noGrp="1"/>
          </p:cNvSpPr>
          <p:nvPr>
            <p:ph idx="1"/>
          </p:nvPr>
        </p:nvSpPr>
        <p:spPr/>
        <p:txBody>
          <a:bodyPr/>
          <a:lstStyle/>
          <a:p>
            <a:r>
              <a:rPr lang="en-US" dirty="0"/>
              <a:t>Language- Python</a:t>
            </a:r>
          </a:p>
          <a:p>
            <a:r>
              <a:rPr lang="en-US" dirty="0"/>
              <a:t>To test and train the data- scikit</a:t>
            </a:r>
          </a:p>
          <a:p>
            <a:r>
              <a:rPr lang="en-US" dirty="0"/>
              <a:t>Visual studio code </a:t>
            </a:r>
          </a:p>
          <a:p>
            <a:r>
              <a:rPr lang="en-US" dirty="0"/>
              <a:t>Machine learning algorithms </a:t>
            </a:r>
          </a:p>
          <a:p>
            <a:pPr marL="0" indent="0">
              <a:buNone/>
            </a:pPr>
            <a:endParaRPr lang="en-US" dirty="0"/>
          </a:p>
        </p:txBody>
      </p:sp>
    </p:spTree>
    <p:extLst>
      <p:ext uri="{BB962C8B-B14F-4D97-AF65-F5344CB8AC3E}">
        <p14:creationId xmlns:p14="http://schemas.microsoft.com/office/powerpoint/2010/main" val="119511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p:txBody>
          <a:bodyPr/>
          <a:lstStyle/>
          <a:p>
            <a:r>
              <a:rPr lang="en-US" dirty="0"/>
              <a:t>Why is important to solve this problem?</a:t>
            </a:r>
            <a:endParaRPr lang="en-IN" dirty="0"/>
          </a:p>
        </p:txBody>
      </p:sp>
      <p:sp>
        <p:nvSpPr>
          <p:cNvPr id="3" name="Content Placeholder 2">
            <a:extLst>
              <a:ext uri="{FF2B5EF4-FFF2-40B4-BE49-F238E27FC236}">
                <a16:creationId xmlns:a16="http://schemas.microsoft.com/office/drawing/2014/main" id="{F6EAFAD8-3A36-6160-7F96-613D78503FE9}"/>
              </a:ext>
            </a:extLst>
          </p:cNvPr>
          <p:cNvSpPr>
            <a:spLocks noGrp="1"/>
          </p:cNvSpPr>
          <p:nvPr>
            <p:ph idx="1"/>
          </p:nvPr>
        </p:nvSpPr>
        <p:spPr/>
        <p:txBody>
          <a:bodyPr/>
          <a:lstStyle/>
          <a:p>
            <a:r>
              <a:rPr lang="en-US" dirty="0"/>
              <a:t>In grocery business, the proposed model can fetch more exact forecasting  that can reduced food  waste from out-stocking and improve customer satisfaction. The result of this project may eventually ensure your local store has exactly what you need at  the next time you shop.</a:t>
            </a:r>
            <a:endParaRPr lang="en-IN" dirty="0"/>
          </a:p>
          <a:p>
            <a:endParaRPr lang="en-IN" dirty="0"/>
          </a:p>
        </p:txBody>
      </p:sp>
    </p:spTree>
    <p:extLst>
      <p:ext uri="{BB962C8B-B14F-4D97-AF65-F5344CB8AC3E}">
        <p14:creationId xmlns:p14="http://schemas.microsoft.com/office/powerpoint/2010/main" val="341911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Literature Review</a:t>
            </a:r>
            <a:endParaRPr lang="en-IN" dirty="0"/>
          </a:p>
        </p:txBody>
      </p:sp>
    </p:spTree>
    <p:extLst>
      <p:ext uri="{BB962C8B-B14F-4D97-AF65-F5344CB8AC3E}">
        <p14:creationId xmlns:p14="http://schemas.microsoft.com/office/powerpoint/2010/main" val="98831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20B-EC27-FA5E-704B-D3E09B485FA1}"/>
              </a:ext>
            </a:extLst>
          </p:cNvPr>
          <p:cNvSpPr>
            <a:spLocks noGrp="1"/>
          </p:cNvSpPr>
          <p:nvPr>
            <p:ph type="title"/>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PAPER-1 - Predictive Analysis for Big Mart Sales Using Machine Learning Algorithms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900" dirty="0">
                <a:effectLst/>
                <a:latin typeface="Calibri" panose="020F0502020204030204" pitchFamily="34" charset="0"/>
                <a:ea typeface="Calibri" panose="020F0502020204030204" pitchFamily="34" charset="0"/>
                <a:cs typeface="Times New Roman" panose="02020603050405020304" pitchFamily="18" charset="0"/>
              </a:rPr>
            </a:br>
            <a:r>
              <a:rPr lang="en-US" sz="1200" b="0" i="0" dirty="0">
                <a:effectLst/>
                <a:latin typeface="Arial" panose="020B0604020202020204" pitchFamily="34" charset="0"/>
              </a:rPr>
              <a:t>R. P and S. M, "Predictive Analysis for Big Mart Sales Using Machine Learning Algorithms," </a:t>
            </a:r>
            <a:r>
              <a:rPr lang="en-US" sz="1200" b="0" i="1" dirty="0">
                <a:effectLst/>
                <a:latin typeface="Arial" panose="020B0604020202020204" pitchFamily="34" charset="0"/>
              </a:rPr>
              <a:t>2021 5th International Conference on Intelligent Computing and Control Systems (ICICCS)</a:t>
            </a:r>
            <a:r>
              <a:rPr lang="en-US" sz="1200" b="0" i="0" dirty="0">
                <a:effectLst/>
                <a:latin typeface="Arial" panose="020B0604020202020204" pitchFamily="34" charset="0"/>
              </a:rPr>
              <a:t>, 2021, pp. 1416-1421, </a:t>
            </a:r>
            <a:r>
              <a:rPr lang="en-US" sz="1200" b="0" i="0" dirty="0" err="1">
                <a:effectLst/>
                <a:latin typeface="Arial" panose="020B0604020202020204" pitchFamily="34" charset="0"/>
              </a:rPr>
              <a:t>doi</a:t>
            </a:r>
            <a:r>
              <a:rPr lang="en-US" sz="1200" b="0" i="0" dirty="0">
                <a:effectLst/>
                <a:latin typeface="Arial" panose="020B0604020202020204" pitchFamily="34" charset="0"/>
              </a:rPr>
              <a:t>: 10.1109/ICICCS51141.2021.9432109.</a:t>
            </a:r>
            <a:endParaRPr lang="en-IN" sz="1200" dirty="0"/>
          </a:p>
        </p:txBody>
      </p:sp>
      <p:sp>
        <p:nvSpPr>
          <p:cNvPr id="3" name="Content Placeholder 2">
            <a:extLst>
              <a:ext uri="{FF2B5EF4-FFF2-40B4-BE49-F238E27FC236}">
                <a16:creationId xmlns:a16="http://schemas.microsoft.com/office/drawing/2014/main" id="{F6EAFAD8-3A36-6160-7F96-613D78503FE9}"/>
              </a:ext>
            </a:extLst>
          </p:cNvPr>
          <p:cNvSpPr>
            <a:spLocks noGrp="1"/>
          </p:cNvSpPr>
          <p:nvPr>
            <p:ph idx="1"/>
          </p:nvPr>
        </p:nvSpPr>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paper focused on Big mart sales, here this paper concentrates more on how different types of machine learning models yield results on a single dataset. </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 machine learning models used are Linear Regression Classifier, Polynomial Regression Classifier, Ridge Classifier,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Classifier</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compared to the result which includes Accuracy, RMSE, MAE, MSE parameters.</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After going through the results, Ridge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regression gives the better prediction with respect to Accuracy, MAE and RMSE than the Linear and polynomial regression approaches.</a:t>
            </a:r>
          </a:p>
          <a:p>
            <a:pPr marL="0" indent="0">
              <a:buNone/>
            </a:pPr>
            <a:endParaRPr lang="en-IN" dirty="0"/>
          </a:p>
        </p:txBody>
      </p:sp>
    </p:spTree>
    <p:extLst>
      <p:ext uri="{BB962C8B-B14F-4D97-AF65-F5344CB8AC3E}">
        <p14:creationId xmlns:p14="http://schemas.microsoft.com/office/powerpoint/2010/main" val="4227877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331</TotalTime>
  <Words>1248</Words>
  <Application>Microsoft Office PowerPoint</Application>
  <PresentationFormat>Widescreen</PresentationFormat>
  <Paragraphs>88</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Bookman Old Style</vt:lpstr>
      <vt:lpstr>Calibri</vt:lpstr>
      <vt:lpstr>Inter</vt:lpstr>
      <vt:lpstr>LatoWeb</vt:lpstr>
      <vt:lpstr>Roboto</vt:lpstr>
      <vt:lpstr>Rockwell</vt:lpstr>
      <vt:lpstr>Damask</vt:lpstr>
      <vt:lpstr>Store Sales - Time Series Forecasting  </vt:lpstr>
      <vt:lpstr>statement of the project objectives</vt:lpstr>
      <vt:lpstr>identify the customer</vt:lpstr>
      <vt:lpstr>identify the end-users </vt:lpstr>
      <vt:lpstr>constraints imposed by the customer </vt:lpstr>
      <vt:lpstr> tools you are expecting to utilize in your project. </vt:lpstr>
      <vt:lpstr>Why is important to solve this problem?</vt:lpstr>
      <vt:lpstr>         Literature Review</vt:lpstr>
      <vt:lpstr>PAPER-1 - Predictive Analysis for Big Mart Sales Using Machine Learning Algorithms  R. P and S. M, "Predictive Analysis for Big Mart Sales Using Machine Learning Algorithms," 2021 5th International Conference on Intelligent Computing and Control Systems (ICICCS), 2021, pp. 1416-1421, doi: 10.1109/ICICCS51141.2021.9432109.</vt:lpstr>
      <vt:lpstr>PAPER-2 Retail Demand Forecasting: a Comparison between Deep Neural Network and Gradient Boosting for Univariate Time Series  K. Wanchoo, "Retail Demand Forecasting: a Comparison between Deep Neural Network and Gradient Boosting Method for Univariate Time Series," 2019 IEEE 5th International Conference for Convergence in Technology (I2CT), 2019, pp. 1-5, doi: 10.1109/I2CT45611.2019.9033651.</vt:lpstr>
      <vt:lpstr>Parameters choosing in Deep Neural Network </vt:lpstr>
      <vt:lpstr>Parameters choosing in Gradient Boosting </vt:lpstr>
      <vt:lpstr>PAPER-3- Ensemble Approach for Time Series Analysis in Demand Forecasting  A. O. Akyuz, M. Uysal, B. A. Bulbul and M. O. Uysal, "Ensemble approach for time series analysis in demand forecasting: Ensemble learning," 2017 IEEE International Conference on INnovations in Intelligent SysTems and Applications (INISTA), 2017, pp. 7-12, doi: 10.1109/INISTA.2017.8001123.</vt:lpstr>
      <vt:lpstr>PowerPoint Presentation</vt:lpstr>
      <vt:lpstr>Data Exploration</vt:lpstr>
      <vt:lpstr>Data Exploration</vt:lpstr>
      <vt:lpstr>What is xgboost?</vt:lpstr>
      <vt:lpstr>PowerPoint Presentation</vt:lpstr>
      <vt:lpstr>why xgboost?</vt:lpstr>
      <vt:lpstr>holidays_events.csv </vt:lpstr>
      <vt:lpstr>Oil.csv</vt:lpstr>
      <vt:lpstr>sample_submission.csv </vt:lpstr>
      <vt:lpstr>Stores.csv</vt:lpstr>
      <vt:lpstr>Test.csv</vt:lpstr>
      <vt:lpstr>Train.csv</vt:lpstr>
      <vt:lpstr>Transactions.csv</vt:lpstr>
      <vt:lpstr>EXECUTION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 Time Series Forecasting  </dc:title>
  <dc:creator>SaiShresta Bireddy</dc:creator>
  <cp:lastModifiedBy>SaiShresta Bireddy</cp:lastModifiedBy>
  <cp:revision>21</cp:revision>
  <dcterms:created xsi:type="dcterms:W3CDTF">2022-09-09T04:36:59Z</dcterms:created>
  <dcterms:modified xsi:type="dcterms:W3CDTF">2022-11-04T01:07:05Z</dcterms:modified>
</cp:coreProperties>
</file>