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FFB3-052B-4100-9F0D-F6EEC6D400B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A88-FBF7-42CD-85EB-9A8A7D726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1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FFB3-052B-4100-9F0D-F6EEC6D400B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A88-FBF7-42CD-85EB-9A8A7D726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01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FFB3-052B-4100-9F0D-F6EEC6D400B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A88-FBF7-42CD-85EB-9A8A7D726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04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FFB3-052B-4100-9F0D-F6EEC6D400B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A88-FBF7-42CD-85EB-9A8A7D726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4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FFB3-052B-4100-9F0D-F6EEC6D400B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A88-FBF7-42CD-85EB-9A8A7D726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7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FFB3-052B-4100-9F0D-F6EEC6D400B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A88-FBF7-42CD-85EB-9A8A7D726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78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FFB3-052B-4100-9F0D-F6EEC6D400B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A88-FBF7-42CD-85EB-9A8A7D726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5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FFB3-052B-4100-9F0D-F6EEC6D400B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A88-FBF7-42CD-85EB-9A8A7D726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4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FFB3-052B-4100-9F0D-F6EEC6D400B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A88-FBF7-42CD-85EB-9A8A7D726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3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FFB3-052B-4100-9F0D-F6EEC6D400B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A88-FBF7-42CD-85EB-9A8A7D726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FFB3-052B-4100-9F0D-F6EEC6D400B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A88-FBF7-42CD-85EB-9A8A7D726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01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FFB3-052B-4100-9F0D-F6EEC6D400B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24A88-FBF7-42CD-85EB-9A8A7D726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68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689EC81-FFB9-4C9D-ABFD-2679AB5FB937}"/>
              </a:ext>
            </a:extLst>
          </p:cNvPr>
          <p:cNvGrpSpPr/>
          <p:nvPr/>
        </p:nvGrpSpPr>
        <p:grpSpPr>
          <a:xfrm>
            <a:off x="1573306" y="1372613"/>
            <a:ext cx="6122894" cy="4305134"/>
            <a:chOff x="2304162" y="953402"/>
            <a:chExt cx="7868911" cy="553279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084F0E1-4D90-44FF-93D8-0C75D79797DF}"/>
                </a:ext>
              </a:extLst>
            </p:cNvPr>
            <p:cNvSpPr/>
            <p:nvPr/>
          </p:nvSpPr>
          <p:spPr>
            <a:xfrm>
              <a:off x="4543263" y="953402"/>
              <a:ext cx="3133487" cy="1784046"/>
            </a:xfrm>
            <a:custGeom>
              <a:avLst/>
              <a:gdLst>
                <a:gd name="connsiteX0" fmla="*/ 2507624 w 2919897"/>
                <a:gd name="connsiteY0" fmla="*/ 827499 h 1662440"/>
                <a:gd name="connsiteX1" fmla="*/ 2472979 w 2919897"/>
                <a:gd name="connsiteY1" fmla="*/ 827499 h 1662440"/>
                <a:gd name="connsiteX2" fmla="*/ 2472979 w 2919897"/>
                <a:gd name="connsiteY2" fmla="*/ 827499 h 1662440"/>
                <a:gd name="connsiteX3" fmla="*/ 2254716 w 2919897"/>
                <a:gd name="connsiteY3" fmla="*/ 404832 h 1662440"/>
                <a:gd name="connsiteX4" fmla="*/ 1780082 w 2919897"/>
                <a:gd name="connsiteY4" fmla="*/ 339007 h 1662440"/>
                <a:gd name="connsiteX5" fmla="*/ 1080256 w 2919897"/>
                <a:gd name="connsiteY5" fmla="*/ 16810 h 1662440"/>
                <a:gd name="connsiteX6" fmla="*/ 602157 w 2919897"/>
                <a:gd name="connsiteY6" fmla="*/ 619630 h 1662440"/>
                <a:gd name="connsiteX7" fmla="*/ 602157 w 2919897"/>
                <a:gd name="connsiteY7" fmla="*/ 626559 h 1662440"/>
                <a:gd name="connsiteX8" fmla="*/ 103271 w 2919897"/>
                <a:gd name="connsiteY8" fmla="*/ 827499 h 1662440"/>
                <a:gd name="connsiteX9" fmla="*/ 47839 w 2919897"/>
                <a:gd name="connsiteY9" fmla="*/ 1361030 h 1662440"/>
                <a:gd name="connsiteX10" fmla="*/ 494758 w 2919897"/>
                <a:gd name="connsiteY10" fmla="*/ 1658976 h 1662440"/>
                <a:gd name="connsiteX11" fmla="*/ 494758 w 2919897"/>
                <a:gd name="connsiteY11" fmla="*/ 1662440 h 1662440"/>
                <a:gd name="connsiteX12" fmla="*/ 2504159 w 2919897"/>
                <a:gd name="connsiteY12" fmla="*/ 1662440 h 1662440"/>
                <a:gd name="connsiteX13" fmla="*/ 2919897 w 2919897"/>
                <a:gd name="connsiteY13" fmla="*/ 1246702 h 1662440"/>
                <a:gd name="connsiteX14" fmla="*/ 2507624 w 2919897"/>
                <a:gd name="connsiteY14" fmla="*/ 827499 h 166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9897" h="1662440">
                  <a:moveTo>
                    <a:pt x="2507624" y="827499"/>
                  </a:moveTo>
                  <a:cubicBezTo>
                    <a:pt x="2497230" y="827499"/>
                    <a:pt x="2483372" y="827499"/>
                    <a:pt x="2472979" y="827499"/>
                  </a:cubicBezTo>
                  <a:cubicBezTo>
                    <a:pt x="2472979" y="827499"/>
                    <a:pt x="2472979" y="827499"/>
                    <a:pt x="2472979" y="827499"/>
                  </a:cubicBezTo>
                  <a:cubicBezTo>
                    <a:pt x="2472979" y="657739"/>
                    <a:pt x="2389831" y="501838"/>
                    <a:pt x="2254716" y="404832"/>
                  </a:cubicBezTo>
                  <a:cubicBezTo>
                    <a:pt x="2116137" y="307827"/>
                    <a:pt x="1939448" y="283575"/>
                    <a:pt x="1780082" y="339007"/>
                  </a:cubicBezTo>
                  <a:cubicBezTo>
                    <a:pt x="1648431" y="82635"/>
                    <a:pt x="1357414" y="-49016"/>
                    <a:pt x="1080256" y="16810"/>
                  </a:cubicBezTo>
                  <a:cubicBezTo>
                    <a:pt x="803097" y="82635"/>
                    <a:pt x="602157" y="332078"/>
                    <a:pt x="602157" y="619630"/>
                  </a:cubicBezTo>
                  <a:cubicBezTo>
                    <a:pt x="602157" y="619630"/>
                    <a:pt x="602157" y="623095"/>
                    <a:pt x="602157" y="626559"/>
                  </a:cubicBezTo>
                  <a:cubicBezTo>
                    <a:pt x="411610" y="595379"/>
                    <a:pt x="221063" y="675062"/>
                    <a:pt x="103271" y="827499"/>
                  </a:cubicBezTo>
                  <a:cubicBezTo>
                    <a:pt x="-11057" y="983401"/>
                    <a:pt x="-31844" y="1187806"/>
                    <a:pt x="47839" y="1361030"/>
                  </a:cubicBezTo>
                  <a:cubicBezTo>
                    <a:pt x="130987" y="1534254"/>
                    <a:pt x="304211" y="1648582"/>
                    <a:pt x="494758" y="1658976"/>
                  </a:cubicBezTo>
                  <a:lnTo>
                    <a:pt x="494758" y="1662440"/>
                  </a:lnTo>
                  <a:lnTo>
                    <a:pt x="2504159" y="1662440"/>
                  </a:lnTo>
                  <a:cubicBezTo>
                    <a:pt x="2732815" y="1662440"/>
                    <a:pt x="2919897" y="1475358"/>
                    <a:pt x="2919897" y="1246702"/>
                  </a:cubicBezTo>
                  <a:cubicBezTo>
                    <a:pt x="2919897" y="1018046"/>
                    <a:pt x="2736280" y="827499"/>
                    <a:pt x="2507624" y="827499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4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C46CD2B-8C08-47AC-B7CC-9E3F4F97DA8D}"/>
                </a:ext>
              </a:extLst>
            </p:cNvPr>
            <p:cNvGrpSpPr/>
            <p:nvPr/>
          </p:nvGrpSpPr>
          <p:grpSpPr>
            <a:xfrm>
              <a:off x="3016505" y="4120552"/>
              <a:ext cx="6200904" cy="1394156"/>
              <a:chOff x="3116713" y="4531222"/>
              <a:chExt cx="6200904" cy="139415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E3D37A2-38CC-4C0F-8F09-CDDDE48CAA49}"/>
                  </a:ext>
                </a:extLst>
              </p:cNvPr>
              <p:cNvGrpSpPr/>
              <p:nvPr/>
            </p:nvGrpSpPr>
            <p:grpSpPr>
              <a:xfrm>
                <a:off x="3116713" y="4531222"/>
                <a:ext cx="1394156" cy="1394156"/>
                <a:chOff x="7923461" y="936252"/>
                <a:chExt cx="1394156" cy="1394156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2DB0318-7575-4783-A94B-72C9BE9BED59}"/>
                    </a:ext>
                  </a:extLst>
                </p:cNvPr>
                <p:cNvSpPr/>
                <p:nvPr/>
              </p:nvSpPr>
              <p:spPr>
                <a:xfrm>
                  <a:off x="8016896" y="1029687"/>
                  <a:ext cx="1207287" cy="120728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" name="Circle: Hollow 8">
                  <a:extLst>
                    <a:ext uri="{FF2B5EF4-FFF2-40B4-BE49-F238E27FC236}">
                      <a16:creationId xmlns:a16="http://schemas.microsoft.com/office/drawing/2014/main" id="{970E584C-FE7D-40E1-8A93-2F56DA58DF31}"/>
                    </a:ext>
                  </a:extLst>
                </p:cNvPr>
                <p:cNvSpPr/>
                <p:nvPr/>
              </p:nvSpPr>
              <p:spPr>
                <a:xfrm>
                  <a:off x="7923461" y="936252"/>
                  <a:ext cx="1394156" cy="1394156"/>
                </a:xfrm>
                <a:prstGeom prst="donut">
                  <a:avLst>
                    <a:gd name="adj" fmla="val 7609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4808F9C-094B-4BA5-B9CE-E24AD8C8A6E3}"/>
                  </a:ext>
                </a:extLst>
              </p:cNvPr>
              <p:cNvGrpSpPr/>
              <p:nvPr/>
            </p:nvGrpSpPr>
            <p:grpSpPr>
              <a:xfrm>
                <a:off x="5520087" y="4531222"/>
                <a:ext cx="1394156" cy="1394156"/>
                <a:chOff x="7923461" y="936252"/>
                <a:chExt cx="1394156" cy="1394156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F6E5A4-924E-462A-BA23-B91F8F93CD1C}"/>
                    </a:ext>
                  </a:extLst>
                </p:cNvPr>
                <p:cNvSpPr/>
                <p:nvPr/>
              </p:nvSpPr>
              <p:spPr>
                <a:xfrm>
                  <a:off x="8016896" y="1029687"/>
                  <a:ext cx="1207287" cy="120728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2" name="Circle: Hollow 11">
                  <a:extLst>
                    <a:ext uri="{FF2B5EF4-FFF2-40B4-BE49-F238E27FC236}">
                      <a16:creationId xmlns:a16="http://schemas.microsoft.com/office/drawing/2014/main" id="{51E18DB2-605D-457B-996E-F4D91ECDBD32}"/>
                    </a:ext>
                  </a:extLst>
                </p:cNvPr>
                <p:cNvSpPr/>
                <p:nvPr/>
              </p:nvSpPr>
              <p:spPr>
                <a:xfrm>
                  <a:off x="7923461" y="936252"/>
                  <a:ext cx="1394156" cy="1394156"/>
                </a:xfrm>
                <a:prstGeom prst="donut">
                  <a:avLst>
                    <a:gd name="adj" fmla="val 7609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13BB5E5-1CD2-4B99-A5D1-AEEDAF3BB8B6}"/>
                  </a:ext>
                </a:extLst>
              </p:cNvPr>
              <p:cNvGrpSpPr/>
              <p:nvPr/>
            </p:nvGrpSpPr>
            <p:grpSpPr>
              <a:xfrm>
                <a:off x="7923461" y="4531222"/>
                <a:ext cx="1394156" cy="1394156"/>
                <a:chOff x="7923461" y="936252"/>
                <a:chExt cx="1394156" cy="1394156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EBAC6F8-23D1-4CBF-A802-C66B33D1305A}"/>
                    </a:ext>
                  </a:extLst>
                </p:cNvPr>
                <p:cNvSpPr/>
                <p:nvPr/>
              </p:nvSpPr>
              <p:spPr>
                <a:xfrm>
                  <a:off x="8016896" y="1029687"/>
                  <a:ext cx="1207287" cy="120728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5" name="Circle: Hollow 14">
                  <a:extLst>
                    <a:ext uri="{FF2B5EF4-FFF2-40B4-BE49-F238E27FC236}">
                      <a16:creationId xmlns:a16="http://schemas.microsoft.com/office/drawing/2014/main" id="{01177B8D-0F5C-4EF3-A855-F4B062D4BE3D}"/>
                    </a:ext>
                  </a:extLst>
                </p:cNvPr>
                <p:cNvSpPr/>
                <p:nvPr/>
              </p:nvSpPr>
              <p:spPr>
                <a:xfrm>
                  <a:off x="7923461" y="936252"/>
                  <a:ext cx="1394156" cy="1394156"/>
                </a:xfrm>
                <a:prstGeom prst="donut">
                  <a:avLst>
                    <a:gd name="adj" fmla="val 7609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4EC49C-E041-4EB7-9A47-EB51EBA6703C}"/>
                </a:ext>
              </a:extLst>
            </p:cNvPr>
            <p:cNvSpPr txBox="1"/>
            <p:nvPr/>
          </p:nvSpPr>
          <p:spPr>
            <a:xfrm>
              <a:off x="2304162" y="5991769"/>
              <a:ext cx="7868911" cy="4944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sz="2500" b="1" dirty="0">
                  <a:latin typeface="Georgia" panose="02040502050405020303" pitchFamily="18" charset="0"/>
                </a:rPr>
                <a:t>Real Time Aws Console Login Alerts</a:t>
              </a:r>
              <a:endParaRPr lang="en-US" sz="2500" dirty="0">
                <a:latin typeface="Georgia Pro Light" panose="02040302050405020303" pitchFamily="18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C2D8A0F-7EF1-4CA6-BB1C-CCC1A3A763EA}"/>
                </a:ext>
              </a:extLst>
            </p:cNvPr>
            <p:cNvSpPr/>
            <p:nvPr/>
          </p:nvSpPr>
          <p:spPr>
            <a:xfrm>
              <a:off x="3760992" y="2768252"/>
              <a:ext cx="2351709" cy="1365337"/>
            </a:xfrm>
            <a:custGeom>
              <a:avLst/>
              <a:gdLst>
                <a:gd name="connsiteX0" fmla="*/ 2329841 w 2329841"/>
                <a:gd name="connsiteY0" fmla="*/ 0 h 1365337"/>
                <a:gd name="connsiteX1" fmla="*/ 2329841 w 2329841"/>
                <a:gd name="connsiteY1" fmla="*/ 475989 h 1365337"/>
                <a:gd name="connsiteX2" fmla="*/ 0 w 2329841"/>
                <a:gd name="connsiteY2" fmla="*/ 475989 h 1365337"/>
                <a:gd name="connsiteX3" fmla="*/ 0 w 2329841"/>
                <a:gd name="connsiteY3" fmla="*/ 1365337 h 136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9841" h="1365337">
                  <a:moveTo>
                    <a:pt x="2329841" y="0"/>
                  </a:moveTo>
                  <a:lnTo>
                    <a:pt x="2329841" y="475989"/>
                  </a:lnTo>
                  <a:lnTo>
                    <a:pt x="0" y="475989"/>
                  </a:lnTo>
                  <a:lnTo>
                    <a:pt x="0" y="1365337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39D983-22A4-49A5-8565-E6F8AACFEC85}"/>
                </a:ext>
              </a:extLst>
            </p:cNvPr>
            <p:cNvSpPr/>
            <p:nvPr/>
          </p:nvSpPr>
          <p:spPr>
            <a:xfrm flipH="1">
              <a:off x="6110007" y="2768252"/>
              <a:ext cx="2445269" cy="1365337"/>
            </a:xfrm>
            <a:custGeom>
              <a:avLst/>
              <a:gdLst>
                <a:gd name="connsiteX0" fmla="*/ 2329841 w 2329841"/>
                <a:gd name="connsiteY0" fmla="*/ 0 h 1365337"/>
                <a:gd name="connsiteX1" fmla="*/ 2329841 w 2329841"/>
                <a:gd name="connsiteY1" fmla="*/ 475989 h 1365337"/>
                <a:gd name="connsiteX2" fmla="*/ 0 w 2329841"/>
                <a:gd name="connsiteY2" fmla="*/ 475989 h 1365337"/>
                <a:gd name="connsiteX3" fmla="*/ 0 w 2329841"/>
                <a:gd name="connsiteY3" fmla="*/ 1365337 h 136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9841" h="1365337">
                  <a:moveTo>
                    <a:pt x="2329841" y="0"/>
                  </a:moveTo>
                  <a:lnTo>
                    <a:pt x="2329841" y="475989"/>
                  </a:lnTo>
                  <a:lnTo>
                    <a:pt x="0" y="475989"/>
                  </a:lnTo>
                  <a:lnTo>
                    <a:pt x="0" y="1365337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983FDD-D6D4-4DF0-9C8B-86C637E05BFE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>
              <a:off x="6110007" y="3244241"/>
              <a:ext cx="2" cy="72651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oogle Shape;10690;p83">
              <a:extLst>
                <a:ext uri="{FF2B5EF4-FFF2-40B4-BE49-F238E27FC236}">
                  <a16:creationId xmlns:a16="http://schemas.microsoft.com/office/drawing/2014/main" id="{E7DADDEB-39A9-446F-8FF8-A03FDA387D6D}"/>
                </a:ext>
              </a:extLst>
            </p:cNvPr>
            <p:cNvGrpSpPr/>
            <p:nvPr/>
          </p:nvGrpSpPr>
          <p:grpSpPr>
            <a:xfrm>
              <a:off x="3554127" y="4597358"/>
              <a:ext cx="318911" cy="453581"/>
              <a:chOff x="3342275" y="2615925"/>
              <a:chExt cx="339700" cy="483150"/>
            </a:xfrm>
            <a:solidFill>
              <a:schemeClr val="bg1"/>
            </a:solidFill>
          </p:grpSpPr>
          <p:sp>
            <p:nvSpPr>
              <p:cNvPr id="32" name="Google Shape;10691;p83">
                <a:extLst>
                  <a:ext uri="{FF2B5EF4-FFF2-40B4-BE49-F238E27FC236}">
                    <a16:creationId xmlns:a16="http://schemas.microsoft.com/office/drawing/2014/main" id="{498B279B-8C33-4C88-A8E5-EAAB5AB437BE}"/>
                  </a:ext>
                </a:extLst>
              </p:cNvPr>
              <p:cNvSpPr/>
              <p:nvPr/>
            </p:nvSpPr>
            <p:spPr>
              <a:xfrm>
                <a:off x="3342275" y="2615925"/>
                <a:ext cx="339700" cy="48315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9326" extrusionOk="0">
                    <a:moveTo>
                      <a:pt x="11891" y="1133"/>
                    </a:moveTo>
                    <a:cubicBezTo>
                      <a:pt x="12202" y="1133"/>
                      <a:pt x="12455" y="1387"/>
                      <a:pt x="12455" y="1701"/>
                    </a:cubicBezTo>
                    <a:lnTo>
                      <a:pt x="12455" y="2265"/>
                    </a:lnTo>
                    <a:lnTo>
                      <a:pt x="1132" y="2265"/>
                    </a:lnTo>
                    <a:lnTo>
                      <a:pt x="1132" y="1701"/>
                    </a:lnTo>
                    <a:cubicBezTo>
                      <a:pt x="1132" y="1387"/>
                      <a:pt x="1386" y="1133"/>
                      <a:pt x="1700" y="1133"/>
                    </a:cubicBezTo>
                    <a:close/>
                    <a:moveTo>
                      <a:pt x="12455" y="3398"/>
                    </a:moveTo>
                    <a:lnTo>
                      <a:pt x="12455" y="14796"/>
                    </a:lnTo>
                    <a:lnTo>
                      <a:pt x="1132" y="14796"/>
                    </a:lnTo>
                    <a:lnTo>
                      <a:pt x="1132" y="3398"/>
                    </a:lnTo>
                    <a:close/>
                    <a:moveTo>
                      <a:pt x="12455" y="15928"/>
                    </a:moveTo>
                    <a:lnTo>
                      <a:pt x="12455" y="17628"/>
                    </a:lnTo>
                    <a:cubicBezTo>
                      <a:pt x="12455" y="17939"/>
                      <a:pt x="12202" y="18193"/>
                      <a:pt x="11891" y="18193"/>
                    </a:cubicBezTo>
                    <a:lnTo>
                      <a:pt x="1700" y="18193"/>
                    </a:lnTo>
                    <a:cubicBezTo>
                      <a:pt x="1386" y="18193"/>
                      <a:pt x="1132" y="17939"/>
                      <a:pt x="1132" y="17628"/>
                    </a:cubicBezTo>
                    <a:lnTo>
                      <a:pt x="1132" y="15928"/>
                    </a:lnTo>
                    <a:close/>
                    <a:moveTo>
                      <a:pt x="1700" y="1"/>
                    </a:moveTo>
                    <a:cubicBezTo>
                      <a:pt x="761" y="1"/>
                      <a:pt x="0" y="762"/>
                      <a:pt x="0" y="1701"/>
                    </a:cubicBezTo>
                    <a:lnTo>
                      <a:pt x="0" y="17628"/>
                    </a:lnTo>
                    <a:cubicBezTo>
                      <a:pt x="0" y="18564"/>
                      <a:pt x="761" y="19325"/>
                      <a:pt x="1700" y="19325"/>
                    </a:cubicBezTo>
                    <a:lnTo>
                      <a:pt x="11891" y="19325"/>
                    </a:lnTo>
                    <a:cubicBezTo>
                      <a:pt x="12827" y="19325"/>
                      <a:pt x="13588" y="18564"/>
                      <a:pt x="13588" y="17628"/>
                    </a:cubicBezTo>
                    <a:lnTo>
                      <a:pt x="13588" y="1701"/>
                    </a:lnTo>
                    <a:cubicBezTo>
                      <a:pt x="13588" y="762"/>
                      <a:pt x="12827" y="1"/>
                      <a:pt x="1189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685800">
                  <a:defRPr/>
                </a:pPr>
                <a:endParaRPr>
                  <a:solidFill>
                    <a:srgbClr val="435D74"/>
                  </a:solidFill>
                  <a:latin typeface="Calibri"/>
                </a:endParaRPr>
              </a:p>
            </p:txBody>
          </p:sp>
          <p:sp>
            <p:nvSpPr>
              <p:cNvPr id="33" name="Google Shape;10692;p83">
                <a:extLst>
                  <a:ext uri="{FF2B5EF4-FFF2-40B4-BE49-F238E27FC236}">
                    <a16:creationId xmlns:a16="http://schemas.microsoft.com/office/drawing/2014/main" id="{B3C1F101-C3AA-498D-8D4D-D61D37627CB8}"/>
                  </a:ext>
                </a:extLst>
              </p:cNvPr>
              <p:cNvSpPr/>
              <p:nvPr/>
            </p:nvSpPr>
            <p:spPr>
              <a:xfrm>
                <a:off x="3461600" y="3030200"/>
                <a:ext cx="101025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1133" extrusionOk="0">
                    <a:moveTo>
                      <a:pt x="568" y="1"/>
                    </a:moveTo>
                    <a:cubicBezTo>
                      <a:pt x="254" y="1"/>
                      <a:pt x="1" y="251"/>
                      <a:pt x="1" y="565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3473" y="1133"/>
                    </a:lnTo>
                    <a:cubicBezTo>
                      <a:pt x="3787" y="1133"/>
                      <a:pt x="4041" y="879"/>
                      <a:pt x="4041" y="565"/>
                    </a:cubicBezTo>
                    <a:cubicBezTo>
                      <a:pt x="4041" y="251"/>
                      <a:pt x="3787" y="1"/>
                      <a:pt x="34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685800">
                  <a:defRPr/>
                </a:pPr>
                <a:endParaRPr>
                  <a:solidFill>
                    <a:srgbClr val="435D74"/>
                  </a:solidFill>
                  <a:latin typeface="Calibri"/>
                </a:endParaRPr>
              </a:p>
            </p:txBody>
          </p:sp>
        </p:grpSp>
        <p:sp>
          <p:nvSpPr>
            <p:cNvPr id="34" name="Google Shape;10694;p83">
              <a:extLst>
                <a:ext uri="{FF2B5EF4-FFF2-40B4-BE49-F238E27FC236}">
                  <a16:creationId xmlns:a16="http://schemas.microsoft.com/office/drawing/2014/main" id="{6ABB4EC5-12FC-4910-901B-259BEB3733AC}"/>
                </a:ext>
              </a:extLst>
            </p:cNvPr>
            <p:cNvSpPr/>
            <p:nvPr/>
          </p:nvSpPr>
          <p:spPr>
            <a:xfrm>
              <a:off x="5890166" y="4631805"/>
              <a:ext cx="453581" cy="425229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6794"/>
                  </a:moveTo>
                  <a:cubicBezTo>
                    <a:pt x="17939" y="6794"/>
                    <a:pt x="18193" y="7048"/>
                    <a:pt x="18193" y="7362"/>
                  </a:cubicBezTo>
                  <a:lnTo>
                    <a:pt x="18193" y="7927"/>
                  </a:lnTo>
                  <a:lnTo>
                    <a:pt x="12532" y="7927"/>
                  </a:lnTo>
                  <a:lnTo>
                    <a:pt x="12532" y="7362"/>
                  </a:lnTo>
                  <a:cubicBezTo>
                    <a:pt x="12532" y="7048"/>
                    <a:pt x="12785" y="6794"/>
                    <a:pt x="13099" y="6794"/>
                  </a:cubicBezTo>
                  <a:close/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5759"/>
                  </a:lnTo>
                  <a:cubicBezTo>
                    <a:pt x="18012" y="5695"/>
                    <a:pt x="17819" y="5662"/>
                    <a:pt x="17628" y="5662"/>
                  </a:cubicBezTo>
                  <a:lnTo>
                    <a:pt x="13099" y="5662"/>
                  </a:lnTo>
                  <a:cubicBezTo>
                    <a:pt x="12160" y="5662"/>
                    <a:pt x="11399" y="6423"/>
                    <a:pt x="11399" y="7362"/>
                  </a:cubicBezTo>
                  <a:lnTo>
                    <a:pt x="11399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1399" y="12456"/>
                  </a:moveTo>
                  <a:lnTo>
                    <a:pt x="11399" y="13588"/>
                  </a:ln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8193" y="9059"/>
                  </a:moveTo>
                  <a:lnTo>
                    <a:pt x="18193" y="14720"/>
                  </a:lnTo>
                  <a:lnTo>
                    <a:pt x="12532" y="14720"/>
                  </a:lnTo>
                  <a:lnTo>
                    <a:pt x="12532" y="9059"/>
                  </a:lnTo>
                  <a:close/>
                  <a:moveTo>
                    <a:pt x="11399" y="14720"/>
                  </a:moveTo>
                  <a:lnTo>
                    <a:pt x="11399" y="16420"/>
                  </a:lnTo>
                  <a:cubicBezTo>
                    <a:pt x="11399" y="16611"/>
                    <a:pt x="11432" y="16804"/>
                    <a:pt x="11496" y="16985"/>
                  </a:cubicBez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8193" y="15853"/>
                  </a:moveTo>
                  <a:lnTo>
                    <a:pt x="18193" y="16420"/>
                  </a:lnTo>
                  <a:cubicBezTo>
                    <a:pt x="18193" y="16731"/>
                    <a:pt x="17939" y="16985"/>
                    <a:pt x="17628" y="16985"/>
                  </a:cubicBezTo>
                  <a:lnTo>
                    <a:pt x="13099" y="16985"/>
                  </a:lnTo>
                  <a:cubicBezTo>
                    <a:pt x="12785" y="16985"/>
                    <a:pt x="12532" y="16731"/>
                    <a:pt x="12532" y="16420"/>
                  </a:cubicBezTo>
                  <a:lnTo>
                    <a:pt x="12532" y="15853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3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7628" y="18117"/>
                  </a:lnTo>
                  <a:cubicBezTo>
                    <a:pt x="18564" y="18117"/>
                    <a:pt x="19325" y="17356"/>
                    <a:pt x="19325" y="16420"/>
                  </a:cubicBezTo>
                  <a:lnTo>
                    <a:pt x="19325" y="1701"/>
                  </a:lnTo>
                  <a:cubicBezTo>
                    <a:pt x="19325" y="762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685800">
                <a:defRPr/>
              </a:pPr>
              <a:endParaRPr>
                <a:solidFill>
                  <a:srgbClr val="435D74"/>
                </a:solidFill>
                <a:latin typeface="Calibri"/>
              </a:endParaRPr>
            </a:p>
          </p:txBody>
        </p:sp>
        <p:sp>
          <p:nvSpPr>
            <p:cNvPr id="35" name="Google Shape;10695;p83">
              <a:extLst>
                <a:ext uri="{FF2B5EF4-FFF2-40B4-BE49-F238E27FC236}">
                  <a16:creationId xmlns:a16="http://schemas.microsoft.com/office/drawing/2014/main" id="{017152F6-D7FA-40BD-904E-DD470FE97009}"/>
                </a:ext>
              </a:extLst>
            </p:cNvPr>
            <p:cNvSpPr/>
            <p:nvPr/>
          </p:nvSpPr>
          <p:spPr>
            <a:xfrm>
              <a:off x="8293540" y="4591490"/>
              <a:ext cx="453581" cy="425229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685800">
                <a:defRPr/>
              </a:pPr>
              <a:endParaRPr>
                <a:solidFill>
                  <a:srgbClr val="435D74"/>
                </a:solidFill>
                <a:latin typeface="Calibri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77976C6-0CF9-4E53-96DC-DDC897C19858}"/>
              </a:ext>
            </a:extLst>
          </p:cNvPr>
          <p:cNvSpPr txBox="1"/>
          <p:nvPr/>
        </p:nvSpPr>
        <p:spPr>
          <a:xfrm>
            <a:off x="3522572" y="1696404"/>
            <a:ext cx="1963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Georgia" panose="02040502050405020303" pitchFamily="18" charset="0"/>
              </a:rPr>
              <a:t>Cloud &amp; Serverless Computing</a:t>
            </a:r>
          </a:p>
        </p:txBody>
      </p:sp>
    </p:spTree>
    <p:extLst>
      <p:ext uri="{BB962C8B-B14F-4D97-AF65-F5344CB8AC3E}">
        <p14:creationId xmlns:p14="http://schemas.microsoft.com/office/powerpoint/2010/main" val="44270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s for following me | Thank you wallpaper, Thank you images, Wallpaper  powerpoint">
            <a:extLst>
              <a:ext uri="{FF2B5EF4-FFF2-40B4-BE49-F238E27FC236}">
                <a16:creationId xmlns:a16="http://schemas.microsoft.com/office/drawing/2014/main" id="{E7549FDB-79C9-FDD5-3C96-22FEF9CE8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77" y="1152441"/>
            <a:ext cx="7584141" cy="45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4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467F-1FD0-990F-E72C-40B6A4BE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5544"/>
            <a:ext cx="7886700" cy="1325563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</a:rPr>
              <a:t>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6841-0ED2-DC61-9837-B35E4BACA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11107"/>
            <a:ext cx="7886700" cy="4351338"/>
          </a:xfrm>
        </p:spPr>
        <p:txBody>
          <a:bodyPr>
            <a:normAutofit/>
          </a:bodyPr>
          <a:lstStyle/>
          <a:p>
            <a:r>
              <a:rPr lang="en-IN" sz="2500" dirty="0">
                <a:latin typeface="Georgia" panose="02040502050405020303" pitchFamily="18" charset="0"/>
              </a:rPr>
              <a:t>Lambda</a:t>
            </a:r>
          </a:p>
          <a:p>
            <a:r>
              <a:rPr lang="en-IN" sz="2500" dirty="0">
                <a:latin typeface="Georgia" panose="02040502050405020303" pitchFamily="18" charset="0"/>
              </a:rPr>
              <a:t>Key management System</a:t>
            </a:r>
          </a:p>
          <a:p>
            <a:r>
              <a:rPr lang="en-IN" sz="2500" dirty="0">
                <a:latin typeface="Georgia" panose="02040502050405020303" pitchFamily="18" charset="0"/>
              </a:rPr>
              <a:t>Cloud Trail</a:t>
            </a:r>
          </a:p>
          <a:p>
            <a:r>
              <a:rPr lang="en-IN" sz="2500" dirty="0">
                <a:latin typeface="Georgia" panose="02040502050405020303" pitchFamily="18" charset="0"/>
              </a:rPr>
              <a:t>Amazon S3</a:t>
            </a:r>
          </a:p>
          <a:p>
            <a:r>
              <a:rPr lang="en-IN" sz="2500" dirty="0">
                <a:latin typeface="Georgia" panose="02040502050405020303" pitchFamily="18" charset="0"/>
              </a:rPr>
              <a:t>IAM</a:t>
            </a:r>
          </a:p>
          <a:p>
            <a:endParaRPr lang="en-IN" sz="2500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A4151-8993-0FAD-1BE7-4C83C5B7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006" y="428625"/>
            <a:ext cx="25146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4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r - Free social media icons">
            <a:extLst>
              <a:ext uri="{FF2B5EF4-FFF2-40B4-BE49-F238E27FC236}">
                <a16:creationId xmlns:a16="http://schemas.microsoft.com/office/drawing/2014/main" id="{90A09117-DC19-0634-8CFC-300AF56F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512" y="4603499"/>
            <a:ext cx="1057835" cy="105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Management Console">
            <a:extLst>
              <a:ext uri="{FF2B5EF4-FFF2-40B4-BE49-F238E27FC236}">
                <a16:creationId xmlns:a16="http://schemas.microsoft.com/office/drawing/2014/main" id="{E729984C-FBD9-3411-3779-83B64F96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8473"/>
            <a:ext cx="2194861" cy="115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Web Services (AWS) CloudTrail - Coralogix">
            <a:extLst>
              <a:ext uri="{FF2B5EF4-FFF2-40B4-BE49-F238E27FC236}">
                <a16:creationId xmlns:a16="http://schemas.microsoft.com/office/drawing/2014/main" id="{D14EC1BE-6A95-197B-B452-CD731980A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31" y="1446848"/>
            <a:ext cx="1615551" cy="161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EF1CD8-785A-456F-694D-859E3C8A1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1" y="1678473"/>
            <a:ext cx="806825" cy="1114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3D4C70-BE73-5FFF-4387-BCC2B6DCD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41" y="4764434"/>
            <a:ext cx="863053" cy="896900"/>
          </a:xfrm>
          <a:prstGeom prst="rect">
            <a:avLst/>
          </a:prstGeom>
        </p:spPr>
      </p:pic>
      <p:pic>
        <p:nvPicPr>
          <p:cNvPr id="4" name="Picture 2" descr="Telegram (software) - Wikipedia">
            <a:extLst>
              <a:ext uri="{FF2B5EF4-FFF2-40B4-BE49-F238E27FC236}">
                <a16:creationId xmlns:a16="http://schemas.microsoft.com/office/drawing/2014/main" id="{3F5A732A-B81E-BC0E-CA27-A0EB1C3A3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72" y="4720945"/>
            <a:ext cx="983877" cy="98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85C61A-68F7-3061-5941-C9CABFD04266}"/>
              </a:ext>
            </a:extLst>
          </p:cNvPr>
          <p:cNvCxnSpPr>
            <a:stCxn id="1026" idx="0"/>
            <a:endCxn id="1028" idx="2"/>
          </p:cNvCxnSpPr>
          <p:nvPr/>
        </p:nvCxnSpPr>
        <p:spPr>
          <a:xfrm flipV="1">
            <a:off x="1859430" y="2830775"/>
            <a:ext cx="1" cy="177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DFAA8B-9F6A-22EB-B9E5-EE2573F35404}"/>
              </a:ext>
            </a:extLst>
          </p:cNvPr>
          <p:cNvCxnSpPr>
            <a:stCxn id="1028" idx="3"/>
            <a:endCxn id="1030" idx="1"/>
          </p:cNvCxnSpPr>
          <p:nvPr/>
        </p:nvCxnSpPr>
        <p:spPr>
          <a:xfrm>
            <a:off x="2956861" y="2254624"/>
            <a:ext cx="967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129479-86D0-6984-81A1-B661E8CF2833}"/>
              </a:ext>
            </a:extLst>
          </p:cNvPr>
          <p:cNvCxnSpPr>
            <a:stCxn id="1030" idx="3"/>
            <a:endCxn id="2" idx="1"/>
          </p:cNvCxnSpPr>
          <p:nvPr/>
        </p:nvCxnSpPr>
        <p:spPr>
          <a:xfrm flipV="1">
            <a:off x="5539482" y="2235861"/>
            <a:ext cx="1739859" cy="1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C8BDF76-E99C-0187-3CF9-9B7DAFA5E9FA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5450018" y="2531698"/>
            <a:ext cx="1971186" cy="2494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1587D8-72F9-AABD-1B39-1D3DBCA4BEE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9994" y="5212884"/>
            <a:ext cx="176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AD4BBB-5D73-D464-3656-533BB4EC885F}"/>
              </a:ext>
            </a:extLst>
          </p:cNvPr>
          <p:cNvSpPr txBox="1"/>
          <p:nvPr/>
        </p:nvSpPr>
        <p:spPr>
          <a:xfrm>
            <a:off x="1159202" y="359417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B0406C-88EE-8B96-9612-8FD391B101D0}"/>
              </a:ext>
            </a:extLst>
          </p:cNvPr>
          <p:cNvSpPr txBox="1"/>
          <p:nvPr/>
        </p:nvSpPr>
        <p:spPr>
          <a:xfrm>
            <a:off x="2891744" y="1538889"/>
            <a:ext cx="109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captured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54982A-28FF-1F83-5243-8B6748E8E4B1}"/>
              </a:ext>
            </a:extLst>
          </p:cNvPr>
          <p:cNvSpPr txBox="1"/>
          <p:nvPr/>
        </p:nvSpPr>
        <p:spPr>
          <a:xfrm>
            <a:off x="5886959" y="1500916"/>
            <a:ext cx="109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Rule Triggered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9D17D2-399E-9ABF-80E8-8449724A2205}"/>
              </a:ext>
            </a:extLst>
          </p:cNvPr>
          <p:cNvSpPr txBox="1"/>
          <p:nvPr/>
        </p:nvSpPr>
        <p:spPr>
          <a:xfrm>
            <a:off x="5955881" y="3105834"/>
            <a:ext cx="109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Invoke Lambda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332FC-A1A2-6B57-3D01-CF9B07DB185B}"/>
              </a:ext>
            </a:extLst>
          </p:cNvPr>
          <p:cNvSpPr txBox="1"/>
          <p:nvPr/>
        </p:nvSpPr>
        <p:spPr>
          <a:xfrm>
            <a:off x="5860759" y="5303058"/>
            <a:ext cx="141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Execute Bot</a:t>
            </a:r>
          </a:p>
        </p:txBody>
      </p:sp>
    </p:spTree>
    <p:extLst>
      <p:ext uri="{BB962C8B-B14F-4D97-AF65-F5344CB8AC3E}">
        <p14:creationId xmlns:p14="http://schemas.microsoft.com/office/powerpoint/2010/main" val="276758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1B09-A064-8286-6907-30562F8B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4D6B-3D95-6AA5-767F-1355259E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Serverless Computing</a:t>
            </a:r>
          </a:p>
          <a:p>
            <a:r>
              <a:rPr lang="en-IN" dirty="0">
                <a:latin typeface="Georgia" panose="02040502050405020303" pitchFamily="18" charset="0"/>
              </a:rPr>
              <a:t>Event driven</a:t>
            </a:r>
          </a:p>
          <a:p>
            <a:r>
              <a:rPr lang="en-IN" dirty="0">
                <a:latin typeface="Georgia" panose="02040502050405020303" pitchFamily="18" charset="0"/>
              </a:rPr>
              <a:t>Scalability</a:t>
            </a:r>
          </a:p>
          <a:p>
            <a:r>
              <a:rPr lang="en-IN" dirty="0">
                <a:latin typeface="Georgia" panose="02040502050405020303" pitchFamily="18" charset="0"/>
              </a:rPr>
              <a:t>Pay-per-use</a:t>
            </a:r>
          </a:p>
          <a:p>
            <a:r>
              <a:rPr lang="en-IN" dirty="0">
                <a:latin typeface="Georgia" panose="02040502050405020303" pitchFamily="18" charset="0"/>
              </a:rPr>
              <a:t>Integrations</a:t>
            </a:r>
          </a:p>
        </p:txBody>
      </p:sp>
    </p:spTree>
    <p:extLst>
      <p:ext uri="{BB962C8B-B14F-4D97-AF65-F5344CB8AC3E}">
        <p14:creationId xmlns:p14="http://schemas.microsoft.com/office/powerpoint/2010/main" val="140319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1B09-A064-8286-6907-30562F8B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Key management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4D6B-3D95-6AA5-767F-1355259E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Encryption</a:t>
            </a:r>
          </a:p>
          <a:p>
            <a:r>
              <a:rPr lang="en-IN" dirty="0">
                <a:latin typeface="Georgia" panose="02040502050405020303" pitchFamily="18" charset="0"/>
              </a:rPr>
              <a:t>Customer Masker Keys</a:t>
            </a:r>
          </a:p>
          <a:p>
            <a:r>
              <a:rPr lang="en-IN" dirty="0">
                <a:latin typeface="Georgia" panose="02040502050405020303" pitchFamily="18" charset="0"/>
              </a:rPr>
              <a:t>Key Policies</a:t>
            </a:r>
          </a:p>
          <a:p>
            <a:r>
              <a:rPr lang="en-IN" dirty="0">
                <a:latin typeface="Georgia" panose="02040502050405020303" pitchFamily="18" charset="0"/>
              </a:rPr>
              <a:t>Integration</a:t>
            </a:r>
          </a:p>
          <a:p>
            <a:r>
              <a:rPr lang="en-IN" dirty="0">
                <a:latin typeface="Georgia" panose="02040502050405020303" pitchFamily="18" charset="0"/>
              </a:rPr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163307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1B09-A064-8286-6907-30562F8B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Cloud Trail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4D6B-3D95-6AA5-767F-1355259E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Logging</a:t>
            </a:r>
          </a:p>
          <a:p>
            <a:r>
              <a:rPr lang="en-IN" dirty="0">
                <a:latin typeface="Georgia" panose="02040502050405020303" pitchFamily="18" charset="0"/>
              </a:rPr>
              <a:t>Management</a:t>
            </a:r>
          </a:p>
          <a:p>
            <a:r>
              <a:rPr lang="en-IN" dirty="0">
                <a:latin typeface="Georgia" panose="02040502050405020303" pitchFamily="18" charset="0"/>
              </a:rPr>
              <a:t>Integration</a:t>
            </a:r>
          </a:p>
          <a:p>
            <a:r>
              <a:rPr lang="en-IN" dirty="0">
                <a:latin typeface="Georgia" panose="02040502050405020303" pitchFamily="18" charset="0"/>
              </a:rPr>
              <a:t>Security</a:t>
            </a:r>
          </a:p>
          <a:p>
            <a:r>
              <a:rPr lang="en-IN" dirty="0">
                <a:latin typeface="Georgia" panose="02040502050405020303" pitchFamily="18" charset="0"/>
              </a:rPr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10646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1B09-A064-8286-6907-30562F8B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Amazon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4D6B-3D95-6AA5-767F-1355259E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Object Storage</a:t>
            </a:r>
          </a:p>
          <a:p>
            <a:r>
              <a:rPr lang="en-IN" dirty="0">
                <a:latin typeface="Georgia" panose="02040502050405020303" pitchFamily="18" charset="0"/>
              </a:rPr>
              <a:t>Scalability</a:t>
            </a:r>
          </a:p>
          <a:p>
            <a:r>
              <a:rPr lang="en-IN" dirty="0">
                <a:latin typeface="Georgia" panose="02040502050405020303" pitchFamily="18" charset="0"/>
              </a:rPr>
              <a:t>Durability and Availability</a:t>
            </a:r>
          </a:p>
          <a:p>
            <a:r>
              <a:rPr lang="en-IN" dirty="0">
                <a:latin typeface="Georgia" panose="02040502050405020303" pitchFamily="18" charset="0"/>
              </a:rPr>
              <a:t>Security</a:t>
            </a:r>
          </a:p>
          <a:p>
            <a:r>
              <a:rPr lang="en-IN" dirty="0">
                <a:latin typeface="Georgia" panose="02040502050405020303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69992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1B09-A064-8286-6907-30562F8B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4D6B-3D95-6AA5-767F-1355259E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Identity Management</a:t>
            </a:r>
          </a:p>
          <a:p>
            <a:r>
              <a:rPr lang="en-IN" dirty="0">
                <a:latin typeface="Georgia" panose="02040502050405020303" pitchFamily="18" charset="0"/>
              </a:rPr>
              <a:t>Granular Permissions</a:t>
            </a:r>
          </a:p>
          <a:p>
            <a:r>
              <a:rPr lang="en-IN" dirty="0">
                <a:latin typeface="Georgia" panose="02040502050405020303" pitchFamily="18" charset="0"/>
              </a:rPr>
              <a:t>Centralized Control</a:t>
            </a:r>
          </a:p>
          <a:p>
            <a:r>
              <a:rPr lang="en-IN" dirty="0">
                <a:latin typeface="Georgia" panose="02040502050405020303" pitchFamily="18" charset="0"/>
              </a:rPr>
              <a:t>Integration</a:t>
            </a:r>
          </a:p>
          <a:p>
            <a:r>
              <a:rPr lang="en-IN" dirty="0">
                <a:latin typeface="Georgia" panose="02040502050405020303" pitchFamily="18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37399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1B09-A064-8286-6907-30562F8B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Results: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C4E9EE-C855-5B45-C926-A04D491B5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06389"/>
            <a:ext cx="7886700" cy="418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7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E6F10"/>
      </a:lt2>
      <a:accent1>
        <a:srgbClr val="01BBC2"/>
      </a:accent1>
      <a:accent2>
        <a:srgbClr val="A2CD37"/>
      </a:accent2>
      <a:accent3>
        <a:srgbClr val="00B0F0"/>
      </a:accent3>
      <a:accent4>
        <a:srgbClr val="FD6D67"/>
      </a:accent4>
      <a:accent5>
        <a:srgbClr val="EAA31B"/>
      </a:accent5>
      <a:accent6>
        <a:srgbClr val="934584"/>
      </a:accent6>
      <a:hlink>
        <a:srgbClr val="BF2424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372</TotalTime>
  <Words>77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Georgia Pro Light</vt:lpstr>
      <vt:lpstr>Office Theme</vt:lpstr>
      <vt:lpstr>PowerPoint Presentation</vt:lpstr>
      <vt:lpstr>Services Used</vt:lpstr>
      <vt:lpstr>PowerPoint Presentation</vt:lpstr>
      <vt:lpstr>Lambda</vt:lpstr>
      <vt:lpstr>Key management Service</vt:lpstr>
      <vt:lpstr>Cloud Trail</vt:lpstr>
      <vt:lpstr>Amazon S3</vt:lpstr>
      <vt:lpstr>IAM</vt:lpstr>
      <vt:lpstr>Results: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nsroyal2003@gmail.com</cp:lastModifiedBy>
  <cp:revision>7</cp:revision>
  <dcterms:created xsi:type="dcterms:W3CDTF">2021-07-08T12:19:52Z</dcterms:created>
  <dcterms:modified xsi:type="dcterms:W3CDTF">2023-04-11T16:06:47Z</dcterms:modified>
</cp:coreProperties>
</file>