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13"/>
  </p:notesMasterIdLst>
  <p:sldIdLst>
    <p:sldId id="256" r:id="rId2"/>
    <p:sldId id="264" r:id="rId3"/>
    <p:sldId id="258" r:id="rId4"/>
    <p:sldId id="261" r:id="rId5"/>
    <p:sldId id="259" r:id="rId6"/>
    <p:sldId id="260" r:id="rId7"/>
    <p:sldId id="257" r:id="rId8"/>
    <p:sldId id="262" r:id="rId9"/>
    <p:sldId id="265" r:id="rId10"/>
    <p:sldId id="267"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BD60A7-F258-4EE3-BB3C-8222E1B62447}" type="datetimeFigureOut">
              <a:rPr lang="en-US" smtClean="0"/>
              <a:t>12/28/2021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FE8453-535F-49B5-B46E-288AD2DA0413}" type="slidenum">
              <a:rPr lang="en-US" smtClean="0"/>
              <a:t>‹#›</a:t>
            </a:fld>
            <a:endParaRPr lang="en-US"/>
          </a:p>
        </p:txBody>
      </p:sp>
    </p:spTree>
    <p:extLst>
      <p:ext uri="{BB962C8B-B14F-4D97-AF65-F5344CB8AC3E}">
        <p14:creationId xmlns:p14="http://schemas.microsoft.com/office/powerpoint/2010/main" val="137612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A0CF7FC-9A22-44C1-8396-E506BC548B26}" type="datetimeFigureOut">
              <a:rPr lang="en-US" smtClean="0"/>
              <a:t>12/28/2021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4A95A88-D5DF-4DB9-ACEE-DC046C6A3C2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13363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0CF7FC-9A22-44C1-8396-E506BC548B26}"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95A88-D5DF-4DB9-ACEE-DC046C6A3C2C}" type="slidenum">
              <a:rPr lang="en-US" smtClean="0"/>
              <a:t>‹#›</a:t>
            </a:fld>
            <a:endParaRPr lang="en-US"/>
          </a:p>
        </p:txBody>
      </p:sp>
    </p:spTree>
    <p:extLst>
      <p:ext uri="{BB962C8B-B14F-4D97-AF65-F5344CB8AC3E}">
        <p14:creationId xmlns:p14="http://schemas.microsoft.com/office/powerpoint/2010/main" val="347105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0CF7FC-9A22-44C1-8396-E506BC548B26}"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95A88-D5DF-4DB9-ACEE-DC046C6A3C2C}" type="slidenum">
              <a:rPr lang="en-US" smtClean="0"/>
              <a:t>‹#›</a:t>
            </a:fld>
            <a:endParaRPr lang="en-US"/>
          </a:p>
        </p:txBody>
      </p:sp>
    </p:spTree>
    <p:extLst>
      <p:ext uri="{BB962C8B-B14F-4D97-AF65-F5344CB8AC3E}">
        <p14:creationId xmlns:p14="http://schemas.microsoft.com/office/powerpoint/2010/main" val="248263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0CF7FC-9A22-44C1-8396-E506BC548B26}"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95A88-D5DF-4DB9-ACEE-DC046C6A3C2C}" type="slidenum">
              <a:rPr lang="en-US" smtClean="0"/>
              <a:t>‹#›</a:t>
            </a:fld>
            <a:endParaRPr lang="en-US"/>
          </a:p>
        </p:txBody>
      </p:sp>
    </p:spTree>
    <p:extLst>
      <p:ext uri="{BB962C8B-B14F-4D97-AF65-F5344CB8AC3E}">
        <p14:creationId xmlns:p14="http://schemas.microsoft.com/office/powerpoint/2010/main" val="141343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0CF7FC-9A22-44C1-8396-E506BC548B26}"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95A88-D5DF-4DB9-ACEE-DC046C6A3C2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391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0CF7FC-9A22-44C1-8396-E506BC548B26}"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95A88-D5DF-4DB9-ACEE-DC046C6A3C2C}" type="slidenum">
              <a:rPr lang="en-US" smtClean="0"/>
              <a:t>‹#›</a:t>
            </a:fld>
            <a:endParaRPr lang="en-US"/>
          </a:p>
        </p:txBody>
      </p:sp>
    </p:spTree>
    <p:extLst>
      <p:ext uri="{BB962C8B-B14F-4D97-AF65-F5344CB8AC3E}">
        <p14:creationId xmlns:p14="http://schemas.microsoft.com/office/powerpoint/2010/main" val="2661990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0CF7FC-9A22-44C1-8396-E506BC548B26}" type="datetimeFigureOut">
              <a:rPr lang="en-US" smtClean="0"/>
              <a:t>12/28/2021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95A88-D5DF-4DB9-ACEE-DC046C6A3C2C}" type="slidenum">
              <a:rPr lang="en-US" smtClean="0"/>
              <a:t>‹#›</a:t>
            </a:fld>
            <a:endParaRPr lang="en-US"/>
          </a:p>
        </p:txBody>
      </p:sp>
    </p:spTree>
    <p:extLst>
      <p:ext uri="{BB962C8B-B14F-4D97-AF65-F5344CB8AC3E}">
        <p14:creationId xmlns:p14="http://schemas.microsoft.com/office/powerpoint/2010/main" val="297255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0CF7FC-9A22-44C1-8396-E506BC548B26}" type="datetimeFigureOut">
              <a:rPr lang="en-US" smtClean="0"/>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95A88-D5DF-4DB9-ACEE-DC046C6A3C2C}" type="slidenum">
              <a:rPr lang="en-US" smtClean="0"/>
              <a:t>‹#›</a:t>
            </a:fld>
            <a:endParaRPr lang="en-US"/>
          </a:p>
        </p:txBody>
      </p:sp>
    </p:spTree>
    <p:extLst>
      <p:ext uri="{BB962C8B-B14F-4D97-AF65-F5344CB8AC3E}">
        <p14:creationId xmlns:p14="http://schemas.microsoft.com/office/powerpoint/2010/main" val="2806468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0CF7FC-9A22-44C1-8396-E506BC548B26}" type="datetimeFigureOut">
              <a:rPr lang="en-US" smtClean="0"/>
              <a:t>12/28/2021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95A88-D5DF-4DB9-ACEE-DC046C6A3C2C}" type="slidenum">
              <a:rPr lang="en-US" smtClean="0"/>
              <a:t>‹#›</a:t>
            </a:fld>
            <a:endParaRPr lang="en-US"/>
          </a:p>
        </p:txBody>
      </p:sp>
    </p:spTree>
    <p:extLst>
      <p:ext uri="{BB962C8B-B14F-4D97-AF65-F5344CB8AC3E}">
        <p14:creationId xmlns:p14="http://schemas.microsoft.com/office/powerpoint/2010/main" val="297392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0CF7FC-9A22-44C1-8396-E506BC548B26}"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95A88-D5DF-4DB9-ACEE-DC046C6A3C2C}" type="slidenum">
              <a:rPr lang="en-US" smtClean="0"/>
              <a:t>‹#›</a:t>
            </a:fld>
            <a:endParaRPr lang="en-US"/>
          </a:p>
        </p:txBody>
      </p:sp>
    </p:spTree>
    <p:extLst>
      <p:ext uri="{BB962C8B-B14F-4D97-AF65-F5344CB8AC3E}">
        <p14:creationId xmlns:p14="http://schemas.microsoft.com/office/powerpoint/2010/main" val="140797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0CF7FC-9A22-44C1-8396-E506BC548B26}"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95A88-D5DF-4DB9-ACEE-DC046C6A3C2C}" type="slidenum">
              <a:rPr lang="en-US" smtClean="0"/>
              <a:t>‹#›</a:t>
            </a:fld>
            <a:endParaRPr lang="en-US"/>
          </a:p>
        </p:txBody>
      </p:sp>
    </p:spTree>
    <p:extLst>
      <p:ext uri="{BB962C8B-B14F-4D97-AF65-F5344CB8AC3E}">
        <p14:creationId xmlns:p14="http://schemas.microsoft.com/office/powerpoint/2010/main" val="395393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A0CF7FC-9A22-44C1-8396-E506BC548B26}" type="datetimeFigureOut">
              <a:rPr lang="en-US" smtClean="0"/>
              <a:t>12/28/2021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4A95A88-D5DF-4DB9-ACEE-DC046C6A3C2C}" type="slidenum">
              <a:rPr lang="en-US" smtClean="0"/>
              <a:t>‹#›</a:t>
            </a:fld>
            <a:endParaRPr lang="en-US"/>
          </a:p>
        </p:txBody>
      </p:sp>
    </p:spTree>
    <p:extLst>
      <p:ext uri="{BB962C8B-B14F-4D97-AF65-F5344CB8AC3E}">
        <p14:creationId xmlns:p14="http://schemas.microsoft.com/office/powerpoint/2010/main" val="301853435"/>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ct.lsu.edu/~sidhanti/tutorials/data_structures/page262.html" TargetMode="External"/><Relationship Id="rId2" Type="http://schemas.openxmlformats.org/officeDocument/2006/relationships/hyperlink" Target="https://runestone.academy/runestone/books/published/pythonds/BasicDS/InfixPrefixandPostfixExpressions.html" TargetMode="External"/><Relationship Id="rId1" Type="http://schemas.openxmlformats.org/officeDocument/2006/relationships/slideLayout" Target="../slideLayouts/slideLayout2.xml"/><Relationship Id="rId5" Type="http://schemas.openxmlformats.org/officeDocument/2006/relationships/hyperlink" Target="https://www.krivalar.com/data-structures-expression-tree" TargetMode="External"/><Relationship Id="rId4" Type="http://schemas.openxmlformats.org/officeDocument/2006/relationships/hyperlink" Target="https://www.cct.lsu.edu/~sidhanti/tutorials/data_structures/page265.html#SECTION00105030000000000000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E8B2F0-A06F-4754-835E-9C1971C439B8}"/>
              </a:ext>
            </a:extLst>
          </p:cNvPr>
          <p:cNvSpPr>
            <a:spLocks noGrp="1"/>
          </p:cNvSpPr>
          <p:nvPr>
            <p:ph type="ctrTitle"/>
          </p:nvPr>
        </p:nvSpPr>
        <p:spPr>
          <a:xfrm>
            <a:off x="1174132" y="2128321"/>
            <a:ext cx="11017868" cy="1470171"/>
          </a:xfrm>
        </p:spPr>
        <p:txBody>
          <a:bodyPr>
            <a:normAutofit/>
          </a:bodyPr>
          <a:lstStyle/>
          <a:p>
            <a:r>
              <a:rPr lang="en-US" sz="8800" dirty="0" smtClean="0">
                <a:latin typeface="Berlin Sans FB" panose="020E0602020502020306" pitchFamily="34" charset="0"/>
              </a:rPr>
              <a:t>  Expression </a:t>
            </a:r>
            <a:r>
              <a:rPr lang="en-US" sz="8800" dirty="0">
                <a:latin typeface="Berlin Sans FB" panose="020E0602020502020306" pitchFamily="34" charset="0"/>
              </a:rPr>
              <a:t>tree </a:t>
            </a:r>
          </a:p>
        </p:txBody>
      </p:sp>
      <p:sp>
        <p:nvSpPr>
          <p:cNvPr id="3" name="Subtitle 2">
            <a:extLst>
              <a:ext uri="{FF2B5EF4-FFF2-40B4-BE49-F238E27FC236}">
                <a16:creationId xmlns:a16="http://schemas.microsoft.com/office/drawing/2014/main" xmlns="" id="{C3CF52BF-7407-4565-981A-C2FECDE57306}"/>
              </a:ext>
            </a:extLst>
          </p:cNvPr>
          <p:cNvSpPr>
            <a:spLocks noGrp="1"/>
          </p:cNvSpPr>
          <p:nvPr>
            <p:ph type="subTitle" idx="1"/>
          </p:nvPr>
        </p:nvSpPr>
        <p:spPr>
          <a:xfrm>
            <a:off x="7873468" y="4501498"/>
            <a:ext cx="3949338" cy="1691640"/>
          </a:xfrm>
        </p:spPr>
        <p:txBody>
          <a:bodyPr>
            <a:normAutofit/>
          </a:bodyPr>
          <a:lstStyle/>
          <a:p>
            <a:r>
              <a:rPr lang="en-US" dirty="0" smtClean="0"/>
              <a:t>Osama Hameed - 22737</a:t>
            </a:r>
            <a:endParaRPr lang="en-US" dirty="0"/>
          </a:p>
          <a:p>
            <a:r>
              <a:rPr lang="en-US" dirty="0" smtClean="0"/>
              <a:t>Muhammad </a:t>
            </a:r>
            <a:r>
              <a:rPr lang="en-US" dirty="0" err="1" smtClean="0"/>
              <a:t>Sumair</a:t>
            </a:r>
            <a:r>
              <a:rPr lang="en-US" dirty="0" smtClean="0"/>
              <a:t> - 22995</a:t>
            </a:r>
            <a:endParaRPr lang="en-US" dirty="0"/>
          </a:p>
          <a:p>
            <a:r>
              <a:rPr lang="en-US" dirty="0" err="1"/>
              <a:t>Khansa</a:t>
            </a:r>
            <a:r>
              <a:rPr lang="en-US" dirty="0"/>
              <a:t> </a:t>
            </a:r>
            <a:r>
              <a:rPr lang="en-US" dirty="0" smtClean="0"/>
              <a:t>Junaid - 23074</a:t>
            </a:r>
            <a:endParaRPr lang="en-US" dirty="0"/>
          </a:p>
        </p:txBody>
      </p:sp>
    </p:spTree>
    <p:extLst>
      <p:ext uri="{BB962C8B-B14F-4D97-AF65-F5344CB8AC3E}">
        <p14:creationId xmlns:p14="http://schemas.microsoft.com/office/powerpoint/2010/main" val="184424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59"/>
            <a:ext cx="9692640" cy="1501677"/>
          </a:xfrm>
        </p:spPr>
        <p:txBody>
          <a:bodyPr>
            <a:normAutofit fontScale="90000"/>
          </a:bodyPr>
          <a:lstStyle/>
          <a:p>
            <a:r>
              <a:rPr lang="en-US" b="1" dirty="0" smtClean="0"/>
              <a:t>Time Complexities for InfixToPostfixConvertor and Stacks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8305921"/>
              </p:ext>
            </p:extLst>
          </p:nvPr>
        </p:nvGraphicFramePr>
        <p:xfrm>
          <a:off x="1261870" y="2446986"/>
          <a:ext cx="8371526" cy="2833350"/>
        </p:xfrm>
        <a:graphic>
          <a:graphicData uri="http://schemas.openxmlformats.org/drawingml/2006/table">
            <a:tbl>
              <a:tblPr firstRow="1" bandRow="1">
                <a:tableStyleId>{5C22544A-7EE6-4342-B048-85BDC9FD1C3A}</a:tableStyleId>
              </a:tblPr>
              <a:tblGrid>
                <a:gridCol w="4185763"/>
                <a:gridCol w="4185763"/>
              </a:tblGrid>
              <a:tr h="566670">
                <a:tc>
                  <a:txBody>
                    <a:bodyPr/>
                    <a:lstStyle/>
                    <a:p>
                      <a:r>
                        <a:rPr lang="en-US" b="1" dirty="0" smtClean="0"/>
                        <a:t>METHOD</a:t>
                      </a:r>
                      <a:endParaRPr lang="en-US" b="1" dirty="0"/>
                    </a:p>
                  </a:txBody>
                  <a:tcPr/>
                </a:tc>
                <a:tc>
                  <a:txBody>
                    <a:bodyPr/>
                    <a:lstStyle/>
                    <a:p>
                      <a:r>
                        <a:rPr lang="en-US" dirty="0" smtClean="0"/>
                        <a:t>WORST</a:t>
                      </a:r>
                      <a:r>
                        <a:rPr lang="en-US" baseline="0" dirty="0" smtClean="0"/>
                        <a:t> CASE</a:t>
                      </a:r>
                      <a:endParaRPr lang="en-US" dirty="0"/>
                    </a:p>
                  </a:txBody>
                  <a:tcPr/>
                </a:tc>
              </a:tr>
              <a:tr h="566670">
                <a:tc>
                  <a:txBody>
                    <a:bodyPr/>
                    <a:lstStyle/>
                    <a:p>
                      <a:r>
                        <a:rPr lang="en-US" b="1" dirty="0" smtClean="0"/>
                        <a:t>ConvertToPostfix()</a:t>
                      </a:r>
                      <a:endParaRPr lang="en-US" b="1" dirty="0"/>
                    </a:p>
                  </a:txBody>
                  <a:tcPr/>
                </a:tc>
                <a:tc>
                  <a:txBody>
                    <a:bodyPr/>
                    <a:lstStyle/>
                    <a:p>
                      <a:r>
                        <a:rPr lang="en-US" dirty="0" smtClean="0"/>
                        <a:t>O(n)</a:t>
                      </a:r>
                      <a:endParaRPr lang="en-US" dirty="0"/>
                    </a:p>
                  </a:txBody>
                  <a:tcPr/>
                </a:tc>
              </a:tr>
              <a:tr h="566670">
                <a:tc>
                  <a:txBody>
                    <a:bodyPr/>
                    <a:lstStyle/>
                    <a:p>
                      <a:r>
                        <a:rPr lang="en-US" b="1" dirty="0" smtClean="0"/>
                        <a:t>Push()</a:t>
                      </a:r>
                      <a:endParaRPr lang="en-US" b="1" dirty="0"/>
                    </a:p>
                  </a:txBody>
                  <a:tcPr/>
                </a:tc>
                <a:tc>
                  <a:txBody>
                    <a:bodyPr/>
                    <a:lstStyle/>
                    <a:p>
                      <a:r>
                        <a:rPr lang="en-US" dirty="0" smtClean="0"/>
                        <a:t>O(1)</a:t>
                      </a:r>
                      <a:endParaRPr lang="en-US" dirty="0"/>
                    </a:p>
                  </a:txBody>
                  <a:tcPr/>
                </a:tc>
              </a:tr>
              <a:tr h="566670">
                <a:tc>
                  <a:txBody>
                    <a:bodyPr/>
                    <a:lstStyle/>
                    <a:p>
                      <a:r>
                        <a:rPr lang="en-US" b="1" dirty="0" smtClean="0"/>
                        <a:t>Pop()</a:t>
                      </a:r>
                      <a:endParaRPr lang="en-US" b="1" dirty="0"/>
                    </a:p>
                  </a:txBody>
                  <a:tcPr/>
                </a:tc>
                <a:tc>
                  <a:txBody>
                    <a:bodyPr/>
                    <a:lstStyle/>
                    <a:p>
                      <a:r>
                        <a:rPr lang="en-US" dirty="0" smtClean="0"/>
                        <a:t>O(1)</a:t>
                      </a:r>
                      <a:endParaRPr lang="en-US" dirty="0"/>
                    </a:p>
                  </a:txBody>
                  <a:tcPr/>
                </a:tc>
              </a:tr>
              <a:tr h="566670">
                <a:tc>
                  <a:txBody>
                    <a:bodyPr/>
                    <a:lstStyle/>
                    <a:p>
                      <a:r>
                        <a:rPr lang="en-US" b="1" dirty="0" smtClean="0"/>
                        <a:t>Peek()</a:t>
                      </a:r>
                      <a:endParaRPr lang="en-US" b="1" dirty="0"/>
                    </a:p>
                  </a:txBody>
                  <a:tcPr/>
                </a:tc>
                <a:tc>
                  <a:txBody>
                    <a:bodyPr/>
                    <a:lstStyle/>
                    <a:p>
                      <a:r>
                        <a:rPr lang="en-US" dirty="0" smtClean="0"/>
                        <a:t>O(1)</a:t>
                      </a:r>
                      <a:endParaRPr lang="en-US" dirty="0"/>
                    </a:p>
                  </a:txBody>
                  <a:tcPr/>
                </a:tc>
              </a:tr>
            </a:tbl>
          </a:graphicData>
        </a:graphic>
      </p:graphicFrame>
    </p:spTree>
    <p:extLst>
      <p:ext uri="{BB962C8B-B14F-4D97-AF65-F5344CB8AC3E}">
        <p14:creationId xmlns:p14="http://schemas.microsoft.com/office/powerpoint/2010/main" val="3518442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261872" y="1970468"/>
            <a:ext cx="8595360" cy="4209669"/>
          </a:xfrm>
        </p:spPr>
        <p:txBody>
          <a:bodyPr>
            <a:normAutofit/>
          </a:bodyPr>
          <a:lstStyle/>
          <a:p>
            <a:r>
              <a:rPr lang="en-US" sz="2000" dirty="0">
                <a:hlinkClick r:id="rId2"/>
              </a:rPr>
              <a:t>https://</a:t>
            </a:r>
            <a:r>
              <a:rPr lang="en-US" sz="2000" dirty="0" smtClean="0">
                <a:hlinkClick r:id="rId2"/>
              </a:rPr>
              <a:t>runestone.academy/runestone/books/published/pythonds/BasicDS/InfixPrefixandPostfixExpressions.html</a:t>
            </a:r>
            <a:endParaRPr lang="en-US" sz="2000" dirty="0" smtClean="0"/>
          </a:p>
          <a:p>
            <a:r>
              <a:rPr lang="en-US" sz="2000" dirty="0">
                <a:hlinkClick r:id="rId3"/>
              </a:rPr>
              <a:t>https://www.cct.lsu.edu/~</a:t>
            </a:r>
            <a:r>
              <a:rPr lang="en-US" sz="2000" dirty="0" smtClean="0">
                <a:hlinkClick r:id="rId3"/>
              </a:rPr>
              <a:t>sidhanti/tutorials/data_structures/page262.html</a:t>
            </a:r>
            <a:endParaRPr lang="en-US" sz="2000" dirty="0" smtClean="0"/>
          </a:p>
          <a:p>
            <a:r>
              <a:rPr lang="en-US" sz="2000" dirty="0">
                <a:hlinkClick r:id="rId4"/>
              </a:rPr>
              <a:t>https://www.cct.lsu.edu/~</a:t>
            </a:r>
            <a:r>
              <a:rPr lang="en-US" sz="2000" dirty="0" smtClean="0">
                <a:hlinkClick r:id="rId4"/>
              </a:rPr>
              <a:t>sidhanti/tutorials/data_structures/page265.html#SECTION0010503000000000000000</a:t>
            </a:r>
            <a:endParaRPr lang="en-US" sz="2000" dirty="0" smtClean="0"/>
          </a:p>
          <a:p>
            <a:r>
              <a:rPr lang="en-US" sz="2000" dirty="0">
                <a:hlinkClick r:id="rId5"/>
              </a:rPr>
              <a:t>https://</a:t>
            </a:r>
            <a:r>
              <a:rPr lang="en-US" sz="2000" dirty="0" smtClean="0">
                <a:hlinkClick r:id="rId5"/>
              </a:rPr>
              <a:t>www.krivalar.com/data-structures-expression-tree</a:t>
            </a:r>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140525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Data Structures Used:</a:t>
            </a:r>
            <a:endParaRPr lang="en-US" sz="4800" b="1" dirty="0"/>
          </a:p>
        </p:txBody>
      </p:sp>
      <p:sp>
        <p:nvSpPr>
          <p:cNvPr id="3" name="Content Placeholder 2"/>
          <p:cNvSpPr>
            <a:spLocks noGrp="1"/>
          </p:cNvSpPr>
          <p:nvPr>
            <p:ph idx="1"/>
          </p:nvPr>
        </p:nvSpPr>
        <p:spPr/>
        <p:txBody>
          <a:bodyPr>
            <a:normAutofit/>
          </a:bodyPr>
          <a:lstStyle/>
          <a:p>
            <a:endParaRPr lang="en-US" sz="2800" dirty="0" smtClean="0"/>
          </a:p>
          <a:p>
            <a:r>
              <a:rPr lang="en-US" sz="2800" dirty="0" smtClean="0"/>
              <a:t>Generic Stacks</a:t>
            </a:r>
          </a:p>
          <a:p>
            <a:endParaRPr lang="en-US" sz="2800" dirty="0" smtClean="0"/>
          </a:p>
          <a:p>
            <a:r>
              <a:rPr lang="en-US" sz="2800" dirty="0" smtClean="0"/>
              <a:t>Binary Trees</a:t>
            </a:r>
            <a:endParaRPr lang="en-US" sz="2800" dirty="0"/>
          </a:p>
        </p:txBody>
      </p:sp>
    </p:spTree>
    <p:extLst>
      <p:ext uri="{BB962C8B-B14F-4D97-AF65-F5344CB8AC3E}">
        <p14:creationId xmlns:p14="http://schemas.microsoft.com/office/powerpoint/2010/main" val="259075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EA824DF-CB9E-4378-9B28-E6D1B4133351}"/>
              </a:ext>
            </a:extLst>
          </p:cNvPr>
          <p:cNvSpPr>
            <a:spLocks noGrp="1"/>
          </p:cNvSpPr>
          <p:nvPr>
            <p:ph idx="1"/>
          </p:nvPr>
        </p:nvSpPr>
        <p:spPr>
          <a:xfrm>
            <a:off x="567743" y="180304"/>
            <a:ext cx="8860692" cy="6490951"/>
          </a:xfrm>
        </p:spPr>
        <p:txBody>
          <a:bodyPr>
            <a:normAutofit/>
          </a:bodyPr>
          <a:lstStyle/>
          <a:p>
            <a:pPr marL="0" indent="0" algn="just">
              <a:buNone/>
            </a:pPr>
            <a:r>
              <a:rPr lang="en-US" sz="3600" b="1" dirty="0">
                <a:latin typeface="Agency FB" panose="020B0503020202020204" pitchFamily="34" charset="0"/>
              </a:rPr>
              <a:t>There are three types of expression formats</a:t>
            </a:r>
            <a:r>
              <a:rPr lang="en-US" sz="3600" b="1" dirty="0" smtClean="0">
                <a:latin typeface="Agency FB" panose="020B0503020202020204" pitchFamily="34" charset="0"/>
              </a:rPr>
              <a:t>:</a:t>
            </a:r>
          </a:p>
          <a:p>
            <a:pPr marL="0" indent="0" algn="just">
              <a:buNone/>
            </a:pPr>
            <a:endParaRPr lang="en-US" sz="3600" b="1" dirty="0">
              <a:latin typeface="Agency FB" panose="020B0503020202020204" pitchFamily="34" charset="0"/>
            </a:endParaRPr>
          </a:p>
          <a:p>
            <a:pPr marL="0" indent="0" algn="just">
              <a:buNone/>
            </a:pPr>
            <a:r>
              <a:rPr lang="en-US" sz="2400" b="1" dirty="0" smtClean="0">
                <a:latin typeface="Agency FB" panose="020B0503020202020204" pitchFamily="34" charset="0"/>
              </a:rPr>
              <a:t>1.Infix </a:t>
            </a:r>
            <a:r>
              <a:rPr lang="en-US" sz="2400" b="1" dirty="0">
                <a:latin typeface="Agency FB" panose="020B0503020202020204" pitchFamily="34" charset="0"/>
              </a:rPr>
              <a:t>expression(In-order):</a:t>
            </a:r>
          </a:p>
          <a:p>
            <a:pPr marL="0" indent="0" algn="just">
              <a:buNone/>
            </a:pPr>
            <a:r>
              <a:rPr lang="en-US" sz="2400" dirty="0">
                <a:solidFill>
                  <a:srgbClr val="000000"/>
                </a:solidFill>
                <a:latin typeface="Agency FB" panose="020B0503020202020204" pitchFamily="34" charset="0"/>
              </a:rPr>
              <a:t>I</a:t>
            </a:r>
            <a:r>
              <a:rPr lang="en-US" sz="2400" i="0" dirty="0">
                <a:solidFill>
                  <a:srgbClr val="000000"/>
                </a:solidFill>
                <a:effectLst/>
                <a:latin typeface="Agency FB" panose="020B0503020202020204" pitchFamily="34" charset="0"/>
              </a:rPr>
              <a:t>n infix notation, e.g. a - b + c, where operators are used in-between operands</a:t>
            </a:r>
            <a:r>
              <a:rPr lang="en-US" sz="2400" i="0" dirty="0" smtClean="0">
                <a:solidFill>
                  <a:srgbClr val="000000"/>
                </a:solidFill>
                <a:effectLst/>
                <a:latin typeface="Agency FB" panose="020B0503020202020204" pitchFamily="34" charset="0"/>
              </a:rPr>
              <a:t>.</a:t>
            </a:r>
          </a:p>
          <a:p>
            <a:pPr marL="0" indent="0" algn="just">
              <a:buNone/>
            </a:pPr>
            <a:endParaRPr lang="en-US" sz="2400" dirty="0">
              <a:latin typeface="Agency FB" panose="020B0503020202020204" pitchFamily="34" charset="0"/>
            </a:endParaRPr>
          </a:p>
          <a:p>
            <a:pPr marL="0" indent="0" algn="just">
              <a:buNone/>
            </a:pPr>
            <a:r>
              <a:rPr lang="en-US" sz="2400" b="1" dirty="0">
                <a:latin typeface="Agency FB" panose="020B0503020202020204" pitchFamily="34" charset="0"/>
              </a:rPr>
              <a:t>2.Postfix expression(Post-order):</a:t>
            </a:r>
          </a:p>
          <a:p>
            <a:pPr marL="0" indent="0" algn="just">
              <a:buNone/>
            </a:pPr>
            <a:r>
              <a:rPr lang="en-US" sz="2400" dirty="0">
                <a:latin typeface="Agency FB" panose="020B0503020202020204" pitchFamily="34" charset="0"/>
              </a:rPr>
              <a:t>In Postfix , operators are postfixed to operands, </a:t>
            </a:r>
            <a:r>
              <a:rPr lang="en-US" sz="2400" dirty="0" err="1">
                <a:latin typeface="Agency FB" panose="020B0503020202020204" pitchFamily="34" charset="0"/>
              </a:rPr>
              <a:t>i.e</a:t>
            </a:r>
            <a:r>
              <a:rPr lang="en-US" sz="2400" dirty="0">
                <a:latin typeface="Agency FB" panose="020B0503020202020204" pitchFamily="34" charset="0"/>
              </a:rPr>
              <a:t> operator is written ahead </a:t>
            </a:r>
            <a:r>
              <a:rPr lang="en-US" sz="2400" dirty="0" smtClean="0">
                <a:latin typeface="Agency FB" panose="020B0503020202020204" pitchFamily="34" charset="0"/>
              </a:rPr>
              <a:t>of </a:t>
            </a:r>
            <a:r>
              <a:rPr lang="en-US" sz="2400" dirty="0">
                <a:latin typeface="Agency FB" panose="020B0503020202020204" pitchFamily="34" charset="0"/>
              </a:rPr>
              <a:t>operands, </a:t>
            </a:r>
            <a:endParaRPr lang="en-US" sz="2400" dirty="0" smtClean="0">
              <a:latin typeface="Agency FB" panose="020B0503020202020204" pitchFamily="34" charset="0"/>
            </a:endParaRPr>
          </a:p>
          <a:p>
            <a:pPr marL="0" indent="0" algn="just">
              <a:buNone/>
            </a:pPr>
            <a:endParaRPr lang="en-US" sz="2400" dirty="0">
              <a:latin typeface="Agency FB" panose="020B0503020202020204" pitchFamily="34" charset="0"/>
            </a:endParaRPr>
          </a:p>
          <a:p>
            <a:pPr marL="0" indent="0" algn="just">
              <a:buNone/>
            </a:pPr>
            <a:r>
              <a:rPr lang="en-US" sz="2400" b="1" dirty="0">
                <a:latin typeface="Agency FB" panose="020B0503020202020204" pitchFamily="34" charset="0"/>
              </a:rPr>
              <a:t>3.Prefix expression(Pre-order):</a:t>
            </a:r>
            <a:r>
              <a:rPr lang="en-US" sz="2400" b="1" i="0" dirty="0">
                <a:solidFill>
                  <a:srgbClr val="000000"/>
                </a:solidFill>
                <a:effectLst/>
                <a:latin typeface="Agency FB" panose="020B0503020202020204" pitchFamily="34" charset="0"/>
              </a:rPr>
              <a:t> </a:t>
            </a:r>
          </a:p>
          <a:p>
            <a:pPr marL="0" indent="0" algn="just">
              <a:buNone/>
            </a:pPr>
            <a:r>
              <a:rPr lang="en-US" sz="2400" dirty="0">
                <a:solidFill>
                  <a:srgbClr val="000000"/>
                </a:solidFill>
                <a:latin typeface="Agency FB" panose="020B0503020202020204" pitchFamily="34" charset="0"/>
              </a:rPr>
              <a:t>In Prefix, O</a:t>
            </a:r>
            <a:r>
              <a:rPr lang="en-US" sz="2400" i="0" dirty="0">
                <a:solidFill>
                  <a:srgbClr val="000000"/>
                </a:solidFill>
                <a:effectLst/>
                <a:latin typeface="Agency FB" panose="020B0503020202020204" pitchFamily="34" charset="0"/>
              </a:rPr>
              <a:t>perator is prefixed to operands, i.e. operator is written ahead of operands. For example, +ab. This is equivalent to its infix notation a + b.</a:t>
            </a:r>
            <a:endParaRPr lang="en-US" sz="2400" dirty="0">
              <a:latin typeface="Agency FB" panose="020B0503020202020204" pitchFamily="34" charset="0"/>
            </a:endParaRPr>
          </a:p>
          <a:p>
            <a:pPr marL="0" indent="0" algn="just">
              <a:buNone/>
            </a:pPr>
            <a:endParaRPr lang="en-US" dirty="0"/>
          </a:p>
        </p:txBody>
      </p:sp>
    </p:spTree>
    <p:extLst>
      <p:ext uri="{BB962C8B-B14F-4D97-AF65-F5344CB8AC3E}">
        <p14:creationId xmlns:p14="http://schemas.microsoft.com/office/powerpoint/2010/main" val="3353681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E11225-2CD5-4866-85C6-E660149AF2B8}"/>
              </a:ext>
            </a:extLst>
          </p:cNvPr>
          <p:cNvSpPr>
            <a:spLocks noGrp="1"/>
          </p:cNvSpPr>
          <p:nvPr>
            <p:ph type="title"/>
          </p:nvPr>
        </p:nvSpPr>
        <p:spPr>
          <a:xfrm>
            <a:off x="823990" y="365760"/>
            <a:ext cx="9692640" cy="1325562"/>
          </a:xfrm>
        </p:spPr>
        <p:txBody>
          <a:bodyPr>
            <a:normAutofit/>
          </a:bodyPr>
          <a:lstStyle/>
          <a:p>
            <a:r>
              <a:rPr lang="en-US" sz="5400" dirty="0">
                <a:latin typeface="Bahnschrift Condensed" panose="020B0502040204020203" pitchFamily="34" charset="0"/>
              </a:rPr>
              <a:t>Why computers uses postfix notation?</a:t>
            </a:r>
          </a:p>
        </p:txBody>
      </p:sp>
      <p:sp>
        <p:nvSpPr>
          <p:cNvPr id="3" name="Content Placeholder 2">
            <a:extLst>
              <a:ext uri="{FF2B5EF4-FFF2-40B4-BE49-F238E27FC236}">
                <a16:creationId xmlns:a16="http://schemas.microsoft.com/office/drawing/2014/main" xmlns="" id="{9922D78E-26CA-4F3F-A90D-561C6CFF2BA2}"/>
              </a:ext>
            </a:extLst>
          </p:cNvPr>
          <p:cNvSpPr>
            <a:spLocks noGrp="1"/>
          </p:cNvSpPr>
          <p:nvPr>
            <p:ph idx="1"/>
          </p:nvPr>
        </p:nvSpPr>
        <p:spPr>
          <a:xfrm>
            <a:off x="823990" y="2215166"/>
            <a:ext cx="8595360" cy="4286943"/>
          </a:xfrm>
        </p:spPr>
        <p:txBody>
          <a:bodyPr>
            <a:normAutofit/>
          </a:bodyPr>
          <a:lstStyle/>
          <a:p>
            <a:pPr algn="just"/>
            <a:r>
              <a:rPr lang="en-US" sz="2400" dirty="0">
                <a:latin typeface="Agency FB" panose="020B0503020202020204" pitchFamily="34" charset="0"/>
              </a:rPr>
              <a:t>In postfix notation, we </a:t>
            </a:r>
            <a:r>
              <a:rPr lang="en-US" sz="2400" b="0" i="0" dirty="0">
                <a:solidFill>
                  <a:srgbClr val="282829"/>
                </a:solidFill>
                <a:effectLst/>
                <a:latin typeface="Agency FB" panose="020B0503020202020204" pitchFamily="34" charset="0"/>
              </a:rPr>
              <a:t>don’t have to deal with things like operator precedence ever—at all. This makes evaluation simple and straightforward. </a:t>
            </a:r>
          </a:p>
          <a:p>
            <a:pPr algn="just"/>
            <a:r>
              <a:rPr lang="en-US" sz="2400" dirty="0">
                <a:solidFill>
                  <a:srgbClr val="282829"/>
                </a:solidFill>
                <a:latin typeface="Agency FB" panose="020B0503020202020204" pitchFamily="34" charset="0"/>
              </a:rPr>
              <a:t>Also formulas can be written without parenthesis, with no operator precedence, and right and left associativity are also not taken in to consideration.</a:t>
            </a:r>
            <a:r>
              <a:rPr lang="en-US" sz="2400" b="0" i="0" dirty="0">
                <a:solidFill>
                  <a:srgbClr val="000000"/>
                </a:solidFill>
                <a:effectLst/>
                <a:latin typeface="Agency FB" panose="020B0503020202020204" pitchFamily="34" charset="0"/>
              </a:rPr>
              <a:t> </a:t>
            </a:r>
          </a:p>
          <a:p>
            <a:pPr algn="just"/>
            <a:r>
              <a:rPr lang="en-US" sz="2400" dirty="0">
                <a:solidFill>
                  <a:srgbClr val="000000"/>
                </a:solidFill>
                <a:latin typeface="Agency FB" panose="020B0503020202020204" pitchFamily="34" charset="0"/>
              </a:rPr>
              <a:t>T</a:t>
            </a:r>
            <a:r>
              <a:rPr lang="en-US" sz="2400" b="0" i="0" dirty="0">
                <a:solidFill>
                  <a:srgbClr val="000000"/>
                </a:solidFill>
                <a:effectLst/>
                <a:latin typeface="Agency FB" panose="020B0503020202020204" pitchFamily="34" charset="0"/>
              </a:rPr>
              <a:t>hese can be evaluated as two operands and an operator at a time, this becomes easier for the compiler and the computer to handle and evaluate, and also in a short time.</a:t>
            </a:r>
          </a:p>
          <a:p>
            <a:pPr algn="just"/>
            <a:endParaRPr lang="en-US" dirty="0">
              <a:solidFill>
                <a:srgbClr val="282829"/>
              </a:solidFill>
              <a:latin typeface="-apple-system"/>
            </a:endParaRPr>
          </a:p>
        </p:txBody>
      </p:sp>
    </p:spTree>
    <p:extLst>
      <p:ext uri="{BB962C8B-B14F-4D97-AF65-F5344CB8AC3E}">
        <p14:creationId xmlns:p14="http://schemas.microsoft.com/office/powerpoint/2010/main" val="115839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01B3C2-3238-419F-9EEA-48289C4D2E4A}"/>
              </a:ext>
            </a:extLst>
          </p:cNvPr>
          <p:cNvSpPr>
            <a:spLocks noGrp="1"/>
          </p:cNvSpPr>
          <p:nvPr>
            <p:ph type="title"/>
          </p:nvPr>
        </p:nvSpPr>
        <p:spPr>
          <a:xfrm>
            <a:off x="606380" y="493914"/>
            <a:ext cx="10515600" cy="809334"/>
          </a:xfrm>
        </p:spPr>
        <p:txBody>
          <a:bodyPr>
            <a:noAutofit/>
          </a:bodyPr>
          <a:lstStyle/>
          <a:p>
            <a:r>
              <a:rPr lang="en-US" sz="5400" dirty="0">
                <a:latin typeface="Bahnschrift Condensed" panose="020B0502040204020203" pitchFamily="34" charset="0"/>
              </a:rPr>
              <a:t>Postfix Notation</a:t>
            </a:r>
          </a:p>
        </p:txBody>
      </p:sp>
      <p:sp>
        <p:nvSpPr>
          <p:cNvPr id="3" name="Content Placeholder 2">
            <a:extLst>
              <a:ext uri="{FF2B5EF4-FFF2-40B4-BE49-F238E27FC236}">
                <a16:creationId xmlns:a16="http://schemas.microsoft.com/office/drawing/2014/main" xmlns="" id="{F171FC65-AD9C-493A-AA8B-095CFFCB535A}"/>
              </a:ext>
            </a:extLst>
          </p:cNvPr>
          <p:cNvSpPr>
            <a:spLocks noGrp="1"/>
          </p:cNvSpPr>
          <p:nvPr>
            <p:ph idx="1"/>
          </p:nvPr>
        </p:nvSpPr>
        <p:spPr>
          <a:xfrm>
            <a:off x="606380" y="1962848"/>
            <a:ext cx="10314904" cy="4895152"/>
          </a:xfrm>
        </p:spPr>
        <p:txBody>
          <a:bodyPr>
            <a:normAutofit/>
          </a:bodyPr>
          <a:lstStyle/>
          <a:p>
            <a:pPr algn="just"/>
            <a:r>
              <a:rPr lang="en-US" sz="2400" dirty="0">
                <a:latin typeface="Agency FB" panose="020B0503020202020204" pitchFamily="34" charset="0"/>
              </a:rPr>
              <a:t>This notation style is also called reversed polish notation.</a:t>
            </a:r>
          </a:p>
          <a:p>
            <a:pPr algn="just"/>
            <a:r>
              <a:rPr lang="en-US" sz="2400" dirty="0">
                <a:latin typeface="Agency FB" panose="020B0503020202020204" pitchFamily="34" charset="0"/>
              </a:rPr>
              <a:t>Postfix form is basically operand&gt;operand&gt;operator.</a:t>
            </a:r>
          </a:p>
          <a:p>
            <a:pPr algn="just"/>
            <a:r>
              <a:rPr lang="en-US" sz="2400" dirty="0">
                <a:latin typeface="Agency FB" panose="020B0503020202020204" pitchFamily="34" charset="0"/>
              </a:rPr>
              <a:t>And in this form there are no parenthesis required.</a:t>
            </a:r>
          </a:p>
          <a:p>
            <a:pPr algn="just"/>
            <a:r>
              <a:rPr lang="en-US" sz="2400" dirty="0">
                <a:latin typeface="Agency FB" panose="020B0503020202020204" pitchFamily="34" charset="0"/>
              </a:rPr>
              <a:t>Standard expression(infix)=</a:t>
            </a:r>
            <a:r>
              <a:rPr lang="en-US" sz="2400" b="0" i="0" dirty="0">
                <a:effectLst/>
                <a:latin typeface="Agency FB" panose="020B0503020202020204" pitchFamily="34" charset="0"/>
              </a:rPr>
              <a:t>a ∗ (b + c) to postfix expression=a b c + ∗.</a:t>
            </a:r>
          </a:p>
          <a:p>
            <a:pPr algn="just"/>
            <a:r>
              <a:rPr lang="en-US" sz="2400" dirty="0">
                <a:latin typeface="Agency FB" panose="020B0503020202020204" pitchFamily="34" charset="0"/>
              </a:rPr>
              <a:t>There are two ways to get postfix expressions, we an directly convert infix expression to postfix and also by post order traversal of expression tree postfix expression can be obtained.</a:t>
            </a:r>
          </a:p>
          <a:p>
            <a:pPr algn="just"/>
            <a:r>
              <a:rPr lang="en-US" sz="2400" dirty="0">
                <a:latin typeface="Agency FB" panose="020B0503020202020204" pitchFamily="34" charset="0"/>
              </a:rPr>
              <a:t>The compiler scans expression from left to right or right to left, in this process operators precedence must also be taken in to consideration and will make it in efficient. So converting expression in to postfix will make it easier for the compiler to evaluate.</a:t>
            </a:r>
          </a:p>
          <a:p>
            <a:pPr algn="just"/>
            <a:endParaRPr lang="en-US" b="0" i="0" dirty="0">
              <a:effectLst/>
              <a:latin typeface="Arial" panose="020B0604020202020204" pitchFamily="34" charset="0"/>
            </a:endParaRPr>
          </a:p>
          <a:p>
            <a:pPr marL="0" indent="0" algn="just">
              <a:buNone/>
            </a:pPr>
            <a:endParaRPr lang="en-US" b="0" i="0" dirty="0">
              <a:effectLst/>
              <a:latin typeface="Arial" panose="020B0604020202020204" pitchFamily="34" charset="0"/>
            </a:endParaRPr>
          </a:p>
          <a:p>
            <a:pPr marL="0" indent="0" algn="just">
              <a:buNone/>
            </a:pPr>
            <a:endParaRPr lang="en-US" b="0" i="0" dirty="0">
              <a:effectLst/>
              <a:latin typeface="Arial" panose="020B0604020202020204" pitchFamily="34" charset="0"/>
            </a:endParaRPr>
          </a:p>
        </p:txBody>
      </p:sp>
    </p:spTree>
    <p:extLst>
      <p:ext uri="{BB962C8B-B14F-4D97-AF65-F5344CB8AC3E}">
        <p14:creationId xmlns:p14="http://schemas.microsoft.com/office/powerpoint/2010/main" val="1461141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2A26BC-E1AC-46E2-AE17-C458A23B90A7}"/>
              </a:ext>
            </a:extLst>
          </p:cNvPr>
          <p:cNvSpPr>
            <a:spLocks noGrp="1"/>
          </p:cNvSpPr>
          <p:nvPr>
            <p:ph type="title"/>
          </p:nvPr>
        </p:nvSpPr>
        <p:spPr>
          <a:xfrm>
            <a:off x="1107326" y="806682"/>
            <a:ext cx="1202346" cy="769441"/>
          </a:xfrm>
        </p:spPr>
        <p:txBody>
          <a:bodyPr>
            <a:normAutofit fontScale="90000"/>
          </a:bodyPr>
          <a:lstStyle/>
          <a:p>
            <a:r>
              <a:rPr lang="en-US" sz="6000" dirty="0">
                <a:latin typeface="Bahnschrift Condensed" panose="020B0502040204020203" pitchFamily="34" charset="0"/>
              </a:rPr>
              <a:t>Infix</a:t>
            </a:r>
            <a:r>
              <a:rPr lang="en-US" sz="5400" dirty="0">
                <a:latin typeface="Bahnschrift Condensed" panose="020B0502040204020203" pitchFamily="34" charset="0"/>
              </a:rPr>
              <a:t> </a:t>
            </a:r>
          </a:p>
        </p:txBody>
      </p:sp>
      <p:sp>
        <p:nvSpPr>
          <p:cNvPr id="3" name="Content Placeholder 2">
            <a:extLst>
              <a:ext uri="{FF2B5EF4-FFF2-40B4-BE49-F238E27FC236}">
                <a16:creationId xmlns:a16="http://schemas.microsoft.com/office/drawing/2014/main" xmlns="" id="{F570A8EB-3484-4F39-8C12-CA99DB0DF4AC}"/>
              </a:ext>
            </a:extLst>
          </p:cNvPr>
          <p:cNvSpPr>
            <a:spLocks noGrp="1"/>
          </p:cNvSpPr>
          <p:nvPr>
            <p:ph idx="1"/>
          </p:nvPr>
        </p:nvSpPr>
        <p:spPr>
          <a:xfrm>
            <a:off x="927021" y="1828800"/>
            <a:ext cx="8595360" cy="4351337"/>
          </a:xfrm>
        </p:spPr>
        <p:txBody>
          <a:bodyPr>
            <a:normAutofit fontScale="70000" lnSpcReduction="20000"/>
          </a:bodyPr>
          <a:lstStyle/>
          <a:p>
            <a:r>
              <a:rPr lang="en-US" sz="2600" dirty="0">
                <a:latin typeface="Agency FB" panose="020B0503020202020204" pitchFamily="34" charset="0"/>
              </a:rPr>
              <a:t>To parse expressions </a:t>
            </a:r>
            <a:r>
              <a:rPr lang="en-US" sz="2600" b="0" i="0" dirty="0">
                <a:solidFill>
                  <a:srgbClr val="000000"/>
                </a:solidFill>
                <a:effectLst/>
                <a:latin typeface="Agency FB" panose="020B0503020202020204" pitchFamily="34" charset="0"/>
              </a:rPr>
              <a:t>we need to take care of operator precedence and associativity also. When an operand is in between two different operators, which operator will take the operand first, is decided by the precedence of an operator over others. Associativity describes the rule where operators with the same precedence appear in an expression.</a:t>
            </a:r>
          </a:p>
          <a:p>
            <a:pPr marL="0" indent="0">
              <a:buNone/>
            </a:pPr>
            <a:r>
              <a:rPr lang="en-US" sz="2600" b="1" i="0" dirty="0">
                <a:solidFill>
                  <a:srgbClr val="273239"/>
                </a:solidFill>
                <a:effectLst/>
                <a:latin typeface="Agency FB" panose="020B0503020202020204" pitchFamily="34" charset="0"/>
              </a:rPr>
              <a:t>1.</a:t>
            </a:r>
            <a:r>
              <a:rPr lang="en-US" sz="2600" b="0" i="0" dirty="0">
                <a:solidFill>
                  <a:srgbClr val="273239"/>
                </a:solidFill>
                <a:effectLst/>
                <a:latin typeface="Agency FB" panose="020B0503020202020204" pitchFamily="34" charset="0"/>
              </a:rPr>
              <a:t> Scan the infix expression from left to right. </a:t>
            </a:r>
            <a:r>
              <a:rPr lang="en-US" sz="2600" dirty="0">
                <a:latin typeface="Agency FB" panose="020B0503020202020204" pitchFamily="34" charset="0"/>
              </a:rPr>
              <a:t/>
            </a:r>
            <a:br>
              <a:rPr lang="en-US" sz="2600" dirty="0">
                <a:latin typeface="Agency FB" panose="020B0503020202020204" pitchFamily="34" charset="0"/>
              </a:rPr>
            </a:br>
            <a:r>
              <a:rPr lang="en-US" sz="2600" b="1" i="0" dirty="0">
                <a:solidFill>
                  <a:srgbClr val="273239"/>
                </a:solidFill>
                <a:effectLst/>
                <a:latin typeface="Agency FB" panose="020B0503020202020204" pitchFamily="34" charset="0"/>
              </a:rPr>
              <a:t>2.</a:t>
            </a:r>
            <a:r>
              <a:rPr lang="en-US" sz="2600" b="0" i="0" dirty="0">
                <a:solidFill>
                  <a:srgbClr val="273239"/>
                </a:solidFill>
                <a:effectLst/>
                <a:latin typeface="Agency FB" panose="020B0503020202020204" pitchFamily="34" charset="0"/>
              </a:rPr>
              <a:t> If the scanned character is an operand, output it. </a:t>
            </a:r>
            <a:r>
              <a:rPr lang="en-US" sz="2600" dirty="0">
                <a:latin typeface="Agency FB" panose="020B0503020202020204" pitchFamily="34" charset="0"/>
              </a:rPr>
              <a:t/>
            </a:r>
            <a:br>
              <a:rPr lang="en-US" sz="2600" dirty="0">
                <a:latin typeface="Agency FB" panose="020B0503020202020204" pitchFamily="34" charset="0"/>
              </a:rPr>
            </a:br>
            <a:r>
              <a:rPr lang="en-US" sz="2600" b="1" i="0" dirty="0">
                <a:solidFill>
                  <a:srgbClr val="273239"/>
                </a:solidFill>
                <a:effectLst/>
                <a:latin typeface="Agency FB" panose="020B0503020202020204" pitchFamily="34" charset="0"/>
              </a:rPr>
              <a:t>3. </a:t>
            </a:r>
            <a:r>
              <a:rPr lang="en-US" sz="2600" b="0" i="0" dirty="0">
                <a:solidFill>
                  <a:srgbClr val="273239"/>
                </a:solidFill>
                <a:effectLst/>
                <a:latin typeface="Agency FB" panose="020B0503020202020204" pitchFamily="34" charset="0"/>
              </a:rPr>
              <a:t>Else, </a:t>
            </a:r>
            <a:r>
              <a:rPr lang="en-US" sz="2600" dirty="0">
                <a:latin typeface="Agency FB" panose="020B0503020202020204" pitchFamily="34" charset="0"/>
              </a:rPr>
              <a:t/>
            </a:r>
            <a:br>
              <a:rPr lang="en-US" sz="2600" dirty="0">
                <a:latin typeface="Agency FB" panose="020B0503020202020204" pitchFamily="34" charset="0"/>
              </a:rPr>
            </a:br>
            <a:r>
              <a:rPr lang="en-US" sz="2600" b="1" i="0" dirty="0">
                <a:solidFill>
                  <a:srgbClr val="273239"/>
                </a:solidFill>
                <a:effectLst/>
                <a:latin typeface="Agency FB" panose="020B0503020202020204" pitchFamily="34" charset="0"/>
              </a:rPr>
              <a:t>      1</a:t>
            </a:r>
            <a:r>
              <a:rPr lang="en-US" sz="2600" b="0" i="0" dirty="0">
                <a:solidFill>
                  <a:srgbClr val="273239"/>
                </a:solidFill>
                <a:effectLst/>
                <a:latin typeface="Agency FB" panose="020B0503020202020204" pitchFamily="34" charset="0"/>
              </a:rPr>
              <a:t> If the precedence of the scanned operator </a:t>
            </a:r>
            <a:r>
              <a:rPr lang="en-US" sz="2600" dirty="0">
                <a:solidFill>
                  <a:srgbClr val="273239"/>
                </a:solidFill>
                <a:latin typeface="Agency FB" panose="020B0503020202020204" pitchFamily="34" charset="0"/>
              </a:rPr>
              <a:t>&gt;</a:t>
            </a:r>
            <a:r>
              <a:rPr lang="en-US" sz="2600" b="0" i="0" dirty="0">
                <a:solidFill>
                  <a:srgbClr val="273239"/>
                </a:solidFill>
                <a:effectLst/>
                <a:latin typeface="Agency FB" panose="020B0503020202020204" pitchFamily="34" charset="0"/>
              </a:rPr>
              <a:t> precedence of the operator in the stack(or the stack is empty or the stack contains a ‘(‘ ), push it. </a:t>
            </a:r>
            <a:r>
              <a:rPr lang="en-US" sz="2600" dirty="0">
                <a:latin typeface="Agency FB" panose="020B0503020202020204" pitchFamily="34" charset="0"/>
              </a:rPr>
              <a:t/>
            </a:r>
            <a:br>
              <a:rPr lang="en-US" sz="2600" dirty="0">
                <a:latin typeface="Agency FB" panose="020B0503020202020204" pitchFamily="34" charset="0"/>
              </a:rPr>
            </a:br>
            <a:r>
              <a:rPr lang="en-US" sz="2600" b="1" i="0" dirty="0">
                <a:solidFill>
                  <a:srgbClr val="273239"/>
                </a:solidFill>
                <a:effectLst/>
                <a:latin typeface="Agency FB" panose="020B0503020202020204" pitchFamily="34" charset="0"/>
              </a:rPr>
              <a:t>      2</a:t>
            </a:r>
            <a:r>
              <a:rPr lang="en-US" sz="2600" b="0" i="0" dirty="0">
                <a:solidFill>
                  <a:srgbClr val="273239"/>
                </a:solidFill>
                <a:effectLst/>
                <a:latin typeface="Agency FB" panose="020B0503020202020204" pitchFamily="34" charset="0"/>
              </a:rPr>
              <a:t> Else, Pop all the operators from the stack which are greater than or equal to in precedence than that of the scanned operator. After doing that Push the scanned operator to the stack. (If you encounter parenthesis while popping then stop there and push the scanned operator in the stack.) </a:t>
            </a:r>
            <a:r>
              <a:rPr lang="en-US" sz="2600" dirty="0">
                <a:latin typeface="Agency FB" panose="020B0503020202020204" pitchFamily="34" charset="0"/>
              </a:rPr>
              <a:t/>
            </a:r>
            <a:br>
              <a:rPr lang="en-US" sz="2600" dirty="0">
                <a:latin typeface="Agency FB" panose="020B0503020202020204" pitchFamily="34" charset="0"/>
              </a:rPr>
            </a:br>
            <a:r>
              <a:rPr lang="en-US" sz="2600" b="1" i="0" dirty="0">
                <a:solidFill>
                  <a:srgbClr val="273239"/>
                </a:solidFill>
                <a:effectLst/>
                <a:latin typeface="Agency FB" panose="020B0503020202020204" pitchFamily="34" charset="0"/>
              </a:rPr>
              <a:t>4.</a:t>
            </a:r>
            <a:r>
              <a:rPr lang="en-US" sz="2600" b="0" i="0" dirty="0">
                <a:solidFill>
                  <a:srgbClr val="273239"/>
                </a:solidFill>
                <a:effectLst/>
                <a:latin typeface="Agency FB" panose="020B0503020202020204" pitchFamily="34" charset="0"/>
              </a:rPr>
              <a:t> If the scanned character is an ‘(‘, push it to the stack. </a:t>
            </a:r>
            <a:r>
              <a:rPr lang="en-US" sz="2600" dirty="0">
                <a:latin typeface="Agency FB" panose="020B0503020202020204" pitchFamily="34" charset="0"/>
              </a:rPr>
              <a:t/>
            </a:r>
            <a:br>
              <a:rPr lang="en-US" sz="2600" dirty="0">
                <a:latin typeface="Agency FB" panose="020B0503020202020204" pitchFamily="34" charset="0"/>
              </a:rPr>
            </a:br>
            <a:r>
              <a:rPr lang="en-US" sz="2600" b="1" i="0" dirty="0">
                <a:solidFill>
                  <a:srgbClr val="273239"/>
                </a:solidFill>
                <a:effectLst/>
                <a:latin typeface="Agency FB" panose="020B0503020202020204" pitchFamily="34" charset="0"/>
              </a:rPr>
              <a:t>5.</a:t>
            </a:r>
            <a:r>
              <a:rPr lang="en-US" sz="2600" b="0" i="0" dirty="0">
                <a:solidFill>
                  <a:srgbClr val="273239"/>
                </a:solidFill>
                <a:effectLst/>
                <a:latin typeface="Agency FB" panose="020B0503020202020204" pitchFamily="34" charset="0"/>
              </a:rPr>
              <a:t> If the scanned character is an ‘)’, pop the stack and output it until a ‘(‘ is encountered, and discard both the parenthesis. </a:t>
            </a:r>
            <a:r>
              <a:rPr lang="en-US" sz="2600" dirty="0">
                <a:latin typeface="Agency FB" panose="020B0503020202020204" pitchFamily="34" charset="0"/>
              </a:rPr>
              <a:t/>
            </a:r>
            <a:br>
              <a:rPr lang="en-US" sz="2600" dirty="0">
                <a:latin typeface="Agency FB" panose="020B0503020202020204" pitchFamily="34" charset="0"/>
              </a:rPr>
            </a:br>
            <a:r>
              <a:rPr lang="en-US" sz="2600" b="1" i="0" dirty="0">
                <a:solidFill>
                  <a:srgbClr val="273239"/>
                </a:solidFill>
                <a:effectLst/>
                <a:latin typeface="Agency FB" panose="020B0503020202020204" pitchFamily="34" charset="0"/>
              </a:rPr>
              <a:t>6.</a:t>
            </a:r>
            <a:r>
              <a:rPr lang="en-US" sz="2600" b="0" i="0" dirty="0">
                <a:solidFill>
                  <a:srgbClr val="273239"/>
                </a:solidFill>
                <a:effectLst/>
                <a:latin typeface="Agency FB" panose="020B0503020202020204" pitchFamily="34" charset="0"/>
              </a:rPr>
              <a:t> Repeat steps 2-6 until infix expression is scanned. </a:t>
            </a:r>
            <a:r>
              <a:rPr lang="en-US" sz="2600" dirty="0">
                <a:latin typeface="Agency FB" panose="020B0503020202020204" pitchFamily="34" charset="0"/>
              </a:rPr>
              <a:t/>
            </a:r>
            <a:br>
              <a:rPr lang="en-US" sz="2600" dirty="0">
                <a:latin typeface="Agency FB" panose="020B0503020202020204" pitchFamily="34" charset="0"/>
              </a:rPr>
            </a:br>
            <a:r>
              <a:rPr lang="en-US" sz="2600" b="1" i="0" dirty="0">
                <a:solidFill>
                  <a:srgbClr val="273239"/>
                </a:solidFill>
                <a:effectLst/>
                <a:latin typeface="Agency FB" panose="020B0503020202020204" pitchFamily="34" charset="0"/>
              </a:rPr>
              <a:t>7.</a:t>
            </a:r>
            <a:r>
              <a:rPr lang="en-US" sz="2600" b="0" i="0" dirty="0">
                <a:solidFill>
                  <a:srgbClr val="273239"/>
                </a:solidFill>
                <a:effectLst/>
                <a:latin typeface="Agency FB" panose="020B0503020202020204" pitchFamily="34" charset="0"/>
              </a:rPr>
              <a:t> Print the output </a:t>
            </a:r>
            <a:r>
              <a:rPr lang="en-US" sz="2600" dirty="0">
                <a:latin typeface="Agency FB" panose="020B0503020202020204" pitchFamily="34" charset="0"/>
              </a:rPr>
              <a:t/>
            </a:r>
            <a:br>
              <a:rPr lang="en-US" sz="2600" dirty="0">
                <a:latin typeface="Agency FB" panose="020B0503020202020204" pitchFamily="34" charset="0"/>
              </a:rPr>
            </a:br>
            <a:r>
              <a:rPr lang="en-US" sz="2600" b="1" i="0" dirty="0">
                <a:solidFill>
                  <a:srgbClr val="273239"/>
                </a:solidFill>
                <a:effectLst/>
                <a:latin typeface="Agency FB" panose="020B0503020202020204" pitchFamily="34" charset="0"/>
              </a:rPr>
              <a:t>8. </a:t>
            </a:r>
            <a:r>
              <a:rPr lang="en-US" sz="2600" b="0" i="0" dirty="0">
                <a:solidFill>
                  <a:srgbClr val="273239"/>
                </a:solidFill>
                <a:effectLst/>
                <a:latin typeface="Agency FB" panose="020B0503020202020204" pitchFamily="34" charset="0"/>
              </a:rPr>
              <a:t>Pop and output from the stack until it is not empty.</a:t>
            </a:r>
            <a:endParaRPr kumimoji="0" lang="en-US" altLang="en-US" sz="2600" b="0" i="0" u="none" strike="noStrike" cap="none" normalizeH="0" baseline="0" dirty="0">
              <a:ln>
                <a:noFill/>
              </a:ln>
              <a:solidFill>
                <a:schemeClr val="tx1"/>
              </a:solidFill>
              <a:effectLst/>
              <a:latin typeface="Agency FB" panose="020B0503020202020204" pitchFamily="34" charset="0"/>
            </a:endParaRPr>
          </a:p>
          <a:p>
            <a:endParaRPr kumimoji="0" lang="en-US" altLang="en-US" sz="2600" b="0" i="0" u="none" strike="noStrike" cap="none" normalizeH="0" baseline="0" dirty="0">
              <a:ln>
                <a:noFill/>
              </a:ln>
              <a:solidFill>
                <a:schemeClr val="tx1"/>
              </a:solidFill>
              <a:effectLst/>
              <a:latin typeface="Agency FB" panose="020B0503020202020204" pitchFamily="34" charset="0"/>
              <a:cs typeface="Courier New" panose="02070309020205020404" pitchFamily="49" charset="0"/>
            </a:endParaRPr>
          </a:p>
          <a:p>
            <a:endParaRPr lang="en-US" dirty="0"/>
          </a:p>
        </p:txBody>
      </p:sp>
      <p:sp>
        <p:nvSpPr>
          <p:cNvPr id="4" name="Arrow: Right 3">
            <a:extLst>
              <a:ext uri="{FF2B5EF4-FFF2-40B4-BE49-F238E27FC236}">
                <a16:creationId xmlns:a16="http://schemas.microsoft.com/office/drawing/2014/main" xmlns="" id="{9CC254C2-6D89-4A64-921C-161903A22219}"/>
              </a:ext>
            </a:extLst>
          </p:cNvPr>
          <p:cNvSpPr/>
          <p:nvPr/>
        </p:nvSpPr>
        <p:spPr>
          <a:xfrm>
            <a:off x="2742577" y="1063638"/>
            <a:ext cx="1064801" cy="255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BB18C742-B7D2-419B-BE9B-5FD1D7FD5CFF}"/>
              </a:ext>
            </a:extLst>
          </p:cNvPr>
          <p:cNvSpPr txBox="1"/>
          <p:nvPr/>
        </p:nvSpPr>
        <p:spPr>
          <a:xfrm>
            <a:off x="4240283" y="652793"/>
            <a:ext cx="2217797" cy="923330"/>
          </a:xfrm>
          <a:prstGeom prst="rect">
            <a:avLst/>
          </a:prstGeom>
          <a:noFill/>
        </p:spPr>
        <p:txBody>
          <a:bodyPr wrap="square" rtlCol="0">
            <a:spAutoFit/>
          </a:bodyPr>
          <a:lstStyle/>
          <a:p>
            <a:r>
              <a:rPr lang="en-US" sz="5400" dirty="0" smtClean="0">
                <a:latin typeface="Bahnschrift Condensed" panose="020B0502040204020203" pitchFamily="34" charset="0"/>
              </a:rPr>
              <a:t>Postfix</a:t>
            </a:r>
            <a:endParaRPr lang="en-US" sz="5400" dirty="0">
              <a:latin typeface="Bahnschrift Condensed" panose="020B0502040204020203" pitchFamily="34" charset="0"/>
            </a:endParaRPr>
          </a:p>
        </p:txBody>
      </p:sp>
    </p:spTree>
    <p:extLst>
      <p:ext uri="{BB962C8B-B14F-4D97-AF65-F5344CB8AC3E}">
        <p14:creationId xmlns:p14="http://schemas.microsoft.com/office/powerpoint/2010/main" val="2225240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518AB8-0FD7-42C8-BA17-3661B4387320}"/>
              </a:ext>
            </a:extLst>
          </p:cNvPr>
          <p:cNvSpPr>
            <a:spLocks noGrp="1"/>
          </p:cNvSpPr>
          <p:nvPr>
            <p:ph type="title"/>
          </p:nvPr>
        </p:nvSpPr>
        <p:spPr>
          <a:xfrm>
            <a:off x="1129011" y="397022"/>
            <a:ext cx="9692640" cy="1325562"/>
          </a:xfrm>
        </p:spPr>
        <p:txBody>
          <a:bodyPr/>
          <a:lstStyle/>
          <a:p>
            <a:r>
              <a:rPr lang="en-US" b="1" dirty="0">
                <a:latin typeface="Bahnschrift Condensed" panose="020B0502040204020203" pitchFamily="34" charset="0"/>
              </a:rPr>
              <a:t>Expression Trees</a:t>
            </a:r>
          </a:p>
        </p:txBody>
      </p:sp>
      <p:sp>
        <p:nvSpPr>
          <p:cNvPr id="3" name="Content Placeholder 2">
            <a:extLst>
              <a:ext uri="{FF2B5EF4-FFF2-40B4-BE49-F238E27FC236}">
                <a16:creationId xmlns:a16="http://schemas.microsoft.com/office/drawing/2014/main" xmlns="" id="{A427E0D7-3064-4F52-996B-CC56AFB1D889}"/>
              </a:ext>
            </a:extLst>
          </p:cNvPr>
          <p:cNvSpPr>
            <a:spLocks noGrp="1"/>
          </p:cNvSpPr>
          <p:nvPr>
            <p:ph idx="1"/>
          </p:nvPr>
        </p:nvSpPr>
        <p:spPr>
          <a:xfrm>
            <a:off x="1261872" y="1970468"/>
            <a:ext cx="8595360" cy="4209669"/>
          </a:xfrm>
        </p:spPr>
        <p:txBody>
          <a:bodyPr>
            <a:normAutofit/>
          </a:bodyPr>
          <a:lstStyle/>
          <a:p>
            <a:pPr algn="just"/>
            <a:r>
              <a:rPr lang="en-US" sz="2400" dirty="0">
                <a:latin typeface="Agency FB" panose="020B0503020202020204" pitchFamily="34" charset="0"/>
              </a:rPr>
              <a:t>Expression tree is the representation of the expressions in a tree like structure.</a:t>
            </a:r>
          </a:p>
          <a:p>
            <a:pPr algn="just"/>
            <a:r>
              <a:rPr lang="en-US" sz="2400" dirty="0">
                <a:latin typeface="Agency FB" panose="020B0503020202020204" pitchFamily="34" charset="0"/>
              </a:rPr>
              <a:t>It is the special kind of binary tree in which leaf nodes correspond to operands and root and internal nodes are operators for a+(b*c)+d*(</a:t>
            </a:r>
            <a:r>
              <a:rPr lang="en-US" sz="2400" dirty="0" err="1">
                <a:latin typeface="Agency FB" panose="020B0503020202020204" pitchFamily="34" charset="0"/>
              </a:rPr>
              <a:t>e+f</a:t>
            </a:r>
            <a:r>
              <a:rPr lang="en-US" sz="2400" dirty="0">
                <a:latin typeface="Agency FB" panose="020B0503020202020204" pitchFamily="34" charset="0"/>
              </a:rPr>
              <a:t>) expression tree would be</a:t>
            </a:r>
            <a:r>
              <a:rPr lang="en-US" sz="2400" dirty="0"/>
              <a:t>:</a:t>
            </a:r>
          </a:p>
        </p:txBody>
      </p:sp>
      <p:pic>
        <p:nvPicPr>
          <p:cNvPr id="7" name="Picture 6">
            <a:extLst>
              <a:ext uri="{FF2B5EF4-FFF2-40B4-BE49-F238E27FC236}">
                <a16:creationId xmlns:a16="http://schemas.microsoft.com/office/drawing/2014/main" xmlns="" id="{91AB0467-97ED-42CB-8433-5034F3E1D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5422" y="3792156"/>
            <a:ext cx="5036229" cy="2635865"/>
          </a:xfrm>
          <a:prstGeom prst="rect">
            <a:avLst/>
          </a:prstGeom>
        </p:spPr>
      </p:pic>
      <p:pic>
        <p:nvPicPr>
          <p:cNvPr id="1026" name="Picture 2" descr="Expression Tree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031" y="3792156"/>
            <a:ext cx="3128327" cy="2641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578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35A4D-08A8-44AF-9618-105F79EC0026}"/>
              </a:ext>
            </a:extLst>
          </p:cNvPr>
          <p:cNvSpPr>
            <a:spLocks noGrp="1"/>
          </p:cNvSpPr>
          <p:nvPr>
            <p:ph type="title"/>
          </p:nvPr>
        </p:nvSpPr>
        <p:spPr>
          <a:xfrm>
            <a:off x="760926" y="625795"/>
            <a:ext cx="1798313" cy="856891"/>
          </a:xfrm>
        </p:spPr>
        <p:txBody>
          <a:bodyPr>
            <a:noAutofit/>
          </a:bodyPr>
          <a:lstStyle/>
          <a:p>
            <a:r>
              <a:rPr lang="en-US" sz="5400" dirty="0">
                <a:latin typeface="Bahnschrift Condensed" panose="020B0502040204020203" pitchFamily="34" charset="0"/>
              </a:rPr>
              <a:t>Postfix</a:t>
            </a:r>
          </a:p>
        </p:txBody>
      </p:sp>
      <p:sp>
        <p:nvSpPr>
          <p:cNvPr id="3" name="Content Placeholder 2">
            <a:extLst>
              <a:ext uri="{FF2B5EF4-FFF2-40B4-BE49-F238E27FC236}">
                <a16:creationId xmlns:a16="http://schemas.microsoft.com/office/drawing/2014/main" xmlns="" id="{4BE566E8-DDD7-4954-A151-3B044611E70F}"/>
              </a:ext>
            </a:extLst>
          </p:cNvPr>
          <p:cNvSpPr>
            <a:spLocks noGrp="1"/>
          </p:cNvSpPr>
          <p:nvPr>
            <p:ph idx="1"/>
          </p:nvPr>
        </p:nvSpPr>
        <p:spPr>
          <a:xfrm>
            <a:off x="760926" y="1880315"/>
            <a:ext cx="10083085" cy="4348163"/>
          </a:xfrm>
        </p:spPr>
        <p:txBody>
          <a:bodyPr/>
          <a:lstStyle/>
          <a:p>
            <a:pPr algn="just" fontAlgn="base">
              <a:buFont typeface="+mj-lt"/>
              <a:buAutoNum type="arabicPeriod"/>
            </a:pPr>
            <a:r>
              <a:rPr lang="en-US" sz="2800" b="0" i="0" dirty="0">
                <a:solidFill>
                  <a:srgbClr val="232629"/>
                </a:solidFill>
                <a:effectLst/>
                <a:latin typeface="Agency FB" panose="020B0503020202020204" pitchFamily="34" charset="0"/>
              </a:rPr>
              <a:t>Push operands on a stack as leaf-nodes, not bound to any tree in any direction</a:t>
            </a:r>
          </a:p>
          <a:p>
            <a:pPr algn="just" fontAlgn="base">
              <a:buFont typeface="+mj-lt"/>
              <a:buAutoNum type="arabicPeriod"/>
            </a:pPr>
            <a:r>
              <a:rPr lang="en-US" sz="2800" b="0" i="0" dirty="0">
                <a:solidFill>
                  <a:srgbClr val="232629"/>
                </a:solidFill>
                <a:effectLst/>
                <a:latin typeface="Agency FB" panose="020B0503020202020204" pitchFamily="34" charset="0"/>
              </a:rPr>
              <a:t>For operators, pop the necessary operands off the stack, create a node with the operator at the top, and the operands hanging below it, push the new node onto the stack</a:t>
            </a:r>
          </a:p>
          <a:p>
            <a:pPr algn="just"/>
            <a:endParaRPr lang="en-US" dirty="0"/>
          </a:p>
        </p:txBody>
      </p:sp>
      <p:sp>
        <p:nvSpPr>
          <p:cNvPr id="4" name="TextBox 3">
            <a:extLst>
              <a:ext uri="{FF2B5EF4-FFF2-40B4-BE49-F238E27FC236}">
                <a16:creationId xmlns:a16="http://schemas.microsoft.com/office/drawing/2014/main" xmlns="" id="{23488438-3756-4F3F-8B92-596947AB34DC}"/>
              </a:ext>
            </a:extLst>
          </p:cNvPr>
          <p:cNvSpPr txBox="1"/>
          <p:nvPr/>
        </p:nvSpPr>
        <p:spPr>
          <a:xfrm>
            <a:off x="4355374" y="563013"/>
            <a:ext cx="4513277" cy="923330"/>
          </a:xfrm>
          <a:prstGeom prst="rect">
            <a:avLst/>
          </a:prstGeom>
          <a:noFill/>
        </p:spPr>
        <p:txBody>
          <a:bodyPr wrap="square" rtlCol="0">
            <a:spAutoFit/>
          </a:bodyPr>
          <a:lstStyle/>
          <a:p>
            <a:r>
              <a:rPr lang="en-US" sz="5400" dirty="0">
                <a:latin typeface="Bahnschrift Condensed" panose="020B0502040204020203" pitchFamily="34" charset="0"/>
              </a:rPr>
              <a:t>Expression Tree</a:t>
            </a:r>
          </a:p>
        </p:txBody>
      </p:sp>
      <p:sp>
        <p:nvSpPr>
          <p:cNvPr id="5" name="Arrow: Right 4">
            <a:extLst>
              <a:ext uri="{FF2B5EF4-FFF2-40B4-BE49-F238E27FC236}">
                <a16:creationId xmlns:a16="http://schemas.microsoft.com/office/drawing/2014/main" xmlns="" id="{A4569624-3063-4366-A43B-2D2FD1498B9D}"/>
              </a:ext>
            </a:extLst>
          </p:cNvPr>
          <p:cNvSpPr/>
          <p:nvPr/>
        </p:nvSpPr>
        <p:spPr>
          <a:xfrm>
            <a:off x="3095682" y="937358"/>
            <a:ext cx="978408" cy="174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5006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 Complexities for Expression Tree</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9167480"/>
              </p:ext>
            </p:extLst>
          </p:nvPr>
        </p:nvGraphicFramePr>
        <p:xfrm>
          <a:off x="1261870" y="2446986"/>
          <a:ext cx="8371526" cy="2833350"/>
        </p:xfrm>
        <a:graphic>
          <a:graphicData uri="http://schemas.openxmlformats.org/drawingml/2006/table">
            <a:tbl>
              <a:tblPr firstRow="1" bandRow="1">
                <a:tableStyleId>{5C22544A-7EE6-4342-B048-85BDC9FD1C3A}</a:tableStyleId>
              </a:tblPr>
              <a:tblGrid>
                <a:gridCol w="4185763"/>
                <a:gridCol w="4185763"/>
              </a:tblGrid>
              <a:tr h="566670">
                <a:tc>
                  <a:txBody>
                    <a:bodyPr/>
                    <a:lstStyle/>
                    <a:p>
                      <a:r>
                        <a:rPr lang="en-US" b="1" dirty="0" smtClean="0"/>
                        <a:t>METHOD</a:t>
                      </a:r>
                      <a:endParaRPr lang="en-US" b="1" dirty="0"/>
                    </a:p>
                  </a:txBody>
                  <a:tcPr/>
                </a:tc>
                <a:tc>
                  <a:txBody>
                    <a:bodyPr/>
                    <a:lstStyle/>
                    <a:p>
                      <a:r>
                        <a:rPr lang="en-US" dirty="0" smtClean="0"/>
                        <a:t>WORST</a:t>
                      </a:r>
                      <a:r>
                        <a:rPr lang="en-US" baseline="0" dirty="0" smtClean="0"/>
                        <a:t> CASE</a:t>
                      </a:r>
                      <a:endParaRPr lang="en-US" dirty="0"/>
                    </a:p>
                  </a:txBody>
                  <a:tcPr/>
                </a:tc>
              </a:tr>
              <a:tr h="566670">
                <a:tc>
                  <a:txBody>
                    <a:bodyPr/>
                    <a:lstStyle/>
                    <a:p>
                      <a:r>
                        <a:rPr lang="en-US" b="1" dirty="0" smtClean="0"/>
                        <a:t>MakeExpressionTree()</a:t>
                      </a:r>
                      <a:endParaRPr lang="en-US" b="1" dirty="0"/>
                    </a:p>
                  </a:txBody>
                  <a:tcPr/>
                </a:tc>
                <a:tc>
                  <a:txBody>
                    <a:bodyPr/>
                    <a:lstStyle/>
                    <a:p>
                      <a:r>
                        <a:rPr lang="en-US" dirty="0" smtClean="0"/>
                        <a:t>O(n)</a:t>
                      </a:r>
                      <a:endParaRPr lang="en-US" dirty="0"/>
                    </a:p>
                  </a:txBody>
                  <a:tcPr/>
                </a:tc>
              </a:tr>
              <a:tr h="566670">
                <a:tc>
                  <a:txBody>
                    <a:bodyPr/>
                    <a:lstStyle/>
                    <a:p>
                      <a:r>
                        <a:rPr lang="en-US" b="1" dirty="0" smtClean="0"/>
                        <a:t>GiveInfixExpression()</a:t>
                      </a:r>
                      <a:endParaRPr lang="en-US" b="1" dirty="0"/>
                    </a:p>
                  </a:txBody>
                  <a:tcPr/>
                </a:tc>
                <a:tc>
                  <a:txBody>
                    <a:bodyPr/>
                    <a:lstStyle/>
                    <a:p>
                      <a:r>
                        <a:rPr lang="en-US" dirty="0" smtClean="0"/>
                        <a:t>O(n)</a:t>
                      </a:r>
                      <a:endParaRPr lang="en-US" dirty="0"/>
                    </a:p>
                  </a:txBody>
                  <a:tcPr/>
                </a:tc>
              </a:tr>
              <a:tr h="566670">
                <a:tc>
                  <a:txBody>
                    <a:bodyPr/>
                    <a:lstStyle/>
                    <a:p>
                      <a:r>
                        <a:rPr lang="en-US" b="1" dirty="0" smtClean="0"/>
                        <a:t>GivePostfixExpression()</a:t>
                      </a:r>
                      <a:endParaRPr lang="en-US" b="1" dirty="0"/>
                    </a:p>
                  </a:txBody>
                  <a:tcPr/>
                </a:tc>
                <a:tc>
                  <a:txBody>
                    <a:bodyPr/>
                    <a:lstStyle/>
                    <a:p>
                      <a:r>
                        <a:rPr lang="en-US" dirty="0" smtClean="0"/>
                        <a:t>O(n)</a:t>
                      </a:r>
                      <a:endParaRPr lang="en-US" dirty="0"/>
                    </a:p>
                  </a:txBody>
                  <a:tcPr/>
                </a:tc>
              </a:tr>
              <a:tr h="566670">
                <a:tc>
                  <a:txBody>
                    <a:bodyPr/>
                    <a:lstStyle/>
                    <a:p>
                      <a:r>
                        <a:rPr lang="en-US" b="1" dirty="0" smtClean="0"/>
                        <a:t>Evaluate()</a:t>
                      </a:r>
                      <a:endParaRPr lang="en-US" b="1" dirty="0"/>
                    </a:p>
                  </a:txBody>
                  <a:tcPr/>
                </a:tc>
                <a:tc>
                  <a:txBody>
                    <a:bodyPr/>
                    <a:lstStyle/>
                    <a:p>
                      <a:r>
                        <a:rPr lang="en-US" dirty="0" smtClean="0"/>
                        <a:t>O(n)</a:t>
                      </a:r>
                      <a:endParaRPr lang="en-US" dirty="0"/>
                    </a:p>
                  </a:txBody>
                  <a:tcPr/>
                </a:tc>
              </a:tr>
            </a:tbl>
          </a:graphicData>
        </a:graphic>
      </p:graphicFrame>
    </p:spTree>
    <p:extLst>
      <p:ext uri="{BB962C8B-B14F-4D97-AF65-F5344CB8AC3E}">
        <p14:creationId xmlns:p14="http://schemas.microsoft.com/office/powerpoint/2010/main" val="356193327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100</TotalTime>
  <Words>487</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Agency FB</vt:lpstr>
      <vt:lpstr>-apple-system</vt:lpstr>
      <vt:lpstr>Arial</vt:lpstr>
      <vt:lpstr>Bahnschrift Condensed</vt:lpstr>
      <vt:lpstr>Berlin Sans FB</vt:lpstr>
      <vt:lpstr>Calibri</vt:lpstr>
      <vt:lpstr>Century Schoolbook</vt:lpstr>
      <vt:lpstr>Courier New</vt:lpstr>
      <vt:lpstr>Wingdings 2</vt:lpstr>
      <vt:lpstr>View</vt:lpstr>
      <vt:lpstr>  Expression tree </vt:lpstr>
      <vt:lpstr>Data Structures Used:</vt:lpstr>
      <vt:lpstr>PowerPoint Presentation</vt:lpstr>
      <vt:lpstr>Why computers uses postfix notation?</vt:lpstr>
      <vt:lpstr>Postfix Notation</vt:lpstr>
      <vt:lpstr>Infix </vt:lpstr>
      <vt:lpstr>Expression Trees</vt:lpstr>
      <vt:lpstr>Postfix</vt:lpstr>
      <vt:lpstr>Time Complexities for Expression Tree</vt:lpstr>
      <vt:lpstr>Time Complexities for InfixToPostfixConvertor and Stacks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Expression tree </dc:title>
  <dc:creator>dell</dc:creator>
  <cp:lastModifiedBy>Osama Hameed</cp:lastModifiedBy>
  <cp:revision>21</cp:revision>
  <dcterms:created xsi:type="dcterms:W3CDTF">2021-12-23T12:27:01Z</dcterms:created>
  <dcterms:modified xsi:type="dcterms:W3CDTF">2021-12-28T14:38:39Z</dcterms:modified>
</cp:coreProperties>
</file>