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D2D38-92AF-483C-BC7E-506DC6E890A5}" v="12" dt="2022-11-20T18:10:52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SUMAIR - 22995" userId="0c5cb9b4-a612-4a9a-99be-ac8ef3b6ba27" providerId="ADAL" clId="{E5ED2D38-92AF-483C-BC7E-506DC6E890A5}"/>
    <pc:docChg chg="undo custSel addSld modSld">
      <pc:chgData name="MUHAMMAD SUMAIR - 22995" userId="0c5cb9b4-a612-4a9a-99be-ac8ef3b6ba27" providerId="ADAL" clId="{E5ED2D38-92AF-483C-BC7E-506DC6E890A5}" dt="2022-11-20T18:30:45.950" v="3167" actId="20577"/>
      <pc:docMkLst>
        <pc:docMk/>
      </pc:docMkLst>
      <pc:sldChg chg="modSp mod">
        <pc:chgData name="MUHAMMAD SUMAIR - 22995" userId="0c5cb9b4-a612-4a9a-99be-ac8ef3b6ba27" providerId="ADAL" clId="{E5ED2D38-92AF-483C-BC7E-506DC6E890A5}" dt="2022-11-20T18:30:09.735" v="3166" actId="1076"/>
        <pc:sldMkLst>
          <pc:docMk/>
          <pc:sldMk cId="2992732302" sldId="257"/>
        </pc:sldMkLst>
        <pc:spChg chg="mod">
          <ac:chgData name="MUHAMMAD SUMAIR - 22995" userId="0c5cb9b4-a612-4a9a-99be-ac8ef3b6ba27" providerId="ADAL" clId="{E5ED2D38-92AF-483C-BC7E-506DC6E890A5}" dt="2022-11-20T18:30:09.735" v="3166" actId="1076"/>
          <ac:spMkLst>
            <pc:docMk/>
            <pc:sldMk cId="2992732302" sldId="257"/>
            <ac:spMk id="5" creationId="{E37DD08F-F496-950F-771C-BBE1FE7ED155}"/>
          </ac:spMkLst>
        </pc:spChg>
      </pc:sldChg>
      <pc:sldChg chg="modSp mod">
        <pc:chgData name="MUHAMMAD SUMAIR - 22995" userId="0c5cb9b4-a612-4a9a-99be-ac8ef3b6ba27" providerId="ADAL" clId="{E5ED2D38-92AF-483C-BC7E-506DC6E890A5}" dt="2022-11-20T18:24:58.158" v="3112" actId="113"/>
        <pc:sldMkLst>
          <pc:docMk/>
          <pc:sldMk cId="771604178" sldId="258"/>
        </pc:sldMkLst>
        <pc:spChg chg="mod">
          <ac:chgData name="MUHAMMAD SUMAIR - 22995" userId="0c5cb9b4-a612-4a9a-99be-ac8ef3b6ba27" providerId="ADAL" clId="{E5ED2D38-92AF-483C-BC7E-506DC6E890A5}" dt="2022-11-20T18:24:58.158" v="3112" actId="113"/>
          <ac:spMkLst>
            <pc:docMk/>
            <pc:sldMk cId="771604178" sldId="258"/>
            <ac:spMk id="5" creationId="{FC79F155-9A61-8B20-CCC6-0C75DADF5AD3}"/>
          </ac:spMkLst>
        </pc:spChg>
        <pc:spChg chg="mod">
          <ac:chgData name="MUHAMMAD SUMAIR - 22995" userId="0c5cb9b4-a612-4a9a-99be-ac8ef3b6ba27" providerId="ADAL" clId="{E5ED2D38-92AF-483C-BC7E-506DC6E890A5}" dt="2022-11-20T16:16:17.579" v="1031" actId="113"/>
          <ac:spMkLst>
            <pc:docMk/>
            <pc:sldMk cId="771604178" sldId="258"/>
            <ac:spMk id="8" creationId="{D5A7AA74-FDE4-26D7-C957-38A7F843728A}"/>
          </ac:spMkLst>
        </pc:spChg>
        <pc:spChg chg="mod">
          <ac:chgData name="MUHAMMAD SUMAIR - 22995" userId="0c5cb9b4-a612-4a9a-99be-ac8ef3b6ba27" providerId="ADAL" clId="{E5ED2D38-92AF-483C-BC7E-506DC6E890A5}" dt="2022-11-20T16:18:48.195" v="1354" actId="113"/>
          <ac:spMkLst>
            <pc:docMk/>
            <pc:sldMk cId="771604178" sldId="258"/>
            <ac:spMk id="9" creationId="{8E217811-07C7-AA6E-5D3C-23E3836F8A5A}"/>
          </ac:spMkLst>
        </pc:spChg>
      </pc:sldChg>
      <pc:sldChg chg="addSp modSp mod">
        <pc:chgData name="MUHAMMAD SUMAIR - 22995" userId="0c5cb9b4-a612-4a9a-99be-ac8ef3b6ba27" providerId="ADAL" clId="{E5ED2D38-92AF-483C-BC7E-506DC6E890A5}" dt="2022-11-20T18:30:45.950" v="3167" actId="20577"/>
        <pc:sldMkLst>
          <pc:docMk/>
          <pc:sldMk cId="4023983271" sldId="259"/>
        </pc:sldMkLst>
        <pc:spChg chg="mod">
          <ac:chgData name="MUHAMMAD SUMAIR - 22995" userId="0c5cb9b4-a612-4a9a-99be-ac8ef3b6ba27" providerId="ADAL" clId="{E5ED2D38-92AF-483C-BC7E-506DC6E890A5}" dt="2022-11-20T18:28:51.967" v="3137" actId="1076"/>
          <ac:spMkLst>
            <pc:docMk/>
            <pc:sldMk cId="4023983271" sldId="259"/>
            <ac:spMk id="5" creationId="{5ECE5F20-6CE9-6B4E-3629-F61872BDAB87}"/>
          </ac:spMkLst>
        </pc:spChg>
        <pc:spChg chg="add mod">
          <ac:chgData name="MUHAMMAD SUMAIR - 22995" userId="0c5cb9b4-a612-4a9a-99be-ac8ef3b6ba27" providerId="ADAL" clId="{E5ED2D38-92AF-483C-BC7E-506DC6E890A5}" dt="2022-11-20T18:30:45.950" v="3167" actId="20577"/>
          <ac:spMkLst>
            <pc:docMk/>
            <pc:sldMk cId="4023983271" sldId="259"/>
            <ac:spMk id="7" creationId="{1ACEC6E1-0EC3-2CC1-5508-F9CB576AB186}"/>
          </ac:spMkLst>
        </pc:spChg>
      </pc:sldChg>
      <pc:sldChg chg="addSp modSp mod">
        <pc:chgData name="MUHAMMAD SUMAIR - 22995" userId="0c5cb9b4-a612-4a9a-99be-ac8ef3b6ba27" providerId="ADAL" clId="{E5ED2D38-92AF-483C-BC7E-506DC6E890A5}" dt="2022-11-20T18:29:21.266" v="3151" actId="1076"/>
        <pc:sldMkLst>
          <pc:docMk/>
          <pc:sldMk cId="3993280258" sldId="260"/>
        </pc:sldMkLst>
        <pc:spChg chg="add mod">
          <ac:chgData name="MUHAMMAD SUMAIR - 22995" userId="0c5cb9b4-a612-4a9a-99be-ac8ef3b6ba27" providerId="ADAL" clId="{E5ED2D38-92AF-483C-BC7E-506DC6E890A5}" dt="2022-11-20T18:29:21.266" v="3151" actId="1076"/>
          <ac:spMkLst>
            <pc:docMk/>
            <pc:sldMk cId="3993280258" sldId="260"/>
            <ac:spMk id="5" creationId="{0E11002C-2CDF-3E21-36B5-6470CAABDC10}"/>
          </ac:spMkLst>
        </pc:spChg>
        <pc:spChg chg="add mod">
          <ac:chgData name="MUHAMMAD SUMAIR - 22995" userId="0c5cb9b4-a612-4a9a-99be-ac8ef3b6ba27" providerId="ADAL" clId="{E5ED2D38-92AF-483C-BC7E-506DC6E890A5}" dt="2022-11-20T18:29:09.072" v="3139" actId="1076"/>
          <ac:spMkLst>
            <pc:docMk/>
            <pc:sldMk cId="3993280258" sldId="260"/>
            <ac:spMk id="7" creationId="{E6BE3460-A3B3-69A3-583E-FFD2C10CC008}"/>
          </ac:spMkLst>
        </pc:spChg>
      </pc:sldChg>
      <pc:sldChg chg="addSp delSp modSp new mod">
        <pc:chgData name="MUHAMMAD SUMAIR - 22995" userId="0c5cb9b4-a612-4a9a-99be-ac8ef3b6ba27" providerId="ADAL" clId="{E5ED2D38-92AF-483C-BC7E-506DC6E890A5}" dt="2022-11-20T18:29:38.449" v="3152" actId="1076"/>
        <pc:sldMkLst>
          <pc:docMk/>
          <pc:sldMk cId="1638346693" sldId="261"/>
        </pc:sldMkLst>
        <pc:spChg chg="del">
          <ac:chgData name="MUHAMMAD SUMAIR - 22995" userId="0c5cb9b4-a612-4a9a-99be-ac8ef3b6ba27" providerId="ADAL" clId="{E5ED2D38-92AF-483C-BC7E-506DC6E890A5}" dt="2022-11-20T17:05:12.097" v="1399" actId="478"/>
          <ac:spMkLst>
            <pc:docMk/>
            <pc:sldMk cId="1638346693" sldId="261"/>
            <ac:spMk id="2" creationId="{026859A9-1C83-2C78-ECA0-44F9EF4AFC56}"/>
          </ac:spMkLst>
        </pc:spChg>
        <pc:spChg chg="del">
          <ac:chgData name="MUHAMMAD SUMAIR - 22995" userId="0c5cb9b4-a612-4a9a-99be-ac8ef3b6ba27" providerId="ADAL" clId="{E5ED2D38-92AF-483C-BC7E-506DC6E890A5}" dt="2022-11-20T17:05:15.079" v="1400" actId="478"/>
          <ac:spMkLst>
            <pc:docMk/>
            <pc:sldMk cId="1638346693" sldId="261"/>
            <ac:spMk id="3" creationId="{C61201EB-7C5D-73F5-9698-3CCB45880F71}"/>
          </ac:spMkLst>
        </pc:spChg>
        <pc:spChg chg="add mod">
          <ac:chgData name="MUHAMMAD SUMAIR - 22995" userId="0c5cb9b4-a612-4a9a-99be-ac8ef3b6ba27" providerId="ADAL" clId="{E5ED2D38-92AF-483C-BC7E-506DC6E890A5}" dt="2022-11-20T18:29:38.449" v="3152" actId="1076"/>
          <ac:spMkLst>
            <pc:docMk/>
            <pc:sldMk cId="1638346693" sldId="261"/>
            <ac:spMk id="5" creationId="{5C3AB78E-58B0-6032-7D68-583147218D67}"/>
          </ac:spMkLst>
        </pc:spChg>
        <pc:spChg chg="add mod">
          <ac:chgData name="MUHAMMAD SUMAIR - 22995" userId="0c5cb9b4-a612-4a9a-99be-ac8ef3b6ba27" providerId="ADAL" clId="{E5ED2D38-92AF-483C-BC7E-506DC6E890A5}" dt="2022-11-20T18:25:16.802" v="3117" actId="1076"/>
          <ac:spMkLst>
            <pc:docMk/>
            <pc:sldMk cId="1638346693" sldId="261"/>
            <ac:spMk id="7" creationId="{572847C3-1ABB-EC7C-7D57-64B91F053A49}"/>
          </ac:spMkLst>
        </pc:spChg>
      </pc:sldChg>
      <pc:sldChg chg="addSp delSp modSp new mod">
        <pc:chgData name="MUHAMMAD SUMAIR - 22995" userId="0c5cb9b4-a612-4a9a-99be-ac8ef3b6ba27" providerId="ADAL" clId="{E5ED2D38-92AF-483C-BC7E-506DC6E890A5}" dt="2022-11-20T18:30:02.258" v="3165" actId="1076"/>
        <pc:sldMkLst>
          <pc:docMk/>
          <pc:sldMk cId="2622960434" sldId="262"/>
        </pc:sldMkLst>
        <pc:spChg chg="del">
          <ac:chgData name="MUHAMMAD SUMAIR - 22995" userId="0c5cb9b4-a612-4a9a-99be-ac8ef3b6ba27" providerId="ADAL" clId="{E5ED2D38-92AF-483C-BC7E-506DC6E890A5}" dt="2022-11-20T17:05:05.505" v="1397" actId="478"/>
          <ac:spMkLst>
            <pc:docMk/>
            <pc:sldMk cId="2622960434" sldId="262"/>
            <ac:spMk id="2" creationId="{85978F73-CD00-23C7-B664-06FB070D800C}"/>
          </ac:spMkLst>
        </pc:spChg>
        <pc:spChg chg="del">
          <ac:chgData name="MUHAMMAD SUMAIR - 22995" userId="0c5cb9b4-a612-4a9a-99be-ac8ef3b6ba27" providerId="ADAL" clId="{E5ED2D38-92AF-483C-BC7E-506DC6E890A5}" dt="2022-11-20T17:05:09.494" v="1398" actId="478"/>
          <ac:spMkLst>
            <pc:docMk/>
            <pc:sldMk cId="2622960434" sldId="262"/>
            <ac:spMk id="3" creationId="{A7E14158-CBD9-CDC0-6AC6-9E8E4C358129}"/>
          </ac:spMkLst>
        </pc:spChg>
        <pc:spChg chg="add mod">
          <ac:chgData name="MUHAMMAD SUMAIR - 22995" userId="0c5cb9b4-a612-4a9a-99be-ac8ef3b6ba27" providerId="ADAL" clId="{E5ED2D38-92AF-483C-BC7E-506DC6E890A5}" dt="2022-11-20T18:29:58.647" v="3164" actId="1076"/>
          <ac:spMkLst>
            <pc:docMk/>
            <pc:sldMk cId="2622960434" sldId="262"/>
            <ac:spMk id="5" creationId="{CB0C00D6-6CE7-5740-E496-811A5CF72A74}"/>
          </ac:spMkLst>
        </pc:spChg>
        <pc:spChg chg="add mod">
          <ac:chgData name="MUHAMMAD SUMAIR - 22995" userId="0c5cb9b4-a612-4a9a-99be-ac8ef3b6ba27" providerId="ADAL" clId="{E5ED2D38-92AF-483C-BC7E-506DC6E890A5}" dt="2022-11-20T18:30:02.258" v="3165" actId="1076"/>
          <ac:spMkLst>
            <pc:docMk/>
            <pc:sldMk cId="2622960434" sldId="262"/>
            <ac:spMk id="7" creationId="{0BA8AA72-B5D9-EDF3-0E4F-DFAEDC42BD6E}"/>
          </ac:spMkLst>
        </pc:spChg>
      </pc:sldChg>
      <pc:sldChg chg="addSp delSp modSp new mod">
        <pc:chgData name="MUHAMMAD SUMAIR - 22995" userId="0c5cb9b4-a612-4a9a-99be-ac8ef3b6ba27" providerId="ADAL" clId="{E5ED2D38-92AF-483C-BC7E-506DC6E890A5}" dt="2022-11-20T18:29:46.279" v="3153" actId="1076"/>
        <pc:sldMkLst>
          <pc:docMk/>
          <pc:sldMk cId="1852781947" sldId="263"/>
        </pc:sldMkLst>
        <pc:spChg chg="del">
          <ac:chgData name="MUHAMMAD SUMAIR - 22995" userId="0c5cb9b4-a612-4a9a-99be-ac8ef3b6ba27" providerId="ADAL" clId="{E5ED2D38-92AF-483C-BC7E-506DC6E890A5}" dt="2022-11-20T18:03:29.079" v="2450" actId="478"/>
          <ac:spMkLst>
            <pc:docMk/>
            <pc:sldMk cId="1852781947" sldId="263"/>
            <ac:spMk id="2" creationId="{43B728F8-54E5-3CFE-63D8-CDDD03C1DFE2}"/>
          </ac:spMkLst>
        </pc:spChg>
        <pc:spChg chg="del">
          <ac:chgData name="MUHAMMAD SUMAIR - 22995" userId="0c5cb9b4-a612-4a9a-99be-ac8ef3b6ba27" providerId="ADAL" clId="{E5ED2D38-92AF-483C-BC7E-506DC6E890A5}" dt="2022-11-20T18:03:30.615" v="2451" actId="478"/>
          <ac:spMkLst>
            <pc:docMk/>
            <pc:sldMk cId="1852781947" sldId="263"/>
            <ac:spMk id="3" creationId="{7166C7B9-C3CE-25A9-BF14-B73E5F2E91BE}"/>
          </ac:spMkLst>
        </pc:spChg>
        <pc:spChg chg="add mod">
          <ac:chgData name="MUHAMMAD SUMAIR - 22995" userId="0c5cb9b4-a612-4a9a-99be-ac8ef3b6ba27" providerId="ADAL" clId="{E5ED2D38-92AF-483C-BC7E-506DC6E890A5}" dt="2022-11-20T18:29:46.279" v="3153" actId="1076"/>
          <ac:spMkLst>
            <pc:docMk/>
            <pc:sldMk cId="1852781947" sldId="263"/>
            <ac:spMk id="5" creationId="{623D333C-ACF8-4622-07E8-99DD7B55098F}"/>
          </ac:spMkLst>
        </pc:spChg>
        <pc:spChg chg="add del mod">
          <ac:chgData name="MUHAMMAD SUMAIR - 22995" userId="0c5cb9b4-a612-4a9a-99be-ac8ef3b6ba27" providerId="ADAL" clId="{E5ED2D38-92AF-483C-BC7E-506DC6E890A5}" dt="2022-11-20T18:03:57.182" v="2465" actId="767"/>
          <ac:spMkLst>
            <pc:docMk/>
            <pc:sldMk cId="1852781947" sldId="263"/>
            <ac:spMk id="6" creationId="{89A0A253-70E8-6916-9222-021EDABAE259}"/>
          </ac:spMkLst>
        </pc:spChg>
        <pc:spChg chg="add del mod">
          <ac:chgData name="MUHAMMAD SUMAIR - 22995" userId="0c5cb9b4-a612-4a9a-99be-ac8ef3b6ba27" providerId="ADAL" clId="{E5ED2D38-92AF-483C-BC7E-506DC6E890A5}" dt="2022-11-20T18:04:14.808" v="2476" actId="478"/>
          <ac:spMkLst>
            <pc:docMk/>
            <pc:sldMk cId="1852781947" sldId="263"/>
            <ac:spMk id="8" creationId="{4C97F557-2CFF-77D5-8994-1DB220F8276A}"/>
          </ac:spMkLst>
        </pc:spChg>
        <pc:spChg chg="add mod">
          <ac:chgData name="MUHAMMAD SUMAIR - 22995" userId="0c5cb9b4-a612-4a9a-99be-ac8ef3b6ba27" providerId="ADAL" clId="{E5ED2D38-92AF-483C-BC7E-506DC6E890A5}" dt="2022-11-20T18:26:01.732" v="3123" actId="115"/>
          <ac:spMkLst>
            <pc:docMk/>
            <pc:sldMk cId="1852781947" sldId="263"/>
            <ac:spMk id="9" creationId="{F4FF8421-6C9C-FBBB-6B22-BF0324151682}"/>
          </ac:spMkLst>
        </pc:spChg>
        <pc:spChg chg="add del mod">
          <ac:chgData name="MUHAMMAD SUMAIR - 22995" userId="0c5cb9b4-a612-4a9a-99be-ac8ef3b6ba27" providerId="ADAL" clId="{E5ED2D38-92AF-483C-BC7E-506DC6E890A5}" dt="2022-11-20T18:11:30.245" v="2782"/>
          <ac:spMkLst>
            <pc:docMk/>
            <pc:sldMk cId="1852781947" sldId="263"/>
            <ac:spMk id="10" creationId="{475AA26F-77EF-17B7-E0E1-35FA5DDF3F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1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63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10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4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7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1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1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066F-C4E4-4F5F-90A5-76EE4CC4064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DBAB55-1FC8-49E0-BA59-BE460A6D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917782-A824-49D6-A375-AB8DE8E6A48B}"/>
              </a:ext>
            </a:extLst>
          </p:cNvPr>
          <p:cNvSpPr txBox="1"/>
          <p:nvPr/>
        </p:nvSpPr>
        <p:spPr>
          <a:xfrm>
            <a:off x="1005385" y="2551837"/>
            <a:ext cx="101812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Data Mining:</a:t>
            </a:r>
          </a:p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DD555-79B6-34D8-A280-B3076A7AE6B6}"/>
              </a:ext>
            </a:extLst>
          </p:cNvPr>
          <p:cNvSpPr txBox="1"/>
          <p:nvPr/>
        </p:nvSpPr>
        <p:spPr>
          <a:xfrm>
            <a:off x="-471488" y="6027411"/>
            <a:ext cx="61073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Muhammad Sumair 22995</a:t>
            </a:r>
          </a:p>
        </p:txBody>
      </p:sp>
    </p:spTree>
    <p:extLst>
      <p:ext uri="{BB962C8B-B14F-4D97-AF65-F5344CB8AC3E}">
        <p14:creationId xmlns:p14="http://schemas.microsoft.com/office/powerpoint/2010/main" val="352855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7DD08F-F496-950F-771C-BBE1FE7ED155}"/>
              </a:ext>
            </a:extLst>
          </p:cNvPr>
          <p:cNvSpPr txBox="1"/>
          <p:nvPr/>
        </p:nvSpPr>
        <p:spPr>
          <a:xfrm>
            <a:off x="3042047" y="0"/>
            <a:ext cx="6107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Journey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1D995-3E93-AC37-C3DC-D32E1A0C8F8D}"/>
              </a:ext>
            </a:extLst>
          </p:cNvPr>
          <p:cNvSpPr txBox="1"/>
          <p:nvPr/>
        </p:nvSpPr>
        <p:spPr>
          <a:xfrm>
            <a:off x="185738" y="1171575"/>
            <a:ext cx="11630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Firstly, I reviewed the data set and checked all the different variables or columns in order to see which columns are of no use in the prediction so that I can remove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checking the data, I applied the preprocessing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Firstly, I removed the Sub area column because it had different areas which would increase the number of columns of my data when I would apply one hot encoding, and furthermore; it did not have any impact on the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I applied one hot encoding and got the dummy values for the categorical columns to bring all my columns in numerical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this I replaced null or missing values with mean. I also tried to replace them with median and mode but mean had the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3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79F155-9A61-8B20-CCC6-0C75DADF5AD3}"/>
              </a:ext>
            </a:extLst>
          </p:cNvPr>
          <p:cNvSpPr txBox="1"/>
          <p:nvPr/>
        </p:nvSpPr>
        <p:spPr>
          <a:xfrm>
            <a:off x="3042314" y="0"/>
            <a:ext cx="6107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7AA74-FDE4-26D7-C957-38A7F843728A}"/>
              </a:ext>
            </a:extLst>
          </p:cNvPr>
          <p:cNvSpPr txBox="1"/>
          <p:nvPr/>
        </p:nvSpPr>
        <p:spPr>
          <a:xfrm>
            <a:off x="122830" y="1050340"/>
            <a:ext cx="1138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Best accuracy that I achieved with regression tree </a:t>
            </a:r>
            <a:r>
              <a:rPr lang="en-US" dirty="0">
                <a:latin typeface="Trebuchet MS (Body)"/>
              </a:rPr>
              <a:t>without polynomial, forward and backward was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2712599.6542</a:t>
            </a:r>
            <a:r>
              <a:rPr lang="en-US" i="0" dirty="0">
                <a:solidFill>
                  <a:srgbClr val="202124"/>
                </a:solidFill>
                <a:effectLst/>
                <a:latin typeface="Trebuchet MS (Body)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17811-07C7-AA6E-5D3C-23E3836F8A5A}"/>
              </a:ext>
            </a:extLst>
          </p:cNvPr>
          <p:cNvSpPr txBox="1"/>
          <p:nvPr/>
        </p:nvSpPr>
        <p:spPr>
          <a:xfrm>
            <a:off x="122830" y="1762126"/>
            <a:ext cx="113822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accuracy with the regression tree ranged from </a:t>
            </a:r>
            <a:r>
              <a:rPr lang="en-US" b="1" u="sng" dirty="0"/>
              <a:t>3245000 -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 2712599.6542</a:t>
            </a:r>
            <a:r>
              <a:rPr lang="en-US" i="0" dirty="0">
                <a:solidFill>
                  <a:srgbClr val="202124"/>
                </a:solidFill>
                <a:effectLst/>
                <a:latin typeface="Trebuchet MS (Body)"/>
              </a:rPr>
              <a:t>.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model, random state and the depth had a little impact on the accuracy. But the impact was not that significant that it made a drastic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Forward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25 features in forward selection, but the accuracy was near 3245000, hence forward selection was not a very suitable way to get the predictions from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85 features in backward selection because features less than that gave a memory error. In this case my accuracy was around 3242000 which was better than forward selection but not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Polynomial Features with and without Forward &amp; 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polynomial with 2 with forward selection of 25 features and got the accuracy of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2712599.6542 </a:t>
            </a:r>
            <a:r>
              <a:rPr lang="en-US" i="0" dirty="0">
                <a:solidFill>
                  <a:srgbClr val="202124"/>
                </a:solidFill>
                <a:effectLst/>
                <a:latin typeface="Trebuchet MS (Body)"/>
              </a:rPr>
              <a:t>which is the highest in this model</a:t>
            </a:r>
            <a:r>
              <a:rPr lang="en-US" dirty="0"/>
              <a:t>. Polynomial without forward and backward had accuracy around </a:t>
            </a:r>
            <a:r>
              <a:rPr lang="en-US" b="1" u="sng" dirty="0"/>
              <a:t>3241000</a:t>
            </a:r>
            <a:r>
              <a:rPr lang="en-US" dirty="0"/>
              <a:t>, and this was without interaction. With interaction the accuracy was near </a:t>
            </a:r>
            <a:r>
              <a:rPr lang="en-US" b="1" u="sng" dirty="0"/>
              <a:t>3244000</a:t>
            </a:r>
            <a:r>
              <a:rPr lang="en-US" dirty="0"/>
              <a:t> in all the cases that are normal, with backward and forward.</a:t>
            </a:r>
          </a:p>
        </p:txBody>
      </p:sp>
    </p:spTree>
    <p:extLst>
      <p:ext uri="{BB962C8B-B14F-4D97-AF65-F5344CB8AC3E}">
        <p14:creationId xmlns:p14="http://schemas.microsoft.com/office/powerpoint/2010/main" val="77160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CE5F20-6CE9-6B4E-3629-F61872BDAB87}"/>
              </a:ext>
            </a:extLst>
          </p:cNvPr>
          <p:cNvSpPr txBox="1"/>
          <p:nvPr/>
        </p:nvSpPr>
        <p:spPr>
          <a:xfrm>
            <a:off x="1885666" y="0"/>
            <a:ext cx="8420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 Regressor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EC6E1-0EC3-2CC1-5508-F9CB576AB186}"/>
              </a:ext>
            </a:extLst>
          </p:cNvPr>
          <p:cNvSpPr txBox="1"/>
          <p:nvPr/>
        </p:nvSpPr>
        <p:spPr>
          <a:xfrm>
            <a:off x="348587" y="1066885"/>
            <a:ext cx="114948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accuracy that I achieved with random forest with 800 estimators </a:t>
            </a:r>
            <a:r>
              <a:rPr lang="en-US" dirty="0">
                <a:latin typeface="Trebuchet MS (Body)"/>
              </a:rPr>
              <a:t>without polynomial, forward and backward was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1696857.21715.</a:t>
            </a:r>
          </a:p>
          <a:p>
            <a:endParaRPr lang="en-US" b="1" i="0" u="sng" dirty="0">
              <a:solidFill>
                <a:srgbClr val="202124"/>
              </a:solidFill>
              <a:effectLst/>
              <a:latin typeface="Trebuchet MS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with the random forest ranged from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2432901.6159</a:t>
            </a:r>
            <a:r>
              <a:rPr lang="en-US" b="1" u="sng" dirty="0">
                <a:latin typeface="Trebuchet MS (Body)"/>
              </a:rPr>
              <a:t> -</a:t>
            </a:r>
            <a:r>
              <a:rPr lang="en-US" b="1" u="sng" dirty="0"/>
              <a:t>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1696857.21715</a:t>
            </a:r>
            <a:r>
              <a:rPr lang="en-US" dirty="0"/>
              <a:t>.</a:t>
            </a:r>
          </a:p>
          <a:p>
            <a:endParaRPr lang="en-US" b="1" u="sng" dirty="0">
              <a:solidFill>
                <a:srgbClr val="202124"/>
              </a:solidFill>
              <a:latin typeface="Trebuchet MS (Body)"/>
            </a:endParaRPr>
          </a:p>
          <a:p>
            <a:r>
              <a:rPr lang="en-US" b="1" u="sng" dirty="0"/>
              <a:t>Forward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25 features in forward selection, but the accuracy was near </a:t>
            </a:r>
            <a:r>
              <a:rPr lang="en-US" b="1" u="sng" dirty="0"/>
              <a:t>2020000</a:t>
            </a:r>
            <a:r>
              <a:rPr lang="en-US" dirty="0"/>
              <a:t>, hence forward selection was not a very suitable way to get the predictions from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85 features in backward selection because features less than that gave a memory error. In this case my accuracy was around </a:t>
            </a:r>
            <a:r>
              <a:rPr lang="en-US" b="1" u="sng" dirty="0"/>
              <a:t>1900000</a:t>
            </a:r>
            <a:r>
              <a:rPr lang="en-US" dirty="0"/>
              <a:t> which was better than forward selection but not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Polynomial Features with and without Forward &amp; 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polynomial with 3 without interaction and I got the accuracy of </a:t>
            </a:r>
            <a:r>
              <a:rPr lang="en-US" b="1" u="sng" dirty="0"/>
              <a:t>1870000</a:t>
            </a:r>
            <a:r>
              <a:rPr lang="en-US" dirty="0"/>
              <a:t>. With interaction the accuracy was near </a:t>
            </a:r>
            <a:r>
              <a:rPr lang="en-US" b="1" u="sng" dirty="0"/>
              <a:t>2110000</a:t>
            </a:r>
            <a:r>
              <a:rPr lang="en-US" dirty="0"/>
              <a:t>. And polynomial with forward and backward was around </a:t>
            </a:r>
            <a:r>
              <a:rPr lang="en-US" b="1" u="sng" dirty="0"/>
              <a:t>2200000</a:t>
            </a:r>
            <a:r>
              <a:rPr lang="en-US" dirty="0"/>
              <a:t> and </a:t>
            </a:r>
            <a:r>
              <a:rPr lang="en-US" b="1" u="sng" dirty="0"/>
              <a:t>2060000</a:t>
            </a:r>
            <a:r>
              <a:rPr lang="en-US" dirty="0"/>
              <a:t> without interaction. And with interaction the accuracy with forward was around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2432901.6159</a:t>
            </a:r>
            <a:r>
              <a:rPr lang="en-US" dirty="0"/>
              <a:t> while with backward, the accuracy was around </a:t>
            </a:r>
            <a:r>
              <a:rPr lang="en-US" b="1" u="sng" dirty="0"/>
              <a:t>2290000</a:t>
            </a:r>
            <a:r>
              <a:rPr lang="en-US" dirty="0"/>
              <a:t>.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8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11002C-2CDF-3E21-36B5-6470CAABDC10}"/>
              </a:ext>
            </a:extLst>
          </p:cNvPr>
          <p:cNvSpPr txBox="1"/>
          <p:nvPr/>
        </p:nvSpPr>
        <p:spPr>
          <a:xfrm>
            <a:off x="2506070" y="115839"/>
            <a:ext cx="71798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 Boosting Regressor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E3460-A3B3-69A3-583E-FFD2C10CC008}"/>
              </a:ext>
            </a:extLst>
          </p:cNvPr>
          <p:cNvSpPr txBox="1"/>
          <p:nvPr/>
        </p:nvSpPr>
        <p:spPr>
          <a:xfrm>
            <a:off x="334939" y="1109850"/>
            <a:ext cx="115221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accuracy that I achieved with gradient boosting with max depth and min splits at 20 and max features at 50 at 500 estimators and </a:t>
            </a:r>
            <a:r>
              <a:rPr lang="en-US" dirty="0">
                <a:latin typeface="Trebuchet MS (Body)"/>
              </a:rPr>
              <a:t>with polynomial features = 5 was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1583379.48902</a:t>
            </a:r>
            <a:r>
              <a:rPr lang="en-US" i="0" dirty="0">
                <a:solidFill>
                  <a:srgbClr val="202124"/>
                </a:solidFill>
                <a:effectLst/>
                <a:latin typeface="Trebuchet MS (Body)"/>
              </a:rPr>
              <a:t>.</a:t>
            </a:r>
          </a:p>
          <a:p>
            <a:endParaRPr lang="en-US" b="1" u="sng" dirty="0">
              <a:solidFill>
                <a:srgbClr val="202124"/>
              </a:solidFill>
              <a:latin typeface="Trebuchet MS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with the gradient boosting ranged from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2372169.72911</a:t>
            </a:r>
            <a:r>
              <a:rPr lang="en-US" b="1" u="sng" dirty="0">
                <a:solidFill>
                  <a:srgbClr val="202124"/>
                </a:solidFill>
                <a:latin typeface="Inter"/>
              </a:rPr>
              <a:t>-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1583379.48902</a:t>
            </a:r>
            <a:r>
              <a:rPr lang="en-US" i="0" dirty="0">
                <a:solidFill>
                  <a:srgbClr val="202124"/>
                </a:solidFill>
                <a:effectLst/>
                <a:latin typeface="Trebuchet MS (Body)"/>
              </a:rPr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r>
              <a:rPr lang="en-US" b="1" u="sng" dirty="0"/>
              <a:t>Forward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30 features in forward selection, but the accuracy was near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1700000</a:t>
            </a:r>
            <a:r>
              <a:rPr lang="en-US" dirty="0"/>
              <a:t>, hence it was not very suitable.</a:t>
            </a:r>
          </a:p>
          <a:p>
            <a:endParaRPr lang="en-US" dirty="0"/>
          </a:p>
          <a:p>
            <a:r>
              <a:rPr lang="en-US" b="1" u="sng" dirty="0"/>
              <a:t>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85 features in backward selection because features less than that gave a memory error. In this case my accuracy was around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1600000</a:t>
            </a:r>
            <a:r>
              <a:rPr lang="en-US" dirty="0"/>
              <a:t> which was better than forward selection but not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Polynomial Features with and without Forward &amp; 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polynomial with 5 and got the highest accuracy of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1583379.48902</a:t>
            </a:r>
            <a:r>
              <a:rPr lang="en-US" dirty="0"/>
              <a:t>. In Polynomial with forward selection of 30 features I got an accuracy around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1772772.24958</a:t>
            </a:r>
            <a:r>
              <a:rPr lang="en-US" i="0" dirty="0">
                <a:solidFill>
                  <a:srgbClr val="202124"/>
                </a:solidFill>
                <a:effectLst/>
              </a:rPr>
              <a:t> without interaction. And with interaction, accuracy was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1877672.23147</a:t>
            </a:r>
            <a:r>
              <a:rPr lang="en-US" dirty="0"/>
              <a:t>. With backward selection of 30 features and without interaction I achieved an accuracy of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1641821.11697</a:t>
            </a:r>
            <a:r>
              <a:rPr lang="en-US" i="0" dirty="0">
                <a:solidFill>
                  <a:srgbClr val="202124"/>
                </a:solidFill>
                <a:effectLst/>
              </a:rPr>
              <a:t>.While the accuracy with interaction was around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1700000</a:t>
            </a:r>
            <a:r>
              <a:rPr lang="en-US" i="0" dirty="0">
                <a:solidFill>
                  <a:srgbClr val="202124"/>
                </a:solidFill>
                <a:effectLst/>
              </a:rPr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202124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9328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AB78E-58B0-6032-7D68-583147218D67}"/>
              </a:ext>
            </a:extLst>
          </p:cNvPr>
          <p:cNvSpPr txBox="1"/>
          <p:nvPr/>
        </p:nvSpPr>
        <p:spPr>
          <a:xfrm>
            <a:off x="3042314" y="25386"/>
            <a:ext cx="6107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847C3-1ABB-EC7C-7D57-64B91F053A49}"/>
              </a:ext>
            </a:extLst>
          </p:cNvPr>
          <p:cNvSpPr txBox="1"/>
          <p:nvPr/>
        </p:nvSpPr>
        <p:spPr>
          <a:xfrm>
            <a:off x="146713" y="1046415"/>
            <a:ext cx="116858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accuracy that I achieved with linear regression with backward selection of 85 features</a:t>
            </a:r>
            <a:endParaRPr lang="en-US" dirty="0">
              <a:latin typeface="Trebuchet MS (Body)"/>
            </a:endParaRPr>
          </a:p>
          <a:p>
            <a:r>
              <a:rPr lang="en-US" dirty="0">
                <a:latin typeface="Trebuchet MS (Body)"/>
              </a:rPr>
              <a:t>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2977654.23147</a:t>
            </a:r>
            <a:r>
              <a:rPr lang="en-US" i="0" dirty="0">
                <a:solidFill>
                  <a:srgbClr val="202124"/>
                </a:solidFill>
                <a:effectLst/>
                <a:latin typeface="Trebuchet MS (Body)"/>
              </a:rPr>
              <a:t>.</a:t>
            </a:r>
          </a:p>
          <a:p>
            <a:endParaRPr lang="en-US" b="1" u="sng" dirty="0">
              <a:solidFill>
                <a:srgbClr val="202124"/>
              </a:solidFill>
              <a:latin typeface="Trebuchet MS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with the linear regression ranged from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3278478.15431</a:t>
            </a:r>
            <a:r>
              <a:rPr lang="en-US" b="1" u="sng" dirty="0">
                <a:solidFill>
                  <a:srgbClr val="202124"/>
                </a:solidFill>
                <a:latin typeface="Trebuchet MS (Body)"/>
              </a:rPr>
              <a:t> -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2977654.23147</a:t>
            </a:r>
            <a:r>
              <a:rPr lang="en-US" b="1" u="sng" dirty="0">
                <a:solidFill>
                  <a:srgbClr val="202124"/>
                </a:solidFill>
                <a:latin typeface="Trebuchet MS (Body)"/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  <a:latin typeface="Trebuchet MS (Body)"/>
              </a:rPr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r>
              <a:rPr lang="en-US" b="1" u="sng" dirty="0"/>
              <a:t>Forward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30 features in forward selection, but the accuracy was near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3220000</a:t>
            </a:r>
            <a:r>
              <a:rPr lang="en-US" dirty="0"/>
              <a:t>, hence it was not very suitable.</a:t>
            </a:r>
          </a:p>
          <a:p>
            <a:endParaRPr lang="en-US" dirty="0"/>
          </a:p>
          <a:p>
            <a:r>
              <a:rPr lang="en-US" b="1" u="sng" dirty="0"/>
              <a:t>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85 features in backward selection because features less than that gave a memory error. In this case my accuracy was around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3213573.60421</a:t>
            </a:r>
            <a:r>
              <a:rPr lang="en-US" dirty="0"/>
              <a:t> which was better than forward selection but not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Polynomial Features with and without Forward &amp; 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polynomial with 2 and got the highest accuracy of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3200000</a:t>
            </a:r>
            <a:r>
              <a:rPr lang="en-US" dirty="0"/>
              <a:t>. In Polynomial with forward selection of 30 features I got an accuracy around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3048332.02858</a:t>
            </a:r>
            <a:r>
              <a:rPr lang="en-US" i="0" dirty="0">
                <a:solidFill>
                  <a:srgbClr val="202124"/>
                </a:solidFill>
                <a:effectLst/>
              </a:rPr>
              <a:t> without interaction. And with interaction, accuracy was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3160407.75279</a:t>
            </a:r>
            <a:r>
              <a:rPr lang="en-US" dirty="0"/>
              <a:t>. With backward selection of 30 features and without interaction I achieved an accuracy of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2977654.23147</a:t>
            </a:r>
            <a:r>
              <a:rPr lang="en-US" i="0" dirty="0">
                <a:solidFill>
                  <a:srgbClr val="202124"/>
                </a:solidFill>
                <a:effectLst/>
              </a:rPr>
              <a:t>.While the accuracy with interaction was around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3100000</a:t>
            </a:r>
            <a:r>
              <a:rPr lang="en-US" i="0" dirty="0">
                <a:solidFill>
                  <a:srgbClr val="202124"/>
                </a:solidFill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0C00D6-6CE7-5740-E496-811A5CF72A74}"/>
              </a:ext>
            </a:extLst>
          </p:cNvPr>
          <p:cNvSpPr txBox="1"/>
          <p:nvPr/>
        </p:nvSpPr>
        <p:spPr>
          <a:xfrm>
            <a:off x="3042314" y="72775"/>
            <a:ext cx="6107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 Trees Regressor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8AA72-B5D9-EDF3-0E4F-DFAEDC42BD6E}"/>
              </a:ext>
            </a:extLst>
          </p:cNvPr>
          <p:cNvSpPr txBox="1"/>
          <p:nvPr/>
        </p:nvSpPr>
        <p:spPr>
          <a:xfrm>
            <a:off x="268406" y="1108208"/>
            <a:ext cx="1165518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accuracy that I achieved with extra trees with forward selection of 60 features with 950 estimators was </a:t>
            </a:r>
            <a:endParaRPr lang="en-US" dirty="0">
              <a:latin typeface="Trebuchet MS (Body)"/>
            </a:endParaRPr>
          </a:p>
          <a:p>
            <a:r>
              <a:rPr lang="en-US" dirty="0">
                <a:latin typeface="Trebuchet MS (Body)"/>
              </a:rPr>
              <a:t>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1474847.38452</a:t>
            </a:r>
            <a:r>
              <a:rPr lang="en-US" i="0" dirty="0">
                <a:solidFill>
                  <a:srgbClr val="202124"/>
                </a:solidFill>
                <a:effectLst/>
                <a:latin typeface="Trebuchet MS (Body)"/>
              </a:rPr>
              <a:t>.</a:t>
            </a:r>
          </a:p>
          <a:p>
            <a:endParaRPr lang="en-US" b="1" u="sng" dirty="0">
              <a:solidFill>
                <a:srgbClr val="202124"/>
              </a:solidFill>
              <a:latin typeface="Trebuchet MS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with the extra trees ranged from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1972375.12077</a:t>
            </a:r>
            <a:r>
              <a:rPr lang="en-US" b="1" u="sng" dirty="0">
                <a:solidFill>
                  <a:srgbClr val="202124"/>
                </a:solidFill>
                <a:latin typeface="Trebuchet MS (Body)"/>
              </a:rPr>
              <a:t> -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1474847.38452</a:t>
            </a:r>
            <a:r>
              <a:rPr lang="en-US" b="1" u="sng" dirty="0">
                <a:solidFill>
                  <a:srgbClr val="202124"/>
                </a:solidFill>
                <a:latin typeface="Trebuchet MS (Body)"/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  <a:latin typeface="Trebuchet MS (Body)"/>
              </a:rPr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r>
              <a:rPr lang="en-US" b="1" u="sng" dirty="0"/>
              <a:t>Forward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30 features in forward selection, but the accuracy was near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1972375.12077</a:t>
            </a:r>
            <a:r>
              <a:rPr lang="en-US" dirty="0"/>
              <a:t>, hence it was not very suitable.</a:t>
            </a:r>
          </a:p>
          <a:p>
            <a:endParaRPr lang="en-US" dirty="0"/>
          </a:p>
          <a:p>
            <a:r>
              <a:rPr lang="en-US" b="1" u="sng" dirty="0"/>
              <a:t>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85 features in backward selection because features less than that gave a memory error. In this case my accuracy was around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3213573.60421</a:t>
            </a:r>
            <a:r>
              <a:rPr lang="en-US" dirty="0"/>
              <a:t> which was better than forward selection but not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Polynomial Features with and without Forward &amp; Backward Feature Selection:-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polynomial with 2 and got the highest accuracy of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1583777.67567</a:t>
            </a:r>
            <a:r>
              <a:rPr lang="en-US" dirty="0"/>
              <a:t>. In Polynomial with forward selection of 30 features I got an accuracy around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1474847.38452</a:t>
            </a:r>
            <a:r>
              <a:rPr lang="en-US" b="1" i="0" dirty="0">
                <a:solidFill>
                  <a:srgbClr val="202124"/>
                </a:solidFill>
                <a:effectLst/>
                <a:latin typeface="Trebuchet MS (Body)"/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</a:rPr>
              <a:t>without interaction. And with interaction, accuracy was </a:t>
            </a:r>
            <a:r>
              <a:rPr lang="en-US" b="1" u="sng" dirty="0">
                <a:solidFill>
                  <a:srgbClr val="202124"/>
                </a:solidFill>
                <a:latin typeface="Trebuchet MS (Body)"/>
              </a:rPr>
              <a:t>1670000</a:t>
            </a:r>
            <a:r>
              <a:rPr lang="en-US" dirty="0"/>
              <a:t>. With backward selection of 30 features and without interaction I achieved an accuracy of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1581900.08158</a:t>
            </a:r>
            <a:r>
              <a:rPr lang="en-US" i="0" dirty="0">
                <a:solidFill>
                  <a:srgbClr val="202124"/>
                </a:solidFill>
                <a:effectLst/>
              </a:rPr>
              <a:t>.While the accuracy with interaction was around </a:t>
            </a:r>
            <a:r>
              <a:rPr lang="en-US" b="1" i="0" u="sng" dirty="0">
                <a:solidFill>
                  <a:srgbClr val="202124"/>
                </a:solidFill>
                <a:effectLst/>
              </a:rPr>
              <a:t>1710000</a:t>
            </a:r>
            <a:r>
              <a:rPr lang="en-US" i="0" dirty="0">
                <a:solidFill>
                  <a:srgbClr val="202124"/>
                </a:solidFill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6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3D333C-ACF8-4622-07E8-99DD7B55098F}"/>
              </a:ext>
            </a:extLst>
          </p:cNvPr>
          <p:cNvSpPr txBox="1"/>
          <p:nvPr/>
        </p:nvSpPr>
        <p:spPr>
          <a:xfrm>
            <a:off x="3040039" y="0"/>
            <a:ext cx="6107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F8421-6C9C-FBBB-6B22-BF0324151682}"/>
              </a:ext>
            </a:extLst>
          </p:cNvPr>
          <p:cNvSpPr txBox="1"/>
          <p:nvPr/>
        </p:nvSpPr>
        <p:spPr>
          <a:xfrm>
            <a:off x="204716" y="1187355"/>
            <a:ext cx="11778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Extra Trees </a:t>
            </a:r>
            <a:r>
              <a:rPr lang="en-US" u="sng" dirty="0"/>
              <a:t>(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1474847.38452)</a:t>
            </a:r>
            <a:r>
              <a:rPr lang="en-US" dirty="0"/>
              <a:t>	</a:t>
            </a:r>
          </a:p>
          <a:p>
            <a:r>
              <a:rPr lang="en-US" dirty="0"/>
              <a:t>									</a:t>
            </a:r>
          </a:p>
          <a:p>
            <a:r>
              <a:rPr lang="en-US" dirty="0"/>
              <a:t>2) Gradient Boosting Regressor </a:t>
            </a:r>
            <a:r>
              <a:rPr lang="en-US" u="sng" dirty="0"/>
              <a:t>(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1583379.48902)</a:t>
            </a:r>
            <a:endParaRPr lang="en-US" u="sng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3) Random Forest Regressor </a:t>
            </a:r>
            <a:r>
              <a:rPr lang="en-US" u="sng" dirty="0"/>
              <a:t>(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1696857.21715)</a:t>
            </a:r>
            <a:endParaRPr lang="en-US" u="sng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4) Decision Tree Regressor </a:t>
            </a:r>
            <a:r>
              <a:rPr lang="en-US" u="sng" dirty="0"/>
              <a:t>(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2712599.6542)</a:t>
            </a:r>
            <a:endParaRPr lang="en-US" u="sng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5) Linear Regression </a:t>
            </a:r>
            <a:r>
              <a:rPr lang="en-US" u="sng" dirty="0"/>
              <a:t>(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2977654.23147)</a:t>
            </a:r>
          </a:p>
          <a:p>
            <a:endParaRPr lang="en-US" b="1" u="sng" dirty="0">
              <a:solidFill>
                <a:srgbClr val="202124"/>
              </a:solidFill>
              <a:latin typeface="Trebuchet MS (Body)"/>
            </a:endParaRPr>
          </a:p>
          <a:p>
            <a:r>
              <a:rPr lang="en-US" b="1" dirty="0">
                <a:solidFill>
                  <a:srgbClr val="202124"/>
                </a:solidFill>
                <a:latin typeface="Trebuchet MS (Body)"/>
              </a:rPr>
              <a:t>Hence Extra Trees Regressor was the best model for the accuracy with this data set as I achieved the highest accuracy with this model which was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Trebuchet MS (Body)"/>
              </a:rPr>
              <a:t>1474847.38452</a:t>
            </a:r>
            <a:r>
              <a:rPr lang="en-US" b="1" i="0" dirty="0">
                <a:solidFill>
                  <a:srgbClr val="202124"/>
                </a:solidFill>
                <a:effectLst/>
                <a:latin typeface="Trebuchet MS (Body)"/>
              </a:rPr>
              <a:t>, this was with forward feature selection of 60 features with 950 estimators.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781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90C226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1167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Inter</vt:lpstr>
      <vt:lpstr>Trebuchet MS</vt:lpstr>
      <vt:lpstr>Trebuchet MS (Body)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SUMAIR - 22995</dc:creator>
  <cp:lastModifiedBy>MUHAMMAD SUMAIR - 22995</cp:lastModifiedBy>
  <cp:revision>1</cp:revision>
  <dcterms:created xsi:type="dcterms:W3CDTF">2022-11-20T14:33:28Z</dcterms:created>
  <dcterms:modified xsi:type="dcterms:W3CDTF">2022-11-20T18:30:49Z</dcterms:modified>
</cp:coreProperties>
</file>