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57" r:id="rId1"/>
    <p:sldMasterId id="2147484069" r:id="rId2"/>
  </p:sldMasterIdLst>
  <p:notesMasterIdLst>
    <p:notesMasterId r:id="rId76"/>
  </p:notesMasterIdLst>
  <p:handoutMasterIdLst>
    <p:handoutMasterId r:id="rId77"/>
  </p:handoutMasterIdLst>
  <p:sldIdLst>
    <p:sldId id="527" r:id="rId3"/>
    <p:sldId id="559" r:id="rId4"/>
    <p:sldId id="564" r:id="rId5"/>
    <p:sldId id="560" r:id="rId6"/>
    <p:sldId id="561" r:id="rId7"/>
    <p:sldId id="565" r:id="rId8"/>
    <p:sldId id="566" r:id="rId9"/>
    <p:sldId id="567" r:id="rId10"/>
    <p:sldId id="562" r:id="rId11"/>
    <p:sldId id="569" r:id="rId12"/>
    <p:sldId id="568" r:id="rId13"/>
    <p:sldId id="563" r:id="rId14"/>
    <p:sldId id="572" r:id="rId15"/>
    <p:sldId id="575" r:id="rId16"/>
    <p:sldId id="594" r:id="rId17"/>
    <p:sldId id="611" r:id="rId18"/>
    <p:sldId id="576" r:id="rId19"/>
    <p:sldId id="578" r:id="rId20"/>
    <p:sldId id="577" r:id="rId21"/>
    <p:sldId id="637" r:id="rId22"/>
    <p:sldId id="579" r:id="rId23"/>
    <p:sldId id="630" r:id="rId24"/>
    <p:sldId id="631" r:id="rId25"/>
    <p:sldId id="636" r:id="rId26"/>
    <p:sldId id="581" r:id="rId27"/>
    <p:sldId id="582" r:id="rId28"/>
    <p:sldId id="583" r:id="rId29"/>
    <p:sldId id="584" r:id="rId30"/>
    <p:sldId id="585" r:id="rId31"/>
    <p:sldId id="586" r:id="rId32"/>
    <p:sldId id="587" r:id="rId33"/>
    <p:sldId id="595" r:id="rId34"/>
    <p:sldId id="628" r:id="rId35"/>
    <p:sldId id="597" r:id="rId36"/>
    <p:sldId id="596" r:id="rId37"/>
    <p:sldId id="625" r:id="rId38"/>
    <p:sldId id="626" r:id="rId39"/>
    <p:sldId id="598" r:id="rId40"/>
    <p:sldId id="588" r:id="rId41"/>
    <p:sldId id="603" r:id="rId42"/>
    <p:sldId id="604" r:id="rId43"/>
    <p:sldId id="605" r:id="rId44"/>
    <p:sldId id="589" r:id="rId45"/>
    <p:sldId id="618" r:id="rId46"/>
    <p:sldId id="590" r:id="rId47"/>
    <p:sldId id="591" r:id="rId48"/>
    <p:sldId id="592" r:id="rId49"/>
    <p:sldId id="593" r:id="rId50"/>
    <p:sldId id="599" r:id="rId51"/>
    <p:sldId id="627" r:id="rId52"/>
    <p:sldId id="600" r:id="rId53"/>
    <p:sldId id="601" r:id="rId54"/>
    <p:sldId id="607" r:id="rId55"/>
    <p:sldId id="613" r:id="rId56"/>
    <p:sldId id="619" r:id="rId57"/>
    <p:sldId id="614" r:id="rId58"/>
    <p:sldId id="615" r:id="rId59"/>
    <p:sldId id="629" r:id="rId60"/>
    <p:sldId id="616" r:id="rId61"/>
    <p:sldId id="608" r:id="rId62"/>
    <p:sldId id="609" r:id="rId63"/>
    <p:sldId id="610" r:id="rId64"/>
    <p:sldId id="621" r:id="rId65"/>
    <p:sldId id="634" r:id="rId66"/>
    <p:sldId id="624" r:id="rId67"/>
    <p:sldId id="633" r:id="rId68"/>
    <p:sldId id="638" r:id="rId69"/>
    <p:sldId id="639" r:id="rId70"/>
    <p:sldId id="620" r:id="rId71"/>
    <p:sldId id="632" r:id="rId72"/>
    <p:sldId id="622" r:id="rId73"/>
    <p:sldId id="623" r:id="rId74"/>
    <p:sldId id="635" r:id="rId75"/>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280">
          <p15:clr>
            <a:srgbClr val="A4A3A4"/>
          </p15:clr>
        </p15:guide>
        <p15:guide id="2" pos="277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000000"/>
    <a:srgbClr val="00145A"/>
    <a:srgbClr val="FF6600"/>
    <a:srgbClr val="BC1450"/>
    <a:srgbClr val="00FF00"/>
    <a:srgbClr val="001E5A"/>
    <a:srgbClr val="5F5F5F"/>
    <a:srgbClr val="000050"/>
    <a:srgbClr val="0000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87478" autoAdjust="0"/>
  </p:normalViewPr>
  <p:slideViewPr>
    <p:cSldViewPr snapToGrid="0">
      <p:cViewPr varScale="1">
        <p:scale>
          <a:sx n="63" d="100"/>
          <a:sy n="63" d="100"/>
        </p:scale>
        <p:origin x="1482" y="60"/>
      </p:cViewPr>
      <p:guideLst>
        <p:guide orient="horz" pos="2280"/>
        <p:guide pos="2773"/>
      </p:guideLst>
    </p:cSldViewPr>
  </p:slideViewPr>
  <p:outlineViewPr>
    <p:cViewPr>
      <p:scale>
        <a:sx n="33" d="100"/>
        <a:sy n="33" d="100"/>
      </p:scale>
      <p:origin x="0" y="-7092"/>
    </p:cViewPr>
  </p:outlineViewPr>
  <p:notesTextViewPr>
    <p:cViewPr>
      <p:scale>
        <a:sx n="100" d="100"/>
        <a:sy n="100" d="100"/>
      </p:scale>
      <p:origin x="0" y="0"/>
    </p:cViewPr>
  </p:notesTextViewPr>
  <p:sorterViewPr>
    <p:cViewPr>
      <p:scale>
        <a:sx n="90" d="100"/>
        <a:sy n="90" d="100"/>
      </p:scale>
      <p:origin x="0" y="-594"/>
    </p:cViewPr>
  </p:sorterViewPr>
  <p:notesViewPr>
    <p:cSldViewPr snapToGrid="0">
      <p:cViewPr varScale="1">
        <p:scale>
          <a:sx n="52" d="100"/>
          <a:sy n="52" d="100"/>
        </p:scale>
        <p:origin x="2790"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defTabSz="966557">
              <a:defRPr sz="1200" b="0" i="1"/>
            </a:lvl1pPr>
          </a:lstStyle>
          <a:p>
            <a:pPr>
              <a:defRPr/>
            </a:pPr>
            <a:endParaRPr lang="en-US"/>
          </a:p>
        </p:txBody>
      </p:sp>
      <p:sp>
        <p:nvSpPr>
          <p:cNvPr id="3075" name="Rectangle 3"/>
          <p:cNvSpPr>
            <a:spLocks noGrp="1" noChangeArrowheads="1"/>
          </p:cNvSpPr>
          <p:nvPr>
            <p:ph type="dt" sz="quarter" idx="1"/>
          </p:nvPr>
        </p:nvSpPr>
        <p:spPr bwMode="auto">
          <a:xfrm>
            <a:off x="4144965" y="3"/>
            <a:ext cx="3170237"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algn="r" defTabSz="966557">
              <a:defRPr sz="1200" b="0" i="1"/>
            </a:lvl1pPr>
          </a:lstStyle>
          <a:p>
            <a:pPr>
              <a:defRPr/>
            </a:pPr>
            <a:endParaRPr lang="en-US"/>
          </a:p>
        </p:txBody>
      </p:sp>
      <p:sp>
        <p:nvSpPr>
          <p:cNvPr id="3076" name="Rectangle 4"/>
          <p:cNvSpPr>
            <a:spLocks noGrp="1" noChangeArrowheads="1"/>
          </p:cNvSpPr>
          <p:nvPr>
            <p:ph type="ftr" sz="quarter" idx="2"/>
          </p:nvPr>
        </p:nvSpPr>
        <p:spPr bwMode="auto">
          <a:xfrm>
            <a:off x="1" y="9121777"/>
            <a:ext cx="3170238"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defTabSz="966557">
              <a:defRPr sz="1200" b="0" i="1"/>
            </a:lvl1pPr>
          </a:lstStyle>
          <a:p>
            <a:pPr>
              <a:defRPr/>
            </a:pPr>
            <a:endParaRPr lang="en-US"/>
          </a:p>
        </p:txBody>
      </p:sp>
      <p:sp>
        <p:nvSpPr>
          <p:cNvPr id="3077" name="Rectangle 5"/>
          <p:cNvSpPr>
            <a:spLocks noGrp="1" noChangeArrowheads="1"/>
          </p:cNvSpPr>
          <p:nvPr>
            <p:ph type="sldNum" sz="quarter" idx="3"/>
          </p:nvPr>
        </p:nvSpPr>
        <p:spPr bwMode="auto">
          <a:xfrm>
            <a:off x="4144965" y="9121777"/>
            <a:ext cx="3170237"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algn="r" defTabSz="966557">
              <a:defRPr sz="1200" b="0" i="1"/>
            </a:lvl1pPr>
          </a:lstStyle>
          <a:p>
            <a:pPr>
              <a:defRPr/>
            </a:pPr>
            <a:fld id="{1B3B0E3B-E5C4-4251-A7FB-CB33CCB6CE5F}" type="slidenum">
              <a:rPr lang="en-US"/>
              <a:pPr>
                <a:defRPr/>
              </a:pPr>
              <a:t>‹#›</a:t>
            </a:fld>
            <a:endParaRPr lang="en-US"/>
          </a:p>
        </p:txBody>
      </p:sp>
    </p:spTree>
    <p:extLst>
      <p:ext uri="{BB962C8B-B14F-4D97-AF65-F5344CB8AC3E}">
        <p14:creationId xmlns:p14="http://schemas.microsoft.com/office/powerpoint/2010/main" val="234405814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8-10T04:48:10.878"/>
    </inkml:context>
    <inkml:brush xml:id="br0">
      <inkml:brushProperty name="width" value="0.05292" units="cm"/>
      <inkml:brushProperty name="height" value="0.05292" units="cm"/>
      <inkml:brushProperty name="color" value="#FF0000"/>
    </inkml:brush>
  </inkml:definitions>
  <inkml:trace contextRef="#ctx0" brushRef="#br0">2183 7615 0,'0'-25'62,"25"25"-46,0 0-1,24 0 1,1 0-16,0 0 0,-1 0 16,26 0-16,-1 0 15,0 0-15,-24 25 16,24-25-16,-24 0 15,0 0-15,24 0 16,1 0-16,-51 0 16,26 0-16,-25 0 15,24 0 1,1 0-16,0 0 0,-26 0 31,1 0-31,0 0 16,25 25-1,-26-25 1,1 0 0,0 0-16,0 0 15,24 0 17,-24 0-32,0 0 15,25 0 1,-26 0-16,26 0 15,-25 0-15,0 0 16,24 0 0,-24 0-16,25 0 15,-26 0 1,26 0-16,-25 0 16,25 0-16,-1 0 15,1 0-15,24 0 16,-49 0-16,49 0 15,-24 0-15,0 0 16,-26 0 0,51 0-16,-1 0 15,1 0-15,-26 0 16,1 0-16,-1 0 16,1 0-16,-25 0 15,0 0-15,24 0 16,26 0-16,-1 0 15,25 0-15,-49 0 16,0 0-16,-26 0 16,1 0-16,0 0 15,0 0-15,24 0 32,-24 0-32,25 0 15,-25 0 1,24 0-1,-24 0-15,25 0 16,24 0 0,-24 0-1,24 0-15,0 0 0,-49 0 16,0 0 0,0 0-1,0 0 1,24 0-16,-24 0 15,50 0-15,-1 0 16,0 0 0,1 0-16,24 0 0,50 0 15,-50 0 1,25 0-16,-25 0 16,50 0-16,-74 0 15,-1 0-15,-24 0 16,-1 0-16,-24 0 15,25 0-15,-26 0 16,26 0-16,-25 0 16,24 0-16,1 0 15,0 0-15,-26 0 16,1 0-16,0 0 16,0 0-1,0 0 16</inkml:trace>
  <inkml:trace contextRef="#ctx0" brushRef="#br0" timeOffset="6560.3742">2555 3845 0,'25'0'62,"0"0"-46,24 0 0,1 0-1,24 0-15,1 0 16,-26 0-16,26 0 15,-1 0-15,1 0 16,24 0-16,0 0 16,0 0-16,1 0 15,-1 0-15,25 0 16,25 0-16,-25 0 16,-25 0-16,-25 0 15,26 0-15,-26 0 16,0 0-16,1 0 15,-1 0-15,-24 0 16,-1 0-16,51 0 16,-26 0-1,0 0-15,-24 25 16,0-1-16,24-24 16,-24 0-16,-1 0 15,-24 0-15,0 0 16,25 25-16,-1-25 15,-24 0 1,0 25-16,0-25 16,-1 0-16,51 0 15,-50 0 1,-1 0-16,1 0 16,0 0-1,0 0 1,24 0-1,1 0 1,-50 25-16,50-25 16,-1 25-16,26-25 15,-26 0 1,-24 0-16,0 0 16,0 0-1,-1 0-15,1 0 31,0 0-31,0 0 63,0 0-32,0 0-31,-1 0 16,1-25-1,0 25-15,25-25 47,-1 0-47,-24 0 32,0 25-32,0-24 31,24-1-16,-49 0-15,25 25 16,0-25-16,0 25 16,-1-49-1,-24 24 110,0 0-125,0 0 16,0-49 0,0 24-1,0 25-15,0 0 16,0-24-16,0 24 15,0-25-15,-24 26 16,24-26-16,-25 25 16,0 0-16,25 1 15,-25-1-15,0 0 16,1 25-16,-26-50 16,25 26-16,0 24 31,-24 0-31,24 0 15,-25 0 17,50-25-32,-24 25 15,-26 0-15,25 0 0,-49 0 16,49 0 0,-25 0-16,1 0 15,-26-25-15,26 25 16,-1 0-1,0 0-15,50-25 16,-49 25-16,24 0 16,0 0-16,0 0 15,1 0-15,-1 0 16,-25 0-16,25 0 16,-24 0-16,24 0 15,-49 0-15,24 0 16,25 0-1,-24 0-15,-26 0 16,1 0-16,-26 0 16,26 0-16,0 0 15,-1 0-15,1 0 16,-1 0-16,26 0 16,-1 0-16,25 0 15,1 0 1,-1 0-1,0 0 1,0 0-16,0 0 16,-24 0-16,24 0 15,0 0-15,-24 0 16,-1 0-16,25 0 16,-49 0-16,-1 0 15,26 0-15,-26 0 16,26 0-16,-1 0 15,0 0-15,26 0 16,-1 0-16,-25 0 16,25 0-1,1 0-15,-1 0 16,0 0 0,-25 0-16,26 0 15,-26 0 1,-24 0-16,49 0 15,-25 0 1,25 0-16,1 0 16,-1 0-1,0 0 1,0 0 0,-24 0-16,-1 0 15,0 0 1,25 0-1,1 0-15,-1 0 16,0 0 0,-25 0-1,-24 0-15,49 0 16,-24 0-16,24 0 16,-25 0-16,25 0 31,-24 0-16,24 0-15,-25 0 16,-74 0-16,0 0 16,25 0-16,0 0 15,0 0-15,24 0 16,1 0-16,49 0 16,0 0-16,0 0 15,1 0-15,-26 0 16,25 0-1,0 0-15,1 0 16,-1 0-16,0 0 16,0 0-1,0 0-15,1 0 16,-26 0-16,-24 0 16,49 0-1,-25 0-15,25 0 16,-24 0-16,24 0 15,-25 0-15,1 0 16,-1 0 0,25 0-16,-24 0 15,24 0-15,0 0 16,0 0-16,0 0 16,1 0-16,-26 0 15,25 0-15,0 0 16,1 0-16,-26 0 15,25 0-15,0 0 16,1 0 0,-1 0-16,0 0 15,-25 0-15,26 0 16,-26 0-16,25 0 16,-24 0-16,24 0 15,0 0 1,0 0-16,0 0 15,1 0 220,-26 25-204,50 0-31,0 0 16,0-1-1,0 26-15,0-25 16,-25 24 0,25-24-1,-25 0 1,25 25-1,0-26 1,0 1-16,0 0 16,0 0-1,-24-25 1,24 25-16,0 24 31,0-24-15,0 0 15,0 0-15,0-1-1,0 1 17,0 0-17,0 0 1,0 0-1,0 0 1,0-1 0,0 1-1,0 0 1,0 0 0,0 0 15,24-25-16,1 0 1,25 0-16,-25 0 16,24 49-16,1-49 15,49 0-15,-25 25 16,50-25-16,-74 0 16,24 0-16,1 0 15,-1 0-15,-24 0 16,-25 0-16,24 0 15,1 0-15,0 0 16,-26 0-16,1 0 16,0 0-16,0 0 15,0 0 1,24 0 0,-24 0-16,0 0 15,0 0-15,-1 0 16,1 0 31,0 0-32,0 0 32,0 0-31,-1 0-1,1 0-15,0 0 16,0 0 0,0 0-16,-1 0 15,1 0 1,0 0-16,49 0 16,-49 0-16,0 0 15,0 0 1,0 0 15,-1 0-31,-24-25 16,25 25-16,0 0 31,25-25 16,-25 25-32,24 0 1,-24 0 0,0 0-1,-25-24-15,25 24 16,-1 0 0,1 0-1,0 0 1,0 0-1,0 0-15,-1 0 16,1 0 15,0 0 1,25-25-32,-26 25 31,1 0-16,0 0 1,0 0 0,0 0-1,24-25 1,-24 25 0,0 0-1,0-25-15,-1 25 16</inkml:trace>
  <inkml:trace contextRef="#ctx0" brushRef="#br0" timeOffset="11041.5624">2406 7466 0,'0'-25'203,"-24"1"-203,24-26 31,0 25-31,0-24 16,0 24-16,0 0 15,0 0 1,0 0-1,0 1 1,0-1 0,0 0-16,0 0 15,0 0 1,0-24 0,24-1-1,1 25-15,0 1 16,0-1-1,0 0 32,-1 25-31,1-25 0,0 25-16,25-25 15,-1 0 1,-24 1-1,49 24-15,-24 0 16,-25 0-16,0-50 16,-1 50-1,26 0 1,-25 0 0,25 0-1,-26 0-15,1-25 16,0 25-16,0 0 15,24 0-15,1-25 16,0 25-16,-26 0 16,1 0-16,0 0 15,0 0 1,0 0 0,-1 0-16,1 0 15,0 0 1,0 0-16,0 0 15,24 0-15,-24 0 16,25 0-16,-1 0 16,1 0-16,-1 0 15,-24 0 1,-25-24 15,25 24-15,25 0-1,-26 0 1,1 0-16,0 0 16,0 0-1,0 0 1,0 0 0,-1 0-1,1 0-15,25 0 16,24 0 15,-24 24-15,-25-24 15,24 0-15,1 25 15,-25-25-16,-1 25 1,26-25 0,-25 0-16,0 25 62,24 0-46,-24-1-1,0-24 1,0 0 0,-1 0-1,26 25 1,-25 0 0,24-25-1,-24 25-15,25-25 16,-25 0-1,-1 0 1,1 0-16,0 25 16,25-25 15,-25 0 0,-1 25-15,-24-1 249,0 26-233,0-25-17,0 24 1,0-24 0,0 25 30,0-25 64,0-1-48,0 1-46,0 0 0,0 0 46,0 24-46,0-24-1,0 0-15,0 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defTabSz="966557">
              <a:defRPr sz="1200" b="0" i="1">
                <a:solidFill>
                  <a:schemeClr val="tx1"/>
                </a:solidFill>
              </a:defRPr>
            </a:lvl1pPr>
          </a:lstStyle>
          <a:p>
            <a:pPr>
              <a:defRPr/>
            </a:pPr>
            <a:endParaRPr lang="en-US"/>
          </a:p>
        </p:txBody>
      </p:sp>
      <p:sp>
        <p:nvSpPr>
          <p:cNvPr id="2051" name="Rectangle 3"/>
          <p:cNvSpPr>
            <a:spLocks noGrp="1" noChangeArrowheads="1"/>
          </p:cNvSpPr>
          <p:nvPr>
            <p:ph type="dt" idx="1"/>
          </p:nvPr>
        </p:nvSpPr>
        <p:spPr bwMode="auto">
          <a:xfrm>
            <a:off x="4144965" y="3"/>
            <a:ext cx="3170237"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algn="r" defTabSz="966557">
              <a:defRPr sz="1200" b="0" i="1">
                <a:solidFill>
                  <a:schemeClr val="tx1"/>
                </a:solidFill>
              </a:defRPr>
            </a:lvl1pPr>
          </a:lstStyle>
          <a:p>
            <a:pPr>
              <a:defRPr/>
            </a:pPr>
            <a:endParaRPr lang="en-US"/>
          </a:p>
        </p:txBody>
      </p:sp>
      <p:sp>
        <p:nvSpPr>
          <p:cNvPr id="2052" name="Rectangle 4"/>
          <p:cNvSpPr>
            <a:spLocks noGrp="1" noChangeArrowheads="1"/>
          </p:cNvSpPr>
          <p:nvPr>
            <p:ph type="ftr" sz="quarter" idx="4"/>
          </p:nvPr>
        </p:nvSpPr>
        <p:spPr bwMode="auto">
          <a:xfrm>
            <a:off x="1" y="9121777"/>
            <a:ext cx="3170238"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defTabSz="966557">
              <a:defRPr sz="1200" b="0" i="1">
                <a:solidFill>
                  <a:schemeClr val="tx1"/>
                </a:solidFill>
              </a:defRPr>
            </a:lvl1pPr>
          </a:lstStyle>
          <a:p>
            <a:pPr>
              <a:defRPr/>
            </a:pPr>
            <a:endParaRPr lang="en-US"/>
          </a:p>
        </p:txBody>
      </p:sp>
      <p:sp>
        <p:nvSpPr>
          <p:cNvPr id="2053" name="Rectangle 5"/>
          <p:cNvSpPr>
            <a:spLocks noGrp="1" noChangeArrowheads="1"/>
          </p:cNvSpPr>
          <p:nvPr>
            <p:ph type="sldNum" sz="quarter" idx="5"/>
          </p:nvPr>
        </p:nvSpPr>
        <p:spPr bwMode="auto">
          <a:xfrm>
            <a:off x="4144965" y="9121777"/>
            <a:ext cx="3170237"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algn="r" defTabSz="966557">
              <a:defRPr sz="1200" b="0" i="1">
                <a:solidFill>
                  <a:schemeClr val="tx1"/>
                </a:solidFill>
              </a:defRPr>
            </a:lvl1pPr>
          </a:lstStyle>
          <a:p>
            <a:pPr>
              <a:defRPr/>
            </a:pPr>
            <a:fld id="{A229CEE7-0F02-44C1-8906-EC6CFDC65F2D}" type="slidenum">
              <a:rPr lang="en-US"/>
              <a:pPr>
                <a:defRPr/>
              </a:pPr>
              <a:t>‹#›</a:t>
            </a:fld>
            <a:endParaRPr lang="en-US"/>
          </a:p>
        </p:txBody>
      </p:sp>
      <p:sp>
        <p:nvSpPr>
          <p:cNvPr id="2054" name="Rectangle 6"/>
          <p:cNvSpPr>
            <a:spLocks noGrp="1" noChangeArrowheads="1"/>
          </p:cNvSpPr>
          <p:nvPr>
            <p:ph type="body" sz="quarter" idx="3"/>
          </p:nvPr>
        </p:nvSpPr>
        <p:spPr bwMode="auto">
          <a:xfrm>
            <a:off x="974726" y="4559300"/>
            <a:ext cx="5365750" cy="4319588"/>
          </a:xfrm>
          <a:prstGeom prst="rect">
            <a:avLst/>
          </a:prstGeom>
          <a:noFill/>
          <a:ln w="9525">
            <a:noFill/>
            <a:miter lim="800000"/>
            <a:headEnd/>
            <a:tailEnd/>
          </a:ln>
          <a:effectLst/>
        </p:spPr>
        <p:txBody>
          <a:bodyPr vert="horz" wrap="square" lIns="97296" tIns="48650" rIns="97296" bIns="4865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6263" name="Rectangle 7"/>
          <p:cNvSpPr>
            <a:spLocks noGrp="1" noRot="1" noChangeAspect="1" noChangeArrowheads="1" noTextEdit="1"/>
          </p:cNvSpPr>
          <p:nvPr>
            <p:ph type="sldImg" idx="2"/>
          </p:nvPr>
        </p:nvSpPr>
        <p:spPr bwMode="auto">
          <a:xfrm>
            <a:off x="1260475" y="720725"/>
            <a:ext cx="4794250" cy="35956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6" name="Rectangle 8"/>
          <p:cNvSpPr>
            <a:spLocks noChangeArrowheads="1"/>
          </p:cNvSpPr>
          <p:nvPr/>
        </p:nvSpPr>
        <p:spPr bwMode="auto">
          <a:xfrm>
            <a:off x="3283114" y="9144000"/>
            <a:ext cx="747385" cy="274909"/>
          </a:xfrm>
          <a:prstGeom prst="rect">
            <a:avLst/>
          </a:prstGeom>
          <a:noFill/>
          <a:ln w="9525">
            <a:noFill/>
            <a:miter lim="800000"/>
            <a:headEnd/>
            <a:tailEnd/>
          </a:ln>
          <a:effectLst/>
        </p:spPr>
        <p:txBody>
          <a:bodyPr wrap="none" lIns="92266" tIns="46971" rIns="92266" bIns="46971">
            <a:spAutoFit/>
          </a:bodyPr>
          <a:lstStyle/>
          <a:p>
            <a:pPr algn="ctr" defTabSz="917356">
              <a:lnSpc>
                <a:spcPct val="90000"/>
              </a:lnSpc>
              <a:defRPr/>
            </a:pPr>
            <a:r>
              <a:rPr lang="en-US" sz="1300" b="0" dirty="0">
                <a:solidFill>
                  <a:schemeClr val="tx1"/>
                </a:solidFill>
              </a:rPr>
              <a:t>Page </a:t>
            </a:r>
            <a:fld id="{55488FE2-1213-4D8B-9D82-EC18FBC6248F}" type="slidenum">
              <a:rPr lang="en-US" sz="1300" b="0">
                <a:solidFill>
                  <a:schemeClr val="tx1"/>
                </a:solidFill>
              </a:rPr>
              <a:pPr algn="ctr" defTabSz="917356">
                <a:lnSpc>
                  <a:spcPct val="90000"/>
                </a:lnSpc>
                <a:defRPr/>
              </a:pPr>
              <a:t>‹#›</a:t>
            </a:fld>
            <a:endParaRPr lang="en-US" sz="1300" b="0" dirty="0">
              <a:solidFill>
                <a:schemeClr val="tx1"/>
              </a:solidFill>
            </a:endParaRPr>
          </a:p>
        </p:txBody>
      </p:sp>
    </p:spTree>
    <p:extLst>
      <p:ext uri="{BB962C8B-B14F-4D97-AF65-F5344CB8AC3E}">
        <p14:creationId xmlns:p14="http://schemas.microsoft.com/office/powerpoint/2010/main" val="392815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geeksforgeeks.org/string-constant-pool-in-java/"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www.geeksforgeeks.org/stack-vs-heap-memory-allocation/"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687B8264-548A-4B1E-9025-A1676792EA79}" type="slidenum">
              <a:rPr lang="en-US" smtClean="0">
                <a:solidFill>
                  <a:srgbClr val="000000"/>
                </a:solidFill>
              </a:rPr>
              <a:pPr/>
              <a:t>1</a:t>
            </a:fld>
            <a:endParaRPr lang="en-US" smtClean="0">
              <a:solidFill>
                <a:srgbClr val="000000"/>
              </a:solidFill>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66514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10</a:t>
            </a:fld>
            <a:endParaRPr lang="en-US"/>
          </a:p>
        </p:txBody>
      </p:sp>
    </p:spTree>
    <p:extLst>
      <p:ext uri="{BB962C8B-B14F-4D97-AF65-F5344CB8AC3E}">
        <p14:creationId xmlns:p14="http://schemas.microsoft.com/office/powerpoint/2010/main" val="1972023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11</a:t>
            </a:fld>
            <a:endParaRPr lang="en-US"/>
          </a:p>
        </p:txBody>
      </p:sp>
    </p:spTree>
    <p:extLst>
      <p:ext uri="{BB962C8B-B14F-4D97-AF65-F5344CB8AC3E}">
        <p14:creationId xmlns:p14="http://schemas.microsoft.com/office/powerpoint/2010/main" val="1029529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12</a:t>
            </a:fld>
            <a:endParaRPr lang="en-US"/>
          </a:p>
        </p:txBody>
      </p:sp>
    </p:spTree>
    <p:extLst>
      <p:ext uri="{BB962C8B-B14F-4D97-AF65-F5344CB8AC3E}">
        <p14:creationId xmlns:p14="http://schemas.microsoft.com/office/powerpoint/2010/main" val="2435818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13</a:t>
            </a:fld>
            <a:endParaRPr lang="en-US"/>
          </a:p>
        </p:txBody>
      </p:sp>
    </p:spTree>
    <p:extLst>
      <p:ext uri="{BB962C8B-B14F-4D97-AF65-F5344CB8AC3E}">
        <p14:creationId xmlns:p14="http://schemas.microsoft.com/office/powerpoint/2010/main" val="1394895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14</a:t>
            </a:fld>
            <a:endParaRPr lang="en-US"/>
          </a:p>
        </p:txBody>
      </p:sp>
    </p:spTree>
    <p:extLst>
      <p:ext uri="{BB962C8B-B14F-4D97-AF65-F5344CB8AC3E}">
        <p14:creationId xmlns:p14="http://schemas.microsoft.com/office/powerpoint/2010/main" val="162574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15</a:t>
            </a:fld>
            <a:endParaRPr lang="en-US"/>
          </a:p>
        </p:txBody>
      </p:sp>
    </p:spTree>
    <p:extLst>
      <p:ext uri="{BB962C8B-B14F-4D97-AF65-F5344CB8AC3E}">
        <p14:creationId xmlns:p14="http://schemas.microsoft.com/office/powerpoint/2010/main" val="671675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16</a:t>
            </a:fld>
            <a:endParaRPr lang="en-US"/>
          </a:p>
        </p:txBody>
      </p:sp>
    </p:spTree>
    <p:extLst>
      <p:ext uri="{BB962C8B-B14F-4D97-AF65-F5344CB8AC3E}">
        <p14:creationId xmlns:p14="http://schemas.microsoft.com/office/powerpoint/2010/main" val="1855216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17</a:t>
            </a:fld>
            <a:endParaRPr lang="en-US"/>
          </a:p>
        </p:txBody>
      </p:sp>
    </p:spTree>
    <p:extLst>
      <p:ext uri="{BB962C8B-B14F-4D97-AF65-F5344CB8AC3E}">
        <p14:creationId xmlns:p14="http://schemas.microsoft.com/office/powerpoint/2010/main" val="1403031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Times New Roman" pitchFamily="18" charset="0"/>
                <a:ea typeface="+mn-ea"/>
                <a:cs typeface="+mn-cs"/>
              </a:rPr>
              <a:t>A string constant pool is a separate place in the heap memory where the values of all the strings which are defined in the program are stored. When we declare a string, an object of type String is created in the stack, while an instance with the value of the string is created in the heap. On standard assignment of a value to a string variable, the variable is allocated stack, while  the value is stored in the heap in the string constant pool.  </a:t>
            </a:r>
          </a:p>
          <a:p>
            <a:endParaRPr lang="en-GB" sz="1200" b="0" i="0" kern="1200" dirty="0" smtClean="0">
              <a:solidFill>
                <a:schemeClr val="tx1"/>
              </a:solidFill>
              <a:effectLst/>
              <a:latin typeface="Times New Roman" pitchFamily="18" charset="0"/>
              <a:ea typeface="+mn-ea"/>
              <a:cs typeface="+mn-cs"/>
            </a:endParaRPr>
          </a:p>
          <a:p>
            <a:r>
              <a:rPr lang="en-GB" dirty="0" smtClean="0">
                <a:hlinkClick r:id="rId3"/>
              </a:rPr>
              <a:t>https://www.geeksforgeeks.org/string-constant-pool-in-java/</a:t>
            </a:r>
            <a:endParaRPr lang="en-GB" dirty="0" smtClean="0"/>
          </a:p>
          <a:p>
            <a:r>
              <a:rPr lang="en-GB" dirty="0" smtClean="0">
                <a:hlinkClick r:id="rId4"/>
              </a:rPr>
              <a:t>https://www.geeksforgeeks.org/stack-vs-heap-memory-allocation/</a:t>
            </a:r>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18</a:t>
            </a:fld>
            <a:endParaRPr lang="en-US"/>
          </a:p>
        </p:txBody>
      </p:sp>
    </p:spTree>
    <p:extLst>
      <p:ext uri="{BB962C8B-B14F-4D97-AF65-F5344CB8AC3E}">
        <p14:creationId xmlns:p14="http://schemas.microsoft.com/office/powerpoint/2010/main" val="721077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19</a:t>
            </a:fld>
            <a:endParaRPr lang="en-US"/>
          </a:p>
        </p:txBody>
      </p:sp>
    </p:spTree>
    <p:extLst>
      <p:ext uri="{BB962C8B-B14F-4D97-AF65-F5344CB8AC3E}">
        <p14:creationId xmlns:p14="http://schemas.microsoft.com/office/powerpoint/2010/main" val="2755884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2</a:t>
            </a:fld>
            <a:endParaRPr lang="en-US"/>
          </a:p>
        </p:txBody>
      </p:sp>
    </p:spTree>
    <p:extLst>
      <p:ext uri="{BB962C8B-B14F-4D97-AF65-F5344CB8AC3E}">
        <p14:creationId xmlns:p14="http://schemas.microsoft.com/office/powerpoint/2010/main" val="806881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20</a:t>
            </a:fld>
            <a:endParaRPr lang="en-US"/>
          </a:p>
        </p:txBody>
      </p:sp>
    </p:spTree>
    <p:extLst>
      <p:ext uri="{BB962C8B-B14F-4D97-AF65-F5344CB8AC3E}">
        <p14:creationId xmlns:p14="http://schemas.microsoft.com/office/powerpoint/2010/main" val="712254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21</a:t>
            </a:fld>
            <a:endParaRPr lang="en-US"/>
          </a:p>
        </p:txBody>
      </p:sp>
    </p:spTree>
    <p:extLst>
      <p:ext uri="{BB962C8B-B14F-4D97-AF65-F5344CB8AC3E}">
        <p14:creationId xmlns:p14="http://schemas.microsoft.com/office/powerpoint/2010/main" val="949179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24</a:t>
            </a:fld>
            <a:endParaRPr lang="en-US"/>
          </a:p>
        </p:txBody>
      </p:sp>
    </p:spTree>
    <p:extLst>
      <p:ext uri="{BB962C8B-B14F-4D97-AF65-F5344CB8AC3E}">
        <p14:creationId xmlns:p14="http://schemas.microsoft.com/office/powerpoint/2010/main" val="277872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25</a:t>
            </a:fld>
            <a:endParaRPr lang="en-US"/>
          </a:p>
        </p:txBody>
      </p:sp>
    </p:spTree>
    <p:extLst>
      <p:ext uri="{BB962C8B-B14F-4D97-AF65-F5344CB8AC3E}">
        <p14:creationId xmlns:p14="http://schemas.microsoft.com/office/powerpoint/2010/main" val="735349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26</a:t>
            </a:fld>
            <a:endParaRPr lang="en-US"/>
          </a:p>
        </p:txBody>
      </p:sp>
    </p:spTree>
    <p:extLst>
      <p:ext uri="{BB962C8B-B14F-4D97-AF65-F5344CB8AC3E}">
        <p14:creationId xmlns:p14="http://schemas.microsoft.com/office/powerpoint/2010/main" val="3503661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27</a:t>
            </a:fld>
            <a:endParaRPr lang="en-US"/>
          </a:p>
        </p:txBody>
      </p:sp>
    </p:spTree>
    <p:extLst>
      <p:ext uri="{BB962C8B-B14F-4D97-AF65-F5344CB8AC3E}">
        <p14:creationId xmlns:p14="http://schemas.microsoft.com/office/powerpoint/2010/main" val="1886882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28</a:t>
            </a:fld>
            <a:endParaRPr lang="en-US"/>
          </a:p>
        </p:txBody>
      </p:sp>
    </p:spTree>
    <p:extLst>
      <p:ext uri="{BB962C8B-B14F-4D97-AF65-F5344CB8AC3E}">
        <p14:creationId xmlns:p14="http://schemas.microsoft.com/office/powerpoint/2010/main" val="12094604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29</a:t>
            </a:fld>
            <a:endParaRPr lang="en-US"/>
          </a:p>
        </p:txBody>
      </p:sp>
    </p:spTree>
    <p:extLst>
      <p:ext uri="{BB962C8B-B14F-4D97-AF65-F5344CB8AC3E}">
        <p14:creationId xmlns:p14="http://schemas.microsoft.com/office/powerpoint/2010/main" val="38579190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30</a:t>
            </a:fld>
            <a:endParaRPr lang="en-US"/>
          </a:p>
        </p:txBody>
      </p:sp>
    </p:spTree>
    <p:extLst>
      <p:ext uri="{BB962C8B-B14F-4D97-AF65-F5344CB8AC3E}">
        <p14:creationId xmlns:p14="http://schemas.microsoft.com/office/powerpoint/2010/main" val="26704555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31</a:t>
            </a:fld>
            <a:endParaRPr lang="en-US"/>
          </a:p>
        </p:txBody>
      </p:sp>
    </p:spTree>
    <p:extLst>
      <p:ext uri="{BB962C8B-B14F-4D97-AF65-F5344CB8AC3E}">
        <p14:creationId xmlns:p14="http://schemas.microsoft.com/office/powerpoint/2010/main" val="2446820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3</a:t>
            </a:fld>
            <a:endParaRPr lang="en-US"/>
          </a:p>
        </p:txBody>
      </p:sp>
    </p:spTree>
    <p:extLst>
      <p:ext uri="{BB962C8B-B14F-4D97-AF65-F5344CB8AC3E}">
        <p14:creationId xmlns:p14="http://schemas.microsoft.com/office/powerpoint/2010/main" val="11633147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39</a:t>
            </a:fld>
            <a:endParaRPr lang="en-US"/>
          </a:p>
        </p:txBody>
      </p:sp>
    </p:spTree>
    <p:extLst>
      <p:ext uri="{BB962C8B-B14F-4D97-AF65-F5344CB8AC3E}">
        <p14:creationId xmlns:p14="http://schemas.microsoft.com/office/powerpoint/2010/main" val="18921392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40</a:t>
            </a:fld>
            <a:endParaRPr lang="en-US"/>
          </a:p>
        </p:txBody>
      </p:sp>
    </p:spTree>
    <p:extLst>
      <p:ext uri="{BB962C8B-B14F-4D97-AF65-F5344CB8AC3E}">
        <p14:creationId xmlns:p14="http://schemas.microsoft.com/office/powerpoint/2010/main" val="32254078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41</a:t>
            </a:fld>
            <a:endParaRPr lang="en-US"/>
          </a:p>
        </p:txBody>
      </p:sp>
    </p:spTree>
    <p:extLst>
      <p:ext uri="{BB962C8B-B14F-4D97-AF65-F5344CB8AC3E}">
        <p14:creationId xmlns:p14="http://schemas.microsoft.com/office/powerpoint/2010/main" val="4793588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42</a:t>
            </a:fld>
            <a:endParaRPr lang="en-US"/>
          </a:p>
        </p:txBody>
      </p:sp>
    </p:spTree>
    <p:extLst>
      <p:ext uri="{BB962C8B-B14F-4D97-AF65-F5344CB8AC3E}">
        <p14:creationId xmlns:p14="http://schemas.microsoft.com/office/powerpoint/2010/main" val="1469659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43</a:t>
            </a:fld>
            <a:endParaRPr lang="en-US"/>
          </a:p>
        </p:txBody>
      </p:sp>
    </p:spTree>
    <p:extLst>
      <p:ext uri="{BB962C8B-B14F-4D97-AF65-F5344CB8AC3E}">
        <p14:creationId xmlns:p14="http://schemas.microsoft.com/office/powerpoint/2010/main" val="30732353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44</a:t>
            </a:fld>
            <a:endParaRPr lang="en-US"/>
          </a:p>
        </p:txBody>
      </p:sp>
    </p:spTree>
    <p:extLst>
      <p:ext uri="{BB962C8B-B14F-4D97-AF65-F5344CB8AC3E}">
        <p14:creationId xmlns:p14="http://schemas.microsoft.com/office/powerpoint/2010/main" val="7066975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45</a:t>
            </a:fld>
            <a:endParaRPr lang="en-US"/>
          </a:p>
        </p:txBody>
      </p:sp>
    </p:spTree>
    <p:extLst>
      <p:ext uri="{BB962C8B-B14F-4D97-AF65-F5344CB8AC3E}">
        <p14:creationId xmlns:p14="http://schemas.microsoft.com/office/powerpoint/2010/main" val="35497392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46</a:t>
            </a:fld>
            <a:endParaRPr lang="en-US"/>
          </a:p>
        </p:txBody>
      </p:sp>
    </p:spTree>
    <p:extLst>
      <p:ext uri="{BB962C8B-B14F-4D97-AF65-F5344CB8AC3E}">
        <p14:creationId xmlns:p14="http://schemas.microsoft.com/office/powerpoint/2010/main" val="9318360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47</a:t>
            </a:fld>
            <a:endParaRPr lang="en-US"/>
          </a:p>
        </p:txBody>
      </p:sp>
    </p:spTree>
    <p:extLst>
      <p:ext uri="{BB962C8B-B14F-4D97-AF65-F5344CB8AC3E}">
        <p14:creationId xmlns:p14="http://schemas.microsoft.com/office/powerpoint/2010/main" val="2305638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48</a:t>
            </a:fld>
            <a:endParaRPr lang="en-US"/>
          </a:p>
        </p:txBody>
      </p:sp>
    </p:spTree>
    <p:extLst>
      <p:ext uri="{BB962C8B-B14F-4D97-AF65-F5344CB8AC3E}">
        <p14:creationId xmlns:p14="http://schemas.microsoft.com/office/powerpoint/2010/main" val="2927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4</a:t>
            </a:fld>
            <a:endParaRPr lang="en-US"/>
          </a:p>
        </p:txBody>
      </p:sp>
    </p:spTree>
    <p:extLst>
      <p:ext uri="{BB962C8B-B14F-4D97-AF65-F5344CB8AC3E}">
        <p14:creationId xmlns:p14="http://schemas.microsoft.com/office/powerpoint/2010/main" val="2285538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64</a:t>
            </a:fld>
            <a:endParaRPr lang="en-US"/>
          </a:p>
        </p:txBody>
      </p:sp>
    </p:spTree>
    <p:extLst>
      <p:ext uri="{BB962C8B-B14F-4D97-AF65-F5344CB8AC3E}">
        <p14:creationId xmlns:p14="http://schemas.microsoft.com/office/powerpoint/2010/main" val="32437311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183A6B-719F-4581-BEA8-A890F98D1E33}" type="slidenum">
              <a:rPr lang="en-US" smtClean="0"/>
              <a:pPr/>
              <a:t>70</a:t>
            </a:fld>
            <a:endParaRPr lang="en-US"/>
          </a:p>
        </p:txBody>
      </p:sp>
    </p:spTree>
    <p:extLst>
      <p:ext uri="{BB962C8B-B14F-4D97-AF65-F5344CB8AC3E}">
        <p14:creationId xmlns:p14="http://schemas.microsoft.com/office/powerpoint/2010/main" val="2398363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5</a:t>
            </a:fld>
            <a:endParaRPr lang="en-US"/>
          </a:p>
        </p:txBody>
      </p:sp>
    </p:spTree>
    <p:extLst>
      <p:ext uri="{BB962C8B-B14F-4D97-AF65-F5344CB8AC3E}">
        <p14:creationId xmlns:p14="http://schemas.microsoft.com/office/powerpoint/2010/main" val="2323202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6</a:t>
            </a:fld>
            <a:endParaRPr lang="en-US"/>
          </a:p>
        </p:txBody>
      </p:sp>
    </p:spTree>
    <p:extLst>
      <p:ext uri="{BB962C8B-B14F-4D97-AF65-F5344CB8AC3E}">
        <p14:creationId xmlns:p14="http://schemas.microsoft.com/office/powerpoint/2010/main" val="1086872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7</a:t>
            </a:fld>
            <a:endParaRPr lang="en-US"/>
          </a:p>
        </p:txBody>
      </p:sp>
    </p:spTree>
    <p:extLst>
      <p:ext uri="{BB962C8B-B14F-4D97-AF65-F5344CB8AC3E}">
        <p14:creationId xmlns:p14="http://schemas.microsoft.com/office/powerpoint/2010/main" val="286327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8</a:t>
            </a:fld>
            <a:endParaRPr lang="en-US"/>
          </a:p>
        </p:txBody>
      </p:sp>
    </p:spTree>
    <p:extLst>
      <p:ext uri="{BB962C8B-B14F-4D97-AF65-F5344CB8AC3E}">
        <p14:creationId xmlns:p14="http://schemas.microsoft.com/office/powerpoint/2010/main" val="4175910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9</a:t>
            </a:fld>
            <a:endParaRPr lang="en-US"/>
          </a:p>
        </p:txBody>
      </p:sp>
    </p:spTree>
    <p:extLst>
      <p:ext uri="{BB962C8B-B14F-4D97-AF65-F5344CB8AC3E}">
        <p14:creationId xmlns:p14="http://schemas.microsoft.com/office/powerpoint/2010/main" val="3477001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fld id="{1CEE6C59-41A9-48A0-B703-383DB188A768}" type="datetime3">
              <a:rPr lang="en-US" smtClean="0">
                <a:solidFill>
                  <a:srgbClr val="FFFFFF"/>
                </a:solidFill>
              </a:rPr>
              <a:t>17 August 2020</a:t>
            </a:fld>
            <a:endParaRPr lang="en-US">
              <a:solidFill>
                <a:srgbClr val="FFFFFF"/>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p:txBody>
          <a:bodyPr/>
          <a:lstStyle>
            <a:lvl1pPr>
              <a:defRPr/>
            </a:lvl1pPr>
          </a:lstStyle>
          <a:p>
            <a:pPr>
              <a:defRPr/>
            </a:pPr>
            <a:fld id="{512EF199-031E-4A19-A50A-A5400FC2427B}"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3582799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209E660A-97BB-477F-806F-6CB7EFE08018}" type="datetime3">
              <a:rPr lang="en-US" smtClean="0">
                <a:solidFill>
                  <a:srgbClr val="FFFFFF"/>
                </a:solidFill>
              </a:rPr>
              <a:t>17 August 2020</a:t>
            </a:fld>
            <a:endParaRPr lang="en-US">
              <a:solidFill>
                <a:srgbClr val="FFFFFF"/>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p:txBody>
          <a:bodyPr/>
          <a:lstStyle>
            <a:lvl1pPr>
              <a:defRPr/>
            </a:lvl1pPr>
          </a:lstStyle>
          <a:p>
            <a:pPr>
              <a:defRPr/>
            </a:pPr>
            <a:fld id="{26853D1B-6B48-4408-9D1C-57D91B484379}"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568016275"/>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5265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6700" y="228600"/>
            <a:ext cx="63055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384C012D-DA44-475A-A049-84B1B2D5A2DA}" type="datetime3">
              <a:rPr lang="en-US" smtClean="0">
                <a:solidFill>
                  <a:srgbClr val="FFFFFF"/>
                </a:solidFill>
              </a:rPr>
              <a:t>17 August 2020</a:t>
            </a:fld>
            <a:endParaRPr lang="en-US">
              <a:solidFill>
                <a:srgbClr val="FFFFFF"/>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p:txBody>
          <a:bodyPr/>
          <a:lstStyle>
            <a:lvl1pPr>
              <a:defRPr/>
            </a:lvl1pPr>
          </a:lstStyle>
          <a:p>
            <a:pPr>
              <a:defRPr/>
            </a:pPr>
            <a:fld id="{D47E5E58-443E-4691-999F-59F2B9828C00}"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46130027"/>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8E17D858-111D-445A-9150-C17DAFAC60A9}" type="datetime3">
              <a:rPr lang="en-US" smtClean="0">
                <a:solidFill>
                  <a:srgbClr val="000000"/>
                </a:solidFill>
              </a:rPr>
              <a:pPr>
                <a:defRPr/>
              </a:pPr>
              <a:t>17 August 2020</a:t>
            </a:fld>
            <a:endParaRPr lang="en-US">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pPr>
              <a:defRPr/>
            </a:pPr>
            <a:fld id="{07012E1F-CC9B-4A24-8835-E097471CC596}"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69963154"/>
      </p:ext>
    </p:extLst>
  </p:cSld>
  <p:clrMapOvr>
    <a:masterClrMapping/>
  </p:clrMapOvr>
  <p:transition spd="med"/>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88900" y="829994"/>
            <a:ext cx="8966200" cy="57312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C027A99-C72F-42A6-8921-4EFFE4785688}" type="datetime3">
              <a:rPr lang="en-US" u="sng" smtClean="0">
                <a:solidFill>
                  <a:srgbClr val="000000"/>
                </a:solidFill>
              </a:rPr>
              <a:pPr>
                <a:defRPr/>
              </a:pPr>
              <a:t>17 August 2020</a:t>
            </a:fld>
            <a:endParaRPr lang="en-US" u="sng">
              <a:solidFill>
                <a:srgbClr val="000000"/>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7F4B1FAA-A740-404F-BBC5-7C153B6662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06709269"/>
      </p:ext>
    </p:extLst>
  </p:cSld>
  <p:clrMapOvr>
    <a:masterClrMapping/>
  </p:clrMapOvr>
  <p:transition spd="med"/>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C3A90D36-F156-4AE2-810F-CE978220B961}" type="datetime3">
              <a:rPr lang="en-US" smtClean="0">
                <a:solidFill>
                  <a:srgbClr val="000000"/>
                </a:solidFill>
              </a:rPr>
              <a:pPr>
                <a:defRPr/>
              </a:pPr>
              <a:t>17 August 2020</a:t>
            </a:fld>
            <a:endParaRPr lang="en-US">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pPr>
              <a:defRPr/>
            </a:pPr>
            <a:fld id="{F186E679-5245-4D04-9B5E-6F7A762A63FA}"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558451881"/>
      </p:ext>
    </p:extLst>
  </p:cSld>
  <p:clrMapOvr>
    <a:masterClrMapping/>
  </p:clrMapOvr>
  <p:transition spd="med"/>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8113" y="1085850"/>
            <a:ext cx="4357687"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85850"/>
            <a:ext cx="4357688"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BA194D23-D3BC-470D-92EF-C2E8476C8D1F}" type="datetime3">
              <a:rPr lang="en-US" smtClean="0">
                <a:solidFill>
                  <a:srgbClr val="000000"/>
                </a:solidFill>
              </a:rPr>
              <a:pPr>
                <a:defRPr/>
              </a:pPr>
              <a:t>17 August 2020</a:t>
            </a:fld>
            <a:endParaRPr lang="en-US">
              <a:solidFill>
                <a:srgbClr val="000000"/>
              </a:solidFill>
            </a:endParaRPr>
          </a:p>
        </p:txBody>
      </p:sp>
      <p:sp>
        <p:nvSpPr>
          <p:cNvPr id="6"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4"/>
          <p:cNvSpPr>
            <a:spLocks noGrp="1" noChangeArrowheads="1"/>
          </p:cNvSpPr>
          <p:nvPr>
            <p:ph type="sldNum" sz="quarter" idx="12"/>
          </p:nvPr>
        </p:nvSpPr>
        <p:spPr>
          <a:ln/>
        </p:spPr>
        <p:txBody>
          <a:bodyPr/>
          <a:lstStyle>
            <a:lvl1pPr>
              <a:defRPr/>
            </a:lvl1pPr>
          </a:lstStyle>
          <a:p>
            <a:pPr>
              <a:defRPr/>
            </a:pPr>
            <a:fld id="{AAA56877-A1FA-486C-970B-A787F06937FA}"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96145250"/>
      </p:ext>
    </p:extLst>
  </p:cSld>
  <p:clrMapOvr>
    <a:masterClrMapping/>
  </p:clrMapOvr>
  <p:transition spd="med"/>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fld id="{E434F097-0F2E-4F5A-9600-4C2C1E99CF0A}" type="datetime3">
              <a:rPr lang="en-US" smtClean="0">
                <a:solidFill>
                  <a:srgbClr val="000000"/>
                </a:solidFill>
              </a:rPr>
              <a:pPr>
                <a:defRPr/>
              </a:pPr>
              <a:t>17 August 2020</a:t>
            </a:fld>
            <a:endParaRPr lang="en-US">
              <a:solidFill>
                <a:srgbClr val="000000"/>
              </a:solidFill>
            </a:endParaRPr>
          </a:p>
        </p:txBody>
      </p:sp>
      <p:sp>
        <p:nvSpPr>
          <p:cNvPr id="8"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4"/>
          <p:cNvSpPr>
            <a:spLocks noGrp="1" noChangeArrowheads="1"/>
          </p:cNvSpPr>
          <p:nvPr>
            <p:ph type="sldNum" sz="quarter" idx="12"/>
          </p:nvPr>
        </p:nvSpPr>
        <p:spPr>
          <a:ln/>
        </p:spPr>
        <p:txBody>
          <a:bodyPr/>
          <a:lstStyle>
            <a:lvl1pPr>
              <a:defRPr/>
            </a:lvl1pPr>
          </a:lstStyle>
          <a:p>
            <a:pPr>
              <a:defRPr/>
            </a:pPr>
            <a:fld id="{E3621A5C-439D-4C05-8267-ECDE5013612F}"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43450769"/>
      </p:ext>
    </p:extLst>
  </p:cSld>
  <p:clrMapOvr>
    <a:masterClrMapping/>
  </p:clrMapOvr>
  <p:transition spd="med"/>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7C6F72AB-F7E0-4899-AFDB-C0E11B8575F0}" type="datetime3">
              <a:rPr lang="en-US" smtClean="0">
                <a:solidFill>
                  <a:srgbClr val="000000"/>
                </a:solidFill>
              </a:rPr>
              <a:pPr>
                <a:defRPr/>
              </a:pPr>
              <a:t>17 August 2020</a:t>
            </a:fld>
            <a:endParaRPr lang="en-US">
              <a:solidFill>
                <a:srgbClr val="000000"/>
              </a:solidFill>
            </a:endParaRPr>
          </a:p>
        </p:txBody>
      </p:sp>
      <p:sp>
        <p:nvSpPr>
          <p:cNvPr id="4"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4"/>
          <p:cNvSpPr>
            <a:spLocks noGrp="1" noChangeArrowheads="1"/>
          </p:cNvSpPr>
          <p:nvPr>
            <p:ph type="sldNum" sz="quarter" idx="12"/>
          </p:nvPr>
        </p:nvSpPr>
        <p:spPr>
          <a:ln/>
        </p:spPr>
        <p:txBody>
          <a:bodyPr/>
          <a:lstStyle>
            <a:lvl1pPr>
              <a:defRPr/>
            </a:lvl1pPr>
          </a:lstStyle>
          <a:p>
            <a:pPr>
              <a:defRPr/>
            </a:pPr>
            <a:fld id="{7CA1E189-A5E4-460C-B525-E80730F3D25C}"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723264195"/>
      </p:ext>
    </p:extLst>
  </p:cSld>
  <p:clrMapOvr>
    <a:masterClrMapping/>
  </p:clrMapOvr>
  <p:transition spd="med"/>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F6DBBDE7-92C8-4426-BE18-8FAB83F9628F}" type="datetime3">
              <a:rPr lang="en-US" smtClean="0">
                <a:solidFill>
                  <a:srgbClr val="000000"/>
                </a:solidFill>
              </a:rPr>
              <a:pPr>
                <a:defRPr/>
              </a:pPr>
              <a:t>17 August 2020</a:t>
            </a:fld>
            <a:endParaRPr lang="en-US">
              <a:solidFill>
                <a:srgbClr val="000000"/>
              </a:solidFill>
            </a:endParaRPr>
          </a:p>
        </p:txBody>
      </p:sp>
      <p:sp>
        <p:nvSpPr>
          <p:cNvPr id="3"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4"/>
          <p:cNvSpPr>
            <a:spLocks noGrp="1" noChangeArrowheads="1"/>
          </p:cNvSpPr>
          <p:nvPr>
            <p:ph type="sldNum" sz="quarter" idx="12"/>
          </p:nvPr>
        </p:nvSpPr>
        <p:spPr>
          <a:ln/>
        </p:spPr>
        <p:txBody>
          <a:bodyPr/>
          <a:lstStyle>
            <a:lvl1pPr>
              <a:defRPr/>
            </a:lvl1pPr>
          </a:lstStyle>
          <a:p>
            <a:pPr>
              <a:defRPr/>
            </a:pPr>
            <a:fld id="{8CA59007-A7D2-484D-B045-20F01AFEB211}"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627999994"/>
      </p:ext>
    </p:extLst>
  </p:cSld>
  <p:clrMapOvr>
    <a:masterClrMapping/>
  </p:clrMapOvr>
  <p:transition spd="med"/>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8A535F35-A42B-45EF-B7D5-E30483D8DC01}" type="datetime3">
              <a:rPr lang="en-US" smtClean="0">
                <a:solidFill>
                  <a:srgbClr val="000000"/>
                </a:solidFill>
              </a:rPr>
              <a:pPr>
                <a:defRPr/>
              </a:pPr>
              <a:t>17 August 2020</a:t>
            </a:fld>
            <a:endParaRPr lang="en-US">
              <a:solidFill>
                <a:srgbClr val="000000"/>
              </a:solidFill>
            </a:endParaRPr>
          </a:p>
        </p:txBody>
      </p:sp>
      <p:sp>
        <p:nvSpPr>
          <p:cNvPr id="6"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4"/>
          <p:cNvSpPr>
            <a:spLocks noGrp="1" noChangeArrowheads="1"/>
          </p:cNvSpPr>
          <p:nvPr>
            <p:ph type="sldNum" sz="quarter" idx="12"/>
          </p:nvPr>
        </p:nvSpPr>
        <p:spPr>
          <a:ln/>
        </p:spPr>
        <p:txBody>
          <a:bodyPr/>
          <a:lstStyle>
            <a:lvl1pPr>
              <a:defRPr/>
            </a:lvl1pPr>
          </a:lstStyle>
          <a:p>
            <a:pPr>
              <a:defRPr/>
            </a:pPr>
            <a:fld id="{31E1680B-D5C9-49AC-83D2-20D4FD564E49}"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435325985"/>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838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52400" y="914400"/>
            <a:ext cx="8839200" cy="5638800"/>
          </a:xfrm>
        </p:spPr>
        <p:txBody>
          <a:bodyPr/>
          <a:lstStyle>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sz="800"/>
            </a:lvl1pPr>
          </a:lstStyle>
          <a:p>
            <a:pPr>
              <a:defRPr/>
            </a:pPr>
            <a:fld id="{A64A0C8C-CCD6-490B-8438-E116FA7061B1}" type="datetime3">
              <a:rPr lang="en-US" smtClean="0">
                <a:solidFill>
                  <a:srgbClr val="FFFFFF"/>
                </a:solidFill>
              </a:rPr>
              <a:t>17 August 2020</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sz="800"/>
            </a:lvl1pPr>
          </a:lstStyle>
          <a:p>
            <a:pPr>
              <a:defRPr/>
            </a:pPr>
            <a:endParaRPr lang="en-US">
              <a:solidFill>
                <a:srgbClr val="FFFFFF"/>
              </a:solidFill>
            </a:endParaRPr>
          </a:p>
        </p:txBody>
      </p:sp>
      <p:sp>
        <p:nvSpPr>
          <p:cNvPr id="6" name="Slide Number Placeholder 5"/>
          <p:cNvSpPr>
            <a:spLocks noGrp="1"/>
          </p:cNvSpPr>
          <p:nvPr>
            <p:ph type="sldNum" sz="quarter" idx="12"/>
          </p:nvPr>
        </p:nvSpPr>
        <p:spPr/>
        <p:txBody>
          <a:bodyPr/>
          <a:lstStyle>
            <a:lvl1pPr>
              <a:defRPr sz="800"/>
            </a:lvl1pPr>
          </a:lstStyle>
          <a:p>
            <a:pPr>
              <a:defRPr/>
            </a:pPr>
            <a:fld id="{5F9C1891-8797-470D-B212-3BF0F9581346}"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09528541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E3196F2D-B572-4AC9-8B91-D5EB4DF86F01}" type="datetime3">
              <a:rPr lang="en-US" smtClean="0">
                <a:solidFill>
                  <a:srgbClr val="000000"/>
                </a:solidFill>
              </a:rPr>
              <a:pPr>
                <a:defRPr/>
              </a:pPr>
              <a:t>17 August 2020</a:t>
            </a:fld>
            <a:endParaRPr lang="en-US">
              <a:solidFill>
                <a:srgbClr val="000000"/>
              </a:solidFill>
            </a:endParaRPr>
          </a:p>
        </p:txBody>
      </p:sp>
      <p:sp>
        <p:nvSpPr>
          <p:cNvPr id="6"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4"/>
          <p:cNvSpPr>
            <a:spLocks noGrp="1" noChangeArrowheads="1"/>
          </p:cNvSpPr>
          <p:nvPr>
            <p:ph type="sldNum" sz="quarter" idx="12"/>
          </p:nvPr>
        </p:nvSpPr>
        <p:spPr>
          <a:ln/>
        </p:spPr>
        <p:txBody>
          <a:bodyPr/>
          <a:lstStyle>
            <a:lvl1pPr>
              <a:defRPr/>
            </a:lvl1pPr>
          </a:lstStyle>
          <a:p>
            <a:pPr>
              <a:defRPr/>
            </a:pPr>
            <a:fld id="{4DF3C506-278B-4869-9411-0A8C8B40EDB9}"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02360997"/>
      </p:ext>
    </p:extLst>
  </p:cSld>
  <p:clrMapOvr>
    <a:masterClrMapping/>
  </p:clrMapOvr>
  <p:transition spd="med"/>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3ACAAD82-A4DF-4DA2-86E6-D8066505C34C}" type="datetime3">
              <a:rPr lang="en-US" smtClean="0">
                <a:solidFill>
                  <a:srgbClr val="000000"/>
                </a:solidFill>
              </a:rPr>
              <a:pPr>
                <a:defRPr/>
              </a:pPr>
              <a:t>17 August 2020</a:t>
            </a:fld>
            <a:endParaRPr lang="en-US">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pPr>
              <a:defRPr/>
            </a:pPr>
            <a:fld id="{09EA3BD3-2509-4F01-9114-521231456D67}"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972871705"/>
      </p:ext>
    </p:extLst>
  </p:cSld>
  <p:clrMapOvr>
    <a:masterClrMapping/>
  </p:clrMapOvr>
  <p:transition spd="med"/>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9738" y="96838"/>
            <a:ext cx="2216150" cy="6280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8113" y="96838"/>
            <a:ext cx="6499225" cy="6280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9B27F46F-2F33-49A5-AC9D-C3BCD4A8FAA7}" type="datetime3">
              <a:rPr lang="en-US" smtClean="0">
                <a:solidFill>
                  <a:srgbClr val="000000"/>
                </a:solidFill>
              </a:rPr>
              <a:pPr>
                <a:defRPr/>
              </a:pPr>
              <a:t>17 August 2020</a:t>
            </a:fld>
            <a:endParaRPr lang="en-US">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pPr>
              <a:defRPr/>
            </a:pPr>
            <a:fld id="{4AECF888-7503-4D3E-BC7A-0F436AE46021}"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314401054"/>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sz="800"/>
            </a:lvl1pPr>
          </a:lstStyle>
          <a:p>
            <a:pPr>
              <a:defRPr/>
            </a:pPr>
            <a:fld id="{F859DEAF-04D9-4B36-AE54-C8ECB642DD79}" type="datetime3">
              <a:rPr lang="en-US" smtClean="0">
                <a:solidFill>
                  <a:srgbClr val="FFFFFF"/>
                </a:solidFill>
              </a:rPr>
              <a:t>17 August 2020</a:t>
            </a:fld>
            <a:endParaRPr lang="en-US">
              <a:solidFill>
                <a:srgbClr val="FFFFFF"/>
              </a:solidFill>
            </a:endParaRPr>
          </a:p>
        </p:txBody>
      </p:sp>
      <p:sp>
        <p:nvSpPr>
          <p:cNvPr id="5" name="Rectangle 5"/>
          <p:cNvSpPr>
            <a:spLocks noGrp="1" noChangeArrowheads="1"/>
          </p:cNvSpPr>
          <p:nvPr>
            <p:ph type="ftr" sz="quarter" idx="11"/>
          </p:nvPr>
        </p:nvSpPr>
        <p:spPr/>
        <p:txBody>
          <a:bodyPr/>
          <a:lstStyle>
            <a:lvl1pPr>
              <a:defRPr sz="800"/>
            </a:lvl1pPr>
          </a:lstStyle>
          <a:p>
            <a:pPr>
              <a:defRPr/>
            </a:pPr>
            <a:endParaRPr lang="en-US" dirty="0">
              <a:solidFill>
                <a:srgbClr val="FFFFFF"/>
              </a:solidFill>
            </a:endParaRPr>
          </a:p>
        </p:txBody>
      </p:sp>
      <p:sp>
        <p:nvSpPr>
          <p:cNvPr id="6" name="Rectangle 6"/>
          <p:cNvSpPr>
            <a:spLocks noGrp="1" noChangeArrowheads="1"/>
          </p:cNvSpPr>
          <p:nvPr>
            <p:ph type="sldNum" sz="quarter" idx="12"/>
          </p:nvPr>
        </p:nvSpPr>
        <p:spPr/>
        <p:txBody>
          <a:bodyPr/>
          <a:lstStyle>
            <a:lvl1pPr>
              <a:defRPr sz="800"/>
            </a:lvl1pPr>
          </a:lstStyle>
          <a:p>
            <a:pPr>
              <a:defRPr/>
            </a:pPr>
            <a:fld id="{C73D9108-FDA0-4F4F-A452-27E41CDA10F0}"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265755426"/>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6700" y="1524000"/>
            <a:ext cx="4229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229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xfrm>
            <a:off x="304800" y="6248400"/>
            <a:ext cx="1905000" cy="457200"/>
          </a:xfrm>
        </p:spPr>
        <p:txBody>
          <a:bodyPr/>
          <a:lstStyle>
            <a:lvl1pPr>
              <a:defRPr sz="800"/>
            </a:lvl1pPr>
          </a:lstStyle>
          <a:p>
            <a:pPr>
              <a:defRPr/>
            </a:pPr>
            <a:fld id="{79F27BD3-3298-4D6F-91F7-B68D71B9CB80}" type="datetime3">
              <a:rPr lang="en-US" smtClean="0">
                <a:solidFill>
                  <a:srgbClr val="FFFFFF"/>
                </a:solidFill>
              </a:rPr>
              <a:t>17 August 2020</a:t>
            </a:fld>
            <a:endParaRPr lang="en-US">
              <a:solidFill>
                <a:srgbClr val="FFFFFF"/>
              </a:solidFill>
            </a:endParaRPr>
          </a:p>
        </p:txBody>
      </p:sp>
      <p:sp>
        <p:nvSpPr>
          <p:cNvPr id="6" name="Rectangle 5"/>
          <p:cNvSpPr>
            <a:spLocks noGrp="1" noChangeArrowheads="1"/>
          </p:cNvSpPr>
          <p:nvPr>
            <p:ph type="ftr" sz="quarter" idx="11"/>
          </p:nvPr>
        </p:nvSpPr>
        <p:spPr/>
        <p:txBody>
          <a:bodyPr/>
          <a:lstStyle>
            <a:lvl1pPr>
              <a:defRPr sz="800"/>
            </a:lvl1pPr>
          </a:lstStyle>
          <a:p>
            <a:pPr>
              <a:defRPr/>
            </a:pPr>
            <a:endParaRPr lang="en-US" dirty="0">
              <a:solidFill>
                <a:srgbClr val="FFFFFF"/>
              </a:solidFill>
            </a:endParaRPr>
          </a:p>
        </p:txBody>
      </p:sp>
      <p:sp>
        <p:nvSpPr>
          <p:cNvPr id="7" name="Rectangle 6"/>
          <p:cNvSpPr>
            <a:spLocks noGrp="1" noChangeArrowheads="1"/>
          </p:cNvSpPr>
          <p:nvPr>
            <p:ph type="sldNum" sz="quarter" idx="12"/>
          </p:nvPr>
        </p:nvSpPr>
        <p:spPr>
          <a:xfrm>
            <a:off x="6934200" y="6248400"/>
            <a:ext cx="1905000" cy="457200"/>
          </a:xfrm>
        </p:spPr>
        <p:txBody>
          <a:bodyPr/>
          <a:lstStyle>
            <a:lvl1pPr>
              <a:defRPr sz="800"/>
            </a:lvl1pPr>
          </a:lstStyle>
          <a:p>
            <a:pPr>
              <a:defRPr/>
            </a:pPr>
            <a:fld id="{C1C5AAC7-81DD-4486-9C41-F0C8D59E381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782155858"/>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xfrm>
            <a:off x="457200" y="6400800"/>
            <a:ext cx="1905000" cy="304800"/>
          </a:xfrm>
        </p:spPr>
        <p:txBody>
          <a:bodyPr/>
          <a:lstStyle>
            <a:lvl1pPr>
              <a:defRPr sz="800"/>
            </a:lvl1pPr>
          </a:lstStyle>
          <a:p>
            <a:pPr>
              <a:defRPr/>
            </a:pPr>
            <a:fld id="{F1B87C6B-8638-46C6-B279-4E7221A16A93}" type="datetime3">
              <a:rPr lang="en-US" smtClean="0">
                <a:solidFill>
                  <a:srgbClr val="FFFFFF"/>
                </a:solidFill>
              </a:rPr>
              <a:t>17 August 2020</a:t>
            </a:fld>
            <a:endParaRPr lang="en-US">
              <a:solidFill>
                <a:srgbClr val="FFFFFF"/>
              </a:solidFill>
            </a:endParaRPr>
          </a:p>
        </p:txBody>
      </p:sp>
      <p:sp>
        <p:nvSpPr>
          <p:cNvPr id="8" name="Rectangle 5"/>
          <p:cNvSpPr>
            <a:spLocks noGrp="1" noChangeArrowheads="1"/>
          </p:cNvSpPr>
          <p:nvPr>
            <p:ph type="ftr" sz="quarter" idx="11"/>
          </p:nvPr>
        </p:nvSpPr>
        <p:spPr>
          <a:xfrm>
            <a:off x="3124200" y="6400800"/>
            <a:ext cx="2895600" cy="304800"/>
          </a:xfrm>
        </p:spPr>
        <p:txBody>
          <a:bodyPr/>
          <a:lstStyle>
            <a:lvl1pPr>
              <a:defRPr sz="800"/>
            </a:lvl1pPr>
          </a:lstStyle>
          <a:p>
            <a:pPr>
              <a:defRPr/>
            </a:pPr>
            <a:endParaRPr lang="en-US">
              <a:solidFill>
                <a:srgbClr val="FFFFFF"/>
              </a:solidFill>
            </a:endParaRPr>
          </a:p>
        </p:txBody>
      </p:sp>
      <p:sp>
        <p:nvSpPr>
          <p:cNvPr id="9" name="Rectangle 6"/>
          <p:cNvSpPr>
            <a:spLocks noGrp="1" noChangeArrowheads="1"/>
          </p:cNvSpPr>
          <p:nvPr>
            <p:ph type="sldNum" sz="quarter" idx="12"/>
          </p:nvPr>
        </p:nvSpPr>
        <p:spPr>
          <a:xfrm>
            <a:off x="6781800" y="6400800"/>
            <a:ext cx="1905000" cy="304800"/>
          </a:xfrm>
        </p:spPr>
        <p:txBody>
          <a:bodyPr/>
          <a:lstStyle>
            <a:lvl1pPr>
              <a:defRPr sz="800"/>
            </a:lvl1pPr>
          </a:lstStyle>
          <a:p>
            <a:pPr>
              <a:defRPr/>
            </a:pPr>
            <a:fld id="{26B86D16-7B3B-46A8-AF20-7C00D6DAAA50}"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2633090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304800" y="6477000"/>
            <a:ext cx="1905000" cy="304800"/>
          </a:xfrm>
        </p:spPr>
        <p:txBody>
          <a:bodyPr/>
          <a:lstStyle>
            <a:lvl1pPr>
              <a:defRPr sz="800"/>
            </a:lvl1pPr>
          </a:lstStyle>
          <a:p>
            <a:pPr>
              <a:defRPr/>
            </a:pPr>
            <a:fld id="{3878D123-532B-4345-B449-60C691DF57DD}" type="datetime3">
              <a:rPr lang="en-US" smtClean="0">
                <a:solidFill>
                  <a:srgbClr val="FFFFFF"/>
                </a:solidFill>
              </a:rPr>
              <a:t>17 August 2020</a:t>
            </a:fld>
            <a:endParaRPr lang="en-US">
              <a:solidFill>
                <a:srgbClr val="FFFFFF"/>
              </a:solidFill>
            </a:endParaRPr>
          </a:p>
        </p:txBody>
      </p:sp>
      <p:sp>
        <p:nvSpPr>
          <p:cNvPr id="4" name="Rectangle 5"/>
          <p:cNvSpPr>
            <a:spLocks noGrp="1" noChangeArrowheads="1"/>
          </p:cNvSpPr>
          <p:nvPr>
            <p:ph type="ftr" sz="quarter" idx="11"/>
          </p:nvPr>
        </p:nvSpPr>
        <p:spPr/>
        <p:txBody>
          <a:bodyPr/>
          <a:lstStyle>
            <a:lvl1pPr>
              <a:defRPr sz="800"/>
            </a:lvl1pPr>
          </a:lstStyle>
          <a:p>
            <a:pPr>
              <a:defRPr/>
            </a:pPr>
            <a:endParaRPr lang="en-US">
              <a:solidFill>
                <a:srgbClr val="FFFFFF"/>
              </a:solidFill>
            </a:endParaRPr>
          </a:p>
        </p:txBody>
      </p:sp>
      <p:sp>
        <p:nvSpPr>
          <p:cNvPr id="5" name="Rectangle 6"/>
          <p:cNvSpPr>
            <a:spLocks noGrp="1" noChangeArrowheads="1"/>
          </p:cNvSpPr>
          <p:nvPr>
            <p:ph type="sldNum" sz="quarter" idx="12"/>
          </p:nvPr>
        </p:nvSpPr>
        <p:spPr>
          <a:xfrm>
            <a:off x="6934200" y="6477000"/>
            <a:ext cx="1905000" cy="304800"/>
          </a:xfrm>
        </p:spPr>
        <p:txBody>
          <a:bodyPr/>
          <a:lstStyle>
            <a:lvl1pPr>
              <a:defRPr sz="800"/>
            </a:lvl1pPr>
          </a:lstStyle>
          <a:p>
            <a:pPr>
              <a:defRPr/>
            </a:pPr>
            <a:fld id="{40DB4AAF-9484-4D4D-A708-8B2780A2C97F}"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306291633"/>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381000" y="6400800"/>
            <a:ext cx="1905000" cy="304800"/>
          </a:xfrm>
        </p:spPr>
        <p:txBody>
          <a:bodyPr/>
          <a:lstStyle>
            <a:lvl1pPr>
              <a:defRPr sz="800"/>
            </a:lvl1pPr>
          </a:lstStyle>
          <a:p>
            <a:pPr>
              <a:defRPr/>
            </a:pPr>
            <a:fld id="{29A4FC77-AC89-4173-852E-A2E816891AB8}" type="datetime3">
              <a:rPr lang="en-US" smtClean="0">
                <a:solidFill>
                  <a:srgbClr val="FFFFFF"/>
                </a:solidFill>
              </a:rPr>
              <a:t>17 August 2020</a:t>
            </a:fld>
            <a:endParaRPr lang="en-US">
              <a:solidFill>
                <a:srgbClr val="FFFFFF"/>
              </a:solidFill>
            </a:endParaRPr>
          </a:p>
        </p:txBody>
      </p:sp>
      <p:sp>
        <p:nvSpPr>
          <p:cNvPr id="3" name="Rectangle 5"/>
          <p:cNvSpPr>
            <a:spLocks noGrp="1" noChangeArrowheads="1"/>
          </p:cNvSpPr>
          <p:nvPr>
            <p:ph type="ftr" sz="quarter" idx="11"/>
          </p:nvPr>
        </p:nvSpPr>
        <p:spPr>
          <a:xfrm>
            <a:off x="3124200" y="6400800"/>
            <a:ext cx="2895600" cy="304800"/>
          </a:xfrm>
        </p:spPr>
        <p:txBody>
          <a:bodyPr/>
          <a:lstStyle>
            <a:lvl1pPr>
              <a:defRPr sz="800"/>
            </a:lvl1pPr>
          </a:lstStyle>
          <a:p>
            <a:pPr>
              <a:defRPr/>
            </a:pPr>
            <a:endParaRPr lang="en-US" dirty="0">
              <a:solidFill>
                <a:srgbClr val="FFFFFF"/>
              </a:solidFill>
            </a:endParaRPr>
          </a:p>
        </p:txBody>
      </p:sp>
      <p:sp>
        <p:nvSpPr>
          <p:cNvPr id="4" name="Rectangle 6"/>
          <p:cNvSpPr>
            <a:spLocks noGrp="1" noChangeArrowheads="1"/>
          </p:cNvSpPr>
          <p:nvPr>
            <p:ph type="sldNum" sz="quarter" idx="12"/>
          </p:nvPr>
        </p:nvSpPr>
        <p:spPr>
          <a:xfrm>
            <a:off x="6858000" y="6400800"/>
            <a:ext cx="1905000" cy="304800"/>
          </a:xfrm>
        </p:spPr>
        <p:txBody>
          <a:bodyPr/>
          <a:lstStyle>
            <a:lvl1pPr>
              <a:defRPr sz="800"/>
            </a:lvl1pPr>
          </a:lstStyle>
          <a:p>
            <a:pPr>
              <a:defRPr/>
            </a:pPr>
            <a:fld id="{B6B2BD84-C04A-4EAA-A476-8B952B8DC1D2}"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690630137"/>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328AC373-6A51-4BC1-BE4C-ADBEBED383A4}" type="datetime3">
              <a:rPr lang="en-US" smtClean="0">
                <a:solidFill>
                  <a:srgbClr val="FFFFFF"/>
                </a:solidFill>
              </a:rPr>
              <a:t>17 August 2020</a:t>
            </a:fld>
            <a:endParaRPr lang="en-US">
              <a:solidFill>
                <a:srgbClr val="FFFFFF"/>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sz="quarter" idx="12"/>
          </p:nvPr>
        </p:nvSpPr>
        <p:spPr/>
        <p:txBody>
          <a:bodyPr/>
          <a:lstStyle>
            <a:lvl1pPr>
              <a:defRPr/>
            </a:lvl1pPr>
          </a:lstStyle>
          <a:p>
            <a:pPr>
              <a:defRPr/>
            </a:pPr>
            <a:fld id="{DBA84510-6743-4F5E-95F2-D4F90B11907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044757313"/>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DE3D75D1-E2F2-48FA-8292-A30A1EC2F57A}" type="datetime3">
              <a:rPr lang="en-US" smtClean="0">
                <a:solidFill>
                  <a:srgbClr val="FFFFFF"/>
                </a:solidFill>
              </a:rPr>
              <a:t>17 August 2020</a:t>
            </a:fld>
            <a:endParaRPr lang="en-US">
              <a:solidFill>
                <a:srgbClr val="FFFFFF"/>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sz="quarter" idx="12"/>
          </p:nvPr>
        </p:nvSpPr>
        <p:spPr/>
        <p:txBody>
          <a:bodyPr/>
          <a:lstStyle>
            <a:lvl1pPr>
              <a:defRPr/>
            </a:lvl1pPr>
          </a:lstStyle>
          <a:p>
            <a:pPr>
              <a:defRPr/>
            </a:pPr>
            <a:fld id="{2176CD81-0DA8-44A5-8104-5CC59D9CF857}"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666398988"/>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76200"/>
            <a:ext cx="77724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76200" y="990600"/>
            <a:ext cx="89916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76200" y="6553200"/>
            <a:ext cx="1905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800">
                <a:latin typeface="Arial" pitchFamily="34" charset="0"/>
              </a:defRPr>
            </a:lvl1pPr>
          </a:lstStyle>
          <a:p>
            <a:pPr>
              <a:defRPr/>
            </a:pPr>
            <a:fld id="{CAF6B2C0-9833-434D-B405-3C79C0075900}" type="datetime3">
              <a:rPr lang="en-US" b="0" smtClean="0">
                <a:solidFill>
                  <a:srgbClr val="FFFFFF"/>
                </a:solidFill>
              </a:rPr>
              <a:t>17 August 2020</a:t>
            </a:fld>
            <a:endParaRPr lang="en-US" b="0">
              <a:solidFill>
                <a:srgbClr val="FFFFFF"/>
              </a:solidFill>
            </a:endParaRPr>
          </a:p>
        </p:txBody>
      </p:sp>
      <p:sp>
        <p:nvSpPr>
          <p:cNvPr id="1029" name="Rectangle 5"/>
          <p:cNvSpPr>
            <a:spLocks noGrp="1" noChangeArrowheads="1"/>
          </p:cNvSpPr>
          <p:nvPr>
            <p:ph type="ftr" sz="quarter" idx="3"/>
          </p:nvPr>
        </p:nvSpPr>
        <p:spPr bwMode="auto">
          <a:xfrm>
            <a:off x="3124200" y="6553200"/>
            <a:ext cx="28956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800">
                <a:latin typeface="Arial" pitchFamily="34" charset="0"/>
              </a:defRPr>
            </a:lvl1pPr>
          </a:lstStyle>
          <a:p>
            <a:pPr>
              <a:defRPr/>
            </a:pPr>
            <a:endParaRPr lang="en-US" b="0" dirty="0">
              <a:solidFill>
                <a:srgbClr val="FFFFFF"/>
              </a:solidFill>
            </a:endParaRPr>
          </a:p>
        </p:txBody>
      </p:sp>
      <p:sp>
        <p:nvSpPr>
          <p:cNvPr id="1030" name="Rectangle 6"/>
          <p:cNvSpPr>
            <a:spLocks noGrp="1" noChangeArrowheads="1"/>
          </p:cNvSpPr>
          <p:nvPr>
            <p:ph type="sldNum" sz="quarter" idx="4"/>
          </p:nvPr>
        </p:nvSpPr>
        <p:spPr bwMode="auto">
          <a:xfrm>
            <a:off x="7162800" y="6553200"/>
            <a:ext cx="1905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800">
                <a:latin typeface="Arial" pitchFamily="34" charset="0"/>
              </a:defRPr>
            </a:lvl1pPr>
          </a:lstStyle>
          <a:p>
            <a:pPr>
              <a:defRPr/>
            </a:pPr>
            <a:fld id="{9A9D3E21-BDB1-4F8E-ACF6-C16E8262F55F}" type="slidenum">
              <a:rPr lang="en-US" b="0">
                <a:solidFill>
                  <a:srgbClr val="FFFFFF"/>
                </a:solidFill>
              </a:rPr>
              <a:pPr>
                <a:defRPr/>
              </a:pPr>
              <a:t>‹#›</a:t>
            </a:fld>
            <a:endParaRPr lang="en-US" b="0">
              <a:solidFill>
                <a:srgbClr val="FFFFFF"/>
              </a:solidFill>
            </a:endParaRPr>
          </a:p>
        </p:txBody>
      </p:sp>
    </p:spTree>
    <p:extLst>
      <p:ext uri="{BB962C8B-B14F-4D97-AF65-F5344CB8AC3E}">
        <p14:creationId xmlns:p14="http://schemas.microsoft.com/office/powerpoint/2010/main" val="2748069413"/>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3600" b="1">
          <a:solidFill>
            <a:schemeClr val="tx2"/>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algn="ctr" rtl="0" eaLnBrk="0" fontAlgn="base" hangingPunct="0">
        <a:spcBef>
          <a:spcPct val="0"/>
        </a:spcBef>
        <a:spcAft>
          <a:spcPct val="0"/>
        </a:spcAft>
        <a:defRPr sz="3600" b="1">
          <a:solidFill>
            <a:schemeClr val="tx2"/>
          </a:solidFill>
          <a:latin typeface="Times New Roman" pitchFamily="18" charset="0"/>
        </a:defRPr>
      </a:lvl2pPr>
      <a:lvl3pPr algn="ctr" rtl="0" eaLnBrk="0" fontAlgn="base" hangingPunct="0">
        <a:spcBef>
          <a:spcPct val="0"/>
        </a:spcBef>
        <a:spcAft>
          <a:spcPct val="0"/>
        </a:spcAft>
        <a:defRPr sz="3600" b="1">
          <a:solidFill>
            <a:schemeClr val="tx2"/>
          </a:solidFill>
          <a:latin typeface="Times New Roman" pitchFamily="18" charset="0"/>
        </a:defRPr>
      </a:lvl3pPr>
      <a:lvl4pPr algn="ctr" rtl="0" eaLnBrk="0" fontAlgn="base" hangingPunct="0">
        <a:spcBef>
          <a:spcPct val="0"/>
        </a:spcBef>
        <a:spcAft>
          <a:spcPct val="0"/>
        </a:spcAft>
        <a:defRPr sz="3600" b="1">
          <a:solidFill>
            <a:schemeClr val="tx2"/>
          </a:solidFill>
          <a:latin typeface="Times New Roman" pitchFamily="18" charset="0"/>
        </a:defRPr>
      </a:lvl4pPr>
      <a:lvl5pPr algn="ctr" rtl="0" eaLnBrk="0" fontAlgn="base" hangingPunct="0">
        <a:spcBef>
          <a:spcPct val="0"/>
        </a:spcBef>
        <a:spcAft>
          <a:spcPct val="0"/>
        </a:spcAft>
        <a:defRPr sz="3600" b="1">
          <a:solidFill>
            <a:schemeClr val="tx2"/>
          </a:solidFill>
          <a:latin typeface="Times New Roman" pitchFamily="18" charset="0"/>
        </a:defRPr>
      </a:lvl5pPr>
      <a:lvl6pPr marL="457200" algn="ctr" rtl="0" eaLnBrk="0" fontAlgn="base" hangingPunct="0">
        <a:spcBef>
          <a:spcPct val="0"/>
        </a:spcBef>
        <a:spcAft>
          <a:spcPct val="0"/>
        </a:spcAft>
        <a:defRPr sz="3600" b="1">
          <a:solidFill>
            <a:schemeClr val="tx2"/>
          </a:solidFill>
          <a:latin typeface="Times New Roman" pitchFamily="18" charset="0"/>
        </a:defRPr>
      </a:lvl6pPr>
      <a:lvl7pPr marL="914400" algn="ctr" rtl="0" eaLnBrk="0" fontAlgn="base" hangingPunct="0">
        <a:spcBef>
          <a:spcPct val="0"/>
        </a:spcBef>
        <a:spcAft>
          <a:spcPct val="0"/>
        </a:spcAft>
        <a:defRPr sz="3600" b="1">
          <a:solidFill>
            <a:schemeClr val="tx2"/>
          </a:solidFill>
          <a:latin typeface="Times New Roman" pitchFamily="18" charset="0"/>
        </a:defRPr>
      </a:lvl7pPr>
      <a:lvl8pPr marL="1371600" algn="ctr" rtl="0" eaLnBrk="0" fontAlgn="base" hangingPunct="0">
        <a:spcBef>
          <a:spcPct val="0"/>
        </a:spcBef>
        <a:spcAft>
          <a:spcPct val="0"/>
        </a:spcAft>
        <a:defRPr sz="3600" b="1">
          <a:solidFill>
            <a:schemeClr val="tx2"/>
          </a:solidFill>
          <a:latin typeface="Times New Roman" pitchFamily="18" charset="0"/>
        </a:defRPr>
      </a:lvl8pPr>
      <a:lvl9pPr marL="1828800" algn="ctr" rtl="0" eaLnBrk="0" fontAlgn="base" hangingPunct="0">
        <a:spcBef>
          <a:spcPct val="0"/>
        </a:spcBef>
        <a:spcAft>
          <a:spcPct val="0"/>
        </a:spcAft>
        <a:defRPr sz="36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Gill Sans MT" panose="020B0502020104020203" pitchFamily="34"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Gill Sans MT" panose="020B0502020104020203" pitchFamily="34" charset="0"/>
        </a:defRPr>
      </a:lvl2pPr>
      <a:lvl3pPr marL="1143000" indent="-228600" algn="l" rtl="0" eaLnBrk="0" fontAlgn="base" hangingPunct="0">
        <a:spcBef>
          <a:spcPct val="20000"/>
        </a:spcBef>
        <a:spcAft>
          <a:spcPct val="0"/>
        </a:spcAft>
        <a:buChar char="•"/>
        <a:defRPr sz="2000">
          <a:solidFill>
            <a:schemeClr val="tx1"/>
          </a:solidFill>
          <a:latin typeface="Gill Sans MT" panose="020B0502020104020203" pitchFamily="34" charset="0"/>
        </a:defRPr>
      </a:lvl3pPr>
      <a:lvl4pPr marL="1600200" indent="-228600" algn="l" rtl="0" eaLnBrk="0" fontAlgn="base" hangingPunct="0">
        <a:spcBef>
          <a:spcPct val="20000"/>
        </a:spcBef>
        <a:spcAft>
          <a:spcPct val="0"/>
        </a:spcAft>
        <a:buChar char="–"/>
        <a:defRPr sz="2000">
          <a:solidFill>
            <a:schemeClr val="tx1"/>
          </a:solidFill>
          <a:latin typeface="Gill Sans MT" panose="020B0502020104020203" pitchFamily="34" charset="0"/>
        </a:defRPr>
      </a:lvl4pPr>
      <a:lvl5pPr marL="2057400" indent="-228600" algn="l" rtl="0" eaLnBrk="0" fontAlgn="base" hangingPunct="0">
        <a:spcBef>
          <a:spcPct val="20000"/>
        </a:spcBef>
        <a:spcAft>
          <a:spcPct val="0"/>
        </a:spcAft>
        <a:buChar char="»"/>
        <a:defRPr sz="2000">
          <a:solidFill>
            <a:schemeClr val="tx1"/>
          </a:solidFill>
          <a:latin typeface="Gill Sans MT" panose="020B0502020104020203" pitchFamily="34" charset="0"/>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35391" y="6568158"/>
            <a:ext cx="3844925" cy="246062"/>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defRPr sz="900" b="0">
                <a:solidFill>
                  <a:schemeClr val="tx1"/>
                </a:solidFill>
              </a:defRPr>
            </a:lvl1pPr>
          </a:lstStyle>
          <a:p>
            <a:pPr>
              <a:defRPr/>
            </a:pPr>
            <a:fld id="{95C5FE24-B5D2-43AC-996B-07D59EF499FA}" type="datetime3">
              <a:rPr lang="en-US" smtClean="0">
                <a:solidFill>
                  <a:srgbClr val="000000"/>
                </a:solidFill>
              </a:rPr>
              <a:pPr>
                <a:defRPr/>
              </a:pPr>
              <a:t>17 August 2020</a:t>
            </a:fld>
            <a:endParaRPr lang="en-US" dirty="0">
              <a:solidFill>
                <a:srgbClr val="000000"/>
              </a:solidFill>
            </a:endParaRPr>
          </a:p>
        </p:txBody>
      </p:sp>
      <p:sp>
        <p:nvSpPr>
          <p:cNvPr id="1027" name="Rectangle 3"/>
          <p:cNvSpPr>
            <a:spLocks noGrp="1" noChangeArrowheads="1"/>
          </p:cNvSpPr>
          <p:nvPr>
            <p:ph type="ftr" sz="quarter" idx="3"/>
          </p:nvPr>
        </p:nvSpPr>
        <p:spPr bwMode="auto">
          <a:xfrm>
            <a:off x="4105275" y="6560220"/>
            <a:ext cx="2895600" cy="2540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ctr">
              <a:defRPr sz="900" b="0">
                <a:solidFill>
                  <a:schemeClr val="tx1"/>
                </a:solidFill>
              </a:defRPr>
            </a:lvl1pPr>
          </a:lstStyle>
          <a:p>
            <a:pPr>
              <a:defRPr/>
            </a:pPr>
            <a:endParaRPr lang="en-US">
              <a:solidFill>
                <a:srgbClr val="000000"/>
              </a:solidFill>
            </a:endParaRPr>
          </a:p>
        </p:txBody>
      </p:sp>
      <p:sp>
        <p:nvSpPr>
          <p:cNvPr id="1028" name="Rectangle 4"/>
          <p:cNvSpPr>
            <a:spLocks noGrp="1" noChangeArrowheads="1"/>
          </p:cNvSpPr>
          <p:nvPr>
            <p:ph type="sldNum" sz="quarter" idx="4"/>
          </p:nvPr>
        </p:nvSpPr>
        <p:spPr bwMode="auto">
          <a:xfrm>
            <a:off x="7194550" y="6552283"/>
            <a:ext cx="1905000" cy="261937"/>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r">
              <a:defRPr sz="900" b="0">
                <a:solidFill>
                  <a:schemeClr val="tx1"/>
                </a:solidFill>
              </a:defRPr>
            </a:lvl1pPr>
          </a:lstStyle>
          <a:p>
            <a:pPr>
              <a:defRPr/>
            </a:pPr>
            <a:fld id="{80BDDBD9-5CD3-45F3-80AE-704B15C07F06}" type="slidenum">
              <a:rPr lang="en-US">
                <a:solidFill>
                  <a:srgbClr val="000000"/>
                </a:solidFill>
              </a:rPr>
              <a:pPr>
                <a:defRPr/>
              </a:pPr>
              <a:t>‹#›</a:t>
            </a:fld>
            <a:endParaRPr lang="en-US" dirty="0">
              <a:solidFill>
                <a:srgbClr val="000000"/>
              </a:solidFill>
            </a:endParaRPr>
          </a:p>
        </p:txBody>
      </p:sp>
      <p:sp>
        <p:nvSpPr>
          <p:cNvPr id="2053" name="Rectangle 5"/>
          <p:cNvSpPr>
            <a:spLocks noGrp="1" noChangeArrowheads="1"/>
          </p:cNvSpPr>
          <p:nvPr>
            <p:ph type="title"/>
          </p:nvPr>
        </p:nvSpPr>
        <p:spPr bwMode="auto">
          <a:xfrm>
            <a:off x="47625" y="96838"/>
            <a:ext cx="9048750" cy="869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dirty="0" smtClean="0"/>
              <a:t>Click to edit Master title style</a:t>
            </a:r>
          </a:p>
        </p:txBody>
      </p:sp>
      <p:sp>
        <p:nvSpPr>
          <p:cNvPr id="2054" name="Rectangle 6"/>
          <p:cNvSpPr>
            <a:spLocks noGrp="1" noChangeArrowheads="1"/>
          </p:cNvSpPr>
          <p:nvPr>
            <p:ph type="body" idx="1"/>
          </p:nvPr>
        </p:nvSpPr>
        <p:spPr bwMode="auto">
          <a:xfrm>
            <a:off x="47625" y="950496"/>
            <a:ext cx="9048750" cy="5556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smtClean="0"/>
              <a:t>Click to edit Master text styles</a:t>
            </a:r>
          </a:p>
          <a:p>
            <a:pPr lvl="1"/>
            <a:r>
              <a:rPr lang="en-US" dirty="0" smtClean="0"/>
              <a:t>Second level </a:t>
            </a:r>
          </a:p>
          <a:p>
            <a:pPr lvl="2"/>
            <a:r>
              <a:rPr lang="en-US" dirty="0" smtClean="0"/>
              <a:t>Third level</a:t>
            </a:r>
          </a:p>
          <a:p>
            <a:pPr lvl="3"/>
            <a:r>
              <a:rPr lang="en-US" dirty="0" smtClean="0"/>
              <a:t>Fourth level </a:t>
            </a:r>
          </a:p>
          <a:p>
            <a:pPr lvl="4"/>
            <a:r>
              <a:rPr lang="en-US" dirty="0" smtClean="0"/>
              <a:t>Fifth level </a:t>
            </a:r>
          </a:p>
        </p:txBody>
      </p:sp>
      <p:sp>
        <p:nvSpPr>
          <p:cNvPr id="1031" name="Rectangle 7"/>
          <p:cNvSpPr>
            <a:spLocks noChangeArrowheads="1"/>
          </p:cNvSpPr>
          <p:nvPr/>
        </p:nvSpPr>
        <p:spPr bwMode="auto">
          <a:xfrm>
            <a:off x="6350" y="6350"/>
            <a:ext cx="9118600" cy="6832600"/>
          </a:xfrm>
          <a:prstGeom prst="rect">
            <a:avLst/>
          </a:prstGeom>
          <a:noFill/>
          <a:ln w="12700">
            <a:solidFill>
              <a:schemeClr val="tx1"/>
            </a:solidFill>
            <a:miter lim="800000"/>
            <a:headEnd/>
            <a:tailEnd/>
          </a:ln>
          <a:effectLst/>
        </p:spPr>
        <p:txBody>
          <a:bodyPr wrap="none" anchor="ctr"/>
          <a:lstStyle/>
          <a:p>
            <a:pPr>
              <a:defRPr/>
            </a:pPr>
            <a:endParaRPr lang="en-US"/>
          </a:p>
        </p:txBody>
      </p:sp>
      <p:sp>
        <p:nvSpPr>
          <p:cNvPr id="8" name="Line 10"/>
          <p:cNvSpPr>
            <a:spLocks noChangeShapeType="1"/>
          </p:cNvSpPr>
          <p:nvPr userDrawn="1"/>
        </p:nvSpPr>
        <p:spPr bwMode="auto">
          <a:xfrm>
            <a:off x="-1" y="729143"/>
            <a:ext cx="9118833" cy="0"/>
          </a:xfrm>
          <a:prstGeom prst="line">
            <a:avLst/>
          </a:prstGeom>
          <a:noFill/>
          <a:ln w="57150">
            <a:solidFill>
              <a:srgbClr val="009900"/>
            </a:solidFill>
            <a:round/>
            <a:headEnd/>
            <a:tailEnd/>
          </a:ln>
          <a:effectLst/>
        </p:spPr>
        <p:txBody>
          <a:bodyPr/>
          <a:lstStyle/>
          <a:p>
            <a:pPr>
              <a:defRPr/>
            </a:pPr>
            <a:endParaRPr lang="en-US"/>
          </a:p>
        </p:txBody>
      </p:sp>
    </p:spTree>
    <p:extLst>
      <p:ext uri="{BB962C8B-B14F-4D97-AF65-F5344CB8AC3E}">
        <p14:creationId xmlns:p14="http://schemas.microsoft.com/office/powerpoint/2010/main" val="497949341"/>
      </p:ext>
    </p:extLst>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Lst>
  <p:transition spd="med"/>
  <p:timing>
    <p:tnLst>
      <p:par>
        <p:cTn id="1" dur="indefinite" restart="never" nodeType="tmRoot"/>
      </p:par>
    </p:tnLst>
  </p:timing>
  <p:hf hdr="0" ftr="0" dt="0"/>
  <p:txStyles>
    <p:titleStyle>
      <a:lvl1pPr algn="ctr" rtl="0" eaLnBrk="0" fontAlgn="base" hangingPunct="0">
        <a:lnSpc>
          <a:spcPct val="90000"/>
        </a:lnSpc>
        <a:spcBef>
          <a:spcPct val="0"/>
        </a:spcBef>
        <a:spcAft>
          <a:spcPct val="0"/>
        </a:spcAft>
        <a:defRPr sz="3600" b="1">
          <a:solidFill>
            <a:schemeClr val="tx2"/>
          </a:solidFill>
          <a:effectLst>
            <a:outerShdw blurRad="38100" dist="38100" dir="2700000" algn="tl">
              <a:srgbClr val="000000">
                <a:alpha val="43137"/>
              </a:srgbClr>
            </a:outerShdw>
          </a:effectLst>
          <a:latin typeface="Verdana" pitchFamily="34" charset="0"/>
          <a:ea typeface="+mj-ea"/>
          <a:cs typeface="+mj-cs"/>
        </a:defRPr>
      </a:lvl1pPr>
      <a:lvl2pPr algn="ctr" rtl="0" eaLnBrk="0" fontAlgn="base" hangingPunct="0">
        <a:lnSpc>
          <a:spcPct val="90000"/>
        </a:lnSpc>
        <a:spcBef>
          <a:spcPct val="0"/>
        </a:spcBef>
        <a:spcAft>
          <a:spcPct val="0"/>
        </a:spcAft>
        <a:defRPr sz="3600" b="1">
          <a:solidFill>
            <a:schemeClr val="tx2"/>
          </a:solidFill>
          <a:latin typeface="Times New Roman" pitchFamily="18" charset="0"/>
        </a:defRPr>
      </a:lvl2pPr>
      <a:lvl3pPr algn="ctr" rtl="0" eaLnBrk="0" fontAlgn="base" hangingPunct="0">
        <a:lnSpc>
          <a:spcPct val="90000"/>
        </a:lnSpc>
        <a:spcBef>
          <a:spcPct val="0"/>
        </a:spcBef>
        <a:spcAft>
          <a:spcPct val="0"/>
        </a:spcAft>
        <a:defRPr sz="3600" b="1">
          <a:solidFill>
            <a:schemeClr val="tx2"/>
          </a:solidFill>
          <a:latin typeface="Times New Roman" pitchFamily="18" charset="0"/>
        </a:defRPr>
      </a:lvl3pPr>
      <a:lvl4pPr algn="ctr" rtl="0" eaLnBrk="0" fontAlgn="base" hangingPunct="0">
        <a:lnSpc>
          <a:spcPct val="90000"/>
        </a:lnSpc>
        <a:spcBef>
          <a:spcPct val="0"/>
        </a:spcBef>
        <a:spcAft>
          <a:spcPct val="0"/>
        </a:spcAft>
        <a:defRPr sz="3600" b="1">
          <a:solidFill>
            <a:schemeClr val="tx2"/>
          </a:solidFill>
          <a:latin typeface="Times New Roman" pitchFamily="18" charset="0"/>
        </a:defRPr>
      </a:lvl4pPr>
      <a:lvl5pPr algn="ctr" rtl="0" eaLnBrk="0" fontAlgn="base" hangingPunct="0">
        <a:lnSpc>
          <a:spcPct val="90000"/>
        </a:lnSpc>
        <a:spcBef>
          <a:spcPct val="0"/>
        </a:spcBef>
        <a:spcAft>
          <a:spcPct val="0"/>
        </a:spcAft>
        <a:defRPr sz="3600" b="1">
          <a:solidFill>
            <a:schemeClr val="tx2"/>
          </a:solidFill>
          <a:latin typeface="Times New Roman" pitchFamily="18" charset="0"/>
        </a:defRPr>
      </a:lvl5pPr>
      <a:lvl6pPr marL="457200" algn="ctr" rtl="0" eaLnBrk="0" fontAlgn="base" hangingPunct="0">
        <a:lnSpc>
          <a:spcPct val="90000"/>
        </a:lnSpc>
        <a:spcBef>
          <a:spcPct val="0"/>
        </a:spcBef>
        <a:spcAft>
          <a:spcPct val="0"/>
        </a:spcAft>
        <a:defRPr sz="3600" b="1">
          <a:solidFill>
            <a:schemeClr val="tx2"/>
          </a:solidFill>
          <a:latin typeface="Times New Roman" pitchFamily="18" charset="0"/>
        </a:defRPr>
      </a:lvl6pPr>
      <a:lvl7pPr marL="914400" algn="ctr" rtl="0" eaLnBrk="0" fontAlgn="base" hangingPunct="0">
        <a:lnSpc>
          <a:spcPct val="90000"/>
        </a:lnSpc>
        <a:spcBef>
          <a:spcPct val="0"/>
        </a:spcBef>
        <a:spcAft>
          <a:spcPct val="0"/>
        </a:spcAft>
        <a:defRPr sz="3600" b="1">
          <a:solidFill>
            <a:schemeClr val="tx2"/>
          </a:solidFill>
          <a:latin typeface="Times New Roman" pitchFamily="18" charset="0"/>
        </a:defRPr>
      </a:lvl7pPr>
      <a:lvl8pPr marL="1371600" algn="ctr" rtl="0" eaLnBrk="0" fontAlgn="base" hangingPunct="0">
        <a:lnSpc>
          <a:spcPct val="90000"/>
        </a:lnSpc>
        <a:spcBef>
          <a:spcPct val="0"/>
        </a:spcBef>
        <a:spcAft>
          <a:spcPct val="0"/>
        </a:spcAft>
        <a:defRPr sz="3600" b="1">
          <a:solidFill>
            <a:schemeClr val="tx2"/>
          </a:solidFill>
          <a:latin typeface="Times New Roman" pitchFamily="18" charset="0"/>
        </a:defRPr>
      </a:lvl8pPr>
      <a:lvl9pPr marL="1828800" algn="ctr" rtl="0" eaLnBrk="0" fontAlgn="base" hangingPunct="0">
        <a:lnSpc>
          <a:spcPct val="90000"/>
        </a:lnSpc>
        <a:spcBef>
          <a:spcPct val="0"/>
        </a:spcBef>
        <a:spcAft>
          <a:spcPct val="0"/>
        </a:spcAft>
        <a:defRPr sz="3600" b="1">
          <a:solidFill>
            <a:schemeClr val="tx2"/>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75000"/>
        <a:buFont typeface="Monotype Sorts" charset="2"/>
        <a:buChar char="n"/>
        <a:defRPr sz="2800" b="0">
          <a:solidFill>
            <a:schemeClr val="tx1"/>
          </a:solidFill>
          <a:latin typeface="Gill Sans MT"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javatpoint.com/post/java-scanner-hasnextfloat-method" TargetMode="External"/><Relationship Id="rId7" Type="http://schemas.openxmlformats.org/officeDocument/2006/relationships/hyperlink" Target="https://www.javatpoint.com/post/java-scanner-hasnextshort-method"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hyperlink" Target="https://www.javatpoint.com/post/java-scanner-hasnextlong-method" TargetMode="External"/><Relationship Id="rId5" Type="http://schemas.openxmlformats.org/officeDocument/2006/relationships/hyperlink" Target="https://www.javatpoint.com/post/java-scanner-hasnextline-method" TargetMode="External"/><Relationship Id="rId4" Type="http://schemas.openxmlformats.org/officeDocument/2006/relationships/hyperlink" Target="https://www.javatpoint.com/post/java-scanner-hasnextint-method"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www.geeksforgeeks.org/new-operator-java/" TargetMode="External"/><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www.javatpoint.com/java-string-charat" TargetMode="External"/><Relationship Id="rId7" Type="http://schemas.openxmlformats.org/officeDocument/2006/relationships/hyperlink" Target="https://www.javatpoint.com/java-string-contains"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hyperlink" Target="https://www.javatpoint.com/java-string-substring" TargetMode="External"/><Relationship Id="rId5" Type="http://schemas.openxmlformats.org/officeDocument/2006/relationships/hyperlink" Target="https://www.javatpoint.com/java-string-format" TargetMode="External"/><Relationship Id="rId4" Type="http://schemas.openxmlformats.org/officeDocument/2006/relationships/hyperlink" Target="https://www.javatpoint.com/java-string-length"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javatpoint.com/java-string-join" TargetMode="External"/><Relationship Id="rId7" Type="http://schemas.openxmlformats.org/officeDocument/2006/relationships/hyperlink" Target="https://www.javatpoint.com/java-string-replace" TargetMode="External"/><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hyperlink" Target="https://www.javatpoint.com/java-string-concat" TargetMode="External"/><Relationship Id="rId5" Type="http://schemas.openxmlformats.org/officeDocument/2006/relationships/hyperlink" Target="https://www.javatpoint.com/java-string-isempty" TargetMode="External"/><Relationship Id="rId4" Type="http://schemas.openxmlformats.org/officeDocument/2006/relationships/hyperlink" Target="https://www.javatpoint.com/java-string-equals"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javatpoint.com/java-string-equalsignorecase" TargetMode="External"/><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hyperlink" Target="https://www.javatpoint.com/java-string-indexof" TargetMode="External"/><Relationship Id="rId5" Type="http://schemas.openxmlformats.org/officeDocument/2006/relationships/hyperlink" Target="https://www.javatpoint.com/java-string-intern" TargetMode="External"/><Relationship Id="rId4" Type="http://schemas.openxmlformats.org/officeDocument/2006/relationships/hyperlink" Target="https://www.javatpoint.com/java-string-split"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javatpoint.com/java-string-tolowercase" TargetMode="External"/><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hyperlink" Target="https://www.javatpoint.com/java-string-valueof" TargetMode="External"/><Relationship Id="rId5" Type="http://schemas.openxmlformats.org/officeDocument/2006/relationships/hyperlink" Target="https://www.javatpoint.com/java-string-trim" TargetMode="External"/><Relationship Id="rId4" Type="http://schemas.openxmlformats.org/officeDocument/2006/relationships/hyperlink" Target="https://www.javatpoint.com/java-string-touppercase"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hyperlink" Target="http://www.tutorialspoint.com/java/" TargetMode="External"/><Relationship Id="rId2" Type="http://schemas.openxmlformats.org/officeDocument/2006/relationships/hyperlink" Target="http://docs.oracle.com/javase/tutorial/" TargetMode="External"/><Relationship Id="rId1" Type="http://schemas.openxmlformats.org/officeDocument/2006/relationships/slideLayout" Target="../slideLayouts/slideLayout13.xml"/><Relationship Id="rId5" Type="http://schemas.openxmlformats.org/officeDocument/2006/relationships/hyperlink" Target="https://www.geeksforgeeks.org/java/" TargetMode="External"/><Relationship Id="rId4" Type="http://schemas.openxmlformats.org/officeDocument/2006/relationships/hyperlink" Target="http://www.javatpoint.com/java-tutoria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hyperlink" Target="https://www.javatpoint.com/post/java-scanner-hasnextdouble-method" TargetMode="External"/><Relationship Id="rId3" Type="http://schemas.openxmlformats.org/officeDocument/2006/relationships/hyperlink" Target="https://www.javatpoint.com/post/java-scanner-hasnext-method" TargetMode="External"/><Relationship Id="rId7" Type="http://schemas.openxmlformats.org/officeDocument/2006/relationships/hyperlink" Target="https://www.javatpoint.com/post/java-scanner-hasnextbyte-method"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hyperlink" Target="https://www.javatpoint.com/post/java-scanner-hasnextboolean-method" TargetMode="External"/><Relationship Id="rId5" Type="http://schemas.openxmlformats.org/officeDocument/2006/relationships/hyperlink" Target="https://www.javatpoint.com/post/java-scanner-hasnextbiginteger-method" TargetMode="External"/><Relationship Id="rId4" Type="http://schemas.openxmlformats.org/officeDocument/2006/relationships/hyperlink" Target="https://www.javatpoint.com/post/java-scanner-hasnextbigdecimal-metho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7"/>
          <p:cNvSpPr>
            <a:spLocks noGrp="1" noChangeArrowheads="1"/>
          </p:cNvSpPr>
          <p:nvPr>
            <p:ph type="subTitle" idx="1"/>
          </p:nvPr>
        </p:nvSpPr>
        <p:spPr>
          <a:xfrm>
            <a:off x="0" y="974157"/>
            <a:ext cx="9144000" cy="3925330"/>
          </a:xfrm>
          <a:noFill/>
        </p:spPr>
        <p:txBody>
          <a:bodyPr/>
          <a:lstStyle/>
          <a:p>
            <a:r>
              <a:rPr lang="en-US" sz="4000" b="1" dirty="0" smtClean="0">
                <a:solidFill>
                  <a:schemeClr val="accent4"/>
                </a:solidFill>
                <a:latin typeface="+mj-lt"/>
              </a:rPr>
              <a:t>CSE 212</a:t>
            </a:r>
          </a:p>
          <a:p>
            <a:r>
              <a:rPr lang="en-US" sz="4000" b="1" dirty="0" smtClean="0">
                <a:solidFill>
                  <a:schemeClr val="accent4"/>
                </a:solidFill>
                <a:latin typeface="+mj-lt"/>
              </a:rPr>
              <a:t>Object Oriented Programming (Java)</a:t>
            </a:r>
          </a:p>
          <a:p>
            <a:endParaRPr lang="en-US" sz="4000" b="1" dirty="0" smtClean="0">
              <a:solidFill>
                <a:schemeClr val="accent4"/>
              </a:solidFill>
              <a:latin typeface="+mj-lt"/>
            </a:endParaRPr>
          </a:p>
          <a:p>
            <a:r>
              <a:rPr lang="en-US" sz="4000" b="1" dirty="0" smtClean="0">
                <a:solidFill>
                  <a:srgbClr val="0000CC"/>
                </a:solidFill>
                <a:latin typeface="+mj-lt"/>
              </a:rPr>
              <a:t>IO and String</a:t>
            </a:r>
            <a:endParaRPr lang="en-US" sz="4000" b="1" dirty="0" smtClean="0">
              <a:solidFill>
                <a:schemeClr val="accent4"/>
              </a:solidFill>
              <a:latin typeface="+mj-lt"/>
            </a:endParaRPr>
          </a:p>
          <a:p>
            <a:r>
              <a:rPr lang="en-US" sz="4000" b="1" dirty="0" smtClean="0">
                <a:solidFill>
                  <a:srgbClr val="00B050"/>
                </a:solidFill>
                <a:latin typeface="+mj-lt"/>
              </a:rPr>
              <a:t>Lecture </a:t>
            </a:r>
            <a:r>
              <a:rPr lang="en-US" sz="4000" b="1" dirty="0">
                <a:solidFill>
                  <a:srgbClr val="00B050"/>
                </a:solidFill>
                <a:latin typeface="+mj-lt"/>
              </a:rPr>
              <a:t>3</a:t>
            </a:r>
          </a:p>
          <a:p>
            <a:endParaRPr lang="en-US" sz="4000" b="1" dirty="0" smtClean="0">
              <a:solidFill>
                <a:schemeClr val="accent4"/>
              </a:solidFill>
              <a:latin typeface="+mj-lt"/>
            </a:endParaRPr>
          </a:p>
        </p:txBody>
      </p:sp>
      <p:sp>
        <p:nvSpPr>
          <p:cNvPr id="2" name="TextBox 1"/>
          <p:cNvSpPr txBox="1"/>
          <p:nvPr/>
        </p:nvSpPr>
        <p:spPr>
          <a:xfrm>
            <a:off x="3022152" y="4903417"/>
            <a:ext cx="3099695" cy="1077218"/>
          </a:xfrm>
          <a:prstGeom prst="rect">
            <a:avLst/>
          </a:prstGeom>
          <a:noFill/>
        </p:spPr>
        <p:txBody>
          <a:bodyPr wrap="none" rtlCol="0">
            <a:spAutoFit/>
          </a:bodyPr>
          <a:lstStyle/>
          <a:p>
            <a:pPr algn="ctr"/>
            <a:r>
              <a:rPr lang="en-GB" sz="3200" dirty="0" err="1">
                <a:solidFill>
                  <a:srgbClr val="000000"/>
                </a:solidFill>
              </a:rPr>
              <a:t>Tahsina</a:t>
            </a:r>
            <a:r>
              <a:rPr lang="en-GB" sz="3200" dirty="0">
                <a:solidFill>
                  <a:srgbClr val="000000"/>
                </a:solidFill>
              </a:rPr>
              <a:t> Hashem</a:t>
            </a:r>
          </a:p>
          <a:p>
            <a:pPr algn="ctr"/>
            <a:r>
              <a:rPr lang="en-GB" sz="3200" dirty="0" err="1" smtClean="0">
                <a:solidFill>
                  <a:srgbClr val="000000"/>
                </a:solidFill>
              </a:rPr>
              <a:t>Rafsan</a:t>
            </a:r>
            <a:r>
              <a:rPr lang="en-GB" sz="3200" dirty="0" smtClean="0">
                <a:solidFill>
                  <a:srgbClr val="000000"/>
                </a:solidFill>
              </a:rPr>
              <a:t> Jani</a:t>
            </a:r>
          </a:p>
        </p:txBody>
      </p:sp>
    </p:spTree>
    <p:extLst>
      <p:ext uri="{BB962C8B-B14F-4D97-AF65-F5344CB8AC3E}">
        <p14:creationId xmlns:p14="http://schemas.microsoft.com/office/powerpoint/2010/main" val="286654245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382000" cy="838200"/>
          </a:xfrm>
        </p:spPr>
        <p:txBody>
          <a:bodyPr/>
          <a:lstStyle/>
          <a:p>
            <a:r>
              <a:rPr lang="en-US" dirty="0" smtClean="0">
                <a:latin typeface="+mj-lt"/>
              </a:rPr>
              <a:t>Check for Next Token</a:t>
            </a:r>
            <a:endParaRPr lang="en-US" dirty="0">
              <a:latin typeface="+mj-lt"/>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10</a:t>
            </a:fld>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81095167"/>
              </p:ext>
            </p:extLst>
          </p:nvPr>
        </p:nvGraphicFramePr>
        <p:xfrm>
          <a:off x="88900" y="830263"/>
          <a:ext cx="8974418" cy="4262242"/>
        </p:xfrm>
        <a:graphic>
          <a:graphicData uri="http://schemas.openxmlformats.org/drawingml/2006/table">
            <a:tbl>
              <a:tblPr firstRow="1" firstCol="1" bandRow="1"/>
              <a:tblGrid>
                <a:gridCol w="1277830"/>
                <a:gridCol w="2798655"/>
                <a:gridCol w="4897933"/>
              </a:tblGrid>
              <a:tr h="900063">
                <a:tc>
                  <a:txBody>
                    <a:bodyPr/>
                    <a:lstStyle/>
                    <a:p>
                      <a:pPr marL="190500" marR="0">
                        <a:lnSpc>
                          <a:spcPts val="1725"/>
                        </a:lnSpc>
                        <a:spcBef>
                          <a:spcPts val="0"/>
                        </a:spcBef>
                        <a:spcAft>
                          <a:spcPts val="0"/>
                        </a:spcAft>
                      </a:pPr>
                      <a:r>
                        <a:rPr lang="en-US" sz="2000" dirty="0" err="1">
                          <a:solidFill>
                            <a:srgbClr val="000000"/>
                          </a:solidFill>
                          <a:effectLst/>
                          <a:latin typeface="+mj-lt"/>
                          <a:ea typeface="Times New Roman" panose="02020603050405020304" pitchFamily="18" charset="0"/>
                          <a:cs typeface="Times New Roman" panose="02020603050405020304" pitchFamily="18" charset="0"/>
                        </a:rPr>
                        <a:t>boolean</a:t>
                      </a:r>
                      <a:endParaRPr lang="en-US" sz="2000" dirty="0">
                        <a:effectLst/>
                        <a:latin typeface="+mj-lt"/>
                        <a:ea typeface="Calibri" panose="020F0502020204030204" pitchFamily="34" charset="0"/>
                        <a:cs typeface="Times New Roman" panose="02020603050405020304" pitchFamily="18" charset="0"/>
                      </a:endParaRPr>
                    </a:p>
                  </a:txBody>
                  <a:tcPr marL="67415" marR="67415" marT="67415" marB="674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nSpc>
                          <a:spcPts val="1725"/>
                        </a:lnSpc>
                        <a:spcBef>
                          <a:spcPts val="0"/>
                        </a:spcBef>
                        <a:spcAft>
                          <a:spcPts val="0"/>
                        </a:spcAft>
                      </a:pPr>
                      <a:r>
                        <a:rPr lang="en-US" sz="2000" u="none" strike="noStrike">
                          <a:solidFill>
                            <a:srgbClr val="008000"/>
                          </a:solidFill>
                          <a:effectLst/>
                          <a:latin typeface="+mj-lt"/>
                          <a:ea typeface="Times New Roman" panose="02020603050405020304" pitchFamily="18" charset="0"/>
                          <a:cs typeface="Times New Roman" panose="02020603050405020304" pitchFamily="18" charset="0"/>
                          <a:hlinkClick r:id="rId3"/>
                        </a:rPr>
                        <a:t>hasNextFloat()</a:t>
                      </a:r>
                      <a:endParaRPr lang="en-US" sz="2000">
                        <a:effectLst/>
                        <a:latin typeface="+mj-lt"/>
                        <a:ea typeface="Calibri" panose="020F0502020204030204" pitchFamily="34" charset="0"/>
                        <a:cs typeface="Times New Roman" panose="02020603050405020304" pitchFamily="18" charset="0"/>
                      </a:endParaRPr>
                    </a:p>
                  </a:txBody>
                  <a:tcPr marL="67415" marR="67415" marT="67415" marB="674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nSpc>
                          <a:spcPts val="1725"/>
                        </a:lnSpc>
                        <a:spcBef>
                          <a:spcPts val="0"/>
                        </a:spcBef>
                        <a:spcAft>
                          <a:spcPts val="0"/>
                        </a:spcAft>
                      </a:pPr>
                      <a:r>
                        <a:rPr lang="en-US" sz="2000">
                          <a:solidFill>
                            <a:srgbClr val="000000"/>
                          </a:solidFill>
                          <a:effectLst/>
                          <a:latin typeface="+mj-lt"/>
                          <a:ea typeface="Times New Roman" panose="02020603050405020304" pitchFamily="18" charset="0"/>
                          <a:cs typeface="Times New Roman" panose="02020603050405020304" pitchFamily="18" charset="0"/>
                        </a:rPr>
                        <a:t>It is used to check if the next token in this scanner's input can be interpreted as a Float using the nextFloat() method or not.</a:t>
                      </a:r>
                      <a:endParaRPr lang="en-US" sz="2000">
                        <a:effectLst/>
                        <a:latin typeface="+mj-lt"/>
                        <a:ea typeface="Calibri" panose="020F0502020204030204" pitchFamily="34" charset="0"/>
                        <a:cs typeface="Times New Roman" panose="02020603050405020304" pitchFamily="18" charset="0"/>
                      </a:endParaRPr>
                    </a:p>
                  </a:txBody>
                  <a:tcPr marL="67415" marR="67415" marT="67415" marB="674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844062">
                <a:tc>
                  <a:txBody>
                    <a:bodyPr/>
                    <a:lstStyle/>
                    <a:p>
                      <a:pPr marL="190500" marR="0">
                        <a:lnSpc>
                          <a:spcPts val="1725"/>
                        </a:lnSpc>
                        <a:spcBef>
                          <a:spcPts val="0"/>
                        </a:spcBef>
                        <a:spcAft>
                          <a:spcPts val="0"/>
                        </a:spcAft>
                      </a:pPr>
                      <a:r>
                        <a:rPr lang="en-US" sz="2000">
                          <a:solidFill>
                            <a:srgbClr val="000000"/>
                          </a:solidFill>
                          <a:effectLst/>
                          <a:latin typeface="+mj-lt"/>
                          <a:ea typeface="Times New Roman" panose="02020603050405020304" pitchFamily="18" charset="0"/>
                          <a:cs typeface="Times New Roman" panose="02020603050405020304" pitchFamily="18" charset="0"/>
                        </a:rPr>
                        <a:t>boolean</a:t>
                      </a:r>
                      <a:endParaRPr lang="en-US" sz="2000">
                        <a:effectLst/>
                        <a:latin typeface="+mj-lt"/>
                        <a:ea typeface="Calibri" panose="020F0502020204030204" pitchFamily="34" charset="0"/>
                        <a:cs typeface="Times New Roman" panose="02020603050405020304" pitchFamily="18" charset="0"/>
                      </a:endParaRPr>
                    </a:p>
                  </a:txBody>
                  <a:tcPr marL="67415" marR="67415" marT="67415" marB="674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nSpc>
                          <a:spcPts val="1725"/>
                        </a:lnSpc>
                        <a:spcBef>
                          <a:spcPts val="0"/>
                        </a:spcBef>
                        <a:spcAft>
                          <a:spcPts val="0"/>
                        </a:spcAft>
                      </a:pPr>
                      <a:r>
                        <a:rPr lang="en-US" sz="2000" u="none" strike="noStrike" dirty="0" err="1">
                          <a:solidFill>
                            <a:srgbClr val="008000"/>
                          </a:solidFill>
                          <a:effectLst/>
                          <a:latin typeface="+mj-lt"/>
                          <a:ea typeface="Times New Roman" panose="02020603050405020304" pitchFamily="18" charset="0"/>
                          <a:cs typeface="Times New Roman" panose="02020603050405020304" pitchFamily="18" charset="0"/>
                          <a:hlinkClick r:id="rId4"/>
                        </a:rPr>
                        <a:t>hasNextInt</a:t>
                      </a:r>
                      <a:r>
                        <a:rPr lang="en-US" sz="2000" u="none" strike="noStrike" dirty="0">
                          <a:solidFill>
                            <a:srgbClr val="008000"/>
                          </a:solidFill>
                          <a:effectLst/>
                          <a:latin typeface="+mj-lt"/>
                          <a:ea typeface="Times New Roman" panose="02020603050405020304" pitchFamily="18" charset="0"/>
                          <a:cs typeface="Times New Roman" panose="02020603050405020304" pitchFamily="18" charset="0"/>
                          <a:hlinkClick r:id="rId4"/>
                        </a:rPr>
                        <a:t>()</a:t>
                      </a:r>
                      <a:endParaRPr lang="en-US" sz="2000" dirty="0">
                        <a:effectLst/>
                        <a:latin typeface="+mj-lt"/>
                        <a:ea typeface="Calibri" panose="020F0502020204030204" pitchFamily="34" charset="0"/>
                        <a:cs typeface="Times New Roman" panose="02020603050405020304" pitchFamily="18" charset="0"/>
                      </a:endParaRPr>
                    </a:p>
                  </a:txBody>
                  <a:tcPr marL="67415" marR="67415" marT="67415" marB="674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nSpc>
                          <a:spcPts val="1725"/>
                        </a:lnSpc>
                        <a:spcBef>
                          <a:spcPts val="0"/>
                        </a:spcBef>
                        <a:spcAft>
                          <a:spcPts val="0"/>
                        </a:spcAft>
                      </a:pPr>
                      <a:r>
                        <a:rPr lang="en-US" sz="2000">
                          <a:solidFill>
                            <a:srgbClr val="000000"/>
                          </a:solidFill>
                          <a:effectLst/>
                          <a:latin typeface="+mj-lt"/>
                          <a:ea typeface="Times New Roman" panose="02020603050405020304" pitchFamily="18" charset="0"/>
                          <a:cs typeface="Times New Roman" panose="02020603050405020304" pitchFamily="18" charset="0"/>
                        </a:rPr>
                        <a:t>It is used to check if the next token in this scanner's input can be interpreted as an int using the nextInt() method or not.</a:t>
                      </a:r>
                      <a:endParaRPr lang="en-US" sz="2000">
                        <a:effectLst/>
                        <a:latin typeface="+mj-lt"/>
                        <a:ea typeface="Calibri" panose="020F0502020204030204" pitchFamily="34" charset="0"/>
                        <a:cs typeface="Times New Roman" panose="02020603050405020304" pitchFamily="18" charset="0"/>
                      </a:endParaRPr>
                    </a:p>
                  </a:txBody>
                  <a:tcPr marL="67415" marR="67415" marT="67415" marB="674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675249">
                <a:tc>
                  <a:txBody>
                    <a:bodyPr/>
                    <a:lstStyle/>
                    <a:p>
                      <a:pPr marL="190500" marR="0">
                        <a:lnSpc>
                          <a:spcPts val="1725"/>
                        </a:lnSpc>
                        <a:spcBef>
                          <a:spcPts val="0"/>
                        </a:spcBef>
                        <a:spcAft>
                          <a:spcPts val="0"/>
                        </a:spcAft>
                      </a:pPr>
                      <a:r>
                        <a:rPr lang="en-US" sz="2000">
                          <a:solidFill>
                            <a:srgbClr val="000000"/>
                          </a:solidFill>
                          <a:effectLst/>
                          <a:latin typeface="+mj-lt"/>
                          <a:ea typeface="Times New Roman" panose="02020603050405020304" pitchFamily="18" charset="0"/>
                          <a:cs typeface="Times New Roman" panose="02020603050405020304" pitchFamily="18" charset="0"/>
                        </a:rPr>
                        <a:t>boolean</a:t>
                      </a:r>
                      <a:endParaRPr lang="en-US" sz="2000">
                        <a:effectLst/>
                        <a:latin typeface="+mj-lt"/>
                        <a:ea typeface="Calibri" panose="020F0502020204030204" pitchFamily="34" charset="0"/>
                        <a:cs typeface="Times New Roman" panose="02020603050405020304" pitchFamily="18" charset="0"/>
                      </a:endParaRPr>
                    </a:p>
                  </a:txBody>
                  <a:tcPr marL="67415" marR="67415" marT="67415" marB="674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nSpc>
                          <a:spcPts val="1725"/>
                        </a:lnSpc>
                        <a:spcBef>
                          <a:spcPts val="0"/>
                        </a:spcBef>
                        <a:spcAft>
                          <a:spcPts val="0"/>
                        </a:spcAft>
                      </a:pPr>
                      <a:r>
                        <a:rPr lang="en-US" sz="2000" u="none" strike="noStrike" dirty="0" err="1">
                          <a:solidFill>
                            <a:srgbClr val="008000"/>
                          </a:solidFill>
                          <a:effectLst/>
                          <a:latin typeface="+mj-lt"/>
                          <a:ea typeface="Times New Roman" panose="02020603050405020304" pitchFamily="18" charset="0"/>
                          <a:cs typeface="Times New Roman" panose="02020603050405020304" pitchFamily="18" charset="0"/>
                          <a:hlinkClick r:id="rId5"/>
                        </a:rPr>
                        <a:t>hasNextLine</a:t>
                      </a:r>
                      <a:r>
                        <a:rPr lang="en-US" sz="2000" u="none" strike="noStrike" dirty="0">
                          <a:solidFill>
                            <a:srgbClr val="008000"/>
                          </a:solidFill>
                          <a:effectLst/>
                          <a:latin typeface="+mj-lt"/>
                          <a:ea typeface="Times New Roman" panose="02020603050405020304" pitchFamily="18" charset="0"/>
                          <a:cs typeface="Times New Roman" panose="02020603050405020304" pitchFamily="18" charset="0"/>
                          <a:hlinkClick r:id="rId5"/>
                        </a:rPr>
                        <a:t>()</a:t>
                      </a:r>
                      <a:endParaRPr lang="en-US" sz="2000" dirty="0">
                        <a:effectLst/>
                        <a:latin typeface="+mj-lt"/>
                        <a:ea typeface="Calibri" panose="020F0502020204030204" pitchFamily="34" charset="0"/>
                        <a:cs typeface="Times New Roman" panose="02020603050405020304" pitchFamily="18" charset="0"/>
                      </a:endParaRPr>
                    </a:p>
                  </a:txBody>
                  <a:tcPr marL="67415" marR="67415" marT="67415" marB="674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nSpc>
                          <a:spcPts val="1725"/>
                        </a:lnSpc>
                        <a:spcBef>
                          <a:spcPts val="0"/>
                        </a:spcBef>
                        <a:spcAft>
                          <a:spcPts val="0"/>
                        </a:spcAft>
                      </a:pPr>
                      <a:r>
                        <a:rPr lang="en-US" sz="2000">
                          <a:solidFill>
                            <a:srgbClr val="000000"/>
                          </a:solidFill>
                          <a:effectLst/>
                          <a:latin typeface="+mj-lt"/>
                          <a:ea typeface="Times New Roman" panose="02020603050405020304" pitchFamily="18" charset="0"/>
                          <a:cs typeface="Times New Roman" panose="02020603050405020304" pitchFamily="18" charset="0"/>
                        </a:rPr>
                        <a:t>It is used to check if there is another line in the input of this scanner or not.</a:t>
                      </a:r>
                      <a:endParaRPr lang="en-US" sz="2000">
                        <a:effectLst/>
                        <a:latin typeface="+mj-lt"/>
                        <a:ea typeface="Calibri" panose="020F0502020204030204" pitchFamily="34" charset="0"/>
                        <a:cs typeface="Times New Roman" panose="02020603050405020304" pitchFamily="18" charset="0"/>
                      </a:endParaRPr>
                    </a:p>
                  </a:txBody>
                  <a:tcPr marL="67415" marR="67415" marT="67415" marB="674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998806">
                <a:tc>
                  <a:txBody>
                    <a:bodyPr/>
                    <a:lstStyle/>
                    <a:p>
                      <a:pPr marL="190500" marR="0">
                        <a:lnSpc>
                          <a:spcPts val="1725"/>
                        </a:lnSpc>
                        <a:spcBef>
                          <a:spcPts val="0"/>
                        </a:spcBef>
                        <a:spcAft>
                          <a:spcPts val="0"/>
                        </a:spcAft>
                      </a:pPr>
                      <a:r>
                        <a:rPr lang="en-US" sz="2000">
                          <a:solidFill>
                            <a:srgbClr val="000000"/>
                          </a:solidFill>
                          <a:effectLst/>
                          <a:latin typeface="+mj-lt"/>
                          <a:ea typeface="Times New Roman" panose="02020603050405020304" pitchFamily="18" charset="0"/>
                          <a:cs typeface="Times New Roman" panose="02020603050405020304" pitchFamily="18" charset="0"/>
                        </a:rPr>
                        <a:t>boolean</a:t>
                      </a:r>
                      <a:endParaRPr lang="en-US" sz="2000">
                        <a:effectLst/>
                        <a:latin typeface="+mj-lt"/>
                        <a:ea typeface="Calibri" panose="020F0502020204030204" pitchFamily="34" charset="0"/>
                        <a:cs typeface="Times New Roman" panose="02020603050405020304" pitchFamily="18" charset="0"/>
                      </a:endParaRPr>
                    </a:p>
                  </a:txBody>
                  <a:tcPr marL="67415" marR="67415" marT="67415" marB="674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nSpc>
                          <a:spcPts val="1725"/>
                        </a:lnSpc>
                        <a:spcBef>
                          <a:spcPts val="0"/>
                        </a:spcBef>
                        <a:spcAft>
                          <a:spcPts val="0"/>
                        </a:spcAft>
                      </a:pPr>
                      <a:r>
                        <a:rPr lang="en-US" sz="2000" u="none" strike="noStrike">
                          <a:solidFill>
                            <a:srgbClr val="008000"/>
                          </a:solidFill>
                          <a:effectLst/>
                          <a:latin typeface="+mj-lt"/>
                          <a:ea typeface="Times New Roman" panose="02020603050405020304" pitchFamily="18" charset="0"/>
                          <a:cs typeface="Times New Roman" panose="02020603050405020304" pitchFamily="18" charset="0"/>
                          <a:hlinkClick r:id="rId6"/>
                        </a:rPr>
                        <a:t>hasNextLong()</a:t>
                      </a:r>
                      <a:endParaRPr lang="en-US" sz="2000">
                        <a:effectLst/>
                        <a:latin typeface="+mj-lt"/>
                        <a:ea typeface="Calibri" panose="020F0502020204030204" pitchFamily="34" charset="0"/>
                        <a:cs typeface="Times New Roman" panose="02020603050405020304" pitchFamily="18" charset="0"/>
                      </a:endParaRPr>
                    </a:p>
                  </a:txBody>
                  <a:tcPr marL="67415" marR="67415" marT="67415" marB="674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nSpc>
                          <a:spcPts val="1725"/>
                        </a:lnSpc>
                        <a:spcBef>
                          <a:spcPts val="0"/>
                        </a:spcBef>
                        <a:spcAft>
                          <a:spcPts val="0"/>
                        </a:spcAft>
                      </a:pPr>
                      <a:r>
                        <a:rPr lang="en-US" sz="2000" dirty="0">
                          <a:solidFill>
                            <a:srgbClr val="000000"/>
                          </a:solidFill>
                          <a:effectLst/>
                          <a:latin typeface="+mj-lt"/>
                          <a:ea typeface="Times New Roman" panose="02020603050405020304" pitchFamily="18" charset="0"/>
                          <a:cs typeface="Times New Roman" panose="02020603050405020304" pitchFamily="18" charset="0"/>
                        </a:rPr>
                        <a:t>It is used to check if the next token in this scanner's input can be interpreted as a Long using the </a:t>
                      </a:r>
                      <a:r>
                        <a:rPr lang="en-US" sz="2000" dirty="0" err="1">
                          <a:solidFill>
                            <a:srgbClr val="000000"/>
                          </a:solidFill>
                          <a:effectLst/>
                          <a:latin typeface="+mj-lt"/>
                          <a:ea typeface="Times New Roman" panose="02020603050405020304" pitchFamily="18" charset="0"/>
                          <a:cs typeface="Times New Roman" panose="02020603050405020304" pitchFamily="18" charset="0"/>
                        </a:rPr>
                        <a:t>nextLong</a:t>
                      </a:r>
                      <a:r>
                        <a:rPr lang="en-US" sz="2000" dirty="0">
                          <a:solidFill>
                            <a:srgbClr val="000000"/>
                          </a:solidFill>
                          <a:effectLst/>
                          <a:latin typeface="+mj-lt"/>
                          <a:ea typeface="Times New Roman" panose="02020603050405020304" pitchFamily="18" charset="0"/>
                          <a:cs typeface="Times New Roman" panose="02020603050405020304" pitchFamily="18" charset="0"/>
                        </a:rPr>
                        <a:t>() method or not.</a:t>
                      </a:r>
                      <a:endParaRPr lang="en-US" sz="2000" dirty="0">
                        <a:effectLst/>
                        <a:latin typeface="+mj-lt"/>
                        <a:ea typeface="Calibri" panose="020F0502020204030204" pitchFamily="34" charset="0"/>
                        <a:cs typeface="Times New Roman" panose="02020603050405020304" pitchFamily="18" charset="0"/>
                      </a:endParaRPr>
                    </a:p>
                  </a:txBody>
                  <a:tcPr marL="67415" marR="67415" marT="67415" marB="674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844062">
                <a:tc>
                  <a:txBody>
                    <a:bodyPr/>
                    <a:lstStyle/>
                    <a:p>
                      <a:pPr marL="190500" marR="0">
                        <a:lnSpc>
                          <a:spcPts val="1725"/>
                        </a:lnSpc>
                        <a:spcBef>
                          <a:spcPts val="0"/>
                        </a:spcBef>
                        <a:spcAft>
                          <a:spcPts val="0"/>
                        </a:spcAft>
                      </a:pPr>
                      <a:r>
                        <a:rPr lang="en-US" sz="2000">
                          <a:solidFill>
                            <a:srgbClr val="000000"/>
                          </a:solidFill>
                          <a:effectLst/>
                          <a:latin typeface="+mj-lt"/>
                          <a:ea typeface="Times New Roman" panose="02020603050405020304" pitchFamily="18" charset="0"/>
                          <a:cs typeface="Times New Roman" panose="02020603050405020304" pitchFamily="18" charset="0"/>
                        </a:rPr>
                        <a:t>boolean</a:t>
                      </a:r>
                      <a:endParaRPr lang="en-US" sz="2000">
                        <a:effectLst/>
                        <a:latin typeface="+mj-lt"/>
                        <a:ea typeface="Calibri" panose="020F0502020204030204" pitchFamily="34" charset="0"/>
                        <a:cs typeface="Times New Roman" panose="02020603050405020304" pitchFamily="18" charset="0"/>
                      </a:endParaRPr>
                    </a:p>
                  </a:txBody>
                  <a:tcPr marL="67415" marR="67415" marT="67415" marB="674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nSpc>
                          <a:spcPts val="1725"/>
                        </a:lnSpc>
                        <a:spcBef>
                          <a:spcPts val="0"/>
                        </a:spcBef>
                        <a:spcAft>
                          <a:spcPts val="0"/>
                        </a:spcAft>
                      </a:pPr>
                      <a:r>
                        <a:rPr lang="en-US" sz="2000" u="none" strike="noStrike">
                          <a:solidFill>
                            <a:srgbClr val="008000"/>
                          </a:solidFill>
                          <a:effectLst/>
                          <a:latin typeface="+mj-lt"/>
                          <a:ea typeface="Times New Roman" panose="02020603050405020304" pitchFamily="18" charset="0"/>
                          <a:cs typeface="Times New Roman" panose="02020603050405020304" pitchFamily="18" charset="0"/>
                          <a:hlinkClick r:id="rId7"/>
                        </a:rPr>
                        <a:t>hasNextShort()</a:t>
                      </a:r>
                      <a:endParaRPr lang="en-US" sz="2000">
                        <a:effectLst/>
                        <a:latin typeface="+mj-lt"/>
                        <a:ea typeface="Calibri" panose="020F0502020204030204" pitchFamily="34" charset="0"/>
                        <a:cs typeface="Times New Roman" panose="02020603050405020304" pitchFamily="18" charset="0"/>
                      </a:endParaRPr>
                    </a:p>
                  </a:txBody>
                  <a:tcPr marL="67415" marR="67415" marT="67415" marB="674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nSpc>
                          <a:spcPts val="1725"/>
                        </a:lnSpc>
                        <a:spcBef>
                          <a:spcPts val="0"/>
                        </a:spcBef>
                        <a:spcAft>
                          <a:spcPts val="0"/>
                        </a:spcAft>
                      </a:pPr>
                      <a:r>
                        <a:rPr lang="en-US" sz="2000" dirty="0">
                          <a:solidFill>
                            <a:srgbClr val="000000"/>
                          </a:solidFill>
                          <a:effectLst/>
                          <a:latin typeface="+mj-lt"/>
                          <a:ea typeface="Times New Roman" panose="02020603050405020304" pitchFamily="18" charset="0"/>
                          <a:cs typeface="Times New Roman" panose="02020603050405020304" pitchFamily="18" charset="0"/>
                        </a:rPr>
                        <a:t>It is used to check if the next token in this scanner's input can be interpreted as a Short using the </a:t>
                      </a:r>
                      <a:r>
                        <a:rPr lang="en-US" sz="2000" dirty="0" err="1">
                          <a:solidFill>
                            <a:srgbClr val="000000"/>
                          </a:solidFill>
                          <a:effectLst/>
                          <a:latin typeface="+mj-lt"/>
                          <a:ea typeface="Times New Roman" panose="02020603050405020304" pitchFamily="18" charset="0"/>
                          <a:cs typeface="Times New Roman" panose="02020603050405020304" pitchFamily="18" charset="0"/>
                        </a:rPr>
                        <a:t>nextShort</a:t>
                      </a:r>
                      <a:r>
                        <a:rPr lang="en-US" sz="2000" dirty="0">
                          <a:solidFill>
                            <a:srgbClr val="000000"/>
                          </a:solidFill>
                          <a:effectLst/>
                          <a:latin typeface="+mj-lt"/>
                          <a:ea typeface="Times New Roman" panose="02020603050405020304" pitchFamily="18" charset="0"/>
                          <a:cs typeface="Times New Roman" panose="02020603050405020304" pitchFamily="18" charset="0"/>
                        </a:rPr>
                        <a:t>() method or not.</a:t>
                      </a:r>
                      <a:endParaRPr lang="en-US" sz="2000" dirty="0">
                        <a:effectLst/>
                        <a:latin typeface="+mj-lt"/>
                        <a:ea typeface="Calibri" panose="020F0502020204030204" pitchFamily="34" charset="0"/>
                        <a:cs typeface="Times New Roman" panose="02020603050405020304" pitchFamily="18" charset="0"/>
                      </a:endParaRPr>
                    </a:p>
                  </a:txBody>
                  <a:tcPr marL="67415" marR="67415" marT="67415" marB="674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770368050"/>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382000" cy="838200"/>
          </a:xfrm>
        </p:spPr>
        <p:txBody>
          <a:bodyPr/>
          <a:lstStyle/>
          <a:p>
            <a:r>
              <a:rPr lang="en-US" dirty="0" smtClean="0">
                <a:latin typeface="+mj-lt"/>
              </a:rPr>
              <a:t>Input Types</a:t>
            </a:r>
            <a:endParaRPr lang="en-US" dirty="0">
              <a:latin typeface="+mj-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39332529"/>
              </p:ext>
            </p:extLst>
          </p:nvPr>
        </p:nvGraphicFramePr>
        <p:xfrm>
          <a:off x="227012" y="913483"/>
          <a:ext cx="8747822" cy="5242560"/>
        </p:xfrm>
        <a:graphic>
          <a:graphicData uri="http://schemas.openxmlformats.org/drawingml/2006/table">
            <a:tbl>
              <a:tblPr/>
              <a:tblGrid>
                <a:gridCol w="2349500"/>
                <a:gridCol w="6398322"/>
              </a:tblGrid>
              <a:tr h="0">
                <a:tc>
                  <a:txBody>
                    <a:bodyPr/>
                    <a:lstStyle/>
                    <a:p>
                      <a:pPr algn="ctr" fontAlgn="t"/>
                      <a:r>
                        <a:rPr lang="en-US" sz="2800" b="1" dirty="0">
                          <a:effectLst/>
                        </a:rPr>
                        <a:t>Method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US" sz="2800" b="1" dirty="0">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US" sz="2400" dirty="0" err="1">
                          <a:effectLst/>
                        </a:rPr>
                        <a:t>nextBoolean</a:t>
                      </a:r>
                      <a:r>
                        <a:rPr lang="en-US" sz="2400" dirty="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dirty="0">
                          <a:effectLst/>
                        </a:rPr>
                        <a:t>Reads a </a:t>
                      </a:r>
                      <a:r>
                        <a:rPr lang="en-US" sz="2400" dirty="0" err="1">
                          <a:effectLst/>
                        </a:rPr>
                        <a:t>boolean</a:t>
                      </a:r>
                      <a:r>
                        <a:rPr lang="en-US" sz="2400" dirty="0">
                          <a:effectLst/>
                        </a:rPr>
                        <a:t> value from the user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0">
                <a:tc>
                  <a:txBody>
                    <a:bodyPr/>
                    <a:lstStyle/>
                    <a:p>
                      <a:pPr algn="l" fontAlgn="t"/>
                      <a:r>
                        <a:rPr lang="en-US" sz="2400" dirty="0" err="1">
                          <a:effectLst/>
                        </a:rPr>
                        <a:t>nextByte</a:t>
                      </a:r>
                      <a:r>
                        <a:rPr lang="en-US" sz="2400" dirty="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Reads a byte value from the user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US" sz="2400" dirty="0" err="1">
                          <a:effectLst/>
                        </a:rPr>
                        <a:t>nextDouble</a:t>
                      </a:r>
                      <a:r>
                        <a:rPr lang="en-US" sz="2400" dirty="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Reads a double value from the user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0">
                <a:tc>
                  <a:txBody>
                    <a:bodyPr/>
                    <a:lstStyle/>
                    <a:p>
                      <a:pPr algn="l" fontAlgn="t"/>
                      <a:r>
                        <a:rPr lang="en-US" sz="2400" dirty="0" err="1">
                          <a:effectLst/>
                        </a:rPr>
                        <a:t>nextFloat</a:t>
                      </a:r>
                      <a:r>
                        <a:rPr lang="en-US" sz="2400" dirty="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dirty="0">
                          <a:effectLst/>
                        </a:rPr>
                        <a:t>Reads a float value from the user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US" sz="2400" dirty="0" err="1">
                          <a:effectLst/>
                        </a:rPr>
                        <a:t>nextInt</a:t>
                      </a:r>
                      <a:r>
                        <a:rPr lang="en-US" sz="2400" dirty="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Reads a int value from the user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0">
                <a:tc>
                  <a:txBody>
                    <a:bodyPr/>
                    <a:lstStyle/>
                    <a:p>
                      <a:pPr algn="l" fontAlgn="t"/>
                      <a:r>
                        <a:rPr lang="en-US" sz="2400" dirty="0" smtClean="0">
                          <a:effectLst/>
                        </a:rPr>
                        <a:t>next()</a:t>
                      </a:r>
                      <a:endParaRPr lang="en-US" sz="2400"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dirty="0">
                          <a:effectLst/>
                        </a:rPr>
                        <a:t>Reads a </a:t>
                      </a:r>
                      <a:r>
                        <a:rPr lang="en-US" sz="2400" dirty="0" smtClean="0">
                          <a:effectLst/>
                        </a:rPr>
                        <a:t>String till</a:t>
                      </a:r>
                      <a:r>
                        <a:rPr lang="en-US" sz="2400" baseline="0" dirty="0" smtClean="0">
                          <a:effectLst/>
                        </a:rPr>
                        <a:t> delimiter</a:t>
                      </a:r>
                      <a:r>
                        <a:rPr lang="en-US" sz="2400" dirty="0" smtClean="0">
                          <a:effectLst/>
                        </a:rPr>
                        <a:t> </a:t>
                      </a:r>
                      <a:r>
                        <a:rPr lang="en-US" sz="2400" dirty="0">
                          <a:effectLst/>
                        </a:rPr>
                        <a:t>from the user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US" sz="2400" dirty="0" err="1">
                          <a:effectLst/>
                        </a:rPr>
                        <a:t>nextLine</a:t>
                      </a:r>
                      <a:r>
                        <a:rPr lang="en-US" sz="2400" dirty="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dirty="0">
                          <a:effectLst/>
                        </a:rPr>
                        <a:t>Reads a String </a:t>
                      </a:r>
                      <a:r>
                        <a:rPr lang="en-US" sz="2400" dirty="0" smtClean="0">
                          <a:effectLst/>
                        </a:rPr>
                        <a:t>till new line </a:t>
                      </a:r>
                      <a:r>
                        <a:rPr lang="en-US" sz="2400" dirty="0">
                          <a:effectLst/>
                        </a:rPr>
                        <a:t>from the user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US" sz="2400">
                          <a:effectLst/>
                        </a:rPr>
                        <a:t>nextLong()</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dirty="0">
                          <a:effectLst/>
                        </a:rPr>
                        <a:t>Reads a long value from the user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0">
                <a:tc>
                  <a:txBody>
                    <a:bodyPr/>
                    <a:lstStyle/>
                    <a:p>
                      <a:pPr algn="l" fontAlgn="t"/>
                      <a:r>
                        <a:rPr lang="en-US" sz="2400">
                          <a:effectLst/>
                        </a:rPr>
                        <a:t>nextShort()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dirty="0">
                          <a:effectLst/>
                        </a:rPr>
                        <a:t>Reads a short value from the user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6" name="Slide Number Placeholder 5"/>
          <p:cNvSpPr>
            <a:spLocks noGrp="1"/>
          </p:cNvSpPr>
          <p:nvPr>
            <p:ph type="sldNum" sz="quarter" idx="12"/>
          </p:nvPr>
        </p:nvSpPr>
        <p:spPr/>
        <p:txBody>
          <a:bodyPr/>
          <a:lstStyle/>
          <a:p>
            <a:pPr>
              <a:defRPr/>
            </a:pPr>
            <a:fld id="{7F4B1FAA-A740-404F-BBC5-7C153B666279}" type="slidenum">
              <a:rPr lang="en-US" smtClean="0">
                <a:latin typeface="+mj-lt"/>
              </a:rPr>
              <a:pPr>
                <a:defRPr/>
              </a:pPr>
              <a:t>11</a:t>
            </a:fld>
            <a:endParaRPr lang="en-US">
              <a:latin typeface="+mj-lt"/>
            </a:endParaRPr>
          </a:p>
        </p:txBody>
      </p:sp>
    </p:spTree>
    <p:extLst>
      <p:ext uri="{BB962C8B-B14F-4D97-AF65-F5344CB8AC3E}">
        <p14:creationId xmlns:p14="http://schemas.microsoft.com/office/powerpoint/2010/main" val="66027116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382000" cy="838200"/>
          </a:xfrm>
        </p:spPr>
        <p:txBody>
          <a:bodyPr/>
          <a:lstStyle/>
          <a:p>
            <a:r>
              <a:rPr lang="en-US" dirty="0" smtClean="0">
                <a:latin typeface="+mj-lt"/>
              </a:rPr>
              <a:t>Java User Input: Example</a:t>
            </a:r>
            <a:endParaRPr lang="en-US" dirty="0">
              <a:latin typeface="+mj-lt"/>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12</a:t>
            </a:fld>
            <a:endParaRPr lang="en-US"/>
          </a:p>
        </p:txBody>
      </p:sp>
      <p:sp>
        <p:nvSpPr>
          <p:cNvPr id="3" name="Rectangle 2"/>
          <p:cNvSpPr>
            <a:spLocks noChangeArrowheads="1"/>
          </p:cNvSpPr>
          <p:nvPr/>
        </p:nvSpPr>
        <p:spPr bwMode="auto">
          <a:xfrm>
            <a:off x="76200" y="751301"/>
            <a:ext cx="8556830" cy="598358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smtClean="0">
                <a:ln>
                  <a:noFill/>
                </a:ln>
                <a:solidFill>
                  <a:srgbClr val="0077AA"/>
                </a:solidFill>
                <a:effectLst/>
                <a:latin typeface="Consolas" panose="020B0609020204030204" pitchFamily="49" charset="0"/>
              </a:rPr>
              <a:t>import</a:t>
            </a:r>
            <a:r>
              <a:rPr kumimoji="0" lang="en-US" altLang="en-US" sz="2300" b="0" i="0" u="none" strike="noStrike" cap="none" normalizeH="0" baseline="0" dirty="0" smtClean="0">
                <a:ln>
                  <a:noFill/>
                </a:ln>
                <a:solidFill>
                  <a:srgbClr val="000000"/>
                </a:solidFill>
                <a:effectLst/>
                <a:latin typeface="Consolas" panose="020B0609020204030204" pitchFamily="49" charset="0"/>
              </a:rPr>
              <a:t> </a:t>
            </a:r>
            <a:r>
              <a:rPr kumimoji="0" lang="en-US" altLang="en-US" sz="2300" b="0" i="0" u="none" strike="noStrike" cap="none" normalizeH="0" baseline="0" dirty="0" err="1" smtClean="0">
                <a:ln>
                  <a:noFill/>
                </a:ln>
                <a:solidFill>
                  <a:srgbClr val="000000"/>
                </a:solidFill>
                <a:effectLst/>
                <a:latin typeface="Consolas" panose="020B0609020204030204" pitchFamily="49" charset="0"/>
              </a:rPr>
              <a:t>java</a:t>
            </a:r>
            <a:r>
              <a:rPr kumimoji="0" lang="en-US" altLang="en-US" sz="2300" b="0" i="0" u="none" strike="noStrike" cap="none" normalizeH="0" baseline="0" dirty="0" err="1" smtClean="0">
                <a:ln>
                  <a:noFill/>
                </a:ln>
                <a:solidFill>
                  <a:srgbClr val="999999"/>
                </a:solidFill>
                <a:effectLst/>
                <a:latin typeface="Consolas" panose="020B0609020204030204" pitchFamily="49" charset="0"/>
              </a:rPr>
              <a:t>.</a:t>
            </a:r>
            <a:r>
              <a:rPr kumimoji="0" lang="en-US" altLang="en-US" sz="2300" b="0" i="0" u="none" strike="noStrike" cap="none" normalizeH="0" baseline="0" dirty="0" err="1" smtClean="0">
                <a:ln>
                  <a:noFill/>
                </a:ln>
                <a:solidFill>
                  <a:srgbClr val="000000"/>
                </a:solidFill>
                <a:effectLst/>
                <a:latin typeface="Consolas" panose="020B0609020204030204" pitchFamily="49" charset="0"/>
              </a:rPr>
              <a:t>util</a:t>
            </a:r>
            <a:r>
              <a:rPr kumimoji="0" lang="en-US" altLang="en-US" sz="2300" b="0" i="0" u="none" strike="noStrike" cap="none" normalizeH="0" baseline="0" dirty="0" err="1" smtClean="0">
                <a:ln>
                  <a:noFill/>
                </a:ln>
                <a:solidFill>
                  <a:srgbClr val="999999"/>
                </a:solidFill>
                <a:effectLst/>
                <a:latin typeface="Consolas" panose="020B0609020204030204" pitchFamily="49" charset="0"/>
              </a:rPr>
              <a:t>.</a:t>
            </a:r>
            <a:r>
              <a:rPr kumimoji="0" lang="en-US" altLang="en-US" sz="2300" b="0" i="0" u="none" strike="noStrike" cap="none" normalizeH="0" baseline="0" dirty="0" err="1" smtClean="0">
                <a:ln>
                  <a:noFill/>
                </a:ln>
                <a:solidFill>
                  <a:srgbClr val="DD4A68"/>
                </a:solidFill>
                <a:effectLst/>
                <a:latin typeface="Consolas" panose="020B0609020204030204" pitchFamily="49" charset="0"/>
              </a:rPr>
              <a:t>Scanner</a:t>
            </a:r>
            <a:r>
              <a:rPr kumimoji="0" lang="en-US" altLang="en-US" sz="2300" b="0" i="0" u="none" strike="noStrike" cap="none" normalizeH="0" baseline="0" dirty="0" smtClean="0">
                <a:ln>
                  <a:noFill/>
                </a:ln>
                <a:solidFill>
                  <a:srgbClr val="999999"/>
                </a:solidFill>
                <a:effectLst/>
                <a:latin typeface="Consolas" panose="020B0609020204030204" pitchFamily="49" charset="0"/>
              </a:rPr>
              <a:t>;</a:t>
            </a:r>
            <a:r>
              <a:rPr kumimoji="0" lang="en-US" altLang="en-US" sz="23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smtClean="0">
                <a:ln>
                  <a:noFill/>
                </a:ln>
                <a:solidFill>
                  <a:srgbClr val="0077AA"/>
                </a:solidFill>
                <a:effectLst/>
                <a:latin typeface="Consolas" panose="020B0609020204030204" pitchFamily="49" charset="0"/>
              </a:rPr>
              <a:t>class</a:t>
            </a:r>
            <a:r>
              <a:rPr kumimoji="0" lang="en-US" altLang="en-US" sz="2300" b="0" i="0" u="none" strike="noStrike" cap="none" normalizeH="0" baseline="0" dirty="0" smtClean="0">
                <a:ln>
                  <a:noFill/>
                </a:ln>
                <a:solidFill>
                  <a:srgbClr val="000000"/>
                </a:solidFill>
                <a:effectLst/>
                <a:latin typeface="Consolas" panose="020B0609020204030204" pitchFamily="49" charset="0"/>
              </a:rPr>
              <a:t> </a:t>
            </a:r>
            <a:r>
              <a:rPr kumimoji="0" lang="en-US" altLang="en-US" sz="2300" b="0" i="0" u="none" strike="noStrike" cap="none" normalizeH="0" baseline="0" dirty="0" err="1" smtClean="0">
                <a:ln>
                  <a:noFill/>
                </a:ln>
                <a:solidFill>
                  <a:srgbClr val="DD4A68"/>
                </a:solidFill>
                <a:effectLst/>
                <a:latin typeface="Consolas" panose="020B0609020204030204" pitchFamily="49" charset="0"/>
              </a:rPr>
              <a:t>MyClass</a:t>
            </a:r>
            <a:r>
              <a:rPr kumimoji="0" lang="en-US" altLang="en-US" sz="2300" b="0" i="0" u="none" strike="noStrike" cap="none" normalizeH="0" baseline="0" dirty="0" smtClean="0">
                <a:ln>
                  <a:noFill/>
                </a:ln>
                <a:solidFill>
                  <a:srgbClr val="000000"/>
                </a:solidFill>
                <a:effectLst/>
                <a:latin typeface="Consolas" panose="020B0609020204030204" pitchFamily="49" charset="0"/>
              </a:rPr>
              <a:t> </a:t>
            </a:r>
            <a:r>
              <a:rPr kumimoji="0" lang="en-US" altLang="en-US" sz="23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smtClean="0">
                <a:ln>
                  <a:noFill/>
                </a:ln>
                <a:solidFill>
                  <a:srgbClr val="000000"/>
                </a:solidFill>
                <a:effectLst/>
                <a:latin typeface="Consolas" panose="020B0609020204030204" pitchFamily="49" charset="0"/>
              </a:rPr>
              <a:t> </a:t>
            </a:r>
            <a:r>
              <a:rPr kumimoji="0" lang="en-US" altLang="en-US" sz="2300" b="0" i="0" u="none" strike="noStrike" cap="none" normalizeH="0" baseline="0" dirty="0" smtClean="0">
                <a:ln>
                  <a:noFill/>
                </a:ln>
                <a:solidFill>
                  <a:srgbClr val="0077AA"/>
                </a:solidFill>
                <a:effectLst/>
                <a:latin typeface="Consolas" panose="020B0609020204030204" pitchFamily="49" charset="0"/>
              </a:rPr>
              <a:t>public</a:t>
            </a:r>
            <a:r>
              <a:rPr kumimoji="0" lang="en-US" altLang="en-US" sz="2300" b="0" i="0" u="none" strike="noStrike" cap="none" normalizeH="0" baseline="0" dirty="0" smtClean="0">
                <a:ln>
                  <a:noFill/>
                </a:ln>
                <a:solidFill>
                  <a:srgbClr val="000000"/>
                </a:solidFill>
                <a:effectLst/>
                <a:latin typeface="Consolas" panose="020B0609020204030204" pitchFamily="49" charset="0"/>
              </a:rPr>
              <a:t> </a:t>
            </a:r>
            <a:r>
              <a:rPr kumimoji="0" lang="en-US" altLang="en-US" sz="2300" b="0" i="0" u="none" strike="noStrike" cap="none" normalizeH="0" baseline="0" dirty="0" smtClean="0">
                <a:ln>
                  <a:noFill/>
                </a:ln>
                <a:solidFill>
                  <a:srgbClr val="0077AA"/>
                </a:solidFill>
                <a:effectLst/>
                <a:latin typeface="Consolas" panose="020B0609020204030204" pitchFamily="49" charset="0"/>
              </a:rPr>
              <a:t>static</a:t>
            </a:r>
            <a:r>
              <a:rPr kumimoji="0" lang="en-US" altLang="en-US" sz="2300" b="0" i="0" u="none" strike="noStrike" cap="none" normalizeH="0" baseline="0" dirty="0" smtClean="0">
                <a:ln>
                  <a:noFill/>
                </a:ln>
                <a:solidFill>
                  <a:srgbClr val="000000"/>
                </a:solidFill>
                <a:effectLst/>
                <a:latin typeface="Consolas" panose="020B0609020204030204" pitchFamily="49" charset="0"/>
              </a:rPr>
              <a:t> </a:t>
            </a:r>
            <a:r>
              <a:rPr kumimoji="0" lang="en-US" altLang="en-US" sz="2300" b="0" i="0" u="none" strike="noStrike" cap="none" normalizeH="0" baseline="0" dirty="0" smtClean="0">
                <a:ln>
                  <a:noFill/>
                </a:ln>
                <a:solidFill>
                  <a:srgbClr val="0077AA"/>
                </a:solidFill>
                <a:effectLst/>
                <a:latin typeface="Consolas" panose="020B0609020204030204" pitchFamily="49" charset="0"/>
              </a:rPr>
              <a:t>void</a:t>
            </a:r>
            <a:r>
              <a:rPr kumimoji="0" lang="en-US" altLang="en-US" sz="2300" b="0" i="0" u="none" strike="noStrike" cap="none" normalizeH="0" baseline="0" dirty="0" smtClean="0">
                <a:ln>
                  <a:noFill/>
                </a:ln>
                <a:solidFill>
                  <a:srgbClr val="000000"/>
                </a:solidFill>
                <a:effectLst/>
                <a:latin typeface="Consolas" panose="020B0609020204030204" pitchFamily="49" charset="0"/>
              </a:rPr>
              <a:t> </a:t>
            </a:r>
            <a:r>
              <a:rPr kumimoji="0" lang="en-US" altLang="en-US" sz="2300" b="0" i="0" u="none" strike="noStrike" cap="none" normalizeH="0" baseline="0" dirty="0" smtClean="0">
                <a:ln>
                  <a:noFill/>
                </a:ln>
                <a:solidFill>
                  <a:srgbClr val="DD4A68"/>
                </a:solidFill>
                <a:effectLst/>
                <a:latin typeface="Consolas" panose="020B0609020204030204" pitchFamily="49" charset="0"/>
              </a:rPr>
              <a:t>main</a:t>
            </a:r>
            <a:r>
              <a:rPr kumimoji="0" lang="en-US" altLang="en-US" sz="2300" b="0" i="0" u="none" strike="noStrike" cap="none" normalizeH="0" baseline="0" dirty="0" smtClean="0">
                <a:ln>
                  <a:noFill/>
                </a:ln>
                <a:solidFill>
                  <a:srgbClr val="999999"/>
                </a:solidFill>
                <a:effectLst/>
                <a:latin typeface="Consolas" panose="020B0609020204030204" pitchFamily="49" charset="0"/>
              </a:rPr>
              <a:t>(</a:t>
            </a:r>
            <a:r>
              <a:rPr kumimoji="0" lang="en-US" altLang="en-US" sz="2300" b="0" i="0" u="none" strike="noStrike" cap="none" normalizeH="0" baseline="0" dirty="0" smtClean="0">
                <a:ln>
                  <a:noFill/>
                </a:ln>
                <a:solidFill>
                  <a:srgbClr val="DD4A68"/>
                </a:solidFill>
                <a:effectLst/>
                <a:latin typeface="Consolas" panose="020B0609020204030204" pitchFamily="49" charset="0"/>
              </a:rPr>
              <a:t>String</a:t>
            </a:r>
            <a:r>
              <a:rPr kumimoji="0" lang="en-US" altLang="en-US" sz="2300" b="0" i="0" u="none" strike="noStrike" cap="none" normalizeH="0" baseline="0" dirty="0" smtClean="0">
                <a:ln>
                  <a:noFill/>
                </a:ln>
                <a:solidFill>
                  <a:srgbClr val="999999"/>
                </a:solidFill>
                <a:effectLst/>
                <a:latin typeface="Consolas" panose="020B0609020204030204" pitchFamily="49" charset="0"/>
              </a:rPr>
              <a:t>[]</a:t>
            </a:r>
            <a:r>
              <a:rPr kumimoji="0" lang="en-US" altLang="en-US" sz="2300" b="0" i="0" u="none" strike="noStrike" cap="none" normalizeH="0" baseline="0" dirty="0" smtClean="0">
                <a:ln>
                  <a:noFill/>
                </a:ln>
                <a:solidFill>
                  <a:srgbClr val="000000"/>
                </a:solidFill>
                <a:effectLst/>
                <a:latin typeface="Consolas" panose="020B0609020204030204" pitchFamily="49" charset="0"/>
              </a:rPr>
              <a:t> </a:t>
            </a:r>
            <a:r>
              <a:rPr kumimoji="0" lang="en-US" altLang="en-US" sz="23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2300" b="0" i="0" u="none" strike="noStrike" cap="none" normalizeH="0" baseline="0" dirty="0" smtClean="0">
                <a:ln>
                  <a:noFill/>
                </a:ln>
                <a:solidFill>
                  <a:srgbClr val="999999"/>
                </a:solidFill>
                <a:effectLst/>
                <a:latin typeface="Consolas" panose="020B0609020204030204" pitchFamily="49" charset="0"/>
              </a:rPr>
              <a:t>)</a:t>
            </a:r>
            <a:r>
              <a:rPr kumimoji="0" lang="en-US" altLang="en-US" sz="2300" b="0" i="0" u="none" strike="noStrike" cap="none" normalizeH="0" baseline="0" dirty="0" smtClean="0">
                <a:ln>
                  <a:noFill/>
                </a:ln>
                <a:solidFill>
                  <a:srgbClr val="000000"/>
                </a:solidFill>
                <a:effectLst/>
                <a:latin typeface="Consolas" panose="020B0609020204030204" pitchFamily="49" charset="0"/>
              </a:rPr>
              <a:t> </a:t>
            </a:r>
            <a:r>
              <a:rPr kumimoji="0" lang="en-US" altLang="en-US" sz="2300" b="0" i="0" u="none" strike="noStrike" cap="none" normalizeH="0" baseline="0" dirty="0" smtClean="0">
                <a:ln>
                  <a:noFill/>
                </a:ln>
                <a:solidFill>
                  <a:srgbClr val="999999"/>
                </a:solidFill>
                <a:effectLst/>
                <a:latin typeface="Consolas" panose="020B0609020204030204" pitchFamily="49" charset="0"/>
              </a:rPr>
              <a:t>{</a:t>
            </a:r>
          </a:p>
          <a:p>
            <a:pPr lvl="1"/>
            <a:r>
              <a:rPr kumimoji="0" lang="en-US" altLang="en-US" sz="2300" b="0" i="0" u="none" strike="noStrike" cap="none" normalizeH="0" baseline="0" dirty="0" smtClean="0">
                <a:ln>
                  <a:noFill/>
                </a:ln>
                <a:solidFill>
                  <a:srgbClr val="DD4A68"/>
                </a:solidFill>
                <a:effectLst/>
                <a:latin typeface="Consolas" panose="020B0609020204030204" pitchFamily="49" charset="0"/>
              </a:rPr>
              <a:t>Scanner</a:t>
            </a:r>
            <a:r>
              <a:rPr kumimoji="0" lang="en-US" altLang="en-US" sz="2300" b="0" i="0" u="none" strike="noStrike" cap="none" normalizeH="0" baseline="0" dirty="0" smtClean="0">
                <a:ln>
                  <a:noFill/>
                </a:ln>
                <a:solidFill>
                  <a:srgbClr val="000000"/>
                </a:solidFill>
                <a:effectLst/>
                <a:latin typeface="Consolas" panose="020B0609020204030204" pitchFamily="49" charset="0"/>
              </a:rPr>
              <a:t> </a:t>
            </a:r>
            <a:r>
              <a:rPr kumimoji="0" lang="en-US" altLang="en-US" sz="2300" b="0" i="0" u="none" strike="noStrike" cap="none" normalizeH="0" baseline="0" dirty="0" err="1" smtClean="0">
                <a:ln>
                  <a:noFill/>
                </a:ln>
                <a:solidFill>
                  <a:srgbClr val="000000"/>
                </a:solidFill>
                <a:effectLst/>
                <a:latin typeface="Consolas" panose="020B0609020204030204" pitchFamily="49" charset="0"/>
              </a:rPr>
              <a:t>myObj</a:t>
            </a:r>
            <a:r>
              <a:rPr kumimoji="0" lang="en-US" altLang="en-US" sz="2300" b="0" i="0" u="none" strike="noStrike" cap="none" normalizeH="0" baseline="0" dirty="0" smtClean="0">
                <a:ln>
                  <a:noFill/>
                </a:ln>
                <a:solidFill>
                  <a:srgbClr val="000000"/>
                </a:solidFill>
                <a:effectLst/>
                <a:latin typeface="Consolas" panose="020B0609020204030204" pitchFamily="49" charset="0"/>
              </a:rPr>
              <a:t> </a:t>
            </a:r>
            <a:r>
              <a:rPr kumimoji="0" lang="en-US" altLang="en-US" sz="2300" b="0" i="0" u="none" strike="noStrike" cap="none" normalizeH="0" baseline="0" dirty="0" smtClean="0">
                <a:ln>
                  <a:noFill/>
                </a:ln>
                <a:solidFill>
                  <a:srgbClr val="9A6E3A"/>
                </a:solidFill>
                <a:effectLst/>
                <a:latin typeface="Consolas" panose="020B0609020204030204" pitchFamily="49" charset="0"/>
              </a:rPr>
              <a:t>=</a:t>
            </a:r>
            <a:r>
              <a:rPr kumimoji="0" lang="en-US" altLang="en-US" sz="2300" b="0" i="0" u="none" strike="noStrike" cap="none" normalizeH="0" baseline="0" dirty="0" smtClean="0">
                <a:ln>
                  <a:noFill/>
                </a:ln>
                <a:solidFill>
                  <a:srgbClr val="000000"/>
                </a:solidFill>
                <a:effectLst/>
                <a:latin typeface="Consolas" panose="020B0609020204030204" pitchFamily="49" charset="0"/>
              </a:rPr>
              <a:t> </a:t>
            </a:r>
            <a:r>
              <a:rPr kumimoji="0" lang="en-US" altLang="en-US" sz="2300" b="0" i="0" u="none" strike="noStrike" cap="none" normalizeH="0" baseline="0" dirty="0" smtClean="0">
                <a:ln>
                  <a:noFill/>
                </a:ln>
                <a:solidFill>
                  <a:srgbClr val="0077AA"/>
                </a:solidFill>
                <a:effectLst/>
                <a:latin typeface="Consolas" panose="020B0609020204030204" pitchFamily="49" charset="0"/>
              </a:rPr>
              <a:t>new</a:t>
            </a:r>
            <a:r>
              <a:rPr kumimoji="0" lang="en-US" altLang="en-US" sz="2300" b="0" i="0" u="none" strike="noStrike" cap="none" normalizeH="0" baseline="0" dirty="0" smtClean="0">
                <a:ln>
                  <a:noFill/>
                </a:ln>
                <a:solidFill>
                  <a:srgbClr val="000000"/>
                </a:solidFill>
                <a:effectLst/>
                <a:latin typeface="Consolas" panose="020B0609020204030204" pitchFamily="49" charset="0"/>
              </a:rPr>
              <a:t> </a:t>
            </a:r>
            <a:r>
              <a:rPr kumimoji="0" lang="en-US" altLang="en-US" sz="2300" b="0" i="0" u="none" strike="noStrike" cap="none" normalizeH="0" baseline="0" dirty="0" smtClean="0">
                <a:ln>
                  <a:noFill/>
                </a:ln>
                <a:solidFill>
                  <a:srgbClr val="DD4A68"/>
                </a:solidFill>
                <a:effectLst/>
                <a:latin typeface="Consolas" panose="020B0609020204030204" pitchFamily="49" charset="0"/>
              </a:rPr>
              <a:t>Scanner</a:t>
            </a:r>
            <a:r>
              <a:rPr kumimoji="0" lang="en-US" altLang="en-US" sz="2300" b="0" i="0" u="none" strike="noStrike" cap="none" normalizeH="0" baseline="0" dirty="0" smtClean="0">
                <a:ln>
                  <a:noFill/>
                </a:ln>
                <a:solidFill>
                  <a:srgbClr val="999999"/>
                </a:solidFill>
                <a:effectLst/>
                <a:latin typeface="Consolas" panose="020B0609020204030204" pitchFamily="49" charset="0"/>
              </a:rPr>
              <a:t>(</a:t>
            </a:r>
            <a:r>
              <a:rPr kumimoji="0" lang="en-US" altLang="en-US" sz="2300" b="0" i="0" u="none" strike="noStrike" cap="none" normalizeH="0" baseline="0" dirty="0" smtClean="0">
                <a:ln>
                  <a:noFill/>
                </a:ln>
                <a:solidFill>
                  <a:srgbClr val="DD4A68"/>
                </a:solidFill>
                <a:effectLst/>
                <a:latin typeface="Consolas" panose="020B0609020204030204" pitchFamily="49" charset="0"/>
              </a:rPr>
              <a:t>System</a:t>
            </a:r>
            <a:r>
              <a:rPr kumimoji="0" lang="en-US" altLang="en-US" sz="2300" b="0" i="0" u="none" strike="noStrike" cap="none" normalizeH="0" baseline="0" dirty="0" smtClean="0">
                <a:ln>
                  <a:noFill/>
                </a:ln>
                <a:solidFill>
                  <a:srgbClr val="999999"/>
                </a:solidFill>
                <a:effectLst/>
                <a:latin typeface="Consolas" panose="020B0609020204030204" pitchFamily="49" charset="0"/>
              </a:rPr>
              <a:t>.</a:t>
            </a:r>
            <a:r>
              <a:rPr kumimoji="0" lang="en-US" altLang="en-US" sz="2300" b="0" i="0" u="none" strike="noStrike" cap="none" normalizeH="0" baseline="0" dirty="0" smtClean="0">
                <a:ln>
                  <a:noFill/>
                </a:ln>
                <a:solidFill>
                  <a:srgbClr val="000000"/>
                </a:solidFill>
                <a:effectLst/>
                <a:latin typeface="Consolas" panose="020B0609020204030204" pitchFamily="49" charset="0"/>
              </a:rPr>
              <a:t>in</a:t>
            </a:r>
            <a:r>
              <a:rPr kumimoji="0" lang="en-US" altLang="en-US" sz="2300" b="0" i="0" u="none" strike="noStrike" cap="none" normalizeH="0" baseline="0" dirty="0" smtClean="0">
                <a:ln>
                  <a:noFill/>
                </a:ln>
                <a:solidFill>
                  <a:srgbClr val="999999"/>
                </a:solidFill>
                <a:effectLst/>
                <a:latin typeface="Consolas" panose="020B0609020204030204" pitchFamily="49" charset="0"/>
              </a:rPr>
              <a:t>);</a:t>
            </a:r>
            <a:r>
              <a:rPr kumimoji="0" lang="en-US" altLang="en-US" sz="2300" b="0" i="0" u="none" strike="noStrike" cap="none" normalizeH="0" baseline="0" dirty="0" smtClean="0">
                <a:ln>
                  <a:noFill/>
                </a:ln>
                <a:solidFill>
                  <a:srgbClr val="000000"/>
                </a:solidFill>
                <a:effectLst/>
                <a:latin typeface="Consolas" panose="020B0609020204030204" pitchFamily="49" charset="0"/>
              </a:rPr>
              <a:t> </a:t>
            </a:r>
          </a:p>
          <a:p>
            <a:pPr lvl="1"/>
            <a:r>
              <a:rPr kumimoji="0" lang="en-US" altLang="en-US" sz="2300" b="0" i="0" u="none" strike="noStrike" cap="none" normalizeH="0" baseline="0" dirty="0" err="1" smtClean="0">
                <a:ln>
                  <a:noFill/>
                </a:ln>
                <a:solidFill>
                  <a:srgbClr val="DD4A68"/>
                </a:solidFill>
                <a:effectLst/>
                <a:latin typeface="Consolas" panose="020B0609020204030204" pitchFamily="49" charset="0"/>
              </a:rPr>
              <a:t>System</a:t>
            </a:r>
            <a:r>
              <a:rPr kumimoji="0" lang="en-US" altLang="en-US" sz="2300" b="0" i="0" u="none" strike="noStrike" cap="none" normalizeH="0" baseline="0" dirty="0" err="1" smtClean="0">
                <a:ln>
                  <a:noFill/>
                </a:ln>
                <a:solidFill>
                  <a:srgbClr val="999999"/>
                </a:solidFill>
                <a:effectLst/>
                <a:latin typeface="Consolas" panose="020B0609020204030204" pitchFamily="49" charset="0"/>
              </a:rPr>
              <a:t>.</a:t>
            </a:r>
            <a:r>
              <a:rPr kumimoji="0" lang="en-US" altLang="en-US" sz="2300" b="0" i="0" u="none" strike="noStrike" cap="none" normalizeH="0" baseline="0" dirty="0" err="1" smtClean="0">
                <a:ln>
                  <a:noFill/>
                </a:ln>
                <a:solidFill>
                  <a:srgbClr val="000000"/>
                </a:solidFill>
                <a:effectLst/>
                <a:latin typeface="Consolas" panose="020B0609020204030204" pitchFamily="49" charset="0"/>
              </a:rPr>
              <a:t>out</a:t>
            </a:r>
            <a:r>
              <a:rPr kumimoji="0" lang="en-US" altLang="en-US" sz="2300" b="0" i="0" u="none" strike="noStrike" cap="none" normalizeH="0" baseline="0" dirty="0" err="1" smtClean="0">
                <a:ln>
                  <a:noFill/>
                </a:ln>
                <a:solidFill>
                  <a:srgbClr val="999999"/>
                </a:solidFill>
                <a:effectLst/>
                <a:latin typeface="Consolas" panose="020B0609020204030204" pitchFamily="49" charset="0"/>
              </a:rPr>
              <a:t>.</a:t>
            </a:r>
            <a:r>
              <a:rPr kumimoji="0" lang="en-US" altLang="en-US" sz="2300" b="0" i="0" u="none" strike="noStrike" cap="none" normalizeH="0" baseline="0" dirty="0" err="1" smtClean="0">
                <a:ln>
                  <a:noFill/>
                </a:ln>
                <a:solidFill>
                  <a:srgbClr val="DD4A68"/>
                </a:solidFill>
                <a:effectLst/>
                <a:latin typeface="Consolas" panose="020B0609020204030204" pitchFamily="49" charset="0"/>
              </a:rPr>
              <a:t>println</a:t>
            </a:r>
            <a:r>
              <a:rPr kumimoji="0" lang="en-US" altLang="en-US" sz="2300" b="0" i="0" u="none" strike="noStrike" cap="none" normalizeH="0" baseline="0" dirty="0" smtClean="0">
                <a:ln>
                  <a:noFill/>
                </a:ln>
                <a:solidFill>
                  <a:srgbClr val="999999"/>
                </a:solidFill>
                <a:effectLst/>
                <a:latin typeface="Consolas" panose="020B0609020204030204" pitchFamily="49" charset="0"/>
              </a:rPr>
              <a:t>(</a:t>
            </a:r>
            <a:r>
              <a:rPr kumimoji="0" lang="en-US" altLang="en-US" sz="2300" b="0" i="0" u="none" strike="noStrike" cap="none" normalizeH="0" baseline="0" dirty="0" smtClean="0">
                <a:ln>
                  <a:noFill/>
                </a:ln>
                <a:solidFill>
                  <a:srgbClr val="669900"/>
                </a:solidFill>
                <a:effectLst/>
                <a:latin typeface="Consolas" panose="020B0609020204030204" pitchFamily="49" charset="0"/>
              </a:rPr>
              <a:t>"</a:t>
            </a:r>
            <a:r>
              <a:rPr kumimoji="0" lang="en-US" altLang="en-US" sz="2300" i="0" u="none" strike="noStrike" cap="none" normalizeH="0" baseline="0" dirty="0" smtClean="0">
                <a:ln>
                  <a:noFill/>
                </a:ln>
                <a:solidFill>
                  <a:srgbClr val="669900"/>
                </a:solidFill>
                <a:effectLst/>
                <a:latin typeface="Consolas" panose="020B0609020204030204" pitchFamily="49" charset="0"/>
              </a:rPr>
              <a:t>Enter name, age and salary</a:t>
            </a:r>
            <a:r>
              <a:rPr kumimoji="0" lang="en-US" altLang="en-US" sz="2300" b="0" i="0" u="none" strike="noStrike" cap="none" normalizeH="0" baseline="0" dirty="0" smtClean="0">
                <a:ln>
                  <a:noFill/>
                </a:ln>
                <a:solidFill>
                  <a:srgbClr val="669900"/>
                </a:solidFill>
                <a:effectLst/>
                <a:latin typeface="Consolas" panose="020B0609020204030204" pitchFamily="49" charset="0"/>
              </a:rPr>
              <a:t>"</a:t>
            </a:r>
            <a:r>
              <a:rPr kumimoji="0" lang="en-US" altLang="en-US" sz="2300" b="0" i="0" u="none" strike="noStrike" cap="none" normalizeH="0" baseline="0" dirty="0" smtClean="0">
                <a:ln>
                  <a:noFill/>
                </a:ln>
                <a:solidFill>
                  <a:srgbClr val="999999"/>
                </a:solidFill>
                <a:effectLst/>
                <a:latin typeface="Consolas" panose="020B0609020204030204" pitchFamily="49" charset="0"/>
              </a:rPr>
              <a:t>);</a:t>
            </a:r>
            <a:r>
              <a:rPr kumimoji="0" lang="en-US" altLang="en-US" sz="2300" b="0" i="0" u="none" strike="noStrike" cap="none" normalizeH="0" baseline="0" dirty="0" smtClean="0">
                <a:ln>
                  <a:noFill/>
                </a:ln>
                <a:solidFill>
                  <a:srgbClr val="000000"/>
                </a:solidFill>
                <a:effectLst/>
                <a:latin typeface="Consolas" panose="020B0609020204030204" pitchFamily="49" charset="0"/>
              </a:rPr>
              <a:t> </a:t>
            </a:r>
          </a:p>
          <a:p>
            <a:pPr lvl="1"/>
            <a:r>
              <a:rPr kumimoji="0" lang="en-US" altLang="en-US" sz="2300" b="0" i="0" u="none" strike="noStrike" cap="none" normalizeH="0" baseline="0" dirty="0" smtClean="0">
                <a:ln>
                  <a:noFill/>
                </a:ln>
                <a:solidFill>
                  <a:srgbClr val="708090"/>
                </a:solidFill>
                <a:effectLst/>
                <a:latin typeface="Consolas" panose="020B0609020204030204" pitchFamily="49" charset="0"/>
              </a:rPr>
              <a:t>// String input</a:t>
            </a:r>
            <a:r>
              <a:rPr kumimoji="0" lang="en-US" altLang="en-US" sz="2300" b="0" i="0" u="none" strike="noStrike" cap="none" normalizeH="0" baseline="0" dirty="0" smtClean="0">
                <a:ln>
                  <a:noFill/>
                </a:ln>
                <a:solidFill>
                  <a:srgbClr val="000000"/>
                </a:solidFill>
                <a:effectLst/>
                <a:latin typeface="Consolas" panose="020B0609020204030204" pitchFamily="49" charset="0"/>
              </a:rPr>
              <a:t> </a:t>
            </a:r>
          </a:p>
          <a:p>
            <a:pPr lvl="1"/>
            <a:r>
              <a:rPr kumimoji="0" lang="en-US" altLang="en-US" sz="2300" b="0" i="0" u="none" strike="noStrike" cap="none" normalizeH="0" baseline="0" dirty="0" smtClean="0">
                <a:ln>
                  <a:noFill/>
                </a:ln>
                <a:solidFill>
                  <a:srgbClr val="DD4A68"/>
                </a:solidFill>
                <a:effectLst/>
                <a:latin typeface="Consolas" panose="020B0609020204030204" pitchFamily="49" charset="0"/>
              </a:rPr>
              <a:t>String</a:t>
            </a:r>
            <a:r>
              <a:rPr kumimoji="0" lang="en-US" altLang="en-US" sz="2300" b="0" i="0" u="none" strike="noStrike" cap="none" normalizeH="0" baseline="0" dirty="0" smtClean="0">
                <a:ln>
                  <a:noFill/>
                </a:ln>
                <a:solidFill>
                  <a:srgbClr val="000000"/>
                </a:solidFill>
                <a:effectLst/>
                <a:latin typeface="Consolas" panose="020B0609020204030204" pitchFamily="49" charset="0"/>
              </a:rPr>
              <a:t> name </a:t>
            </a:r>
            <a:r>
              <a:rPr kumimoji="0" lang="en-US" altLang="en-US" sz="2300" b="0" i="0" u="none" strike="noStrike" cap="none" normalizeH="0" baseline="0" dirty="0" smtClean="0">
                <a:ln>
                  <a:noFill/>
                </a:ln>
                <a:solidFill>
                  <a:srgbClr val="9A6E3A"/>
                </a:solidFill>
                <a:effectLst/>
                <a:latin typeface="Consolas" panose="020B0609020204030204" pitchFamily="49" charset="0"/>
              </a:rPr>
              <a:t>=</a:t>
            </a:r>
            <a:r>
              <a:rPr kumimoji="0" lang="en-US" altLang="en-US" sz="2300" b="0" i="0" u="none" strike="noStrike" cap="none" normalizeH="0" baseline="0" dirty="0" smtClean="0">
                <a:ln>
                  <a:noFill/>
                </a:ln>
                <a:solidFill>
                  <a:srgbClr val="000000"/>
                </a:solidFill>
                <a:effectLst/>
                <a:latin typeface="Consolas" panose="020B0609020204030204" pitchFamily="49" charset="0"/>
              </a:rPr>
              <a:t> </a:t>
            </a:r>
            <a:r>
              <a:rPr kumimoji="0" lang="en-US" altLang="en-US" sz="2300" b="0" i="0" u="none" strike="noStrike" cap="none" normalizeH="0" baseline="0" dirty="0" err="1" smtClean="0">
                <a:ln>
                  <a:noFill/>
                </a:ln>
                <a:solidFill>
                  <a:srgbClr val="000000"/>
                </a:solidFill>
                <a:effectLst/>
                <a:latin typeface="Consolas" panose="020B0609020204030204" pitchFamily="49" charset="0"/>
              </a:rPr>
              <a:t>myObj</a:t>
            </a:r>
            <a:r>
              <a:rPr kumimoji="0" lang="en-US" altLang="en-US" sz="2300" b="0" i="0" u="none" strike="noStrike" cap="none" normalizeH="0" baseline="0" dirty="0" err="1" smtClean="0">
                <a:ln>
                  <a:noFill/>
                </a:ln>
                <a:solidFill>
                  <a:srgbClr val="999999"/>
                </a:solidFill>
                <a:effectLst/>
                <a:latin typeface="Consolas" panose="020B0609020204030204" pitchFamily="49" charset="0"/>
              </a:rPr>
              <a:t>.</a:t>
            </a:r>
            <a:r>
              <a:rPr kumimoji="0" lang="en-US" altLang="en-US" sz="2300" b="0" i="0" u="none" strike="noStrike" cap="none" normalizeH="0" baseline="0" dirty="0" err="1" smtClean="0">
                <a:ln>
                  <a:noFill/>
                </a:ln>
                <a:solidFill>
                  <a:srgbClr val="DD4A68"/>
                </a:solidFill>
                <a:effectLst/>
                <a:latin typeface="Consolas" panose="020B0609020204030204" pitchFamily="49" charset="0"/>
              </a:rPr>
              <a:t>nextLine</a:t>
            </a:r>
            <a:r>
              <a:rPr kumimoji="0" lang="en-US" altLang="en-US" sz="2300" b="0" i="0" u="none" strike="noStrike" cap="none" normalizeH="0" baseline="0" dirty="0" smtClean="0">
                <a:ln>
                  <a:noFill/>
                </a:ln>
                <a:solidFill>
                  <a:srgbClr val="999999"/>
                </a:solidFill>
                <a:effectLst/>
                <a:latin typeface="Consolas" panose="020B0609020204030204" pitchFamily="49" charset="0"/>
              </a:rPr>
              <a:t>();</a:t>
            </a:r>
            <a:r>
              <a:rPr kumimoji="0" lang="en-US" altLang="en-US" sz="2300" b="0" i="0" u="none" strike="noStrike" cap="none" normalizeH="0" baseline="0" dirty="0" smtClean="0">
                <a:ln>
                  <a:noFill/>
                </a:ln>
                <a:solidFill>
                  <a:srgbClr val="000000"/>
                </a:solidFill>
                <a:effectLst/>
                <a:latin typeface="Consolas" panose="020B0609020204030204" pitchFamily="49" charset="0"/>
              </a:rPr>
              <a:t> </a:t>
            </a:r>
          </a:p>
          <a:p>
            <a:pPr lvl="1"/>
            <a:r>
              <a:rPr kumimoji="0" lang="en-US" altLang="en-US" sz="2300" b="0" i="0" u="none" strike="noStrike" cap="none" normalizeH="0" baseline="0" dirty="0" smtClean="0">
                <a:ln>
                  <a:noFill/>
                </a:ln>
                <a:solidFill>
                  <a:srgbClr val="708090"/>
                </a:solidFill>
                <a:effectLst/>
                <a:latin typeface="Consolas" panose="020B0609020204030204" pitchFamily="49" charset="0"/>
              </a:rPr>
              <a:t>// Numerical input</a:t>
            </a:r>
            <a:r>
              <a:rPr kumimoji="0" lang="en-US" altLang="en-US" sz="2300" b="0" i="0" u="none" strike="noStrike" cap="none" normalizeH="0" baseline="0" dirty="0" smtClean="0">
                <a:ln>
                  <a:noFill/>
                </a:ln>
                <a:solidFill>
                  <a:srgbClr val="000000"/>
                </a:solidFill>
                <a:effectLst/>
                <a:latin typeface="Consolas" panose="020B0609020204030204" pitchFamily="49" charset="0"/>
              </a:rPr>
              <a:t> </a:t>
            </a:r>
          </a:p>
          <a:p>
            <a:pPr lvl="1"/>
            <a:r>
              <a:rPr kumimoji="0" lang="en-US" altLang="en-US" sz="2300" b="0" i="0" u="none" strike="noStrike" cap="none" normalizeH="0" baseline="0" dirty="0" err="1" smtClean="0">
                <a:ln>
                  <a:noFill/>
                </a:ln>
                <a:solidFill>
                  <a:srgbClr val="0077AA"/>
                </a:solidFill>
                <a:effectLst/>
                <a:latin typeface="Consolas" panose="020B0609020204030204" pitchFamily="49" charset="0"/>
              </a:rPr>
              <a:t>int</a:t>
            </a:r>
            <a:r>
              <a:rPr kumimoji="0" lang="en-US" altLang="en-US" sz="2300" b="0" i="0" u="none" strike="noStrike" cap="none" normalizeH="0" baseline="0" dirty="0" smtClean="0">
                <a:ln>
                  <a:noFill/>
                </a:ln>
                <a:solidFill>
                  <a:srgbClr val="000000"/>
                </a:solidFill>
                <a:effectLst/>
                <a:latin typeface="Consolas" panose="020B0609020204030204" pitchFamily="49" charset="0"/>
              </a:rPr>
              <a:t> age </a:t>
            </a:r>
            <a:r>
              <a:rPr kumimoji="0" lang="en-US" altLang="en-US" sz="2300" b="0" i="0" u="none" strike="noStrike" cap="none" normalizeH="0" baseline="0" dirty="0" smtClean="0">
                <a:ln>
                  <a:noFill/>
                </a:ln>
                <a:solidFill>
                  <a:srgbClr val="9A6E3A"/>
                </a:solidFill>
                <a:effectLst/>
                <a:latin typeface="Consolas" panose="020B0609020204030204" pitchFamily="49" charset="0"/>
              </a:rPr>
              <a:t>=</a:t>
            </a:r>
            <a:r>
              <a:rPr kumimoji="0" lang="en-US" altLang="en-US" sz="2300" b="0" i="0" u="none" strike="noStrike" cap="none" normalizeH="0" baseline="0" dirty="0" smtClean="0">
                <a:ln>
                  <a:noFill/>
                </a:ln>
                <a:solidFill>
                  <a:srgbClr val="000000"/>
                </a:solidFill>
                <a:effectLst/>
                <a:latin typeface="Consolas" panose="020B0609020204030204" pitchFamily="49" charset="0"/>
              </a:rPr>
              <a:t> </a:t>
            </a:r>
            <a:r>
              <a:rPr kumimoji="0" lang="en-US" altLang="en-US" sz="2300" b="0" i="0" u="none" strike="noStrike" cap="none" normalizeH="0" baseline="0" dirty="0" err="1" smtClean="0">
                <a:ln>
                  <a:noFill/>
                </a:ln>
                <a:solidFill>
                  <a:srgbClr val="000000"/>
                </a:solidFill>
                <a:effectLst/>
                <a:latin typeface="Consolas" panose="020B0609020204030204" pitchFamily="49" charset="0"/>
              </a:rPr>
              <a:t>myObj</a:t>
            </a:r>
            <a:r>
              <a:rPr kumimoji="0" lang="en-US" altLang="en-US" sz="2300" b="0" i="0" u="none" strike="noStrike" cap="none" normalizeH="0" baseline="0" dirty="0" err="1" smtClean="0">
                <a:ln>
                  <a:noFill/>
                </a:ln>
                <a:solidFill>
                  <a:srgbClr val="999999"/>
                </a:solidFill>
                <a:effectLst/>
                <a:latin typeface="Consolas" panose="020B0609020204030204" pitchFamily="49" charset="0"/>
              </a:rPr>
              <a:t>.</a:t>
            </a:r>
            <a:r>
              <a:rPr kumimoji="0" lang="en-US" altLang="en-US" sz="2300" b="0" i="0" u="none" strike="noStrike" cap="none" normalizeH="0" baseline="0" dirty="0" err="1" smtClean="0">
                <a:ln>
                  <a:noFill/>
                </a:ln>
                <a:solidFill>
                  <a:srgbClr val="DD4A68"/>
                </a:solidFill>
                <a:effectLst/>
                <a:latin typeface="Consolas" panose="020B0609020204030204" pitchFamily="49" charset="0"/>
              </a:rPr>
              <a:t>nextInt</a:t>
            </a:r>
            <a:r>
              <a:rPr kumimoji="0" lang="en-US" altLang="en-US" sz="2300" b="0" i="0" u="none" strike="noStrike" cap="none" normalizeH="0" baseline="0" dirty="0" smtClean="0">
                <a:ln>
                  <a:noFill/>
                </a:ln>
                <a:solidFill>
                  <a:srgbClr val="999999"/>
                </a:solidFill>
                <a:effectLst/>
                <a:latin typeface="Consolas" panose="020B0609020204030204" pitchFamily="49" charset="0"/>
              </a:rPr>
              <a:t>();</a:t>
            </a:r>
            <a:r>
              <a:rPr kumimoji="0" lang="en-US" altLang="en-US" sz="2300" b="0" i="0" u="none" strike="noStrike" cap="none" normalizeH="0" baseline="0" dirty="0" smtClean="0">
                <a:ln>
                  <a:noFill/>
                </a:ln>
                <a:solidFill>
                  <a:srgbClr val="000000"/>
                </a:solidFill>
                <a:effectLst/>
                <a:latin typeface="Consolas" panose="020B0609020204030204" pitchFamily="49" charset="0"/>
              </a:rPr>
              <a:t> </a:t>
            </a:r>
          </a:p>
          <a:p>
            <a:pPr lvl="1"/>
            <a:r>
              <a:rPr kumimoji="0" lang="en-US" altLang="en-US" sz="2300" b="0" i="0" u="none" strike="noStrike" cap="none" normalizeH="0" baseline="0" dirty="0" smtClean="0">
                <a:ln>
                  <a:noFill/>
                </a:ln>
                <a:solidFill>
                  <a:srgbClr val="0077AA"/>
                </a:solidFill>
                <a:effectLst/>
                <a:latin typeface="Consolas" panose="020B0609020204030204" pitchFamily="49" charset="0"/>
              </a:rPr>
              <a:t>double</a:t>
            </a:r>
            <a:r>
              <a:rPr kumimoji="0" lang="en-US" altLang="en-US" sz="2300" b="0" i="0" u="none" strike="noStrike" cap="none" normalizeH="0" baseline="0" dirty="0" smtClean="0">
                <a:ln>
                  <a:noFill/>
                </a:ln>
                <a:solidFill>
                  <a:srgbClr val="000000"/>
                </a:solidFill>
                <a:effectLst/>
                <a:latin typeface="Consolas" panose="020B0609020204030204" pitchFamily="49" charset="0"/>
              </a:rPr>
              <a:t> salary </a:t>
            </a:r>
            <a:r>
              <a:rPr kumimoji="0" lang="en-US" altLang="en-US" sz="2300" b="0" i="0" u="none" strike="noStrike" cap="none" normalizeH="0" baseline="0" dirty="0" smtClean="0">
                <a:ln>
                  <a:noFill/>
                </a:ln>
                <a:solidFill>
                  <a:srgbClr val="9A6E3A"/>
                </a:solidFill>
                <a:effectLst/>
                <a:latin typeface="Consolas" panose="020B0609020204030204" pitchFamily="49" charset="0"/>
              </a:rPr>
              <a:t>=</a:t>
            </a:r>
            <a:r>
              <a:rPr kumimoji="0" lang="en-US" altLang="en-US" sz="2300" b="0" i="0" u="none" strike="noStrike" cap="none" normalizeH="0" baseline="0" dirty="0" smtClean="0">
                <a:ln>
                  <a:noFill/>
                </a:ln>
                <a:solidFill>
                  <a:srgbClr val="000000"/>
                </a:solidFill>
                <a:effectLst/>
                <a:latin typeface="Consolas" panose="020B0609020204030204" pitchFamily="49" charset="0"/>
              </a:rPr>
              <a:t> </a:t>
            </a:r>
            <a:r>
              <a:rPr kumimoji="0" lang="en-US" altLang="en-US" sz="2300" b="0" i="0" u="none" strike="noStrike" cap="none" normalizeH="0" baseline="0" dirty="0" err="1" smtClean="0">
                <a:ln>
                  <a:noFill/>
                </a:ln>
                <a:solidFill>
                  <a:srgbClr val="000000"/>
                </a:solidFill>
                <a:effectLst/>
                <a:latin typeface="Consolas" panose="020B0609020204030204" pitchFamily="49" charset="0"/>
              </a:rPr>
              <a:t>myObj</a:t>
            </a:r>
            <a:r>
              <a:rPr kumimoji="0" lang="en-US" altLang="en-US" sz="2300" b="0" i="0" u="none" strike="noStrike" cap="none" normalizeH="0" baseline="0" dirty="0" err="1" smtClean="0">
                <a:ln>
                  <a:noFill/>
                </a:ln>
                <a:solidFill>
                  <a:srgbClr val="999999"/>
                </a:solidFill>
                <a:effectLst/>
                <a:latin typeface="Consolas" panose="020B0609020204030204" pitchFamily="49" charset="0"/>
              </a:rPr>
              <a:t>.</a:t>
            </a:r>
            <a:r>
              <a:rPr kumimoji="0" lang="en-US" altLang="en-US" sz="2300" b="0" i="0" u="none" strike="noStrike" cap="none" normalizeH="0" baseline="0" dirty="0" err="1" smtClean="0">
                <a:ln>
                  <a:noFill/>
                </a:ln>
                <a:solidFill>
                  <a:srgbClr val="DD4A68"/>
                </a:solidFill>
                <a:effectLst/>
                <a:latin typeface="Consolas" panose="020B0609020204030204" pitchFamily="49" charset="0"/>
              </a:rPr>
              <a:t>nextDouble</a:t>
            </a:r>
            <a:r>
              <a:rPr kumimoji="0" lang="en-US" altLang="en-US" sz="2300" b="0" i="0" u="none" strike="noStrike" cap="none" normalizeH="0" baseline="0" dirty="0" smtClean="0">
                <a:ln>
                  <a:noFill/>
                </a:ln>
                <a:solidFill>
                  <a:srgbClr val="999999"/>
                </a:solidFill>
                <a:effectLst/>
                <a:latin typeface="Consolas" panose="020B0609020204030204" pitchFamily="49" charset="0"/>
              </a:rPr>
              <a:t>();</a:t>
            </a:r>
            <a:r>
              <a:rPr kumimoji="0" lang="en-US" altLang="en-US" sz="2300" b="0" i="0" u="none" strike="noStrike" cap="none" normalizeH="0" baseline="0" dirty="0" smtClean="0">
                <a:ln>
                  <a:noFill/>
                </a:ln>
                <a:solidFill>
                  <a:srgbClr val="000000"/>
                </a:solidFill>
                <a:effectLst/>
                <a:latin typeface="Consolas" panose="020B0609020204030204" pitchFamily="49" charset="0"/>
              </a:rPr>
              <a:t> </a:t>
            </a:r>
          </a:p>
          <a:p>
            <a:pPr lvl="1"/>
            <a:r>
              <a:rPr kumimoji="0" lang="en-US" altLang="en-US" sz="2300" b="0" i="0" u="none" strike="noStrike" cap="none" normalizeH="0" baseline="0" dirty="0" smtClean="0">
                <a:ln>
                  <a:noFill/>
                </a:ln>
                <a:solidFill>
                  <a:srgbClr val="708090"/>
                </a:solidFill>
                <a:effectLst/>
                <a:latin typeface="Consolas" panose="020B0609020204030204" pitchFamily="49" charset="0"/>
              </a:rPr>
              <a:t>// Output input by user</a:t>
            </a:r>
            <a:r>
              <a:rPr kumimoji="0" lang="en-US" altLang="en-US" sz="2300" b="0" i="0" u="none" strike="noStrike" cap="none" normalizeH="0" baseline="0" dirty="0" smtClean="0">
                <a:ln>
                  <a:noFill/>
                </a:ln>
                <a:solidFill>
                  <a:srgbClr val="000000"/>
                </a:solidFill>
                <a:effectLst/>
                <a:latin typeface="Consolas" panose="020B0609020204030204" pitchFamily="49" charset="0"/>
              </a:rPr>
              <a:t> </a:t>
            </a:r>
          </a:p>
          <a:p>
            <a:pPr lvl="1"/>
            <a:r>
              <a:rPr kumimoji="0" lang="en-US" altLang="en-US" sz="2300" b="0" i="0" u="none" strike="noStrike" cap="none" normalizeH="0" baseline="0" dirty="0" err="1" smtClean="0">
                <a:ln>
                  <a:noFill/>
                </a:ln>
                <a:solidFill>
                  <a:srgbClr val="DD4A68"/>
                </a:solidFill>
                <a:effectLst/>
                <a:latin typeface="Consolas" panose="020B0609020204030204" pitchFamily="49" charset="0"/>
              </a:rPr>
              <a:t>System</a:t>
            </a:r>
            <a:r>
              <a:rPr kumimoji="0" lang="en-US" altLang="en-US" sz="2300" b="0" i="0" u="none" strike="noStrike" cap="none" normalizeH="0" baseline="0" dirty="0" err="1" smtClean="0">
                <a:ln>
                  <a:noFill/>
                </a:ln>
                <a:solidFill>
                  <a:srgbClr val="999999"/>
                </a:solidFill>
                <a:effectLst/>
                <a:latin typeface="Consolas" panose="020B0609020204030204" pitchFamily="49" charset="0"/>
              </a:rPr>
              <a:t>.</a:t>
            </a:r>
            <a:r>
              <a:rPr kumimoji="0" lang="en-US" altLang="en-US" sz="2300" b="0" i="0" u="none" strike="noStrike" cap="none" normalizeH="0" baseline="0" dirty="0" err="1" smtClean="0">
                <a:ln>
                  <a:noFill/>
                </a:ln>
                <a:solidFill>
                  <a:srgbClr val="000000"/>
                </a:solidFill>
                <a:effectLst/>
                <a:latin typeface="Consolas" panose="020B0609020204030204" pitchFamily="49" charset="0"/>
              </a:rPr>
              <a:t>out</a:t>
            </a:r>
            <a:r>
              <a:rPr kumimoji="0" lang="en-US" altLang="en-US" sz="2300" b="0" i="0" u="none" strike="noStrike" cap="none" normalizeH="0" baseline="0" dirty="0" err="1" smtClean="0">
                <a:ln>
                  <a:noFill/>
                </a:ln>
                <a:solidFill>
                  <a:srgbClr val="999999"/>
                </a:solidFill>
                <a:effectLst/>
                <a:latin typeface="Consolas" panose="020B0609020204030204" pitchFamily="49" charset="0"/>
              </a:rPr>
              <a:t>.</a:t>
            </a:r>
            <a:r>
              <a:rPr kumimoji="0" lang="en-US" altLang="en-US" sz="2300" b="0" i="0" u="none" strike="noStrike" cap="none" normalizeH="0" baseline="0" dirty="0" err="1" smtClean="0">
                <a:ln>
                  <a:noFill/>
                </a:ln>
                <a:solidFill>
                  <a:srgbClr val="DD4A68"/>
                </a:solidFill>
                <a:effectLst/>
                <a:latin typeface="Consolas" panose="020B0609020204030204" pitchFamily="49" charset="0"/>
              </a:rPr>
              <a:t>println</a:t>
            </a:r>
            <a:r>
              <a:rPr kumimoji="0" lang="en-US" altLang="en-US" sz="2300" b="0" i="0" u="none" strike="noStrike" cap="none" normalizeH="0" baseline="0" dirty="0" smtClean="0">
                <a:ln>
                  <a:noFill/>
                </a:ln>
                <a:solidFill>
                  <a:srgbClr val="999999"/>
                </a:solidFill>
                <a:effectLst/>
                <a:latin typeface="Consolas" panose="020B0609020204030204" pitchFamily="49" charset="0"/>
              </a:rPr>
              <a:t>(</a:t>
            </a:r>
            <a:r>
              <a:rPr kumimoji="0" lang="en-US" altLang="en-US" sz="2300" b="0" i="0" u="none" strike="noStrike" cap="none" normalizeH="0" baseline="0" dirty="0" smtClean="0">
                <a:ln>
                  <a:noFill/>
                </a:ln>
                <a:solidFill>
                  <a:srgbClr val="669900"/>
                </a:solidFill>
                <a:effectLst/>
                <a:latin typeface="Consolas" panose="020B0609020204030204" pitchFamily="49" charset="0"/>
              </a:rPr>
              <a:t>"Name: "</a:t>
            </a:r>
            <a:r>
              <a:rPr kumimoji="0" lang="en-US" altLang="en-US" sz="2300" b="0" i="0" u="none" strike="noStrike" cap="none" normalizeH="0" baseline="0" dirty="0" smtClean="0">
                <a:ln>
                  <a:noFill/>
                </a:ln>
                <a:solidFill>
                  <a:srgbClr val="000000"/>
                </a:solidFill>
                <a:effectLst/>
                <a:latin typeface="Consolas" panose="020B0609020204030204" pitchFamily="49" charset="0"/>
              </a:rPr>
              <a:t> </a:t>
            </a:r>
            <a:r>
              <a:rPr kumimoji="0" lang="en-US" altLang="en-US" sz="2300" b="0" i="0" u="none" strike="noStrike" cap="none" normalizeH="0" baseline="0" dirty="0" smtClean="0">
                <a:ln>
                  <a:noFill/>
                </a:ln>
                <a:solidFill>
                  <a:srgbClr val="9A6E3A"/>
                </a:solidFill>
                <a:effectLst/>
                <a:latin typeface="Consolas" panose="020B0609020204030204" pitchFamily="49" charset="0"/>
              </a:rPr>
              <a:t>+</a:t>
            </a:r>
            <a:r>
              <a:rPr kumimoji="0" lang="en-US" altLang="en-US" sz="2300" b="0" i="0" u="none" strike="noStrike" cap="none" normalizeH="0" baseline="0" dirty="0" smtClean="0">
                <a:ln>
                  <a:noFill/>
                </a:ln>
                <a:solidFill>
                  <a:srgbClr val="000000"/>
                </a:solidFill>
                <a:effectLst/>
                <a:latin typeface="Consolas" panose="020B0609020204030204" pitchFamily="49" charset="0"/>
              </a:rPr>
              <a:t> name</a:t>
            </a:r>
            <a:r>
              <a:rPr kumimoji="0" lang="en-US" altLang="en-US" sz="2300" b="0" i="0" u="none" strike="noStrike" cap="none" normalizeH="0" baseline="0" dirty="0" smtClean="0">
                <a:ln>
                  <a:noFill/>
                </a:ln>
                <a:solidFill>
                  <a:srgbClr val="999999"/>
                </a:solidFill>
                <a:effectLst/>
                <a:latin typeface="Consolas" panose="020B0609020204030204" pitchFamily="49" charset="0"/>
              </a:rPr>
              <a:t>);</a:t>
            </a:r>
            <a:r>
              <a:rPr kumimoji="0" lang="en-US" altLang="en-US" sz="2300" b="0" i="0" u="none" strike="noStrike" cap="none" normalizeH="0" baseline="0" dirty="0" smtClean="0">
                <a:ln>
                  <a:noFill/>
                </a:ln>
                <a:solidFill>
                  <a:srgbClr val="000000"/>
                </a:solidFill>
                <a:effectLst/>
                <a:latin typeface="Consolas" panose="020B0609020204030204" pitchFamily="49" charset="0"/>
              </a:rPr>
              <a:t> </a:t>
            </a:r>
          </a:p>
          <a:p>
            <a:pPr lvl="1"/>
            <a:r>
              <a:rPr kumimoji="0" lang="en-US" altLang="en-US" sz="2300" b="0" i="0" u="none" strike="noStrike" cap="none" normalizeH="0" baseline="0" dirty="0" err="1" smtClean="0">
                <a:ln>
                  <a:noFill/>
                </a:ln>
                <a:solidFill>
                  <a:srgbClr val="DD4A68"/>
                </a:solidFill>
                <a:effectLst/>
                <a:latin typeface="Consolas" panose="020B0609020204030204" pitchFamily="49" charset="0"/>
              </a:rPr>
              <a:t>System</a:t>
            </a:r>
            <a:r>
              <a:rPr kumimoji="0" lang="en-US" altLang="en-US" sz="2300" b="0" i="0" u="none" strike="noStrike" cap="none" normalizeH="0" baseline="0" dirty="0" err="1" smtClean="0">
                <a:ln>
                  <a:noFill/>
                </a:ln>
                <a:solidFill>
                  <a:srgbClr val="999999"/>
                </a:solidFill>
                <a:effectLst/>
                <a:latin typeface="Consolas" panose="020B0609020204030204" pitchFamily="49" charset="0"/>
              </a:rPr>
              <a:t>.</a:t>
            </a:r>
            <a:r>
              <a:rPr kumimoji="0" lang="en-US" altLang="en-US" sz="2300" b="0" i="0" u="none" strike="noStrike" cap="none" normalizeH="0" baseline="0" dirty="0" err="1" smtClean="0">
                <a:ln>
                  <a:noFill/>
                </a:ln>
                <a:solidFill>
                  <a:srgbClr val="000000"/>
                </a:solidFill>
                <a:effectLst/>
                <a:latin typeface="Consolas" panose="020B0609020204030204" pitchFamily="49" charset="0"/>
              </a:rPr>
              <a:t>out</a:t>
            </a:r>
            <a:r>
              <a:rPr kumimoji="0" lang="en-US" altLang="en-US" sz="2300" b="0" i="0" u="none" strike="noStrike" cap="none" normalizeH="0" baseline="0" dirty="0" err="1" smtClean="0">
                <a:ln>
                  <a:noFill/>
                </a:ln>
                <a:solidFill>
                  <a:srgbClr val="999999"/>
                </a:solidFill>
                <a:effectLst/>
                <a:latin typeface="Consolas" panose="020B0609020204030204" pitchFamily="49" charset="0"/>
              </a:rPr>
              <a:t>.</a:t>
            </a:r>
            <a:r>
              <a:rPr kumimoji="0" lang="en-US" altLang="en-US" sz="2300" b="0" i="0" u="none" strike="noStrike" cap="none" normalizeH="0" baseline="0" dirty="0" err="1" smtClean="0">
                <a:ln>
                  <a:noFill/>
                </a:ln>
                <a:solidFill>
                  <a:srgbClr val="DD4A68"/>
                </a:solidFill>
                <a:effectLst/>
                <a:latin typeface="Consolas" panose="020B0609020204030204" pitchFamily="49" charset="0"/>
              </a:rPr>
              <a:t>println</a:t>
            </a:r>
            <a:r>
              <a:rPr kumimoji="0" lang="en-US" altLang="en-US" sz="2300" b="0" i="0" u="none" strike="noStrike" cap="none" normalizeH="0" baseline="0" dirty="0" smtClean="0">
                <a:ln>
                  <a:noFill/>
                </a:ln>
                <a:solidFill>
                  <a:srgbClr val="999999"/>
                </a:solidFill>
                <a:effectLst/>
                <a:latin typeface="Consolas" panose="020B0609020204030204" pitchFamily="49" charset="0"/>
              </a:rPr>
              <a:t>(</a:t>
            </a:r>
            <a:r>
              <a:rPr kumimoji="0" lang="en-US" altLang="en-US" sz="2300" b="0" i="0" u="none" strike="noStrike" cap="none" normalizeH="0" baseline="0" dirty="0" smtClean="0">
                <a:ln>
                  <a:noFill/>
                </a:ln>
                <a:solidFill>
                  <a:srgbClr val="669900"/>
                </a:solidFill>
                <a:effectLst/>
                <a:latin typeface="Consolas" panose="020B0609020204030204" pitchFamily="49" charset="0"/>
              </a:rPr>
              <a:t>"Age: "</a:t>
            </a:r>
            <a:r>
              <a:rPr kumimoji="0" lang="en-US" altLang="en-US" sz="2300" b="0" i="0" u="none" strike="noStrike" cap="none" normalizeH="0" baseline="0" dirty="0" smtClean="0">
                <a:ln>
                  <a:noFill/>
                </a:ln>
                <a:solidFill>
                  <a:srgbClr val="000000"/>
                </a:solidFill>
                <a:effectLst/>
                <a:latin typeface="Consolas" panose="020B0609020204030204" pitchFamily="49" charset="0"/>
              </a:rPr>
              <a:t> </a:t>
            </a:r>
            <a:r>
              <a:rPr kumimoji="0" lang="en-US" altLang="en-US" sz="2300" b="0" i="0" u="none" strike="noStrike" cap="none" normalizeH="0" baseline="0" dirty="0" smtClean="0">
                <a:ln>
                  <a:noFill/>
                </a:ln>
                <a:solidFill>
                  <a:srgbClr val="9A6E3A"/>
                </a:solidFill>
                <a:effectLst/>
                <a:latin typeface="Consolas" panose="020B0609020204030204" pitchFamily="49" charset="0"/>
              </a:rPr>
              <a:t>+</a:t>
            </a:r>
            <a:r>
              <a:rPr kumimoji="0" lang="en-US" altLang="en-US" sz="2300" b="0" i="0" u="none" strike="noStrike" cap="none" normalizeH="0" baseline="0" dirty="0" smtClean="0">
                <a:ln>
                  <a:noFill/>
                </a:ln>
                <a:solidFill>
                  <a:srgbClr val="000000"/>
                </a:solidFill>
                <a:effectLst/>
                <a:latin typeface="Consolas" panose="020B0609020204030204" pitchFamily="49" charset="0"/>
              </a:rPr>
              <a:t> age</a:t>
            </a:r>
            <a:r>
              <a:rPr kumimoji="0" lang="en-US" altLang="en-US" sz="2300" b="0" i="0" u="none" strike="noStrike" cap="none" normalizeH="0" baseline="0" dirty="0" smtClean="0">
                <a:ln>
                  <a:noFill/>
                </a:ln>
                <a:solidFill>
                  <a:srgbClr val="999999"/>
                </a:solidFill>
                <a:effectLst/>
                <a:latin typeface="Consolas" panose="020B0609020204030204" pitchFamily="49" charset="0"/>
              </a:rPr>
              <a:t>);</a:t>
            </a:r>
            <a:r>
              <a:rPr kumimoji="0" lang="en-US" altLang="en-US" sz="2300" b="0" i="0" u="none" strike="noStrike" cap="none" normalizeH="0" baseline="0" dirty="0" smtClean="0">
                <a:ln>
                  <a:noFill/>
                </a:ln>
                <a:solidFill>
                  <a:srgbClr val="000000"/>
                </a:solidFill>
                <a:effectLst/>
                <a:latin typeface="Consolas" panose="020B0609020204030204" pitchFamily="49" charset="0"/>
              </a:rPr>
              <a:t> </a:t>
            </a:r>
          </a:p>
          <a:p>
            <a:pPr lvl="1"/>
            <a:r>
              <a:rPr kumimoji="0" lang="en-US" altLang="en-US" sz="2300" b="0" i="0" u="none" strike="noStrike" cap="none" normalizeH="0" baseline="0" dirty="0" err="1" smtClean="0">
                <a:ln>
                  <a:noFill/>
                </a:ln>
                <a:solidFill>
                  <a:srgbClr val="DD4A68"/>
                </a:solidFill>
                <a:effectLst/>
                <a:latin typeface="Consolas" panose="020B0609020204030204" pitchFamily="49" charset="0"/>
              </a:rPr>
              <a:t>System</a:t>
            </a:r>
            <a:r>
              <a:rPr kumimoji="0" lang="en-US" altLang="en-US" sz="2300" b="0" i="0" u="none" strike="noStrike" cap="none" normalizeH="0" baseline="0" dirty="0" err="1" smtClean="0">
                <a:ln>
                  <a:noFill/>
                </a:ln>
                <a:solidFill>
                  <a:srgbClr val="999999"/>
                </a:solidFill>
                <a:effectLst/>
                <a:latin typeface="Consolas" panose="020B0609020204030204" pitchFamily="49" charset="0"/>
              </a:rPr>
              <a:t>.</a:t>
            </a:r>
            <a:r>
              <a:rPr kumimoji="0" lang="en-US" altLang="en-US" sz="2300" b="0" i="0" u="none" strike="noStrike" cap="none" normalizeH="0" baseline="0" dirty="0" err="1" smtClean="0">
                <a:ln>
                  <a:noFill/>
                </a:ln>
                <a:solidFill>
                  <a:srgbClr val="000000"/>
                </a:solidFill>
                <a:effectLst/>
                <a:latin typeface="Consolas" panose="020B0609020204030204" pitchFamily="49" charset="0"/>
              </a:rPr>
              <a:t>out</a:t>
            </a:r>
            <a:r>
              <a:rPr kumimoji="0" lang="en-US" altLang="en-US" sz="2300" b="0" i="0" u="none" strike="noStrike" cap="none" normalizeH="0" baseline="0" dirty="0" err="1" smtClean="0">
                <a:ln>
                  <a:noFill/>
                </a:ln>
                <a:solidFill>
                  <a:srgbClr val="999999"/>
                </a:solidFill>
                <a:effectLst/>
                <a:latin typeface="Consolas" panose="020B0609020204030204" pitchFamily="49" charset="0"/>
              </a:rPr>
              <a:t>.</a:t>
            </a:r>
            <a:r>
              <a:rPr kumimoji="0" lang="en-US" altLang="en-US" sz="2300" b="0" i="0" u="none" strike="noStrike" cap="none" normalizeH="0" baseline="0" dirty="0" err="1" smtClean="0">
                <a:ln>
                  <a:noFill/>
                </a:ln>
                <a:solidFill>
                  <a:srgbClr val="DD4A68"/>
                </a:solidFill>
                <a:effectLst/>
                <a:latin typeface="Consolas" panose="020B0609020204030204" pitchFamily="49" charset="0"/>
              </a:rPr>
              <a:t>println</a:t>
            </a:r>
            <a:r>
              <a:rPr kumimoji="0" lang="en-US" altLang="en-US" sz="2300" b="0" i="0" u="none" strike="noStrike" cap="none" normalizeH="0" baseline="0" dirty="0" smtClean="0">
                <a:ln>
                  <a:noFill/>
                </a:ln>
                <a:solidFill>
                  <a:srgbClr val="999999"/>
                </a:solidFill>
                <a:effectLst/>
                <a:latin typeface="Consolas" panose="020B0609020204030204" pitchFamily="49" charset="0"/>
              </a:rPr>
              <a:t>(</a:t>
            </a:r>
            <a:r>
              <a:rPr kumimoji="0" lang="en-US" altLang="en-US" sz="2300" b="0" i="0" u="none" strike="noStrike" cap="none" normalizeH="0" baseline="0" dirty="0" smtClean="0">
                <a:ln>
                  <a:noFill/>
                </a:ln>
                <a:solidFill>
                  <a:srgbClr val="669900"/>
                </a:solidFill>
                <a:effectLst/>
                <a:latin typeface="Consolas" panose="020B0609020204030204" pitchFamily="49" charset="0"/>
              </a:rPr>
              <a:t>"Salary: "</a:t>
            </a:r>
            <a:r>
              <a:rPr kumimoji="0" lang="en-US" altLang="en-US" sz="2300" b="0" i="0" u="none" strike="noStrike" cap="none" normalizeH="0" baseline="0" dirty="0" smtClean="0">
                <a:ln>
                  <a:noFill/>
                </a:ln>
                <a:solidFill>
                  <a:srgbClr val="000000"/>
                </a:solidFill>
                <a:effectLst/>
                <a:latin typeface="Consolas" panose="020B0609020204030204" pitchFamily="49" charset="0"/>
              </a:rPr>
              <a:t> </a:t>
            </a:r>
            <a:r>
              <a:rPr kumimoji="0" lang="en-US" altLang="en-US" sz="2300" b="0" i="0" u="none" strike="noStrike" cap="none" normalizeH="0" baseline="0" dirty="0" smtClean="0">
                <a:ln>
                  <a:noFill/>
                </a:ln>
                <a:solidFill>
                  <a:srgbClr val="9A6E3A"/>
                </a:solidFill>
                <a:effectLst/>
                <a:latin typeface="Consolas" panose="020B0609020204030204" pitchFamily="49" charset="0"/>
              </a:rPr>
              <a:t>+</a:t>
            </a:r>
            <a:r>
              <a:rPr kumimoji="0" lang="en-US" altLang="en-US" sz="2300" b="0" i="0" u="none" strike="noStrike" cap="none" normalizeH="0" baseline="0" dirty="0" smtClean="0">
                <a:ln>
                  <a:noFill/>
                </a:ln>
                <a:solidFill>
                  <a:srgbClr val="000000"/>
                </a:solidFill>
                <a:effectLst/>
                <a:latin typeface="Consolas" panose="020B0609020204030204" pitchFamily="49" charset="0"/>
              </a:rPr>
              <a:t> salary</a:t>
            </a:r>
            <a:r>
              <a:rPr kumimoji="0" lang="en-US" altLang="en-US" sz="2300" b="0" i="0" u="none" strike="noStrike" cap="none" normalizeH="0" baseline="0" dirty="0" smtClean="0">
                <a:ln>
                  <a:noFill/>
                </a:ln>
                <a:solidFill>
                  <a:srgbClr val="999999"/>
                </a:solidFill>
                <a:effectLst/>
                <a:latin typeface="Consolas" panose="020B0609020204030204" pitchFamily="49" charset="0"/>
              </a:rPr>
              <a:t>);</a:t>
            </a:r>
            <a:r>
              <a:rPr kumimoji="0" lang="en-US" altLang="en-US" sz="2300" b="0" i="0" u="none" strike="noStrike" cap="none" normalizeH="0" baseline="0" dirty="0" smtClean="0">
                <a:ln>
                  <a:noFill/>
                </a:ln>
                <a:solidFill>
                  <a:srgbClr val="000000"/>
                </a:solidFill>
                <a:effectLst/>
                <a:latin typeface="Consolas" panose="020B0609020204030204" pitchFamily="49" charset="0"/>
              </a:rPr>
              <a:t> </a:t>
            </a:r>
          </a:p>
          <a:p>
            <a:pPr lvl="1"/>
            <a:r>
              <a:rPr kumimoji="0" lang="en-US" altLang="en-US" sz="2300" b="0" i="0" u="none" strike="noStrike" cap="none" normalizeH="0" baseline="0" dirty="0" smtClean="0">
                <a:ln>
                  <a:noFill/>
                </a:ln>
                <a:solidFill>
                  <a:srgbClr val="999999"/>
                </a:solidFill>
                <a:effectLst/>
                <a:latin typeface="Consolas" panose="020B0609020204030204" pitchFamily="49" charset="0"/>
              </a:rPr>
              <a:t>}</a:t>
            </a:r>
            <a:endParaRPr lang="en-US" altLang="en-US" sz="2300" b="0" dirty="0" smtClean="0">
              <a:solidFill>
                <a:srgbClr val="000000"/>
              </a:solidFill>
              <a:latin typeface="Consolas" panose="020B0609020204030204" pitchFamily="49" charset="0"/>
            </a:endParaRPr>
          </a:p>
          <a:p>
            <a:r>
              <a:rPr kumimoji="0" lang="en-US" altLang="en-US" sz="2300" b="0" i="0" u="none" strike="noStrike" cap="none" normalizeH="0" baseline="0" dirty="0" smtClean="0">
                <a:ln>
                  <a:noFill/>
                </a:ln>
                <a:solidFill>
                  <a:srgbClr val="999999"/>
                </a:solidFill>
                <a:effectLst/>
                <a:latin typeface="Consolas" panose="020B0609020204030204" pitchFamily="49" charset="0"/>
              </a:rPr>
              <a:t>}</a:t>
            </a:r>
            <a:r>
              <a:rPr kumimoji="0" lang="en-US" altLang="en-US" sz="2300" b="0" i="0" u="none" strike="noStrike" cap="none" normalizeH="0" baseline="0" dirty="0" smtClean="0">
                <a:ln>
                  <a:noFill/>
                </a:ln>
                <a:solidFill>
                  <a:schemeClr val="tx1"/>
                </a:solidFill>
                <a:effectLst/>
              </a:rPr>
              <a:t> </a:t>
            </a:r>
            <a:endParaRPr kumimoji="0" lang="en-US" altLang="en-US" sz="23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7166135"/>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382000" cy="838200"/>
          </a:xfrm>
        </p:spPr>
        <p:txBody>
          <a:bodyPr/>
          <a:lstStyle/>
          <a:p>
            <a:r>
              <a:rPr lang="en-US" dirty="0" smtClean="0">
                <a:latin typeface="+mj-lt"/>
              </a:rPr>
              <a:t>Java User Input: Example</a:t>
            </a:r>
            <a:endParaRPr lang="en-US" dirty="0">
              <a:latin typeface="+mj-lt"/>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13</a:t>
            </a:fld>
            <a:endParaRPr lang="en-US" dirty="0"/>
          </a:p>
        </p:txBody>
      </p:sp>
      <p:sp>
        <p:nvSpPr>
          <p:cNvPr id="3" name="Rectangle 2"/>
          <p:cNvSpPr>
            <a:spLocks noChangeArrowheads="1"/>
          </p:cNvSpPr>
          <p:nvPr/>
        </p:nvSpPr>
        <p:spPr bwMode="auto">
          <a:xfrm>
            <a:off x="76200" y="905191"/>
            <a:ext cx="8872557" cy="5675812"/>
          </a:xfrm>
          <a:prstGeom prst="rect">
            <a:avLst/>
          </a:prstGeom>
          <a:solidFill>
            <a:schemeClr val="accent3">
              <a:lumMod val="95000"/>
            </a:schemeClr>
          </a:solidFill>
          <a:ln>
            <a:noFill/>
          </a:ln>
          <a:effectLst/>
          <a:extLst/>
        </p:spPr>
        <p:txBody>
          <a:bodyPr vert="horz" wrap="none" lIns="0" tIns="158700" rIns="0" bIns="158700" numCol="1" anchor="ctr" anchorCtr="0" compatLnSpc="1">
            <a:prstTxWarp prst="textNoShape">
              <a:avLst/>
            </a:prstTxWarp>
            <a:spAutoFit/>
          </a:bodyPr>
          <a:lstStyle/>
          <a:p>
            <a:r>
              <a:rPr lang="en-US" sz="1800" dirty="0">
                <a:solidFill>
                  <a:srgbClr val="006699"/>
                </a:solidFill>
                <a:latin typeface="verdana" panose="020B0604030504040204" pitchFamily="34" charset="0"/>
              </a:rPr>
              <a:t>import</a:t>
            </a:r>
            <a:r>
              <a:rPr lang="en-US" sz="1800" b="0" dirty="0">
                <a:solidFill>
                  <a:srgbClr val="000000"/>
                </a:solidFill>
                <a:latin typeface="verdana" panose="020B0604030504040204" pitchFamily="34" charset="0"/>
              </a:rPr>
              <a:t> </a:t>
            </a:r>
            <a:r>
              <a:rPr lang="en-US" sz="1800" b="0" dirty="0" err="1">
                <a:solidFill>
                  <a:srgbClr val="000000"/>
                </a:solidFill>
                <a:latin typeface="verdana" panose="020B0604030504040204" pitchFamily="34" charset="0"/>
              </a:rPr>
              <a:t>java.util</a:t>
            </a:r>
            <a:r>
              <a:rPr lang="en-US" sz="1800" b="0" dirty="0">
                <a:solidFill>
                  <a:srgbClr val="000000"/>
                </a:solidFill>
                <a:latin typeface="verdana" panose="020B0604030504040204" pitchFamily="34" charset="0"/>
              </a:rPr>
              <a:t>.*;  </a:t>
            </a:r>
          </a:p>
          <a:p>
            <a:r>
              <a:rPr lang="en-US" sz="1800" dirty="0">
                <a:solidFill>
                  <a:srgbClr val="006699"/>
                </a:solidFill>
                <a:latin typeface="verdana" panose="020B0604030504040204" pitchFamily="34" charset="0"/>
              </a:rPr>
              <a:t>public</a:t>
            </a:r>
            <a:r>
              <a:rPr lang="en-US" sz="1800" b="0" dirty="0">
                <a:solidFill>
                  <a:srgbClr val="000000"/>
                </a:solidFill>
                <a:latin typeface="verdana" panose="020B0604030504040204" pitchFamily="34" charset="0"/>
              </a:rPr>
              <a:t> </a:t>
            </a:r>
            <a:r>
              <a:rPr lang="en-US" sz="1800" dirty="0">
                <a:solidFill>
                  <a:srgbClr val="006699"/>
                </a:solidFill>
                <a:latin typeface="verdana" panose="020B0604030504040204" pitchFamily="34" charset="0"/>
              </a:rPr>
              <a:t>class</a:t>
            </a:r>
            <a:r>
              <a:rPr lang="en-US" sz="1800" b="0" dirty="0">
                <a:solidFill>
                  <a:srgbClr val="000000"/>
                </a:solidFill>
                <a:latin typeface="verdana" panose="020B0604030504040204" pitchFamily="34" charset="0"/>
              </a:rPr>
              <a:t> ScannerClassExample2 {    </a:t>
            </a:r>
          </a:p>
          <a:p>
            <a:r>
              <a:rPr lang="en-US" sz="1800" b="0" dirty="0">
                <a:solidFill>
                  <a:srgbClr val="000000"/>
                </a:solidFill>
                <a:latin typeface="verdana" panose="020B0604030504040204" pitchFamily="34" charset="0"/>
              </a:rPr>
              <a:t>      </a:t>
            </a:r>
            <a:r>
              <a:rPr lang="en-US" sz="1800" dirty="0">
                <a:solidFill>
                  <a:srgbClr val="006699"/>
                </a:solidFill>
                <a:latin typeface="verdana" panose="020B0604030504040204" pitchFamily="34" charset="0"/>
              </a:rPr>
              <a:t>public</a:t>
            </a:r>
            <a:r>
              <a:rPr lang="en-US" sz="1800" b="0" dirty="0">
                <a:solidFill>
                  <a:srgbClr val="000000"/>
                </a:solidFill>
                <a:latin typeface="verdana" panose="020B0604030504040204" pitchFamily="34" charset="0"/>
              </a:rPr>
              <a:t> </a:t>
            </a:r>
            <a:r>
              <a:rPr lang="en-US" sz="1800" dirty="0">
                <a:solidFill>
                  <a:srgbClr val="006699"/>
                </a:solidFill>
                <a:latin typeface="verdana" panose="020B0604030504040204" pitchFamily="34" charset="0"/>
              </a:rPr>
              <a:t>static</a:t>
            </a:r>
            <a:r>
              <a:rPr lang="en-US" sz="1800" b="0" dirty="0">
                <a:solidFill>
                  <a:srgbClr val="000000"/>
                </a:solidFill>
                <a:latin typeface="verdana" panose="020B0604030504040204" pitchFamily="34" charset="0"/>
              </a:rPr>
              <a:t> </a:t>
            </a:r>
            <a:r>
              <a:rPr lang="en-US" sz="1800" dirty="0">
                <a:solidFill>
                  <a:srgbClr val="006699"/>
                </a:solidFill>
                <a:latin typeface="verdana" panose="020B0604030504040204" pitchFamily="34" charset="0"/>
              </a:rPr>
              <a:t>void</a:t>
            </a:r>
            <a:r>
              <a:rPr lang="en-US" sz="1800" b="0" dirty="0">
                <a:solidFill>
                  <a:srgbClr val="000000"/>
                </a:solidFill>
                <a:latin typeface="verdana" panose="020B0604030504040204" pitchFamily="34" charset="0"/>
              </a:rPr>
              <a:t> main(String </a:t>
            </a:r>
            <a:r>
              <a:rPr lang="en-US" sz="1800" b="0" dirty="0" err="1">
                <a:solidFill>
                  <a:srgbClr val="000000"/>
                </a:solidFill>
                <a:latin typeface="verdana" panose="020B0604030504040204" pitchFamily="34" charset="0"/>
              </a:rPr>
              <a:t>args</a:t>
            </a:r>
            <a:r>
              <a:rPr lang="en-US" sz="1800" b="0" dirty="0">
                <a:solidFill>
                  <a:srgbClr val="000000"/>
                </a:solidFill>
                <a:latin typeface="verdana" panose="020B0604030504040204" pitchFamily="34" charset="0"/>
              </a:rPr>
              <a:t>[]){                       </a:t>
            </a:r>
          </a:p>
          <a:p>
            <a:r>
              <a:rPr lang="en-US" sz="1800" b="0" dirty="0">
                <a:solidFill>
                  <a:srgbClr val="000000"/>
                </a:solidFill>
                <a:latin typeface="verdana" panose="020B0604030504040204" pitchFamily="34" charset="0"/>
              </a:rPr>
              <a:t>          String </a:t>
            </a:r>
            <a:r>
              <a:rPr lang="en-US" sz="1800" b="0" dirty="0" err="1">
                <a:solidFill>
                  <a:srgbClr val="000000"/>
                </a:solidFill>
                <a:latin typeface="verdana" panose="020B0604030504040204" pitchFamily="34" charset="0"/>
              </a:rPr>
              <a:t>str</a:t>
            </a:r>
            <a:r>
              <a:rPr lang="en-US" sz="1800" b="0" dirty="0">
                <a:solidFill>
                  <a:srgbClr val="000000"/>
                </a:solidFill>
                <a:latin typeface="verdana" panose="020B0604030504040204" pitchFamily="34" charset="0"/>
              </a:rPr>
              <a:t> = </a:t>
            </a:r>
            <a:r>
              <a:rPr lang="en-US" sz="1800" b="0" dirty="0">
                <a:solidFill>
                  <a:srgbClr val="0000FF"/>
                </a:solidFill>
                <a:latin typeface="verdana" panose="020B0604030504040204" pitchFamily="34" charset="0"/>
              </a:rPr>
              <a:t>"Hello/This is </a:t>
            </a:r>
            <a:r>
              <a:rPr lang="en-US" sz="1800" b="0" dirty="0" err="1" smtClean="0">
                <a:solidFill>
                  <a:srgbClr val="0000FF"/>
                </a:solidFill>
                <a:latin typeface="verdana" panose="020B0604030504040204" pitchFamily="34" charset="0"/>
              </a:rPr>
              <a:t>JavaClass</a:t>
            </a:r>
            <a:r>
              <a:rPr lang="en-US" sz="1800" b="0" dirty="0" smtClean="0">
                <a:solidFill>
                  <a:srgbClr val="0000FF"/>
                </a:solidFill>
                <a:latin typeface="verdana" panose="020B0604030504040204" pitchFamily="34" charset="0"/>
              </a:rPr>
              <a:t>/For CSE-27."</a:t>
            </a:r>
            <a:r>
              <a:rPr lang="en-US" sz="1800" b="0" dirty="0" smtClean="0">
                <a:solidFill>
                  <a:srgbClr val="000000"/>
                </a:solidFill>
                <a:latin typeface="verdana" panose="020B0604030504040204" pitchFamily="34" charset="0"/>
              </a:rPr>
              <a:t>;</a:t>
            </a:r>
            <a:r>
              <a:rPr lang="en-US" sz="1800" b="0" dirty="0">
                <a:solidFill>
                  <a:srgbClr val="000000"/>
                </a:solidFill>
                <a:latin typeface="verdana" panose="020B0604030504040204" pitchFamily="34" charset="0"/>
              </a:rPr>
              <a:t>  </a:t>
            </a:r>
          </a:p>
          <a:p>
            <a:r>
              <a:rPr lang="en-US" sz="1800" b="0" dirty="0">
                <a:solidFill>
                  <a:srgbClr val="000000"/>
                </a:solidFill>
                <a:latin typeface="verdana" panose="020B0604030504040204" pitchFamily="34" charset="0"/>
              </a:rPr>
              <a:t>          </a:t>
            </a:r>
            <a:r>
              <a:rPr lang="en-US" sz="1800" b="0" dirty="0">
                <a:solidFill>
                  <a:srgbClr val="008200"/>
                </a:solidFill>
                <a:latin typeface="verdana" panose="020B0604030504040204" pitchFamily="34" charset="0"/>
              </a:rPr>
              <a:t>//Create scanner with the specified String Object</a:t>
            </a:r>
            <a:r>
              <a:rPr lang="en-US" sz="1800" b="0" dirty="0">
                <a:solidFill>
                  <a:srgbClr val="000000"/>
                </a:solidFill>
                <a:latin typeface="verdana" panose="020B0604030504040204" pitchFamily="34" charset="0"/>
              </a:rPr>
              <a:t>  </a:t>
            </a:r>
          </a:p>
          <a:p>
            <a:r>
              <a:rPr lang="en-US" sz="1800" b="0" dirty="0">
                <a:solidFill>
                  <a:srgbClr val="000000"/>
                </a:solidFill>
                <a:latin typeface="verdana" panose="020B0604030504040204" pitchFamily="34" charset="0"/>
              </a:rPr>
              <a:t>          Scanner </a:t>
            </a:r>
            <a:r>
              <a:rPr lang="en-US" sz="1800" b="0" dirty="0" err="1">
                <a:solidFill>
                  <a:srgbClr val="000000"/>
                </a:solidFill>
                <a:latin typeface="verdana" panose="020B0604030504040204" pitchFamily="34" charset="0"/>
              </a:rPr>
              <a:t>scanner</a:t>
            </a:r>
            <a:r>
              <a:rPr lang="en-US" sz="1800" b="0" dirty="0">
                <a:solidFill>
                  <a:srgbClr val="000000"/>
                </a:solidFill>
                <a:latin typeface="verdana" panose="020B0604030504040204" pitchFamily="34" charset="0"/>
              </a:rPr>
              <a:t> = </a:t>
            </a:r>
            <a:r>
              <a:rPr lang="en-US" sz="1800" dirty="0">
                <a:solidFill>
                  <a:srgbClr val="006699"/>
                </a:solidFill>
                <a:latin typeface="verdana" panose="020B0604030504040204" pitchFamily="34" charset="0"/>
              </a:rPr>
              <a:t>new</a:t>
            </a:r>
            <a:r>
              <a:rPr lang="en-US" sz="1800" b="0" dirty="0">
                <a:solidFill>
                  <a:srgbClr val="000000"/>
                </a:solidFill>
                <a:latin typeface="verdana" panose="020B0604030504040204" pitchFamily="34" charset="0"/>
              </a:rPr>
              <a:t> Scanner(</a:t>
            </a:r>
            <a:r>
              <a:rPr lang="en-US" sz="1800" b="0" dirty="0" err="1">
                <a:solidFill>
                  <a:srgbClr val="000000"/>
                </a:solidFill>
                <a:latin typeface="verdana" panose="020B0604030504040204" pitchFamily="34" charset="0"/>
              </a:rPr>
              <a:t>str</a:t>
            </a:r>
            <a:r>
              <a:rPr lang="en-US" sz="1800" b="0" dirty="0">
                <a:solidFill>
                  <a:srgbClr val="000000"/>
                </a:solidFill>
                <a:latin typeface="verdana" panose="020B0604030504040204" pitchFamily="34" charset="0"/>
              </a:rPr>
              <a:t>);  </a:t>
            </a:r>
          </a:p>
          <a:p>
            <a:r>
              <a:rPr lang="en-US" sz="1800" b="0" dirty="0">
                <a:solidFill>
                  <a:srgbClr val="000000"/>
                </a:solidFill>
                <a:latin typeface="verdana" panose="020B0604030504040204" pitchFamily="34" charset="0"/>
              </a:rPr>
              <a:t>          </a:t>
            </a:r>
            <a:r>
              <a:rPr lang="en-US" sz="1800" b="0" dirty="0" err="1">
                <a:solidFill>
                  <a:srgbClr val="000000"/>
                </a:solidFill>
                <a:latin typeface="verdana" panose="020B0604030504040204" pitchFamily="34" charset="0"/>
              </a:rPr>
              <a:t>System.out.println</a:t>
            </a:r>
            <a:r>
              <a:rPr lang="en-US" sz="1800" b="0" dirty="0">
                <a:solidFill>
                  <a:srgbClr val="000000"/>
                </a:solidFill>
                <a:latin typeface="verdana" panose="020B0604030504040204" pitchFamily="34" charset="0"/>
              </a:rPr>
              <a:t>(</a:t>
            </a:r>
            <a:r>
              <a:rPr lang="en-US" sz="1800" b="0" dirty="0">
                <a:solidFill>
                  <a:srgbClr val="0000FF"/>
                </a:solidFill>
                <a:latin typeface="verdana" panose="020B0604030504040204" pitchFamily="34" charset="0"/>
              </a:rPr>
              <a:t>"Boolean Result: "</a:t>
            </a:r>
            <a:r>
              <a:rPr lang="en-US" sz="1800" b="0" dirty="0">
                <a:solidFill>
                  <a:srgbClr val="000000"/>
                </a:solidFill>
                <a:latin typeface="verdana" panose="020B0604030504040204" pitchFamily="34" charset="0"/>
              </a:rPr>
              <a:t>+</a:t>
            </a:r>
            <a:r>
              <a:rPr lang="en-US" sz="1800" b="0" dirty="0" err="1">
                <a:solidFill>
                  <a:srgbClr val="000000"/>
                </a:solidFill>
                <a:latin typeface="verdana" panose="020B0604030504040204" pitchFamily="34" charset="0"/>
              </a:rPr>
              <a:t>scanner.hasNextBoolean</a:t>
            </a:r>
            <a:r>
              <a:rPr lang="en-US" sz="1800" b="0" dirty="0">
                <a:solidFill>
                  <a:srgbClr val="000000"/>
                </a:solidFill>
                <a:latin typeface="verdana" panose="020B0604030504040204" pitchFamily="34" charset="0"/>
              </a:rPr>
              <a:t>()); </a:t>
            </a:r>
          </a:p>
          <a:p>
            <a:r>
              <a:rPr lang="en-US" sz="1800" b="0" dirty="0">
                <a:solidFill>
                  <a:srgbClr val="000000"/>
                </a:solidFill>
                <a:latin typeface="verdana" panose="020B0604030504040204" pitchFamily="34" charset="0"/>
              </a:rPr>
              <a:t>          </a:t>
            </a:r>
            <a:r>
              <a:rPr lang="en-US" sz="1800" b="0" dirty="0">
                <a:solidFill>
                  <a:srgbClr val="008200"/>
                </a:solidFill>
                <a:latin typeface="verdana" panose="020B0604030504040204" pitchFamily="34" charset="0"/>
              </a:rPr>
              <a:t>//Change the delimiter of this scanner</a:t>
            </a:r>
            <a:r>
              <a:rPr lang="en-US" sz="1800" b="0" dirty="0">
                <a:solidFill>
                  <a:srgbClr val="000000"/>
                </a:solidFill>
                <a:latin typeface="verdana" panose="020B0604030504040204" pitchFamily="34" charset="0"/>
              </a:rPr>
              <a:t>  </a:t>
            </a:r>
          </a:p>
          <a:p>
            <a:r>
              <a:rPr lang="en-US" sz="1800" b="0" dirty="0">
                <a:solidFill>
                  <a:srgbClr val="000000"/>
                </a:solidFill>
                <a:latin typeface="verdana" panose="020B0604030504040204" pitchFamily="34" charset="0"/>
              </a:rPr>
              <a:t>          </a:t>
            </a:r>
            <a:r>
              <a:rPr lang="en-US" sz="1800" b="0" dirty="0" err="1">
                <a:solidFill>
                  <a:srgbClr val="000000"/>
                </a:solidFill>
                <a:latin typeface="verdana" panose="020B0604030504040204" pitchFamily="34" charset="0"/>
              </a:rPr>
              <a:t>scanner.useDelimiter</a:t>
            </a:r>
            <a:r>
              <a:rPr lang="en-US" sz="1800" b="0" dirty="0">
                <a:solidFill>
                  <a:srgbClr val="000000"/>
                </a:solidFill>
                <a:latin typeface="verdana" panose="020B0604030504040204" pitchFamily="34" charset="0"/>
              </a:rPr>
              <a:t>(</a:t>
            </a:r>
            <a:r>
              <a:rPr lang="en-US" sz="1800" b="0" dirty="0">
                <a:solidFill>
                  <a:srgbClr val="0000FF"/>
                </a:solidFill>
                <a:latin typeface="verdana" panose="020B0604030504040204" pitchFamily="34" charset="0"/>
              </a:rPr>
              <a:t>"/"</a:t>
            </a:r>
            <a:r>
              <a:rPr lang="en-US" sz="1800" b="0" dirty="0">
                <a:solidFill>
                  <a:srgbClr val="000000"/>
                </a:solidFill>
                <a:latin typeface="verdana" panose="020B0604030504040204" pitchFamily="34" charset="0"/>
              </a:rPr>
              <a:t>);  </a:t>
            </a:r>
          </a:p>
          <a:p>
            <a:r>
              <a:rPr lang="en-US" sz="1800" b="0" dirty="0">
                <a:solidFill>
                  <a:srgbClr val="000000"/>
                </a:solidFill>
                <a:latin typeface="verdana" panose="020B0604030504040204" pitchFamily="34" charset="0"/>
              </a:rPr>
              <a:t>          </a:t>
            </a:r>
            <a:r>
              <a:rPr lang="en-US" sz="1800" b="0" dirty="0">
                <a:solidFill>
                  <a:srgbClr val="008200"/>
                </a:solidFill>
                <a:latin typeface="verdana" panose="020B0604030504040204" pitchFamily="34" charset="0"/>
              </a:rPr>
              <a:t>//Printing the tokenized Strings</a:t>
            </a:r>
            <a:r>
              <a:rPr lang="en-US" sz="1800" b="0" dirty="0">
                <a:solidFill>
                  <a:srgbClr val="000000"/>
                </a:solidFill>
                <a:latin typeface="verdana" panose="020B0604030504040204" pitchFamily="34" charset="0"/>
              </a:rPr>
              <a:t>  </a:t>
            </a:r>
          </a:p>
          <a:p>
            <a:r>
              <a:rPr lang="en-US" sz="1800" b="0" dirty="0">
                <a:solidFill>
                  <a:srgbClr val="000000"/>
                </a:solidFill>
                <a:latin typeface="verdana" panose="020B0604030504040204" pitchFamily="34" charset="0"/>
              </a:rPr>
              <a:t>          </a:t>
            </a:r>
            <a:r>
              <a:rPr lang="en-US" sz="1800" b="0" dirty="0" err="1">
                <a:solidFill>
                  <a:srgbClr val="000000"/>
                </a:solidFill>
                <a:latin typeface="verdana" panose="020B0604030504040204" pitchFamily="34" charset="0"/>
              </a:rPr>
              <a:t>System.out.println</a:t>
            </a:r>
            <a:r>
              <a:rPr lang="en-US" sz="1800" b="0" dirty="0">
                <a:solidFill>
                  <a:srgbClr val="000000"/>
                </a:solidFill>
                <a:latin typeface="verdana" panose="020B0604030504040204" pitchFamily="34" charset="0"/>
              </a:rPr>
              <a:t>(</a:t>
            </a:r>
            <a:r>
              <a:rPr lang="en-US" sz="1800" b="0" dirty="0">
                <a:solidFill>
                  <a:srgbClr val="0000FF"/>
                </a:solidFill>
                <a:latin typeface="verdana" panose="020B0604030504040204" pitchFamily="34" charset="0"/>
              </a:rPr>
              <a:t>"---Tokenizes String---"</a:t>
            </a:r>
            <a:r>
              <a:rPr lang="en-US" sz="1800" b="0" dirty="0">
                <a:solidFill>
                  <a:srgbClr val="000000"/>
                </a:solidFill>
                <a:latin typeface="verdana" panose="020B0604030504040204" pitchFamily="34" charset="0"/>
              </a:rPr>
              <a:t>);   </a:t>
            </a:r>
          </a:p>
          <a:p>
            <a:r>
              <a:rPr lang="en-US" sz="1800" b="0" dirty="0">
                <a:solidFill>
                  <a:srgbClr val="000000"/>
                </a:solidFill>
                <a:latin typeface="verdana" panose="020B0604030504040204" pitchFamily="34" charset="0"/>
              </a:rPr>
              <a:t>        </a:t>
            </a:r>
            <a:r>
              <a:rPr lang="en-US" sz="1800" dirty="0">
                <a:solidFill>
                  <a:srgbClr val="006699"/>
                </a:solidFill>
                <a:latin typeface="verdana" panose="020B0604030504040204" pitchFamily="34" charset="0"/>
              </a:rPr>
              <a:t>while</a:t>
            </a:r>
            <a:r>
              <a:rPr lang="en-US" sz="1800" b="0" dirty="0">
                <a:solidFill>
                  <a:srgbClr val="000000"/>
                </a:solidFill>
                <a:latin typeface="verdana" panose="020B0604030504040204" pitchFamily="34" charset="0"/>
              </a:rPr>
              <a:t>(</a:t>
            </a:r>
            <a:r>
              <a:rPr lang="en-US" sz="1800" b="0" dirty="0" err="1">
                <a:solidFill>
                  <a:srgbClr val="000000"/>
                </a:solidFill>
                <a:latin typeface="verdana" panose="020B0604030504040204" pitchFamily="34" charset="0"/>
              </a:rPr>
              <a:t>scanner.hasNext</a:t>
            </a:r>
            <a:r>
              <a:rPr lang="en-US" sz="1800" b="0" dirty="0">
                <a:solidFill>
                  <a:srgbClr val="000000"/>
                </a:solidFill>
                <a:latin typeface="verdana" panose="020B0604030504040204" pitchFamily="34" charset="0"/>
              </a:rPr>
              <a:t>()){  </a:t>
            </a:r>
          </a:p>
          <a:p>
            <a:r>
              <a:rPr lang="en-US" sz="1800" b="0" dirty="0">
                <a:solidFill>
                  <a:srgbClr val="000000"/>
                </a:solidFill>
                <a:latin typeface="verdana" panose="020B0604030504040204" pitchFamily="34" charset="0"/>
              </a:rPr>
              <a:t>            </a:t>
            </a:r>
            <a:r>
              <a:rPr lang="en-US" sz="1800" b="0" dirty="0" err="1">
                <a:solidFill>
                  <a:srgbClr val="000000"/>
                </a:solidFill>
                <a:latin typeface="verdana" panose="020B0604030504040204" pitchFamily="34" charset="0"/>
              </a:rPr>
              <a:t>System.out.println</a:t>
            </a:r>
            <a:r>
              <a:rPr lang="en-US" sz="1800" b="0" dirty="0">
                <a:solidFill>
                  <a:srgbClr val="000000"/>
                </a:solidFill>
                <a:latin typeface="verdana" panose="020B0604030504040204" pitchFamily="34" charset="0"/>
              </a:rPr>
              <a:t>(</a:t>
            </a:r>
            <a:r>
              <a:rPr lang="en-US" sz="1800" b="0" dirty="0" err="1">
                <a:solidFill>
                  <a:srgbClr val="000000"/>
                </a:solidFill>
                <a:latin typeface="verdana" panose="020B0604030504040204" pitchFamily="34" charset="0"/>
              </a:rPr>
              <a:t>scanner.next</a:t>
            </a:r>
            <a:r>
              <a:rPr lang="en-US" sz="1800" b="0" dirty="0">
                <a:solidFill>
                  <a:srgbClr val="000000"/>
                </a:solidFill>
                <a:latin typeface="verdana" panose="020B0604030504040204" pitchFamily="34" charset="0"/>
              </a:rPr>
              <a:t>());  </a:t>
            </a:r>
          </a:p>
          <a:p>
            <a:r>
              <a:rPr lang="en-US" sz="1800" b="0" dirty="0">
                <a:solidFill>
                  <a:srgbClr val="000000"/>
                </a:solidFill>
                <a:latin typeface="verdana" panose="020B0604030504040204" pitchFamily="34" charset="0"/>
              </a:rPr>
              <a:t>        }  </a:t>
            </a:r>
          </a:p>
          <a:p>
            <a:r>
              <a:rPr lang="en-US" sz="1800" b="0" dirty="0">
                <a:solidFill>
                  <a:srgbClr val="000000"/>
                </a:solidFill>
                <a:latin typeface="verdana" panose="020B0604030504040204" pitchFamily="34" charset="0"/>
              </a:rPr>
              <a:t>          </a:t>
            </a:r>
            <a:r>
              <a:rPr lang="en-US" sz="1800" b="0" dirty="0">
                <a:solidFill>
                  <a:srgbClr val="008200"/>
                </a:solidFill>
                <a:latin typeface="verdana" panose="020B0604030504040204" pitchFamily="34" charset="0"/>
              </a:rPr>
              <a:t>//Display the new delimiter</a:t>
            </a:r>
            <a:r>
              <a:rPr lang="en-US" sz="1800" b="0" dirty="0">
                <a:solidFill>
                  <a:srgbClr val="000000"/>
                </a:solidFill>
                <a:latin typeface="verdana" panose="020B0604030504040204" pitchFamily="34" charset="0"/>
              </a:rPr>
              <a:t>  </a:t>
            </a:r>
          </a:p>
          <a:p>
            <a:r>
              <a:rPr lang="en-US" sz="1800" b="0" dirty="0">
                <a:solidFill>
                  <a:srgbClr val="000000"/>
                </a:solidFill>
                <a:latin typeface="verdana" panose="020B0604030504040204" pitchFamily="34" charset="0"/>
              </a:rPr>
              <a:t>          </a:t>
            </a:r>
            <a:r>
              <a:rPr lang="en-US" sz="1800" b="0" dirty="0" err="1">
                <a:solidFill>
                  <a:srgbClr val="000000"/>
                </a:solidFill>
                <a:latin typeface="verdana" panose="020B0604030504040204" pitchFamily="34" charset="0"/>
              </a:rPr>
              <a:t>System.out.println</a:t>
            </a:r>
            <a:r>
              <a:rPr lang="en-US" sz="1800" b="0" dirty="0">
                <a:solidFill>
                  <a:srgbClr val="000000"/>
                </a:solidFill>
                <a:latin typeface="verdana" panose="020B0604030504040204" pitchFamily="34" charset="0"/>
              </a:rPr>
              <a:t>(</a:t>
            </a:r>
            <a:r>
              <a:rPr lang="en-US" sz="1800" b="0" dirty="0">
                <a:solidFill>
                  <a:srgbClr val="0000FF"/>
                </a:solidFill>
                <a:latin typeface="verdana" panose="020B0604030504040204" pitchFamily="34" charset="0"/>
              </a:rPr>
              <a:t>"Delimiter used: "</a:t>
            </a:r>
            <a:r>
              <a:rPr lang="en-US" sz="1800" b="0" dirty="0">
                <a:solidFill>
                  <a:srgbClr val="000000"/>
                </a:solidFill>
                <a:latin typeface="verdana" panose="020B0604030504040204" pitchFamily="34" charset="0"/>
              </a:rPr>
              <a:t> +</a:t>
            </a:r>
            <a:r>
              <a:rPr lang="en-US" sz="1800" b="0" dirty="0" err="1">
                <a:solidFill>
                  <a:srgbClr val="000000"/>
                </a:solidFill>
                <a:latin typeface="verdana" panose="020B0604030504040204" pitchFamily="34" charset="0"/>
              </a:rPr>
              <a:t>scanner.delimiter</a:t>
            </a:r>
            <a:r>
              <a:rPr lang="en-US" sz="1800" b="0" dirty="0">
                <a:solidFill>
                  <a:srgbClr val="000000"/>
                </a:solidFill>
                <a:latin typeface="verdana" panose="020B0604030504040204" pitchFamily="34" charset="0"/>
              </a:rPr>
              <a:t>());            </a:t>
            </a:r>
          </a:p>
          <a:p>
            <a:r>
              <a:rPr lang="en-US" sz="1800" b="0" dirty="0">
                <a:solidFill>
                  <a:srgbClr val="000000"/>
                </a:solidFill>
                <a:latin typeface="verdana" panose="020B0604030504040204" pitchFamily="34" charset="0"/>
              </a:rPr>
              <a:t>          </a:t>
            </a:r>
            <a:r>
              <a:rPr lang="en-US" sz="1800" b="0" dirty="0" err="1">
                <a:solidFill>
                  <a:srgbClr val="000000"/>
                </a:solidFill>
                <a:latin typeface="verdana" panose="020B0604030504040204" pitchFamily="34" charset="0"/>
              </a:rPr>
              <a:t>scanner.close</a:t>
            </a:r>
            <a:r>
              <a:rPr lang="en-US" sz="1800" b="0" dirty="0">
                <a:solidFill>
                  <a:srgbClr val="000000"/>
                </a:solidFill>
                <a:latin typeface="verdana" panose="020B0604030504040204" pitchFamily="34" charset="0"/>
              </a:rPr>
              <a:t>();  </a:t>
            </a:r>
          </a:p>
          <a:p>
            <a:r>
              <a:rPr lang="en-US" sz="1800" b="0" dirty="0">
                <a:solidFill>
                  <a:srgbClr val="000000"/>
                </a:solidFill>
                <a:latin typeface="verdana" panose="020B0604030504040204" pitchFamily="34" charset="0"/>
              </a:rPr>
              <a:t>          }    </a:t>
            </a:r>
          </a:p>
          <a:p>
            <a:r>
              <a:rPr lang="en-US" sz="1800" b="0" dirty="0">
                <a:solidFill>
                  <a:srgbClr val="000000"/>
                </a:solidFill>
                <a:latin typeface="verdana" panose="020B0604030504040204" pitchFamily="34" charset="0"/>
              </a:rPr>
              <a:t>} </a:t>
            </a:r>
            <a:r>
              <a:rPr lang="en-US" sz="2400" b="0" dirty="0">
                <a:solidFill>
                  <a:srgbClr val="000000"/>
                </a:solidFill>
                <a:latin typeface="verdana" panose="020B0604030504040204" pitchFamily="34" charset="0"/>
              </a:rPr>
              <a:t> </a:t>
            </a:r>
            <a:endParaRPr lang="en-US" sz="2400" b="0" i="0" dirty="0">
              <a:solidFill>
                <a:srgbClr val="000000"/>
              </a:solidFill>
              <a:effectLst/>
              <a:latin typeface="verdana" panose="020B0604030504040204" pitchFamily="34" charset="0"/>
            </a:endParaRPr>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8640" y="1089360"/>
              <a:ext cx="2831040" cy="1661400"/>
            </p14:xfrm>
          </p:contentPart>
        </mc:Choice>
        <mc:Fallback xmlns="">
          <p:pic>
            <p:nvPicPr>
              <p:cNvPr id="4" name="Ink 3"/>
              <p:cNvPicPr/>
              <p:nvPr/>
            </p:nvPicPr>
            <p:blipFill>
              <a:blip r:embed="rId4"/>
              <a:stretch>
                <a:fillRect/>
              </a:stretch>
            </p:blipFill>
            <p:spPr>
              <a:xfrm>
                <a:off x="-18000" y="1080000"/>
                <a:ext cx="2849760" cy="1680120"/>
              </a:xfrm>
              <a:prstGeom prst="rect">
                <a:avLst/>
              </a:prstGeom>
            </p:spPr>
          </p:pic>
        </mc:Fallback>
      </mc:AlternateContent>
    </p:spTree>
    <p:extLst>
      <p:ext uri="{BB962C8B-B14F-4D97-AF65-F5344CB8AC3E}">
        <p14:creationId xmlns:p14="http://schemas.microsoft.com/office/powerpoint/2010/main" val="212116049"/>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382000" cy="838200"/>
          </a:xfrm>
        </p:spPr>
        <p:txBody>
          <a:bodyPr/>
          <a:lstStyle/>
          <a:p>
            <a:r>
              <a:rPr lang="en-US" dirty="0" smtClean="0">
                <a:latin typeface="+mj-lt"/>
              </a:rPr>
              <a:t>Java String</a:t>
            </a:r>
            <a:endParaRPr lang="en-US" dirty="0">
              <a:latin typeface="+mj-lt"/>
            </a:endParaRPr>
          </a:p>
        </p:txBody>
      </p:sp>
      <p:sp>
        <p:nvSpPr>
          <p:cNvPr id="3" name="Content Placeholder 2"/>
          <p:cNvSpPr>
            <a:spLocks noGrp="1"/>
          </p:cNvSpPr>
          <p:nvPr>
            <p:ph idx="1"/>
          </p:nvPr>
        </p:nvSpPr>
        <p:spPr>
          <a:xfrm>
            <a:off x="35391" y="914400"/>
            <a:ext cx="9032409" cy="5638800"/>
          </a:xfrm>
        </p:spPr>
        <p:txBody>
          <a:bodyPr/>
          <a:lstStyle/>
          <a:p>
            <a:r>
              <a:rPr lang="en-US" sz="3200" dirty="0"/>
              <a:t>Generally, String is a </a:t>
            </a:r>
            <a:r>
              <a:rPr lang="en-US" sz="3200" dirty="0">
                <a:solidFill>
                  <a:srgbClr val="00B050"/>
                </a:solidFill>
              </a:rPr>
              <a:t>sequence of characters</a:t>
            </a:r>
            <a:r>
              <a:rPr lang="en-US" sz="3200" dirty="0"/>
              <a:t>. But in Java, string is an </a:t>
            </a:r>
            <a:r>
              <a:rPr lang="en-US" sz="3200" dirty="0">
                <a:solidFill>
                  <a:srgbClr val="FF0000"/>
                </a:solidFill>
              </a:rPr>
              <a:t>object that represents a sequence of characters</a:t>
            </a:r>
            <a:r>
              <a:rPr lang="en-US" sz="3200" dirty="0" smtClean="0">
                <a:solidFill>
                  <a:srgbClr val="FF0000"/>
                </a:solidFill>
              </a:rPr>
              <a:t>.</a:t>
            </a:r>
            <a:endParaRPr lang="en-US" sz="3200" dirty="0" smtClean="0"/>
          </a:p>
          <a:p>
            <a:r>
              <a:rPr lang="en-US" sz="3200" dirty="0" smtClean="0"/>
              <a:t>The </a:t>
            </a:r>
            <a:r>
              <a:rPr lang="en-US" sz="3200" dirty="0" err="1">
                <a:solidFill>
                  <a:srgbClr val="0000CC"/>
                </a:solidFill>
              </a:rPr>
              <a:t>java.lang.String</a:t>
            </a:r>
            <a:r>
              <a:rPr lang="en-US" sz="3200" dirty="0"/>
              <a:t> class is used to create a string object</a:t>
            </a:r>
            <a:r>
              <a:rPr lang="en-US" sz="3200" dirty="0" smtClean="0"/>
              <a:t>.</a:t>
            </a:r>
          </a:p>
          <a:p>
            <a:r>
              <a:rPr lang="en-US" dirty="0"/>
              <a:t>There are two ways to create String object</a:t>
            </a:r>
            <a:r>
              <a:rPr lang="en-US" dirty="0" smtClean="0"/>
              <a:t>:</a:t>
            </a:r>
            <a:endParaRPr lang="en-US" dirty="0"/>
          </a:p>
          <a:p>
            <a:pPr lvl="1"/>
            <a:r>
              <a:rPr lang="en-US" sz="2800" dirty="0">
                <a:solidFill>
                  <a:srgbClr val="C00000"/>
                </a:solidFill>
              </a:rPr>
              <a:t>By string literal</a:t>
            </a:r>
          </a:p>
          <a:p>
            <a:pPr lvl="1"/>
            <a:r>
              <a:rPr lang="en-US" sz="2800" dirty="0">
                <a:solidFill>
                  <a:srgbClr val="C00000"/>
                </a:solidFill>
              </a:rPr>
              <a:t>By new keyword</a:t>
            </a:r>
            <a:endParaRPr lang="en-US" sz="2800" dirty="0" smtClean="0">
              <a:solidFill>
                <a:srgbClr val="C00000"/>
              </a:solidFill>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14</a:t>
            </a:fld>
            <a:endParaRPr lang="en-US"/>
          </a:p>
        </p:txBody>
      </p:sp>
    </p:spTree>
    <p:extLst>
      <p:ext uri="{BB962C8B-B14F-4D97-AF65-F5344CB8AC3E}">
        <p14:creationId xmlns:p14="http://schemas.microsoft.com/office/powerpoint/2010/main" val="2355356754"/>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382000" cy="838200"/>
          </a:xfrm>
        </p:spPr>
        <p:txBody>
          <a:bodyPr/>
          <a:lstStyle/>
          <a:p>
            <a:r>
              <a:rPr lang="en-US" dirty="0" smtClean="0">
                <a:latin typeface="+mj-lt"/>
              </a:rPr>
              <a:t>Java String</a:t>
            </a:r>
            <a:endParaRPr lang="en-US" dirty="0">
              <a:latin typeface="+mj-lt"/>
            </a:endParaRPr>
          </a:p>
        </p:txBody>
      </p:sp>
      <p:sp>
        <p:nvSpPr>
          <p:cNvPr id="3" name="Content Placeholder 2"/>
          <p:cNvSpPr>
            <a:spLocks noGrp="1"/>
          </p:cNvSpPr>
          <p:nvPr>
            <p:ph idx="1"/>
          </p:nvPr>
        </p:nvSpPr>
        <p:spPr>
          <a:xfrm>
            <a:off x="67141" y="764088"/>
            <a:ext cx="9032409" cy="5638800"/>
          </a:xfrm>
        </p:spPr>
        <p:txBody>
          <a:bodyPr/>
          <a:lstStyle/>
          <a:p>
            <a:r>
              <a:rPr lang="en-GB" dirty="0"/>
              <a:t>We access individual characters of a string by calling the </a:t>
            </a:r>
            <a:r>
              <a:rPr lang="en-GB" b="1" dirty="0" err="1"/>
              <a:t>charAt</a:t>
            </a:r>
            <a:r>
              <a:rPr lang="en-GB" b="1" dirty="0"/>
              <a:t> </a:t>
            </a:r>
            <a:r>
              <a:rPr lang="en-GB" dirty="0"/>
              <a:t>method </a:t>
            </a:r>
            <a:r>
              <a:rPr lang="en-GB" dirty="0" smtClean="0"/>
              <a:t>of the </a:t>
            </a:r>
            <a:r>
              <a:rPr lang="en-GB" dirty="0"/>
              <a:t>String object. </a:t>
            </a:r>
            <a:endParaRPr lang="en-GB" dirty="0" smtClean="0"/>
          </a:p>
          <a:p>
            <a:r>
              <a:rPr lang="en-GB" dirty="0" smtClean="0"/>
              <a:t>For </a:t>
            </a:r>
            <a:r>
              <a:rPr lang="en-GB" dirty="0"/>
              <a:t>example, to display the individual characters of the </a:t>
            </a:r>
            <a:r>
              <a:rPr lang="en-GB" dirty="0" smtClean="0"/>
              <a:t>string</a:t>
            </a:r>
            <a:r>
              <a:rPr lang="en-GB" dirty="0"/>
              <a:t> </a:t>
            </a:r>
            <a:r>
              <a:rPr lang="en-GB" dirty="0" smtClean="0"/>
              <a:t>“Sumatra” </a:t>
            </a:r>
            <a:r>
              <a:rPr lang="en-GB" dirty="0"/>
              <a:t>one at a time, we can write </a:t>
            </a:r>
            <a:br>
              <a:rPr lang="en-GB" dirty="0"/>
            </a:br>
            <a:endParaRPr lang="en-US" dirty="0" smtClean="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15</a:t>
            </a:fld>
            <a:endParaRPr lang="en-US"/>
          </a:p>
        </p:txBody>
      </p:sp>
      <p:pic>
        <p:nvPicPr>
          <p:cNvPr id="4" name="Picture 3"/>
          <p:cNvPicPr>
            <a:picLocks noChangeAspect="1"/>
          </p:cNvPicPr>
          <p:nvPr/>
        </p:nvPicPr>
        <p:blipFill>
          <a:blip r:embed="rId3"/>
          <a:stretch>
            <a:fillRect/>
          </a:stretch>
        </p:blipFill>
        <p:spPr>
          <a:xfrm>
            <a:off x="1481515" y="4860496"/>
            <a:ext cx="5713035" cy="1691787"/>
          </a:xfrm>
          <a:prstGeom prst="rect">
            <a:avLst/>
          </a:prstGeom>
        </p:spPr>
      </p:pic>
      <p:pic>
        <p:nvPicPr>
          <p:cNvPr id="5" name="Picture 4"/>
          <p:cNvPicPr>
            <a:picLocks noChangeAspect="1"/>
          </p:cNvPicPr>
          <p:nvPr/>
        </p:nvPicPr>
        <p:blipFill>
          <a:blip r:embed="rId4"/>
          <a:stretch>
            <a:fillRect/>
          </a:stretch>
        </p:blipFill>
        <p:spPr>
          <a:xfrm>
            <a:off x="583451" y="2416087"/>
            <a:ext cx="5637980" cy="2295014"/>
          </a:xfrm>
          <a:prstGeom prst="rect">
            <a:avLst/>
          </a:prstGeom>
        </p:spPr>
      </p:pic>
    </p:spTree>
    <p:extLst>
      <p:ext uri="{BB962C8B-B14F-4D97-AF65-F5344CB8AC3E}">
        <p14:creationId xmlns:p14="http://schemas.microsoft.com/office/powerpoint/2010/main" val="1724935550"/>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382000" cy="838200"/>
          </a:xfrm>
        </p:spPr>
        <p:txBody>
          <a:bodyPr/>
          <a:lstStyle/>
          <a:p>
            <a:r>
              <a:rPr lang="en-US" altLang="en-US" dirty="0">
                <a:latin typeface="+mj-lt"/>
              </a:rPr>
              <a:t>String Constructor</a:t>
            </a:r>
            <a:endParaRPr lang="en-US" dirty="0">
              <a:latin typeface="+mj-lt"/>
            </a:endParaRPr>
          </a:p>
        </p:txBody>
      </p:sp>
      <p:sp>
        <p:nvSpPr>
          <p:cNvPr id="3" name="Content Placeholder 2"/>
          <p:cNvSpPr>
            <a:spLocks noGrp="1"/>
          </p:cNvSpPr>
          <p:nvPr>
            <p:ph idx="1"/>
          </p:nvPr>
        </p:nvSpPr>
        <p:spPr>
          <a:xfrm>
            <a:off x="35391" y="914400"/>
            <a:ext cx="9032409" cy="5638800"/>
          </a:xfrm>
        </p:spPr>
        <p:txBody>
          <a:bodyPr/>
          <a:lstStyle/>
          <a:p>
            <a:r>
              <a:rPr lang="en-GB" sz="3200" dirty="0" smtClean="0"/>
              <a:t>String </a:t>
            </a:r>
            <a:r>
              <a:rPr lang="en-GB" sz="3200" dirty="0"/>
              <a:t>class provide many constructors and more</a:t>
            </a:r>
            <a:br>
              <a:rPr lang="en-GB" sz="3200" dirty="0"/>
            </a:br>
            <a:r>
              <a:rPr lang="en-GB" sz="3200" dirty="0"/>
              <a:t>than 40 methods for examining in individual</a:t>
            </a:r>
            <a:br>
              <a:rPr lang="en-GB" sz="3200" dirty="0"/>
            </a:br>
            <a:r>
              <a:rPr lang="en-GB" sz="3200" dirty="0"/>
              <a:t>characters in a </a:t>
            </a:r>
            <a:r>
              <a:rPr lang="en-GB" sz="3200" dirty="0" smtClean="0"/>
              <a:t>sequence</a:t>
            </a:r>
          </a:p>
          <a:p>
            <a:r>
              <a:rPr lang="en-GB" sz="3200" dirty="0" smtClean="0"/>
              <a:t>You </a:t>
            </a:r>
            <a:r>
              <a:rPr lang="en-GB" sz="3200" dirty="0"/>
              <a:t>can create a String from a String value or from </a:t>
            </a:r>
            <a:r>
              <a:rPr lang="en-GB" sz="3200" dirty="0" smtClean="0"/>
              <a:t>an array </a:t>
            </a:r>
            <a:r>
              <a:rPr lang="en-GB" sz="3200" dirty="0"/>
              <a:t>of characters.</a:t>
            </a:r>
            <a:br>
              <a:rPr lang="en-GB" sz="3200" dirty="0"/>
            </a:br>
            <a:r>
              <a:rPr lang="en-GB" sz="3200" dirty="0"/>
              <a:t>– </a:t>
            </a:r>
            <a:r>
              <a:rPr lang="en-GB" sz="3200" dirty="0">
                <a:solidFill>
                  <a:srgbClr val="BC1450"/>
                </a:solidFill>
              </a:rPr>
              <a:t>String </a:t>
            </a:r>
            <a:r>
              <a:rPr lang="en-GB" sz="3200" dirty="0" err="1">
                <a:solidFill>
                  <a:srgbClr val="BC1450"/>
                </a:solidFill>
              </a:rPr>
              <a:t>newString</a:t>
            </a:r>
            <a:r>
              <a:rPr lang="en-GB" sz="3200" dirty="0">
                <a:solidFill>
                  <a:srgbClr val="BC1450"/>
                </a:solidFill>
              </a:rPr>
              <a:t> = new String(</a:t>
            </a:r>
            <a:r>
              <a:rPr lang="en-GB" sz="3200" dirty="0" err="1">
                <a:solidFill>
                  <a:srgbClr val="BC1450"/>
                </a:solidFill>
              </a:rPr>
              <a:t>stringValue</a:t>
            </a:r>
            <a:r>
              <a:rPr lang="en-GB" sz="3200" dirty="0" smtClean="0">
                <a:solidFill>
                  <a:srgbClr val="BC1450"/>
                </a:solidFill>
              </a:rPr>
              <a:t>);</a:t>
            </a:r>
          </a:p>
          <a:p>
            <a:r>
              <a:rPr lang="en-GB" sz="3200" dirty="0" smtClean="0"/>
              <a:t>The </a:t>
            </a:r>
            <a:r>
              <a:rPr lang="en-GB" sz="3200" dirty="0"/>
              <a:t>argument </a:t>
            </a:r>
            <a:r>
              <a:rPr lang="en-GB" sz="3200" dirty="0" err="1"/>
              <a:t>stringValue</a:t>
            </a:r>
            <a:r>
              <a:rPr lang="en-GB" sz="3200" dirty="0"/>
              <a:t> is a sequence of </a:t>
            </a:r>
            <a:r>
              <a:rPr lang="en-GB" sz="3200" dirty="0" smtClean="0"/>
              <a:t>characters enclosed </a:t>
            </a:r>
            <a:r>
              <a:rPr lang="en-GB" sz="3200" dirty="0"/>
              <a:t>inside double quotes</a:t>
            </a:r>
            <a:br>
              <a:rPr lang="en-GB" sz="3200" dirty="0"/>
            </a:br>
            <a:r>
              <a:rPr lang="en-GB" sz="3200" dirty="0"/>
              <a:t>– </a:t>
            </a:r>
            <a:r>
              <a:rPr lang="en-GB" sz="3200" dirty="0">
                <a:solidFill>
                  <a:srgbClr val="BC1450"/>
                </a:solidFill>
              </a:rPr>
              <a:t>String message = new String (“</a:t>
            </a:r>
            <a:r>
              <a:rPr lang="en-GB" sz="3200" dirty="0">
                <a:solidFill>
                  <a:srgbClr val="0000CC"/>
                </a:solidFill>
              </a:rPr>
              <a:t>Welcome</a:t>
            </a:r>
            <a:r>
              <a:rPr lang="en-GB" sz="3200" dirty="0">
                <a:solidFill>
                  <a:srgbClr val="BC1450"/>
                </a:solidFill>
              </a:rPr>
              <a:t>”);</a:t>
            </a:r>
            <a:br>
              <a:rPr lang="en-GB" sz="3200" dirty="0">
                <a:solidFill>
                  <a:srgbClr val="BC1450"/>
                </a:solidFill>
              </a:rPr>
            </a:br>
            <a:r>
              <a:rPr lang="en-GB" sz="3200" dirty="0">
                <a:solidFill>
                  <a:srgbClr val="BC1450"/>
                </a:solidFill>
              </a:rPr>
              <a:t>– String message = “</a:t>
            </a:r>
            <a:r>
              <a:rPr lang="en-GB" sz="3200" dirty="0">
                <a:solidFill>
                  <a:srgbClr val="0000CC"/>
                </a:solidFill>
              </a:rPr>
              <a:t>Welcome</a:t>
            </a:r>
            <a:r>
              <a:rPr lang="en-GB" sz="3200" dirty="0">
                <a:solidFill>
                  <a:srgbClr val="BC1450"/>
                </a:solidFill>
              </a:rPr>
              <a:t>”; </a:t>
            </a:r>
            <a:br>
              <a:rPr lang="en-GB" sz="3200" dirty="0">
                <a:solidFill>
                  <a:srgbClr val="BC1450"/>
                </a:solidFill>
              </a:rPr>
            </a:br>
            <a:endParaRPr lang="en-US" dirty="0" smtClean="0">
              <a:solidFill>
                <a:srgbClr val="BC1450"/>
              </a:solidFill>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16</a:t>
            </a:fld>
            <a:endParaRPr lang="en-US"/>
          </a:p>
        </p:txBody>
      </p:sp>
    </p:spTree>
    <p:extLst>
      <p:ext uri="{BB962C8B-B14F-4D97-AF65-F5344CB8AC3E}">
        <p14:creationId xmlns:p14="http://schemas.microsoft.com/office/powerpoint/2010/main" val="362968475"/>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382000" cy="838200"/>
          </a:xfrm>
        </p:spPr>
        <p:txBody>
          <a:bodyPr/>
          <a:lstStyle/>
          <a:p>
            <a:r>
              <a:rPr lang="en-US" dirty="0">
                <a:latin typeface="+mj-lt"/>
              </a:rPr>
              <a:t>String Literal</a:t>
            </a:r>
          </a:p>
        </p:txBody>
      </p:sp>
      <p:sp>
        <p:nvSpPr>
          <p:cNvPr id="3" name="Content Placeholder 2"/>
          <p:cNvSpPr>
            <a:spLocks noGrp="1"/>
          </p:cNvSpPr>
          <p:nvPr>
            <p:ph idx="1"/>
          </p:nvPr>
        </p:nvSpPr>
        <p:spPr>
          <a:xfrm>
            <a:off x="35391" y="914400"/>
            <a:ext cx="9032409" cy="5638800"/>
          </a:xfrm>
        </p:spPr>
        <p:txBody>
          <a:bodyPr/>
          <a:lstStyle/>
          <a:p>
            <a:pPr algn="just"/>
            <a:r>
              <a:rPr lang="en-US" sz="3200" dirty="0">
                <a:solidFill>
                  <a:srgbClr val="000000"/>
                </a:solidFill>
              </a:rPr>
              <a:t>Java String literal is created by using double quotes. For Example:</a:t>
            </a:r>
          </a:p>
          <a:p>
            <a:pPr marL="857250" lvl="2" indent="0" algn="just">
              <a:buNone/>
            </a:pPr>
            <a:r>
              <a:rPr lang="en-US" sz="3200" dirty="0">
                <a:solidFill>
                  <a:srgbClr val="000000"/>
                </a:solidFill>
              </a:rPr>
              <a:t>String s=</a:t>
            </a:r>
            <a:r>
              <a:rPr lang="en-US" sz="3200" dirty="0">
                <a:solidFill>
                  <a:srgbClr val="0000FF"/>
                </a:solidFill>
              </a:rPr>
              <a:t>"welcome"</a:t>
            </a:r>
            <a:r>
              <a:rPr lang="en-US" sz="3200" dirty="0">
                <a:solidFill>
                  <a:srgbClr val="000000"/>
                </a:solidFill>
              </a:rPr>
              <a:t>;  </a:t>
            </a:r>
          </a:p>
          <a:p>
            <a:pPr algn="just"/>
            <a:r>
              <a:rPr lang="en-US" sz="3200" dirty="0">
                <a:solidFill>
                  <a:srgbClr val="000000"/>
                </a:solidFill>
              </a:rPr>
              <a:t>Each time you create a string literal, the JVM checks the "</a:t>
            </a:r>
            <a:r>
              <a:rPr lang="en-US" sz="3200" dirty="0">
                <a:solidFill>
                  <a:srgbClr val="FF0000"/>
                </a:solidFill>
              </a:rPr>
              <a:t>string constant pool</a:t>
            </a:r>
            <a:r>
              <a:rPr lang="en-US" sz="3200" dirty="0">
                <a:solidFill>
                  <a:srgbClr val="000000"/>
                </a:solidFill>
              </a:rPr>
              <a:t>" first. If the string already exists in the pool, a reference to the pooled instance is returned. If the string doesn't exist in the pool, a new string instance is created and placed in the pool. For example:</a:t>
            </a:r>
          </a:p>
          <a:p>
            <a:pPr marL="857250" lvl="2" indent="0" algn="just">
              <a:buNone/>
            </a:pPr>
            <a:r>
              <a:rPr lang="en-US" sz="2800" dirty="0" smtClean="0">
                <a:solidFill>
                  <a:srgbClr val="000000"/>
                </a:solidFill>
              </a:rPr>
              <a:t>String s1=</a:t>
            </a:r>
            <a:r>
              <a:rPr lang="en-US" sz="2800" dirty="0" smtClean="0">
                <a:solidFill>
                  <a:srgbClr val="0000FF"/>
                </a:solidFill>
              </a:rPr>
              <a:t>"Welcome"</a:t>
            </a:r>
            <a:r>
              <a:rPr lang="en-US" sz="2800" dirty="0" smtClean="0">
                <a:solidFill>
                  <a:srgbClr val="000000"/>
                </a:solidFill>
              </a:rPr>
              <a:t>;  </a:t>
            </a:r>
          </a:p>
          <a:p>
            <a:pPr marL="857250" lvl="2" indent="0" algn="just">
              <a:buNone/>
            </a:pPr>
            <a:r>
              <a:rPr lang="en-US" sz="2800" dirty="0" smtClean="0">
                <a:solidFill>
                  <a:srgbClr val="000000"/>
                </a:solidFill>
              </a:rPr>
              <a:t>String s2=</a:t>
            </a:r>
            <a:r>
              <a:rPr lang="en-US" sz="2800" dirty="0" smtClean="0">
                <a:solidFill>
                  <a:srgbClr val="0000FF"/>
                </a:solidFill>
              </a:rPr>
              <a:t>"Welcome"</a:t>
            </a:r>
            <a:r>
              <a:rPr lang="en-US" sz="2800" dirty="0" smtClean="0">
                <a:solidFill>
                  <a:srgbClr val="000000"/>
                </a:solidFill>
              </a:rPr>
              <a:t>;</a:t>
            </a:r>
            <a:r>
              <a:rPr lang="en-US" sz="2800" dirty="0" smtClean="0">
                <a:solidFill>
                  <a:srgbClr val="008200"/>
                </a:solidFill>
              </a:rPr>
              <a:t>//It doesn't create a new instance</a:t>
            </a:r>
            <a:r>
              <a:rPr lang="en-US" sz="2800" dirty="0" smtClean="0">
                <a:solidFill>
                  <a:srgbClr val="000000"/>
                </a:solidFill>
              </a:rPr>
              <a:t>  </a:t>
            </a:r>
            <a:endParaRPr lang="en-US" sz="2800" dirty="0">
              <a:solidFill>
                <a:srgbClr val="000000"/>
              </a:solidFill>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17</a:t>
            </a:fld>
            <a:endParaRPr lang="en-US"/>
          </a:p>
        </p:txBody>
      </p:sp>
    </p:spTree>
    <p:extLst>
      <p:ext uri="{BB962C8B-B14F-4D97-AF65-F5344CB8AC3E}">
        <p14:creationId xmlns:p14="http://schemas.microsoft.com/office/powerpoint/2010/main" val="553030026"/>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382000" cy="838200"/>
          </a:xfrm>
        </p:spPr>
        <p:txBody>
          <a:bodyPr/>
          <a:lstStyle/>
          <a:p>
            <a:r>
              <a:rPr lang="en-US" dirty="0">
                <a:latin typeface="+mj-lt"/>
              </a:rPr>
              <a:t>String Literal</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18</a:t>
            </a:fld>
            <a:endParaRPr lang="en-US"/>
          </a:p>
        </p:txBody>
      </p:sp>
      <p:pic>
        <p:nvPicPr>
          <p:cNvPr id="11266" name="Picture 2" descr="Java string litera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25537" y="914400"/>
            <a:ext cx="6283325" cy="5575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456605"/>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382000" cy="838200"/>
          </a:xfrm>
        </p:spPr>
        <p:txBody>
          <a:bodyPr/>
          <a:lstStyle/>
          <a:p>
            <a:r>
              <a:rPr lang="en-US" dirty="0">
                <a:latin typeface="+mj-lt"/>
              </a:rPr>
              <a:t>String Literal</a:t>
            </a:r>
          </a:p>
        </p:txBody>
      </p:sp>
      <p:sp>
        <p:nvSpPr>
          <p:cNvPr id="3" name="Content Placeholder 2"/>
          <p:cNvSpPr>
            <a:spLocks noGrp="1"/>
          </p:cNvSpPr>
          <p:nvPr>
            <p:ph idx="1"/>
          </p:nvPr>
        </p:nvSpPr>
        <p:spPr>
          <a:xfrm>
            <a:off x="35391" y="914400"/>
            <a:ext cx="9032409" cy="5638800"/>
          </a:xfrm>
        </p:spPr>
        <p:txBody>
          <a:bodyPr/>
          <a:lstStyle/>
          <a:p>
            <a:pPr algn="just"/>
            <a:r>
              <a:rPr lang="en-US" sz="3200" dirty="0">
                <a:solidFill>
                  <a:srgbClr val="000000"/>
                </a:solidFill>
              </a:rPr>
              <a:t>In the above example, only </a:t>
            </a:r>
            <a:r>
              <a:rPr lang="en-US" sz="3200" dirty="0" smtClean="0">
                <a:solidFill>
                  <a:srgbClr val="000000"/>
                </a:solidFill>
              </a:rPr>
              <a:t>one</a:t>
            </a:r>
            <a:r>
              <a:rPr lang="en-GB" sz="3200" kern="1200" dirty="0" smtClean="0">
                <a:latin typeface="Times New Roman" pitchFamily="18" charset="0"/>
              </a:rPr>
              <a:t> </a:t>
            </a:r>
            <a:r>
              <a:rPr lang="en-GB" sz="3200" kern="1200" dirty="0">
                <a:latin typeface="Times New Roman" pitchFamily="18" charset="0"/>
              </a:rPr>
              <a:t>instance with the value of the string</a:t>
            </a:r>
            <a:r>
              <a:rPr lang="en-US" sz="3200" dirty="0" smtClean="0">
                <a:solidFill>
                  <a:srgbClr val="000000"/>
                </a:solidFill>
              </a:rPr>
              <a:t> </a:t>
            </a:r>
            <a:r>
              <a:rPr lang="en-US" sz="3200" dirty="0">
                <a:solidFill>
                  <a:srgbClr val="000000"/>
                </a:solidFill>
              </a:rPr>
              <a:t>will be created. </a:t>
            </a:r>
            <a:endParaRPr lang="en-US" sz="3200" dirty="0" smtClean="0">
              <a:solidFill>
                <a:srgbClr val="000000"/>
              </a:solidFill>
            </a:endParaRPr>
          </a:p>
          <a:p>
            <a:pPr algn="just"/>
            <a:r>
              <a:rPr lang="en-US" sz="3200" dirty="0" smtClean="0">
                <a:solidFill>
                  <a:srgbClr val="000000"/>
                </a:solidFill>
              </a:rPr>
              <a:t>Firstly</a:t>
            </a:r>
            <a:r>
              <a:rPr lang="en-US" sz="3200" dirty="0">
                <a:solidFill>
                  <a:srgbClr val="000000"/>
                </a:solidFill>
              </a:rPr>
              <a:t>, JVM will not find any string </a:t>
            </a:r>
            <a:r>
              <a:rPr lang="en-US" sz="3200" dirty="0" smtClean="0">
                <a:solidFill>
                  <a:srgbClr val="000000"/>
                </a:solidFill>
              </a:rPr>
              <a:t>instance with </a:t>
            </a:r>
            <a:r>
              <a:rPr lang="en-US" sz="3200" dirty="0">
                <a:solidFill>
                  <a:srgbClr val="000000"/>
                </a:solidFill>
              </a:rPr>
              <a:t>the value "Welcome" in string constant pool, that is why it will create a new </a:t>
            </a:r>
            <a:r>
              <a:rPr lang="en-US" sz="3200" dirty="0" smtClean="0">
                <a:solidFill>
                  <a:srgbClr val="000000"/>
                </a:solidFill>
              </a:rPr>
              <a:t>instance. </a:t>
            </a:r>
          </a:p>
          <a:p>
            <a:pPr algn="just"/>
            <a:r>
              <a:rPr lang="en-US" sz="3200" dirty="0" smtClean="0">
                <a:solidFill>
                  <a:srgbClr val="000000"/>
                </a:solidFill>
              </a:rPr>
              <a:t>After </a:t>
            </a:r>
            <a:r>
              <a:rPr lang="en-US" sz="3200" dirty="0">
                <a:solidFill>
                  <a:srgbClr val="000000"/>
                </a:solidFill>
              </a:rPr>
              <a:t>that it will find the string with the value "Welcome" in the pool, it will not create a new </a:t>
            </a:r>
            <a:r>
              <a:rPr lang="en-US" sz="3200" dirty="0" smtClean="0">
                <a:solidFill>
                  <a:srgbClr val="000000"/>
                </a:solidFill>
              </a:rPr>
              <a:t>instance but </a:t>
            </a:r>
            <a:r>
              <a:rPr lang="en-US" sz="3200" dirty="0">
                <a:solidFill>
                  <a:srgbClr val="000000"/>
                </a:solidFill>
              </a:rPr>
              <a:t>will return the reference to the same instance</a:t>
            </a:r>
            <a:r>
              <a:rPr lang="en-US" sz="3200" dirty="0" smtClean="0">
                <a:solidFill>
                  <a:srgbClr val="000000"/>
                </a:solidFill>
              </a:rPr>
              <a:t>.</a:t>
            </a:r>
            <a:r>
              <a:rPr lang="en-GB" sz="3200" dirty="0"/>
              <a:t> </a:t>
            </a:r>
            <a:endParaRPr lang="en-GB" sz="3200" dirty="0" smtClean="0"/>
          </a:p>
          <a:p>
            <a:pPr algn="just"/>
            <a:r>
              <a:rPr lang="en-US" dirty="0" smtClean="0">
                <a:solidFill>
                  <a:srgbClr val="0000CC"/>
                </a:solidFill>
              </a:rPr>
              <a:t>To </a:t>
            </a:r>
            <a:r>
              <a:rPr lang="en-US" dirty="0">
                <a:solidFill>
                  <a:srgbClr val="0000CC"/>
                </a:solidFill>
              </a:rPr>
              <a:t>make Java more memory efficient (because no new </a:t>
            </a:r>
            <a:r>
              <a:rPr lang="en-US" dirty="0" smtClean="0">
                <a:solidFill>
                  <a:srgbClr val="0000CC"/>
                </a:solidFill>
              </a:rPr>
              <a:t>instance is created </a:t>
            </a:r>
            <a:r>
              <a:rPr lang="en-US" dirty="0">
                <a:solidFill>
                  <a:srgbClr val="0000CC"/>
                </a:solidFill>
              </a:rPr>
              <a:t>if it exists already in the string constant pool).</a:t>
            </a:r>
            <a:endParaRPr lang="en-US" sz="2800" dirty="0">
              <a:solidFill>
                <a:srgbClr val="0000CC"/>
              </a:solidFill>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19</a:t>
            </a:fld>
            <a:endParaRPr lang="en-US"/>
          </a:p>
        </p:txBody>
      </p:sp>
    </p:spTree>
    <p:extLst>
      <p:ext uri="{BB962C8B-B14F-4D97-AF65-F5344CB8AC3E}">
        <p14:creationId xmlns:p14="http://schemas.microsoft.com/office/powerpoint/2010/main" val="2986996981"/>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382000" cy="838200"/>
          </a:xfrm>
        </p:spPr>
        <p:txBody>
          <a:bodyPr/>
          <a:lstStyle/>
          <a:p>
            <a:r>
              <a:rPr lang="en-US" dirty="0" smtClean="0">
                <a:effectLst/>
                <a:latin typeface="+mj-lt"/>
              </a:rPr>
              <a:t>Java User Input</a:t>
            </a:r>
            <a:endParaRPr lang="en-US" dirty="0">
              <a:effectLst/>
              <a:latin typeface="+mj-lt"/>
            </a:endParaRPr>
          </a:p>
        </p:txBody>
      </p:sp>
      <p:sp>
        <p:nvSpPr>
          <p:cNvPr id="3" name="Content Placeholder 2"/>
          <p:cNvSpPr>
            <a:spLocks noGrp="1"/>
          </p:cNvSpPr>
          <p:nvPr>
            <p:ph idx="1"/>
          </p:nvPr>
        </p:nvSpPr>
        <p:spPr>
          <a:xfrm>
            <a:off x="35391" y="914400"/>
            <a:ext cx="9032409" cy="5638800"/>
          </a:xfrm>
        </p:spPr>
        <p:txBody>
          <a:bodyPr/>
          <a:lstStyle/>
          <a:p>
            <a:r>
              <a:rPr lang="en-US" dirty="0">
                <a:latin typeface="+mj-lt"/>
              </a:rPr>
              <a:t>There are several ways to get input from the user in Java. You will learn to get input by using Scanner object in this article</a:t>
            </a:r>
            <a:r>
              <a:rPr lang="en-US" dirty="0" smtClean="0">
                <a:latin typeface="+mj-lt"/>
              </a:rPr>
              <a:t>.</a:t>
            </a:r>
          </a:p>
          <a:p>
            <a:r>
              <a:rPr lang="en-US" dirty="0" smtClean="0">
                <a:latin typeface="+mj-lt"/>
              </a:rPr>
              <a:t>The </a:t>
            </a:r>
            <a:r>
              <a:rPr lang="en-US" dirty="0">
                <a:latin typeface="+mj-lt"/>
              </a:rPr>
              <a:t>Scanner class is used to get user input, and it is found in the </a:t>
            </a:r>
            <a:r>
              <a:rPr lang="en-US" dirty="0" err="1">
                <a:solidFill>
                  <a:srgbClr val="0000CC"/>
                </a:solidFill>
                <a:latin typeface="+mj-lt"/>
              </a:rPr>
              <a:t>java.util</a:t>
            </a:r>
            <a:r>
              <a:rPr lang="en-US" dirty="0">
                <a:latin typeface="+mj-lt"/>
              </a:rPr>
              <a:t> package. </a:t>
            </a:r>
            <a:r>
              <a:rPr lang="en-US" dirty="0" smtClean="0">
                <a:latin typeface="+mj-lt"/>
              </a:rPr>
              <a:t> Use  the following code to import Scanner.</a:t>
            </a:r>
          </a:p>
          <a:p>
            <a:pPr marL="1257300" lvl="3" indent="0">
              <a:buNone/>
            </a:pPr>
            <a:r>
              <a:rPr lang="en-US" sz="2400" dirty="0" smtClean="0">
                <a:solidFill>
                  <a:srgbClr val="00B050"/>
                </a:solidFill>
                <a:latin typeface="+mj-lt"/>
                <a:cs typeface="Courier New" panose="02070309020205020404" pitchFamily="49" charset="0"/>
              </a:rPr>
              <a:t>import </a:t>
            </a:r>
            <a:r>
              <a:rPr lang="en-US" sz="2400" dirty="0" err="1">
                <a:solidFill>
                  <a:srgbClr val="00B050"/>
                </a:solidFill>
                <a:latin typeface="+mj-lt"/>
                <a:cs typeface="Courier New" panose="02070309020205020404" pitchFamily="49" charset="0"/>
              </a:rPr>
              <a:t>java.util.Scanner</a:t>
            </a:r>
            <a:r>
              <a:rPr lang="en-US" sz="2400" dirty="0">
                <a:solidFill>
                  <a:srgbClr val="00B050"/>
                </a:solidFill>
                <a:latin typeface="+mj-lt"/>
                <a:cs typeface="Courier New" panose="02070309020205020404" pitchFamily="49" charset="0"/>
              </a:rPr>
              <a:t>;</a:t>
            </a:r>
          </a:p>
          <a:p>
            <a:r>
              <a:rPr lang="en-US" dirty="0" smtClean="0">
                <a:latin typeface="+mj-lt"/>
              </a:rPr>
              <a:t>To </a:t>
            </a:r>
            <a:r>
              <a:rPr lang="en-US" dirty="0">
                <a:latin typeface="+mj-lt"/>
              </a:rPr>
              <a:t>use the Scanner class, create an object of the class and use any of the available methods found in the Scanner class documentation. </a:t>
            </a:r>
            <a:endParaRPr lang="en-US" dirty="0" smtClean="0">
              <a:latin typeface="+mj-lt"/>
            </a:endParaRPr>
          </a:p>
          <a:p>
            <a:pPr marL="1257300" lvl="3" indent="0">
              <a:buNone/>
            </a:pPr>
            <a:r>
              <a:rPr lang="en-US" sz="2400" dirty="0" smtClean="0">
                <a:solidFill>
                  <a:srgbClr val="00B050"/>
                </a:solidFill>
                <a:latin typeface="+mj-lt"/>
                <a:cs typeface="Courier New" panose="02070309020205020404" pitchFamily="49" charset="0"/>
              </a:rPr>
              <a:t>Scanner </a:t>
            </a:r>
            <a:r>
              <a:rPr lang="en-US" sz="2400" dirty="0">
                <a:solidFill>
                  <a:srgbClr val="00B050"/>
                </a:solidFill>
                <a:latin typeface="+mj-lt"/>
                <a:cs typeface="Courier New" panose="02070309020205020404" pitchFamily="49" charset="0"/>
              </a:rPr>
              <a:t>input = new Scanner(System.in);</a:t>
            </a:r>
            <a:endParaRPr lang="en-US" sz="2400" dirty="0" smtClean="0">
              <a:solidFill>
                <a:srgbClr val="00B050"/>
              </a:solidFill>
              <a:latin typeface="+mj-lt"/>
              <a:cs typeface="Courier New" panose="02070309020205020404" pitchFamily="49" charset="0"/>
            </a:endParaRPr>
          </a:p>
          <a:p>
            <a:pPr lvl="2" algn="just"/>
            <a:endParaRPr lang="en-US" dirty="0" smtClean="0">
              <a:latin typeface="+mj-lt"/>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latin typeface="+mj-lt"/>
              </a:rPr>
              <a:pPr>
                <a:defRPr/>
              </a:pPr>
              <a:t>2</a:t>
            </a:fld>
            <a:endParaRPr lang="en-US">
              <a:latin typeface="+mj-lt"/>
            </a:endParaRPr>
          </a:p>
        </p:txBody>
      </p:sp>
    </p:spTree>
    <p:extLst>
      <p:ext uri="{BB962C8B-B14F-4D97-AF65-F5344CB8AC3E}">
        <p14:creationId xmlns:p14="http://schemas.microsoft.com/office/powerpoint/2010/main" val="2584976452"/>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382000" cy="838200"/>
          </a:xfrm>
        </p:spPr>
        <p:txBody>
          <a:bodyPr/>
          <a:lstStyle/>
          <a:p>
            <a:r>
              <a:rPr lang="en-US" dirty="0">
                <a:latin typeface="+mj-lt"/>
              </a:rPr>
              <a:t>String Literal</a:t>
            </a:r>
          </a:p>
        </p:txBody>
      </p:sp>
      <p:sp>
        <p:nvSpPr>
          <p:cNvPr id="3" name="Content Placeholder 2"/>
          <p:cNvSpPr>
            <a:spLocks noGrp="1"/>
          </p:cNvSpPr>
          <p:nvPr>
            <p:ph idx="1"/>
          </p:nvPr>
        </p:nvSpPr>
        <p:spPr>
          <a:xfrm>
            <a:off x="35391" y="914400"/>
            <a:ext cx="9032409" cy="5638800"/>
          </a:xfrm>
        </p:spPr>
        <p:txBody>
          <a:bodyPr/>
          <a:lstStyle/>
          <a:p>
            <a:pPr algn="just"/>
            <a:r>
              <a:rPr lang="en-GB" dirty="0">
                <a:solidFill>
                  <a:srgbClr val="0000CC"/>
                </a:solidFill>
              </a:rPr>
              <a:t>The </a:t>
            </a:r>
            <a:r>
              <a:rPr lang="en-GB" i="1" dirty="0">
                <a:solidFill>
                  <a:srgbClr val="0000CC"/>
                </a:solidFill>
              </a:rPr>
              <a:t>string constant pool</a:t>
            </a:r>
            <a:r>
              <a:rPr lang="en-GB" dirty="0">
                <a:solidFill>
                  <a:srgbClr val="0000CC"/>
                </a:solidFill>
              </a:rPr>
              <a:t> is a small cache that resides within the heap. Java stores all the </a:t>
            </a:r>
            <a:r>
              <a:rPr lang="en-GB" i="1" dirty="0">
                <a:solidFill>
                  <a:srgbClr val="0000CC"/>
                </a:solidFill>
              </a:rPr>
              <a:t>values</a:t>
            </a:r>
            <a:r>
              <a:rPr lang="en-GB" dirty="0">
                <a:solidFill>
                  <a:srgbClr val="0000CC"/>
                </a:solidFill>
              </a:rPr>
              <a:t> inside the string constant pool on direct allocation</a:t>
            </a:r>
            <a:r>
              <a:rPr lang="en-GB" dirty="0"/>
              <a:t>. This way, if a similar value needs to be accessed again, a new string object created in the stack can reference it directly with the help of a pointer. </a:t>
            </a:r>
            <a:endParaRPr lang="en-GB" dirty="0" smtClean="0"/>
          </a:p>
          <a:p>
            <a:pPr algn="just"/>
            <a:endParaRPr lang="en-GB" dirty="0" smtClean="0"/>
          </a:p>
          <a:p>
            <a:pPr algn="just"/>
            <a:r>
              <a:rPr lang="en-GB" dirty="0" smtClean="0"/>
              <a:t>In </a:t>
            </a:r>
            <a:r>
              <a:rPr lang="en-GB" dirty="0"/>
              <a:t>other words, </a:t>
            </a:r>
            <a:r>
              <a:rPr lang="en-GB" dirty="0">
                <a:solidFill>
                  <a:srgbClr val="0000CC"/>
                </a:solidFill>
              </a:rPr>
              <a:t>the string constant pool exists mainly to reduce memory usage and improve the re-use of existing instances in memory</a:t>
            </a:r>
            <a:r>
              <a:rPr lang="en-GB" dirty="0"/>
              <a:t>. When a string object is assigned a different value, the new value will be registered in the string constant pool as a separate instance.</a:t>
            </a:r>
            <a:endParaRPr lang="en-US" sz="2800" dirty="0">
              <a:solidFill>
                <a:srgbClr val="0000CC"/>
              </a:solidFill>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20</a:t>
            </a:fld>
            <a:endParaRPr lang="en-US"/>
          </a:p>
        </p:txBody>
      </p:sp>
    </p:spTree>
    <p:extLst>
      <p:ext uri="{BB962C8B-B14F-4D97-AF65-F5344CB8AC3E}">
        <p14:creationId xmlns:p14="http://schemas.microsoft.com/office/powerpoint/2010/main" val="2204519751"/>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382000" cy="838200"/>
          </a:xfrm>
        </p:spPr>
        <p:txBody>
          <a:bodyPr/>
          <a:lstStyle/>
          <a:p>
            <a:r>
              <a:rPr lang="en-US" dirty="0">
                <a:latin typeface="+mj-lt"/>
              </a:rPr>
              <a:t>By new keyword</a:t>
            </a:r>
          </a:p>
        </p:txBody>
      </p:sp>
      <p:sp>
        <p:nvSpPr>
          <p:cNvPr id="3" name="Content Placeholder 2"/>
          <p:cNvSpPr>
            <a:spLocks noGrp="1"/>
          </p:cNvSpPr>
          <p:nvPr>
            <p:ph idx="1"/>
          </p:nvPr>
        </p:nvSpPr>
        <p:spPr>
          <a:xfrm>
            <a:off x="35391" y="914400"/>
            <a:ext cx="8816001" cy="5638800"/>
          </a:xfrm>
        </p:spPr>
        <p:txBody>
          <a:bodyPr/>
          <a:lstStyle/>
          <a:p>
            <a:pPr algn="just"/>
            <a:r>
              <a:rPr lang="en-GB" sz="2600" dirty="0"/>
              <a:t>One way to skip this memory allocation is to use the </a:t>
            </a:r>
            <a:r>
              <a:rPr lang="en-GB" sz="2600" dirty="0">
                <a:hlinkClick r:id="rId3"/>
              </a:rPr>
              <a:t>new keyword</a:t>
            </a:r>
            <a:r>
              <a:rPr lang="en-GB" sz="2600" dirty="0"/>
              <a:t> while creating a new string object. </a:t>
            </a:r>
          </a:p>
          <a:p>
            <a:pPr algn="just"/>
            <a:r>
              <a:rPr lang="en-GB" sz="2600" dirty="0"/>
              <a:t>The ‘new’ keyword forces a new instance to always be created regardless of whether the same value was used previously or not. </a:t>
            </a:r>
          </a:p>
          <a:p>
            <a:pPr algn="just"/>
            <a:r>
              <a:rPr lang="en-GB" sz="2600" dirty="0"/>
              <a:t>Using ‘new’ forces the instance to be created in the heap outside the string constant pool which is clear, </a:t>
            </a:r>
            <a:r>
              <a:rPr lang="en-GB" sz="2600" dirty="0">
                <a:solidFill>
                  <a:srgbClr val="0000CC"/>
                </a:solidFill>
              </a:rPr>
              <a:t>since caching and re-using of instances isn’t allowed here</a:t>
            </a:r>
            <a:r>
              <a:rPr lang="en-GB" sz="2600" dirty="0" smtClean="0">
                <a:solidFill>
                  <a:srgbClr val="0000CC"/>
                </a:solidFill>
              </a:rPr>
              <a:t>.</a:t>
            </a:r>
            <a:r>
              <a:rPr lang="en-US" sz="2600" dirty="0" smtClean="0">
                <a:solidFill>
                  <a:srgbClr val="000000"/>
                </a:solidFill>
                <a:latin typeface="verdana" panose="020B0604030504040204" pitchFamily="34" charset="0"/>
              </a:rPr>
              <a:t>      </a:t>
            </a:r>
          </a:p>
          <a:p>
            <a:pPr marL="0" indent="0" algn="just">
              <a:lnSpc>
                <a:spcPct val="150000"/>
              </a:lnSpc>
              <a:buNone/>
            </a:pPr>
            <a:r>
              <a:rPr lang="en-US" sz="2600" dirty="0">
                <a:solidFill>
                  <a:srgbClr val="000000"/>
                </a:solidFill>
                <a:latin typeface="verdana" panose="020B0604030504040204" pitchFamily="34" charset="0"/>
              </a:rPr>
              <a:t> </a:t>
            </a:r>
            <a:r>
              <a:rPr lang="en-US" sz="2600" dirty="0" smtClean="0">
                <a:solidFill>
                  <a:srgbClr val="000000"/>
                </a:solidFill>
                <a:latin typeface="verdana" panose="020B0604030504040204" pitchFamily="34" charset="0"/>
              </a:rPr>
              <a:t>    String</a:t>
            </a:r>
            <a:r>
              <a:rPr lang="en-US" sz="2600" dirty="0">
                <a:solidFill>
                  <a:srgbClr val="000000"/>
                </a:solidFill>
                <a:latin typeface="verdana" panose="020B0604030504040204" pitchFamily="34" charset="0"/>
              </a:rPr>
              <a:t> s=</a:t>
            </a:r>
            <a:r>
              <a:rPr lang="en-US" sz="2600" b="1" dirty="0">
                <a:solidFill>
                  <a:srgbClr val="006699"/>
                </a:solidFill>
                <a:latin typeface="verdana" panose="020B0604030504040204" pitchFamily="34" charset="0"/>
              </a:rPr>
              <a:t>new</a:t>
            </a:r>
            <a:r>
              <a:rPr lang="en-US" sz="2600" dirty="0">
                <a:solidFill>
                  <a:srgbClr val="000000"/>
                </a:solidFill>
                <a:latin typeface="verdana" panose="020B0604030504040204" pitchFamily="34" charset="0"/>
              </a:rPr>
              <a:t> String(</a:t>
            </a:r>
            <a:r>
              <a:rPr lang="en-US" sz="2600" dirty="0">
                <a:solidFill>
                  <a:srgbClr val="0000FF"/>
                </a:solidFill>
                <a:latin typeface="verdana" panose="020B0604030504040204" pitchFamily="34" charset="0"/>
              </a:rPr>
              <a:t>"Welcome</a:t>
            </a:r>
            <a:r>
              <a:rPr lang="en-US" sz="2600" dirty="0" smtClean="0">
                <a:solidFill>
                  <a:srgbClr val="0000FF"/>
                </a:solidFill>
                <a:latin typeface="verdana" panose="020B0604030504040204" pitchFamily="34" charset="0"/>
              </a:rPr>
              <a:t>"</a:t>
            </a:r>
            <a:r>
              <a:rPr lang="en-US" sz="2600" dirty="0" smtClean="0">
                <a:solidFill>
                  <a:srgbClr val="000000"/>
                </a:solidFill>
                <a:latin typeface="verdana" panose="020B0604030504040204" pitchFamily="34" charset="0"/>
              </a:rPr>
              <a:t>);</a:t>
            </a:r>
          </a:p>
          <a:p>
            <a:pPr algn="just"/>
            <a:r>
              <a:rPr lang="en-US" sz="2600" dirty="0"/>
              <a:t>In such case, JVM will create a new string </a:t>
            </a:r>
            <a:r>
              <a:rPr lang="en-US" sz="2600" dirty="0" smtClean="0"/>
              <a:t>instance in </a:t>
            </a:r>
            <a:r>
              <a:rPr lang="en-US" sz="2600" dirty="0"/>
              <a:t>normal (non-pool) heap </a:t>
            </a:r>
            <a:r>
              <a:rPr lang="en-US" sz="2600" dirty="0" smtClean="0"/>
              <a:t>memory</a:t>
            </a:r>
          </a:p>
          <a:p>
            <a:pPr algn="just"/>
            <a:r>
              <a:rPr lang="en-US" sz="2600" dirty="0" smtClean="0"/>
              <a:t>The </a:t>
            </a:r>
            <a:r>
              <a:rPr lang="en-US" sz="2600" dirty="0"/>
              <a:t>variable s will refer to the </a:t>
            </a:r>
            <a:r>
              <a:rPr lang="en-US" sz="2600" dirty="0" smtClean="0"/>
              <a:t>instance in </a:t>
            </a:r>
            <a:r>
              <a:rPr lang="en-US" sz="2600" dirty="0"/>
              <a:t>a heap (non-pool</a:t>
            </a:r>
            <a:r>
              <a:rPr lang="en-US" sz="2600" dirty="0" smtClean="0"/>
              <a: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21</a:t>
            </a:fld>
            <a:endParaRPr lang="en-US"/>
          </a:p>
        </p:txBody>
      </p:sp>
    </p:spTree>
    <p:extLst>
      <p:ext uri="{BB962C8B-B14F-4D97-AF65-F5344CB8AC3E}">
        <p14:creationId xmlns:p14="http://schemas.microsoft.com/office/powerpoint/2010/main" val="1315799842"/>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latin typeface="+mj-lt"/>
              </a:rPr>
              <a:t>String Literal vs. String Object</a:t>
            </a:r>
            <a:br>
              <a:rPr lang="en-GB" dirty="0">
                <a:effectLst/>
                <a:latin typeface="+mj-lt"/>
              </a:rPr>
            </a:br>
            <a:endParaRPr lang="en-GB" dirty="0">
              <a:latin typeface="+mj-lt"/>
            </a:endParaRPr>
          </a:p>
        </p:txBody>
      </p:sp>
      <p:sp>
        <p:nvSpPr>
          <p:cNvPr id="3" name="Content Placeholder 2"/>
          <p:cNvSpPr>
            <a:spLocks noGrp="1"/>
          </p:cNvSpPr>
          <p:nvPr>
            <p:ph idx="1"/>
          </p:nvPr>
        </p:nvSpPr>
        <p:spPr/>
        <p:txBody>
          <a:bodyPr/>
          <a:lstStyle/>
          <a:p>
            <a:pPr algn="just"/>
            <a:r>
              <a:rPr lang="en-GB" sz="3200" dirty="0"/>
              <a:t>If two string literals have the same contents, they will share the same storage inside the common pool</a:t>
            </a:r>
            <a:r>
              <a:rPr lang="en-GB" sz="3200" dirty="0" smtClean="0"/>
              <a:t>.</a:t>
            </a:r>
            <a:endParaRPr lang="en-US" dirty="0">
              <a:solidFill>
                <a:srgbClr val="0000CC"/>
              </a:solidFill>
            </a:endParaRPr>
          </a:p>
          <a:p>
            <a:pPr algn="just"/>
            <a:r>
              <a:rPr lang="en-GB" dirty="0"/>
              <a:t>On the other hand, String objects created via the new operator and constructor are kept in the heap. Each String object in the heap has its own storage just like any other object. </a:t>
            </a:r>
            <a:endParaRPr lang="en-GB" dirty="0" smtClean="0"/>
          </a:p>
          <a:p>
            <a:pPr algn="just"/>
            <a:r>
              <a:rPr lang="en-GB" dirty="0" smtClean="0"/>
              <a:t>There </a:t>
            </a:r>
            <a:r>
              <a:rPr lang="en-GB" u="sng" dirty="0"/>
              <a:t>is no sharing of storage</a:t>
            </a:r>
            <a:r>
              <a:rPr lang="en-GB" dirty="0"/>
              <a:t> in heap even if </a:t>
            </a:r>
            <a:r>
              <a:rPr lang="en-GB" u="sng" dirty="0"/>
              <a:t>two String objects have the same contents</a:t>
            </a:r>
            <a:r>
              <a:rPr lang="en-GB" dirty="0"/>
              <a:t>.</a:t>
            </a:r>
            <a:endParaRPr lang="en-US" dirty="0"/>
          </a:p>
          <a:p>
            <a:endParaRPr lang="en-GB" dirty="0"/>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22</a:t>
            </a:fld>
            <a:endParaRPr lang="en-US">
              <a:solidFill>
                <a:srgbClr val="000000"/>
              </a:solidFill>
            </a:endParaRPr>
          </a:p>
        </p:txBody>
      </p:sp>
    </p:spTree>
    <p:extLst>
      <p:ext uri="{BB962C8B-B14F-4D97-AF65-F5344CB8AC3E}">
        <p14:creationId xmlns:p14="http://schemas.microsoft.com/office/powerpoint/2010/main" val="2000378075"/>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latin typeface="+mj-lt"/>
              </a:rPr>
              <a:t>String Literal vs. String Object</a:t>
            </a:r>
            <a:br>
              <a:rPr lang="en-GB" dirty="0">
                <a:effectLst/>
                <a:latin typeface="+mj-lt"/>
              </a:rPr>
            </a:br>
            <a:endParaRPr lang="en-GB" dirty="0">
              <a:latin typeface="+mj-lt"/>
            </a:endParaRPr>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23</a:t>
            </a:fld>
            <a:endParaRPr lang="en-US">
              <a:solidFill>
                <a:srgbClr val="000000"/>
              </a:solidFill>
            </a:endParaRPr>
          </a:p>
        </p:txBody>
      </p:sp>
      <p:pic>
        <p:nvPicPr>
          <p:cNvPr id="1026" name="Picture 2" descr="OOP_StringLliteralVsObje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171" y="3164507"/>
            <a:ext cx="5709881" cy="29971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865179" y="1041999"/>
            <a:ext cx="7053213" cy="1655865"/>
          </a:xfrm>
          <a:prstGeom prst="rect">
            <a:avLst/>
          </a:prstGeom>
          <a:solidFill>
            <a:srgbClr val="D7EC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436" rIns="0" bIns="71415"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rPr>
              <a:t>String s1 = "Hello"; </a:t>
            </a:r>
            <a:r>
              <a:rPr kumimoji="0" lang="en-US" altLang="en-US" b="0" i="0" u="none" strike="noStrike" cap="none" normalizeH="0" baseline="0" dirty="0" smtClean="0">
                <a:ln>
                  <a:noFill/>
                </a:ln>
                <a:solidFill>
                  <a:srgbClr val="009900"/>
                </a:solidFill>
                <a:effectLst/>
                <a:latin typeface="Consolas" panose="020B0609020204030204" pitchFamily="49" charset="0"/>
              </a:rPr>
              <a:t>// String literal</a:t>
            </a:r>
            <a:r>
              <a:rPr kumimoji="0" lang="en-US" altLang="en-US" b="0" i="0" u="none" strike="noStrike" cap="none" normalizeH="0" baseline="0" dirty="0" smtClean="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rPr>
              <a:t>String s2 = "Hello"; </a:t>
            </a:r>
            <a:r>
              <a:rPr kumimoji="0" lang="en-US" altLang="en-US" b="0" i="0" u="none" strike="noStrike" cap="none" normalizeH="0" baseline="0" dirty="0" smtClean="0">
                <a:ln>
                  <a:noFill/>
                </a:ln>
                <a:solidFill>
                  <a:srgbClr val="009900"/>
                </a:solidFill>
                <a:effectLst/>
                <a:latin typeface="Consolas" panose="020B0609020204030204" pitchFamily="49" charset="0"/>
              </a:rPr>
              <a:t>// String literal</a:t>
            </a:r>
            <a:r>
              <a:rPr kumimoji="0" lang="en-US" altLang="en-US" b="0" i="0" u="none" strike="noStrike" cap="none" normalizeH="0" baseline="0" dirty="0" smtClean="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rPr>
              <a:t>String s3 = s1; </a:t>
            </a:r>
            <a:r>
              <a:rPr kumimoji="0" lang="en-US" altLang="en-US" b="0" i="0" u="none" strike="noStrike" cap="none" normalizeH="0" baseline="0" dirty="0" smtClean="0">
                <a:ln>
                  <a:noFill/>
                </a:ln>
                <a:solidFill>
                  <a:srgbClr val="009900"/>
                </a:solidFill>
                <a:effectLst/>
                <a:latin typeface="Consolas" panose="020B0609020204030204" pitchFamily="49" charset="0"/>
              </a:rPr>
              <a:t>// same reference</a:t>
            </a:r>
            <a:r>
              <a:rPr kumimoji="0" lang="en-US" altLang="en-US" b="0" i="0" u="none" strike="noStrike" cap="none" normalizeH="0" baseline="0" dirty="0" smtClean="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rPr>
              <a:t>String s4 = new String("Hello"); </a:t>
            </a:r>
            <a:r>
              <a:rPr kumimoji="0" lang="en-US" altLang="en-US" b="0" i="0" u="none" strike="noStrike" cap="none" normalizeH="0" baseline="0" dirty="0" smtClean="0">
                <a:ln>
                  <a:noFill/>
                </a:ln>
                <a:solidFill>
                  <a:srgbClr val="009900"/>
                </a:solidFill>
                <a:effectLst/>
                <a:latin typeface="Consolas" panose="020B0609020204030204" pitchFamily="49" charset="0"/>
              </a:rPr>
              <a:t>// String object</a:t>
            </a:r>
            <a:r>
              <a:rPr kumimoji="0" lang="en-US" altLang="en-US" b="0" i="0" u="none" strike="noStrike" cap="none" normalizeH="0" baseline="0" dirty="0" smtClean="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rPr>
              <a:t>String s5 = new String("Hello"); </a:t>
            </a:r>
            <a:r>
              <a:rPr kumimoji="0" lang="en-US" altLang="en-US" b="0" i="0" u="none" strike="noStrike" cap="none" normalizeH="0" baseline="0" dirty="0" smtClean="0">
                <a:ln>
                  <a:noFill/>
                </a:ln>
                <a:solidFill>
                  <a:srgbClr val="009900"/>
                </a:solidFill>
                <a:effectLst/>
                <a:latin typeface="Consolas" panose="020B0609020204030204" pitchFamily="49" charset="0"/>
              </a:rPr>
              <a:t>// String object</a:t>
            </a:r>
            <a:r>
              <a:rPr kumimoji="0" lang="en-US" altLang="en-US" sz="18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0998511"/>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382000" cy="838200"/>
          </a:xfrm>
        </p:spPr>
        <p:txBody>
          <a:bodyPr/>
          <a:lstStyle/>
          <a:p>
            <a:r>
              <a:rPr lang="en-US" altLang="en-US" dirty="0">
                <a:latin typeface="+mj-lt"/>
              </a:rPr>
              <a:t>Example: </a:t>
            </a:r>
            <a:r>
              <a:rPr lang="en-US" altLang="en-US" dirty="0" smtClean="0">
                <a:latin typeface="+mj-lt"/>
              </a:rPr>
              <a:t>String Constructor</a:t>
            </a:r>
            <a:endParaRPr lang="en-US" dirty="0">
              <a:latin typeface="+mj-lt"/>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24</a:t>
            </a:fld>
            <a:endParaRPr lang="en-US"/>
          </a:p>
        </p:txBody>
      </p:sp>
      <p:pic>
        <p:nvPicPr>
          <p:cNvPr id="5" name="Picture 4"/>
          <p:cNvPicPr>
            <a:picLocks noChangeAspect="1"/>
          </p:cNvPicPr>
          <p:nvPr/>
        </p:nvPicPr>
        <p:blipFill>
          <a:blip r:embed="rId3"/>
          <a:stretch>
            <a:fillRect/>
          </a:stretch>
        </p:blipFill>
        <p:spPr>
          <a:xfrm>
            <a:off x="323308" y="914400"/>
            <a:ext cx="8384594" cy="5194230"/>
          </a:xfrm>
          <a:prstGeom prst="rect">
            <a:avLst/>
          </a:prstGeom>
        </p:spPr>
      </p:pic>
    </p:spTree>
    <p:extLst>
      <p:ext uri="{BB962C8B-B14F-4D97-AF65-F5344CB8AC3E}">
        <p14:creationId xmlns:p14="http://schemas.microsoft.com/office/powerpoint/2010/main" val="561674302"/>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382000" cy="838200"/>
          </a:xfrm>
        </p:spPr>
        <p:txBody>
          <a:bodyPr/>
          <a:lstStyle/>
          <a:p>
            <a:r>
              <a:rPr lang="en-US" dirty="0" smtClean="0">
                <a:latin typeface="+mj-lt"/>
              </a:rPr>
              <a:t>String: Example</a:t>
            </a:r>
            <a:endParaRPr lang="en-US" dirty="0">
              <a:latin typeface="+mj-lt"/>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836359237"/>
              </p:ext>
            </p:extLst>
          </p:nvPr>
        </p:nvGraphicFramePr>
        <p:xfrm>
          <a:off x="50801" y="854743"/>
          <a:ext cx="9048749" cy="5556050"/>
        </p:xfrm>
        <a:graphic>
          <a:graphicData uri="http://schemas.openxmlformats.org/drawingml/2006/table">
            <a:tbl>
              <a:tblPr firstRow="1" firstCol="1" bandRow="1"/>
              <a:tblGrid>
                <a:gridCol w="4056965"/>
                <a:gridCol w="4991784"/>
              </a:tblGrid>
              <a:tr h="387888">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Method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00634" marR="100634" marT="100634" marB="100634">
                    <a:lnL w="12700" cap="flat" cmpd="sng" algn="ctr">
                      <a:solidFill>
                        <a:srgbClr val="C7CCBE"/>
                      </a:solidFill>
                      <a:prstDash val="solid"/>
                      <a:round/>
                      <a:headEnd type="none" w="med" len="med"/>
                      <a:tailEnd type="none" w="med" len="med"/>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marL="0" marR="0">
                        <a:lnSpc>
                          <a:spcPct val="107000"/>
                        </a:lnSpc>
                        <a:spcBef>
                          <a:spcPts val="0"/>
                        </a:spcBef>
                        <a:spcAft>
                          <a:spcPts val="0"/>
                        </a:spcAft>
                      </a:pPr>
                      <a:r>
                        <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00634" marR="100634" marT="100634" marB="100634">
                    <a:lnL>
                      <a:noFill/>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r>
              <a:tr h="324265">
                <a:tc>
                  <a:txBody>
                    <a:bodyPr/>
                    <a:lstStyle/>
                    <a:p>
                      <a:pPr marL="190500" marR="0">
                        <a:lnSpc>
                          <a:spcPct val="100000"/>
                        </a:lnSpc>
                        <a:spcBef>
                          <a:spcPts val="0"/>
                        </a:spcBef>
                        <a:spcAft>
                          <a:spcPts val="0"/>
                        </a:spcAft>
                      </a:pPr>
                      <a:r>
                        <a:rPr lang="en-US" sz="20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3"/>
                        </a:rPr>
                        <a:t>char </a:t>
                      </a:r>
                      <a:r>
                        <a:rPr lang="en-US" sz="2000" u="none" strike="noStrike" dirty="0" err="1">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3"/>
                        </a:rPr>
                        <a:t>charAt</a:t>
                      </a:r>
                      <a:r>
                        <a:rPr lang="en-US" sz="20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3"/>
                        </a:rPr>
                        <a:t>(</a:t>
                      </a:r>
                      <a:r>
                        <a:rPr lang="en-US" sz="2000" u="none" strike="noStrike" dirty="0" err="1">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3"/>
                        </a:rPr>
                        <a:t>int</a:t>
                      </a:r>
                      <a:r>
                        <a:rPr lang="en-US" sz="20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3"/>
                        </a:rPr>
                        <a:t> index)</a:t>
                      </a:r>
                      <a:endParaRPr lang="en-US" sz="2000"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nSpc>
                          <a:spcPts val="1725"/>
                        </a:lnSpc>
                        <a:spcBef>
                          <a:spcPts val="0"/>
                        </a:spcBef>
                        <a:spcAft>
                          <a:spcPts val="0"/>
                        </a:spcAft>
                      </a:pPr>
                      <a:r>
                        <a:rPr lang="en-US" sz="2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returns char value for the particular index</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24265">
                <a:tc>
                  <a:txBody>
                    <a:bodyPr/>
                    <a:lstStyle/>
                    <a:p>
                      <a:pPr marL="190500" marR="0">
                        <a:lnSpc>
                          <a:spcPct val="100000"/>
                        </a:lnSpc>
                        <a:spcBef>
                          <a:spcPts val="0"/>
                        </a:spcBef>
                        <a:spcAft>
                          <a:spcPts val="0"/>
                        </a:spcAft>
                      </a:pPr>
                      <a:r>
                        <a:rPr lang="en-US" sz="2000" u="none" strike="noStrike" dirty="0" err="1">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4"/>
                        </a:rPr>
                        <a:t>int</a:t>
                      </a:r>
                      <a:r>
                        <a:rPr lang="en-US" sz="20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4"/>
                        </a:rPr>
                        <a:t> length()</a:t>
                      </a:r>
                      <a:endParaRPr lang="en-US" sz="2000"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nSpc>
                          <a:spcPts val="1725"/>
                        </a:lnSpc>
                        <a:spcBef>
                          <a:spcPts val="0"/>
                        </a:spcBef>
                        <a:spcAft>
                          <a:spcPts val="0"/>
                        </a:spcAft>
                      </a:pPr>
                      <a:r>
                        <a:rPr lang="en-US" sz="2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returns string length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324265">
                <a:tc>
                  <a:txBody>
                    <a:bodyPr/>
                    <a:lstStyle/>
                    <a:p>
                      <a:pPr marL="190500" marR="0">
                        <a:lnSpc>
                          <a:spcPct val="100000"/>
                        </a:lnSpc>
                        <a:spcBef>
                          <a:spcPts val="0"/>
                        </a:spcBef>
                        <a:spcAft>
                          <a:spcPts val="0"/>
                        </a:spcAft>
                      </a:pPr>
                      <a:r>
                        <a:rPr lang="en-US" sz="20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5"/>
                        </a:rPr>
                        <a:t>static String format(String format, Object... </a:t>
                      </a:r>
                      <a:r>
                        <a:rPr lang="en-US" sz="2000" u="none" strike="noStrike" dirty="0" err="1">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5"/>
                        </a:rPr>
                        <a:t>args</a:t>
                      </a:r>
                      <a:r>
                        <a:rPr lang="en-US" sz="20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5"/>
                        </a:rPr>
                        <a:t>)</a:t>
                      </a:r>
                      <a:endParaRPr lang="en-US" sz="2000"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nSpc>
                          <a:spcPts val="1725"/>
                        </a:lnSpc>
                        <a:spcBef>
                          <a:spcPts val="0"/>
                        </a:spcBef>
                        <a:spcAft>
                          <a:spcPts val="0"/>
                        </a:spcAft>
                      </a:pPr>
                      <a:r>
                        <a:rPr lang="en-US" sz="20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returns a formatted string.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514351">
                <a:tc>
                  <a:txBody>
                    <a:bodyPr/>
                    <a:lstStyle/>
                    <a:p>
                      <a:pPr marL="190500" marR="0">
                        <a:lnSpc>
                          <a:spcPct val="100000"/>
                        </a:lnSpc>
                        <a:spcBef>
                          <a:spcPts val="0"/>
                        </a:spcBef>
                        <a:spcAft>
                          <a:spcPts val="0"/>
                        </a:spcAft>
                      </a:pPr>
                      <a:r>
                        <a:rPr lang="en-US" sz="20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5"/>
                        </a:rPr>
                        <a:t>static String format(Locale l, String format, Object... </a:t>
                      </a:r>
                      <a:r>
                        <a:rPr lang="en-US" sz="2000" u="none" strike="noStrike" dirty="0" err="1">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5"/>
                        </a:rPr>
                        <a:t>args</a:t>
                      </a:r>
                      <a:r>
                        <a:rPr lang="en-US" sz="20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5"/>
                        </a:rPr>
                        <a:t>)</a:t>
                      </a:r>
                      <a:endParaRPr lang="en-US" sz="2000"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nSpc>
                          <a:spcPts val="1725"/>
                        </a:lnSpc>
                        <a:spcBef>
                          <a:spcPts val="0"/>
                        </a:spcBef>
                        <a:spcAft>
                          <a:spcPts val="0"/>
                        </a:spcAft>
                      </a:pPr>
                      <a:r>
                        <a:rPr lang="en-US" sz="20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returns formatted string with given locale.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324265">
                <a:tc>
                  <a:txBody>
                    <a:bodyPr/>
                    <a:lstStyle/>
                    <a:p>
                      <a:pPr marL="190500" marR="0">
                        <a:lnSpc>
                          <a:spcPct val="100000"/>
                        </a:lnSpc>
                        <a:spcBef>
                          <a:spcPts val="0"/>
                        </a:spcBef>
                        <a:spcAft>
                          <a:spcPts val="0"/>
                        </a:spcAft>
                      </a:pPr>
                      <a:r>
                        <a:rPr lang="en-US" sz="20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6"/>
                        </a:rPr>
                        <a:t>String substring(</a:t>
                      </a:r>
                      <a:r>
                        <a:rPr lang="en-US" sz="2000" u="none" strike="noStrike" dirty="0" err="1">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6"/>
                        </a:rPr>
                        <a:t>int</a:t>
                      </a:r>
                      <a:r>
                        <a:rPr lang="en-US" sz="20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6"/>
                        </a:rPr>
                        <a:t> </a:t>
                      </a:r>
                      <a:r>
                        <a:rPr lang="en-US" sz="2000" u="none" strike="noStrike" dirty="0" err="1">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6"/>
                        </a:rPr>
                        <a:t>beginIndex</a:t>
                      </a:r>
                      <a:r>
                        <a:rPr lang="en-US" sz="20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6"/>
                        </a:rPr>
                        <a:t>)</a:t>
                      </a:r>
                      <a:endParaRPr lang="en-US" sz="2000"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nSpc>
                          <a:spcPts val="1725"/>
                        </a:lnSpc>
                        <a:spcBef>
                          <a:spcPts val="0"/>
                        </a:spcBef>
                        <a:spcAft>
                          <a:spcPts val="0"/>
                        </a:spcAft>
                      </a:pPr>
                      <a:r>
                        <a:rPr lang="en-US" sz="20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returns substring for given begin index.</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24265">
                <a:tc>
                  <a:txBody>
                    <a:bodyPr/>
                    <a:lstStyle/>
                    <a:p>
                      <a:pPr marL="190500" marR="0">
                        <a:lnSpc>
                          <a:spcPct val="100000"/>
                        </a:lnSpc>
                        <a:spcBef>
                          <a:spcPts val="0"/>
                        </a:spcBef>
                        <a:spcAft>
                          <a:spcPts val="0"/>
                        </a:spcAft>
                      </a:pPr>
                      <a:r>
                        <a:rPr lang="en-US" sz="20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6"/>
                        </a:rPr>
                        <a:t>String substring(</a:t>
                      </a:r>
                      <a:r>
                        <a:rPr lang="en-US" sz="2000" u="none" strike="noStrike" dirty="0" err="1">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6"/>
                        </a:rPr>
                        <a:t>int</a:t>
                      </a:r>
                      <a:r>
                        <a:rPr lang="en-US" sz="20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6"/>
                        </a:rPr>
                        <a:t> </a:t>
                      </a:r>
                      <a:r>
                        <a:rPr lang="en-US" sz="2000" u="none" strike="noStrike" dirty="0" err="1">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6"/>
                        </a:rPr>
                        <a:t>beginIndex</a:t>
                      </a:r>
                      <a:r>
                        <a:rPr lang="en-US" sz="20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6"/>
                        </a:rPr>
                        <a:t>, </a:t>
                      </a:r>
                      <a:r>
                        <a:rPr lang="en-US" sz="2000" u="none" strike="noStrike" dirty="0" err="1">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6"/>
                        </a:rPr>
                        <a:t>int</a:t>
                      </a:r>
                      <a:r>
                        <a:rPr lang="en-US" sz="20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6"/>
                        </a:rPr>
                        <a:t> </a:t>
                      </a:r>
                      <a:r>
                        <a:rPr lang="en-US" sz="2000" u="none" strike="noStrike" dirty="0" err="1">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6"/>
                        </a:rPr>
                        <a:t>endIndex</a:t>
                      </a:r>
                      <a:r>
                        <a:rPr lang="en-US" sz="20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6"/>
                        </a:rPr>
                        <a:t>)</a:t>
                      </a:r>
                      <a:endParaRPr lang="en-US" sz="2000"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nSpc>
                          <a:spcPts val="1725"/>
                        </a:lnSpc>
                        <a:spcBef>
                          <a:spcPts val="0"/>
                        </a:spcBef>
                        <a:spcAft>
                          <a:spcPts val="0"/>
                        </a:spcAft>
                      </a:pPr>
                      <a:r>
                        <a:rPr lang="en-US" sz="2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returns substring for given begin index and end index.</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324265">
                <a:tc>
                  <a:txBody>
                    <a:bodyPr/>
                    <a:lstStyle/>
                    <a:p>
                      <a:pPr marL="190500" marR="0">
                        <a:lnSpc>
                          <a:spcPct val="100000"/>
                        </a:lnSpc>
                        <a:spcBef>
                          <a:spcPts val="0"/>
                        </a:spcBef>
                        <a:spcAft>
                          <a:spcPts val="0"/>
                        </a:spcAft>
                      </a:pPr>
                      <a:r>
                        <a:rPr lang="en-US" sz="2000" u="none" strike="noStrike" dirty="0" err="1">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7"/>
                        </a:rPr>
                        <a:t>boolean</a:t>
                      </a:r>
                      <a:r>
                        <a:rPr lang="en-US" sz="20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7"/>
                        </a:rPr>
                        <a:t> contains(</a:t>
                      </a:r>
                      <a:r>
                        <a:rPr lang="en-US" sz="2000" u="none" strike="noStrike" dirty="0" err="1">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7"/>
                        </a:rPr>
                        <a:t>CharSequence</a:t>
                      </a:r>
                      <a:r>
                        <a:rPr lang="en-US" sz="20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7"/>
                        </a:rPr>
                        <a:t> s)</a:t>
                      </a:r>
                      <a:endParaRPr lang="en-US" sz="2000"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nSpc>
                          <a:spcPts val="1725"/>
                        </a:lnSpc>
                        <a:spcBef>
                          <a:spcPts val="0"/>
                        </a:spcBef>
                        <a:spcAft>
                          <a:spcPts val="0"/>
                        </a:spcAft>
                      </a:pPr>
                      <a:r>
                        <a:rPr lang="en-US" sz="2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returns true or false after matching the sequence of char value.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92137973"/>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382000" cy="838200"/>
          </a:xfrm>
        </p:spPr>
        <p:txBody>
          <a:bodyPr/>
          <a:lstStyle/>
          <a:p>
            <a:r>
              <a:rPr lang="en-US" dirty="0" smtClean="0">
                <a:latin typeface="+mj-lt"/>
              </a:rPr>
              <a:t>String: Example</a:t>
            </a:r>
            <a:endParaRPr lang="en-US" dirty="0">
              <a:latin typeface="+mj-lt"/>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584071621"/>
              </p:ext>
            </p:extLst>
          </p:nvPr>
        </p:nvGraphicFramePr>
        <p:xfrm>
          <a:off x="50800" y="914400"/>
          <a:ext cx="9048750" cy="3688410"/>
        </p:xfrm>
        <a:graphic>
          <a:graphicData uri="http://schemas.openxmlformats.org/drawingml/2006/table">
            <a:tbl>
              <a:tblPr firstRow="1" firstCol="1" bandRow="1"/>
              <a:tblGrid>
                <a:gridCol w="3930357"/>
                <a:gridCol w="5118393"/>
              </a:tblGrid>
              <a:tr h="514351">
                <a:tc>
                  <a:txBody>
                    <a:bodyPr/>
                    <a:lstStyle/>
                    <a:p>
                      <a:pPr marL="190500" marR="0">
                        <a:lnSpc>
                          <a:spcPct val="100000"/>
                        </a:lnSpc>
                        <a:spcBef>
                          <a:spcPts val="0"/>
                        </a:spcBef>
                        <a:spcAft>
                          <a:spcPts val="0"/>
                        </a:spcAft>
                      </a:pPr>
                      <a:r>
                        <a:rPr lang="en-US" sz="18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3"/>
                        </a:rPr>
                        <a:t>static String join(</a:t>
                      </a:r>
                      <a:r>
                        <a:rPr lang="en-US" sz="1800" u="none" strike="noStrike" dirty="0" err="1">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3"/>
                        </a:rPr>
                        <a:t>CharSequence</a:t>
                      </a:r>
                      <a:r>
                        <a:rPr lang="en-US" sz="18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3"/>
                        </a:rPr>
                        <a:t> delimiter, </a:t>
                      </a:r>
                      <a:r>
                        <a:rPr lang="en-US" sz="1800" u="none" strike="noStrike" dirty="0" err="1">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3"/>
                        </a:rPr>
                        <a:t>CharSequence</a:t>
                      </a:r>
                      <a:r>
                        <a:rPr lang="en-US" sz="18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3"/>
                        </a:rPr>
                        <a:t>... elements)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nSpc>
                          <a:spcPct val="100000"/>
                        </a:lnSpc>
                        <a:spcBef>
                          <a:spcPts val="0"/>
                        </a:spcBef>
                        <a:spcAft>
                          <a:spcPts val="0"/>
                        </a:spcAft>
                      </a:pPr>
                      <a:r>
                        <a:rPr lang="en-US" sz="18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returns a joined string.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514351">
                <a:tc>
                  <a:txBody>
                    <a:bodyPr/>
                    <a:lstStyle/>
                    <a:p>
                      <a:pPr marL="190500" marR="0">
                        <a:lnSpc>
                          <a:spcPct val="100000"/>
                        </a:lnSpc>
                        <a:spcBef>
                          <a:spcPts val="0"/>
                        </a:spcBef>
                        <a:spcAft>
                          <a:spcPts val="0"/>
                        </a:spcAft>
                      </a:pPr>
                      <a:r>
                        <a:rPr lang="en-US" sz="18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3"/>
                        </a:rPr>
                        <a:t>static String join(</a:t>
                      </a:r>
                      <a:r>
                        <a:rPr lang="en-US" sz="1800" u="none" strike="noStrike" dirty="0" err="1">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3"/>
                        </a:rPr>
                        <a:t>CharSequence</a:t>
                      </a:r>
                      <a:r>
                        <a:rPr lang="en-US" sz="18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3"/>
                        </a:rPr>
                        <a:t> delimiter, </a:t>
                      </a:r>
                      <a:r>
                        <a:rPr lang="en-US" sz="1800" u="none" strike="noStrike" dirty="0" err="1">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3"/>
                        </a:rPr>
                        <a:t>Iterable</a:t>
                      </a:r>
                      <a:r>
                        <a:rPr lang="en-US" sz="18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3"/>
                        </a:rPr>
                        <a:t>&lt;? extends </a:t>
                      </a:r>
                      <a:r>
                        <a:rPr lang="en-US" sz="1800" u="none" strike="noStrike" dirty="0" err="1">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3"/>
                        </a:rPr>
                        <a:t>CharSequence</a:t>
                      </a:r>
                      <a:r>
                        <a:rPr lang="en-US" sz="18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3"/>
                        </a:rPr>
                        <a:t>&gt; elements)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nSpc>
                          <a:spcPct val="100000"/>
                        </a:lnSpc>
                        <a:spcBef>
                          <a:spcPts val="0"/>
                        </a:spcBef>
                        <a:spcAft>
                          <a:spcPts val="0"/>
                        </a:spcAft>
                      </a:pPr>
                      <a:r>
                        <a:rPr lang="en-US"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returns a joined string.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24265">
                <a:tc>
                  <a:txBody>
                    <a:bodyPr/>
                    <a:lstStyle/>
                    <a:p>
                      <a:pPr marL="190500" marR="0">
                        <a:lnSpc>
                          <a:spcPct val="100000"/>
                        </a:lnSpc>
                        <a:spcBef>
                          <a:spcPts val="0"/>
                        </a:spcBef>
                        <a:spcAft>
                          <a:spcPts val="0"/>
                        </a:spcAft>
                      </a:pPr>
                      <a:r>
                        <a:rPr lang="en-US" sz="1800" u="none" strike="noStrike">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4"/>
                        </a:rPr>
                        <a:t>boolean equals(Object another)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nSpc>
                          <a:spcPct val="100000"/>
                        </a:lnSpc>
                        <a:spcBef>
                          <a:spcPts val="0"/>
                        </a:spcBef>
                        <a:spcAft>
                          <a:spcPts val="0"/>
                        </a:spcAft>
                      </a:pPr>
                      <a:r>
                        <a:rPr lang="en-US"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checks the equality of string with the given object.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324265">
                <a:tc>
                  <a:txBody>
                    <a:bodyPr/>
                    <a:lstStyle/>
                    <a:p>
                      <a:pPr marL="190500" marR="0">
                        <a:lnSpc>
                          <a:spcPct val="100000"/>
                        </a:lnSpc>
                        <a:spcBef>
                          <a:spcPts val="0"/>
                        </a:spcBef>
                        <a:spcAft>
                          <a:spcPts val="0"/>
                        </a:spcAft>
                      </a:pPr>
                      <a:r>
                        <a:rPr lang="en-US" sz="1800" u="none" strike="noStrike" dirty="0" err="1">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5"/>
                        </a:rPr>
                        <a:t>boolean</a:t>
                      </a:r>
                      <a:r>
                        <a:rPr lang="en-US" sz="18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5"/>
                        </a:rPr>
                        <a:t> </a:t>
                      </a:r>
                      <a:r>
                        <a:rPr lang="en-US" sz="1800" u="none" strike="noStrike" dirty="0" err="1">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5"/>
                        </a:rPr>
                        <a:t>isEmpty</a:t>
                      </a:r>
                      <a:r>
                        <a:rPr lang="en-US" sz="18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5"/>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nSpc>
                          <a:spcPct val="100000"/>
                        </a:lnSpc>
                        <a:spcBef>
                          <a:spcPts val="0"/>
                        </a:spcBef>
                        <a:spcAft>
                          <a:spcPts val="0"/>
                        </a:spcAft>
                      </a:pPr>
                      <a:r>
                        <a:rPr lang="en-US"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checks if string is empty.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24265">
                <a:tc>
                  <a:txBody>
                    <a:bodyPr/>
                    <a:lstStyle/>
                    <a:p>
                      <a:pPr marL="190500" marR="0">
                        <a:lnSpc>
                          <a:spcPct val="100000"/>
                        </a:lnSpc>
                        <a:spcBef>
                          <a:spcPts val="0"/>
                        </a:spcBef>
                        <a:spcAft>
                          <a:spcPts val="0"/>
                        </a:spcAft>
                      </a:pPr>
                      <a:r>
                        <a:rPr lang="en-US" sz="1800" u="none" strike="noStrike">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6"/>
                        </a:rPr>
                        <a:t>String concat(String str)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nSpc>
                          <a:spcPct val="100000"/>
                        </a:lnSpc>
                        <a:spcBef>
                          <a:spcPts val="0"/>
                        </a:spcBef>
                        <a:spcAft>
                          <a:spcPts val="0"/>
                        </a:spcAft>
                      </a:pPr>
                      <a:r>
                        <a:rPr lang="en-US"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concatenates the specified string.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972544282"/>
              </p:ext>
            </p:extLst>
          </p:nvPr>
        </p:nvGraphicFramePr>
        <p:xfrm>
          <a:off x="95250" y="4621032"/>
          <a:ext cx="9048750" cy="1365636"/>
        </p:xfrm>
        <a:graphic>
          <a:graphicData uri="http://schemas.openxmlformats.org/drawingml/2006/table">
            <a:tbl>
              <a:tblPr firstRow="1" firstCol="1" bandRow="1"/>
              <a:tblGrid>
                <a:gridCol w="3871839"/>
                <a:gridCol w="5176911"/>
              </a:tblGrid>
              <a:tr h="324265">
                <a:tc>
                  <a:txBody>
                    <a:bodyPr/>
                    <a:lstStyle/>
                    <a:p>
                      <a:pPr marL="190500" marR="0">
                        <a:lnSpc>
                          <a:spcPct val="100000"/>
                        </a:lnSpc>
                        <a:spcBef>
                          <a:spcPts val="0"/>
                        </a:spcBef>
                        <a:spcAft>
                          <a:spcPts val="0"/>
                        </a:spcAft>
                      </a:pPr>
                      <a:r>
                        <a:rPr lang="en-US" sz="18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7"/>
                        </a:rPr>
                        <a:t>String replace(char old, char new)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nSpc>
                          <a:spcPct val="100000"/>
                        </a:lnSpc>
                        <a:spcBef>
                          <a:spcPts val="0"/>
                        </a:spcBef>
                        <a:spcAft>
                          <a:spcPts val="0"/>
                        </a:spcAft>
                      </a:pPr>
                      <a:r>
                        <a:rPr lang="en-US" sz="18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replaces all occurrences of the specified char value.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24265">
                <a:tc>
                  <a:txBody>
                    <a:bodyPr/>
                    <a:lstStyle/>
                    <a:p>
                      <a:pPr marL="190500" marR="0">
                        <a:lnSpc>
                          <a:spcPct val="100000"/>
                        </a:lnSpc>
                        <a:spcBef>
                          <a:spcPts val="0"/>
                        </a:spcBef>
                        <a:spcAft>
                          <a:spcPts val="0"/>
                        </a:spcAft>
                      </a:pPr>
                      <a:r>
                        <a:rPr lang="en-US" sz="18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7"/>
                        </a:rPr>
                        <a:t>String replace(</a:t>
                      </a:r>
                      <a:r>
                        <a:rPr lang="en-US" sz="1800" u="none" strike="noStrike" dirty="0" err="1">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7"/>
                        </a:rPr>
                        <a:t>CharSequence</a:t>
                      </a:r>
                      <a:r>
                        <a:rPr lang="en-US" sz="18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7"/>
                        </a:rPr>
                        <a:t> old, </a:t>
                      </a:r>
                      <a:r>
                        <a:rPr lang="en-US" sz="1800" u="none" strike="noStrike" dirty="0" err="1">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7"/>
                        </a:rPr>
                        <a:t>CharSequence</a:t>
                      </a:r>
                      <a:r>
                        <a:rPr lang="en-US" sz="18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7"/>
                        </a:rPr>
                        <a:t> new)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nSpc>
                          <a:spcPct val="100000"/>
                        </a:lnSpc>
                        <a:spcBef>
                          <a:spcPts val="0"/>
                        </a:spcBef>
                        <a:spcAft>
                          <a:spcPts val="0"/>
                        </a:spcAft>
                      </a:pPr>
                      <a:r>
                        <a:rPr lang="en-US"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replaces all occurrences of the specified </a:t>
                      </a:r>
                      <a:r>
                        <a:rPr lang="en-US" sz="180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CharSequence</a:t>
                      </a:r>
                      <a:r>
                        <a:rPr lang="en-US"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448679722"/>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382000" cy="838200"/>
          </a:xfrm>
        </p:spPr>
        <p:txBody>
          <a:bodyPr/>
          <a:lstStyle/>
          <a:p>
            <a:r>
              <a:rPr lang="en-US" dirty="0" smtClean="0">
                <a:latin typeface="+mj-lt"/>
              </a:rPr>
              <a:t>String: Example</a:t>
            </a:r>
            <a:endParaRPr lang="en-US" dirty="0">
              <a:latin typeface="+mj-lt"/>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27</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590563571"/>
              </p:ext>
            </p:extLst>
          </p:nvPr>
        </p:nvGraphicFramePr>
        <p:xfrm>
          <a:off x="95250" y="914400"/>
          <a:ext cx="9048750" cy="4913904"/>
        </p:xfrm>
        <a:graphic>
          <a:graphicData uri="http://schemas.openxmlformats.org/drawingml/2006/table">
            <a:tbl>
              <a:tblPr firstRow="1" firstCol="1" bandRow="1"/>
              <a:tblGrid>
                <a:gridCol w="3445764"/>
                <a:gridCol w="5602986"/>
              </a:tblGrid>
              <a:tr h="324265">
                <a:tc>
                  <a:txBody>
                    <a:bodyPr/>
                    <a:lstStyle/>
                    <a:p>
                      <a:pPr marL="190500" marR="0">
                        <a:lnSpc>
                          <a:spcPct val="100000"/>
                        </a:lnSpc>
                        <a:spcBef>
                          <a:spcPts val="0"/>
                        </a:spcBef>
                        <a:spcAft>
                          <a:spcPts val="0"/>
                        </a:spcAft>
                      </a:pPr>
                      <a:r>
                        <a:rPr lang="en-US" sz="1800" u="none" strike="noStrike">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3"/>
                        </a:rPr>
                        <a:t>static String equalsIgnoreCase(String another)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nSpc>
                          <a:spcPct val="100000"/>
                        </a:lnSpc>
                        <a:spcBef>
                          <a:spcPts val="0"/>
                        </a:spcBef>
                        <a:spcAft>
                          <a:spcPts val="0"/>
                        </a:spcAft>
                      </a:pPr>
                      <a:r>
                        <a:rPr lang="en-US" sz="18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compares another string. It doesn't check case.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24265">
                <a:tc>
                  <a:txBody>
                    <a:bodyPr/>
                    <a:lstStyle/>
                    <a:p>
                      <a:pPr marL="190500" marR="0">
                        <a:lnSpc>
                          <a:spcPct val="100000"/>
                        </a:lnSpc>
                        <a:spcBef>
                          <a:spcPts val="0"/>
                        </a:spcBef>
                        <a:spcAft>
                          <a:spcPts val="0"/>
                        </a:spcAft>
                      </a:pPr>
                      <a:r>
                        <a:rPr lang="en-US" sz="1800" u="none" strike="noStrike">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4"/>
                        </a:rPr>
                        <a:t>String[] split(String regex)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nSpc>
                          <a:spcPct val="100000"/>
                        </a:lnSpc>
                        <a:spcBef>
                          <a:spcPts val="0"/>
                        </a:spcBef>
                        <a:spcAft>
                          <a:spcPts val="0"/>
                        </a:spcAft>
                      </a:pPr>
                      <a:r>
                        <a:rPr lang="en-US" sz="18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returns a split string matching regex.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324265">
                <a:tc>
                  <a:txBody>
                    <a:bodyPr/>
                    <a:lstStyle/>
                    <a:p>
                      <a:pPr marL="190500" marR="0">
                        <a:lnSpc>
                          <a:spcPct val="100000"/>
                        </a:lnSpc>
                        <a:spcBef>
                          <a:spcPts val="0"/>
                        </a:spcBef>
                        <a:spcAft>
                          <a:spcPts val="0"/>
                        </a:spcAft>
                      </a:pPr>
                      <a:r>
                        <a:rPr lang="en-US" sz="1800" u="none" strike="noStrike">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4"/>
                        </a:rPr>
                        <a:t>String[] split(String regex, int limit)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nSpc>
                          <a:spcPct val="100000"/>
                        </a:lnSpc>
                        <a:spcBef>
                          <a:spcPts val="0"/>
                        </a:spcBef>
                        <a:spcAft>
                          <a:spcPts val="0"/>
                        </a:spcAft>
                      </a:pPr>
                      <a:r>
                        <a:rPr lang="en-US" sz="18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returns a split string matching regex and limit.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24265">
                <a:tc>
                  <a:txBody>
                    <a:bodyPr/>
                    <a:lstStyle/>
                    <a:p>
                      <a:pPr marL="190500" marR="0">
                        <a:lnSpc>
                          <a:spcPct val="100000"/>
                        </a:lnSpc>
                        <a:spcBef>
                          <a:spcPts val="0"/>
                        </a:spcBef>
                        <a:spcAft>
                          <a:spcPts val="0"/>
                        </a:spcAft>
                      </a:pPr>
                      <a:r>
                        <a:rPr lang="en-US" sz="1800" u="none" strike="noStrike">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5"/>
                        </a:rPr>
                        <a:t>String intern()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nSpc>
                          <a:spcPct val="100000"/>
                        </a:lnSpc>
                        <a:spcBef>
                          <a:spcPts val="0"/>
                        </a:spcBef>
                        <a:spcAft>
                          <a:spcPts val="0"/>
                        </a:spcAft>
                      </a:pPr>
                      <a:r>
                        <a:rPr lang="en-US" sz="18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returns an interned string.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324265">
                <a:tc>
                  <a:txBody>
                    <a:bodyPr/>
                    <a:lstStyle/>
                    <a:p>
                      <a:pPr marL="190500" marR="0">
                        <a:lnSpc>
                          <a:spcPct val="100000"/>
                        </a:lnSpc>
                        <a:spcBef>
                          <a:spcPts val="0"/>
                        </a:spcBef>
                        <a:spcAft>
                          <a:spcPts val="0"/>
                        </a:spcAft>
                      </a:pPr>
                      <a:r>
                        <a:rPr lang="en-US" sz="1800" u="none" strike="noStrike">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6"/>
                        </a:rPr>
                        <a:t>int indexOf(int ch)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nSpc>
                          <a:spcPct val="100000"/>
                        </a:lnSpc>
                        <a:spcBef>
                          <a:spcPts val="0"/>
                        </a:spcBef>
                        <a:spcAft>
                          <a:spcPts val="0"/>
                        </a:spcAft>
                      </a:pPr>
                      <a:r>
                        <a:rPr lang="en-US" sz="18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returns the specified char value index.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24265">
                <a:tc>
                  <a:txBody>
                    <a:bodyPr/>
                    <a:lstStyle/>
                    <a:p>
                      <a:pPr marL="190500" marR="0">
                        <a:lnSpc>
                          <a:spcPct val="100000"/>
                        </a:lnSpc>
                        <a:spcBef>
                          <a:spcPts val="0"/>
                        </a:spcBef>
                        <a:spcAft>
                          <a:spcPts val="0"/>
                        </a:spcAft>
                      </a:pPr>
                      <a:r>
                        <a:rPr lang="en-US" sz="1800" u="none" strike="noStrike">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6"/>
                        </a:rPr>
                        <a:t>int indexOf(int ch, int fromIndex)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nSpc>
                          <a:spcPct val="100000"/>
                        </a:lnSpc>
                        <a:spcBef>
                          <a:spcPts val="0"/>
                        </a:spcBef>
                        <a:spcAft>
                          <a:spcPts val="0"/>
                        </a:spcAft>
                      </a:pPr>
                      <a:r>
                        <a:rPr lang="en-US" sz="18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returns the specified char value index starting with given index.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324265">
                <a:tc>
                  <a:txBody>
                    <a:bodyPr/>
                    <a:lstStyle/>
                    <a:p>
                      <a:pPr marL="190500" marR="0">
                        <a:lnSpc>
                          <a:spcPct val="100000"/>
                        </a:lnSpc>
                        <a:spcBef>
                          <a:spcPts val="0"/>
                        </a:spcBef>
                        <a:spcAft>
                          <a:spcPts val="0"/>
                        </a:spcAft>
                      </a:pPr>
                      <a:r>
                        <a:rPr lang="en-US" sz="1800" u="none" strike="noStrike">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6"/>
                        </a:rPr>
                        <a:t>int indexOf(String substring)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nSpc>
                          <a:spcPct val="100000"/>
                        </a:lnSpc>
                        <a:spcBef>
                          <a:spcPts val="0"/>
                        </a:spcBef>
                        <a:spcAft>
                          <a:spcPts val="0"/>
                        </a:spcAft>
                      </a:pPr>
                      <a:r>
                        <a:rPr lang="en-US" sz="18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returns the specified substring index.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24265">
                <a:tc>
                  <a:txBody>
                    <a:bodyPr/>
                    <a:lstStyle/>
                    <a:p>
                      <a:pPr marL="190500" marR="0">
                        <a:lnSpc>
                          <a:spcPct val="100000"/>
                        </a:lnSpc>
                        <a:spcBef>
                          <a:spcPts val="0"/>
                        </a:spcBef>
                        <a:spcAft>
                          <a:spcPts val="0"/>
                        </a:spcAft>
                      </a:pPr>
                      <a:r>
                        <a:rPr lang="en-US" sz="1800" u="none" strike="noStrike">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6"/>
                        </a:rPr>
                        <a:t>int indexOf(String substring, int fromIndex)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nSpc>
                          <a:spcPct val="100000"/>
                        </a:lnSpc>
                        <a:spcBef>
                          <a:spcPts val="0"/>
                        </a:spcBef>
                        <a:spcAft>
                          <a:spcPts val="0"/>
                        </a:spcAft>
                      </a:pPr>
                      <a:r>
                        <a:rPr lang="en-US"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returns the specified substring index starting with given index.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11830165"/>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382000" cy="838200"/>
          </a:xfrm>
        </p:spPr>
        <p:txBody>
          <a:bodyPr/>
          <a:lstStyle/>
          <a:p>
            <a:r>
              <a:rPr lang="en-US" dirty="0" smtClean="0">
                <a:latin typeface="+mj-lt"/>
              </a:rPr>
              <a:t>String: Example</a:t>
            </a:r>
            <a:endParaRPr lang="en-US" dirty="0">
              <a:latin typeface="+mj-lt"/>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28</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220499635"/>
              </p:ext>
            </p:extLst>
          </p:nvPr>
        </p:nvGraphicFramePr>
        <p:xfrm>
          <a:off x="50800" y="1051710"/>
          <a:ext cx="9048750" cy="3548268"/>
        </p:xfrm>
        <a:graphic>
          <a:graphicData uri="http://schemas.openxmlformats.org/drawingml/2006/table">
            <a:tbl>
              <a:tblPr firstRow="1" firstCol="1" bandRow="1"/>
              <a:tblGrid>
                <a:gridCol w="3919257"/>
                <a:gridCol w="5129493"/>
              </a:tblGrid>
              <a:tr h="324265">
                <a:tc>
                  <a:txBody>
                    <a:bodyPr/>
                    <a:lstStyle/>
                    <a:p>
                      <a:pPr marL="190500" marR="0">
                        <a:lnSpc>
                          <a:spcPct val="100000"/>
                        </a:lnSpc>
                        <a:spcBef>
                          <a:spcPts val="0"/>
                        </a:spcBef>
                        <a:spcAft>
                          <a:spcPts val="0"/>
                        </a:spcAft>
                      </a:pPr>
                      <a:r>
                        <a:rPr lang="en-US" sz="18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3"/>
                        </a:rPr>
                        <a:t>String </a:t>
                      </a:r>
                      <a:r>
                        <a:rPr lang="en-US" sz="1800" u="none" strike="noStrike" dirty="0" err="1">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3"/>
                        </a:rPr>
                        <a:t>toLowerCase</a:t>
                      </a:r>
                      <a:r>
                        <a:rPr lang="en-US" sz="18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3"/>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nSpc>
                          <a:spcPct val="100000"/>
                        </a:lnSpc>
                        <a:spcBef>
                          <a:spcPts val="0"/>
                        </a:spcBef>
                        <a:spcAft>
                          <a:spcPts val="0"/>
                        </a:spcAft>
                      </a:pPr>
                      <a:r>
                        <a:rPr lang="en-US"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returns a string in lowercase.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24265">
                <a:tc>
                  <a:txBody>
                    <a:bodyPr/>
                    <a:lstStyle/>
                    <a:p>
                      <a:pPr marL="190500" marR="0">
                        <a:lnSpc>
                          <a:spcPct val="100000"/>
                        </a:lnSpc>
                        <a:spcBef>
                          <a:spcPts val="0"/>
                        </a:spcBef>
                        <a:spcAft>
                          <a:spcPts val="0"/>
                        </a:spcAft>
                      </a:pPr>
                      <a:r>
                        <a:rPr lang="en-US" sz="1800" u="none" strike="noStrike">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3"/>
                        </a:rPr>
                        <a:t>String toLowerCase(Locale 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nSpc>
                          <a:spcPct val="100000"/>
                        </a:lnSpc>
                        <a:spcBef>
                          <a:spcPts val="0"/>
                        </a:spcBef>
                        <a:spcAft>
                          <a:spcPts val="0"/>
                        </a:spcAft>
                      </a:pPr>
                      <a:r>
                        <a:rPr lang="en-US"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returns a string in lowercase using specified locale.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324265">
                <a:tc>
                  <a:txBody>
                    <a:bodyPr/>
                    <a:lstStyle/>
                    <a:p>
                      <a:pPr marL="190500" marR="0">
                        <a:lnSpc>
                          <a:spcPct val="100000"/>
                        </a:lnSpc>
                        <a:spcBef>
                          <a:spcPts val="0"/>
                        </a:spcBef>
                        <a:spcAft>
                          <a:spcPts val="0"/>
                        </a:spcAft>
                      </a:pPr>
                      <a:r>
                        <a:rPr lang="en-US" sz="1800" u="none" strike="noStrike">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4"/>
                        </a:rPr>
                        <a:t>String toUpperCase()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nSpc>
                          <a:spcPct val="100000"/>
                        </a:lnSpc>
                        <a:spcBef>
                          <a:spcPts val="0"/>
                        </a:spcBef>
                        <a:spcAft>
                          <a:spcPts val="0"/>
                        </a:spcAft>
                      </a:pPr>
                      <a:r>
                        <a:rPr lang="en-US"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returns a string in uppercase.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24265">
                <a:tc>
                  <a:txBody>
                    <a:bodyPr/>
                    <a:lstStyle/>
                    <a:p>
                      <a:pPr marL="190500" marR="0">
                        <a:lnSpc>
                          <a:spcPct val="100000"/>
                        </a:lnSpc>
                        <a:spcBef>
                          <a:spcPts val="0"/>
                        </a:spcBef>
                        <a:spcAft>
                          <a:spcPts val="0"/>
                        </a:spcAft>
                      </a:pPr>
                      <a:r>
                        <a:rPr lang="en-US" sz="1800" u="none" strike="noStrike">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4"/>
                        </a:rPr>
                        <a:t>String toUpperCase(Locale 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nSpc>
                          <a:spcPct val="100000"/>
                        </a:lnSpc>
                        <a:spcBef>
                          <a:spcPts val="0"/>
                        </a:spcBef>
                        <a:spcAft>
                          <a:spcPts val="0"/>
                        </a:spcAft>
                      </a:pPr>
                      <a:r>
                        <a:rPr lang="en-US" sz="18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returns a string in uppercase using specified locale.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324265">
                <a:tc>
                  <a:txBody>
                    <a:bodyPr/>
                    <a:lstStyle/>
                    <a:p>
                      <a:pPr marL="190500" marR="0">
                        <a:lnSpc>
                          <a:spcPct val="100000"/>
                        </a:lnSpc>
                        <a:spcBef>
                          <a:spcPts val="0"/>
                        </a:spcBef>
                        <a:spcAft>
                          <a:spcPts val="0"/>
                        </a:spcAft>
                      </a:pPr>
                      <a:r>
                        <a:rPr lang="en-US" sz="1800" u="none" strike="noStrike">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5"/>
                        </a:rPr>
                        <a:t>String trim()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nSpc>
                          <a:spcPct val="100000"/>
                        </a:lnSpc>
                        <a:spcBef>
                          <a:spcPts val="0"/>
                        </a:spcBef>
                        <a:spcAft>
                          <a:spcPts val="0"/>
                        </a:spcAft>
                      </a:pPr>
                      <a:r>
                        <a:rPr lang="en-US"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removes beginning and ending spaces of this string.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24265">
                <a:tc>
                  <a:txBody>
                    <a:bodyPr/>
                    <a:lstStyle/>
                    <a:p>
                      <a:pPr marL="190500" marR="0">
                        <a:lnSpc>
                          <a:spcPct val="100000"/>
                        </a:lnSpc>
                        <a:spcBef>
                          <a:spcPts val="0"/>
                        </a:spcBef>
                        <a:spcAft>
                          <a:spcPts val="0"/>
                        </a:spcAft>
                      </a:pPr>
                      <a:r>
                        <a:rPr lang="en-US" sz="1800" u="none" strike="noStrike">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6"/>
                        </a:rPr>
                        <a:t>static String valueOf(int value)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nSpc>
                          <a:spcPct val="100000"/>
                        </a:lnSpc>
                        <a:spcBef>
                          <a:spcPts val="0"/>
                        </a:spcBef>
                        <a:spcAft>
                          <a:spcPts val="0"/>
                        </a:spcAft>
                      </a:pPr>
                      <a:r>
                        <a:rPr lang="en-US"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converts given type into string. It is an overloaded method.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7089" marR="67089" marT="67089" marB="67089">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861408312"/>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382000" cy="838200"/>
          </a:xfrm>
        </p:spPr>
        <p:txBody>
          <a:bodyPr/>
          <a:lstStyle/>
          <a:p>
            <a:r>
              <a:rPr lang="en-US" dirty="0">
                <a:latin typeface="+mj-lt"/>
              </a:rPr>
              <a:t>Immutable String in Java</a:t>
            </a:r>
          </a:p>
        </p:txBody>
      </p:sp>
      <p:sp>
        <p:nvSpPr>
          <p:cNvPr id="3" name="Content Placeholder 2"/>
          <p:cNvSpPr>
            <a:spLocks noGrp="1"/>
          </p:cNvSpPr>
          <p:nvPr>
            <p:ph idx="1"/>
          </p:nvPr>
        </p:nvSpPr>
        <p:spPr>
          <a:xfrm>
            <a:off x="35391" y="914400"/>
            <a:ext cx="9032409" cy="5638800"/>
          </a:xfrm>
        </p:spPr>
        <p:txBody>
          <a:bodyPr/>
          <a:lstStyle/>
          <a:p>
            <a:r>
              <a:rPr lang="en-US" dirty="0">
                <a:solidFill>
                  <a:srgbClr val="000000"/>
                </a:solidFill>
              </a:rPr>
              <a:t>In java, </a:t>
            </a:r>
            <a:r>
              <a:rPr lang="en-US" b="1" dirty="0">
                <a:solidFill>
                  <a:srgbClr val="0000CC"/>
                </a:solidFill>
              </a:rPr>
              <a:t>string objects are immutable</a:t>
            </a:r>
            <a:r>
              <a:rPr lang="en-US" dirty="0">
                <a:solidFill>
                  <a:srgbClr val="000000"/>
                </a:solidFill>
              </a:rPr>
              <a:t>. Immutable simply means unmodifiable or unchangeable.</a:t>
            </a:r>
          </a:p>
          <a:p>
            <a:r>
              <a:rPr lang="en-US" dirty="0">
                <a:solidFill>
                  <a:srgbClr val="000000"/>
                </a:solidFill>
              </a:rPr>
              <a:t>Once string object is created </a:t>
            </a:r>
            <a:r>
              <a:rPr lang="en-US" dirty="0">
                <a:solidFill>
                  <a:srgbClr val="0000CC"/>
                </a:solidFill>
              </a:rPr>
              <a:t>its data or state can't be changed</a:t>
            </a:r>
            <a:r>
              <a:rPr lang="en-US" dirty="0">
                <a:solidFill>
                  <a:srgbClr val="000000"/>
                </a:solidFill>
              </a:rPr>
              <a:t> but a new string object is created.</a:t>
            </a:r>
          </a:p>
          <a:p>
            <a:r>
              <a:rPr lang="en-US" dirty="0">
                <a:solidFill>
                  <a:srgbClr val="000000"/>
                </a:solidFill>
              </a:rPr>
              <a:t>Let's try to understand the immutability concept by the example given below:</a:t>
            </a:r>
          </a:p>
          <a:p>
            <a:pPr marL="400050" lvl="1" indent="0">
              <a:buNone/>
            </a:pPr>
            <a:endParaRPr lang="en-US" sz="1600" b="1" dirty="0" smtClean="0">
              <a:solidFill>
                <a:srgbClr val="006699"/>
              </a:solidFill>
              <a:latin typeface="verdana" panose="020B0604030504040204" pitchFamily="34" charset="0"/>
            </a:endParaRPr>
          </a:p>
          <a:p>
            <a:pPr marL="400050" lvl="1" indent="0">
              <a:buNone/>
            </a:pPr>
            <a:r>
              <a:rPr lang="en-US" sz="1800" b="1" dirty="0" smtClean="0">
                <a:solidFill>
                  <a:srgbClr val="006699"/>
                </a:solidFill>
                <a:latin typeface="verdana" panose="020B0604030504040204" pitchFamily="34" charset="0"/>
              </a:rPr>
              <a:t>class</a:t>
            </a: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Testimmutablestring</a:t>
            </a:r>
            <a:r>
              <a:rPr lang="en-US" sz="1800" dirty="0">
                <a:solidFill>
                  <a:srgbClr val="000000"/>
                </a:solidFill>
                <a:latin typeface="verdana" panose="020B0604030504040204" pitchFamily="34" charset="0"/>
              </a:rPr>
              <a:t>{  </a:t>
            </a:r>
          </a:p>
          <a:p>
            <a:pPr marL="400050" lvl="1" indent="0">
              <a:buNone/>
            </a:pP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public</a:t>
            </a: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static</a:t>
            </a: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void</a:t>
            </a:r>
            <a:r>
              <a:rPr lang="en-US" sz="1800" dirty="0">
                <a:solidFill>
                  <a:srgbClr val="000000"/>
                </a:solidFill>
                <a:latin typeface="verdana" panose="020B0604030504040204" pitchFamily="34" charset="0"/>
              </a:rPr>
              <a:t> main(String </a:t>
            </a:r>
            <a:r>
              <a:rPr lang="en-US" sz="1800" dirty="0" err="1">
                <a:solidFill>
                  <a:srgbClr val="000000"/>
                </a:solidFill>
                <a:latin typeface="verdana" panose="020B0604030504040204" pitchFamily="34" charset="0"/>
              </a:rPr>
              <a:t>args</a:t>
            </a:r>
            <a:r>
              <a:rPr lang="en-US" sz="1800" dirty="0">
                <a:solidFill>
                  <a:srgbClr val="000000"/>
                </a:solidFill>
                <a:latin typeface="verdana" panose="020B0604030504040204" pitchFamily="34" charset="0"/>
              </a:rPr>
              <a:t>[]){  </a:t>
            </a:r>
          </a:p>
          <a:p>
            <a:pPr marL="400050" lvl="1" indent="0">
              <a:buNone/>
            </a:pPr>
            <a:r>
              <a:rPr lang="en-US" sz="1800" dirty="0">
                <a:solidFill>
                  <a:srgbClr val="000000"/>
                </a:solidFill>
                <a:latin typeface="verdana" panose="020B0604030504040204" pitchFamily="34" charset="0"/>
              </a:rPr>
              <a:t>   String s</a:t>
            </a:r>
            <a:r>
              <a:rPr lang="en-US" sz="1800" dirty="0" smtClean="0">
                <a:solidFill>
                  <a:srgbClr val="000000"/>
                </a:solidFill>
                <a:latin typeface="verdana" panose="020B0604030504040204" pitchFamily="34" charset="0"/>
              </a:rPr>
              <a:t>=</a:t>
            </a:r>
            <a:r>
              <a:rPr lang="en-US" sz="1800" dirty="0" smtClean="0">
                <a:solidFill>
                  <a:srgbClr val="0000FF"/>
                </a:solidFill>
                <a:latin typeface="verdana" panose="020B0604030504040204" pitchFamily="34" charset="0"/>
              </a:rPr>
              <a:t>“</a:t>
            </a:r>
            <a:r>
              <a:rPr lang="en-US" sz="1800" dirty="0" err="1" smtClean="0">
                <a:solidFill>
                  <a:srgbClr val="0000FF"/>
                </a:solidFill>
                <a:latin typeface="verdana" panose="020B0604030504040204" pitchFamily="34" charset="0"/>
              </a:rPr>
              <a:t>Sachin</a:t>
            </a:r>
            <a:r>
              <a:rPr lang="en-US" sz="1800" dirty="0" smtClean="0">
                <a:solidFill>
                  <a:srgbClr val="0000FF"/>
                </a:solidFill>
                <a:latin typeface="verdana" panose="020B0604030504040204" pitchFamily="34" charset="0"/>
              </a:rPr>
              <a:t>"</a:t>
            </a:r>
            <a:r>
              <a:rPr lang="en-US" sz="1800" dirty="0" smtClean="0">
                <a:solidFill>
                  <a:srgbClr val="000000"/>
                </a:solidFill>
                <a:latin typeface="verdana" panose="020B0604030504040204" pitchFamily="34" charset="0"/>
              </a:rPr>
              <a:t>;</a:t>
            </a:r>
            <a:r>
              <a:rPr lang="en-US" sz="1800" dirty="0">
                <a:solidFill>
                  <a:srgbClr val="000000"/>
                </a:solidFill>
                <a:latin typeface="verdana" panose="020B0604030504040204" pitchFamily="34" charset="0"/>
              </a:rPr>
              <a:t>  </a:t>
            </a:r>
          </a:p>
          <a:p>
            <a:pPr marL="400050" lvl="1" indent="0">
              <a:buNone/>
            </a:pPr>
            <a:r>
              <a:rPr lang="en-US" sz="1800" dirty="0">
                <a:solidFill>
                  <a:srgbClr val="000000"/>
                </a:solidFill>
                <a:latin typeface="verdana" panose="020B0604030504040204" pitchFamily="34" charset="0"/>
              </a:rPr>
              <a:t>   </a:t>
            </a:r>
            <a:r>
              <a:rPr lang="en-US" sz="1800" dirty="0" smtClean="0">
                <a:solidFill>
                  <a:srgbClr val="000000"/>
                </a:solidFill>
                <a:latin typeface="verdana" panose="020B0604030504040204" pitchFamily="34" charset="0"/>
              </a:rPr>
              <a:t>String </a:t>
            </a:r>
            <a:r>
              <a:rPr lang="en-US" sz="1800" dirty="0" err="1" smtClean="0">
                <a:solidFill>
                  <a:srgbClr val="000000"/>
                </a:solidFill>
                <a:latin typeface="verdana" panose="020B0604030504040204" pitchFamily="34" charset="0"/>
              </a:rPr>
              <a:t>snew</a:t>
            </a:r>
            <a:r>
              <a:rPr lang="en-US" sz="1800" dirty="0" smtClean="0">
                <a:solidFill>
                  <a:srgbClr val="000000"/>
                </a:solidFill>
                <a:latin typeface="verdana" panose="020B0604030504040204" pitchFamily="34" charset="0"/>
              </a:rPr>
              <a:t> = </a:t>
            </a:r>
            <a:r>
              <a:rPr lang="en-US" sz="1800" dirty="0" err="1" smtClean="0">
                <a:solidFill>
                  <a:srgbClr val="000000"/>
                </a:solidFill>
                <a:latin typeface="verdana" panose="020B0604030504040204" pitchFamily="34" charset="0"/>
              </a:rPr>
              <a:t>s.concat</a:t>
            </a:r>
            <a:r>
              <a:rPr lang="en-US" sz="1800" dirty="0" smtClean="0">
                <a:solidFill>
                  <a:srgbClr val="000000"/>
                </a:solidFill>
                <a:latin typeface="verdana" panose="020B0604030504040204" pitchFamily="34" charset="0"/>
              </a:rPr>
              <a:t>(</a:t>
            </a:r>
            <a:r>
              <a:rPr lang="en-US" sz="1800" dirty="0" smtClean="0">
                <a:solidFill>
                  <a:srgbClr val="0000FF"/>
                </a:solidFill>
                <a:latin typeface="verdana" panose="020B0604030504040204" pitchFamily="34" charset="0"/>
              </a:rPr>
              <a:t>“ Tendulkar"</a:t>
            </a:r>
            <a:r>
              <a:rPr lang="en-US" sz="1800" dirty="0" smtClean="0">
                <a:solidFill>
                  <a:srgbClr val="000000"/>
                </a:solidFill>
                <a:latin typeface="verdana" panose="020B0604030504040204" pitchFamily="34" charset="0"/>
              </a:rPr>
              <a:t>);                                                 </a:t>
            </a:r>
            <a:r>
              <a:rPr lang="en-US" sz="1800" dirty="0" smtClean="0">
                <a:solidFill>
                  <a:srgbClr val="008200"/>
                </a:solidFill>
                <a:latin typeface="verdana" panose="020B0604030504040204" pitchFamily="34" charset="0"/>
              </a:rPr>
              <a:t>//</a:t>
            </a:r>
            <a:r>
              <a:rPr lang="en-US" sz="1800" dirty="0" err="1">
                <a:solidFill>
                  <a:srgbClr val="008200"/>
                </a:solidFill>
                <a:latin typeface="verdana" panose="020B0604030504040204" pitchFamily="34" charset="0"/>
              </a:rPr>
              <a:t>concat</a:t>
            </a:r>
            <a:r>
              <a:rPr lang="en-US" sz="1800" dirty="0">
                <a:solidFill>
                  <a:srgbClr val="008200"/>
                </a:solidFill>
                <a:latin typeface="verdana" panose="020B0604030504040204" pitchFamily="34" charset="0"/>
              </a:rPr>
              <a:t>() method appends the string at the end</a:t>
            </a:r>
            <a:r>
              <a:rPr lang="en-US" sz="1800" dirty="0">
                <a:solidFill>
                  <a:srgbClr val="000000"/>
                </a:solidFill>
                <a:latin typeface="verdana" panose="020B0604030504040204" pitchFamily="34" charset="0"/>
              </a:rPr>
              <a:t>  </a:t>
            </a:r>
            <a:r>
              <a:rPr lang="en-US" sz="1800" dirty="0" smtClean="0">
                <a:solidFill>
                  <a:srgbClr val="00B050"/>
                </a:solidFill>
                <a:latin typeface="verdana" panose="020B0604030504040204" pitchFamily="34" charset="0"/>
              </a:rPr>
              <a:t>and</a:t>
            </a:r>
            <a:r>
              <a:rPr lang="en-US" sz="1800" dirty="0" smtClean="0">
                <a:solidFill>
                  <a:srgbClr val="000000"/>
                </a:solidFill>
                <a:latin typeface="verdana" panose="020B0604030504040204" pitchFamily="34" charset="0"/>
              </a:rPr>
              <a:t> </a:t>
            </a:r>
            <a:r>
              <a:rPr lang="en-US" sz="1800" dirty="0" smtClean="0">
                <a:solidFill>
                  <a:srgbClr val="00B050"/>
                </a:solidFill>
                <a:latin typeface="verdana" panose="020B0604030504040204" pitchFamily="34" charset="0"/>
              </a:rPr>
              <a:t>save it to </a:t>
            </a:r>
            <a:r>
              <a:rPr lang="en-US" sz="1800" dirty="0" err="1" smtClean="0">
                <a:solidFill>
                  <a:srgbClr val="00B050"/>
                </a:solidFill>
                <a:latin typeface="verdana" panose="020B0604030504040204" pitchFamily="34" charset="0"/>
              </a:rPr>
              <a:t>snew</a:t>
            </a:r>
            <a:endParaRPr lang="en-US" sz="1800" dirty="0">
              <a:solidFill>
                <a:srgbClr val="00B050"/>
              </a:solidFill>
              <a:latin typeface="verdana" panose="020B0604030504040204" pitchFamily="34" charset="0"/>
            </a:endParaRPr>
          </a:p>
          <a:p>
            <a:pPr marL="400050" lvl="1" indent="0">
              <a:buNone/>
            </a:pP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System.out.println</a:t>
            </a:r>
            <a:r>
              <a:rPr lang="en-US" sz="1800" dirty="0">
                <a:solidFill>
                  <a:srgbClr val="000000"/>
                </a:solidFill>
                <a:latin typeface="verdana" panose="020B0604030504040204" pitchFamily="34" charset="0"/>
              </a:rPr>
              <a:t>(s</a:t>
            </a:r>
            <a:r>
              <a:rPr lang="en-US" sz="1800" dirty="0" smtClean="0">
                <a:solidFill>
                  <a:srgbClr val="000000"/>
                </a:solidFill>
                <a:latin typeface="verdana" panose="020B0604030504040204" pitchFamily="34" charset="0"/>
              </a:rPr>
              <a:t>);</a:t>
            </a:r>
            <a:r>
              <a:rPr lang="en-US" sz="1800" dirty="0" smtClean="0">
                <a:solidFill>
                  <a:srgbClr val="00B050"/>
                </a:solidFill>
                <a:latin typeface="verdana" panose="020B0604030504040204" pitchFamily="34" charset="0"/>
              </a:rPr>
              <a:t>//s is not changed!!</a:t>
            </a:r>
          </a:p>
          <a:p>
            <a:pPr marL="400050" lvl="1" indent="0">
              <a:buNone/>
            </a:pPr>
            <a:r>
              <a:rPr lang="en-US" sz="1800" dirty="0">
                <a:solidFill>
                  <a:srgbClr val="000000"/>
                </a:solidFill>
                <a:latin typeface="verdana" panose="020B0604030504040204" pitchFamily="34" charset="0"/>
              </a:rPr>
              <a:t> </a:t>
            </a:r>
            <a:r>
              <a:rPr lang="en-US" sz="1800" dirty="0" smtClean="0">
                <a:solidFill>
                  <a:srgbClr val="000000"/>
                </a:solidFill>
                <a:latin typeface="verdana" panose="020B0604030504040204" pitchFamily="34" charset="0"/>
              </a:rPr>
              <a:t>  </a:t>
            </a:r>
            <a:r>
              <a:rPr lang="en-US" sz="1800" dirty="0" smtClean="0">
                <a:solidFill>
                  <a:srgbClr val="008200"/>
                </a:solidFill>
                <a:latin typeface="verdana" panose="020B0604030504040204" pitchFamily="34" charset="0"/>
              </a:rPr>
              <a:t>//</a:t>
            </a:r>
            <a:r>
              <a:rPr lang="en-US" sz="1800" dirty="0">
                <a:solidFill>
                  <a:srgbClr val="008200"/>
                </a:solidFill>
                <a:latin typeface="verdana" panose="020B0604030504040204" pitchFamily="34" charset="0"/>
              </a:rPr>
              <a:t>will print </a:t>
            </a:r>
            <a:r>
              <a:rPr lang="en-US" sz="1800" dirty="0">
                <a:solidFill>
                  <a:srgbClr val="0000FF"/>
                </a:solidFill>
                <a:latin typeface="verdana" panose="020B0604030504040204" pitchFamily="34" charset="0"/>
              </a:rPr>
              <a:t> </a:t>
            </a:r>
            <a:r>
              <a:rPr lang="en-US" sz="1800" dirty="0" err="1">
                <a:solidFill>
                  <a:srgbClr val="0000FF"/>
                </a:solidFill>
                <a:latin typeface="verdana" panose="020B0604030504040204" pitchFamily="34" charset="0"/>
              </a:rPr>
              <a:t>Sachin</a:t>
            </a:r>
            <a:r>
              <a:rPr lang="en-US" sz="1800" dirty="0">
                <a:solidFill>
                  <a:srgbClr val="0000FF"/>
                </a:solidFill>
                <a:latin typeface="verdana" panose="020B0604030504040204" pitchFamily="34" charset="0"/>
              </a:rPr>
              <a:t> </a:t>
            </a:r>
            <a:r>
              <a:rPr lang="en-US" sz="1800" dirty="0">
                <a:solidFill>
                  <a:srgbClr val="008200"/>
                </a:solidFill>
                <a:latin typeface="verdana" panose="020B0604030504040204" pitchFamily="34" charset="0"/>
              </a:rPr>
              <a:t> because strings are immutable objects</a:t>
            </a:r>
            <a:r>
              <a:rPr lang="en-US" sz="1800" dirty="0">
                <a:solidFill>
                  <a:srgbClr val="000000"/>
                </a:solidFill>
                <a:latin typeface="verdana" panose="020B0604030504040204" pitchFamily="34" charset="0"/>
              </a:rPr>
              <a:t>  </a:t>
            </a:r>
          </a:p>
          <a:p>
            <a:pPr marL="400050" lvl="1" indent="0">
              <a:buNone/>
            </a:pPr>
            <a:r>
              <a:rPr lang="en-US" sz="1800" dirty="0">
                <a:solidFill>
                  <a:srgbClr val="000000"/>
                </a:solidFill>
                <a:latin typeface="verdana" panose="020B0604030504040204" pitchFamily="34" charset="0"/>
              </a:rPr>
              <a:t> }  </a:t>
            </a:r>
          </a:p>
          <a:p>
            <a:pPr marL="400050" lvl="1" indent="0">
              <a:buNone/>
            </a:pPr>
            <a:r>
              <a:rPr lang="en-US" sz="1800" dirty="0">
                <a:solidFill>
                  <a:srgbClr val="000000"/>
                </a:solidFill>
                <a:latin typeface="verdana" panose="020B0604030504040204" pitchFamily="34" charset="0"/>
              </a:rPr>
              <a:t>}</a:t>
            </a:r>
            <a:r>
              <a:rPr lang="en-US" sz="1600" dirty="0">
                <a:solidFill>
                  <a:srgbClr val="000000"/>
                </a:solidFill>
                <a:latin typeface="verdana" panose="020B0604030504040204" pitchFamily="34" charset="0"/>
              </a:rPr>
              <a:t>  </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29</a:t>
            </a:fld>
            <a:endParaRPr lang="en-US"/>
          </a:p>
        </p:txBody>
      </p:sp>
    </p:spTree>
    <p:extLst>
      <p:ext uri="{BB962C8B-B14F-4D97-AF65-F5344CB8AC3E}">
        <p14:creationId xmlns:p14="http://schemas.microsoft.com/office/powerpoint/2010/main" val="1569191121"/>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382000" cy="838200"/>
          </a:xfrm>
        </p:spPr>
        <p:txBody>
          <a:bodyPr/>
          <a:lstStyle/>
          <a:p>
            <a:r>
              <a:rPr lang="en-US" dirty="0" smtClean="0">
                <a:latin typeface="+mj-lt"/>
              </a:rPr>
              <a:t>Java User Input</a:t>
            </a:r>
            <a:endParaRPr lang="en-US" dirty="0">
              <a:latin typeface="+mj-lt"/>
            </a:endParaRPr>
          </a:p>
        </p:txBody>
      </p:sp>
      <p:sp>
        <p:nvSpPr>
          <p:cNvPr id="3" name="Content Placeholder 2"/>
          <p:cNvSpPr>
            <a:spLocks noGrp="1"/>
          </p:cNvSpPr>
          <p:nvPr>
            <p:ph idx="1"/>
          </p:nvPr>
        </p:nvSpPr>
        <p:spPr>
          <a:xfrm>
            <a:off x="35391" y="914400"/>
            <a:ext cx="9032409" cy="5638800"/>
          </a:xfrm>
        </p:spPr>
        <p:txBody>
          <a:bodyPr/>
          <a:lstStyle/>
          <a:p>
            <a:r>
              <a:rPr lang="en-US" dirty="0">
                <a:latin typeface="+mj-lt"/>
              </a:rPr>
              <a:t>The Java Scanner class breaks the input into tokens using a delimiter which is </a:t>
            </a:r>
            <a:r>
              <a:rPr lang="en-US" dirty="0">
                <a:solidFill>
                  <a:srgbClr val="0000CC"/>
                </a:solidFill>
                <a:latin typeface="+mj-lt"/>
              </a:rPr>
              <a:t>whitespace</a:t>
            </a:r>
            <a:r>
              <a:rPr lang="en-US" dirty="0">
                <a:latin typeface="+mj-lt"/>
              </a:rPr>
              <a:t> by default. </a:t>
            </a:r>
            <a:endParaRPr lang="en-US" dirty="0" smtClean="0">
              <a:latin typeface="+mj-lt"/>
            </a:endParaRPr>
          </a:p>
          <a:p>
            <a:r>
              <a:rPr lang="en-US" dirty="0" smtClean="0">
                <a:latin typeface="+mj-lt"/>
              </a:rPr>
              <a:t>It </a:t>
            </a:r>
            <a:r>
              <a:rPr lang="en-US" dirty="0">
                <a:latin typeface="+mj-lt"/>
              </a:rPr>
              <a:t>provides many methods to </a:t>
            </a:r>
            <a:r>
              <a:rPr lang="en-US" dirty="0">
                <a:solidFill>
                  <a:srgbClr val="0000CC"/>
                </a:solidFill>
                <a:latin typeface="+mj-lt"/>
              </a:rPr>
              <a:t>read and parse </a:t>
            </a:r>
            <a:r>
              <a:rPr lang="en-US" dirty="0">
                <a:latin typeface="+mj-lt"/>
              </a:rPr>
              <a:t>various primitive values.</a:t>
            </a:r>
          </a:p>
          <a:p>
            <a:r>
              <a:rPr lang="en-US" dirty="0" smtClean="0">
                <a:latin typeface="+mj-lt"/>
              </a:rPr>
              <a:t>The </a:t>
            </a:r>
            <a:r>
              <a:rPr lang="en-US" dirty="0">
                <a:latin typeface="+mj-lt"/>
              </a:rPr>
              <a:t>Java Scanner class is widely used to parse text for strings and primitive types using a regular expression. It is the simplest way to get input in Java. </a:t>
            </a:r>
            <a:endParaRPr lang="en-US" dirty="0" smtClean="0">
              <a:latin typeface="+mj-lt"/>
            </a:endParaRPr>
          </a:p>
          <a:p>
            <a:r>
              <a:rPr lang="en-US" dirty="0" smtClean="0">
                <a:latin typeface="+mj-lt"/>
              </a:rPr>
              <a:t>By </a:t>
            </a:r>
            <a:r>
              <a:rPr lang="en-US" dirty="0">
                <a:latin typeface="+mj-lt"/>
              </a:rPr>
              <a:t>the help of Scanner in Java, we can get input from the user in primitive types such as </a:t>
            </a:r>
            <a:r>
              <a:rPr lang="en-US" dirty="0" err="1">
                <a:latin typeface="+mj-lt"/>
              </a:rPr>
              <a:t>int</a:t>
            </a:r>
            <a:r>
              <a:rPr lang="en-US" dirty="0">
                <a:latin typeface="+mj-lt"/>
              </a:rPr>
              <a:t>, long, double, byte, float, short, etc.</a:t>
            </a:r>
          </a:p>
          <a:p>
            <a:r>
              <a:rPr lang="en-US" dirty="0" smtClean="0">
                <a:latin typeface="+mj-lt"/>
              </a:rPr>
              <a:t>The </a:t>
            </a:r>
            <a:r>
              <a:rPr lang="en-US" dirty="0">
                <a:latin typeface="+mj-lt"/>
              </a:rPr>
              <a:t>Java Scanner class extends Object class and implements Iterator and Closeable interfaces.</a:t>
            </a:r>
            <a:endParaRPr lang="en-US" sz="2400" dirty="0" smtClean="0">
              <a:latin typeface="+mj-lt"/>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a:t>
            </a:fld>
            <a:endParaRPr lang="en-US"/>
          </a:p>
        </p:txBody>
      </p:sp>
    </p:spTree>
    <p:extLst>
      <p:ext uri="{BB962C8B-B14F-4D97-AF65-F5344CB8AC3E}">
        <p14:creationId xmlns:p14="http://schemas.microsoft.com/office/powerpoint/2010/main" val="4086355324"/>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382000" cy="838200"/>
          </a:xfrm>
        </p:spPr>
        <p:txBody>
          <a:bodyPr/>
          <a:lstStyle/>
          <a:p>
            <a:r>
              <a:rPr lang="en-US" dirty="0">
                <a:latin typeface="+mj-lt"/>
              </a:rPr>
              <a:t>Immutable String in Java</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30</a:t>
            </a:fld>
            <a:endParaRPr lang="en-US"/>
          </a:p>
        </p:txBody>
      </p:sp>
      <p:pic>
        <p:nvPicPr>
          <p:cNvPr id="23554" name="Picture 2" descr="Heap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097" y="1534494"/>
            <a:ext cx="6181725" cy="5086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672429"/>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1661" cy="838200"/>
          </a:xfrm>
        </p:spPr>
        <p:txBody>
          <a:bodyPr/>
          <a:lstStyle/>
          <a:p>
            <a:r>
              <a:rPr lang="en-US" dirty="0">
                <a:latin typeface="+mj-lt"/>
              </a:rPr>
              <a:t>Why string objects are immutable in java?</a:t>
            </a:r>
          </a:p>
        </p:txBody>
      </p:sp>
      <p:sp>
        <p:nvSpPr>
          <p:cNvPr id="3" name="Content Placeholder 2"/>
          <p:cNvSpPr>
            <a:spLocks noGrp="1"/>
          </p:cNvSpPr>
          <p:nvPr>
            <p:ph idx="1"/>
          </p:nvPr>
        </p:nvSpPr>
        <p:spPr>
          <a:xfrm>
            <a:off x="111592" y="520504"/>
            <a:ext cx="8511904" cy="5638800"/>
          </a:xfrm>
        </p:spPr>
        <p:txBody>
          <a:bodyPr/>
          <a:lstStyle/>
          <a:p>
            <a:pPr algn="just">
              <a:lnSpc>
                <a:spcPct val="100000"/>
              </a:lnSpc>
              <a:spcBef>
                <a:spcPct val="0"/>
              </a:spcBef>
              <a:buSzTx/>
            </a:pPr>
            <a:endParaRPr lang="en-US" dirty="0" smtClean="0">
              <a:solidFill>
                <a:srgbClr val="000000"/>
              </a:solidFill>
            </a:endParaRPr>
          </a:p>
          <a:p>
            <a:pPr algn="just">
              <a:lnSpc>
                <a:spcPct val="100000"/>
              </a:lnSpc>
              <a:spcBef>
                <a:spcPct val="0"/>
              </a:spcBef>
              <a:buSzTx/>
            </a:pPr>
            <a:r>
              <a:rPr lang="en-US" dirty="0" smtClean="0">
                <a:solidFill>
                  <a:srgbClr val="000000"/>
                </a:solidFill>
              </a:rPr>
              <a:t>Because </a:t>
            </a:r>
            <a:r>
              <a:rPr lang="en-US" dirty="0">
                <a:solidFill>
                  <a:srgbClr val="000000"/>
                </a:solidFill>
              </a:rPr>
              <a:t>java uses the concept of string literal</a:t>
            </a:r>
            <a:r>
              <a:rPr lang="en-US" dirty="0" smtClean="0">
                <a:solidFill>
                  <a:srgbClr val="000000"/>
                </a:solidFill>
              </a:rPr>
              <a:t>. </a:t>
            </a:r>
          </a:p>
          <a:p>
            <a:pPr algn="just">
              <a:lnSpc>
                <a:spcPct val="100000"/>
              </a:lnSpc>
              <a:spcBef>
                <a:spcPct val="0"/>
              </a:spcBef>
              <a:buSzTx/>
            </a:pPr>
            <a:endParaRPr lang="en-US" dirty="0" smtClean="0">
              <a:solidFill>
                <a:srgbClr val="000000"/>
              </a:solidFill>
            </a:endParaRPr>
          </a:p>
          <a:p>
            <a:pPr algn="just">
              <a:lnSpc>
                <a:spcPct val="100000"/>
              </a:lnSpc>
              <a:spcBef>
                <a:spcPct val="0"/>
              </a:spcBef>
              <a:buSzTx/>
            </a:pPr>
            <a:r>
              <a:rPr lang="en-US" dirty="0" smtClean="0">
                <a:solidFill>
                  <a:srgbClr val="0000CC"/>
                </a:solidFill>
              </a:rPr>
              <a:t>Suppose </a:t>
            </a:r>
            <a:r>
              <a:rPr lang="en-US" dirty="0">
                <a:solidFill>
                  <a:srgbClr val="0000CC"/>
                </a:solidFill>
              </a:rPr>
              <a:t>there are 5 reference variables</a:t>
            </a:r>
            <a:r>
              <a:rPr lang="en-US" dirty="0" smtClean="0">
                <a:solidFill>
                  <a:srgbClr val="0000CC"/>
                </a:solidFill>
              </a:rPr>
              <a:t>, all refers </a:t>
            </a:r>
            <a:r>
              <a:rPr lang="en-US" dirty="0">
                <a:solidFill>
                  <a:srgbClr val="0000CC"/>
                </a:solidFill>
              </a:rPr>
              <a:t>to one object "</a:t>
            </a:r>
            <a:r>
              <a:rPr lang="en-US" dirty="0" err="1">
                <a:solidFill>
                  <a:srgbClr val="0000CC"/>
                </a:solidFill>
              </a:rPr>
              <a:t>sachin</a:t>
            </a:r>
            <a:r>
              <a:rPr lang="en-US" dirty="0" smtClean="0">
                <a:solidFill>
                  <a:srgbClr val="0000CC"/>
                </a:solidFill>
              </a:rPr>
              <a:t>". If </a:t>
            </a:r>
            <a:r>
              <a:rPr lang="en-US" dirty="0">
                <a:solidFill>
                  <a:srgbClr val="0000CC"/>
                </a:solidFill>
              </a:rPr>
              <a:t>one reference variable changes the value of the object, it will be affected to all the reference variables. </a:t>
            </a:r>
            <a:r>
              <a:rPr lang="en-US" dirty="0" smtClean="0">
                <a:solidFill>
                  <a:srgbClr val="0000CC"/>
                </a:solidFill>
              </a:rPr>
              <a:t>That </a:t>
            </a:r>
            <a:r>
              <a:rPr lang="en-US" dirty="0">
                <a:solidFill>
                  <a:srgbClr val="0000CC"/>
                </a:solidFill>
              </a:rPr>
              <a:t>is why string objects are immutable in java</a:t>
            </a:r>
            <a:r>
              <a:rPr lang="en-US" dirty="0">
                <a:solidFill>
                  <a:srgbClr val="000000"/>
                </a:solidFill>
              </a:rPr>
              <a: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31</a:t>
            </a:fld>
            <a:endParaRPr lang="en-US"/>
          </a:p>
        </p:txBody>
      </p:sp>
    </p:spTree>
    <p:extLst>
      <p:ext uri="{BB962C8B-B14F-4D97-AF65-F5344CB8AC3E}">
        <p14:creationId xmlns:p14="http://schemas.microsoft.com/office/powerpoint/2010/main" val="4264693380"/>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j-lt"/>
              </a:rPr>
              <a:t>Extracting Substrings</a:t>
            </a:r>
          </a:p>
        </p:txBody>
      </p:sp>
      <p:sp>
        <p:nvSpPr>
          <p:cNvPr id="3" name="Content Placeholder 2"/>
          <p:cNvSpPr>
            <a:spLocks noGrp="1"/>
          </p:cNvSpPr>
          <p:nvPr>
            <p:ph idx="1"/>
          </p:nvPr>
        </p:nvSpPr>
        <p:spPr/>
        <p:txBody>
          <a:bodyPr/>
          <a:lstStyle/>
          <a:p>
            <a:r>
              <a:rPr lang="en-GB" dirty="0" smtClean="0"/>
              <a:t>substring </a:t>
            </a:r>
            <a:r>
              <a:rPr lang="en-GB" dirty="0"/>
              <a:t>method enable a new String object to be</a:t>
            </a:r>
            <a:br>
              <a:rPr lang="en-GB" dirty="0"/>
            </a:br>
            <a:r>
              <a:rPr lang="en-GB" dirty="0"/>
              <a:t>created by copying part of an existing String object</a:t>
            </a:r>
            <a:br>
              <a:rPr lang="en-GB" dirty="0"/>
            </a:br>
            <a:r>
              <a:rPr lang="en-GB" dirty="0" smtClean="0"/>
              <a:t>	– </a:t>
            </a:r>
            <a:r>
              <a:rPr lang="en-GB" b="1" i="1" dirty="0"/>
              <a:t>substring (int </a:t>
            </a:r>
            <a:r>
              <a:rPr lang="en-GB" b="1" i="1" dirty="0" err="1"/>
              <a:t>startIndex</a:t>
            </a:r>
            <a:r>
              <a:rPr lang="en-GB" b="1" i="1" dirty="0"/>
              <a:t>) </a:t>
            </a:r>
            <a:r>
              <a:rPr lang="en-GB" dirty="0"/>
              <a:t>‐ copies the characters </a:t>
            </a:r>
            <a:r>
              <a:rPr lang="en-GB" dirty="0" smtClean="0"/>
              <a:t>	   	form the starting </a:t>
            </a:r>
            <a:r>
              <a:rPr lang="en-GB" dirty="0"/>
              <a:t>index to the end of the String</a:t>
            </a:r>
            <a:br>
              <a:rPr lang="en-GB" dirty="0"/>
            </a:br>
            <a:r>
              <a:rPr lang="en-GB" dirty="0" smtClean="0"/>
              <a:t>	– </a:t>
            </a:r>
            <a:r>
              <a:rPr lang="en-GB" b="1" i="1" dirty="0"/>
              <a:t>substring(int </a:t>
            </a:r>
            <a:r>
              <a:rPr lang="en-GB" b="1" i="1" dirty="0" err="1"/>
              <a:t>beginIndex</a:t>
            </a:r>
            <a:r>
              <a:rPr lang="en-GB" b="1" i="1" dirty="0"/>
              <a:t>, int </a:t>
            </a:r>
            <a:r>
              <a:rPr lang="en-GB" b="1" i="1" dirty="0" err="1"/>
              <a:t>endIndex</a:t>
            </a:r>
            <a:r>
              <a:rPr lang="en-GB" b="1" i="1" dirty="0"/>
              <a:t>) </a:t>
            </a:r>
            <a:r>
              <a:rPr lang="en-GB" dirty="0"/>
              <a:t>‐ copies </a:t>
            </a:r>
            <a:r>
              <a:rPr lang="en-GB" dirty="0" smtClean="0"/>
              <a:t>		the characters </a:t>
            </a:r>
            <a:r>
              <a:rPr lang="en-GB" dirty="0"/>
              <a:t>from the starting index to one </a:t>
            </a:r>
            <a:r>
              <a:rPr lang="en-GB" dirty="0" smtClean="0"/>
              <a:t>		beyond the </a:t>
            </a:r>
            <a:r>
              <a:rPr lang="en-GB" dirty="0" err="1" smtClean="0"/>
              <a:t>endIndex</a:t>
            </a:r>
            <a:r>
              <a:rPr lang="en-GB" dirty="0" smtClean="0"/>
              <a:t> </a:t>
            </a:r>
            <a:r>
              <a:rPr lang="en-GB" dirty="0"/>
              <a:t/>
            </a:r>
            <a:br>
              <a:rPr lang="en-GB" dirty="0"/>
            </a:br>
            <a:endParaRPr lang="en-GB" dirty="0"/>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32</a:t>
            </a:fld>
            <a:endParaRPr lang="en-US">
              <a:solidFill>
                <a:srgbClr val="000000"/>
              </a:solidFill>
            </a:endParaRPr>
          </a:p>
        </p:txBody>
      </p:sp>
      <p:sp>
        <p:nvSpPr>
          <p:cNvPr id="5" name="Rectangle 4"/>
          <p:cNvSpPr/>
          <p:nvPr/>
        </p:nvSpPr>
        <p:spPr>
          <a:xfrm>
            <a:off x="1269380" y="4218828"/>
            <a:ext cx="7505114" cy="2739211"/>
          </a:xfrm>
          <a:prstGeom prst="rect">
            <a:avLst/>
          </a:prstGeom>
        </p:spPr>
        <p:txBody>
          <a:bodyPr wrap="square">
            <a:spAutoFit/>
          </a:bodyPr>
          <a:lstStyle/>
          <a:p>
            <a:r>
              <a:rPr lang="en-GB" sz="2200" dirty="0">
                <a:solidFill>
                  <a:srgbClr val="00145A"/>
                </a:solidFill>
              </a:rPr>
              <a:t>public</a:t>
            </a:r>
            <a:r>
              <a:rPr lang="en-GB" sz="2200" b="0" dirty="0">
                <a:solidFill>
                  <a:srgbClr val="00145A"/>
                </a:solidFill>
              </a:rPr>
              <a:t> </a:t>
            </a:r>
            <a:r>
              <a:rPr lang="en-GB" sz="2200" dirty="0">
                <a:solidFill>
                  <a:srgbClr val="00145A"/>
                </a:solidFill>
              </a:rPr>
              <a:t>class</a:t>
            </a:r>
            <a:r>
              <a:rPr lang="en-GB" sz="2200" b="0" dirty="0">
                <a:solidFill>
                  <a:srgbClr val="00145A"/>
                </a:solidFill>
              </a:rPr>
              <a:t> </a:t>
            </a:r>
            <a:r>
              <a:rPr lang="en-GB" sz="2200" b="0" dirty="0" err="1">
                <a:solidFill>
                  <a:srgbClr val="00145A"/>
                </a:solidFill>
              </a:rPr>
              <a:t>SubstringExample</a:t>
            </a:r>
            <a:r>
              <a:rPr lang="en-GB" sz="2200" b="0" dirty="0">
                <a:solidFill>
                  <a:srgbClr val="00145A"/>
                </a:solidFill>
              </a:rPr>
              <a:t>{  </a:t>
            </a:r>
          </a:p>
          <a:p>
            <a:r>
              <a:rPr lang="en-GB" sz="2200" dirty="0" smtClean="0">
                <a:solidFill>
                  <a:srgbClr val="00145A"/>
                </a:solidFill>
              </a:rPr>
              <a:t>	public</a:t>
            </a:r>
            <a:r>
              <a:rPr lang="en-GB" sz="2200" b="0" dirty="0">
                <a:solidFill>
                  <a:srgbClr val="00145A"/>
                </a:solidFill>
              </a:rPr>
              <a:t> </a:t>
            </a:r>
            <a:r>
              <a:rPr lang="en-GB" sz="2200" dirty="0">
                <a:solidFill>
                  <a:srgbClr val="00145A"/>
                </a:solidFill>
              </a:rPr>
              <a:t>static</a:t>
            </a:r>
            <a:r>
              <a:rPr lang="en-GB" sz="2200" b="0" dirty="0">
                <a:solidFill>
                  <a:srgbClr val="00145A"/>
                </a:solidFill>
              </a:rPr>
              <a:t> </a:t>
            </a:r>
            <a:r>
              <a:rPr lang="en-GB" sz="2200" dirty="0">
                <a:solidFill>
                  <a:srgbClr val="00145A"/>
                </a:solidFill>
              </a:rPr>
              <a:t>void</a:t>
            </a:r>
            <a:r>
              <a:rPr lang="en-GB" sz="2200" b="0" dirty="0">
                <a:solidFill>
                  <a:srgbClr val="00145A"/>
                </a:solidFill>
              </a:rPr>
              <a:t> main(String </a:t>
            </a:r>
            <a:r>
              <a:rPr lang="en-GB" sz="2200" b="0" dirty="0" err="1">
                <a:solidFill>
                  <a:srgbClr val="00145A"/>
                </a:solidFill>
              </a:rPr>
              <a:t>args</a:t>
            </a:r>
            <a:r>
              <a:rPr lang="en-GB" sz="2200" b="0" dirty="0">
                <a:solidFill>
                  <a:srgbClr val="00145A"/>
                </a:solidFill>
              </a:rPr>
              <a:t>[]){  </a:t>
            </a:r>
          </a:p>
          <a:p>
            <a:r>
              <a:rPr lang="en-GB" sz="2200" b="0" dirty="0" smtClean="0">
                <a:solidFill>
                  <a:srgbClr val="00145A"/>
                </a:solidFill>
              </a:rPr>
              <a:t>	    String</a:t>
            </a:r>
            <a:r>
              <a:rPr lang="en-GB" sz="2200" b="0" dirty="0">
                <a:solidFill>
                  <a:srgbClr val="00145A"/>
                </a:solidFill>
              </a:rPr>
              <a:t> s1="</a:t>
            </a:r>
            <a:r>
              <a:rPr lang="en-GB" sz="2200" b="0" dirty="0" err="1">
                <a:solidFill>
                  <a:srgbClr val="00145A"/>
                </a:solidFill>
              </a:rPr>
              <a:t>javatpoint</a:t>
            </a:r>
            <a:r>
              <a:rPr lang="en-GB" sz="2200" b="0" dirty="0">
                <a:solidFill>
                  <a:srgbClr val="00145A"/>
                </a:solidFill>
              </a:rPr>
              <a:t>";  </a:t>
            </a:r>
          </a:p>
          <a:p>
            <a:r>
              <a:rPr lang="en-GB" sz="2200" b="0" dirty="0" smtClean="0">
                <a:solidFill>
                  <a:srgbClr val="00145A"/>
                </a:solidFill>
              </a:rPr>
              <a:t>	    </a:t>
            </a:r>
            <a:r>
              <a:rPr lang="en-GB" sz="2200" b="0" dirty="0" err="1" smtClean="0">
                <a:solidFill>
                  <a:srgbClr val="00145A"/>
                </a:solidFill>
              </a:rPr>
              <a:t>System.out.println</a:t>
            </a:r>
            <a:r>
              <a:rPr lang="en-GB" sz="2200" b="0" dirty="0" smtClean="0">
                <a:solidFill>
                  <a:srgbClr val="00145A"/>
                </a:solidFill>
              </a:rPr>
              <a:t>(s1.substring(2,4</a:t>
            </a:r>
            <a:r>
              <a:rPr lang="en-GB" sz="2200" b="0" dirty="0">
                <a:solidFill>
                  <a:srgbClr val="00145A"/>
                </a:solidFill>
              </a:rPr>
              <a:t>));</a:t>
            </a:r>
            <a:r>
              <a:rPr lang="en-GB" sz="2200" b="0" dirty="0">
                <a:solidFill>
                  <a:srgbClr val="00B050"/>
                </a:solidFill>
              </a:rPr>
              <a:t>//returns </a:t>
            </a:r>
            <a:r>
              <a:rPr lang="en-GB" sz="2200" b="0" dirty="0" err="1">
                <a:solidFill>
                  <a:srgbClr val="00B050"/>
                </a:solidFill>
              </a:rPr>
              <a:t>va</a:t>
            </a:r>
            <a:r>
              <a:rPr lang="en-GB" sz="2200" b="0" dirty="0">
                <a:solidFill>
                  <a:srgbClr val="00B050"/>
                </a:solidFill>
              </a:rPr>
              <a:t> </a:t>
            </a:r>
            <a:r>
              <a:rPr lang="en-GB" sz="2200" b="0" dirty="0">
                <a:solidFill>
                  <a:srgbClr val="00145A"/>
                </a:solidFill>
              </a:rPr>
              <a:t> </a:t>
            </a:r>
          </a:p>
          <a:p>
            <a:r>
              <a:rPr lang="en-GB" sz="2200" b="0" dirty="0" smtClean="0">
                <a:solidFill>
                  <a:srgbClr val="00145A"/>
                </a:solidFill>
              </a:rPr>
              <a:t>	    </a:t>
            </a:r>
            <a:r>
              <a:rPr lang="en-GB" sz="2200" b="0" dirty="0" err="1" smtClean="0">
                <a:solidFill>
                  <a:srgbClr val="00145A"/>
                </a:solidFill>
              </a:rPr>
              <a:t>System.out.println</a:t>
            </a:r>
            <a:r>
              <a:rPr lang="en-GB" sz="2200" b="0" dirty="0" smtClean="0">
                <a:solidFill>
                  <a:srgbClr val="00145A"/>
                </a:solidFill>
              </a:rPr>
              <a:t>(s1.substring(2</a:t>
            </a:r>
            <a:r>
              <a:rPr lang="en-GB" sz="2200" b="0" dirty="0">
                <a:solidFill>
                  <a:srgbClr val="00145A"/>
                </a:solidFill>
              </a:rPr>
              <a:t>));//</a:t>
            </a:r>
            <a:r>
              <a:rPr lang="en-GB" sz="2200" b="0" dirty="0">
                <a:solidFill>
                  <a:srgbClr val="00B050"/>
                </a:solidFill>
              </a:rPr>
              <a:t>returns </a:t>
            </a:r>
            <a:r>
              <a:rPr lang="en-GB" sz="2200" b="0" dirty="0" err="1">
                <a:solidFill>
                  <a:srgbClr val="00B050"/>
                </a:solidFill>
              </a:rPr>
              <a:t>vatpoint</a:t>
            </a:r>
            <a:r>
              <a:rPr lang="en-GB" sz="2200" b="0" dirty="0">
                <a:solidFill>
                  <a:srgbClr val="00145A"/>
                </a:solidFill>
              </a:rPr>
              <a:t>  </a:t>
            </a:r>
          </a:p>
          <a:p>
            <a:r>
              <a:rPr lang="en-GB" sz="2200" b="0" dirty="0">
                <a:solidFill>
                  <a:srgbClr val="00145A"/>
                </a:solidFill>
              </a:rPr>
              <a:t>}} </a:t>
            </a:r>
            <a:r>
              <a:rPr lang="en-GB" b="0" dirty="0">
                <a:solidFill>
                  <a:srgbClr val="00145A"/>
                </a:solidFill>
              </a:rPr>
              <a:t> </a:t>
            </a:r>
          </a:p>
          <a:p>
            <a:r>
              <a:rPr lang="en-GB" dirty="0"/>
              <a:t/>
            </a:r>
            <a:br>
              <a:rPr lang="en-GB" dirty="0"/>
            </a:br>
            <a:endParaRPr lang="en-GB" dirty="0"/>
          </a:p>
        </p:txBody>
      </p:sp>
      <p:sp>
        <p:nvSpPr>
          <p:cNvPr id="6" name="TextBox 5"/>
          <p:cNvSpPr txBox="1"/>
          <p:nvPr/>
        </p:nvSpPr>
        <p:spPr>
          <a:xfrm>
            <a:off x="450166" y="3695608"/>
            <a:ext cx="1661032" cy="523220"/>
          </a:xfrm>
          <a:prstGeom prst="rect">
            <a:avLst/>
          </a:prstGeom>
          <a:noFill/>
        </p:spPr>
        <p:txBody>
          <a:bodyPr wrap="none" rtlCol="0">
            <a:spAutoFit/>
          </a:bodyPr>
          <a:lstStyle/>
          <a:p>
            <a:r>
              <a:rPr lang="en-GB" sz="2800" dirty="0" smtClean="0">
                <a:solidFill>
                  <a:srgbClr val="000000"/>
                </a:solidFill>
              </a:rPr>
              <a:t>Example:</a:t>
            </a:r>
            <a:endParaRPr lang="en-GB" sz="2800" dirty="0">
              <a:solidFill>
                <a:srgbClr val="000000"/>
              </a:solidFill>
            </a:endParaRPr>
          </a:p>
        </p:txBody>
      </p:sp>
    </p:spTree>
    <p:extLst>
      <p:ext uri="{BB962C8B-B14F-4D97-AF65-F5344CB8AC3E}">
        <p14:creationId xmlns:p14="http://schemas.microsoft.com/office/powerpoint/2010/main" val="4207375892"/>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6354"/>
            <a:ext cx="9048750" cy="869517"/>
          </a:xfrm>
        </p:spPr>
        <p:txBody>
          <a:bodyPr/>
          <a:lstStyle/>
          <a:p>
            <a:r>
              <a:rPr lang="en-GB" dirty="0">
                <a:latin typeface="+mj-lt"/>
              </a:rPr>
              <a:t>Extracting Substrings</a:t>
            </a:r>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33</a:t>
            </a:fld>
            <a:endParaRPr lang="en-US">
              <a:solidFill>
                <a:srgbClr val="000000"/>
              </a:solidFill>
            </a:endParaRPr>
          </a:p>
        </p:txBody>
      </p:sp>
      <p:sp>
        <p:nvSpPr>
          <p:cNvPr id="5" name="Rectangle 4"/>
          <p:cNvSpPr/>
          <p:nvPr/>
        </p:nvSpPr>
        <p:spPr>
          <a:xfrm>
            <a:off x="47625" y="743163"/>
            <a:ext cx="8489852" cy="5940088"/>
          </a:xfrm>
          <a:prstGeom prst="rect">
            <a:avLst/>
          </a:prstGeom>
        </p:spPr>
        <p:txBody>
          <a:bodyPr wrap="square">
            <a:spAutoFit/>
          </a:bodyPr>
          <a:lstStyle/>
          <a:p>
            <a:r>
              <a:rPr lang="en-GB" b="0" dirty="0">
                <a:solidFill>
                  <a:srgbClr val="242021"/>
                </a:solidFill>
                <a:latin typeface="NewBaskervilleStd-Roman"/>
              </a:rPr>
              <a:t>The following program uses </a:t>
            </a:r>
            <a:r>
              <a:rPr lang="en-GB" dirty="0">
                <a:solidFill>
                  <a:srgbClr val="242021"/>
                </a:solidFill>
                <a:latin typeface="NewBaskervilleStd-Bold"/>
              </a:rPr>
              <a:t>substring( ) </a:t>
            </a:r>
            <a:r>
              <a:rPr lang="en-GB" b="0" dirty="0">
                <a:solidFill>
                  <a:srgbClr val="242021"/>
                </a:solidFill>
                <a:latin typeface="NewBaskervilleStd-Roman"/>
              </a:rPr>
              <a:t>to replace all instances of one substring </a:t>
            </a:r>
            <a:r>
              <a:rPr lang="en-GB" b="0" dirty="0" smtClean="0">
                <a:solidFill>
                  <a:srgbClr val="242021"/>
                </a:solidFill>
                <a:latin typeface="NewBaskervilleStd-Roman"/>
              </a:rPr>
              <a:t>with another </a:t>
            </a:r>
            <a:r>
              <a:rPr lang="en-GB" b="0" dirty="0">
                <a:solidFill>
                  <a:srgbClr val="242021"/>
                </a:solidFill>
                <a:latin typeface="NewBaskervilleStd-Roman"/>
              </a:rPr>
              <a:t>within a string:</a:t>
            </a:r>
            <a:r>
              <a:rPr lang="en-GB" dirty="0"/>
              <a:t> </a:t>
            </a:r>
          </a:p>
          <a:p>
            <a:r>
              <a:rPr lang="en-GB" b="0" dirty="0">
                <a:solidFill>
                  <a:srgbClr val="00B050"/>
                </a:solidFill>
              </a:rPr>
              <a:t>// Substring replacement.</a:t>
            </a:r>
            <a:br>
              <a:rPr lang="en-GB" b="0" dirty="0">
                <a:solidFill>
                  <a:srgbClr val="00B050"/>
                </a:solidFill>
              </a:rPr>
            </a:br>
            <a:r>
              <a:rPr lang="en-GB" b="0" dirty="0">
                <a:solidFill>
                  <a:srgbClr val="002060"/>
                </a:solidFill>
              </a:rPr>
              <a:t>class </a:t>
            </a:r>
            <a:r>
              <a:rPr lang="en-GB" b="0" dirty="0" err="1">
                <a:solidFill>
                  <a:srgbClr val="002060"/>
                </a:solidFill>
              </a:rPr>
              <a:t>StringReplace</a:t>
            </a:r>
            <a:r>
              <a:rPr lang="en-GB" b="0" dirty="0">
                <a:solidFill>
                  <a:srgbClr val="002060"/>
                </a:solidFill>
              </a:rPr>
              <a:t> {</a:t>
            </a:r>
            <a:br>
              <a:rPr lang="en-GB" b="0" dirty="0">
                <a:solidFill>
                  <a:srgbClr val="002060"/>
                </a:solidFill>
              </a:rPr>
            </a:br>
            <a:r>
              <a:rPr lang="en-GB" b="0" dirty="0">
                <a:solidFill>
                  <a:srgbClr val="002060"/>
                </a:solidFill>
              </a:rPr>
              <a:t>public static void main(String </a:t>
            </a:r>
            <a:r>
              <a:rPr lang="en-GB" b="0" dirty="0" err="1">
                <a:solidFill>
                  <a:srgbClr val="002060"/>
                </a:solidFill>
              </a:rPr>
              <a:t>args</a:t>
            </a:r>
            <a:r>
              <a:rPr lang="en-GB" b="0" dirty="0">
                <a:solidFill>
                  <a:srgbClr val="002060"/>
                </a:solidFill>
              </a:rPr>
              <a:t>[]) {</a:t>
            </a:r>
            <a:br>
              <a:rPr lang="en-GB" b="0" dirty="0">
                <a:solidFill>
                  <a:srgbClr val="002060"/>
                </a:solidFill>
              </a:rPr>
            </a:br>
            <a:r>
              <a:rPr lang="en-GB" b="0" dirty="0" smtClean="0">
                <a:solidFill>
                  <a:srgbClr val="002060"/>
                </a:solidFill>
              </a:rPr>
              <a:t>	String </a:t>
            </a:r>
            <a:r>
              <a:rPr lang="en-GB" b="0" dirty="0">
                <a:solidFill>
                  <a:srgbClr val="002060"/>
                </a:solidFill>
              </a:rPr>
              <a:t>org = "This is a test. This is, too.";</a:t>
            </a:r>
            <a:br>
              <a:rPr lang="en-GB" b="0" dirty="0">
                <a:solidFill>
                  <a:srgbClr val="002060"/>
                </a:solidFill>
              </a:rPr>
            </a:br>
            <a:r>
              <a:rPr lang="en-GB" b="0" dirty="0" smtClean="0">
                <a:solidFill>
                  <a:srgbClr val="002060"/>
                </a:solidFill>
              </a:rPr>
              <a:t>	String </a:t>
            </a:r>
            <a:r>
              <a:rPr lang="en-GB" b="0" dirty="0">
                <a:solidFill>
                  <a:srgbClr val="002060"/>
                </a:solidFill>
              </a:rPr>
              <a:t>search = "is";</a:t>
            </a:r>
            <a:br>
              <a:rPr lang="en-GB" b="0" dirty="0">
                <a:solidFill>
                  <a:srgbClr val="002060"/>
                </a:solidFill>
              </a:rPr>
            </a:br>
            <a:r>
              <a:rPr lang="en-GB" b="0" dirty="0" smtClean="0">
                <a:solidFill>
                  <a:srgbClr val="002060"/>
                </a:solidFill>
              </a:rPr>
              <a:t>	String </a:t>
            </a:r>
            <a:r>
              <a:rPr lang="en-GB" b="0" dirty="0">
                <a:solidFill>
                  <a:srgbClr val="002060"/>
                </a:solidFill>
              </a:rPr>
              <a:t>sub = "was";</a:t>
            </a:r>
            <a:br>
              <a:rPr lang="en-GB" b="0" dirty="0">
                <a:solidFill>
                  <a:srgbClr val="002060"/>
                </a:solidFill>
              </a:rPr>
            </a:br>
            <a:r>
              <a:rPr lang="en-GB" b="0" dirty="0" smtClean="0">
                <a:solidFill>
                  <a:srgbClr val="002060"/>
                </a:solidFill>
              </a:rPr>
              <a:t>	String </a:t>
            </a:r>
            <a:r>
              <a:rPr lang="en-GB" b="0" dirty="0">
                <a:solidFill>
                  <a:srgbClr val="002060"/>
                </a:solidFill>
              </a:rPr>
              <a:t>result = "";</a:t>
            </a:r>
            <a:br>
              <a:rPr lang="en-GB" b="0" dirty="0">
                <a:solidFill>
                  <a:srgbClr val="002060"/>
                </a:solidFill>
              </a:rPr>
            </a:br>
            <a:r>
              <a:rPr lang="en-GB" b="0" dirty="0" smtClean="0">
                <a:solidFill>
                  <a:srgbClr val="002060"/>
                </a:solidFill>
              </a:rPr>
              <a:t>	</a:t>
            </a:r>
            <a:r>
              <a:rPr lang="en-GB" b="0" dirty="0" err="1" smtClean="0">
                <a:solidFill>
                  <a:srgbClr val="002060"/>
                </a:solidFill>
              </a:rPr>
              <a:t>int</a:t>
            </a:r>
            <a:r>
              <a:rPr lang="en-GB" b="0" dirty="0" smtClean="0">
                <a:solidFill>
                  <a:srgbClr val="002060"/>
                </a:solidFill>
              </a:rPr>
              <a:t> </a:t>
            </a:r>
            <a:r>
              <a:rPr lang="en-GB" b="0" dirty="0" err="1">
                <a:solidFill>
                  <a:srgbClr val="002060"/>
                </a:solidFill>
              </a:rPr>
              <a:t>i</a:t>
            </a:r>
            <a:r>
              <a:rPr lang="en-GB" b="0" dirty="0">
                <a:solidFill>
                  <a:srgbClr val="002060"/>
                </a:solidFill>
              </a:rPr>
              <a:t>;</a:t>
            </a:r>
            <a:br>
              <a:rPr lang="en-GB" b="0" dirty="0">
                <a:solidFill>
                  <a:srgbClr val="002060"/>
                </a:solidFill>
              </a:rPr>
            </a:br>
            <a:r>
              <a:rPr lang="en-GB" b="0" dirty="0" smtClean="0">
                <a:solidFill>
                  <a:srgbClr val="002060"/>
                </a:solidFill>
              </a:rPr>
              <a:t>	do </a:t>
            </a:r>
            <a:r>
              <a:rPr lang="en-GB" b="0" dirty="0">
                <a:solidFill>
                  <a:srgbClr val="002060"/>
                </a:solidFill>
              </a:rPr>
              <a:t>{ // replace all matching substrings</a:t>
            </a:r>
            <a:br>
              <a:rPr lang="en-GB" b="0" dirty="0">
                <a:solidFill>
                  <a:srgbClr val="002060"/>
                </a:solidFill>
              </a:rPr>
            </a:br>
            <a:r>
              <a:rPr lang="en-GB" b="0" dirty="0" smtClean="0">
                <a:solidFill>
                  <a:srgbClr val="002060"/>
                </a:solidFill>
              </a:rPr>
              <a:t>		</a:t>
            </a:r>
            <a:r>
              <a:rPr lang="en-GB" b="0" dirty="0" err="1" smtClean="0">
                <a:solidFill>
                  <a:srgbClr val="002060"/>
                </a:solidFill>
              </a:rPr>
              <a:t>System.out.println</a:t>
            </a:r>
            <a:r>
              <a:rPr lang="en-GB" b="0" dirty="0" smtClean="0">
                <a:solidFill>
                  <a:srgbClr val="002060"/>
                </a:solidFill>
              </a:rPr>
              <a:t>(org</a:t>
            </a:r>
            <a:r>
              <a:rPr lang="en-GB" b="0" dirty="0">
                <a:solidFill>
                  <a:srgbClr val="002060"/>
                </a:solidFill>
              </a:rPr>
              <a:t>);</a:t>
            </a:r>
            <a:br>
              <a:rPr lang="en-GB" b="0" dirty="0">
                <a:solidFill>
                  <a:srgbClr val="002060"/>
                </a:solidFill>
              </a:rPr>
            </a:br>
            <a:r>
              <a:rPr lang="en-GB" b="0" dirty="0" smtClean="0">
                <a:solidFill>
                  <a:srgbClr val="002060"/>
                </a:solidFill>
              </a:rPr>
              <a:t>		</a:t>
            </a:r>
            <a:r>
              <a:rPr lang="en-GB" b="0" dirty="0" err="1" smtClean="0">
                <a:solidFill>
                  <a:srgbClr val="002060"/>
                </a:solidFill>
              </a:rPr>
              <a:t>i</a:t>
            </a:r>
            <a:r>
              <a:rPr lang="en-GB" b="0" dirty="0" smtClean="0">
                <a:solidFill>
                  <a:srgbClr val="002060"/>
                </a:solidFill>
              </a:rPr>
              <a:t> </a:t>
            </a:r>
            <a:r>
              <a:rPr lang="en-GB" b="0" dirty="0">
                <a:solidFill>
                  <a:srgbClr val="002060"/>
                </a:solidFill>
              </a:rPr>
              <a:t>= </a:t>
            </a:r>
            <a:r>
              <a:rPr lang="en-GB" b="0" dirty="0" err="1">
                <a:solidFill>
                  <a:srgbClr val="002060"/>
                </a:solidFill>
              </a:rPr>
              <a:t>org.indexOf</a:t>
            </a:r>
            <a:r>
              <a:rPr lang="en-GB" b="0" dirty="0">
                <a:solidFill>
                  <a:srgbClr val="002060"/>
                </a:solidFill>
              </a:rPr>
              <a:t>(search);</a:t>
            </a:r>
            <a:br>
              <a:rPr lang="en-GB" b="0" dirty="0">
                <a:solidFill>
                  <a:srgbClr val="002060"/>
                </a:solidFill>
              </a:rPr>
            </a:br>
            <a:r>
              <a:rPr lang="en-GB" b="0" dirty="0" smtClean="0">
                <a:solidFill>
                  <a:srgbClr val="002060"/>
                </a:solidFill>
              </a:rPr>
              <a:t>		if(</a:t>
            </a:r>
            <a:r>
              <a:rPr lang="en-GB" b="0" dirty="0" err="1" smtClean="0">
                <a:solidFill>
                  <a:srgbClr val="002060"/>
                </a:solidFill>
              </a:rPr>
              <a:t>i</a:t>
            </a:r>
            <a:r>
              <a:rPr lang="en-GB" b="0" dirty="0" smtClean="0">
                <a:solidFill>
                  <a:srgbClr val="002060"/>
                </a:solidFill>
              </a:rPr>
              <a:t> </a:t>
            </a:r>
            <a:r>
              <a:rPr lang="en-GB" b="0" dirty="0">
                <a:solidFill>
                  <a:srgbClr val="002060"/>
                </a:solidFill>
              </a:rPr>
              <a:t>!= -1) {</a:t>
            </a:r>
            <a:br>
              <a:rPr lang="en-GB" b="0" dirty="0">
                <a:solidFill>
                  <a:srgbClr val="002060"/>
                </a:solidFill>
              </a:rPr>
            </a:br>
            <a:r>
              <a:rPr lang="en-GB" b="0" dirty="0" smtClean="0">
                <a:solidFill>
                  <a:srgbClr val="002060"/>
                </a:solidFill>
              </a:rPr>
              <a:t>			result </a:t>
            </a:r>
            <a:r>
              <a:rPr lang="en-GB" b="0" dirty="0">
                <a:solidFill>
                  <a:srgbClr val="002060"/>
                </a:solidFill>
              </a:rPr>
              <a:t>= </a:t>
            </a:r>
            <a:r>
              <a:rPr lang="en-GB" b="0" dirty="0" err="1">
                <a:solidFill>
                  <a:srgbClr val="002060"/>
                </a:solidFill>
              </a:rPr>
              <a:t>org.substring</a:t>
            </a:r>
            <a:r>
              <a:rPr lang="en-GB" b="0" dirty="0">
                <a:solidFill>
                  <a:srgbClr val="002060"/>
                </a:solidFill>
              </a:rPr>
              <a:t>(0, </a:t>
            </a:r>
            <a:r>
              <a:rPr lang="en-GB" b="0" dirty="0" err="1">
                <a:solidFill>
                  <a:srgbClr val="002060"/>
                </a:solidFill>
              </a:rPr>
              <a:t>i</a:t>
            </a:r>
            <a:r>
              <a:rPr lang="en-GB" b="0" dirty="0">
                <a:solidFill>
                  <a:srgbClr val="002060"/>
                </a:solidFill>
              </a:rPr>
              <a:t>);</a:t>
            </a:r>
            <a:br>
              <a:rPr lang="en-GB" b="0" dirty="0">
                <a:solidFill>
                  <a:srgbClr val="002060"/>
                </a:solidFill>
              </a:rPr>
            </a:br>
            <a:r>
              <a:rPr lang="en-GB" b="0" dirty="0" smtClean="0">
                <a:solidFill>
                  <a:srgbClr val="002060"/>
                </a:solidFill>
              </a:rPr>
              <a:t>			result </a:t>
            </a:r>
            <a:r>
              <a:rPr lang="en-GB" b="0" dirty="0">
                <a:solidFill>
                  <a:srgbClr val="002060"/>
                </a:solidFill>
              </a:rPr>
              <a:t>= result + sub;</a:t>
            </a:r>
            <a:r>
              <a:rPr lang="en-GB" dirty="0">
                <a:solidFill>
                  <a:srgbClr val="002060"/>
                </a:solidFill>
              </a:rPr>
              <a:t> </a:t>
            </a:r>
            <a:endParaRPr lang="en-GB" dirty="0" smtClean="0">
              <a:solidFill>
                <a:srgbClr val="002060"/>
              </a:solidFill>
            </a:endParaRPr>
          </a:p>
          <a:p>
            <a:r>
              <a:rPr lang="en-GB" b="0" dirty="0" smtClean="0">
                <a:solidFill>
                  <a:srgbClr val="002060"/>
                </a:solidFill>
              </a:rPr>
              <a:t>			result </a:t>
            </a:r>
            <a:r>
              <a:rPr lang="en-GB" b="0" dirty="0">
                <a:solidFill>
                  <a:srgbClr val="002060"/>
                </a:solidFill>
              </a:rPr>
              <a:t>= result + </a:t>
            </a:r>
            <a:r>
              <a:rPr lang="en-GB" b="0" dirty="0" err="1">
                <a:solidFill>
                  <a:srgbClr val="002060"/>
                </a:solidFill>
              </a:rPr>
              <a:t>org.substring</a:t>
            </a:r>
            <a:r>
              <a:rPr lang="en-GB" b="0" dirty="0">
                <a:solidFill>
                  <a:srgbClr val="002060"/>
                </a:solidFill>
              </a:rPr>
              <a:t>(</a:t>
            </a:r>
            <a:r>
              <a:rPr lang="en-GB" b="0" dirty="0" err="1">
                <a:solidFill>
                  <a:srgbClr val="002060"/>
                </a:solidFill>
              </a:rPr>
              <a:t>i</a:t>
            </a:r>
            <a:r>
              <a:rPr lang="en-GB" b="0" dirty="0">
                <a:solidFill>
                  <a:srgbClr val="002060"/>
                </a:solidFill>
              </a:rPr>
              <a:t> + </a:t>
            </a:r>
            <a:r>
              <a:rPr lang="en-GB" b="0" dirty="0" err="1">
                <a:solidFill>
                  <a:srgbClr val="002060"/>
                </a:solidFill>
              </a:rPr>
              <a:t>search.length</a:t>
            </a:r>
            <a:r>
              <a:rPr lang="en-GB" b="0" dirty="0">
                <a:solidFill>
                  <a:srgbClr val="002060"/>
                </a:solidFill>
              </a:rPr>
              <a:t>());</a:t>
            </a:r>
            <a:br>
              <a:rPr lang="en-GB" b="0" dirty="0">
                <a:solidFill>
                  <a:srgbClr val="002060"/>
                </a:solidFill>
              </a:rPr>
            </a:br>
            <a:r>
              <a:rPr lang="en-GB" b="0" dirty="0" smtClean="0">
                <a:solidFill>
                  <a:srgbClr val="002060"/>
                </a:solidFill>
              </a:rPr>
              <a:t>			org </a:t>
            </a:r>
            <a:r>
              <a:rPr lang="en-GB" b="0" dirty="0">
                <a:solidFill>
                  <a:srgbClr val="002060"/>
                </a:solidFill>
              </a:rPr>
              <a:t>= result;</a:t>
            </a:r>
            <a:br>
              <a:rPr lang="en-GB" b="0" dirty="0">
                <a:solidFill>
                  <a:srgbClr val="002060"/>
                </a:solidFill>
              </a:rPr>
            </a:br>
            <a:r>
              <a:rPr lang="en-GB" b="0" dirty="0" smtClean="0">
                <a:solidFill>
                  <a:srgbClr val="002060"/>
                </a:solidFill>
              </a:rPr>
              <a:t>			}} </a:t>
            </a:r>
            <a:r>
              <a:rPr lang="en-GB" b="0" dirty="0">
                <a:solidFill>
                  <a:srgbClr val="002060"/>
                </a:solidFill>
              </a:rPr>
              <a:t>while(</a:t>
            </a:r>
            <a:r>
              <a:rPr lang="en-GB" b="0" dirty="0" err="1">
                <a:solidFill>
                  <a:srgbClr val="002060"/>
                </a:solidFill>
              </a:rPr>
              <a:t>i</a:t>
            </a:r>
            <a:r>
              <a:rPr lang="en-GB" b="0" dirty="0">
                <a:solidFill>
                  <a:srgbClr val="002060"/>
                </a:solidFill>
              </a:rPr>
              <a:t> != -1</a:t>
            </a:r>
            <a:r>
              <a:rPr lang="en-GB" b="0" dirty="0" smtClean="0">
                <a:solidFill>
                  <a:srgbClr val="002060"/>
                </a:solidFill>
              </a:rPr>
              <a:t>);}}</a:t>
            </a:r>
            <a:r>
              <a:rPr lang="en-GB" dirty="0" smtClean="0">
                <a:solidFill>
                  <a:srgbClr val="002060"/>
                </a:solidFill>
              </a:rPr>
              <a:t> </a:t>
            </a:r>
            <a:endParaRPr lang="en-GB" dirty="0">
              <a:solidFill>
                <a:srgbClr val="002060"/>
              </a:solidFill>
            </a:endParaRPr>
          </a:p>
        </p:txBody>
      </p:sp>
      <p:sp>
        <p:nvSpPr>
          <p:cNvPr id="7" name="TextBox 6"/>
          <p:cNvSpPr txBox="1"/>
          <p:nvPr/>
        </p:nvSpPr>
        <p:spPr>
          <a:xfrm>
            <a:off x="5528603" y="1969476"/>
            <a:ext cx="4290646" cy="2554545"/>
          </a:xfrm>
          <a:prstGeom prst="rect">
            <a:avLst/>
          </a:prstGeom>
          <a:noFill/>
        </p:spPr>
        <p:txBody>
          <a:bodyPr wrap="square" rtlCol="0">
            <a:spAutoFit/>
          </a:bodyPr>
          <a:lstStyle/>
          <a:p>
            <a:r>
              <a:rPr lang="en-GB" dirty="0" smtClean="0">
                <a:solidFill>
                  <a:srgbClr val="00B050"/>
                </a:solidFill>
              </a:rPr>
              <a:t>OUTPUT</a:t>
            </a:r>
            <a:r>
              <a:rPr lang="en-GB" dirty="0" smtClean="0">
                <a:solidFill>
                  <a:srgbClr val="FF6600"/>
                </a:solidFill>
              </a:rPr>
              <a:t>:</a:t>
            </a:r>
          </a:p>
          <a:p>
            <a:endParaRPr lang="en-GB" dirty="0" smtClean="0">
              <a:solidFill>
                <a:srgbClr val="FF6600"/>
              </a:solidFill>
            </a:endParaRPr>
          </a:p>
          <a:p>
            <a:r>
              <a:rPr lang="en-GB" b="0" dirty="0">
                <a:solidFill>
                  <a:srgbClr val="000000"/>
                </a:solidFill>
              </a:rPr>
              <a:t>This is a test. This is, too.</a:t>
            </a:r>
            <a:br>
              <a:rPr lang="en-GB" b="0" dirty="0">
                <a:solidFill>
                  <a:srgbClr val="000000"/>
                </a:solidFill>
              </a:rPr>
            </a:br>
            <a:r>
              <a:rPr lang="en-GB" b="0" dirty="0" err="1">
                <a:solidFill>
                  <a:srgbClr val="000000"/>
                </a:solidFill>
              </a:rPr>
              <a:t>Thwas</a:t>
            </a:r>
            <a:r>
              <a:rPr lang="en-GB" b="0" dirty="0">
                <a:solidFill>
                  <a:srgbClr val="000000"/>
                </a:solidFill>
              </a:rPr>
              <a:t> is a test. This is, too.</a:t>
            </a:r>
            <a:br>
              <a:rPr lang="en-GB" b="0" dirty="0">
                <a:solidFill>
                  <a:srgbClr val="000000"/>
                </a:solidFill>
              </a:rPr>
            </a:br>
            <a:r>
              <a:rPr lang="en-GB" b="0" dirty="0" err="1">
                <a:solidFill>
                  <a:srgbClr val="000000"/>
                </a:solidFill>
              </a:rPr>
              <a:t>Thwas</a:t>
            </a:r>
            <a:r>
              <a:rPr lang="en-GB" b="0" dirty="0">
                <a:solidFill>
                  <a:srgbClr val="000000"/>
                </a:solidFill>
              </a:rPr>
              <a:t> was a test. This is, too.</a:t>
            </a:r>
            <a:br>
              <a:rPr lang="en-GB" b="0" dirty="0">
                <a:solidFill>
                  <a:srgbClr val="000000"/>
                </a:solidFill>
              </a:rPr>
            </a:br>
            <a:r>
              <a:rPr lang="en-GB" b="0" dirty="0" err="1">
                <a:solidFill>
                  <a:srgbClr val="000000"/>
                </a:solidFill>
              </a:rPr>
              <a:t>Thwas</a:t>
            </a:r>
            <a:r>
              <a:rPr lang="en-GB" b="0" dirty="0">
                <a:solidFill>
                  <a:srgbClr val="000000"/>
                </a:solidFill>
              </a:rPr>
              <a:t> was a test. </a:t>
            </a:r>
            <a:r>
              <a:rPr lang="en-GB" b="0" dirty="0" err="1">
                <a:solidFill>
                  <a:srgbClr val="000000"/>
                </a:solidFill>
              </a:rPr>
              <a:t>Thwas</a:t>
            </a:r>
            <a:r>
              <a:rPr lang="en-GB" b="0" dirty="0">
                <a:solidFill>
                  <a:srgbClr val="000000"/>
                </a:solidFill>
              </a:rPr>
              <a:t> is, too.</a:t>
            </a:r>
            <a:br>
              <a:rPr lang="en-GB" b="0" dirty="0">
                <a:solidFill>
                  <a:srgbClr val="000000"/>
                </a:solidFill>
              </a:rPr>
            </a:br>
            <a:r>
              <a:rPr lang="en-GB" b="0" dirty="0" err="1">
                <a:solidFill>
                  <a:srgbClr val="000000"/>
                </a:solidFill>
              </a:rPr>
              <a:t>Thwas</a:t>
            </a:r>
            <a:r>
              <a:rPr lang="en-GB" b="0" dirty="0">
                <a:solidFill>
                  <a:srgbClr val="000000"/>
                </a:solidFill>
              </a:rPr>
              <a:t> was a test. </a:t>
            </a:r>
            <a:r>
              <a:rPr lang="en-GB" b="0" dirty="0" err="1">
                <a:solidFill>
                  <a:srgbClr val="000000"/>
                </a:solidFill>
              </a:rPr>
              <a:t>Thwas</a:t>
            </a:r>
            <a:r>
              <a:rPr lang="en-GB" b="0" dirty="0">
                <a:solidFill>
                  <a:srgbClr val="000000"/>
                </a:solidFill>
              </a:rPr>
              <a:t> was, too.</a:t>
            </a:r>
            <a:r>
              <a:rPr lang="en-GB" dirty="0">
                <a:solidFill>
                  <a:srgbClr val="000000"/>
                </a:solidFill>
              </a:rPr>
              <a:t> </a:t>
            </a:r>
            <a:br>
              <a:rPr lang="en-GB" dirty="0">
                <a:solidFill>
                  <a:srgbClr val="000000"/>
                </a:solidFill>
              </a:rPr>
            </a:br>
            <a:endParaRPr lang="en-GB" dirty="0">
              <a:solidFill>
                <a:srgbClr val="000000"/>
              </a:solidFill>
            </a:endParaRPr>
          </a:p>
        </p:txBody>
      </p:sp>
    </p:spTree>
    <p:extLst>
      <p:ext uri="{BB962C8B-B14F-4D97-AF65-F5344CB8AC3E}">
        <p14:creationId xmlns:p14="http://schemas.microsoft.com/office/powerpoint/2010/main" val="2118456508"/>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 y="0"/>
            <a:ext cx="9048750" cy="869517"/>
          </a:xfrm>
        </p:spPr>
        <p:txBody>
          <a:bodyPr/>
          <a:lstStyle/>
          <a:p>
            <a:r>
              <a:rPr lang="en-GB" dirty="0">
                <a:latin typeface="+mj-lt"/>
              </a:rPr>
              <a:t>String Comparisons</a:t>
            </a:r>
          </a:p>
        </p:txBody>
      </p:sp>
      <p:sp>
        <p:nvSpPr>
          <p:cNvPr id="3" name="Content Placeholder 2"/>
          <p:cNvSpPr>
            <a:spLocks noGrp="1"/>
          </p:cNvSpPr>
          <p:nvPr>
            <p:ph idx="1"/>
          </p:nvPr>
        </p:nvSpPr>
        <p:spPr/>
        <p:txBody>
          <a:bodyPr/>
          <a:lstStyle/>
          <a:p>
            <a:r>
              <a:rPr lang="en-GB" dirty="0" smtClean="0"/>
              <a:t> </a:t>
            </a:r>
            <a:r>
              <a:rPr lang="en-GB" i="1" dirty="0" err="1"/>
              <a:t>regionMatches</a:t>
            </a:r>
            <a:r>
              <a:rPr lang="en-GB" i="1" dirty="0"/>
              <a:t> </a:t>
            </a:r>
            <a:r>
              <a:rPr lang="en-GB" dirty="0"/>
              <a:t>compares portions of two String</a:t>
            </a:r>
            <a:br>
              <a:rPr lang="en-GB" dirty="0"/>
            </a:br>
            <a:r>
              <a:rPr lang="en-GB" dirty="0"/>
              <a:t>objects for equality</a:t>
            </a:r>
            <a:br>
              <a:rPr lang="en-GB" dirty="0"/>
            </a:br>
            <a:r>
              <a:rPr lang="en-GB" dirty="0"/>
              <a:t>– </a:t>
            </a:r>
            <a:r>
              <a:rPr lang="en-GB" b="1" i="1" dirty="0"/>
              <a:t>s1.regionMatches (0, s2, 0, 5)</a:t>
            </a:r>
            <a:br>
              <a:rPr lang="en-GB" b="1" i="1" dirty="0"/>
            </a:br>
            <a:r>
              <a:rPr lang="en-GB" dirty="0"/>
              <a:t>– </a:t>
            </a:r>
            <a:r>
              <a:rPr lang="en-GB" b="1" i="1" dirty="0"/>
              <a:t>s1.regionMatches (true, 0, s2, 0, 5</a:t>
            </a:r>
            <a:r>
              <a:rPr lang="en-GB" b="1" i="1" dirty="0" smtClean="0"/>
              <a:t>)</a:t>
            </a:r>
            <a:endParaRPr lang="en-GB" dirty="0" smtClean="0"/>
          </a:p>
          <a:p>
            <a:r>
              <a:rPr lang="en-GB" dirty="0" smtClean="0"/>
              <a:t>If </a:t>
            </a:r>
            <a:r>
              <a:rPr lang="en-GB" dirty="0"/>
              <a:t>the first argument is true, the method ignores the</a:t>
            </a:r>
            <a:br>
              <a:rPr lang="en-GB" dirty="0"/>
            </a:br>
            <a:r>
              <a:rPr lang="en-GB" dirty="0"/>
              <a:t>case of the characters being </a:t>
            </a:r>
            <a:r>
              <a:rPr lang="en-GB" dirty="0" smtClean="0"/>
              <a:t>compared</a:t>
            </a:r>
          </a:p>
          <a:p>
            <a:pPr>
              <a:buFont typeface="Wingdings" panose="05000000000000000000" pitchFamily="2" charset="2"/>
              <a:buChar char="q"/>
            </a:pPr>
            <a:r>
              <a:rPr lang="en-GB" dirty="0" smtClean="0"/>
              <a:t> </a:t>
            </a:r>
            <a:r>
              <a:rPr lang="en-GB" i="1" dirty="0" err="1"/>
              <a:t>startsWith</a:t>
            </a:r>
            <a:r>
              <a:rPr lang="en-GB" i="1" dirty="0"/>
              <a:t> </a:t>
            </a:r>
            <a:r>
              <a:rPr lang="en-GB" dirty="0"/>
              <a:t>and </a:t>
            </a:r>
            <a:r>
              <a:rPr lang="en-GB" dirty="0" err="1"/>
              <a:t>endsWith</a:t>
            </a:r>
            <a:r>
              <a:rPr lang="en-GB" dirty="0"/>
              <a:t> check whether a String</a:t>
            </a:r>
            <a:br>
              <a:rPr lang="en-GB" dirty="0"/>
            </a:br>
            <a:r>
              <a:rPr lang="en-GB" dirty="0"/>
              <a:t>starts or ends with a specified String</a:t>
            </a:r>
            <a:br>
              <a:rPr lang="en-GB" dirty="0"/>
            </a:br>
            <a:r>
              <a:rPr lang="en-GB" dirty="0"/>
              <a:t>– </a:t>
            </a:r>
            <a:r>
              <a:rPr lang="en-GB" b="1" i="1" dirty="0"/>
              <a:t>s1.startsWith (s2)</a:t>
            </a:r>
            <a:br>
              <a:rPr lang="en-GB" b="1" i="1" dirty="0"/>
            </a:br>
            <a:r>
              <a:rPr lang="en-GB" dirty="0"/>
              <a:t>– </a:t>
            </a:r>
            <a:r>
              <a:rPr lang="en-GB" b="1" i="1" dirty="0"/>
              <a:t>s1.endsWith (s2)</a:t>
            </a:r>
            <a:r>
              <a:rPr lang="en-GB" dirty="0"/>
              <a:t> </a:t>
            </a:r>
            <a:endParaRPr lang="en-GB" dirty="0" smtClean="0"/>
          </a:p>
          <a:p>
            <a:pPr>
              <a:buFont typeface="Wingdings" panose="05000000000000000000" pitchFamily="2" charset="2"/>
              <a:buChar char="q"/>
            </a:pPr>
            <a:r>
              <a:rPr lang="en-GB" dirty="0">
                <a:solidFill>
                  <a:srgbClr val="00B050"/>
                </a:solidFill>
              </a:rPr>
              <a:t>"</a:t>
            </a:r>
            <a:r>
              <a:rPr lang="en-GB" dirty="0" err="1">
                <a:solidFill>
                  <a:srgbClr val="00B050"/>
                </a:solidFill>
              </a:rPr>
              <a:t>Foobar</a:t>
            </a:r>
            <a:r>
              <a:rPr lang="en-GB" dirty="0">
                <a:solidFill>
                  <a:srgbClr val="00B050"/>
                </a:solidFill>
              </a:rPr>
              <a:t>".</a:t>
            </a:r>
            <a:r>
              <a:rPr lang="en-GB" dirty="0" err="1">
                <a:solidFill>
                  <a:srgbClr val="00B050"/>
                </a:solidFill>
              </a:rPr>
              <a:t>endsWith</a:t>
            </a:r>
            <a:r>
              <a:rPr lang="en-GB" dirty="0">
                <a:solidFill>
                  <a:srgbClr val="00B050"/>
                </a:solidFill>
              </a:rPr>
              <a:t>("bar</a:t>
            </a:r>
            <a:r>
              <a:rPr lang="en-GB" dirty="0" smtClean="0">
                <a:solidFill>
                  <a:srgbClr val="00B050"/>
                </a:solidFill>
              </a:rPr>
              <a:t>") </a:t>
            </a:r>
            <a:r>
              <a:rPr lang="en-GB" dirty="0" smtClean="0">
                <a:solidFill>
                  <a:srgbClr val="000000"/>
                </a:solidFill>
              </a:rPr>
              <a:t>and</a:t>
            </a:r>
            <a:r>
              <a:rPr lang="en-GB" dirty="0">
                <a:solidFill>
                  <a:srgbClr val="000000"/>
                </a:solidFill>
              </a:rPr>
              <a:t> </a:t>
            </a:r>
            <a:r>
              <a:rPr lang="en-GB" dirty="0" smtClean="0">
                <a:solidFill>
                  <a:srgbClr val="00B050"/>
                </a:solidFill>
              </a:rPr>
              <a:t>"</a:t>
            </a:r>
            <a:r>
              <a:rPr lang="en-GB" dirty="0" err="1" smtClean="0">
                <a:solidFill>
                  <a:srgbClr val="00B050"/>
                </a:solidFill>
              </a:rPr>
              <a:t>Foobar</a:t>
            </a:r>
            <a:r>
              <a:rPr lang="en-GB" dirty="0">
                <a:solidFill>
                  <a:srgbClr val="00B050"/>
                </a:solidFill>
              </a:rPr>
              <a:t>".</a:t>
            </a:r>
            <a:r>
              <a:rPr lang="en-GB" dirty="0" err="1">
                <a:solidFill>
                  <a:srgbClr val="00B050"/>
                </a:solidFill>
              </a:rPr>
              <a:t>startsWith</a:t>
            </a:r>
            <a:r>
              <a:rPr lang="en-GB" dirty="0">
                <a:solidFill>
                  <a:srgbClr val="00B050"/>
                </a:solidFill>
              </a:rPr>
              <a:t>("Foo") </a:t>
            </a:r>
            <a:br>
              <a:rPr lang="en-GB" dirty="0">
                <a:solidFill>
                  <a:srgbClr val="00B050"/>
                </a:solidFill>
              </a:rPr>
            </a:br>
            <a:r>
              <a:rPr lang="en-GB" sz="3200" dirty="0">
                <a:solidFill>
                  <a:srgbClr val="00B050"/>
                </a:solidFill>
              </a:rPr>
              <a:t> </a:t>
            </a:r>
            <a:r>
              <a:rPr lang="en-GB" sz="3200" dirty="0" smtClean="0">
                <a:solidFill>
                  <a:srgbClr val="000000"/>
                </a:solidFill>
              </a:rPr>
              <a:t>returns</a:t>
            </a:r>
            <a:r>
              <a:rPr lang="en-GB" sz="3200" dirty="0" smtClean="0">
                <a:solidFill>
                  <a:srgbClr val="00B050"/>
                </a:solidFill>
              </a:rPr>
              <a:t> </a:t>
            </a:r>
            <a:r>
              <a:rPr lang="en-GB" sz="3200" i="1" dirty="0" smtClean="0">
                <a:solidFill>
                  <a:srgbClr val="C00000"/>
                </a:solidFill>
              </a:rPr>
              <a:t>true</a:t>
            </a:r>
            <a:endParaRPr lang="en-GB" sz="3200" i="1" dirty="0">
              <a:solidFill>
                <a:srgbClr val="C00000"/>
              </a:solidFill>
            </a:endParaRPr>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34</a:t>
            </a:fld>
            <a:endParaRPr lang="en-US">
              <a:solidFill>
                <a:srgbClr val="000000"/>
              </a:solidFill>
            </a:endParaRPr>
          </a:p>
        </p:txBody>
      </p:sp>
    </p:spTree>
    <p:extLst>
      <p:ext uri="{BB962C8B-B14F-4D97-AF65-F5344CB8AC3E}">
        <p14:creationId xmlns:p14="http://schemas.microsoft.com/office/powerpoint/2010/main" val="2716939185"/>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 y="-48462"/>
            <a:ext cx="9048750" cy="869517"/>
          </a:xfrm>
        </p:spPr>
        <p:txBody>
          <a:bodyPr/>
          <a:lstStyle/>
          <a:p>
            <a:r>
              <a:rPr lang="en-GB" dirty="0">
                <a:latin typeface="+mj-lt"/>
              </a:rPr>
              <a:t>String Concatenation</a:t>
            </a:r>
          </a:p>
        </p:txBody>
      </p:sp>
      <p:sp>
        <p:nvSpPr>
          <p:cNvPr id="3" name="Content Placeholder 2"/>
          <p:cNvSpPr>
            <a:spLocks noGrp="1"/>
          </p:cNvSpPr>
          <p:nvPr>
            <p:ph idx="1"/>
          </p:nvPr>
        </p:nvSpPr>
        <p:spPr>
          <a:xfrm>
            <a:off x="88900" y="821055"/>
            <a:ext cx="8966200" cy="5731228"/>
          </a:xfrm>
        </p:spPr>
        <p:txBody>
          <a:bodyPr/>
          <a:lstStyle/>
          <a:p>
            <a:r>
              <a:rPr lang="en-GB" dirty="0" smtClean="0"/>
              <a:t>Java </a:t>
            </a:r>
            <a:r>
              <a:rPr lang="en-GB" dirty="0"/>
              <a:t>provide the </a:t>
            </a:r>
            <a:r>
              <a:rPr lang="en-GB" i="1" dirty="0" err="1"/>
              <a:t>concat</a:t>
            </a:r>
            <a:r>
              <a:rPr lang="en-GB" i="1" dirty="0"/>
              <a:t> </a:t>
            </a:r>
            <a:r>
              <a:rPr lang="en-GB" dirty="0"/>
              <a:t>method to concatenate two</a:t>
            </a:r>
            <a:br>
              <a:rPr lang="en-GB" dirty="0"/>
            </a:br>
            <a:r>
              <a:rPr lang="en-GB" dirty="0"/>
              <a:t>strings.</a:t>
            </a:r>
            <a:br>
              <a:rPr lang="en-GB" dirty="0"/>
            </a:br>
            <a:r>
              <a:rPr lang="en-GB" b="1" i="1" dirty="0"/>
              <a:t>String s1 = new String (“Happy ”);</a:t>
            </a:r>
            <a:br>
              <a:rPr lang="en-GB" b="1" i="1" dirty="0"/>
            </a:br>
            <a:r>
              <a:rPr lang="en-GB" b="1" i="1" dirty="0"/>
              <a:t>String s2 = new String (“Birthday”);</a:t>
            </a:r>
            <a:br>
              <a:rPr lang="en-GB" b="1" i="1" dirty="0"/>
            </a:br>
            <a:r>
              <a:rPr lang="en-GB" b="1" i="1" dirty="0"/>
              <a:t>String s3 = s1.concat(s2);</a:t>
            </a:r>
            <a:br>
              <a:rPr lang="en-GB" b="1" i="1" dirty="0"/>
            </a:br>
            <a:endParaRPr lang="en-GB" b="1" i="1" dirty="0" smtClean="0"/>
          </a:p>
          <a:p>
            <a:pPr marL="0" indent="0">
              <a:buNone/>
            </a:pPr>
            <a:r>
              <a:rPr lang="en-GB" b="1" i="1" dirty="0"/>
              <a:t> </a:t>
            </a:r>
            <a:r>
              <a:rPr lang="en-GB" b="1" i="1" dirty="0" smtClean="0"/>
              <a:t>      </a:t>
            </a:r>
            <a:r>
              <a:rPr lang="en-GB" dirty="0" smtClean="0">
                <a:solidFill>
                  <a:srgbClr val="00B050"/>
                </a:solidFill>
              </a:rPr>
              <a:t>s3 </a:t>
            </a:r>
            <a:r>
              <a:rPr lang="en-GB" dirty="0">
                <a:solidFill>
                  <a:srgbClr val="00B050"/>
                </a:solidFill>
              </a:rPr>
              <a:t>will be “</a:t>
            </a:r>
            <a:r>
              <a:rPr lang="en-GB" dirty="0">
                <a:solidFill>
                  <a:srgbClr val="C00000"/>
                </a:solidFill>
              </a:rPr>
              <a:t>Happy Birthday</a:t>
            </a:r>
            <a:r>
              <a:rPr lang="en-GB" dirty="0">
                <a:solidFill>
                  <a:srgbClr val="00B050"/>
                </a:solidFill>
              </a:rPr>
              <a:t>” </a:t>
            </a:r>
            <a:r>
              <a:rPr lang="en-GB" dirty="0"/>
              <a:t/>
            </a:r>
            <a:br>
              <a:rPr lang="en-GB" dirty="0"/>
            </a:br>
            <a:endParaRPr lang="en-GB" dirty="0"/>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35</a:t>
            </a:fld>
            <a:endParaRPr lang="en-US">
              <a:solidFill>
                <a:srgbClr val="000000"/>
              </a:solidFill>
            </a:endParaRPr>
          </a:p>
        </p:txBody>
      </p:sp>
    </p:spTree>
    <p:extLst>
      <p:ext uri="{BB962C8B-B14F-4D97-AF65-F5344CB8AC3E}">
        <p14:creationId xmlns:p14="http://schemas.microsoft.com/office/powerpoint/2010/main" val="3482116840"/>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4801"/>
            <a:ext cx="9048750" cy="869517"/>
          </a:xfrm>
        </p:spPr>
        <p:txBody>
          <a:bodyPr/>
          <a:lstStyle/>
          <a:p>
            <a:pPr>
              <a:lnSpc>
                <a:spcPct val="100000"/>
              </a:lnSpc>
            </a:pPr>
            <a:r>
              <a:rPr lang="en-GB" dirty="0">
                <a:effectLst/>
                <a:latin typeface="+mj-lt"/>
              </a:rPr>
              <a:t>String Concatenation with Other </a:t>
            </a:r>
            <a:r>
              <a:rPr lang="en-GB" dirty="0" smtClean="0">
                <a:effectLst/>
                <a:latin typeface="+mj-lt"/>
              </a:rPr>
              <a:t/>
            </a:r>
            <a:br>
              <a:rPr lang="en-GB" dirty="0" smtClean="0">
                <a:effectLst/>
                <a:latin typeface="+mj-lt"/>
              </a:rPr>
            </a:br>
            <a:r>
              <a:rPr lang="en-GB" dirty="0" smtClean="0">
                <a:effectLst/>
                <a:latin typeface="+mj-lt"/>
              </a:rPr>
              <a:t>Data </a:t>
            </a:r>
            <a:r>
              <a:rPr lang="en-GB" dirty="0">
                <a:effectLst/>
                <a:latin typeface="+mj-lt"/>
              </a:rPr>
              <a:t>Types</a:t>
            </a:r>
            <a:r>
              <a:rPr lang="en-GB" dirty="0">
                <a:latin typeface="+mj-lt"/>
              </a:rPr>
              <a:t> </a:t>
            </a:r>
            <a:br>
              <a:rPr lang="en-GB" dirty="0">
                <a:latin typeface="+mj-lt"/>
              </a:rPr>
            </a:br>
            <a:endParaRPr lang="en-GB" dirty="0">
              <a:latin typeface="+mj-lt"/>
            </a:endParaRPr>
          </a:p>
        </p:txBody>
      </p:sp>
      <p:sp>
        <p:nvSpPr>
          <p:cNvPr id="3" name="Content Placeholder 2"/>
          <p:cNvSpPr>
            <a:spLocks noGrp="1"/>
          </p:cNvSpPr>
          <p:nvPr>
            <p:ph idx="1"/>
          </p:nvPr>
        </p:nvSpPr>
        <p:spPr>
          <a:xfrm>
            <a:off x="177800" y="1603717"/>
            <a:ext cx="8966200" cy="5731228"/>
          </a:xfrm>
        </p:spPr>
        <p:txBody>
          <a:bodyPr/>
          <a:lstStyle/>
          <a:p>
            <a:r>
              <a:rPr lang="en-GB" dirty="0" err="1" smtClean="0">
                <a:solidFill>
                  <a:srgbClr val="002060"/>
                </a:solidFill>
              </a:rPr>
              <a:t>int</a:t>
            </a:r>
            <a:r>
              <a:rPr lang="en-GB" dirty="0" smtClean="0">
                <a:solidFill>
                  <a:srgbClr val="002060"/>
                </a:solidFill>
              </a:rPr>
              <a:t> </a:t>
            </a:r>
            <a:r>
              <a:rPr lang="en-GB" dirty="0">
                <a:solidFill>
                  <a:srgbClr val="002060"/>
                </a:solidFill>
              </a:rPr>
              <a:t>age = 9;</a:t>
            </a:r>
            <a:br>
              <a:rPr lang="en-GB" dirty="0">
                <a:solidFill>
                  <a:srgbClr val="002060"/>
                </a:solidFill>
              </a:rPr>
            </a:br>
            <a:r>
              <a:rPr lang="en-GB" dirty="0">
                <a:solidFill>
                  <a:srgbClr val="002060"/>
                </a:solidFill>
              </a:rPr>
              <a:t>String s = "He is " + age + " years old.";</a:t>
            </a:r>
            <a:br>
              <a:rPr lang="en-GB" dirty="0">
                <a:solidFill>
                  <a:srgbClr val="002060"/>
                </a:solidFill>
              </a:rPr>
            </a:br>
            <a:r>
              <a:rPr lang="en-GB" dirty="0" err="1">
                <a:solidFill>
                  <a:srgbClr val="002060"/>
                </a:solidFill>
              </a:rPr>
              <a:t>System.out.println</a:t>
            </a:r>
            <a:r>
              <a:rPr lang="en-GB" dirty="0">
                <a:solidFill>
                  <a:srgbClr val="002060"/>
                </a:solidFill>
              </a:rPr>
              <a:t>(s); </a:t>
            </a:r>
            <a:r>
              <a:rPr lang="en-GB" dirty="0"/>
              <a:t/>
            </a:r>
            <a:br>
              <a:rPr lang="en-GB" dirty="0"/>
            </a:br>
            <a:endParaRPr lang="en-GB" dirty="0" smtClean="0"/>
          </a:p>
          <a:p>
            <a:pPr marL="0" indent="0">
              <a:buNone/>
            </a:pPr>
            <a:r>
              <a:rPr lang="en-GB" b="1" i="1" dirty="0" smtClean="0"/>
              <a:t>Output: </a:t>
            </a:r>
            <a:r>
              <a:rPr lang="en-GB" dirty="0" smtClean="0">
                <a:solidFill>
                  <a:srgbClr val="00B050"/>
                </a:solidFill>
              </a:rPr>
              <a:t>s </a:t>
            </a:r>
            <a:r>
              <a:rPr lang="en-GB" dirty="0">
                <a:solidFill>
                  <a:srgbClr val="00B050"/>
                </a:solidFill>
              </a:rPr>
              <a:t>will be </a:t>
            </a:r>
            <a:r>
              <a:rPr lang="en-GB" dirty="0" smtClean="0">
                <a:solidFill>
                  <a:srgbClr val="00B050"/>
                </a:solidFill>
              </a:rPr>
              <a:t>“</a:t>
            </a:r>
            <a:r>
              <a:rPr lang="en-GB" dirty="0">
                <a:solidFill>
                  <a:srgbClr val="C00000"/>
                </a:solidFill>
              </a:rPr>
              <a:t>He is </a:t>
            </a:r>
            <a:r>
              <a:rPr lang="en-GB" dirty="0" smtClean="0">
                <a:solidFill>
                  <a:srgbClr val="C00000"/>
                </a:solidFill>
              </a:rPr>
              <a:t>9 </a:t>
            </a:r>
            <a:r>
              <a:rPr lang="en-GB" dirty="0">
                <a:solidFill>
                  <a:srgbClr val="C00000"/>
                </a:solidFill>
              </a:rPr>
              <a:t>years </a:t>
            </a:r>
            <a:r>
              <a:rPr lang="en-GB" dirty="0" smtClean="0">
                <a:solidFill>
                  <a:srgbClr val="C00000"/>
                </a:solidFill>
              </a:rPr>
              <a:t>old.</a:t>
            </a:r>
            <a:r>
              <a:rPr lang="en-GB" dirty="0" smtClean="0">
                <a:solidFill>
                  <a:srgbClr val="00B050"/>
                </a:solidFill>
              </a:rPr>
              <a:t>”</a:t>
            </a:r>
          </a:p>
          <a:p>
            <a:r>
              <a:rPr lang="en-GB" dirty="0" smtClean="0"/>
              <a:t>The </a:t>
            </a:r>
            <a:r>
              <a:rPr lang="en-GB" b="1" dirty="0" err="1"/>
              <a:t>int</a:t>
            </a:r>
            <a:r>
              <a:rPr lang="en-GB" b="1" dirty="0"/>
              <a:t> </a:t>
            </a:r>
            <a:r>
              <a:rPr lang="en-GB" dirty="0"/>
              <a:t>value in </a:t>
            </a:r>
            <a:r>
              <a:rPr lang="en-GB" b="1" dirty="0"/>
              <a:t>age </a:t>
            </a:r>
            <a:r>
              <a:rPr lang="en-GB" dirty="0"/>
              <a:t>is automatically converted into its </a:t>
            </a:r>
            <a:r>
              <a:rPr lang="en-GB" dirty="0" smtClean="0"/>
              <a:t>string representation </a:t>
            </a:r>
            <a:r>
              <a:rPr lang="en-GB" dirty="0"/>
              <a:t>within a </a:t>
            </a:r>
            <a:r>
              <a:rPr lang="en-GB" b="1" dirty="0"/>
              <a:t>String </a:t>
            </a:r>
            <a:r>
              <a:rPr lang="en-GB" dirty="0"/>
              <a:t>object. This string is then concatenated as before. </a:t>
            </a:r>
            <a:endParaRPr lang="en-GB" dirty="0" smtClean="0"/>
          </a:p>
          <a:p>
            <a:r>
              <a:rPr lang="en-GB" dirty="0" smtClean="0"/>
              <a:t>The compiler </a:t>
            </a:r>
            <a:r>
              <a:rPr lang="en-GB" dirty="0"/>
              <a:t>will convert an operand to its string equivalent whenever the other operand </a:t>
            </a:r>
            <a:r>
              <a:rPr lang="en-GB" dirty="0" smtClean="0"/>
              <a:t>of the </a:t>
            </a:r>
            <a:r>
              <a:rPr lang="en-GB" b="1" dirty="0"/>
              <a:t>+ </a:t>
            </a:r>
            <a:r>
              <a:rPr lang="en-GB" dirty="0"/>
              <a:t>is an instance of </a:t>
            </a:r>
            <a:r>
              <a:rPr lang="en-GB" b="1" dirty="0"/>
              <a:t>String</a:t>
            </a:r>
            <a:r>
              <a:rPr lang="en-GB" dirty="0"/>
              <a:t>. </a:t>
            </a:r>
            <a:br>
              <a:rPr lang="en-GB" dirty="0"/>
            </a:br>
            <a:r>
              <a:rPr lang="en-GB" dirty="0"/>
              <a:t/>
            </a:r>
            <a:br>
              <a:rPr lang="en-GB" dirty="0"/>
            </a:br>
            <a:endParaRPr lang="en-GB" dirty="0"/>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36</a:t>
            </a:fld>
            <a:endParaRPr lang="en-US">
              <a:solidFill>
                <a:srgbClr val="000000"/>
              </a:solidFill>
            </a:endParaRPr>
          </a:p>
        </p:txBody>
      </p:sp>
    </p:spTree>
    <p:extLst>
      <p:ext uri="{BB962C8B-B14F-4D97-AF65-F5344CB8AC3E}">
        <p14:creationId xmlns:p14="http://schemas.microsoft.com/office/powerpoint/2010/main" val="208054537"/>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4801"/>
            <a:ext cx="9048750" cy="869517"/>
          </a:xfrm>
        </p:spPr>
        <p:txBody>
          <a:bodyPr/>
          <a:lstStyle/>
          <a:p>
            <a:pPr>
              <a:lnSpc>
                <a:spcPct val="100000"/>
              </a:lnSpc>
            </a:pPr>
            <a:r>
              <a:rPr lang="en-GB" dirty="0">
                <a:effectLst/>
                <a:latin typeface="+mj-lt"/>
              </a:rPr>
              <a:t>String Concatenation with Other </a:t>
            </a:r>
            <a:r>
              <a:rPr lang="en-GB" dirty="0" smtClean="0">
                <a:effectLst/>
                <a:latin typeface="+mj-lt"/>
              </a:rPr>
              <a:t/>
            </a:r>
            <a:br>
              <a:rPr lang="en-GB" dirty="0" smtClean="0">
                <a:effectLst/>
                <a:latin typeface="+mj-lt"/>
              </a:rPr>
            </a:br>
            <a:r>
              <a:rPr lang="en-GB" dirty="0" smtClean="0">
                <a:effectLst/>
                <a:latin typeface="+mj-lt"/>
              </a:rPr>
              <a:t>Data </a:t>
            </a:r>
            <a:r>
              <a:rPr lang="en-GB" dirty="0">
                <a:effectLst/>
                <a:latin typeface="+mj-lt"/>
              </a:rPr>
              <a:t>Types</a:t>
            </a:r>
            <a:r>
              <a:rPr lang="en-GB" dirty="0">
                <a:latin typeface="+mj-lt"/>
              </a:rPr>
              <a:t> </a:t>
            </a:r>
            <a:r>
              <a:rPr lang="en-GB" dirty="0"/>
              <a:t/>
            </a:r>
            <a:br>
              <a:rPr lang="en-GB" dirty="0"/>
            </a:br>
            <a:endParaRPr lang="en-GB" dirty="0"/>
          </a:p>
        </p:txBody>
      </p:sp>
      <p:sp>
        <p:nvSpPr>
          <p:cNvPr id="3" name="Content Placeholder 2"/>
          <p:cNvSpPr>
            <a:spLocks noGrp="1"/>
          </p:cNvSpPr>
          <p:nvPr>
            <p:ph idx="1"/>
          </p:nvPr>
        </p:nvSpPr>
        <p:spPr>
          <a:xfrm>
            <a:off x="177800" y="1603717"/>
            <a:ext cx="8966200" cy="3727938"/>
          </a:xfrm>
        </p:spPr>
        <p:txBody>
          <a:bodyPr/>
          <a:lstStyle/>
          <a:p>
            <a:r>
              <a:rPr lang="en-GB" dirty="0">
                <a:solidFill>
                  <a:srgbClr val="0070C0"/>
                </a:solidFill>
              </a:rPr>
              <a:t>Be careful when you mix other types of operations with string </a:t>
            </a:r>
            <a:r>
              <a:rPr lang="en-GB" dirty="0" smtClean="0">
                <a:solidFill>
                  <a:srgbClr val="0070C0"/>
                </a:solidFill>
              </a:rPr>
              <a:t>concatenation expressions:</a:t>
            </a:r>
            <a:r>
              <a:rPr lang="en-GB" dirty="0"/>
              <a:t/>
            </a:r>
            <a:br>
              <a:rPr lang="en-GB" dirty="0"/>
            </a:br>
            <a:r>
              <a:rPr lang="en-GB" dirty="0"/>
              <a:t> </a:t>
            </a:r>
            <a:endParaRPr lang="en-GB" dirty="0" smtClean="0"/>
          </a:p>
          <a:p>
            <a:r>
              <a:rPr lang="en-GB" dirty="0">
                <a:solidFill>
                  <a:srgbClr val="002060"/>
                </a:solidFill>
              </a:rPr>
              <a:t>String s = "four: " + 2 + 2;</a:t>
            </a:r>
            <a:br>
              <a:rPr lang="en-GB" dirty="0">
                <a:solidFill>
                  <a:srgbClr val="002060"/>
                </a:solidFill>
              </a:rPr>
            </a:br>
            <a:r>
              <a:rPr lang="en-GB" dirty="0" err="1">
                <a:solidFill>
                  <a:srgbClr val="002060"/>
                </a:solidFill>
              </a:rPr>
              <a:t>System.out.println</a:t>
            </a:r>
            <a:r>
              <a:rPr lang="en-GB" dirty="0">
                <a:solidFill>
                  <a:srgbClr val="002060"/>
                </a:solidFill>
              </a:rPr>
              <a:t>(s);</a:t>
            </a:r>
            <a:br>
              <a:rPr lang="en-GB" dirty="0">
                <a:solidFill>
                  <a:srgbClr val="002060"/>
                </a:solidFill>
              </a:rPr>
            </a:br>
            <a:endParaRPr lang="en-GB" dirty="0" smtClean="0">
              <a:solidFill>
                <a:srgbClr val="002060"/>
              </a:solidFill>
            </a:endParaRPr>
          </a:p>
          <a:p>
            <a:r>
              <a:rPr lang="en-GB" dirty="0" smtClean="0"/>
              <a:t>This </a:t>
            </a:r>
            <a:r>
              <a:rPr lang="en-GB" dirty="0"/>
              <a:t>fragment </a:t>
            </a:r>
            <a:r>
              <a:rPr lang="en-GB" dirty="0" smtClean="0"/>
              <a:t>displays: </a:t>
            </a:r>
            <a:r>
              <a:rPr lang="en-GB" dirty="0">
                <a:solidFill>
                  <a:srgbClr val="C00000"/>
                </a:solidFill>
              </a:rPr>
              <a:t>four: 22 </a:t>
            </a:r>
            <a:endParaRPr lang="en-GB" dirty="0"/>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37</a:t>
            </a:fld>
            <a:endParaRPr lang="en-US">
              <a:solidFill>
                <a:srgbClr val="000000"/>
              </a:solidFill>
            </a:endParaRPr>
          </a:p>
        </p:txBody>
      </p:sp>
    </p:spTree>
    <p:extLst>
      <p:ext uri="{BB962C8B-B14F-4D97-AF65-F5344CB8AC3E}">
        <p14:creationId xmlns:p14="http://schemas.microsoft.com/office/powerpoint/2010/main" val="2694522458"/>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j-lt"/>
              </a:rPr>
              <a:t>String </a:t>
            </a:r>
            <a:r>
              <a:rPr lang="en-GB" dirty="0" smtClean="0">
                <a:latin typeface="+mj-lt"/>
              </a:rPr>
              <a:t>Search and Split</a:t>
            </a:r>
            <a:endParaRPr lang="en-GB" dirty="0">
              <a:latin typeface="+mj-lt"/>
            </a:endParaRPr>
          </a:p>
        </p:txBody>
      </p:sp>
      <p:sp>
        <p:nvSpPr>
          <p:cNvPr id="3" name="Content Placeholder 2"/>
          <p:cNvSpPr>
            <a:spLocks noGrp="1"/>
          </p:cNvSpPr>
          <p:nvPr>
            <p:ph idx="1"/>
          </p:nvPr>
        </p:nvSpPr>
        <p:spPr/>
        <p:txBody>
          <a:bodyPr/>
          <a:lstStyle/>
          <a:p>
            <a:r>
              <a:rPr lang="en-GB" dirty="0"/>
              <a:t>String Search</a:t>
            </a:r>
            <a:br>
              <a:rPr lang="en-GB" dirty="0"/>
            </a:br>
            <a:r>
              <a:rPr lang="en-GB" dirty="0"/>
              <a:t>• Find the position of character/String within a </a:t>
            </a:r>
            <a:r>
              <a:rPr lang="en-GB" dirty="0" smtClean="0"/>
              <a:t>String</a:t>
            </a:r>
            <a:r>
              <a:rPr lang="en-GB" sz="2800" dirty="0"/>
              <a:t/>
            </a:r>
            <a:br>
              <a:rPr lang="en-GB" sz="2800" dirty="0"/>
            </a:br>
            <a:r>
              <a:rPr lang="en-GB" sz="2800" dirty="0"/>
              <a:t>– </a:t>
            </a:r>
            <a:r>
              <a:rPr lang="en-GB" sz="2800" b="1" i="1" dirty="0"/>
              <a:t>int </a:t>
            </a:r>
            <a:r>
              <a:rPr lang="en-GB" sz="2800" b="1" i="1" dirty="0" err="1"/>
              <a:t>indexOf</a:t>
            </a:r>
            <a:r>
              <a:rPr lang="en-GB" sz="2800" b="1" i="1" dirty="0"/>
              <a:t>(char </a:t>
            </a:r>
            <a:r>
              <a:rPr lang="en-GB" sz="2800" b="1" i="1" dirty="0" err="1"/>
              <a:t>ch</a:t>
            </a:r>
            <a:r>
              <a:rPr lang="en-GB" sz="2800" b="1" i="1" dirty="0"/>
              <a:t>)</a:t>
            </a:r>
            <a:br>
              <a:rPr lang="en-GB" sz="2800" b="1" i="1" dirty="0"/>
            </a:br>
            <a:r>
              <a:rPr lang="en-GB" sz="2800" dirty="0"/>
              <a:t>– </a:t>
            </a:r>
            <a:r>
              <a:rPr lang="en-GB" sz="2800" b="1" i="1" dirty="0"/>
              <a:t>int </a:t>
            </a:r>
            <a:r>
              <a:rPr lang="en-GB" sz="2800" b="1" i="1" dirty="0" err="1"/>
              <a:t>lastIndexOf</a:t>
            </a:r>
            <a:r>
              <a:rPr lang="en-GB" sz="2800" b="1" i="1" dirty="0"/>
              <a:t>(char </a:t>
            </a:r>
            <a:r>
              <a:rPr lang="en-GB" sz="2800" b="1" i="1" dirty="0" err="1"/>
              <a:t>ch</a:t>
            </a:r>
            <a:r>
              <a:rPr lang="en-GB" sz="2800" b="1" i="1" dirty="0"/>
              <a:t>)</a:t>
            </a:r>
            <a:r>
              <a:rPr lang="en-GB" sz="2800" dirty="0"/>
              <a:t> </a:t>
            </a:r>
            <a:endParaRPr lang="en-GB" dirty="0" smtClean="0"/>
          </a:p>
          <a:p>
            <a:endParaRPr lang="en-GB" dirty="0"/>
          </a:p>
          <a:p>
            <a:r>
              <a:rPr lang="en-GB" dirty="0"/>
              <a:t>String Split</a:t>
            </a:r>
            <a:br>
              <a:rPr lang="en-GB" dirty="0"/>
            </a:br>
            <a:r>
              <a:rPr lang="en-GB" dirty="0"/>
              <a:t>• split() method splits a String against given </a:t>
            </a:r>
            <a:r>
              <a:rPr lang="en-GB" dirty="0">
                <a:solidFill>
                  <a:srgbClr val="0000CC"/>
                </a:solidFill>
              </a:rPr>
              <a:t>regular</a:t>
            </a:r>
            <a:br>
              <a:rPr lang="en-GB" dirty="0">
                <a:solidFill>
                  <a:srgbClr val="0000CC"/>
                </a:solidFill>
              </a:rPr>
            </a:br>
            <a:r>
              <a:rPr lang="en-GB" dirty="0">
                <a:solidFill>
                  <a:srgbClr val="0000CC"/>
                </a:solidFill>
              </a:rPr>
              <a:t>expression</a:t>
            </a:r>
            <a:r>
              <a:rPr lang="en-GB" dirty="0"/>
              <a:t> and returns a character array</a:t>
            </a:r>
            <a:br>
              <a:rPr lang="en-GB" dirty="0"/>
            </a:br>
            <a:r>
              <a:rPr lang="en-GB" dirty="0"/>
              <a:t>• </a:t>
            </a:r>
            <a:r>
              <a:rPr lang="en-GB" b="1" i="1" dirty="0"/>
              <a:t>String test = "abc,def,123";</a:t>
            </a:r>
            <a:br>
              <a:rPr lang="en-GB" b="1" i="1" dirty="0"/>
            </a:br>
            <a:r>
              <a:rPr lang="en-GB" b="1" i="1" dirty="0" smtClean="0"/>
              <a:t>  String</a:t>
            </a:r>
            <a:r>
              <a:rPr lang="en-GB" b="1" i="1" dirty="0"/>
              <a:t>[] out = </a:t>
            </a:r>
            <a:r>
              <a:rPr lang="en-GB" b="1" i="1" dirty="0" err="1"/>
              <a:t>test.split</a:t>
            </a:r>
            <a:r>
              <a:rPr lang="en-GB" b="1" i="1" dirty="0"/>
              <a:t>(",");</a:t>
            </a:r>
            <a:br>
              <a:rPr lang="en-GB" b="1" i="1" dirty="0"/>
            </a:br>
            <a:endParaRPr lang="en-GB" b="1" i="1" dirty="0" smtClean="0"/>
          </a:p>
          <a:p>
            <a:pPr marL="0" indent="0">
              <a:buNone/>
            </a:pPr>
            <a:r>
              <a:rPr lang="en-GB" b="1" i="1" dirty="0"/>
              <a:t> </a:t>
            </a:r>
            <a:r>
              <a:rPr lang="en-GB" b="1" i="1" dirty="0" smtClean="0"/>
              <a:t>       </a:t>
            </a:r>
            <a:r>
              <a:rPr lang="en-GB" dirty="0" smtClean="0"/>
              <a:t>out[0</a:t>
            </a:r>
            <a:r>
              <a:rPr lang="en-GB" dirty="0"/>
              <a:t>] - </a:t>
            </a:r>
            <a:r>
              <a:rPr lang="en-GB" dirty="0" err="1"/>
              <a:t>abc</a:t>
            </a:r>
            <a:r>
              <a:rPr lang="en-GB" dirty="0"/>
              <a:t>, out[1] - </a:t>
            </a:r>
            <a:r>
              <a:rPr lang="en-GB" dirty="0" err="1"/>
              <a:t>def</a:t>
            </a:r>
            <a:r>
              <a:rPr lang="en-GB" dirty="0"/>
              <a:t>, out[2] - 123 </a:t>
            </a:r>
            <a:br>
              <a:rPr lang="en-GB" dirty="0"/>
            </a:br>
            <a:r>
              <a:rPr lang="en-GB" dirty="0"/>
              <a:t/>
            </a:r>
            <a:br>
              <a:rPr lang="en-GB" dirty="0"/>
            </a:br>
            <a:endParaRPr lang="en-GB" dirty="0"/>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38</a:t>
            </a:fld>
            <a:endParaRPr lang="en-US">
              <a:solidFill>
                <a:srgbClr val="000000"/>
              </a:solidFill>
            </a:endParaRPr>
          </a:p>
        </p:txBody>
      </p:sp>
    </p:spTree>
    <p:extLst>
      <p:ext uri="{BB962C8B-B14F-4D97-AF65-F5344CB8AC3E}">
        <p14:creationId xmlns:p14="http://schemas.microsoft.com/office/powerpoint/2010/main" val="1738667599"/>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382000" cy="838200"/>
          </a:xfrm>
        </p:spPr>
        <p:txBody>
          <a:bodyPr/>
          <a:lstStyle/>
          <a:p>
            <a:r>
              <a:rPr lang="en-US" dirty="0">
                <a:latin typeface="+mj-lt"/>
              </a:rPr>
              <a:t>Java String compare</a:t>
            </a:r>
          </a:p>
        </p:txBody>
      </p:sp>
      <p:sp>
        <p:nvSpPr>
          <p:cNvPr id="3" name="Content Placeholder 2"/>
          <p:cNvSpPr>
            <a:spLocks noGrp="1"/>
          </p:cNvSpPr>
          <p:nvPr>
            <p:ph idx="1"/>
          </p:nvPr>
        </p:nvSpPr>
        <p:spPr>
          <a:xfrm>
            <a:off x="35391" y="914400"/>
            <a:ext cx="9032409" cy="5638800"/>
          </a:xfrm>
        </p:spPr>
        <p:txBody>
          <a:bodyPr/>
          <a:lstStyle/>
          <a:p>
            <a:r>
              <a:rPr lang="en-US" dirty="0">
                <a:solidFill>
                  <a:srgbClr val="000000"/>
                </a:solidFill>
              </a:rPr>
              <a:t>We can compare string in java on the basis of content and reference.</a:t>
            </a:r>
          </a:p>
          <a:p>
            <a:r>
              <a:rPr lang="en-US" dirty="0" smtClean="0">
                <a:solidFill>
                  <a:srgbClr val="000000"/>
                </a:solidFill>
              </a:rPr>
              <a:t>It </a:t>
            </a:r>
            <a:r>
              <a:rPr lang="en-US" dirty="0">
                <a:solidFill>
                  <a:srgbClr val="000000"/>
                </a:solidFill>
              </a:rPr>
              <a:t>is used in </a:t>
            </a:r>
            <a:r>
              <a:rPr lang="en-US" dirty="0">
                <a:solidFill>
                  <a:srgbClr val="0000CC"/>
                </a:solidFill>
              </a:rPr>
              <a:t>authentication</a:t>
            </a:r>
            <a:r>
              <a:rPr lang="en-US" dirty="0">
                <a:solidFill>
                  <a:srgbClr val="000000"/>
                </a:solidFill>
              </a:rPr>
              <a:t> (by equals() method), </a:t>
            </a:r>
            <a:r>
              <a:rPr lang="en-US" dirty="0">
                <a:solidFill>
                  <a:srgbClr val="0000CC"/>
                </a:solidFill>
              </a:rPr>
              <a:t>sorting</a:t>
            </a:r>
            <a:r>
              <a:rPr lang="en-US" dirty="0">
                <a:solidFill>
                  <a:srgbClr val="000000"/>
                </a:solidFill>
              </a:rPr>
              <a:t> (by </a:t>
            </a:r>
            <a:r>
              <a:rPr lang="en-US" dirty="0" err="1">
                <a:solidFill>
                  <a:srgbClr val="000000"/>
                </a:solidFill>
              </a:rPr>
              <a:t>compareTo</a:t>
            </a:r>
            <a:r>
              <a:rPr lang="en-US" dirty="0">
                <a:solidFill>
                  <a:srgbClr val="000000"/>
                </a:solidFill>
              </a:rPr>
              <a:t>() method), </a:t>
            </a:r>
            <a:r>
              <a:rPr lang="en-US" dirty="0">
                <a:solidFill>
                  <a:srgbClr val="0000CC"/>
                </a:solidFill>
              </a:rPr>
              <a:t>reference</a:t>
            </a:r>
            <a:r>
              <a:rPr lang="en-US" dirty="0">
                <a:solidFill>
                  <a:srgbClr val="000000"/>
                </a:solidFill>
              </a:rPr>
              <a:t> matching (by == operator) etc.</a:t>
            </a:r>
          </a:p>
          <a:p>
            <a:r>
              <a:rPr lang="en-US" dirty="0" smtClean="0">
                <a:solidFill>
                  <a:srgbClr val="000000"/>
                </a:solidFill>
              </a:rPr>
              <a:t>There </a:t>
            </a:r>
            <a:r>
              <a:rPr lang="en-US" dirty="0">
                <a:solidFill>
                  <a:srgbClr val="000000"/>
                </a:solidFill>
              </a:rPr>
              <a:t>are three ways to compare string in java:</a:t>
            </a:r>
          </a:p>
          <a:p>
            <a:pPr lvl="1"/>
            <a:r>
              <a:rPr lang="en-US" dirty="0" smtClean="0">
                <a:solidFill>
                  <a:srgbClr val="00B050"/>
                </a:solidFill>
              </a:rPr>
              <a:t>By </a:t>
            </a:r>
            <a:r>
              <a:rPr lang="en-US" dirty="0">
                <a:solidFill>
                  <a:srgbClr val="00B050"/>
                </a:solidFill>
              </a:rPr>
              <a:t>equals() method</a:t>
            </a:r>
          </a:p>
          <a:p>
            <a:pPr lvl="1"/>
            <a:r>
              <a:rPr lang="en-US" dirty="0">
                <a:solidFill>
                  <a:srgbClr val="00B050"/>
                </a:solidFill>
              </a:rPr>
              <a:t>By </a:t>
            </a:r>
            <a:r>
              <a:rPr lang="en-US" dirty="0" smtClean="0">
                <a:solidFill>
                  <a:srgbClr val="00B050"/>
                </a:solidFill>
              </a:rPr>
              <a:t>== </a:t>
            </a:r>
            <a:r>
              <a:rPr lang="en-US" dirty="0">
                <a:solidFill>
                  <a:srgbClr val="00B050"/>
                </a:solidFill>
              </a:rPr>
              <a:t>operator</a:t>
            </a:r>
          </a:p>
          <a:p>
            <a:pPr lvl="1"/>
            <a:r>
              <a:rPr lang="en-US" dirty="0">
                <a:solidFill>
                  <a:srgbClr val="00B050"/>
                </a:solidFill>
              </a:rPr>
              <a:t>By </a:t>
            </a:r>
            <a:r>
              <a:rPr lang="en-US" dirty="0" err="1">
                <a:solidFill>
                  <a:srgbClr val="00B050"/>
                </a:solidFill>
              </a:rPr>
              <a:t>compareTo</a:t>
            </a:r>
            <a:r>
              <a:rPr lang="en-US" dirty="0">
                <a:solidFill>
                  <a:srgbClr val="00B050"/>
                </a:solidFill>
              </a:rPr>
              <a:t>() method</a:t>
            </a:r>
            <a:endParaRPr lang="en-US" sz="1200" dirty="0">
              <a:solidFill>
                <a:srgbClr val="00B050"/>
              </a:solidFill>
              <a:latin typeface="verdana" panose="020B0604030504040204" pitchFamily="34" charset="0"/>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39</a:t>
            </a:fld>
            <a:endParaRPr lang="en-US"/>
          </a:p>
        </p:txBody>
      </p:sp>
    </p:spTree>
    <p:extLst>
      <p:ext uri="{BB962C8B-B14F-4D97-AF65-F5344CB8AC3E}">
        <p14:creationId xmlns:p14="http://schemas.microsoft.com/office/powerpoint/2010/main" val="2370451912"/>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382000" cy="838200"/>
          </a:xfrm>
        </p:spPr>
        <p:txBody>
          <a:bodyPr/>
          <a:lstStyle/>
          <a:p>
            <a:r>
              <a:rPr lang="en-US" dirty="0" smtClean="0">
                <a:latin typeface="+mj-lt"/>
              </a:rPr>
              <a:t>Java User Input: Example</a:t>
            </a:r>
            <a:endParaRPr lang="en-US" dirty="0">
              <a:latin typeface="+mj-lt"/>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a:t>
            </a:fld>
            <a:endParaRPr lang="en-US"/>
          </a:p>
        </p:txBody>
      </p:sp>
      <p:sp>
        <p:nvSpPr>
          <p:cNvPr id="4" name="Rectangle 1"/>
          <p:cNvSpPr>
            <a:spLocks noGrp="1" noChangeArrowheads="1"/>
          </p:cNvSpPr>
          <p:nvPr>
            <p:ph idx="1"/>
          </p:nvPr>
        </p:nvSpPr>
        <p:spPr bwMode="auto">
          <a:xfrm>
            <a:off x="579273" y="1209575"/>
            <a:ext cx="7509650" cy="5047536"/>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dobe Arabic" panose="02040503050201020203" pitchFamily="18" charset="-78"/>
                <a:cs typeface="Adobe Arabic" panose="02040503050201020203" pitchFamily="18" charset="-78"/>
              </a:rPr>
              <a:t> </a:t>
            </a:r>
            <a:r>
              <a:rPr kumimoji="0" lang="en-US" altLang="en-US" b="0" i="0" u="none" strike="noStrike" cap="none" normalizeH="0" baseline="0" dirty="0" smtClean="0">
                <a:ln>
                  <a:noFill/>
                </a:ln>
                <a:solidFill>
                  <a:srgbClr val="00B050"/>
                </a:solidFill>
                <a:effectLst/>
                <a:latin typeface="Adobe Arabic" panose="02040503050201020203" pitchFamily="18" charset="-78"/>
                <a:cs typeface="Adobe Arabic" panose="02040503050201020203" pitchFamily="18" charset="-78"/>
              </a:rPr>
              <a:t>//Reading an integer</a:t>
            </a:r>
            <a:r>
              <a:rPr kumimoji="0" lang="en-US" altLang="en-US" b="0" i="0" u="none" strike="noStrike" cap="none" normalizeH="0" dirty="0" smtClean="0">
                <a:ln>
                  <a:noFill/>
                </a:ln>
                <a:solidFill>
                  <a:srgbClr val="00B050"/>
                </a:solidFill>
                <a:effectLst/>
                <a:latin typeface="Adobe Arabic" panose="02040503050201020203" pitchFamily="18" charset="-78"/>
                <a:cs typeface="Adobe Arabic" panose="02040503050201020203" pitchFamily="18" charset="-78"/>
              </a:rPr>
              <a:t> from the Keyboard: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dobe Arabic" panose="02040503050201020203" pitchFamily="18" charset="-78"/>
              <a:cs typeface="Adobe Arabic" panose="02040503050201020203" pitchFamily="18" charset="-78"/>
            </a:endParaRPr>
          </a:p>
          <a:p>
            <a:pPr marL="400050" lvl="1" indent="0">
              <a:lnSpc>
                <a:spcPct val="100000"/>
              </a:lnSpc>
              <a:spcBef>
                <a:spcPct val="0"/>
              </a:spcBef>
              <a:buSzTx/>
              <a:buNone/>
            </a:pPr>
            <a:r>
              <a:rPr kumimoji="0" lang="en-US" altLang="en-US" sz="3200" b="0" i="0" u="none" strike="noStrike" cap="none" normalizeH="0" baseline="0" dirty="0" smtClean="0">
                <a:ln>
                  <a:noFill/>
                </a:ln>
                <a:solidFill>
                  <a:srgbClr val="00008B"/>
                </a:solidFill>
                <a:effectLst/>
                <a:latin typeface="Adobe Arabic" panose="02040503050201020203" pitchFamily="18" charset="-78"/>
                <a:cs typeface="Adobe Arabic" panose="02040503050201020203" pitchFamily="18" charset="-78"/>
              </a:rPr>
              <a:t>import</a:t>
            </a:r>
            <a:r>
              <a:rPr kumimoji="0" lang="en-US" altLang="en-US" sz="32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 </a:t>
            </a:r>
            <a:r>
              <a:rPr kumimoji="0" lang="en-US" altLang="en-US" sz="3200" b="0" i="0" u="none" strike="noStrike" cap="none" normalizeH="0" baseline="0" dirty="0" err="1" smtClean="0">
                <a:ln>
                  <a:noFill/>
                </a:ln>
                <a:solidFill>
                  <a:srgbClr val="000000"/>
                </a:solidFill>
                <a:effectLst/>
                <a:latin typeface="Adobe Arabic" panose="02040503050201020203" pitchFamily="18" charset="-78"/>
                <a:cs typeface="Adobe Arabic" panose="02040503050201020203" pitchFamily="18" charset="-78"/>
              </a:rPr>
              <a:t>java.util.</a:t>
            </a:r>
            <a:r>
              <a:rPr kumimoji="0" lang="en-US" altLang="en-US" sz="3200" b="0" i="0" u="none" strike="noStrike" cap="none" normalizeH="0" baseline="0" dirty="0" err="1" smtClean="0">
                <a:ln>
                  <a:noFill/>
                </a:ln>
                <a:solidFill>
                  <a:srgbClr val="2B91AF"/>
                </a:solidFill>
                <a:effectLst/>
                <a:latin typeface="Adobe Arabic" panose="02040503050201020203" pitchFamily="18" charset="-78"/>
                <a:cs typeface="Adobe Arabic" panose="02040503050201020203" pitchFamily="18" charset="-78"/>
              </a:rPr>
              <a:t>Scanner</a:t>
            </a:r>
            <a:r>
              <a:rPr kumimoji="0" lang="en-US" altLang="en-US" sz="32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a:t>
            </a:r>
            <a:endParaRPr kumimoji="0" lang="en-US" altLang="en-US" sz="3200" b="0" i="0" u="none" strike="noStrike" cap="none" normalizeH="0" baseline="0" dirty="0" smtClean="0">
              <a:ln>
                <a:noFill/>
              </a:ln>
              <a:solidFill>
                <a:srgbClr val="888888"/>
              </a:solidFill>
              <a:effectLst/>
              <a:latin typeface="Adobe Arabic" panose="02040503050201020203" pitchFamily="18" charset="-78"/>
              <a:cs typeface="Adobe Arabic" panose="02040503050201020203" pitchFamily="18" charset="-78"/>
            </a:endParaRPr>
          </a:p>
          <a:p>
            <a:pPr marL="400050" lvl="1" indent="0">
              <a:lnSpc>
                <a:spcPct val="100000"/>
              </a:lnSpc>
              <a:spcBef>
                <a:spcPct val="0"/>
              </a:spcBef>
              <a:buSzTx/>
              <a:buNone/>
            </a:pPr>
            <a:r>
              <a:rPr kumimoji="0" lang="en-US" altLang="en-US" sz="3200" b="0" i="0" u="none" strike="noStrike" cap="none" normalizeH="0" baseline="0" dirty="0" smtClean="0">
                <a:ln>
                  <a:noFill/>
                </a:ln>
                <a:solidFill>
                  <a:srgbClr val="00008B"/>
                </a:solidFill>
                <a:effectLst/>
                <a:latin typeface="Adobe Arabic" panose="02040503050201020203" pitchFamily="18" charset="-78"/>
                <a:cs typeface="Adobe Arabic" panose="02040503050201020203" pitchFamily="18" charset="-78"/>
              </a:rPr>
              <a:t>class</a:t>
            </a:r>
            <a:r>
              <a:rPr kumimoji="0" lang="en-US" altLang="en-US" sz="32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 </a:t>
            </a:r>
            <a:r>
              <a:rPr kumimoji="0" lang="en-US" altLang="en-US" sz="3200" b="0" i="0" u="none" strike="noStrike" cap="none" normalizeH="0" baseline="0" dirty="0" smtClean="0">
                <a:ln>
                  <a:noFill/>
                </a:ln>
                <a:solidFill>
                  <a:srgbClr val="2B91AF"/>
                </a:solidFill>
                <a:effectLst/>
                <a:latin typeface="Adobe Arabic" panose="02040503050201020203" pitchFamily="18" charset="-78"/>
                <a:cs typeface="Adobe Arabic" panose="02040503050201020203" pitchFamily="18" charset="-78"/>
              </a:rPr>
              <a:t>Input</a:t>
            </a:r>
            <a:r>
              <a:rPr kumimoji="0" lang="en-US" altLang="en-US" sz="32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 {</a:t>
            </a:r>
            <a:endParaRPr kumimoji="0" lang="en-US" altLang="en-US" sz="3200" b="0" i="0" u="none" strike="noStrike" cap="none" normalizeH="0" baseline="0" dirty="0" smtClean="0">
              <a:ln>
                <a:noFill/>
              </a:ln>
              <a:solidFill>
                <a:srgbClr val="888888"/>
              </a:solidFill>
              <a:effectLst/>
              <a:latin typeface="Adobe Arabic" panose="02040503050201020203" pitchFamily="18" charset="-78"/>
              <a:cs typeface="Adobe Arabic" panose="02040503050201020203" pitchFamily="18" charset="-78"/>
            </a:endParaRPr>
          </a:p>
          <a:p>
            <a:pPr marL="857250" lvl="2" indent="0">
              <a:lnSpc>
                <a:spcPct val="100000"/>
              </a:lnSpc>
              <a:spcBef>
                <a:spcPct val="0"/>
              </a:spcBef>
              <a:buSzTx/>
              <a:buNone/>
            </a:pPr>
            <a:r>
              <a:rPr kumimoji="0" lang="en-US" altLang="en-US" sz="2800" b="0" i="0" u="none" strike="noStrike" cap="none" normalizeH="0" baseline="0" dirty="0" smtClean="0">
                <a:ln>
                  <a:noFill/>
                </a:ln>
                <a:solidFill>
                  <a:srgbClr val="00008B"/>
                </a:solidFill>
                <a:effectLst/>
                <a:latin typeface="Adobe Arabic" panose="02040503050201020203" pitchFamily="18" charset="-78"/>
                <a:cs typeface="Adobe Arabic" panose="02040503050201020203" pitchFamily="18" charset="-78"/>
              </a:rPr>
              <a:t>public</a:t>
            </a: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 </a:t>
            </a:r>
            <a:r>
              <a:rPr kumimoji="0" lang="en-US" altLang="en-US" sz="2800" b="0" i="0" u="none" strike="noStrike" cap="none" normalizeH="0" baseline="0" dirty="0" smtClean="0">
                <a:ln>
                  <a:noFill/>
                </a:ln>
                <a:solidFill>
                  <a:srgbClr val="00008B"/>
                </a:solidFill>
                <a:effectLst/>
                <a:latin typeface="Adobe Arabic" panose="02040503050201020203" pitchFamily="18" charset="-78"/>
                <a:cs typeface="Adobe Arabic" panose="02040503050201020203" pitchFamily="18" charset="-78"/>
              </a:rPr>
              <a:t>static</a:t>
            </a: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 </a:t>
            </a:r>
            <a:r>
              <a:rPr kumimoji="0" lang="en-US" altLang="en-US" sz="2800" b="0" i="0" u="none" strike="noStrike" cap="none" normalizeH="0" baseline="0" dirty="0" smtClean="0">
                <a:ln>
                  <a:noFill/>
                </a:ln>
                <a:solidFill>
                  <a:srgbClr val="00008B"/>
                </a:solidFill>
                <a:effectLst/>
                <a:latin typeface="Adobe Arabic" panose="02040503050201020203" pitchFamily="18" charset="-78"/>
                <a:cs typeface="Adobe Arabic" panose="02040503050201020203" pitchFamily="18" charset="-78"/>
              </a:rPr>
              <a:t>void</a:t>
            </a: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 main(</a:t>
            </a:r>
            <a:r>
              <a:rPr kumimoji="0" lang="en-US" altLang="en-US" sz="2800" b="0" i="0" u="none" strike="noStrike" cap="none" normalizeH="0" baseline="0" dirty="0" smtClean="0">
                <a:ln>
                  <a:noFill/>
                </a:ln>
                <a:solidFill>
                  <a:srgbClr val="2B91AF"/>
                </a:solidFill>
                <a:effectLst/>
                <a:latin typeface="Adobe Arabic" panose="02040503050201020203" pitchFamily="18" charset="-78"/>
                <a:cs typeface="Adobe Arabic" panose="02040503050201020203" pitchFamily="18" charset="-78"/>
              </a:rPr>
              <a:t>String</a:t>
            </a: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 </a:t>
            </a:r>
            <a:r>
              <a:rPr kumimoji="0" lang="en-US" altLang="en-US" sz="2800" b="0" i="0" u="none" strike="noStrike" cap="none" normalizeH="0" baseline="0" dirty="0" err="1" smtClean="0">
                <a:ln>
                  <a:noFill/>
                </a:ln>
                <a:solidFill>
                  <a:srgbClr val="000000"/>
                </a:solidFill>
                <a:effectLst/>
                <a:latin typeface="Adobe Arabic" panose="02040503050201020203" pitchFamily="18" charset="-78"/>
                <a:cs typeface="Adobe Arabic" panose="02040503050201020203" pitchFamily="18" charset="-78"/>
              </a:rPr>
              <a:t>args</a:t>
            </a: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 {</a:t>
            </a:r>
            <a:endParaRPr kumimoji="0" lang="en-US" altLang="en-US" sz="2800" b="0" i="0" u="none" strike="noStrike" cap="none" normalizeH="0" baseline="0" dirty="0" smtClean="0">
              <a:ln>
                <a:noFill/>
              </a:ln>
              <a:solidFill>
                <a:srgbClr val="888888"/>
              </a:solidFill>
              <a:effectLst/>
              <a:latin typeface="Adobe Arabic" panose="02040503050201020203" pitchFamily="18" charset="-78"/>
              <a:cs typeface="Adobe Arabic" panose="02040503050201020203" pitchFamily="18" charset="-78"/>
            </a:endParaRPr>
          </a:p>
          <a:p>
            <a:pPr marL="857250" lvl="2" indent="0">
              <a:lnSpc>
                <a:spcPct val="100000"/>
              </a:lnSpc>
              <a:spcBef>
                <a:spcPct val="0"/>
              </a:spcBef>
              <a:buSzTx/>
              <a:buNone/>
            </a:pPr>
            <a:r>
              <a:rPr kumimoji="0" lang="en-US" altLang="en-US" sz="2800" b="0" i="0" u="none" strike="noStrike" cap="none" normalizeH="0" baseline="0" dirty="0" smtClean="0">
                <a:ln>
                  <a:noFill/>
                </a:ln>
                <a:solidFill>
                  <a:srgbClr val="2B91AF"/>
                </a:solidFill>
                <a:effectLst/>
                <a:latin typeface="Adobe Arabic" panose="02040503050201020203" pitchFamily="18" charset="-78"/>
                <a:cs typeface="Adobe Arabic" panose="02040503050201020203" pitchFamily="18" charset="-78"/>
              </a:rPr>
              <a:t>Scanner</a:t>
            </a: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 input = </a:t>
            </a:r>
            <a:r>
              <a:rPr kumimoji="0" lang="en-US" altLang="en-US" sz="2800" b="0" i="0" u="none" strike="noStrike" cap="none" normalizeH="0" baseline="0" dirty="0" smtClean="0">
                <a:ln>
                  <a:noFill/>
                </a:ln>
                <a:solidFill>
                  <a:srgbClr val="00008B"/>
                </a:solidFill>
                <a:effectLst/>
                <a:latin typeface="Adobe Arabic" panose="02040503050201020203" pitchFamily="18" charset="-78"/>
                <a:cs typeface="Adobe Arabic" panose="02040503050201020203" pitchFamily="18" charset="-78"/>
              </a:rPr>
              <a:t>new</a:t>
            </a: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 </a:t>
            </a:r>
            <a:r>
              <a:rPr kumimoji="0" lang="en-US" altLang="en-US" sz="2800" b="0" i="0" u="none" strike="noStrike" cap="none" normalizeH="0" baseline="0" dirty="0" smtClean="0">
                <a:ln>
                  <a:noFill/>
                </a:ln>
                <a:solidFill>
                  <a:srgbClr val="2B91AF"/>
                </a:solidFill>
                <a:effectLst/>
                <a:latin typeface="Adobe Arabic" panose="02040503050201020203" pitchFamily="18" charset="-78"/>
                <a:cs typeface="Adobe Arabic" panose="02040503050201020203" pitchFamily="18" charset="-78"/>
              </a:rPr>
              <a:t>Scanner</a:t>
            </a: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a:t>
            </a:r>
            <a:r>
              <a:rPr kumimoji="0" lang="en-US" altLang="en-US" sz="2800" b="0" i="0" u="none" strike="noStrike" cap="none" normalizeH="0" baseline="0" dirty="0" smtClean="0">
                <a:ln>
                  <a:noFill/>
                </a:ln>
                <a:solidFill>
                  <a:srgbClr val="2B91AF"/>
                </a:solidFill>
                <a:effectLst/>
                <a:latin typeface="Adobe Arabic" panose="02040503050201020203" pitchFamily="18" charset="-78"/>
                <a:cs typeface="Adobe Arabic" panose="02040503050201020203" pitchFamily="18" charset="-78"/>
              </a:rPr>
              <a:t>System</a:t>
            </a: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a:t>
            </a:r>
            <a:r>
              <a:rPr kumimoji="0" lang="en-US" altLang="en-US" sz="2800" b="0" i="0" u="none" strike="noStrike" cap="none" normalizeH="0" baseline="0" dirty="0" smtClean="0">
                <a:ln>
                  <a:noFill/>
                </a:ln>
                <a:solidFill>
                  <a:srgbClr val="00008B"/>
                </a:solidFill>
                <a:effectLst/>
                <a:latin typeface="Adobe Arabic" panose="02040503050201020203" pitchFamily="18" charset="-78"/>
                <a:cs typeface="Adobe Arabic" panose="02040503050201020203" pitchFamily="18" charset="-78"/>
              </a:rPr>
              <a:t>in</a:t>
            </a: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a:t>
            </a:r>
            <a:endParaRPr kumimoji="0" lang="en-US" altLang="en-US" sz="2800" b="0" i="0" u="none" strike="noStrike" cap="none" normalizeH="0" baseline="0" dirty="0" smtClean="0">
              <a:ln>
                <a:noFill/>
              </a:ln>
              <a:solidFill>
                <a:srgbClr val="888888"/>
              </a:solidFill>
              <a:effectLst/>
              <a:latin typeface="Adobe Arabic" panose="02040503050201020203" pitchFamily="18" charset="-78"/>
              <a:cs typeface="Adobe Arabic" panose="02040503050201020203" pitchFamily="18" charset="-78"/>
            </a:endParaRPr>
          </a:p>
          <a:p>
            <a:pPr marL="857250" lvl="2" indent="0">
              <a:lnSpc>
                <a:spcPct val="100000"/>
              </a:lnSpc>
              <a:spcBef>
                <a:spcPct val="0"/>
              </a:spcBef>
              <a:buSzTx/>
              <a:buNone/>
            </a:pPr>
            <a:r>
              <a:rPr kumimoji="0" lang="en-US" altLang="en-US" sz="2800" b="0" i="0" u="none" strike="noStrike" cap="none" normalizeH="0" baseline="0" dirty="0" err="1" smtClean="0">
                <a:ln>
                  <a:noFill/>
                </a:ln>
                <a:solidFill>
                  <a:srgbClr val="2B91AF"/>
                </a:solidFill>
                <a:effectLst/>
                <a:latin typeface="Adobe Arabic" panose="02040503050201020203" pitchFamily="18" charset="-78"/>
                <a:cs typeface="Adobe Arabic" panose="02040503050201020203" pitchFamily="18" charset="-78"/>
              </a:rPr>
              <a:t>System</a:t>
            </a:r>
            <a:r>
              <a:rPr kumimoji="0" lang="en-US" altLang="en-US" sz="2800" b="0" i="0" u="none" strike="noStrike" cap="none" normalizeH="0" baseline="0" dirty="0" err="1" smtClean="0">
                <a:ln>
                  <a:noFill/>
                </a:ln>
                <a:solidFill>
                  <a:srgbClr val="000000"/>
                </a:solidFill>
                <a:effectLst/>
                <a:latin typeface="Adobe Arabic" panose="02040503050201020203" pitchFamily="18" charset="-78"/>
                <a:cs typeface="Adobe Arabic" panose="02040503050201020203" pitchFamily="18" charset="-78"/>
              </a:rPr>
              <a:t>.</a:t>
            </a:r>
            <a:r>
              <a:rPr kumimoji="0" lang="en-US" altLang="en-US" sz="2800" b="0" i="0" u="none" strike="noStrike" cap="none" normalizeH="0" baseline="0" dirty="0" err="1" smtClean="0">
                <a:ln>
                  <a:noFill/>
                </a:ln>
                <a:solidFill>
                  <a:srgbClr val="00008B"/>
                </a:solidFill>
                <a:effectLst/>
                <a:latin typeface="Adobe Arabic" panose="02040503050201020203" pitchFamily="18" charset="-78"/>
                <a:cs typeface="Adobe Arabic" panose="02040503050201020203" pitchFamily="18" charset="-78"/>
              </a:rPr>
              <a:t>out</a:t>
            </a:r>
            <a:r>
              <a:rPr kumimoji="0" lang="en-US" altLang="en-US" sz="2800" b="0" i="0" u="none" strike="noStrike" cap="none" normalizeH="0" baseline="0" dirty="0" err="1" smtClean="0">
                <a:ln>
                  <a:noFill/>
                </a:ln>
                <a:solidFill>
                  <a:srgbClr val="000000"/>
                </a:solidFill>
                <a:effectLst/>
                <a:latin typeface="Adobe Arabic" panose="02040503050201020203" pitchFamily="18" charset="-78"/>
                <a:cs typeface="Adobe Arabic" panose="02040503050201020203" pitchFamily="18" charset="-78"/>
              </a:rPr>
              <a:t>.</a:t>
            </a:r>
            <a:r>
              <a:rPr kumimoji="0" lang="en-US" altLang="en-US" sz="2800" b="0" i="0" u="none" strike="noStrike" cap="none" normalizeH="0" baseline="0" dirty="0" err="1" smtClean="0">
                <a:ln>
                  <a:noFill/>
                </a:ln>
                <a:solidFill>
                  <a:srgbClr val="00008B"/>
                </a:solidFill>
                <a:effectLst/>
                <a:latin typeface="Adobe Arabic" panose="02040503050201020203" pitchFamily="18" charset="-78"/>
                <a:cs typeface="Adobe Arabic" panose="02040503050201020203" pitchFamily="18" charset="-78"/>
              </a:rPr>
              <a:t>print</a:t>
            </a: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a:t>
            </a:r>
            <a:r>
              <a:rPr kumimoji="0" lang="en-US" altLang="en-US" sz="2800" b="0" i="0" u="none" strike="noStrike" cap="none" normalizeH="0" baseline="0" dirty="0" smtClean="0">
                <a:ln>
                  <a:noFill/>
                </a:ln>
                <a:solidFill>
                  <a:srgbClr val="800000"/>
                </a:solidFill>
                <a:effectLst/>
                <a:latin typeface="Adobe Arabic" panose="02040503050201020203" pitchFamily="18" charset="-78"/>
                <a:cs typeface="Adobe Arabic" panose="02040503050201020203" pitchFamily="18" charset="-78"/>
              </a:rPr>
              <a:t>"Enter an integer: "</a:t>
            </a: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a:t>
            </a:r>
            <a:endParaRPr kumimoji="0" lang="en-US" altLang="en-US" sz="2800" b="0" i="0" u="none" strike="noStrike" cap="none" normalizeH="0" baseline="0" dirty="0" smtClean="0">
              <a:ln>
                <a:noFill/>
              </a:ln>
              <a:solidFill>
                <a:srgbClr val="888888"/>
              </a:solidFill>
              <a:effectLst/>
              <a:latin typeface="Adobe Arabic" panose="02040503050201020203" pitchFamily="18" charset="-78"/>
              <a:cs typeface="Adobe Arabic" panose="02040503050201020203" pitchFamily="18" charset="-78"/>
            </a:endParaRPr>
          </a:p>
          <a:p>
            <a:pPr marL="857250" lvl="2" indent="0">
              <a:lnSpc>
                <a:spcPct val="100000"/>
              </a:lnSpc>
              <a:spcBef>
                <a:spcPct val="0"/>
              </a:spcBef>
              <a:buSzTx/>
              <a:buNone/>
            </a:pPr>
            <a:r>
              <a:rPr kumimoji="0" lang="en-US" altLang="en-US" sz="2800" b="0" i="0" u="none" strike="noStrike" cap="none" normalizeH="0" baseline="0" dirty="0" err="1" smtClean="0">
                <a:ln>
                  <a:noFill/>
                </a:ln>
                <a:solidFill>
                  <a:srgbClr val="00008B"/>
                </a:solidFill>
                <a:effectLst/>
                <a:latin typeface="Adobe Arabic" panose="02040503050201020203" pitchFamily="18" charset="-78"/>
                <a:cs typeface="Adobe Arabic" panose="02040503050201020203" pitchFamily="18" charset="-78"/>
              </a:rPr>
              <a:t>int</a:t>
            </a: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 number = </a:t>
            </a:r>
            <a:r>
              <a:rPr kumimoji="0" lang="en-US" altLang="en-US" sz="2800" b="0" i="0" u="none" strike="noStrike" cap="none" normalizeH="0" baseline="0" dirty="0" err="1" smtClean="0">
                <a:ln>
                  <a:noFill/>
                </a:ln>
                <a:solidFill>
                  <a:srgbClr val="000000"/>
                </a:solidFill>
                <a:effectLst/>
                <a:latin typeface="Adobe Arabic" panose="02040503050201020203" pitchFamily="18" charset="-78"/>
                <a:cs typeface="Adobe Arabic" panose="02040503050201020203" pitchFamily="18" charset="-78"/>
              </a:rPr>
              <a:t>input.nextInt</a:t>
            </a: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a:t>
            </a:r>
            <a:endParaRPr kumimoji="0" lang="en-US" altLang="en-US" sz="2800" b="0" i="0" u="none" strike="noStrike" cap="none" normalizeH="0" baseline="0" dirty="0" smtClean="0">
              <a:ln>
                <a:noFill/>
              </a:ln>
              <a:solidFill>
                <a:srgbClr val="888888"/>
              </a:solidFill>
              <a:effectLst/>
              <a:latin typeface="Adobe Arabic" panose="02040503050201020203" pitchFamily="18" charset="-78"/>
              <a:cs typeface="Adobe Arabic" panose="02040503050201020203" pitchFamily="18" charset="-78"/>
            </a:endParaRPr>
          </a:p>
          <a:p>
            <a:pPr marL="857250" lvl="2" indent="0">
              <a:lnSpc>
                <a:spcPct val="100000"/>
              </a:lnSpc>
              <a:spcBef>
                <a:spcPct val="0"/>
              </a:spcBef>
              <a:buSzTx/>
              <a:buNone/>
            </a:pPr>
            <a:r>
              <a:rPr kumimoji="0" lang="en-US" altLang="en-US" sz="2800" b="0" i="0" u="none" strike="noStrike" cap="none" normalizeH="0" baseline="0" dirty="0" err="1" smtClean="0">
                <a:ln>
                  <a:noFill/>
                </a:ln>
                <a:solidFill>
                  <a:srgbClr val="2B91AF"/>
                </a:solidFill>
                <a:effectLst/>
                <a:latin typeface="Adobe Arabic" panose="02040503050201020203" pitchFamily="18" charset="-78"/>
                <a:cs typeface="Adobe Arabic" panose="02040503050201020203" pitchFamily="18" charset="-78"/>
              </a:rPr>
              <a:t>System</a:t>
            </a:r>
            <a:r>
              <a:rPr kumimoji="0" lang="en-US" altLang="en-US" sz="2800" b="0" i="0" u="none" strike="noStrike" cap="none" normalizeH="0" baseline="0" dirty="0" err="1" smtClean="0">
                <a:ln>
                  <a:noFill/>
                </a:ln>
                <a:solidFill>
                  <a:srgbClr val="000000"/>
                </a:solidFill>
                <a:effectLst/>
                <a:latin typeface="Adobe Arabic" panose="02040503050201020203" pitchFamily="18" charset="-78"/>
                <a:cs typeface="Adobe Arabic" panose="02040503050201020203" pitchFamily="18" charset="-78"/>
              </a:rPr>
              <a:t>.</a:t>
            </a:r>
            <a:r>
              <a:rPr kumimoji="0" lang="en-US" altLang="en-US" sz="2800" b="0" i="0" u="none" strike="noStrike" cap="none" normalizeH="0" baseline="0" dirty="0" err="1" smtClean="0">
                <a:ln>
                  <a:noFill/>
                </a:ln>
                <a:solidFill>
                  <a:srgbClr val="00008B"/>
                </a:solidFill>
                <a:effectLst/>
                <a:latin typeface="Adobe Arabic" panose="02040503050201020203" pitchFamily="18" charset="-78"/>
                <a:cs typeface="Adobe Arabic" panose="02040503050201020203" pitchFamily="18" charset="-78"/>
              </a:rPr>
              <a:t>out</a:t>
            </a:r>
            <a:r>
              <a:rPr kumimoji="0" lang="en-US" altLang="en-US" sz="2800" b="0" i="0" u="none" strike="noStrike" cap="none" normalizeH="0" baseline="0" dirty="0" err="1" smtClean="0">
                <a:ln>
                  <a:noFill/>
                </a:ln>
                <a:solidFill>
                  <a:srgbClr val="000000"/>
                </a:solidFill>
                <a:effectLst/>
                <a:latin typeface="Adobe Arabic" panose="02040503050201020203" pitchFamily="18" charset="-78"/>
                <a:cs typeface="Adobe Arabic" panose="02040503050201020203" pitchFamily="18" charset="-78"/>
              </a:rPr>
              <a:t>.println</a:t>
            </a: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a:t>
            </a:r>
            <a:r>
              <a:rPr kumimoji="0" lang="en-US" altLang="en-US" sz="2800" b="0" i="0" u="none" strike="noStrike" cap="none" normalizeH="0" baseline="0" dirty="0" smtClean="0">
                <a:ln>
                  <a:noFill/>
                </a:ln>
                <a:solidFill>
                  <a:srgbClr val="800000"/>
                </a:solidFill>
                <a:effectLst/>
                <a:latin typeface="Adobe Arabic" panose="02040503050201020203" pitchFamily="18" charset="-78"/>
                <a:cs typeface="Adobe Arabic" panose="02040503050201020203" pitchFamily="18" charset="-78"/>
              </a:rPr>
              <a:t>"You entered "</a:t>
            </a: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 + number);</a:t>
            </a:r>
            <a:endParaRPr kumimoji="0" lang="en-US" altLang="en-US" sz="2800" b="0" i="0" u="none" strike="noStrike" cap="none" normalizeH="0" baseline="0" dirty="0" smtClean="0">
              <a:ln>
                <a:noFill/>
              </a:ln>
              <a:solidFill>
                <a:srgbClr val="888888"/>
              </a:solidFill>
              <a:effectLst/>
              <a:latin typeface="Adobe Arabic" panose="02040503050201020203" pitchFamily="18" charset="-78"/>
              <a:cs typeface="Adobe Arabic" panose="02040503050201020203" pitchFamily="18" charset="-78"/>
            </a:endParaRPr>
          </a:p>
          <a:p>
            <a:pPr marL="857250" lvl="2" indent="0">
              <a:lnSpc>
                <a:spcPct val="100000"/>
              </a:lnSpc>
              <a:spcBef>
                <a:spcPct val="0"/>
              </a:spcBef>
              <a:buSzTx/>
              <a:buNone/>
            </a:pP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a:t>
            </a:r>
            <a:endParaRPr kumimoji="0" lang="en-US" altLang="en-US" sz="2800" b="0" i="0" u="none" strike="noStrike" cap="none" normalizeH="0" baseline="0" dirty="0" smtClean="0">
              <a:ln>
                <a:noFill/>
              </a:ln>
              <a:solidFill>
                <a:srgbClr val="888888"/>
              </a:solidFill>
              <a:effectLst/>
              <a:latin typeface="Adobe Arabic" panose="02040503050201020203" pitchFamily="18" charset="-78"/>
              <a:cs typeface="Adobe Arabic" panose="02040503050201020203" pitchFamily="18" charset="-78"/>
            </a:endParaRPr>
          </a:p>
          <a:p>
            <a:pPr marL="400050" lvl="1" indent="0">
              <a:lnSpc>
                <a:spcPct val="100000"/>
              </a:lnSpc>
              <a:spcBef>
                <a:spcPct val="0"/>
              </a:spcBef>
              <a:buSzTx/>
              <a:buNone/>
            </a:pPr>
            <a:r>
              <a:rPr kumimoji="0" lang="en-US" altLang="en-US" sz="32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a:t>
            </a:r>
            <a:endParaRPr kumimoji="0" lang="en-US" altLang="en-US" sz="3200" b="0" i="0" u="none" strike="noStrike" cap="none" normalizeH="0" baseline="0" dirty="0" smtClean="0">
              <a:ln>
                <a:noFill/>
              </a:ln>
              <a:solidFill>
                <a:srgbClr val="888888"/>
              </a:solidFill>
              <a:effectLst/>
              <a:latin typeface="Adobe Arabic" panose="02040503050201020203" pitchFamily="18" charset="-78"/>
              <a:cs typeface="Adobe Arabic" panose="02040503050201020203"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0695840"/>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530" y="271064"/>
            <a:ext cx="7582486" cy="838200"/>
          </a:xfrm>
        </p:spPr>
        <p:txBody>
          <a:bodyPr/>
          <a:lstStyle/>
          <a:p>
            <a:r>
              <a:rPr lang="en-GB" b="0" dirty="0" smtClean="0">
                <a:effectLst/>
                <a:latin typeface="+mj-lt"/>
              </a:rPr>
              <a:t>Difference </a:t>
            </a:r>
            <a:r>
              <a:rPr lang="en-GB" b="0" dirty="0">
                <a:effectLst/>
                <a:latin typeface="+mj-lt"/>
              </a:rPr>
              <a:t>between the equality test and the </a:t>
            </a:r>
            <a:r>
              <a:rPr lang="en-GB" dirty="0">
                <a:effectLst/>
                <a:latin typeface="+mj-lt"/>
              </a:rPr>
              <a:t>equals </a:t>
            </a:r>
            <a:r>
              <a:rPr lang="en-GB" b="0" dirty="0" smtClean="0">
                <a:effectLst/>
                <a:latin typeface="+mj-lt"/>
              </a:rPr>
              <a:t>method</a:t>
            </a:r>
            <a:r>
              <a:rPr lang="en-GB" dirty="0" smtClean="0">
                <a:latin typeface="+mj-lt"/>
              </a:rPr>
              <a:t> </a:t>
            </a:r>
            <a:endParaRPr lang="en-US" dirty="0">
              <a:latin typeface="+mj-lt"/>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40</a:t>
            </a:fld>
            <a:endParaRPr lang="en-US"/>
          </a:p>
        </p:txBody>
      </p:sp>
      <p:pic>
        <p:nvPicPr>
          <p:cNvPr id="3" name="Picture 2"/>
          <p:cNvPicPr>
            <a:picLocks noChangeAspect="1"/>
          </p:cNvPicPr>
          <p:nvPr/>
        </p:nvPicPr>
        <p:blipFill>
          <a:blip r:embed="rId3"/>
          <a:stretch>
            <a:fillRect/>
          </a:stretch>
        </p:blipFill>
        <p:spPr>
          <a:xfrm>
            <a:off x="323557" y="1199458"/>
            <a:ext cx="8058443" cy="2697293"/>
          </a:xfrm>
          <a:prstGeom prst="rect">
            <a:avLst/>
          </a:prstGeom>
        </p:spPr>
      </p:pic>
      <p:pic>
        <p:nvPicPr>
          <p:cNvPr id="5" name="Picture 4"/>
          <p:cNvPicPr>
            <a:picLocks noChangeAspect="1"/>
          </p:cNvPicPr>
          <p:nvPr/>
        </p:nvPicPr>
        <p:blipFill>
          <a:blip r:embed="rId4"/>
          <a:stretch>
            <a:fillRect/>
          </a:stretch>
        </p:blipFill>
        <p:spPr>
          <a:xfrm>
            <a:off x="436166" y="4077140"/>
            <a:ext cx="8197214" cy="2590945"/>
          </a:xfrm>
          <a:prstGeom prst="rect">
            <a:avLst/>
          </a:prstGeom>
        </p:spPr>
      </p:pic>
    </p:spTree>
    <p:extLst>
      <p:ext uri="{BB962C8B-B14F-4D97-AF65-F5344CB8AC3E}">
        <p14:creationId xmlns:p14="http://schemas.microsoft.com/office/powerpoint/2010/main" val="1114108692"/>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41</a:t>
            </a:fld>
            <a:endParaRPr lang="en-US"/>
          </a:p>
        </p:txBody>
      </p:sp>
      <p:pic>
        <p:nvPicPr>
          <p:cNvPr id="4" name="Picture 3"/>
          <p:cNvPicPr>
            <a:picLocks noChangeAspect="1"/>
          </p:cNvPicPr>
          <p:nvPr/>
        </p:nvPicPr>
        <p:blipFill>
          <a:blip r:embed="rId3"/>
          <a:stretch>
            <a:fillRect/>
          </a:stretch>
        </p:blipFill>
        <p:spPr>
          <a:xfrm>
            <a:off x="634685" y="1611630"/>
            <a:ext cx="7800175" cy="2465510"/>
          </a:xfrm>
          <a:prstGeom prst="rect">
            <a:avLst/>
          </a:prstGeom>
        </p:spPr>
      </p:pic>
      <p:sp>
        <p:nvSpPr>
          <p:cNvPr id="7" name="Title 1"/>
          <p:cNvSpPr>
            <a:spLocks noGrp="1"/>
          </p:cNvSpPr>
          <p:nvPr>
            <p:ph type="title"/>
          </p:nvPr>
        </p:nvSpPr>
        <p:spPr>
          <a:xfrm>
            <a:off x="743529" y="299199"/>
            <a:ext cx="7582486" cy="838200"/>
          </a:xfrm>
        </p:spPr>
        <p:txBody>
          <a:bodyPr/>
          <a:lstStyle/>
          <a:p>
            <a:r>
              <a:rPr lang="en-GB" b="0" dirty="0" smtClean="0">
                <a:effectLst/>
                <a:latin typeface="+mj-lt"/>
              </a:rPr>
              <a:t>Difference </a:t>
            </a:r>
            <a:r>
              <a:rPr lang="en-GB" b="0" dirty="0">
                <a:effectLst/>
                <a:latin typeface="+mj-lt"/>
              </a:rPr>
              <a:t>between the equality test and the </a:t>
            </a:r>
            <a:r>
              <a:rPr lang="en-GB" dirty="0">
                <a:effectLst/>
                <a:latin typeface="+mj-lt"/>
              </a:rPr>
              <a:t>equals </a:t>
            </a:r>
            <a:r>
              <a:rPr lang="en-GB" b="0" dirty="0" smtClean="0">
                <a:effectLst/>
                <a:latin typeface="+mj-lt"/>
              </a:rPr>
              <a:t>method</a:t>
            </a:r>
            <a:r>
              <a:rPr lang="en-GB" dirty="0" smtClean="0">
                <a:latin typeface="+mj-lt"/>
              </a:rPr>
              <a:t> </a:t>
            </a:r>
            <a:endParaRPr lang="en-US" dirty="0">
              <a:latin typeface="+mj-lt"/>
            </a:endParaRPr>
          </a:p>
        </p:txBody>
      </p:sp>
    </p:spTree>
    <p:extLst>
      <p:ext uri="{BB962C8B-B14F-4D97-AF65-F5344CB8AC3E}">
        <p14:creationId xmlns:p14="http://schemas.microsoft.com/office/powerpoint/2010/main" val="1034215485"/>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42</a:t>
            </a:fld>
            <a:endParaRPr lang="en-US"/>
          </a:p>
        </p:txBody>
      </p:sp>
      <p:sp>
        <p:nvSpPr>
          <p:cNvPr id="7" name="Title 1"/>
          <p:cNvSpPr>
            <a:spLocks noGrp="1"/>
          </p:cNvSpPr>
          <p:nvPr>
            <p:ph type="title"/>
          </p:nvPr>
        </p:nvSpPr>
        <p:spPr>
          <a:xfrm>
            <a:off x="743529" y="299199"/>
            <a:ext cx="7582486" cy="838200"/>
          </a:xfrm>
        </p:spPr>
        <p:txBody>
          <a:bodyPr/>
          <a:lstStyle/>
          <a:p>
            <a:r>
              <a:rPr lang="en-GB" b="0" dirty="0">
                <a:effectLst/>
                <a:latin typeface="+mj-lt"/>
              </a:rPr>
              <a:t>Difference between using and not using the </a:t>
            </a:r>
            <a:r>
              <a:rPr lang="en-GB" dirty="0">
                <a:effectLst/>
                <a:latin typeface="+mj-lt"/>
              </a:rPr>
              <a:t>new</a:t>
            </a:r>
            <a:r>
              <a:rPr lang="en-GB" b="0" dirty="0">
                <a:effectLst/>
                <a:latin typeface="+mj-lt"/>
              </a:rPr>
              <a:t> operator for String</a:t>
            </a:r>
            <a:endParaRPr lang="en-US" dirty="0">
              <a:latin typeface="+mj-lt"/>
            </a:endParaRPr>
          </a:p>
        </p:txBody>
      </p:sp>
      <p:pic>
        <p:nvPicPr>
          <p:cNvPr id="2" name="Picture 1"/>
          <p:cNvPicPr>
            <a:picLocks noChangeAspect="1"/>
          </p:cNvPicPr>
          <p:nvPr/>
        </p:nvPicPr>
        <p:blipFill rotWithShape="1">
          <a:blip r:embed="rId3"/>
          <a:srcRect t="3698"/>
          <a:stretch/>
        </p:blipFill>
        <p:spPr>
          <a:xfrm>
            <a:off x="319154" y="1463040"/>
            <a:ext cx="8487222" cy="4930685"/>
          </a:xfrm>
          <a:prstGeom prst="rect">
            <a:avLst/>
          </a:prstGeom>
        </p:spPr>
      </p:pic>
    </p:spTree>
    <p:extLst>
      <p:ext uri="{BB962C8B-B14F-4D97-AF65-F5344CB8AC3E}">
        <p14:creationId xmlns:p14="http://schemas.microsoft.com/office/powerpoint/2010/main" val="897785131"/>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24" y="-37664"/>
            <a:ext cx="8382000" cy="838200"/>
          </a:xfrm>
        </p:spPr>
        <p:txBody>
          <a:bodyPr/>
          <a:lstStyle/>
          <a:p>
            <a:r>
              <a:rPr lang="en-US" dirty="0">
                <a:latin typeface="+mj-lt"/>
              </a:rPr>
              <a:t>String compare by equals() method</a:t>
            </a:r>
          </a:p>
        </p:txBody>
      </p:sp>
      <p:sp>
        <p:nvSpPr>
          <p:cNvPr id="3" name="Content Placeholder 2"/>
          <p:cNvSpPr>
            <a:spLocks noGrp="1"/>
          </p:cNvSpPr>
          <p:nvPr>
            <p:ph idx="1"/>
          </p:nvPr>
        </p:nvSpPr>
        <p:spPr>
          <a:xfrm>
            <a:off x="194701" y="913483"/>
            <a:ext cx="8904849" cy="5638800"/>
          </a:xfrm>
        </p:spPr>
        <p:txBody>
          <a:bodyPr/>
          <a:lstStyle/>
          <a:p>
            <a:r>
              <a:rPr lang="en-US" dirty="0">
                <a:solidFill>
                  <a:srgbClr val="000000"/>
                </a:solidFill>
              </a:rPr>
              <a:t>The String equals() method compares the original content of the string. It compares values of string for equality. String class provides two </a:t>
            </a:r>
            <a:r>
              <a:rPr lang="en-US" dirty="0" smtClean="0">
                <a:solidFill>
                  <a:srgbClr val="000000"/>
                </a:solidFill>
              </a:rPr>
              <a:t>methods:</a:t>
            </a:r>
          </a:p>
          <a:p>
            <a:pPr lvl="1"/>
            <a:r>
              <a:rPr lang="en-US" b="1" dirty="0" smtClean="0">
                <a:solidFill>
                  <a:srgbClr val="000000"/>
                </a:solidFill>
              </a:rPr>
              <a:t>public </a:t>
            </a:r>
            <a:r>
              <a:rPr lang="en-US" b="1" dirty="0" err="1">
                <a:solidFill>
                  <a:srgbClr val="000000"/>
                </a:solidFill>
              </a:rPr>
              <a:t>boolean</a:t>
            </a:r>
            <a:r>
              <a:rPr lang="en-US" b="1" dirty="0">
                <a:solidFill>
                  <a:srgbClr val="000000"/>
                </a:solidFill>
              </a:rPr>
              <a:t> equals(Object another)</a:t>
            </a:r>
            <a:r>
              <a:rPr lang="en-US" dirty="0">
                <a:solidFill>
                  <a:srgbClr val="000000"/>
                </a:solidFill>
              </a:rPr>
              <a:t> compares this string to the specified </a:t>
            </a:r>
            <a:r>
              <a:rPr lang="en-US" dirty="0" smtClean="0">
                <a:solidFill>
                  <a:srgbClr val="000000"/>
                </a:solidFill>
              </a:rPr>
              <a:t>object.</a:t>
            </a:r>
          </a:p>
          <a:p>
            <a:pPr lvl="1"/>
            <a:r>
              <a:rPr lang="en-US" b="1" dirty="0" smtClean="0">
                <a:solidFill>
                  <a:srgbClr val="000000"/>
                </a:solidFill>
              </a:rPr>
              <a:t>public </a:t>
            </a:r>
            <a:r>
              <a:rPr lang="en-US" b="1" dirty="0" err="1">
                <a:solidFill>
                  <a:srgbClr val="000000"/>
                </a:solidFill>
              </a:rPr>
              <a:t>boolean</a:t>
            </a:r>
            <a:r>
              <a:rPr lang="en-US" b="1" dirty="0">
                <a:solidFill>
                  <a:srgbClr val="000000"/>
                </a:solidFill>
              </a:rPr>
              <a:t> </a:t>
            </a:r>
            <a:r>
              <a:rPr lang="en-US" b="1" dirty="0" err="1" smtClean="0">
                <a:solidFill>
                  <a:srgbClr val="000000"/>
                </a:solidFill>
              </a:rPr>
              <a:t>equalsIgnoreCase</a:t>
            </a:r>
            <a:r>
              <a:rPr lang="en-US" b="1" dirty="0" smtClean="0">
                <a:solidFill>
                  <a:srgbClr val="000000"/>
                </a:solidFill>
              </a:rPr>
              <a:t> (String another</a:t>
            </a:r>
            <a:r>
              <a:rPr lang="en-US" b="1" dirty="0">
                <a:solidFill>
                  <a:srgbClr val="000000"/>
                </a:solidFill>
              </a:rPr>
              <a:t>)</a:t>
            </a:r>
            <a:r>
              <a:rPr lang="en-US" dirty="0">
                <a:solidFill>
                  <a:srgbClr val="000000"/>
                </a:solidFill>
              </a:rPr>
              <a:t> </a:t>
            </a:r>
            <a:r>
              <a:rPr lang="en-US" dirty="0" smtClean="0">
                <a:solidFill>
                  <a:srgbClr val="000000"/>
                </a:solidFill>
              </a:rPr>
              <a:t> </a:t>
            </a:r>
          </a:p>
          <a:p>
            <a:pPr marL="457200" lvl="1" indent="0">
              <a:buNone/>
            </a:pPr>
            <a:r>
              <a:rPr lang="en-US" dirty="0">
                <a:solidFill>
                  <a:srgbClr val="000000"/>
                </a:solidFill>
              </a:rPr>
              <a:t> </a:t>
            </a:r>
            <a:r>
              <a:rPr lang="en-US" dirty="0" smtClean="0">
                <a:solidFill>
                  <a:srgbClr val="000000"/>
                </a:solidFill>
              </a:rPr>
              <a:t>   compares </a:t>
            </a:r>
            <a:r>
              <a:rPr lang="en-US" dirty="0">
                <a:solidFill>
                  <a:srgbClr val="000000"/>
                </a:solidFill>
              </a:rPr>
              <a:t>this String to another string, ignoring case</a:t>
            </a:r>
            <a:r>
              <a:rPr lang="en-US" dirty="0" smtClean="0">
                <a:solidFill>
                  <a:srgbClr val="000000"/>
                </a:solidFill>
              </a:rPr>
              <a:t>.</a:t>
            </a:r>
            <a:endParaRPr lang="en-US" dirty="0">
              <a:solidFill>
                <a:srgbClr val="000000"/>
              </a:solidFill>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43</a:t>
            </a:fld>
            <a:endParaRPr lang="en-US"/>
          </a:p>
        </p:txBody>
      </p:sp>
    </p:spTree>
    <p:extLst>
      <p:ext uri="{BB962C8B-B14F-4D97-AF65-F5344CB8AC3E}">
        <p14:creationId xmlns:p14="http://schemas.microsoft.com/office/powerpoint/2010/main" val="2026091485"/>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402" y="0"/>
            <a:ext cx="8382000" cy="838200"/>
          </a:xfrm>
        </p:spPr>
        <p:txBody>
          <a:bodyPr/>
          <a:lstStyle/>
          <a:p>
            <a:r>
              <a:rPr lang="en-US" dirty="0">
                <a:latin typeface="+mj-lt"/>
              </a:rPr>
              <a:t>String compare by equals() method</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44</a:t>
            </a:fld>
            <a:endParaRPr lang="en-US"/>
          </a:p>
        </p:txBody>
      </p:sp>
      <p:sp>
        <p:nvSpPr>
          <p:cNvPr id="4" name="Rectangle 3"/>
          <p:cNvSpPr/>
          <p:nvPr/>
        </p:nvSpPr>
        <p:spPr>
          <a:xfrm>
            <a:off x="1100688" y="1135817"/>
            <a:ext cx="6872286" cy="3693319"/>
          </a:xfrm>
          <a:prstGeom prst="rect">
            <a:avLst/>
          </a:prstGeom>
        </p:spPr>
        <p:txBody>
          <a:bodyPr wrap="square">
            <a:spAutoFit/>
          </a:bodyPr>
          <a:lstStyle/>
          <a:p>
            <a:pPr lvl="0">
              <a:lnSpc>
                <a:spcPct val="90000"/>
              </a:lnSpc>
              <a:spcBef>
                <a:spcPct val="30000"/>
              </a:spcBef>
              <a:buSzPct val="75000"/>
            </a:pPr>
            <a:r>
              <a:rPr lang="en-US" kern="0" dirty="0">
                <a:solidFill>
                  <a:srgbClr val="006699"/>
                </a:solidFill>
                <a:latin typeface="verdana" panose="020B0604030504040204" pitchFamily="34" charset="0"/>
              </a:rPr>
              <a:t>class</a:t>
            </a:r>
            <a:r>
              <a:rPr lang="en-US" b="0" kern="0" dirty="0">
                <a:solidFill>
                  <a:srgbClr val="000000"/>
                </a:solidFill>
                <a:latin typeface="verdana" panose="020B0604030504040204" pitchFamily="34" charset="0"/>
              </a:rPr>
              <a:t> Teststringcomparison1{  </a:t>
            </a:r>
          </a:p>
          <a:p>
            <a:pPr lvl="0">
              <a:lnSpc>
                <a:spcPct val="90000"/>
              </a:lnSpc>
              <a:spcBef>
                <a:spcPct val="30000"/>
              </a:spcBef>
              <a:buSzPct val="75000"/>
            </a:pPr>
            <a:r>
              <a:rPr lang="en-US" b="0" kern="0" dirty="0">
                <a:solidFill>
                  <a:srgbClr val="000000"/>
                </a:solidFill>
                <a:latin typeface="verdana" panose="020B0604030504040204" pitchFamily="34" charset="0"/>
              </a:rPr>
              <a:t> </a:t>
            </a:r>
            <a:r>
              <a:rPr lang="en-US" kern="0" dirty="0">
                <a:solidFill>
                  <a:srgbClr val="006699"/>
                </a:solidFill>
                <a:latin typeface="verdana" panose="020B0604030504040204" pitchFamily="34" charset="0"/>
              </a:rPr>
              <a:t>public</a:t>
            </a:r>
            <a:r>
              <a:rPr lang="en-US" b="0" kern="0" dirty="0">
                <a:solidFill>
                  <a:srgbClr val="000000"/>
                </a:solidFill>
                <a:latin typeface="verdana" panose="020B0604030504040204" pitchFamily="34" charset="0"/>
              </a:rPr>
              <a:t> </a:t>
            </a:r>
            <a:r>
              <a:rPr lang="en-US" kern="0" dirty="0">
                <a:solidFill>
                  <a:srgbClr val="006699"/>
                </a:solidFill>
                <a:latin typeface="verdana" panose="020B0604030504040204" pitchFamily="34" charset="0"/>
              </a:rPr>
              <a:t>static</a:t>
            </a:r>
            <a:r>
              <a:rPr lang="en-US" b="0" kern="0" dirty="0">
                <a:solidFill>
                  <a:srgbClr val="000000"/>
                </a:solidFill>
                <a:latin typeface="verdana" panose="020B0604030504040204" pitchFamily="34" charset="0"/>
              </a:rPr>
              <a:t> </a:t>
            </a:r>
            <a:r>
              <a:rPr lang="en-US" kern="0" dirty="0">
                <a:solidFill>
                  <a:srgbClr val="006699"/>
                </a:solidFill>
                <a:latin typeface="verdana" panose="020B0604030504040204" pitchFamily="34" charset="0"/>
              </a:rPr>
              <a:t>void</a:t>
            </a:r>
            <a:r>
              <a:rPr lang="en-US" b="0" kern="0" dirty="0">
                <a:solidFill>
                  <a:srgbClr val="000000"/>
                </a:solidFill>
                <a:latin typeface="verdana" panose="020B0604030504040204" pitchFamily="34" charset="0"/>
              </a:rPr>
              <a:t> main(String </a:t>
            </a:r>
            <a:r>
              <a:rPr lang="en-US" b="0" kern="0" dirty="0" err="1">
                <a:solidFill>
                  <a:srgbClr val="000000"/>
                </a:solidFill>
                <a:latin typeface="verdana" panose="020B0604030504040204" pitchFamily="34" charset="0"/>
              </a:rPr>
              <a:t>args</a:t>
            </a:r>
            <a:r>
              <a:rPr lang="en-US" b="0" kern="0" dirty="0">
                <a:solidFill>
                  <a:srgbClr val="000000"/>
                </a:solidFill>
                <a:latin typeface="verdana" panose="020B0604030504040204" pitchFamily="34" charset="0"/>
              </a:rPr>
              <a:t>[]){  </a:t>
            </a:r>
          </a:p>
          <a:p>
            <a:pPr lvl="0">
              <a:lnSpc>
                <a:spcPct val="90000"/>
              </a:lnSpc>
              <a:spcBef>
                <a:spcPct val="30000"/>
              </a:spcBef>
              <a:buSzPct val="75000"/>
            </a:pPr>
            <a:r>
              <a:rPr lang="en-US" b="0" kern="0" dirty="0">
                <a:solidFill>
                  <a:srgbClr val="000000"/>
                </a:solidFill>
                <a:latin typeface="verdana" panose="020B0604030504040204" pitchFamily="34" charset="0"/>
              </a:rPr>
              <a:t>   String s1=</a:t>
            </a:r>
            <a:r>
              <a:rPr lang="en-US" b="0" kern="0" dirty="0">
                <a:solidFill>
                  <a:srgbClr val="0000FF"/>
                </a:solidFill>
                <a:latin typeface="verdana" panose="020B0604030504040204" pitchFamily="34" charset="0"/>
              </a:rPr>
              <a:t>"</a:t>
            </a:r>
            <a:r>
              <a:rPr lang="en-US" b="0" kern="0" dirty="0" err="1">
                <a:solidFill>
                  <a:srgbClr val="0000FF"/>
                </a:solidFill>
                <a:latin typeface="verdana" panose="020B0604030504040204" pitchFamily="34" charset="0"/>
              </a:rPr>
              <a:t>Sachin</a:t>
            </a:r>
            <a:r>
              <a:rPr lang="en-US" b="0" kern="0" dirty="0">
                <a:solidFill>
                  <a:srgbClr val="0000FF"/>
                </a:solidFill>
                <a:latin typeface="verdana" panose="020B0604030504040204" pitchFamily="34" charset="0"/>
              </a:rPr>
              <a:t>"</a:t>
            </a:r>
            <a:r>
              <a:rPr lang="en-US" b="0" kern="0" dirty="0">
                <a:solidFill>
                  <a:srgbClr val="000000"/>
                </a:solidFill>
                <a:latin typeface="verdana" panose="020B0604030504040204" pitchFamily="34" charset="0"/>
              </a:rPr>
              <a:t>;  </a:t>
            </a:r>
          </a:p>
          <a:p>
            <a:pPr lvl="0">
              <a:lnSpc>
                <a:spcPct val="90000"/>
              </a:lnSpc>
              <a:spcBef>
                <a:spcPct val="30000"/>
              </a:spcBef>
              <a:buSzPct val="75000"/>
            </a:pPr>
            <a:r>
              <a:rPr lang="en-US" b="0" kern="0" dirty="0">
                <a:solidFill>
                  <a:srgbClr val="000000"/>
                </a:solidFill>
                <a:latin typeface="verdana" panose="020B0604030504040204" pitchFamily="34" charset="0"/>
              </a:rPr>
              <a:t>   String s2=</a:t>
            </a:r>
            <a:r>
              <a:rPr lang="en-US" b="0" kern="0" dirty="0">
                <a:solidFill>
                  <a:srgbClr val="0000FF"/>
                </a:solidFill>
                <a:latin typeface="verdana" panose="020B0604030504040204" pitchFamily="34" charset="0"/>
              </a:rPr>
              <a:t>"</a:t>
            </a:r>
            <a:r>
              <a:rPr lang="en-US" b="0" kern="0" dirty="0" err="1">
                <a:solidFill>
                  <a:srgbClr val="0000FF"/>
                </a:solidFill>
                <a:latin typeface="verdana" panose="020B0604030504040204" pitchFamily="34" charset="0"/>
              </a:rPr>
              <a:t>Sachin</a:t>
            </a:r>
            <a:r>
              <a:rPr lang="en-US" b="0" kern="0" dirty="0">
                <a:solidFill>
                  <a:srgbClr val="0000FF"/>
                </a:solidFill>
                <a:latin typeface="verdana" panose="020B0604030504040204" pitchFamily="34" charset="0"/>
              </a:rPr>
              <a:t>"</a:t>
            </a:r>
            <a:r>
              <a:rPr lang="en-US" b="0" kern="0" dirty="0">
                <a:solidFill>
                  <a:srgbClr val="000000"/>
                </a:solidFill>
                <a:latin typeface="verdana" panose="020B0604030504040204" pitchFamily="34" charset="0"/>
              </a:rPr>
              <a:t>;  </a:t>
            </a:r>
          </a:p>
          <a:p>
            <a:pPr lvl="0">
              <a:lnSpc>
                <a:spcPct val="90000"/>
              </a:lnSpc>
              <a:spcBef>
                <a:spcPct val="30000"/>
              </a:spcBef>
              <a:buSzPct val="75000"/>
            </a:pPr>
            <a:r>
              <a:rPr lang="en-US" b="0" kern="0" dirty="0">
                <a:solidFill>
                  <a:srgbClr val="000000"/>
                </a:solidFill>
                <a:latin typeface="verdana" panose="020B0604030504040204" pitchFamily="34" charset="0"/>
              </a:rPr>
              <a:t>   String s3=</a:t>
            </a:r>
            <a:r>
              <a:rPr lang="en-US" kern="0" dirty="0">
                <a:solidFill>
                  <a:srgbClr val="006699"/>
                </a:solidFill>
                <a:latin typeface="verdana" panose="020B0604030504040204" pitchFamily="34" charset="0"/>
              </a:rPr>
              <a:t>new</a:t>
            </a:r>
            <a:r>
              <a:rPr lang="en-US" b="0" kern="0" dirty="0">
                <a:solidFill>
                  <a:srgbClr val="000000"/>
                </a:solidFill>
                <a:latin typeface="verdana" panose="020B0604030504040204" pitchFamily="34" charset="0"/>
              </a:rPr>
              <a:t> String(</a:t>
            </a:r>
            <a:r>
              <a:rPr lang="en-US" b="0" kern="0" dirty="0">
                <a:solidFill>
                  <a:srgbClr val="0000FF"/>
                </a:solidFill>
                <a:latin typeface="verdana" panose="020B0604030504040204" pitchFamily="34" charset="0"/>
              </a:rPr>
              <a:t>"</a:t>
            </a:r>
            <a:r>
              <a:rPr lang="en-US" b="0" kern="0" dirty="0" err="1">
                <a:solidFill>
                  <a:srgbClr val="0000FF"/>
                </a:solidFill>
                <a:latin typeface="verdana" panose="020B0604030504040204" pitchFamily="34" charset="0"/>
              </a:rPr>
              <a:t>Sachin</a:t>
            </a:r>
            <a:r>
              <a:rPr lang="en-US" b="0" kern="0" dirty="0">
                <a:solidFill>
                  <a:srgbClr val="0000FF"/>
                </a:solidFill>
                <a:latin typeface="verdana" panose="020B0604030504040204" pitchFamily="34" charset="0"/>
              </a:rPr>
              <a:t>"</a:t>
            </a:r>
            <a:r>
              <a:rPr lang="en-US" b="0" kern="0" dirty="0">
                <a:solidFill>
                  <a:srgbClr val="000000"/>
                </a:solidFill>
                <a:latin typeface="verdana" panose="020B0604030504040204" pitchFamily="34" charset="0"/>
              </a:rPr>
              <a:t>);  </a:t>
            </a:r>
          </a:p>
          <a:p>
            <a:pPr lvl="0">
              <a:lnSpc>
                <a:spcPct val="90000"/>
              </a:lnSpc>
              <a:spcBef>
                <a:spcPct val="30000"/>
              </a:spcBef>
              <a:buSzPct val="75000"/>
            </a:pPr>
            <a:r>
              <a:rPr lang="en-US" b="0" kern="0" dirty="0">
                <a:solidFill>
                  <a:srgbClr val="000000"/>
                </a:solidFill>
                <a:latin typeface="verdana" panose="020B0604030504040204" pitchFamily="34" charset="0"/>
              </a:rPr>
              <a:t>   String s4=</a:t>
            </a:r>
            <a:r>
              <a:rPr lang="en-US" b="0" kern="0" dirty="0">
                <a:solidFill>
                  <a:srgbClr val="0000FF"/>
                </a:solidFill>
                <a:latin typeface="verdana" panose="020B0604030504040204" pitchFamily="34" charset="0"/>
              </a:rPr>
              <a:t>"</a:t>
            </a:r>
            <a:r>
              <a:rPr lang="en-US" b="0" kern="0" dirty="0" err="1">
                <a:solidFill>
                  <a:srgbClr val="0000FF"/>
                </a:solidFill>
                <a:latin typeface="verdana" panose="020B0604030504040204" pitchFamily="34" charset="0"/>
              </a:rPr>
              <a:t>Saurav</a:t>
            </a:r>
            <a:r>
              <a:rPr lang="en-US" b="0" kern="0" dirty="0">
                <a:solidFill>
                  <a:srgbClr val="0000FF"/>
                </a:solidFill>
                <a:latin typeface="verdana" panose="020B0604030504040204" pitchFamily="34" charset="0"/>
              </a:rPr>
              <a:t>"</a:t>
            </a:r>
            <a:r>
              <a:rPr lang="en-US" b="0" kern="0" dirty="0">
                <a:solidFill>
                  <a:srgbClr val="000000"/>
                </a:solidFill>
                <a:latin typeface="verdana" panose="020B0604030504040204" pitchFamily="34" charset="0"/>
              </a:rPr>
              <a:t>;  </a:t>
            </a:r>
          </a:p>
          <a:p>
            <a:pPr lvl="0">
              <a:lnSpc>
                <a:spcPct val="90000"/>
              </a:lnSpc>
              <a:spcBef>
                <a:spcPct val="30000"/>
              </a:spcBef>
              <a:buSzPct val="75000"/>
            </a:pPr>
            <a:r>
              <a:rPr lang="en-US" b="0" kern="0" dirty="0">
                <a:solidFill>
                  <a:srgbClr val="000000"/>
                </a:solidFill>
                <a:latin typeface="verdana" panose="020B0604030504040204" pitchFamily="34" charset="0"/>
              </a:rPr>
              <a:t>   </a:t>
            </a:r>
            <a:r>
              <a:rPr lang="en-US" b="0" kern="0" dirty="0" err="1">
                <a:solidFill>
                  <a:srgbClr val="000000"/>
                </a:solidFill>
                <a:latin typeface="verdana" panose="020B0604030504040204" pitchFamily="34" charset="0"/>
              </a:rPr>
              <a:t>System.out.println</a:t>
            </a:r>
            <a:r>
              <a:rPr lang="en-US" b="0" kern="0" dirty="0">
                <a:solidFill>
                  <a:srgbClr val="000000"/>
                </a:solidFill>
                <a:latin typeface="verdana" panose="020B0604030504040204" pitchFamily="34" charset="0"/>
              </a:rPr>
              <a:t>(s1.equals(s2));</a:t>
            </a:r>
            <a:r>
              <a:rPr lang="en-US" b="0" kern="0" dirty="0">
                <a:solidFill>
                  <a:srgbClr val="008200"/>
                </a:solidFill>
                <a:latin typeface="verdana" panose="020B0604030504040204" pitchFamily="34" charset="0"/>
              </a:rPr>
              <a:t>//true</a:t>
            </a:r>
            <a:r>
              <a:rPr lang="en-US" b="0" kern="0" dirty="0">
                <a:solidFill>
                  <a:srgbClr val="000000"/>
                </a:solidFill>
                <a:latin typeface="verdana" panose="020B0604030504040204" pitchFamily="34" charset="0"/>
              </a:rPr>
              <a:t>  </a:t>
            </a:r>
          </a:p>
          <a:p>
            <a:pPr lvl="0">
              <a:lnSpc>
                <a:spcPct val="90000"/>
              </a:lnSpc>
              <a:spcBef>
                <a:spcPct val="30000"/>
              </a:spcBef>
              <a:buSzPct val="75000"/>
            </a:pPr>
            <a:r>
              <a:rPr lang="en-US" b="0" kern="0" dirty="0">
                <a:solidFill>
                  <a:srgbClr val="000000"/>
                </a:solidFill>
                <a:latin typeface="verdana" panose="020B0604030504040204" pitchFamily="34" charset="0"/>
              </a:rPr>
              <a:t>   </a:t>
            </a:r>
            <a:r>
              <a:rPr lang="en-US" b="0" kern="0" dirty="0" err="1">
                <a:solidFill>
                  <a:srgbClr val="000000"/>
                </a:solidFill>
                <a:latin typeface="verdana" panose="020B0604030504040204" pitchFamily="34" charset="0"/>
              </a:rPr>
              <a:t>System.out.println</a:t>
            </a:r>
            <a:r>
              <a:rPr lang="en-US" b="0" kern="0" dirty="0">
                <a:solidFill>
                  <a:srgbClr val="000000"/>
                </a:solidFill>
                <a:latin typeface="verdana" panose="020B0604030504040204" pitchFamily="34" charset="0"/>
              </a:rPr>
              <a:t>(s1.equals(s3));</a:t>
            </a:r>
            <a:r>
              <a:rPr lang="en-US" b="0" kern="0" dirty="0">
                <a:solidFill>
                  <a:srgbClr val="008200"/>
                </a:solidFill>
                <a:latin typeface="verdana" panose="020B0604030504040204" pitchFamily="34" charset="0"/>
              </a:rPr>
              <a:t>//true</a:t>
            </a:r>
            <a:r>
              <a:rPr lang="en-US" b="0" kern="0" dirty="0">
                <a:solidFill>
                  <a:srgbClr val="000000"/>
                </a:solidFill>
                <a:latin typeface="verdana" panose="020B0604030504040204" pitchFamily="34" charset="0"/>
              </a:rPr>
              <a:t>  </a:t>
            </a:r>
          </a:p>
          <a:p>
            <a:pPr lvl="0">
              <a:lnSpc>
                <a:spcPct val="90000"/>
              </a:lnSpc>
              <a:spcBef>
                <a:spcPct val="30000"/>
              </a:spcBef>
              <a:buSzPct val="75000"/>
            </a:pPr>
            <a:r>
              <a:rPr lang="en-US" b="0" kern="0" dirty="0">
                <a:solidFill>
                  <a:srgbClr val="000000"/>
                </a:solidFill>
                <a:latin typeface="verdana" panose="020B0604030504040204" pitchFamily="34" charset="0"/>
              </a:rPr>
              <a:t>   </a:t>
            </a:r>
            <a:r>
              <a:rPr lang="en-US" b="0" kern="0" dirty="0" err="1">
                <a:solidFill>
                  <a:srgbClr val="000000"/>
                </a:solidFill>
                <a:latin typeface="verdana" panose="020B0604030504040204" pitchFamily="34" charset="0"/>
              </a:rPr>
              <a:t>System.out.println</a:t>
            </a:r>
            <a:r>
              <a:rPr lang="en-US" b="0" kern="0" dirty="0">
                <a:solidFill>
                  <a:srgbClr val="000000"/>
                </a:solidFill>
                <a:latin typeface="verdana" panose="020B0604030504040204" pitchFamily="34" charset="0"/>
              </a:rPr>
              <a:t>(s1.equals(s4));</a:t>
            </a:r>
            <a:r>
              <a:rPr lang="en-US" b="0" kern="0" dirty="0">
                <a:solidFill>
                  <a:srgbClr val="008200"/>
                </a:solidFill>
                <a:latin typeface="verdana" panose="020B0604030504040204" pitchFamily="34" charset="0"/>
              </a:rPr>
              <a:t>//false</a:t>
            </a:r>
            <a:r>
              <a:rPr lang="en-US" b="0" kern="0" dirty="0">
                <a:solidFill>
                  <a:srgbClr val="000000"/>
                </a:solidFill>
                <a:latin typeface="verdana" panose="020B0604030504040204" pitchFamily="34" charset="0"/>
              </a:rPr>
              <a:t>  </a:t>
            </a:r>
          </a:p>
          <a:p>
            <a:pPr lvl="0">
              <a:lnSpc>
                <a:spcPct val="90000"/>
              </a:lnSpc>
              <a:spcBef>
                <a:spcPct val="30000"/>
              </a:spcBef>
              <a:buSzPct val="75000"/>
            </a:pPr>
            <a:r>
              <a:rPr lang="en-US" b="0" kern="0" dirty="0">
                <a:solidFill>
                  <a:srgbClr val="000000"/>
                </a:solidFill>
                <a:latin typeface="verdana" panose="020B0604030504040204" pitchFamily="34" charset="0"/>
              </a:rPr>
              <a:t> }  </a:t>
            </a:r>
            <a:r>
              <a:rPr lang="en-US" b="0" kern="0" dirty="0" smtClean="0">
                <a:solidFill>
                  <a:srgbClr val="000000"/>
                </a:solidFill>
                <a:latin typeface="verdana" panose="020B0604030504040204" pitchFamily="34" charset="0"/>
              </a:rPr>
              <a:t>}</a:t>
            </a:r>
            <a:r>
              <a:rPr lang="en-US" sz="1600" b="0" kern="0" dirty="0">
                <a:solidFill>
                  <a:srgbClr val="000000"/>
                </a:solidFill>
                <a:latin typeface="verdana" panose="020B0604030504040204" pitchFamily="34" charset="0"/>
              </a:rPr>
              <a:t>  </a:t>
            </a:r>
          </a:p>
        </p:txBody>
      </p:sp>
    </p:spTree>
    <p:extLst>
      <p:ext uri="{BB962C8B-B14F-4D97-AF65-F5344CB8AC3E}">
        <p14:creationId xmlns:p14="http://schemas.microsoft.com/office/powerpoint/2010/main" val="3887954397"/>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382000" cy="838200"/>
          </a:xfrm>
        </p:spPr>
        <p:txBody>
          <a:bodyPr/>
          <a:lstStyle/>
          <a:p>
            <a:r>
              <a:rPr lang="en-US" dirty="0">
                <a:latin typeface="+mj-lt"/>
              </a:rPr>
              <a:t>String compare by equals() method</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45</a:t>
            </a:fld>
            <a:endParaRPr lang="en-US"/>
          </a:p>
        </p:txBody>
      </p:sp>
      <p:sp>
        <p:nvSpPr>
          <p:cNvPr id="4" name="Rectangle 3"/>
          <p:cNvSpPr/>
          <p:nvPr/>
        </p:nvSpPr>
        <p:spPr>
          <a:xfrm>
            <a:off x="754857" y="1048363"/>
            <a:ext cx="6872286" cy="2646878"/>
          </a:xfrm>
          <a:prstGeom prst="rect">
            <a:avLst/>
          </a:prstGeom>
        </p:spPr>
        <p:txBody>
          <a:bodyPr wrap="square">
            <a:spAutoFit/>
          </a:bodyPr>
          <a:lstStyle/>
          <a:p>
            <a:r>
              <a:rPr lang="en-US" sz="1800" dirty="0">
                <a:solidFill>
                  <a:srgbClr val="006699"/>
                </a:solidFill>
                <a:latin typeface="verdana" panose="020B0604030504040204" pitchFamily="34" charset="0"/>
              </a:rPr>
              <a:t>class</a:t>
            </a:r>
            <a:r>
              <a:rPr lang="en-US" sz="1800" b="0" dirty="0">
                <a:solidFill>
                  <a:srgbClr val="000000"/>
                </a:solidFill>
                <a:latin typeface="verdana" panose="020B0604030504040204" pitchFamily="34" charset="0"/>
              </a:rPr>
              <a:t> Teststringcomparison2{  </a:t>
            </a:r>
          </a:p>
          <a:p>
            <a:r>
              <a:rPr lang="en-US" sz="1800" b="0" dirty="0">
                <a:solidFill>
                  <a:srgbClr val="000000"/>
                </a:solidFill>
                <a:latin typeface="verdana" panose="020B0604030504040204" pitchFamily="34" charset="0"/>
              </a:rPr>
              <a:t> </a:t>
            </a:r>
            <a:r>
              <a:rPr lang="en-US" sz="1800" dirty="0">
                <a:solidFill>
                  <a:srgbClr val="006699"/>
                </a:solidFill>
                <a:latin typeface="verdana" panose="020B0604030504040204" pitchFamily="34" charset="0"/>
              </a:rPr>
              <a:t>public</a:t>
            </a:r>
            <a:r>
              <a:rPr lang="en-US" sz="1800" b="0" dirty="0">
                <a:solidFill>
                  <a:srgbClr val="000000"/>
                </a:solidFill>
                <a:latin typeface="verdana" panose="020B0604030504040204" pitchFamily="34" charset="0"/>
              </a:rPr>
              <a:t> </a:t>
            </a:r>
            <a:r>
              <a:rPr lang="en-US" sz="1800" dirty="0">
                <a:solidFill>
                  <a:srgbClr val="006699"/>
                </a:solidFill>
                <a:latin typeface="verdana" panose="020B0604030504040204" pitchFamily="34" charset="0"/>
              </a:rPr>
              <a:t>static</a:t>
            </a:r>
            <a:r>
              <a:rPr lang="en-US" sz="1800" b="0" dirty="0">
                <a:solidFill>
                  <a:srgbClr val="000000"/>
                </a:solidFill>
                <a:latin typeface="verdana" panose="020B0604030504040204" pitchFamily="34" charset="0"/>
              </a:rPr>
              <a:t> </a:t>
            </a:r>
            <a:r>
              <a:rPr lang="en-US" sz="1800" dirty="0">
                <a:solidFill>
                  <a:srgbClr val="006699"/>
                </a:solidFill>
                <a:latin typeface="verdana" panose="020B0604030504040204" pitchFamily="34" charset="0"/>
              </a:rPr>
              <a:t>void</a:t>
            </a:r>
            <a:r>
              <a:rPr lang="en-US" sz="1800" b="0" dirty="0">
                <a:solidFill>
                  <a:srgbClr val="000000"/>
                </a:solidFill>
                <a:latin typeface="verdana" panose="020B0604030504040204" pitchFamily="34" charset="0"/>
              </a:rPr>
              <a:t> main(String </a:t>
            </a:r>
            <a:r>
              <a:rPr lang="en-US" sz="1800" b="0" dirty="0" err="1">
                <a:solidFill>
                  <a:srgbClr val="000000"/>
                </a:solidFill>
                <a:latin typeface="verdana" panose="020B0604030504040204" pitchFamily="34" charset="0"/>
              </a:rPr>
              <a:t>args</a:t>
            </a:r>
            <a:r>
              <a:rPr lang="en-US" sz="1800" b="0" dirty="0">
                <a:solidFill>
                  <a:srgbClr val="000000"/>
                </a:solidFill>
                <a:latin typeface="verdana" panose="020B0604030504040204" pitchFamily="34" charset="0"/>
              </a:rPr>
              <a:t>[]){  </a:t>
            </a:r>
          </a:p>
          <a:p>
            <a:r>
              <a:rPr lang="en-US" sz="1800" b="0" dirty="0">
                <a:solidFill>
                  <a:srgbClr val="000000"/>
                </a:solidFill>
                <a:latin typeface="verdana" panose="020B0604030504040204" pitchFamily="34" charset="0"/>
              </a:rPr>
              <a:t>   String s1=</a:t>
            </a:r>
            <a:r>
              <a:rPr lang="en-US" sz="1800" b="0" dirty="0">
                <a:solidFill>
                  <a:srgbClr val="0000FF"/>
                </a:solidFill>
                <a:latin typeface="verdana" panose="020B0604030504040204" pitchFamily="34" charset="0"/>
              </a:rPr>
              <a:t>"</a:t>
            </a:r>
            <a:r>
              <a:rPr lang="en-US" sz="1800" b="0" dirty="0" err="1">
                <a:solidFill>
                  <a:srgbClr val="0000FF"/>
                </a:solidFill>
                <a:latin typeface="verdana" panose="020B0604030504040204" pitchFamily="34" charset="0"/>
              </a:rPr>
              <a:t>Sachin</a:t>
            </a:r>
            <a:r>
              <a:rPr lang="en-US" sz="1800" b="0" dirty="0">
                <a:solidFill>
                  <a:srgbClr val="0000FF"/>
                </a:solidFill>
                <a:latin typeface="verdana" panose="020B0604030504040204" pitchFamily="34" charset="0"/>
              </a:rPr>
              <a:t>"</a:t>
            </a:r>
            <a:r>
              <a:rPr lang="en-US" sz="1800" b="0" dirty="0">
                <a:solidFill>
                  <a:srgbClr val="000000"/>
                </a:solidFill>
                <a:latin typeface="verdana" panose="020B0604030504040204" pitchFamily="34" charset="0"/>
              </a:rPr>
              <a:t>;  </a:t>
            </a:r>
          </a:p>
          <a:p>
            <a:r>
              <a:rPr lang="en-US" sz="1800" b="0" dirty="0">
                <a:solidFill>
                  <a:srgbClr val="000000"/>
                </a:solidFill>
                <a:latin typeface="verdana" panose="020B0604030504040204" pitchFamily="34" charset="0"/>
              </a:rPr>
              <a:t>   String s2=</a:t>
            </a:r>
            <a:r>
              <a:rPr lang="en-US" sz="1800" b="0" dirty="0">
                <a:solidFill>
                  <a:srgbClr val="0000FF"/>
                </a:solidFill>
                <a:latin typeface="verdana" panose="020B0604030504040204" pitchFamily="34" charset="0"/>
              </a:rPr>
              <a:t>"SACHIN"</a:t>
            </a:r>
            <a:r>
              <a:rPr lang="en-US" sz="1800" b="0" dirty="0">
                <a:solidFill>
                  <a:srgbClr val="000000"/>
                </a:solidFill>
                <a:latin typeface="verdana" panose="020B0604030504040204" pitchFamily="34" charset="0"/>
              </a:rPr>
              <a:t>;  </a:t>
            </a:r>
          </a:p>
          <a:p>
            <a:r>
              <a:rPr lang="en-US" sz="1800" b="0" dirty="0">
                <a:solidFill>
                  <a:srgbClr val="000000"/>
                </a:solidFill>
                <a:latin typeface="verdana" panose="020B0604030504040204" pitchFamily="34" charset="0"/>
              </a:rPr>
              <a:t>  </a:t>
            </a:r>
          </a:p>
          <a:p>
            <a:r>
              <a:rPr lang="en-US" sz="1800" b="0" dirty="0">
                <a:solidFill>
                  <a:srgbClr val="000000"/>
                </a:solidFill>
                <a:latin typeface="verdana" panose="020B0604030504040204" pitchFamily="34" charset="0"/>
              </a:rPr>
              <a:t>   </a:t>
            </a:r>
            <a:r>
              <a:rPr lang="en-US" sz="1800" b="0" dirty="0" err="1">
                <a:solidFill>
                  <a:srgbClr val="000000"/>
                </a:solidFill>
                <a:latin typeface="verdana" panose="020B0604030504040204" pitchFamily="34" charset="0"/>
              </a:rPr>
              <a:t>System.out.println</a:t>
            </a:r>
            <a:r>
              <a:rPr lang="en-US" sz="1800" b="0" dirty="0">
                <a:solidFill>
                  <a:srgbClr val="000000"/>
                </a:solidFill>
                <a:latin typeface="verdana" panose="020B0604030504040204" pitchFamily="34" charset="0"/>
              </a:rPr>
              <a:t>(s1.equals(s2));</a:t>
            </a:r>
            <a:r>
              <a:rPr lang="en-US" sz="1800" b="0" dirty="0">
                <a:solidFill>
                  <a:srgbClr val="008200"/>
                </a:solidFill>
                <a:latin typeface="verdana" panose="020B0604030504040204" pitchFamily="34" charset="0"/>
              </a:rPr>
              <a:t>//false</a:t>
            </a:r>
            <a:r>
              <a:rPr lang="en-US" sz="1800" b="0" dirty="0">
                <a:solidFill>
                  <a:srgbClr val="000000"/>
                </a:solidFill>
                <a:latin typeface="verdana" panose="020B0604030504040204" pitchFamily="34" charset="0"/>
              </a:rPr>
              <a:t>  </a:t>
            </a:r>
          </a:p>
          <a:p>
            <a:r>
              <a:rPr lang="en-US" sz="1800" b="0" dirty="0">
                <a:solidFill>
                  <a:srgbClr val="000000"/>
                </a:solidFill>
                <a:latin typeface="verdana" panose="020B0604030504040204" pitchFamily="34" charset="0"/>
              </a:rPr>
              <a:t>   </a:t>
            </a:r>
            <a:r>
              <a:rPr lang="en-US" sz="1800" b="0" dirty="0" err="1">
                <a:solidFill>
                  <a:srgbClr val="000000"/>
                </a:solidFill>
                <a:latin typeface="verdana" panose="020B0604030504040204" pitchFamily="34" charset="0"/>
              </a:rPr>
              <a:t>System.out.println</a:t>
            </a:r>
            <a:r>
              <a:rPr lang="en-US" sz="1800" b="0" dirty="0">
                <a:solidFill>
                  <a:srgbClr val="000000"/>
                </a:solidFill>
                <a:latin typeface="verdana" panose="020B0604030504040204" pitchFamily="34" charset="0"/>
              </a:rPr>
              <a:t>(s1.equalsIgnoreCase(s2));</a:t>
            </a:r>
            <a:r>
              <a:rPr lang="en-US" sz="1800" b="0" dirty="0">
                <a:solidFill>
                  <a:srgbClr val="008200"/>
                </a:solidFill>
                <a:latin typeface="verdana" panose="020B0604030504040204" pitchFamily="34" charset="0"/>
              </a:rPr>
              <a:t>//true</a:t>
            </a:r>
            <a:r>
              <a:rPr lang="en-US" sz="1800" b="0" dirty="0">
                <a:solidFill>
                  <a:srgbClr val="000000"/>
                </a:solidFill>
                <a:latin typeface="verdana" panose="020B0604030504040204" pitchFamily="34" charset="0"/>
              </a:rPr>
              <a:t>  </a:t>
            </a:r>
          </a:p>
          <a:p>
            <a:r>
              <a:rPr lang="en-US" sz="1800" b="0" dirty="0">
                <a:solidFill>
                  <a:srgbClr val="000000"/>
                </a:solidFill>
                <a:latin typeface="verdana" panose="020B0604030504040204" pitchFamily="34" charset="0"/>
              </a:rPr>
              <a:t> }  </a:t>
            </a:r>
          </a:p>
          <a:p>
            <a:r>
              <a:rPr lang="en-US" sz="1800" b="0" dirty="0">
                <a:solidFill>
                  <a:srgbClr val="000000"/>
                </a:solidFill>
                <a:latin typeface="verdana" panose="020B0604030504040204" pitchFamily="34" charset="0"/>
              </a:rPr>
              <a:t>}  </a:t>
            </a:r>
            <a:endParaRPr lang="en-US" sz="18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409585537"/>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382000" cy="838200"/>
          </a:xfrm>
        </p:spPr>
        <p:txBody>
          <a:bodyPr/>
          <a:lstStyle/>
          <a:p>
            <a:r>
              <a:rPr lang="en-US" dirty="0">
                <a:latin typeface="+mj-lt"/>
              </a:rPr>
              <a:t>String compare by </a:t>
            </a:r>
            <a:r>
              <a:rPr lang="en-US" dirty="0" smtClean="0">
                <a:latin typeface="+mj-lt"/>
              </a:rPr>
              <a:t>== operator</a:t>
            </a:r>
            <a:endParaRPr lang="en-US" dirty="0">
              <a:latin typeface="+mj-lt"/>
            </a:endParaRPr>
          </a:p>
        </p:txBody>
      </p:sp>
      <p:sp>
        <p:nvSpPr>
          <p:cNvPr id="3" name="Content Placeholder 2"/>
          <p:cNvSpPr>
            <a:spLocks noGrp="1"/>
          </p:cNvSpPr>
          <p:nvPr>
            <p:ph idx="1"/>
          </p:nvPr>
        </p:nvSpPr>
        <p:spPr>
          <a:xfrm>
            <a:off x="594360" y="913942"/>
            <a:ext cx="8031480" cy="5638800"/>
          </a:xfrm>
        </p:spPr>
        <p:txBody>
          <a:bodyPr/>
          <a:lstStyle/>
          <a:p>
            <a:r>
              <a:rPr lang="en-US" dirty="0">
                <a:solidFill>
                  <a:srgbClr val="000000"/>
                </a:solidFill>
              </a:rPr>
              <a:t>The = = operator compares </a:t>
            </a:r>
            <a:r>
              <a:rPr lang="en-US" dirty="0">
                <a:solidFill>
                  <a:srgbClr val="C00000"/>
                </a:solidFill>
              </a:rPr>
              <a:t>references not values</a:t>
            </a:r>
            <a:r>
              <a:rPr lang="en-US" dirty="0">
                <a:solidFill>
                  <a:srgbClr val="000000"/>
                </a:solidFill>
              </a:rPr>
              <a:t>.</a:t>
            </a:r>
          </a:p>
          <a:p>
            <a:pPr marL="0" indent="0">
              <a:buNone/>
            </a:pPr>
            <a:endParaRPr lang="en-US" sz="1800" b="1" dirty="0" smtClean="0">
              <a:solidFill>
                <a:srgbClr val="006699"/>
              </a:solidFill>
              <a:latin typeface="verdana" panose="020B0604030504040204" pitchFamily="34" charset="0"/>
            </a:endParaRPr>
          </a:p>
          <a:p>
            <a:pPr marL="0" indent="0">
              <a:buNone/>
            </a:pPr>
            <a:endParaRPr lang="en-US" sz="1800" b="1" dirty="0">
              <a:solidFill>
                <a:srgbClr val="006699"/>
              </a:solidFill>
              <a:latin typeface="verdana" panose="020B0604030504040204" pitchFamily="34" charset="0"/>
            </a:endParaRPr>
          </a:p>
          <a:p>
            <a:pPr marL="0" indent="0">
              <a:buNone/>
            </a:pPr>
            <a:r>
              <a:rPr lang="en-US" sz="1800" b="1" dirty="0" smtClean="0">
                <a:solidFill>
                  <a:srgbClr val="006699"/>
                </a:solidFill>
                <a:latin typeface="verdana" panose="020B0604030504040204" pitchFamily="34" charset="0"/>
              </a:rPr>
              <a:t>class</a:t>
            </a:r>
            <a:r>
              <a:rPr lang="en-US" sz="1800" dirty="0" smtClean="0">
                <a:solidFill>
                  <a:srgbClr val="000000"/>
                </a:solidFill>
                <a:latin typeface="verdana" panose="020B0604030504040204" pitchFamily="34" charset="0"/>
              </a:rPr>
              <a:t> Teststringcomparison3{  </a:t>
            </a:r>
          </a:p>
          <a:p>
            <a:pPr marL="0" indent="0">
              <a:buNone/>
            </a:pP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public</a:t>
            </a: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static</a:t>
            </a: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void</a:t>
            </a:r>
            <a:r>
              <a:rPr lang="en-US" sz="1800" dirty="0">
                <a:solidFill>
                  <a:srgbClr val="000000"/>
                </a:solidFill>
                <a:latin typeface="verdana" panose="020B0604030504040204" pitchFamily="34" charset="0"/>
              </a:rPr>
              <a:t> main(String </a:t>
            </a:r>
            <a:r>
              <a:rPr lang="en-US" sz="1800" dirty="0" err="1">
                <a:solidFill>
                  <a:srgbClr val="000000"/>
                </a:solidFill>
                <a:latin typeface="verdana" panose="020B0604030504040204" pitchFamily="34" charset="0"/>
              </a:rPr>
              <a:t>args</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String s1=</a:t>
            </a:r>
            <a:r>
              <a:rPr lang="en-US" sz="1800" dirty="0">
                <a:solidFill>
                  <a:srgbClr val="0000FF"/>
                </a:solidFill>
                <a:latin typeface="verdana" panose="020B0604030504040204" pitchFamily="34" charset="0"/>
              </a:rPr>
              <a:t>"</a:t>
            </a:r>
            <a:r>
              <a:rPr lang="en-US" sz="1800" dirty="0" err="1">
                <a:solidFill>
                  <a:srgbClr val="0000FF"/>
                </a:solidFill>
                <a:latin typeface="verdana" panose="020B0604030504040204" pitchFamily="34" charset="0"/>
              </a:rPr>
              <a:t>Sachin</a:t>
            </a:r>
            <a:r>
              <a:rPr lang="en-US" sz="1800" dirty="0">
                <a:solidFill>
                  <a:srgbClr val="0000FF"/>
                </a:solidFill>
                <a:latin typeface="verdana" panose="020B0604030504040204" pitchFamily="34" charset="0"/>
              </a:rPr>
              <a:t>"</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String s2=</a:t>
            </a:r>
            <a:r>
              <a:rPr lang="en-US" sz="1800" dirty="0">
                <a:solidFill>
                  <a:srgbClr val="0000FF"/>
                </a:solidFill>
                <a:latin typeface="verdana" panose="020B0604030504040204" pitchFamily="34" charset="0"/>
              </a:rPr>
              <a:t>"</a:t>
            </a:r>
            <a:r>
              <a:rPr lang="en-US" sz="1800" dirty="0" err="1">
                <a:solidFill>
                  <a:srgbClr val="0000FF"/>
                </a:solidFill>
                <a:latin typeface="verdana" panose="020B0604030504040204" pitchFamily="34" charset="0"/>
              </a:rPr>
              <a:t>Sachin</a:t>
            </a:r>
            <a:r>
              <a:rPr lang="en-US" sz="1800" dirty="0">
                <a:solidFill>
                  <a:srgbClr val="0000FF"/>
                </a:solidFill>
                <a:latin typeface="verdana" panose="020B0604030504040204" pitchFamily="34" charset="0"/>
              </a:rPr>
              <a:t>"</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String s3=</a:t>
            </a:r>
            <a:r>
              <a:rPr lang="en-US" sz="1800" b="1" dirty="0">
                <a:solidFill>
                  <a:srgbClr val="006699"/>
                </a:solidFill>
                <a:latin typeface="verdana" panose="020B0604030504040204" pitchFamily="34" charset="0"/>
              </a:rPr>
              <a:t>new</a:t>
            </a:r>
            <a:r>
              <a:rPr lang="en-US" sz="1800" dirty="0">
                <a:solidFill>
                  <a:srgbClr val="000000"/>
                </a:solidFill>
                <a:latin typeface="verdana" panose="020B0604030504040204" pitchFamily="34" charset="0"/>
              </a:rPr>
              <a:t> String(</a:t>
            </a:r>
            <a:r>
              <a:rPr lang="en-US" sz="1800" dirty="0">
                <a:solidFill>
                  <a:srgbClr val="0000FF"/>
                </a:solidFill>
                <a:latin typeface="verdana" panose="020B0604030504040204" pitchFamily="34" charset="0"/>
              </a:rPr>
              <a:t>"</a:t>
            </a:r>
            <a:r>
              <a:rPr lang="en-US" sz="1800" dirty="0" err="1">
                <a:solidFill>
                  <a:srgbClr val="0000FF"/>
                </a:solidFill>
                <a:latin typeface="verdana" panose="020B0604030504040204" pitchFamily="34" charset="0"/>
              </a:rPr>
              <a:t>Sachin</a:t>
            </a:r>
            <a:r>
              <a:rPr lang="en-US" sz="1800" dirty="0">
                <a:solidFill>
                  <a:srgbClr val="0000FF"/>
                </a:solidFill>
                <a:latin typeface="verdana" panose="020B0604030504040204" pitchFamily="34" charset="0"/>
              </a:rPr>
              <a:t>"</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System.out.println</a:t>
            </a:r>
            <a:r>
              <a:rPr lang="en-US" sz="1800" dirty="0">
                <a:solidFill>
                  <a:srgbClr val="000000"/>
                </a:solidFill>
                <a:latin typeface="verdana" panose="020B0604030504040204" pitchFamily="34" charset="0"/>
              </a:rPr>
              <a:t>(s1==s2);</a:t>
            </a:r>
            <a:r>
              <a:rPr lang="en-US" sz="1800" dirty="0">
                <a:solidFill>
                  <a:srgbClr val="008200"/>
                </a:solidFill>
                <a:latin typeface="verdana" panose="020B0604030504040204" pitchFamily="34" charset="0"/>
              </a:rPr>
              <a:t>//true (because both refer to same instance)</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System.out.println</a:t>
            </a:r>
            <a:r>
              <a:rPr lang="en-US" sz="1800" dirty="0">
                <a:solidFill>
                  <a:srgbClr val="000000"/>
                </a:solidFill>
                <a:latin typeface="verdana" panose="020B0604030504040204" pitchFamily="34" charset="0"/>
              </a:rPr>
              <a:t>(s1==s3);</a:t>
            </a:r>
            <a:r>
              <a:rPr lang="en-US" sz="1800" dirty="0">
                <a:solidFill>
                  <a:srgbClr val="008200"/>
                </a:solidFill>
                <a:latin typeface="verdana" panose="020B0604030504040204" pitchFamily="34" charset="0"/>
              </a:rPr>
              <a:t>//false(because s3 refers to instance created in </a:t>
            </a:r>
            <a:r>
              <a:rPr lang="en-US" sz="1800" dirty="0" err="1">
                <a:solidFill>
                  <a:srgbClr val="008200"/>
                </a:solidFill>
                <a:latin typeface="verdana" panose="020B0604030504040204" pitchFamily="34" charset="0"/>
              </a:rPr>
              <a:t>nonpool</a:t>
            </a:r>
            <a:r>
              <a:rPr lang="en-US" sz="1800" dirty="0">
                <a:solidFill>
                  <a:srgbClr val="008200"/>
                </a:solidFill>
                <a:latin typeface="verdana" panose="020B0604030504040204" pitchFamily="34" charset="0"/>
              </a:rPr>
              <a:t>)</a:t>
            </a:r>
            <a:r>
              <a:rPr lang="en-US" sz="1800" dirty="0">
                <a:solidFill>
                  <a:srgbClr val="000000"/>
                </a:solidFill>
                <a:latin typeface="verdana" panose="020B0604030504040204" pitchFamily="34" charset="0"/>
              </a:rPr>
              <a:t>  </a:t>
            </a:r>
          </a:p>
          <a:p>
            <a:pPr marL="0" indent="0">
              <a:buNone/>
            </a:pPr>
            <a:r>
              <a:rPr lang="en-US" sz="1800" dirty="0" smtClean="0">
                <a:solidFill>
                  <a:srgbClr val="000000"/>
                </a:solidFill>
                <a:latin typeface="verdana" panose="020B0604030504040204" pitchFamily="34" charset="0"/>
              </a:rPr>
              <a:t> }  </a:t>
            </a:r>
          </a:p>
          <a:p>
            <a:pPr marL="0" indent="0">
              <a:buNone/>
            </a:pPr>
            <a:r>
              <a:rPr lang="en-US" sz="1800" dirty="0" smtClean="0">
                <a:solidFill>
                  <a:srgbClr val="000000"/>
                </a:solidFill>
                <a:latin typeface="verdana" panose="020B0604030504040204" pitchFamily="34" charset="0"/>
              </a:rPr>
              <a:t>}</a:t>
            </a:r>
            <a:r>
              <a:rPr lang="en-US" sz="1800" dirty="0">
                <a:solidFill>
                  <a:srgbClr val="000000"/>
                </a:solidFill>
                <a:latin typeface="verdana" panose="020B0604030504040204" pitchFamily="34" charset="0"/>
              </a:rPr>
              <a:t>  </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46</a:t>
            </a:fld>
            <a:endParaRPr lang="en-US"/>
          </a:p>
        </p:txBody>
      </p:sp>
    </p:spTree>
    <p:extLst>
      <p:ext uri="{BB962C8B-B14F-4D97-AF65-F5344CB8AC3E}">
        <p14:creationId xmlns:p14="http://schemas.microsoft.com/office/powerpoint/2010/main" val="3521138850"/>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932" y="0"/>
            <a:ext cx="8382000" cy="838200"/>
          </a:xfrm>
        </p:spPr>
        <p:txBody>
          <a:bodyPr/>
          <a:lstStyle/>
          <a:p>
            <a:r>
              <a:rPr lang="en-US" dirty="0">
                <a:latin typeface="+mj-lt"/>
              </a:rPr>
              <a:t>String compare by </a:t>
            </a:r>
            <a:r>
              <a:rPr lang="en-US" dirty="0" err="1">
                <a:latin typeface="+mj-lt"/>
              </a:rPr>
              <a:t>compareTo</a:t>
            </a:r>
            <a:r>
              <a:rPr lang="en-US" dirty="0">
                <a:latin typeface="+mj-lt"/>
              </a:rPr>
              <a:t>() method</a:t>
            </a:r>
          </a:p>
        </p:txBody>
      </p:sp>
      <p:sp>
        <p:nvSpPr>
          <p:cNvPr id="3" name="Content Placeholder 2"/>
          <p:cNvSpPr>
            <a:spLocks noGrp="1"/>
          </p:cNvSpPr>
          <p:nvPr>
            <p:ph idx="1"/>
          </p:nvPr>
        </p:nvSpPr>
        <p:spPr>
          <a:xfrm>
            <a:off x="147932" y="548639"/>
            <a:ext cx="8654828" cy="5638800"/>
          </a:xfrm>
        </p:spPr>
        <p:txBody>
          <a:bodyPr/>
          <a:lstStyle/>
          <a:p>
            <a:endParaRPr lang="en-US" dirty="0" smtClean="0">
              <a:solidFill>
                <a:srgbClr val="000000"/>
              </a:solidFill>
            </a:endParaRPr>
          </a:p>
          <a:p>
            <a:pPr algn="just"/>
            <a:r>
              <a:rPr lang="en-US" dirty="0" smtClean="0">
                <a:solidFill>
                  <a:srgbClr val="000000"/>
                </a:solidFill>
              </a:rPr>
              <a:t>The </a:t>
            </a:r>
            <a:r>
              <a:rPr lang="en-US" dirty="0">
                <a:solidFill>
                  <a:srgbClr val="000000"/>
                </a:solidFill>
              </a:rPr>
              <a:t>String </a:t>
            </a:r>
            <a:r>
              <a:rPr lang="en-US" dirty="0" err="1">
                <a:solidFill>
                  <a:srgbClr val="000000"/>
                </a:solidFill>
              </a:rPr>
              <a:t>compareTo</a:t>
            </a:r>
            <a:r>
              <a:rPr lang="en-US" dirty="0">
                <a:solidFill>
                  <a:srgbClr val="000000"/>
                </a:solidFill>
              </a:rPr>
              <a:t>() method compares values lexicographically and returns an integer value that describes if first string is less than, equal to or greater than second string.</a:t>
            </a:r>
          </a:p>
          <a:p>
            <a:pPr algn="just"/>
            <a:endParaRPr lang="en-US" dirty="0">
              <a:solidFill>
                <a:srgbClr val="000000"/>
              </a:solidFill>
            </a:endParaRPr>
          </a:p>
          <a:p>
            <a:pPr algn="just"/>
            <a:r>
              <a:rPr lang="en-US" dirty="0">
                <a:solidFill>
                  <a:srgbClr val="000000"/>
                </a:solidFill>
              </a:rPr>
              <a:t>Suppose s1 and s2 are two string variables. If</a:t>
            </a:r>
            <a:r>
              <a:rPr lang="en-US" dirty="0" smtClean="0">
                <a:solidFill>
                  <a:srgbClr val="000000"/>
                </a:solidFill>
              </a:rPr>
              <a:t>:</a:t>
            </a:r>
            <a:endParaRPr lang="en-US" dirty="0">
              <a:solidFill>
                <a:srgbClr val="000000"/>
              </a:solidFill>
            </a:endParaRPr>
          </a:p>
          <a:p>
            <a:pPr lvl="1" algn="just"/>
            <a:r>
              <a:rPr lang="en-US" dirty="0">
                <a:solidFill>
                  <a:srgbClr val="000000"/>
                </a:solidFill>
              </a:rPr>
              <a:t>s1 == s2 :0</a:t>
            </a:r>
          </a:p>
          <a:p>
            <a:pPr lvl="1" algn="just"/>
            <a:r>
              <a:rPr lang="en-US" dirty="0">
                <a:solidFill>
                  <a:srgbClr val="000000"/>
                </a:solidFill>
              </a:rPr>
              <a:t>s1 &gt; s2   :positive value</a:t>
            </a:r>
          </a:p>
          <a:p>
            <a:pPr lvl="1" algn="just"/>
            <a:r>
              <a:rPr lang="en-US" dirty="0">
                <a:solidFill>
                  <a:srgbClr val="000000"/>
                </a:solidFill>
              </a:rPr>
              <a:t>s1 &lt; s2   :negative value</a:t>
            </a:r>
            <a:endParaRPr lang="en-US" sz="1400" dirty="0">
              <a:solidFill>
                <a:srgbClr val="000000"/>
              </a:solidFill>
              <a:latin typeface="verdana" panose="020B0604030504040204" pitchFamily="34" charset="0"/>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47</a:t>
            </a:fld>
            <a:endParaRPr lang="en-US"/>
          </a:p>
        </p:txBody>
      </p:sp>
    </p:spTree>
    <p:extLst>
      <p:ext uri="{BB962C8B-B14F-4D97-AF65-F5344CB8AC3E}">
        <p14:creationId xmlns:p14="http://schemas.microsoft.com/office/powerpoint/2010/main" val="4128341577"/>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77" y="0"/>
            <a:ext cx="8382000" cy="838200"/>
          </a:xfrm>
        </p:spPr>
        <p:txBody>
          <a:bodyPr/>
          <a:lstStyle/>
          <a:p>
            <a:r>
              <a:rPr lang="en-US" dirty="0">
                <a:latin typeface="+mj-lt"/>
              </a:rPr>
              <a:t>String compare by </a:t>
            </a:r>
            <a:r>
              <a:rPr lang="en-US" dirty="0" err="1">
                <a:latin typeface="+mj-lt"/>
              </a:rPr>
              <a:t>compareTo</a:t>
            </a:r>
            <a:r>
              <a:rPr lang="en-US" dirty="0">
                <a:latin typeface="+mj-lt"/>
              </a:rPr>
              <a:t>() method</a:t>
            </a:r>
          </a:p>
        </p:txBody>
      </p:sp>
      <p:sp>
        <p:nvSpPr>
          <p:cNvPr id="3" name="Content Placeholder 2"/>
          <p:cNvSpPr>
            <a:spLocks noGrp="1"/>
          </p:cNvSpPr>
          <p:nvPr>
            <p:ph idx="1"/>
          </p:nvPr>
        </p:nvSpPr>
        <p:spPr>
          <a:xfrm>
            <a:off x="216877" y="548640"/>
            <a:ext cx="9032409" cy="5638800"/>
          </a:xfrm>
        </p:spPr>
        <p:txBody>
          <a:bodyPr/>
          <a:lstStyle/>
          <a:p>
            <a:endParaRPr lang="en-US" dirty="0" smtClean="0">
              <a:solidFill>
                <a:srgbClr val="000000"/>
              </a:solidFill>
            </a:endParaRPr>
          </a:p>
          <a:p>
            <a:pPr marL="0" indent="0">
              <a:buNone/>
            </a:pPr>
            <a:r>
              <a:rPr lang="en-US" sz="1800" b="1" dirty="0">
                <a:solidFill>
                  <a:srgbClr val="006699"/>
                </a:solidFill>
                <a:latin typeface="verdana" panose="020B0604030504040204" pitchFamily="34" charset="0"/>
              </a:rPr>
              <a:t>class</a:t>
            </a:r>
            <a:r>
              <a:rPr lang="en-US" sz="1800" dirty="0">
                <a:solidFill>
                  <a:srgbClr val="000000"/>
                </a:solidFill>
                <a:latin typeface="verdana" panose="020B0604030504040204" pitchFamily="34" charset="0"/>
              </a:rPr>
              <a:t> Teststringcomparison4{  </a:t>
            </a:r>
          </a:p>
          <a:p>
            <a:pPr marL="0" indent="0">
              <a:buNone/>
            </a:pP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public</a:t>
            </a: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static</a:t>
            </a: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void</a:t>
            </a:r>
            <a:r>
              <a:rPr lang="en-US" sz="1800" dirty="0">
                <a:solidFill>
                  <a:srgbClr val="000000"/>
                </a:solidFill>
                <a:latin typeface="verdana" panose="020B0604030504040204" pitchFamily="34" charset="0"/>
              </a:rPr>
              <a:t> main(String </a:t>
            </a:r>
            <a:r>
              <a:rPr lang="en-US" sz="1800" dirty="0" err="1">
                <a:solidFill>
                  <a:srgbClr val="000000"/>
                </a:solidFill>
                <a:latin typeface="verdana" panose="020B0604030504040204" pitchFamily="34" charset="0"/>
              </a:rPr>
              <a:t>args</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String s1</a:t>
            </a:r>
            <a:r>
              <a:rPr lang="en-US" sz="1800" dirty="0" smtClean="0">
                <a:solidFill>
                  <a:srgbClr val="000000"/>
                </a:solidFill>
                <a:latin typeface="verdana" panose="020B0604030504040204" pitchFamily="34" charset="0"/>
              </a:rPr>
              <a:t>=</a:t>
            </a:r>
            <a:r>
              <a:rPr lang="en-US" sz="1800" dirty="0" smtClean="0">
                <a:solidFill>
                  <a:srgbClr val="0000FF"/>
                </a:solidFill>
                <a:latin typeface="verdana" panose="020B0604030504040204" pitchFamily="34" charset="0"/>
              </a:rPr>
              <a:t>“</a:t>
            </a:r>
            <a:r>
              <a:rPr lang="en-US" sz="1800" dirty="0" err="1" smtClean="0">
                <a:solidFill>
                  <a:srgbClr val="0000FF"/>
                </a:solidFill>
                <a:latin typeface="verdana" panose="020B0604030504040204" pitchFamily="34" charset="0"/>
              </a:rPr>
              <a:t>Sakib</a:t>
            </a:r>
            <a:r>
              <a:rPr lang="en-US" sz="1800" dirty="0" smtClean="0">
                <a:solidFill>
                  <a:srgbClr val="0000FF"/>
                </a:solidFill>
                <a:latin typeface="verdana" panose="020B0604030504040204" pitchFamily="34" charset="0"/>
              </a:rPr>
              <a:t>"</a:t>
            </a:r>
            <a:r>
              <a:rPr lang="en-US" sz="1800" dirty="0" smtClean="0">
                <a:solidFill>
                  <a:srgbClr val="000000"/>
                </a:solidFill>
                <a:latin typeface="verdana" panose="020B0604030504040204" pitchFamily="34" charset="0"/>
              </a:rPr>
              <a:t>;</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String s2</a:t>
            </a:r>
            <a:r>
              <a:rPr lang="en-US" sz="1800" dirty="0" smtClean="0">
                <a:solidFill>
                  <a:srgbClr val="000000"/>
                </a:solidFill>
                <a:latin typeface="verdana" panose="020B0604030504040204" pitchFamily="34" charset="0"/>
              </a:rPr>
              <a:t>=</a:t>
            </a:r>
            <a:r>
              <a:rPr lang="en-US" sz="1800" dirty="0" smtClean="0">
                <a:solidFill>
                  <a:srgbClr val="0000FF"/>
                </a:solidFill>
                <a:latin typeface="verdana" panose="020B0604030504040204" pitchFamily="34" charset="0"/>
              </a:rPr>
              <a:t>“</a:t>
            </a:r>
            <a:r>
              <a:rPr lang="en-US" sz="1800" dirty="0" err="1" smtClean="0">
                <a:solidFill>
                  <a:srgbClr val="0000FF"/>
                </a:solidFill>
                <a:latin typeface="verdana" panose="020B0604030504040204" pitchFamily="34" charset="0"/>
              </a:rPr>
              <a:t>Sakib</a:t>
            </a:r>
            <a:r>
              <a:rPr lang="en-US" sz="1800" dirty="0" smtClean="0">
                <a:solidFill>
                  <a:srgbClr val="0000FF"/>
                </a:solidFill>
                <a:latin typeface="verdana" panose="020B0604030504040204" pitchFamily="34" charset="0"/>
              </a:rPr>
              <a:t>"</a:t>
            </a:r>
            <a:r>
              <a:rPr lang="en-US" sz="1800" dirty="0" smtClean="0">
                <a:solidFill>
                  <a:srgbClr val="000000"/>
                </a:solidFill>
                <a:latin typeface="verdana" panose="020B0604030504040204" pitchFamily="34" charset="0"/>
              </a:rPr>
              <a:t>;</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String s3</a:t>
            </a:r>
            <a:r>
              <a:rPr lang="en-US" sz="1800" dirty="0" smtClean="0">
                <a:solidFill>
                  <a:srgbClr val="000000"/>
                </a:solidFill>
                <a:latin typeface="verdana" panose="020B0604030504040204" pitchFamily="34" charset="0"/>
              </a:rPr>
              <a:t>=</a:t>
            </a:r>
            <a:r>
              <a:rPr lang="en-US" sz="1800" dirty="0" smtClean="0">
                <a:solidFill>
                  <a:srgbClr val="0000FF"/>
                </a:solidFill>
                <a:latin typeface="verdana" panose="020B0604030504040204" pitchFamily="34" charset="0"/>
              </a:rPr>
              <a:t>“</a:t>
            </a:r>
            <a:r>
              <a:rPr lang="en-US" sz="1800" dirty="0" err="1" smtClean="0">
                <a:solidFill>
                  <a:srgbClr val="0000FF"/>
                </a:solidFill>
                <a:latin typeface="verdana" panose="020B0604030504040204" pitchFamily="34" charset="0"/>
              </a:rPr>
              <a:t>Razzak</a:t>
            </a:r>
            <a:r>
              <a:rPr lang="en-US" sz="1800" dirty="0" smtClean="0">
                <a:solidFill>
                  <a:srgbClr val="0000FF"/>
                </a:solidFill>
                <a:latin typeface="verdana" panose="020B0604030504040204" pitchFamily="34" charset="0"/>
              </a:rPr>
              <a:t>"</a:t>
            </a:r>
            <a:r>
              <a:rPr lang="en-US" sz="1800" dirty="0" smtClean="0">
                <a:solidFill>
                  <a:srgbClr val="000000"/>
                </a:solidFill>
                <a:latin typeface="verdana" panose="020B0604030504040204" pitchFamily="34" charset="0"/>
              </a:rPr>
              <a:t>;</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System.out.println</a:t>
            </a:r>
            <a:r>
              <a:rPr lang="en-US" sz="1800" dirty="0">
                <a:solidFill>
                  <a:srgbClr val="000000"/>
                </a:solidFill>
                <a:latin typeface="verdana" panose="020B0604030504040204" pitchFamily="34" charset="0"/>
              </a:rPr>
              <a:t>(s1.compareTo(s2));</a:t>
            </a:r>
            <a:r>
              <a:rPr lang="en-US" sz="1800" dirty="0">
                <a:solidFill>
                  <a:srgbClr val="008200"/>
                </a:solidFill>
                <a:latin typeface="verdana" panose="020B0604030504040204" pitchFamily="34" charset="0"/>
              </a:rPr>
              <a:t>//0</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System.out.println</a:t>
            </a:r>
            <a:r>
              <a:rPr lang="en-US" sz="1800" dirty="0">
                <a:solidFill>
                  <a:srgbClr val="000000"/>
                </a:solidFill>
                <a:latin typeface="verdana" panose="020B0604030504040204" pitchFamily="34" charset="0"/>
              </a:rPr>
              <a:t>(s1.compareTo(s3));</a:t>
            </a:r>
            <a:r>
              <a:rPr lang="en-US" sz="1800" dirty="0">
                <a:solidFill>
                  <a:srgbClr val="008200"/>
                </a:solidFill>
                <a:latin typeface="verdana" panose="020B0604030504040204" pitchFamily="34" charset="0"/>
              </a:rPr>
              <a:t>//1(because s1&gt;s3)</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System.out.println</a:t>
            </a:r>
            <a:r>
              <a:rPr lang="en-US" sz="1800" dirty="0">
                <a:solidFill>
                  <a:srgbClr val="000000"/>
                </a:solidFill>
                <a:latin typeface="verdana" panose="020B0604030504040204" pitchFamily="34" charset="0"/>
              </a:rPr>
              <a:t>(s3.compareTo(s1));</a:t>
            </a:r>
            <a:r>
              <a:rPr lang="en-US" sz="1800" dirty="0">
                <a:solidFill>
                  <a:srgbClr val="008200"/>
                </a:solidFill>
                <a:latin typeface="verdana" panose="020B0604030504040204" pitchFamily="34" charset="0"/>
              </a:rPr>
              <a:t>//-1(because s3 &lt; s1 )</a:t>
            </a:r>
            <a:r>
              <a:rPr lang="en-US" sz="1800" dirty="0">
                <a:solidFill>
                  <a:srgbClr val="000000"/>
                </a:solidFill>
                <a:latin typeface="verdana" panose="020B0604030504040204" pitchFamily="34" charset="0"/>
              </a:rPr>
              <a:t>  </a:t>
            </a:r>
          </a:p>
          <a:p>
            <a:pPr marL="0" indent="0">
              <a:buNone/>
            </a:pPr>
            <a:r>
              <a:rPr lang="en-US" sz="1800" dirty="0">
                <a:solidFill>
                  <a:srgbClr val="000000"/>
                </a:solidFill>
                <a:latin typeface="verdana" panose="020B0604030504040204" pitchFamily="34" charset="0"/>
              </a:rPr>
              <a:t> }  </a:t>
            </a:r>
          </a:p>
          <a:p>
            <a:pPr marL="0" indent="0">
              <a:buNone/>
            </a:pPr>
            <a:r>
              <a:rPr lang="en-US" sz="1800" dirty="0">
                <a:solidFill>
                  <a:srgbClr val="000000"/>
                </a:solidFill>
                <a:latin typeface="verdana" panose="020B0604030504040204" pitchFamily="34" charset="0"/>
              </a:rPr>
              <a:t>}  </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48</a:t>
            </a:fld>
            <a:endParaRPr lang="en-US"/>
          </a:p>
        </p:txBody>
      </p:sp>
    </p:spTree>
    <p:extLst>
      <p:ext uri="{BB962C8B-B14F-4D97-AF65-F5344CB8AC3E}">
        <p14:creationId xmlns:p14="http://schemas.microsoft.com/office/powerpoint/2010/main" val="2154541819"/>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4406"/>
            <a:ext cx="9048750" cy="869517"/>
          </a:xfrm>
        </p:spPr>
        <p:txBody>
          <a:bodyPr/>
          <a:lstStyle/>
          <a:p>
            <a:r>
              <a:rPr lang="en-GB" dirty="0">
                <a:latin typeface="+mj-lt"/>
              </a:rPr>
              <a:t>String Conversions</a:t>
            </a:r>
          </a:p>
        </p:txBody>
      </p:sp>
      <p:sp>
        <p:nvSpPr>
          <p:cNvPr id="3" name="Content Placeholder 2"/>
          <p:cNvSpPr>
            <a:spLocks noGrp="1"/>
          </p:cNvSpPr>
          <p:nvPr>
            <p:ph idx="1"/>
          </p:nvPr>
        </p:nvSpPr>
        <p:spPr/>
        <p:txBody>
          <a:bodyPr/>
          <a:lstStyle/>
          <a:p>
            <a:r>
              <a:rPr lang="en-GB" dirty="0" smtClean="0"/>
              <a:t>Generally</a:t>
            </a:r>
            <a:r>
              <a:rPr lang="en-GB" dirty="0"/>
              <a:t>, the contents of a String cannot be</a:t>
            </a:r>
            <a:br>
              <a:rPr lang="en-GB" dirty="0"/>
            </a:br>
            <a:r>
              <a:rPr lang="en-GB" dirty="0"/>
              <a:t>changed once the string is </a:t>
            </a:r>
            <a:r>
              <a:rPr lang="en-GB" dirty="0" smtClean="0"/>
              <a:t>created,</a:t>
            </a:r>
            <a:r>
              <a:rPr lang="en-GB" dirty="0"/>
              <a:t> </a:t>
            </a:r>
            <a:r>
              <a:rPr lang="en-GB" dirty="0" smtClean="0"/>
              <a:t>Java </a:t>
            </a:r>
            <a:r>
              <a:rPr lang="en-GB" dirty="0"/>
              <a:t>provides conversion </a:t>
            </a:r>
            <a:r>
              <a:rPr lang="en-GB" dirty="0" smtClean="0"/>
              <a:t>methods</a:t>
            </a:r>
          </a:p>
          <a:p>
            <a:r>
              <a:rPr lang="en-GB" dirty="0" smtClean="0"/>
              <a:t> </a:t>
            </a:r>
            <a:r>
              <a:rPr lang="en-GB" b="1" i="1" dirty="0" err="1"/>
              <a:t>toUpperCase</a:t>
            </a:r>
            <a:r>
              <a:rPr lang="en-GB" b="1" i="1" dirty="0"/>
              <a:t>() </a:t>
            </a:r>
            <a:r>
              <a:rPr lang="en-GB" dirty="0"/>
              <a:t>and </a:t>
            </a:r>
            <a:r>
              <a:rPr lang="en-GB" b="1" i="1" dirty="0" err="1"/>
              <a:t>toLowerCase</a:t>
            </a:r>
            <a:r>
              <a:rPr lang="en-GB" b="1" i="1" dirty="0"/>
              <a:t>()</a:t>
            </a:r>
            <a:br>
              <a:rPr lang="en-GB" b="1" i="1" dirty="0"/>
            </a:br>
            <a:r>
              <a:rPr lang="en-GB" dirty="0"/>
              <a:t>– Converts all the characters in the string to lowercase or</a:t>
            </a:r>
            <a:br>
              <a:rPr lang="en-GB" dirty="0"/>
            </a:br>
            <a:r>
              <a:rPr lang="en-GB" dirty="0" smtClean="0"/>
              <a:t>uppercase</a:t>
            </a:r>
          </a:p>
          <a:p>
            <a:pPr marL="0" indent="0">
              <a:buNone/>
            </a:pPr>
            <a:r>
              <a:rPr lang="en-GB" dirty="0"/>
              <a:t> </a:t>
            </a:r>
            <a:r>
              <a:rPr lang="en-GB" sz="2000" dirty="0"/>
              <a:t>class </a:t>
            </a:r>
            <a:r>
              <a:rPr lang="en-GB" sz="2000" dirty="0" err="1"/>
              <a:t>ChangeCase</a:t>
            </a:r>
            <a:r>
              <a:rPr lang="en-GB" sz="2000" dirty="0"/>
              <a:t> {</a:t>
            </a:r>
            <a:br>
              <a:rPr lang="en-GB" sz="2000" dirty="0"/>
            </a:br>
            <a:r>
              <a:rPr lang="en-GB" sz="2000" dirty="0" smtClean="0"/>
              <a:t>	public </a:t>
            </a:r>
            <a:r>
              <a:rPr lang="en-GB" sz="2000" dirty="0"/>
              <a:t>static void main(String </a:t>
            </a:r>
            <a:r>
              <a:rPr lang="en-GB" sz="2000" dirty="0" err="1"/>
              <a:t>args</a:t>
            </a:r>
            <a:r>
              <a:rPr lang="en-GB" sz="2000" dirty="0"/>
              <a:t>[])</a:t>
            </a:r>
            <a:br>
              <a:rPr lang="en-GB" sz="2000" dirty="0"/>
            </a:br>
            <a:r>
              <a:rPr lang="en-GB" sz="2000" dirty="0" smtClean="0"/>
              <a:t>	{</a:t>
            </a:r>
            <a:r>
              <a:rPr lang="en-GB" sz="2000" dirty="0"/>
              <a:t/>
            </a:r>
            <a:br>
              <a:rPr lang="en-GB" sz="2000" dirty="0"/>
            </a:br>
            <a:r>
              <a:rPr lang="en-GB" sz="2000" dirty="0" smtClean="0"/>
              <a:t>		String </a:t>
            </a:r>
            <a:r>
              <a:rPr lang="en-GB" sz="2000" dirty="0"/>
              <a:t>s = </a:t>
            </a:r>
            <a:r>
              <a:rPr lang="en-GB" sz="2000" dirty="0">
                <a:solidFill>
                  <a:srgbClr val="0000CC"/>
                </a:solidFill>
              </a:rPr>
              <a:t>"This is a test.";</a:t>
            </a:r>
            <a:r>
              <a:rPr lang="en-GB" sz="2000" dirty="0"/>
              <a:t/>
            </a:r>
            <a:br>
              <a:rPr lang="en-GB" sz="2000" dirty="0"/>
            </a:br>
            <a:r>
              <a:rPr lang="en-GB" sz="2000" dirty="0" smtClean="0"/>
              <a:t>		</a:t>
            </a:r>
            <a:r>
              <a:rPr lang="en-GB" sz="2000" dirty="0" err="1" smtClean="0"/>
              <a:t>System.out.println</a:t>
            </a:r>
            <a:r>
              <a:rPr lang="en-GB" sz="2000" dirty="0"/>
              <a:t>("</a:t>
            </a:r>
            <a:r>
              <a:rPr lang="en-GB" sz="2000" dirty="0">
                <a:solidFill>
                  <a:srgbClr val="0000CC"/>
                </a:solidFill>
              </a:rPr>
              <a:t>Original: </a:t>
            </a:r>
            <a:r>
              <a:rPr lang="en-GB" sz="2000" dirty="0"/>
              <a:t>" + s);</a:t>
            </a:r>
            <a:br>
              <a:rPr lang="en-GB" sz="2000" dirty="0"/>
            </a:br>
            <a:r>
              <a:rPr lang="en-GB" sz="2000" dirty="0" smtClean="0"/>
              <a:t>		String </a:t>
            </a:r>
            <a:r>
              <a:rPr lang="en-GB" sz="2000" dirty="0"/>
              <a:t>upper = </a:t>
            </a:r>
            <a:r>
              <a:rPr lang="en-GB" sz="2000" dirty="0" err="1"/>
              <a:t>s.toUpperCase</a:t>
            </a:r>
            <a:r>
              <a:rPr lang="en-GB" sz="2000" dirty="0"/>
              <a:t>();</a:t>
            </a:r>
            <a:br>
              <a:rPr lang="en-GB" sz="2000" dirty="0"/>
            </a:br>
            <a:r>
              <a:rPr lang="en-GB" sz="2000" dirty="0" smtClean="0"/>
              <a:t>		String </a:t>
            </a:r>
            <a:r>
              <a:rPr lang="en-GB" sz="2000" dirty="0"/>
              <a:t>lower = </a:t>
            </a:r>
            <a:r>
              <a:rPr lang="en-GB" sz="2000" dirty="0" err="1"/>
              <a:t>s.toLowerCase</a:t>
            </a:r>
            <a:r>
              <a:rPr lang="en-GB" sz="2000" dirty="0"/>
              <a:t>(); </a:t>
            </a:r>
            <a:endParaRPr lang="en-GB" sz="2000" dirty="0" smtClean="0"/>
          </a:p>
          <a:p>
            <a:pPr marL="0" indent="0">
              <a:buNone/>
            </a:pPr>
            <a:r>
              <a:rPr lang="en-GB" sz="2000" dirty="0" smtClean="0"/>
              <a:t>		</a:t>
            </a:r>
            <a:r>
              <a:rPr lang="en-GB" sz="2000" dirty="0" err="1" smtClean="0"/>
              <a:t>System.out.println</a:t>
            </a:r>
            <a:r>
              <a:rPr lang="en-GB" sz="2000" dirty="0"/>
              <a:t>("Uppercase: " + upper);</a:t>
            </a:r>
            <a:br>
              <a:rPr lang="en-GB" sz="2000" dirty="0"/>
            </a:br>
            <a:r>
              <a:rPr lang="en-GB" sz="2000" dirty="0" smtClean="0"/>
              <a:t>		</a:t>
            </a:r>
            <a:r>
              <a:rPr lang="en-GB" sz="2000" dirty="0" err="1" smtClean="0"/>
              <a:t>System.out.println</a:t>
            </a:r>
            <a:r>
              <a:rPr lang="en-GB" sz="2000" dirty="0"/>
              <a:t>("Lowercase: " + lower);</a:t>
            </a:r>
            <a:br>
              <a:rPr lang="en-GB" sz="2000" dirty="0"/>
            </a:br>
            <a:r>
              <a:rPr lang="en-GB" sz="2000" dirty="0" smtClean="0"/>
              <a:t>	}</a:t>
            </a:r>
            <a:r>
              <a:rPr lang="en-GB" sz="2000" dirty="0"/>
              <a:t/>
            </a:r>
            <a:br>
              <a:rPr lang="en-GB" sz="2000" dirty="0"/>
            </a:br>
            <a:r>
              <a:rPr lang="en-GB" sz="2000" dirty="0"/>
              <a:t>} </a:t>
            </a:r>
            <a:r>
              <a:rPr lang="en-GB" dirty="0"/>
              <a:t/>
            </a:r>
            <a:br>
              <a:rPr lang="en-GB" dirty="0"/>
            </a:br>
            <a:r>
              <a:rPr lang="en-GB" dirty="0"/>
              <a:t/>
            </a:r>
            <a:br>
              <a:rPr lang="en-GB" dirty="0"/>
            </a:br>
            <a:r>
              <a:rPr lang="en-GB" dirty="0"/>
              <a:t/>
            </a:r>
            <a:br>
              <a:rPr lang="en-GB" dirty="0"/>
            </a:br>
            <a:endParaRPr lang="en-GB" dirty="0"/>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49</a:t>
            </a:fld>
            <a:endParaRPr lang="en-US">
              <a:solidFill>
                <a:srgbClr val="000000"/>
              </a:solidFill>
            </a:endParaRPr>
          </a:p>
        </p:txBody>
      </p:sp>
    </p:spTree>
    <p:extLst>
      <p:ext uri="{BB962C8B-B14F-4D97-AF65-F5344CB8AC3E}">
        <p14:creationId xmlns:p14="http://schemas.microsoft.com/office/powerpoint/2010/main" val="3221923566"/>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382000" cy="838200"/>
          </a:xfrm>
        </p:spPr>
        <p:txBody>
          <a:bodyPr/>
          <a:lstStyle/>
          <a:p>
            <a:r>
              <a:rPr lang="en-US" dirty="0" smtClean="0">
                <a:latin typeface="+mj-lt"/>
              </a:rPr>
              <a:t>Java User Input: Example</a:t>
            </a:r>
            <a:endParaRPr lang="en-US" dirty="0">
              <a:latin typeface="+mj-lt"/>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5</a:t>
            </a:fld>
            <a:endParaRPr lang="en-US"/>
          </a:p>
        </p:txBody>
      </p:sp>
      <p:sp>
        <p:nvSpPr>
          <p:cNvPr id="4" name="Rectangle 1"/>
          <p:cNvSpPr>
            <a:spLocks noGrp="1" noChangeArrowheads="1"/>
          </p:cNvSpPr>
          <p:nvPr>
            <p:ph idx="1"/>
          </p:nvPr>
        </p:nvSpPr>
        <p:spPr bwMode="auto">
          <a:xfrm>
            <a:off x="1188476" y="1209575"/>
            <a:ext cx="6365875" cy="5047536"/>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B050"/>
                </a:solidFill>
                <a:effectLst/>
                <a:latin typeface="Adobe Arabic" panose="02040503050201020203" pitchFamily="18" charset="-78"/>
                <a:cs typeface="Adobe Arabic" panose="02040503050201020203" pitchFamily="18" charset="-78"/>
              </a:rPr>
              <a:t>//Reading </a:t>
            </a:r>
            <a:r>
              <a:rPr lang="en-US" altLang="en-US" dirty="0" smtClean="0">
                <a:solidFill>
                  <a:srgbClr val="00B050"/>
                </a:solidFill>
                <a:latin typeface="Adobe Arabic" panose="02040503050201020203" pitchFamily="18" charset="-78"/>
                <a:cs typeface="Adobe Arabic" panose="02040503050201020203" pitchFamily="18" charset="-78"/>
              </a:rPr>
              <a:t>strings </a:t>
            </a:r>
            <a:r>
              <a:rPr kumimoji="0" lang="en-US" altLang="en-US" b="0" i="0" u="none" strike="noStrike" cap="none" normalizeH="0" dirty="0" smtClean="0">
                <a:ln>
                  <a:noFill/>
                </a:ln>
                <a:solidFill>
                  <a:srgbClr val="00B050"/>
                </a:solidFill>
                <a:effectLst/>
                <a:latin typeface="Adobe Arabic" panose="02040503050201020203" pitchFamily="18" charset="-78"/>
                <a:cs typeface="Adobe Arabic" panose="02040503050201020203" pitchFamily="18" charset="-78"/>
              </a:rPr>
              <a:t>from the Keyboard: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dobe Arabic" panose="02040503050201020203" pitchFamily="18" charset="-78"/>
              <a:cs typeface="Adobe Arabic" panose="02040503050201020203" pitchFamily="18" charset="-78"/>
            </a:endParaRPr>
          </a:p>
          <a:p>
            <a:pPr marL="400050" lvl="1" indent="0">
              <a:lnSpc>
                <a:spcPct val="100000"/>
              </a:lnSpc>
              <a:spcBef>
                <a:spcPct val="0"/>
              </a:spcBef>
              <a:buSzTx/>
              <a:buNone/>
            </a:pPr>
            <a:r>
              <a:rPr kumimoji="0" lang="en-US" altLang="en-US" sz="3200" b="0" i="0" u="none" strike="noStrike" cap="none" normalizeH="0" baseline="0" dirty="0" smtClean="0">
                <a:ln>
                  <a:noFill/>
                </a:ln>
                <a:solidFill>
                  <a:srgbClr val="00008B"/>
                </a:solidFill>
                <a:effectLst/>
                <a:latin typeface="Adobe Arabic" panose="02040503050201020203" pitchFamily="18" charset="-78"/>
                <a:cs typeface="Adobe Arabic" panose="02040503050201020203" pitchFamily="18" charset="-78"/>
              </a:rPr>
              <a:t>import</a:t>
            </a:r>
            <a:r>
              <a:rPr kumimoji="0" lang="en-US" altLang="en-US" sz="32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 </a:t>
            </a:r>
            <a:r>
              <a:rPr kumimoji="0" lang="en-US" altLang="en-US" sz="3200" b="0" i="0" u="none" strike="noStrike" cap="none" normalizeH="0" baseline="0" dirty="0" err="1" smtClean="0">
                <a:ln>
                  <a:noFill/>
                </a:ln>
                <a:solidFill>
                  <a:srgbClr val="000000"/>
                </a:solidFill>
                <a:effectLst/>
                <a:latin typeface="Adobe Arabic" panose="02040503050201020203" pitchFamily="18" charset="-78"/>
                <a:cs typeface="Adobe Arabic" panose="02040503050201020203" pitchFamily="18" charset="-78"/>
              </a:rPr>
              <a:t>java.util.</a:t>
            </a:r>
            <a:r>
              <a:rPr kumimoji="0" lang="en-US" altLang="en-US" sz="3200" b="0" i="0" u="none" strike="noStrike" cap="none" normalizeH="0" baseline="0" dirty="0" err="1" smtClean="0">
                <a:ln>
                  <a:noFill/>
                </a:ln>
                <a:solidFill>
                  <a:srgbClr val="2B91AF"/>
                </a:solidFill>
                <a:effectLst/>
                <a:latin typeface="Adobe Arabic" panose="02040503050201020203" pitchFamily="18" charset="-78"/>
                <a:cs typeface="Adobe Arabic" panose="02040503050201020203" pitchFamily="18" charset="-78"/>
              </a:rPr>
              <a:t>Scanner</a:t>
            </a:r>
            <a:r>
              <a:rPr kumimoji="0" lang="en-US" altLang="en-US" sz="32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a:t>
            </a:r>
            <a:endParaRPr kumimoji="0" lang="en-US" altLang="en-US" sz="3200" b="0" i="0" u="none" strike="noStrike" cap="none" normalizeH="0" baseline="0" dirty="0" smtClean="0">
              <a:ln>
                <a:noFill/>
              </a:ln>
              <a:solidFill>
                <a:srgbClr val="888888"/>
              </a:solidFill>
              <a:effectLst/>
              <a:latin typeface="Adobe Arabic" panose="02040503050201020203" pitchFamily="18" charset="-78"/>
              <a:cs typeface="Adobe Arabic" panose="02040503050201020203" pitchFamily="18" charset="-78"/>
            </a:endParaRPr>
          </a:p>
          <a:p>
            <a:pPr marL="400050" lvl="1" indent="0">
              <a:lnSpc>
                <a:spcPct val="100000"/>
              </a:lnSpc>
              <a:spcBef>
                <a:spcPct val="0"/>
              </a:spcBef>
              <a:buSzTx/>
              <a:buNone/>
            </a:pPr>
            <a:r>
              <a:rPr kumimoji="0" lang="en-US" altLang="en-US" sz="3200" b="0" i="0" u="none" strike="noStrike" cap="none" normalizeH="0" baseline="0" dirty="0" smtClean="0">
                <a:ln>
                  <a:noFill/>
                </a:ln>
                <a:solidFill>
                  <a:srgbClr val="00008B"/>
                </a:solidFill>
                <a:effectLst/>
                <a:latin typeface="Adobe Arabic" panose="02040503050201020203" pitchFamily="18" charset="-78"/>
                <a:cs typeface="Adobe Arabic" panose="02040503050201020203" pitchFamily="18" charset="-78"/>
              </a:rPr>
              <a:t>class</a:t>
            </a:r>
            <a:r>
              <a:rPr kumimoji="0" lang="en-US" altLang="en-US" sz="32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 </a:t>
            </a:r>
            <a:r>
              <a:rPr kumimoji="0" lang="en-US" altLang="en-US" sz="3200" b="0" i="0" u="none" strike="noStrike" cap="none" normalizeH="0" baseline="0" dirty="0" smtClean="0">
                <a:ln>
                  <a:noFill/>
                </a:ln>
                <a:solidFill>
                  <a:srgbClr val="2B91AF"/>
                </a:solidFill>
                <a:effectLst/>
                <a:latin typeface="Adobe Arabic" panose="02040503050201020203" pitchFamily="18" charset="-78"/>
                <a:cs typeface="Adobe Arabic" panose="02040503050201020203" pitchFamily="18" charset="-78"/>
              </a:rPr>
              <a:t>Input</a:t>
            </a:r>
            <a:r>
              <a:rPr kumimoji="0" lang="en-US" altLang="en-US" sz="32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 {</a:t>
            </a:r>
            <a:endParaRPr kumimoji="0" lang="en-US" altLang="en-US" sz="3200" b="0" i="0" u="none" strike="noStrike" cap="none" normalizeH="0" baseline="0" dirty="0" smtClean="0">
              <a:ln>
                <a:noFill/>
              </a:ln>
              <a:solidFill>
                <a:srgbClr val="888888"/>
              </a:solidFill>
              <a:effectLst/>
              <a:latin typeface="Adobe Arabic" panose="02040503050201020203" pitchFamily="18" charset="-78"/>
              <a:cs typeface="Adobe Arabic" panose="02040503050201020203" pitchFamily="18" charset="-78"/>
            </a:endParaRPr>
          </a:p>
          <a:p>
            <a:pPr marL="857250" lvl="2" indent="0">
              <a:lnSpc>
                <a:spcPct val="100000"/>
              </a:lnSpc>
              <a:spcBef>
                <a:spcPct val="0"/>
              </a:spcBef>
              <a:buSzTx/>
              <a:buNone/>
            </a:pPr>
            <a:r>
              <a:rPr kumimoji="0" lang="en-US" altLang="en-US" sz="2800" b="0" i="0" u="none" strike="noStrike" cap="none" normalizeH="0" baseline="0" dirty="0" smtClean="0">
                <a:ln>
                  <a:noFill/>
                </a:ln>
                <a:solidFill>
                  <a:srgbClr val="00008B"/>
                </a:solidFill>
                <a:effectLst/>
                <a:latin typeface="Adobe Arabic" panose="02040503050201020203" pitchFamily="18" charset="-78"/>
                <a:cs typeface="Adobe Arabic" panose="02040503050201020203" pitchFamily="18" charset="-78"/>
              </a:rPr>
              <a:t>public</a:t>
            </a: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 </a:t>
            </a:r>
            <a:r>
              <a:rPr kumimoji="0" lang="en-US" altLang="en-US" sz="2800" b="0" i="0" u="none" strike="noStrike" cap="none" normalizeH="0" baseline="0" dirty="0" smtClean="0">
                <a:ln>
                  <a:noFill/>
                </a:ln>
                <a:solidFill>
                  <a:srgbClr val="00008B"/>
                </a:solidFill>
                <a:effectLst/>
                <a:latin typeface="Adobe Arabic" panose="02040503050201020203" pitchFamily="18" charset="-78"/>
                <a:cs typeface="Adobe Arabic" panose="02040503050201020203" pitchFamily="18" charset="-78"/>
              </a:rPr>
              <a:t>static</a:t>
            </a: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 </a:t>
            </a:r>
            <a:r>
              <a:rPr kumimoji="0" lang="en-US" altLang="en-US" sz="2800" b="0" i="0" u="none" strike="noStrike" cap="none" normalizeH="0" baseline="0" dirty="0" smtClean="0">
                <a:ln>
                  <a:noFill/>
                </a:ln>
                <a:solidFill>
                  <a:srgbClr val="00008B"/>
                </a:solidFill>
                <a:effectLst/>
                <a:latin typeface="Adobe Arabic" panose="02040503050201020203" pitchFamily="18" charset="-78"/>
                <a:cs typeface="Adobe Arabic" panose="02040503050201020203" pitchFamily="18" charset="-78"/>
              </a:rPr>
              <a:t>void</a:t>
            </a: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 main(</a:t>
            </a:r>
            <a:r>
              <a:rPr kumimoji="0" lang="en-US" altLang="en-US" sz="2800" b="0" i="0" u="none" strike="noStrike" cap="none" normalizeH="0" baseline="0" dirty="0" smtClean="0">
                <a:ln>
                  <a:noFill/>
                </a:ln>
                <a:solidFill>
                  <a:srgbClr val="2B91AF"/>
                </a:solidFill>
                <a:effectLst/>
                <a:latin typeface="Adobe Arabic" panose="02040503050201020203" pitchFamily="18" charset="-78"/>
                <a:cs typeface="Adobe Arabic" panose="02040503050201020203" pitchFamily="18" charset="-78"/>
              </a:rPr>
              <a:t>String</a:t>
            </a: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 </a:t>
            </a:r>
            <a:r>
              <a:rPr kumimoji="0" lang="en-US" altLang="en-US" sz="2800" b="0" i="0" u="none" strike="noStrike" cap="none" normalizeH="0" baseline="0" dirty="0" err="1" smtClean="0">
                <a:ln>
                  <a:noFill/>
                </a:ln>
                <a:solidFill>
                  <a:srgbClr val="000000"/>
                </a:solidFill>
                <a:effectLst/>
                <a:latin typeface="Adobe Arabic" panose="02040503050201020203" pitchFamily="18" charset="-78"/>
                <a:cs typeface="Adobe Arabic" panose="02040503050201020203" pitchFamily="18" charset="-78"/>
              </a:rPr>
              <a:t>args</a:t>
            </a: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 {</a:t>
            </a:r>
            <a:endParaRPr kumimoji="0" lang="en-US" altLang="en-US" sz="2800" b="0" i="0" u="none" strike="noStrike" cap="none" normalizeH="0" baseline="0" dirty="0" smtClean="0">
              <a:ln>
                <a:noFill/>
              </a:ln>
              <a:solidFill>
                <a:srgbClr val="888888"/>
              </a:solidFill>
              <a:effectLst/>
              <a:latin typeface="Adobe Arabic" panose="02040503050201020203" pitchFamily="18" charset="-78"/>
              <a:cs typeface="Adobe Arabic" panose="02040503050201020203" pitchFamily="18" charset="-78"/>
            </a:endParaRPr>
          </a:p>
          <a:p>
            <a:pPr marL="857250" lvl="2" indent="0">
              <a:lnSpc>
                <a:spcPct val="100000"/>
              </a:lnSpc>
              <a:spcBef>
                <a:spcPct val="0"/>
              </a:spcBef>
              <a:buSzTx/>
              <a:buNone/>
            </a:pPr>
            <a:r>
              <a:rPr kumimoji="0" lang="en-US" altLang="en-US" sz="2800" b="0" i="0" u="none" strike="noStrike" cap="none" normalizeH="0" baseline="0" dirty="0" smtClean="0">
                <a:ln>
                  <a:noFill/>
                </a:ln>
                <a:solidFill>
                  <a:srgbClr val="2B91AF"/>
                </a:solidFill>
                <a:effectLst/>
                <a:latin typeface="Adobe Arabic" panose="02040503050201020203" pitchFamily="18" charset="-78"/>
                <a:cs typeface="Adobe Arabic" panose="02040503050201020203" pitchFamily="18" charset="-78"/>
              </a:rPr>
              <a:t>Scanner</a:t>
            </a: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 input = </a:t>
            </a:r>
            <a:r>
              <a:rPr kumimoji="0" lang="en-US" altLang="en-US" sz="2800" b="0" i="0" u="none" strike="noStrike" cap="none" normalizeH="0" baseline="0" dirty="0" smtClean="0">
                <a:ln>
                  <a:noFill/>
                </a:ln>
                <a:solidFill>
                  <a:srgbClr val="00008B"/>
                </a:solidFill>
                <a:effectLst/>
                <a:latin typeface="Adobe Arabic" panose="02040503050201020203" pitchFamily="18" charset="-78"/>
                <a:cs typeface="Adobe Arabic" panose="02040503050201020203" pitchFamily="18" charset="-78"/>
              </a:rPr>
              <a:t>new</a:t>
            </a: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 </a:t>
            </a:r>
            <a:r>
              <a:rPr kumimoji="0" lang="en-US" altLang="en-US" sz="2800" b="0" i="0" u="none" strike="noStrike" cap="none" normalizeH="0" baseline="0" dirty="0" smtClean="0">
                <a:ln>
                  <a:noFill/>
                </a:ln>
                <a:solidFill>
                  <a:srgbClr val="2B91AF"/>
                </a:solidFill>
                <a:effectLst/>
                <a:latin typeface="Adobe Arabic" panose="02040503050201020203" pitchFamily="18" charset="-78"/>
                <a:cs typeface="Adobe Arabic" panose="02040503050201020203" pitchFamily="18" charset="-78"/>
              </a:rPr>
              <a:t>Scanner</a:t>
            </a: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a:t>
            </a:r>
            <a:r>
              <a:rPr kumimoji="0" lang="en-US" altLang="en-US" sz="2800" b="0" i="0" u="none" strike="noStrike" cap="none" normalizeH="0" baseline="0" dirty="0" smtClean="0">
                <a:ln>
                  <a:noFill/>
                </a:ln>
                <a:solidFill>
                  <a:srgbClr val="2B91AF"/>
                </a:solidFill>
                <a:effectLst/>
                <a:latin typeface="Adobe Arabic" panose="02040503050201020203" pitchFamily="18" charset="-78"/>
                <a:cs typeface="Adobe Arabic" panose="02040503050201020203" pitchFamily="18" charset="-78"/>
              </a:rPr>
              <a:t>System</a:t>
            </a: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a:t>
            </a:r>
            <a:r>
              <a:rPr kumimoji="0" lang="en-US" altLang="en-US" sz="2800" b="0" i="0" u="none" strike="noStrike" cap="none" normalizeH="0" baseline="0" dirty="0" smtClean="0">
                <a:ln>
                  <a:noFill/>
                </a:ln>
                <a:solidFill>
                  <a:srgbClr val="00008B"/>
                </a:solidFill>
                <a:effectLst/>
                <a:latin typeface="Adobe Arabic" panose="02040503050201020203" pitchFamily="18" charset="-78"/>
                <a:cs typeface="Adobe Arabic" panose="02040503050201020203" pitchFamily="18" charset="-78"/>
              </a:rPr>
              <a:t>in</a:t>
            </a: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a:t>
            </a:r>
            <a:endParaRPr kumimoji="0" lang="en-US" altLang="en-US" sz="2800" b="0" i="0" u="none" strike="noStrike" cap="none" normalizeH="0" baseline="0" dirty="0" smtClean="0">
              <a:ln>
                <a:noFill/>
              </a:ln>
              <a:solidFill>
                <a:srgbClr val="888888"/>
              </a:solidFill>
              <a:effectLst/>
              <a:latin typeface="Adobe Arabic" panose="02040503050201020203" pitchFamily="18" charset="-78"/>
              <a:cs typeface="Adobe Arabic" panose="02040503050201020203" pitchFamily="18" charset="-78"/>
            </a:endParaRPr>
          </a:p>
          <a:p>
            <a:pPr marL="857250" lvl="2" indent="0">
              <a:lnSpc>
                <a:spcPct val="100000"/>
              </a:lnSpc>
              <a:spcBef>
                <a:spcPct val="0"/>
              </a:spcBef>
              <a:buSzTx/>
              <a:buNone/>
            </a:pPr>
            <a:r>
              <a:rPr kumimoji="0" lang="en-US" altLang="en-US" sz="2800" b="0" i="0" u="none" strike="noStrike" cap="none" normalizeH="0" baseline="0" dirty="0" err="1" smtClean="0">
                <a:ln>
                  <a:noFill/>
                </a:ln>
                <a:solidFill>
                  <a:srgbClr val="2B91AF"/>
                </a:solidFill>
                <a:effectLst/>
                <a:latin typeface="Adobe Arabic" panose="02040503050201020203" pitchFamily="18" charset="-78"/>
                <a:cs typeface="Adobe Arabic" panose="02040503050201020203" pitchFamily="18" charset="-78"/>
              </a:rPr>
              <a:t>System</a:t>
            </a:r>
            <a:r>
              <a:rPr kumimoji="0" lang="en-US" altLang="en-US" sz="2800" b="0" i="0" u="none" strike="noStrike" cap="none" normalizeH="0" baseline="0" dirty="0" err="1" smtClean="0">
                <a:ln>
                  <a:noFill/>
                </a:ln>
                <a:solidFill>
                  <a:srgbClr val="000000"/>
                </a:solidFill>
                <a:effectLst/>
                <a:latin typeface="Adobe Arabic" panose="02040503050201020203" pitchFamily="18" charset="-78"/>
                <a:cs typeface="Adobe Arabic" panose="02040503050201020203" pitchFamily="18" charset="-78"/>
              </a:rPr>
              <a:t>.</a:t>
            </a:r>
            <a:r>
              <a:rPr kumimoji="0" lang="en-US" altLang="en-US" sz="2800" b="0" i="0" u="none" strike="noStrike" cap="none" normalizeH="0" baseline="0" dirty="0" err="1" smtClean="0">
                <a:ln>
                  <a:noFill/>
                </a:ln>
                <a:solidFill>
                  <a:srgbClr val="00008B"/>
                </a:solidFill>
                <a:effectLst/>
                <a:latin typeface="Adobe Arabic" panose="02040503050201020203" pitchFamily="18" charset="-78"/>
                <a:cs typeface="Adobe Arabic" panose="02040503050201020203" pitchFamily="18" charset="-78"/>
              </a:rPr>
              <a:t>out</a:t>
            </a:r>
            <a:r>
              <a:rPr kumimoji="0" lang="en-US" altLang="en-US" sz="2800" b="0" i="0" u="none" strike="noStrike" cap="none" normalizeH="0" baseline="0" dirty="0" err="1" smtClean="0">
                <a:ln>
                  <a:noFill/>
                </a:ln>
                <a:solidFill>
                  <a:srgbClr val="000000"/>
                </a:solidFill>
                <a:effectLst/>
                <a:latin typeface="Adobe Arabic" panose="02040503050201020203" pitchFamily="18" charset="-78"/>
                <a:cs typeface="Adobe Arabic" panose="02040503050201020203" pitchFamily="18" charset="-78"/>
              </a:rPr>
              <a:t>.</a:t>
            </a:r>
            <a:r>
              <a:rPr kumimoji="0" lang="en-US" altLang="en-US" sz="2800" b="0" i="0" u="none" strike="noStrike" cap="none" normalizeH="0" baseline="0" dirty="0" err="1" smtClean="0">
                <a:ln>
                  <a:noFill/>
                </a:ln>
                <a:solidFill>
                  <a:srgbClr val="00008B"/>
                </a:solidFill>
                <a:effectLst/>
                <a:latin typeface="Adobe Arabic" panose="02040503050201020203" pitchFamily="18" charset="-78"/>
                <a:cs typeface="Adobe Arabic" panose="02040503050201020203" pitchFamily="18" charset="-78"/>
              </a:rPr>
              <a:t>print</a:t>
            </a: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a:t>
            </a:r>
            <a:r>
              <a:rPr kumimoji="0" lang="en-US" altLang="en-US" sz="2800" b="0" i="0" u="none" strike="noStrike" cap="none" normalizeH="0" baseline="0" dirty="0" smtClean="0">
                <a:ln>
                  <a:noFill/>
                </a:ln>
                <a:solidFill>
                  <a:srgbClr val="800000"/>
                </a:solidFill>
                <a:effectLst/>
                <a:latin typeface="Adobe Arabic" panose="02040503050201020203" pitchFamily="18" charset="-78"/>
                <a:cs typeface="Adobe Arabic" panose="02040503050201020203" pitchFamily="18" charset="-78"/>
              </a:rPr>
              <a:t>"Enter your name: "</a:t>
            </a: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a:t>
            </a:r>
            <a:endParaRPr kumimoji="0" lang="en-US" altLang="en-US" sz="2800" b="0" i="0" u="none" strike="noStrike" cap="none" normalizeH="0" baseline="0" dirty="0" smtClean="0">
              <a:ln>
                <a:noFill/>
              </a:ln>
              <a:solidFill>
                <a:srgbClr val="888888"/>
              </a:solidFill>
              <a:effectLst/>
              <a:latin typeface="Adobe Arabic" panose="02040503050201020203" pitchFamily="18" charset="-78"/>
              <a:cs typeface="Adobe Arabic" panose="02040503050201020203" pitchFamily="18" charset="-78"/>
            </a:endParaRPr>
          </a:p>
          <a:p>
            <a:pPr marL="857250" lvl="2" indent="0">
              <a:lnSpc>
                <a:spcPct val="100000"/>
              </a:lnSpc>
              <a:spcBef>
                <a:spcPct val="0"/>
              </a:spcBef>
              <a:buSzTx/>
              <a:buNone/>
            </a:pPr>
            <a:r>
              <a:rPr kumimoji="0" lang="en-US" altLang="en-US" sz="2800" b="0" i="0" u="none" strike="noStrike" cap="none" normalizeH="0" baseline="0" dirty="0" smtClean="0">
                <a:ln>
                  <a:noFill/>
                </a:ln>
                <a:solidFill>
                  <a:srgbClr val="00008B"/>
                </a:solidFill>
                <a:effectLst/>
                <a:latin typeface="Adobe Arabic" panose="02040503050201020203" pitchFamily="18" charset="-78"/>
                <a:cs typeface="Adobe Arabic" panose="02040503050201020203" pitchFamily="18" charset="-78"/>
              </a:rPr>
              <a:t>String</a:t>
            </a: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 name= </a:t>
            </a:r>
            <a:r>
              <a:rPr kumimoji="0" lang="en-US" altLang="en-US" sz="2800" b="0" i="0" u="none" strike="noStrike" cap="none" normalizeH="0" baseline="0" dirty="0" err="1" smtClean="0">
                <a:ln>
                  <a:noFill/>
                </a:ln>
                <a:solidFill>
                  <a:srgbClr val="000000"/>
                </a:solidFill>
                <a:effectLst/>
                <a:latin typeface="Adobe Arabic" panose="02040503050201020203" pitchFamily="18" charset="-78"/>
                <a:cs typeface="Adobe Arabic" panose="02040503050201020203" pitchFamily="18" charset="-78"/>
              </a:rPr>
              <a:t>input.nextLine</a:t>
            </a: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a:t>
            </a:r>
            <a:endParaRPr kumimoji="0" lang="en-US" altLang="en-US" sz="2800" b="0" i="0" u="none" strike="noStrike" cap="none" normalizeH="0" baseline="0" dirty="0" smtClean="0">
              <a:ln>
                <a:noFill/>
              </a:ln>
              <a:solidFill>
                <a:srgbClr val="888888"/>
              </a:solidFill>
              <a:effectLst/>
              <a:latin typeface="Adobe Arabic" panose="02040503050201020203" pitchFamily="18" charset="-78"/>
              <a:cs typeface="Adobe Arabic" panose="02040503050201020203" pitchFamily="18" charset="-78"/>
            </a:endParaRPr>
          </a:p>
          <a:p>
            <a:pPr marL="857250" lvl="2" indent="0">
              <a:lnSpc>
                <a:spcPct val="100000"/>
              </a:lnSpc>
              <a:spcBef>
                <a:spcPct val="0"/>
              </a:spcBef>
              <a:buSzTx/>
              <a:buNone/>
            </a:pPr>
            <a:r>
              <a:rPr kumimoji="0" lang="en-US" altLang="en-US" sz="2800" b="0" i="0" u="none" strike="noStrike" cap="none" normalizeH="0" baseline="0" dirty="0" err="1" smtClean="0">
                <a:ln>
                  <a:noFill/>
                </a:ln>
                <a:solidFill>
                  <a:srgbClr val="2B91AF"/>
                </a:solidFill>
                <a:effectLst/>
                <a:latin typeface="Adobe Arabic" panose="02040503050201020203" pitchFamily="18" charset="-78"/>
                <a:cs typeface="Adobe Arabic" panose="02040503050201020203" pitchFamily="18" charset="-78"/>
              </a:rPr>
              <a:t>System</a:t>
            </a:r>
            <a:r>
              <a:rPr kumimoji="0" lang="en-US" altLang="en-US" sz="2800" b="0" i="0" u="none" strike="noStrike" cap="none" normalizeH="0" baseline="0" dirty="0" err="1" smtClean="0">
                <a:ln>
                  <a:noFill/>
                </a:ln>
                <a:solidFill>
                  <a:srgbClr val="000000"/>
                </a:solidFill>
                <a:effectLst/>
                <a:latin typeface="Adobe Arabic" panose="02040503050201020203" pitchFamily="18" charset="-78"/>
                <a:cs typeface="Adobe Arabic" panose="02040503050201020203" pitchFamily="18" charset="-78"/>
              </a:rPr>
              <a:t>.</a:t>
            </a:r>
            <a:r>
              <a:rPr kumimoji="0" lang="en-US" altLang="en-US" sz="2800" b="0" i="0" u="none" strike="noStrike" cap="none" normalizeH="0" baseline="0" dirty="0" err="1" smtClean="0">
                <a:ln>
                  <a:noFill/>
                </a:ln>
                <a:solidFill>
                  <a:srgbClr val="00008B"/>
                </a:solidFill>
                <a:effectLst/>
                <a:latin typeface="Adobe Arabic" panose="02040503050201020203" pitchFamily="18" charset="-78"/>
                <a:cs typeface="Adobe Arabic" panose="02040503050201020203" pitchFamily="18" charset="-78"/>
              </a:rPr>
              <a:t>out</a:t>
            </a:r>
            <a:r>
              <a:rPr kumimoji="0" lang="en-US" altLang="en-US" sz="2800" b="0" i="0" u="none" strike="noStrike" cap="none" normalizeH="0" baseline="0" dirty="0" err="1" smtClean="0">
                <a:ln>
                  <a:noFill/>
                </a:ln>
                <a:solidFill>
                  <a:srgbClr val="000000"/>
                </a:solidFill>
                <a:effectLst/>
                <a:latin typeface="Adobe Arabic" panose="02040503050201020203" pitchFamily="18" charset="-78"/>
                <a:cs typeface="Adobe Arabic" panose="02040503050201020203" pitchFamily="18" charset="-78"/>
              </a:rPr>
              <a:t>.println</a:t>
            </a: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a:t>
            </a:r>
            <a:r>
              <a:rPr kumimoji="0" lang="en-US" altLang="en-US" sz="2800" b="0" i="0" u="none" strike="noStrike" cap="none" normalizeH="0" baseline="0" dirty="0" smtClean="0">
                <a:ln>
                  <a:noFill/>
                </a:ln>
                <a:solidFill>
                  <a:srgbClr val="800000"/>
                </a:solidFill>
                <a:effectLst/>
                <a:latin typeface="Adobe Arabic" panose="02040503050201020203" pitchFamily="18" charset="-78"/>
                <a:cs typeface="Adobe Arabic" panose="02040503050201020203" pitchFamily="18" charset="-78"/>
              </a:rPr>
              <a:t>"You Name: "</a:t>
            </a: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 + name);</a:t>
            </a:r>
            <a:endParaRPr kumimoji="0" lang="en-US" altLang="en-US" sz="2800" b="0" i="0" u="none" strike="noStrike" cap="none" normalizeH="0" baseline="0" dirty="0" smtClean="0">
              <a:ln>
                <a:noFill/>
              </a:ln>
              <a:solidFill>
                <a:srgbClr val="888888"/>
              </a:solidFill>
              <a:effectLst/>
              <a:latin typeface="Adobe Arabic" panose="02040503050201020203" pitchFamily="18" charset="-78"/>
              <a:cs typeface="Adobe Arabic" panose="02040503050201020203" pitchFamily="18" charset="-78"/>
            </a:endParaRPr>
          </a:p>
          <a:p>
            <a:pPr marL="857250" lvl="2" indent="0">
              <a:lnSpc>
                <a:spcPct val="100000"/>
              </a:lnSpc>
              <a:spcBef>
                <a:spcPct val="0"/>
              </a:spcBef>
              <a:buSzTx/>
              <a:buNone/>
            </a:pPr>
            <a:r>
              <a:rPr kumimoji="0" lang="en-US" altLang="en-US" sz="28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a:t>
            </a:r>
            <a:endParaRPr kumimoji="0" lang="en-US" altLang="en-US" sz="2800" b="0" i="0" u="none" strike="noStrike" cap="none" normalizeH="0" baseline="0" dirty="0" smtClean="0">
              <a:ln>
                <a:noFill/>
              </a:ln>
              <a:solidFill>
                <a:srgbClr val="888888"/>
              </a:solidFill>
              <a:effectLst/>
              <a:latin typeface="Adobe Arabic" panose="02040503050201020203" pitchFamily="18" charset="-78"/>
              <a:cs typeface="Adobe Arabic" panose="02040503050201020203" pitchFamily="18" charset="-78"/>
            </a:endParaRPr>
          </a:p>
          <a:p>
            <a:pPr marL="400050" lvl="1" indent="0">
              <a:lnSpc>
                <a:spcPct val="100000"/>
              </a:lnSpc>
              <a:spcBef>
                <a:spcPct val="0"/>
              </a:spcBef>
              <a:buSzTx/>
              <a:buNone/>
            </a:pPr>
            <a:r>
              <a:rPr kumimoji="0" lang="en-US" altLang="en-US" sz="3200" b="0" i="0" u="none" strike="noStrike" cap="none" normalizeH="0" baseline="0" dirty="0" smtClean="0">
                <a:ln>
                  <a:noFill/>
                </a:ln>
                <a:solidFill>
                  <a:srgbClr val="000000"/>
                </a:solidFill>
                <a:effectLst/>
                <a:latin typeface="Adobe Arabic" panose="02040503050201020203" pitchFamily="18" charset="-78"/>
                <a:cs typeface="Adobe Arabic" panose="02040503050201020203" pitchFamily="18" charset="-78"/>
              </a:rPr>
              <a:t>}</a:t>
            </a:r>
            <a:endParaRPr kumimoji="0" lang="en-US" altLang="en-US" sz="3200" b="0" i="0" u="none" strike="noStrike" cap="none" normalizeH="0" baseline="0" dirty="0" smtClean="0">
              <a:ln>
                <a:noFill/>
              </a:ln>
              <a:solidFill>
                <a:srgbClr val="888888"/>
              </a:solidFill>
              <a:effectLst/>
              <a:latin typeface="Adobe Arabic" panose="02040503050201020203" pitchFamily="18" charset="-78"/>
              <a:cs typeface="Adobe Arabic" panose="02040503050201020203" pitchFamily="18" charset="-78"/>
            </a:endParaRPr>
          </a:p>
          <a:p>
            <a:pPr marL="400050" lvl="1" indent="0">
              <a:lnSpc>
                <a:spcPct val="100000"/>
              </a:lnSpc>
              <a:spcBef>
                <a:spcPct val="0"/>
              </a:spcBef>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1491885"/>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48750" cy="869517"/>
          </a:xfrm>
        </p:spPr>
        <p:txBody>
          <a:bodyPr/>
          <a:lstStyle/>
          <a:p>
            <a:r>
              <a:rPr lang="en-GB" dirty="0">
                <a:latin typeface="+mj-lt"/>
              </a:rPr>
              <a:t>String Conversions</a:t>
            </a:r>
          </a:p>
        </p:txBody>
      </p:sp>
      <p:sp>
        <p:nvSpPr>
          <p:cNvPr id="3" name="Content Placeholder 2"/>
          <p:cNvSpPr>
            <a:spLocks noGrp="1"/>
          </p:cNvSpPr>
          <p:nvPr>
            <p:ph idx="1"/>
          </p:nvPr>
        </p:nvSpPr>
        <p:spPr/>
        <p:txBody>
          <a:bodyPr/>
          <a:lstStyle/>
          <a:p>
            <a:r>
              <a:rPr lang="en-GB" dirty="0" smtClean="0"/>
              <a:t>Generally</a:t>
            </a:r>
            <a:r>
              <a:rPr lang="en-GB" dirty="0"/>
              <a:t>, the contents of a String cannot be</a:t>
            </a:r>
            <a:br>
              <a:rPr lang="en-GB" dirty="0"/>
            </a:br>
            <a:r>
              <a:rPr lang="en-GB" dirty="0"/>
              <a:t>changed once the string is </a:t>
            </a:r>
            <a:r>
              <a:rPr lang="en-GB" dirty="0" smtClean="0"/>
              <a:t>created,</a:t>
            </a:r>
            <a:r>
              <a:rPr lang="en-GB" dirty="0"/>
              <a:t> </a:t>
            </a:r>
            <a:r>
              <a:rPr lang="en-GB" dirty="0" smtClean="0"/>
              <a:t>Java </a:t>
            </a:r>
            <a:r>
              <a:rPr lang="en-GB" dirty="0"/>
              <a:t>provides conversion </a:t>
            </a:r>
            <a:r>
              <a:rPr lang="en-GB" dirty="0" smtClean="0"/>
              <a:t>methods</a:t>
            </a:r>
          </a:p>
          <a:p>
            <a:r>
              <a:rPr lang="en-GB" b="1" i="1" dirty="0" smtClean="0"/>
              <a:t>trim</a:t>
            </a:r>
            <a:r>
              <a:rPr lang="en-GB" b="1" i="1" dirty="0"/>
              <a:t>()</a:t>
            </a:r>
            <a:br>
              <a:rPr lang="en-GB" b="1" i="1" dirty="0"/>
            </a:br>
            <a:r>
              <a:rPr lang="en-GB" dirty="0"/>
              <a:t>– Eliminates blank characters from both ends of the </a:t>
            </a:r>
            <a:r>
              <a:rPr lang="en-GB" dirty="0" smtClean="0"/>
              <a:t>string</a:t>
            </a:r>
          </a:p>
          <a:p>
            <a:pPr marL="400050" lvl="1" indent="0">
              <a:buNone/>
            </a:pPr>
            <a:r>
              <a:rPr lang="en-GB" dirty="0">
                <a:solidFill>
                  <a:srgbClr val="C00000"/>
                </a:solidFill>
              </a:rPr>
              <a:t>String s = </a:t>
            </a:r>
            <a:r>
              <a:rPr lang="en-GB" dirty="0" smtClean="0">
                <a:solidFill>
                  <a:srgbClr val="C00000"/>
                </a:solidFill>
              </a:rPr>
              <a:t>“  </a:t>
            </a:r>
            <a:r>
              <a:rPr lang="en-GB" dirty="0" smtClean="0">
                <a:solidFill>
                  <a:srgbClr val="0000CC"/>
                </a:solidFill>
              </a:rPr>
              <a:t>Hello  </a:t>
            </a:r>
            <a:r>
              <a:rPr lang="en-GB" dirty="0" smtClean="0">
                <a:solidFill>
                  <a:srgbClr val="C00000"/>
                </a:solidFill>
              </a:rPr>
              <a:t>".trim();</a:t>
            </a:r>
          </a:p>
          <a:p>
            <a:pPr marL="400050" lvl="1" indent="0">
              <a:buNone/>
            </a:pPr>
            <a:r>
              <a:rPr lang="en-GB" dirty="0">
                <a:solidFill>
                  <a:srgbClr val="C00000"/>
                </a:solidFill>
              </a:rPr>
              <a:t>puts the string "</a:t>
            </a:r>
            <a:r>
              <a:rPr lang="en-GB" dirty="0" smtClean="0">
                <a:solidFill>
                  <a:srgbClr val="0000CC"/>
                </a:solidFill>
              </a:rPr>
              <a:t>Hello</a:t>
            </a:r>
            <a:r>
              <a:rPr lang="en-GB" dirty="0">
                <a:solidFill>
                  <a:srgbClr val="C00000"/>
                </a:solidFill>
              </a:rPr>
              <a:t>" into </a:t>
            </a:r>
            <a:r>
              <a:rPr lang="en-GB" b="1" dirty="0">
                <a:solidFill>
                  <a:srgbClr val="C00000"/>
                </a:solidFill>
              </a:rPr>
              <a:t>s</a:t>
            </a:r>
            <a:r>
              <a:rPr lang="en-GB" dirty="0">
                <a:solidFill>
                  <a:srgbClr val="C00000"/>
                </a:solidFill>
              </a:rPr>
              <a:t>.</a:t>
            </a:r>
            <a:endParaRPr lang="en-GB" b="1" i="1" dirty="0" smtClean="0"/>
          </a:p>
          <a:p>
            <a:pPr marL="342900" indent="-342900">
              <a:buFont typeface="Wingdings" panose="05000000000000000000" pitchFamily="2" charset="2"/>
              <a:buChar char="q"/>
            </a:pPr>
            <a:r>
              <a:rPr lang="en-GB" b="1" i="1" dirty="0" smtClean="0"/>
              <a:t>replace(</a:t>
            </a:r>
            <a:r>
              <a:rPr lang="en-GB" b="1" i="1" dirty="0" err="1" smtClean="0"/>
              <a:t>oldChar</a:t>
            </a:r>
            <a:r>
              <a:rPr lang="en-GB" b="1" i="1" dirty="0"/>
              <a:t>, </a:t>
            </a:r>
            <a:r>
              <a:rPr lang="en-GB" b="1" i="1" dirty="0" err="1"/>
              <a:t>newChar</a:t>
            </a:r>
            <a:r>
              <a:rPr lang="en-GB" b="1" i="1" dirty="0"/>
              <a:t>)</a:t>
            </a:r>
            <a:br>
              <a:rPr lang="en-GB" b="1" i="1" dirty="0"/>
            </a:br>
            <a:r>
              <a:rPr lang="en-GB" dirty="0"/>
              <a:t>– Replaces a character in the string with a new character </a:t>
            </a:r>
            <a:endParaRPr lang="en-GB" dirty="0" smtClean="0"/>
          </a:p>
          <a:p>
            <a:pPr marL="400050" lvl="1" indent="0">
              <a:buNone/>
            </a:pPr>
            <a:r>
              <a:rPr lang="en-GB" dirty="0">
                <a:solidFill>
                  <a:srgbClr val="C00000"/>
                </a:solidFill>
              </a:rPr>
              <a:t>String s = "</a:t>
            </a:r>
            <a:r>
              <a:rPr lang="en-GB" dirty="0" err="1">
                <a:solidFill>
                  <a:srgbClr val="0000CC"/>
                </a:solidFill>
              </a:rPr>
              <a:t>Hello</a:t>
            </a:r>
            <a:r>
              <a:rPr lang="en-GB" dirty="0" err="1">
                <a:solidFill>
                  <a:srgbClr val="C00000"/>
                </a:solidFill>
              </a:rPr>
              <a:t>".replace</a:t>
            </a:r>
            <a:r>
              <a:rPr lang="en-GB" dirty="0">
                <a:solidFill>
                  <a:srgbClr val="C00000"/>
                </a:solidFill>
              </a:rPr>
              <a:t>('</a:t>
            </a:r>
            <a:r>
              <a:rPr lang="en-GB" dirty="0">
                <a:solidFill>
                  <a:srgbClr val="0000CC"/>
                </a:solidFill>
              </a:rPr>
              <a:t>l</a:t>
            </a:r>
            <a:r>
              <a:rPr lang="en-GB" dirty="0">
                <a:solidFill>
                  <a:srgbClr val="C00000"/>
                </a:solidFill>
              </a:rPr>
              <a:t>', '</a:t>
            </a:r>
            <a:r>
              <a:rPr lang="en-GB" dirty="0">
                <a:solidFill>
                  <a:srgbClr val="0000CC"/>
                </a:solidFill>
              </a:rPr>
              <a:t>w</a:t>
            </a:r>
            <a:r>
              <a:rPr lang="en-GB" dirty="0">
                <a:solidFill>
                  <a:srgbClr val="C00000"/>
                </a:solidFill>
              </a:rPr>
              <a:t>');</a:t>
            </a:r>
            <a:br>
              <a:rPr lang="en-GB" dirty="0">
                <a:solidFill>
                  <a:srgbClr val="C00000"/>
                </a:solidFill>
              </a:rPr>
            </a:br>
            <a:r>
              <a:rPr lang="en-GB" dirty="0">
                <a:solidFill>
                  <a:srgbClr val="C00000"/>
                </a:solidFill>
              </a:rPr>
              <a:t>puts the string "</a:t>
            </a:r>
            <a:r>
              <a:rPr lang="en-GB" dirty="0" err="1">
                <a:solidFill>
                  <a:srgbClr val="0000CC"/>
                </a:solidFill>
              </a:rPr>
              <a:t>Hewwo</a:t>
            </a:r>
            <a:r>
              <a:rPr lang="en-GB" dirty="0">
                <a:solidFill>
                  <a:srgbClr val="C00000"/>
                </a:solidFill>
              </a:rPr>
              <a:t>" into s. </a:t>
            </a:r>
            <a:r>
              <a:rPr lang="en-GB" dirty="0"/>
              <a:t/>
            </a:r>
            <a:br>
              <a:rPr lang="en-GB" dirty="0"/>
            </a:br>
            <a:r>
              <a:rPr lang="en-GB" dirty="0"/>
              <a:t/>
            </a:r>
            <a:br>
              <a:rPr lang="en-GB" dirty="0"/>
            </a:br>
            <a:endParaRPr lang="en-GB" dirty="0"/>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50</a:t>
            </a:fld>
            <a:endParaRPr lang="en-US">
              <a:solidFill>
                <a:srgbClr val="000000"/>
              </a:solidFill>
            </a:endParaRPr>
          </a:p>
        </p:txBody>
      </p:sp>
    </p:spTree>
    <p:extLst>
      <p:ext uri="{BB962C8B-B14F-4D97-AF65-F5344CB8AC3E}">
        <p14:creationId xmlns:p14="http://schemas.microsoft.com/office/powerpoint/2010/main" val="3920774197"/>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0" dirty="0">
                <a:effectLst/>
                <a:latin typeface="+mj-lt"/>
              </a:rPr>
              <a:t>String to Other Conversions</a:t>
            </a:r>
            <a:r>
              <a:rPr lang="en-GB" dirty="0">
                <a:latin typeface="+mj-lt"/>
              </a:rPr>
              <a:t> </a:t>
            </a:r>
            <a:r>
              <a:rPr lang="en-GB" dirty="0"/>
              <a:t/>
            </a:r>
            <a:br>
              <a:rPr lang="en-GB" dirty="0"/>
            </a:br>
            <a:endParaRPr lang="en-GB" dirty="0"/>
          </a:p>
        </p:txBody>
      </p:sp>
      <p:sp>
        <p:nvSpPr>
          <p:cNvPr id="3" name="Content Placeholder 2"/>
          <p:cNvSpPr>
            <a:spLocks noGrp="1"/>
          </p:cNvSpPr>
          <p:nvPr>
            <p:ph idx="1"/>
          </p:nvPr>
        </p:nvSpPr>
        <p:spPr/>
        <p:txBody>
          <a:bodyPr/>
          <a:lstStyle/>
          <a:p>
            <a:r>
              <a:rPr lang="en-GB" dirty="0"/>
              <a:t>String to Other Conversions</a:t>
            </a:r>
            <a:br>
              <a:rPr lang="en-GB" dirty="0"/>
            </a:br>
            <a:r>
              <a:rPr lang="en-GB" dirty="0"/>
              <a:t>• The String class provides </a:t>
            </a:r>
            <a:r>
              <a:rPr lang="en-GB" b="1" i="1" dirty="0" err="1"/>
              <a:t>valueOf</a:t>
            </a:r>
            <a:r>
              <a:rPr lang="en-GB" b="1" i="1" dirty="0"/>
              <a:t> </a:t>
            </a:r>
            <a:r>
              <a:rPr lang="en-GB" dirty="0"/>
              <a:t>methods for</a:t>
            </a:r>
            <a:br>
              <a:rPr lang="en-GB" dirty="0"/>
            </a:br>
            <a:r>
              <a:rPr lang="en-GB" dirty="0"/>
              <a:t>converting a character, an array of characters and</a:t>
            </a:r>
            <a:br>
              <a:rPr lang="en-GB" dirty="0"/>
            </a:br>
            <a:r>
              <a:rPr lang="en-GB" dirty="0"/>
              <a:t>numeric values to strings</a:t>
            </a:r>
            <a:br>
              <a:rPr lang="en-GB" dirty="0"/>
            </a:br>
            <a:r>
              <a:rPr lang="en-GB" dirty="0"/>
              <a:t>– </a:t>
            </a:r>
            <a:r>
              <a:rPr lang="en-GB" b="1" i="1" dirty="0" err="1"/>
              <a:t>valueOf</a:t>
            </a:r>
            <a:r>
              <a:rPr lang="en-GB" b="1" i="1" dirty="0"/>
              <a:t> </a:t>
            </a:r>
            <a:r>
              <a:rPr lang="en-GB" dirty="0"/>
              <a:t>method take different argument types </a:t>
            </a:r>
            <a:br>
              <a:rPr lang="en-GB" dirty="0"/>
            </a:br>
            <a:endParaRPr lang="en-GB" dirty="0"/>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51</a:t>
            </a:fld>
            <a:endParaRPr lang="en-US">
              <a:solidFill>
                <a:srgbClr val="000000"/>
              </a:solidFill>
            </a:endParaRPr>
          </a:p>
        </p:txBody>
      </p:sp>
      <p:pic>
        <p:nvPicPr>
          <p:cNvPr id="5" name="Picture 4"/>
          <p:cNvPicPr>
            <a:picLocks noChangeAspect="1"/>
          </p:cNvPicPr>
          <p:nvPr/>
        </p:nvPicPr>
        <p:blipFill>
          <a:blip r:embed="rId2"/>
          <a:stretch>
            <a:fillRect/>
          </a:stretch>
        </p:blipFill>
        <p:spPr>
          <a:xfrm>
            <a:off x="1170768" y="2915821"/>
            <a:ext cx="6296025" cy="3771900"/>
          </a:xfrm>
          <a:prstGeom prst="rect">
            <a:avLst/>
          </a:prstGeom>
        </p:spPr>
      </p:pic>
    </p:spTree>
    <p:extLst>
      <p:ext uri="{BB962C8B-B14F-4D97-AF65-F5344CB8AC3E}">
        <p14:creationId xmlns:p14="http://schemas.microsoft.com/office/powerpoint/2010/main" val="3005249686"/>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 y="-39523"/>
            <a:ext cx="9048750" cy="869517"/>
          </a:xfrm>
        </p:spPr>
        <p:txBody>
          <a:bodyPr/>
          <a:lstStyle/>
          <a:p>
            <a:r>
              <a:rPr lang="en-GB" dirty="0">
                <a:latin typeface="+mj-lt"/>
              </a:rPr>
              <a:t>String Conversion Example</a:t>
            </a:r>
          </a:p>
        </p:txBody>
      </p:sp>
      <p:sp>
        <p:nvSpPr>
          <p:cNvPr id="3" name="Content Placeholder 2"/>
          <p:cNvSpPr>
            <a:spLocks noGrp="1"/>
          </p:cNvSpPr>
          <p:nvPr>
            <p:ph idx="1"/>
          </p:nvPr>
        </p:nvSpPr>
        <p:spPr/>
        <p:txBody>
          <a:bodyPr/>
          <a:lstStyle/>
          <a:p>
            <a:r>
              <a:rPr lang="en-GB" dirty="0" smtClean="0"/>
              <a:t>To </a:t>
            </a:r>
            <a:r>
              <a:rPr lang="en-GB" dirty="0"/>
              <a:t>convert an int to a String (3 different ways):</a:t>
            </a:r>
            <a:br>
              <a:rPr lang="en-GB" dirty="0"/>
            </a:br>
            <a:r>
              <a:rPr lang="en-GB" b="1" i="1" dirty="0" smtClean="0"/>
              <a:t>int </a:t>
            </a:r>
            <a:r>
              <a:rPr lang="en-GB" b="1" i="1" dirty="0"/>
              <a:t>n = 123;</a:t>
            </a:r>
            <a:br>
              <a:rPr lang="en-GB" b="1" i="1" dirty="0"/>
            </a:br>
            <a:r>
              <a:rPr lang="en-GB" b="1" i="1" dirty="0"/>
              <a:t>String s1 = </a:t>
            </a:r>
            <a:r>
              <a:rPr lang="en-GB" b="1" i="1" dirty="0" err="1"/>
              <a:t>Integer.toString</a:t>
            </a:r>
            <a:r>
              <a:rPr lang="en-GB" b="1" i="1" dirty="0"/>
              <a:t>(n);</a:t>
            </a:r>
            <a:br>
              <a:rPr lang="en-GB" b="1" i="1" dirty="0"/>
            </a:br>
            <a:r>
              <a:rPr lang="en-GB" b="1" i="1" dirty="0"/>
              <a:t>String s2 = </a:t>
            </a:r>
            <a:r>
              <a:rPr lang="en-GB" b="1" i="1" dirty="0" err="1"/>
              <a:t>String.valueOf</a:t>
            </a:r>
            <a:r>
              <a:rPr lang="en-GB" b="1" i="1" dirty="0"/>
              <a:t>(n);</a:t>
            </a:r>
            <a:br>
              <a:rPr lang="en-GB" b="1" i="1" dirty="0"/>
            </a:br>
            <a:r>
              <a:rPr lang="en-GB" b="1" i="1" dirty="0"/>
              <a:t>String s3 = n + </a:t>
            </a:r>
            <a:r>
              <a:rPr lang="en-GB" b="1" i="1" dirty="0" smtClean="0"/>
              <a:t>"";</a:t>
            </a:r>
          </a:p>
          <a:p>
            <a:pPr marL="0" indent="0">
              <a:buNone/>
            </a:pPr>
            <a:endParaRPr lang="en-GB" b="1" i="1" dirty="0" smtClean="0"/>
          </a:p>
          <a:p>
            <a:r>
              <a:rPr lang="en-GB" dirty="0" smtClean="0"/>
              <a:t>To </a:t>
            </a:r>
            <a:r>
              <a:rPr lang="en-GB" dirty="0"/>
              <a:t>convert a string to an int:</a:t>
            </a:r>
            <a:br>
              <a:rPr lang="en-GB" dirty="0"/>
            </a:br>
            <a:r>
              <a:rPr lang="en-GB" b="1" i="1" dirty="0"/>
              <a:t>String s = “1234”;</a:t>
            </a:r>
            <a:br>
              <a:rPr lang="en-GB" b="1" i="1" dirty="0"/>
            </a:br>
            <a:r>
              <a:rPr lang="en-GB" b="1" i="1" dirty="0"/>
              <a:t>int n = </a:t>
            </a:r>
            <a:r>
              <a:rPr lang="en-GB" b="1" i="1" dirty="0" err="1"/>
              <a:t>Integer.parseInt</a:t>
            </a:r>
            <a:r>
              <a:rPr lang="en-GB" b="1" i="1" dirty="0"/>
              <a:t>(s);</a:t>
            </a:r>
            <a:r>
              <a:rPr lang="en-GB" dirty="0"/>
              <a:t> </a:t>
            </a:r>
            <a:br>
              <a:rPr lang="en-GB" dirty="0"/>
            </a:br>
            <a:endParaRPr lang="en-GB" dirty="0"/>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52</a:t>
            </a:fld>
            <a:endParaRPr lang="en-US">
              <a:solidFill>
                <a:srgbClr val="000000"/>
              </a:solidFill>
            </a:endParaRPr>
          </a:p>
        </p:txBody>
      </p:sp>
    </p:spTree>
    <p:extLst>
      <p:ext uri="{BB962C8B-B14F-4D97-AF65-F5344CB8AC3E}">
        <p14:creationId xmlns:p14="http://schemas.microsoft.com/office/powerpoint/2010/main" val="2063805823"/>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463"/>
            <a:ext cx="9048750" cy="869517"/>
          </a:xfrm>
        </p:spPr>
        <p:txBody>
          <a:bodyPr/>
          <a:lstStyle/>
          <a:p>
            <a:r>
              <a:rPr lang="en-GB" dirty="0">
                <a:latin typeface="+mj-lt"/>
              </a:rPr>
              <a:t>String </a:t>
            </a:r>
            <a:r>
              <a:rPr lang="en-GB" dirty="0" smtClean="0">
                <a:latin typeface="+mj-lt"/>
              </a:rPr>
              <a:t>Related Classes</a:t>
            </a:r>
            <a:endParaRPr lang="en-GB" dirty="0">
              <a:latin typeface="+mj-lt"/>
            </a:endParaRPr>
          </a:p>
        </p:txBody>
      </p:sp>
      <p:sp>
        <p:nvSpPr>
          <p:cNvPr id="3" name="Content Placeholder 2"/>
          <p:cNvSpPr>
            <a:spLocks noGrp="1"/>
          </p:cNvSpPr>
          <p:nvPr>
            <p:ph idx="1"/>
          </p:nvPr>
        </p:nvSpPr>
        <p:spPr>
          <a:xfrm>
            <a:off x="792284" y="952023"/>
            <a:ext cx="8140700" cy="5731228"/>
          </a:xfrm>
        </p:spPr>
        <p:txBody>
          <a:bodyPr/>
          <a:lstStyle/>
          <a:p>
            <a:r>
              <a:rPr lang="en-GB" dirty="0" smtClean="0"/>
              <a:t>Java </a:t>
            </a:r>
            <a:r>
              <a:rPr lang="en-GB" dirty="0"/>
              <a:t>provides three String related </a:t>
            </a:r>
            <a:r>
              <a:rPr lang="en-GB" dirty="0" smtClean="0"/>
              <a:t>classes</a:t>
            </a:r>
          </a:p>
          <a:p>
            <a:r>
              <a:rPr lang="en-GB" dirty="0" smtClean="0"/>
              <a:t> </a:t>
            </a:r>
            <a:r>
              <a:rPr lang="en-GB" dirty="0" err="1">
                <a:solidFill>
                  <a:srgbClr val="00B050"/>
                </a:solidFill>
              </a:rPr>
              <a:t>java.lang</a:t>
            </a:r>
            <a:r>
              <a:rPr lang="en-GB" dirty="0">
                <a:solidFill>
                  <a:srgbClr val="00B050"/>
                </a:solidFill>
              </a:rPr>
              <a:t> </a:t>
            </a:r>
            <a:r>
              <a:rPr lang="en-GB" dirty="0" smtClean="0">
                <a:solidFill>
                  <a:srgbClr val="00B050"/>
                </a:solidFill>
              </a:rPr>
              <a:t>package</a:t>
            </a:r>
            <a:r>
              <a:rPr lang="en-GB" dirty="0"/>
              <a:t/>
            </a:r>
            <a:br>
              <a:rPr lang="en-GB" dirty="0"/>
            </a:br>
            <a:r>
              <a:rPr lang="en-GB" dirty="0"/>
              <a:t>– </a:t>
            </a:r>
            <a:r>
              <a:rPr lang="en-GB" b="1" i="1" dirty="0"/>
              <a:t>String </a:t>
            </a:r>
            <a:r>
              <a:rPr lang="en-GB" dirty="0"/>
              <a:t>class: Storing and processing Strings but </a:t>
            </a:r>
            <a:r>
              <a:rPr lang="en-GB" dirty="0" smtClean="0"/>
              <a:t>			</a:t>
            </a:r>
            <a:r>
              <a:rPr lang="en-GB" dirty="0"/>
              <a:t> </a:t>
            </a:r>
            <a:r>
              <a:rPr lang="en-GB" dirty="0" smtClean="0"/>
              <a:t>  Strings created </a:t>
            </a:r>
            <a:r>
              <a:rPr lang="en-GB" dirty="0"/>
              <a:t>using the String </a:t>
            </a:r>
            <a:r>
              <a:rPr lang="en-GB" dirty="0" smtClean="0"/>
              <a:t>			   class </a:t>
            </a:r>
            <a:r>
              <a:rPr lang="en-GB" dirty="0"/>
              <a:t>cannot </a:t>
            </a:r>
            <a:r>
              <a:rPr lang="en-GB" dirty="0" smtClean="0"/>
              <a:t>be modified      					(</a:t>
            </a:r>
            <a:r>
              <a:rPr lang="en-GB" b="1" dirty="0" smtClean="0"/>
              <a:t>immutable</a:t>
            </a:r>
            <a:r>
              <a:rPr lang="en-GB" dirty="0" smtClean="0"/>
              <a:t>)</a:t>
            </a:r>
          </a:p>
          <a:p>
            <a:pPr marL="0" indent="0">
              <a:buNone/>
            </a:pPr>
            <a:r>
              <a:rPr lang="en-GB" dirty="0"/>
              <a:t/>
            </a:r>
            <a:br>
              <a:rPr lang="en-GB" dirty="0"/>
            </a:br>
            <a:r>
              <a:rPr lang="en-GB" dirty="0"/>
              <a:t>– </a:t>
            </a:r>
            <a:r>
              <a:rPr lang="en-GB" b="1" i="1" dirty="0" err="1"/>
              <a:t>StringBuffer</a:t>
            </a:r>
            <a:r>
              <a:rPr lang="en-GB" b="1" i="1" dirty="0"/>
              <a:t> </a:t>
            </a:r>
            <a:r>
              <a:rPr lang="en-GB" dirty="0"/>
              <a:t>class: Create flexible Strings that can </a:t>
            </a:r>
            <a:r>
              <a:rPr lang="en-GB" dirty="0" smtClean="0"/>
              <a:t>  				be modified</a:t>
            </a:r>
            <a:endParaRPr lang="en-GB" dirty="0"/>
          </a:p>
          <a:p>
            <a:pPr>
              <a:buFont typeface="Wingdings" panose="05000000000000000000" pitchFamily="2" charset="2"/>
              <a:buChar char="q"/>
            </a:pPr>
            <a:r>
              <a:rPr lang="en-GB" dirty="0" err="1" smtClean="0">
                <a:solidFill>
                  <a:srgbClr val="00B050"/>
                </a:solidFill>
              </a:rPr>
              <a:t>java.util</a:t>
            </a:r>
            <a:r>
              <a:rPr lang="en-GB" dirty="0" smtClean="0">
                <a:solidFill>
                  <a:srgbClr val="00B050"/>
                </a:solidFill>
              </a:rPr>
              <a:t> </a:t>
            </a:r>
            <a:r>
              <a:rPr lang="en-GB" dirty="0">
                <a:solidFill>
                  <a:srgbClr val="00B050"/>
                </a:solidFill>
              </a:rPr>
              <a:t>package</a:t>
            </a:r>
            <a:r>
              <a:rPr lang="en-GB" dirty="0"/>
              <a:t/>
            </a:r>
            <a:br>
              <a:rPr lang="en-GB" dirty="0"/>
            </a:br>
            <a:r>
              <a:rPr lang="en-GB" dirty="0"/>
              <a:t>– </a:t>
            </a:r>
            <a:r>
              <a:rPr lang="en-GB" b="1" i="1" dirty="0" err="1"/>
              <a:t>StringTokenizer</a:t>
            </a:r>
            <a:r>
              <a:rPr lang="en-GB" b="1" i="1" dirty="0"/>
              <a:t> </a:t>
            </a:r>
            <a:r>
              <a:rPr lang="en-GB" dirty="0"/>
              <a:t>class: Can be used to extract </a:t>
            </a:r>
            <a:r>
              <a:rPr lang="en-GB" dirty="0" smtClean="0"/>
              <a:t>					tokens </a:t>
            </a:r>
            <a:r>
              <a:rPr lang="en-GB" dirty="0"/>
              <a:t>from </a:t>
            </a:r>
            <a:r>
              <a:rPr lang="en-GB" dirty="0" smtClean="0"/>
              <a:t>a String </a:t>
            </a:r>
            <a:r>
              <a:rPr lang="en-GB" dirty="0"/>
              <a:t/>
            </a:r>
            <a:br>
              <a:rPr lang="en-GB" dirty="0"/>
            </a:br>
            <a:endParaRPr lang="en-GB" dirty="0"/>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53</a:t>
            </a:fld>
            <a:endParaRPr lang="en-US">
              <a:solidFill>
                <a:srgbClr val="000000"/>
              </a:solidFill>
            </a:endParaRPr>
          </a:p>
        </p:txBody>
      </p:sp>
    </p:spTree>
    <p:extLst>
      <p:ext uri="{BB962C8B-B14F-4D97-AF65-F5344CB8AC3E}">
        <p14:creationId xmlns:p14="http://schemas.microsoft.com/office/powerpoint/2010/main" val="1397084561"/>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effectLst/>
                <a:latin typeface="+mj-lt"/>
              </a:rPr>
              <a:t>StringBuffer</a:t>
            </a:r>
            <a:endParaRPr lang="en-GB" dirty="0">
              <a:effectLst/>
              <a:latin typeface="+mj-lt"/>
            </a:endParaRPr>
          </a:p>
        </p:txBody>
      </p:sp>
      <p:sp>
        <p:nvSpPr>
          <p:cNvPr id="3" name="Content Placeholder 2"/>
          <p:cNvSpPr>
            <a:spLocks noGrp="1"/>
          </p:cNvSpPr>
          <p:nvPr>
            <p:ph idx="1"/>
          </p:nvPr>
        </p:nvSpPr>
        <p:spPr>
          <a:xfrm>
            <a:off x="177800" y="689317"/>
            <a:ext cx="8966200" cy="5731228"/>
          </a:xfrm>
        </p:spPr>
        <p:txBody>
          <a:bodyPr/>
          <a:lstStyle/>
          <a:p>
            <a:r>
              <a:rPr lang="en-GB" dirty="0" smtClean="0"/>
              <a:t>Can </a:t>
            </a:r>
            <a:r>
              <a:rPr lang="en-GB" dirty="0"/>
              <a:t>be used wherever a string is used</a:t>
            </a:r>
            <a:br>
              <a:rPr lang="en-GB" dirty="0"/>
            </a:br>
            <a:r>
              <a:rPr lang="en-GB" dirty="0"/>
              <a:t>– More flexible than String</a:t>
            </a:r>
            <a:br>
              <a:rPr lang="en-GB" dirty="0"/>
            </a:br>
            <a:r>
              <a:rPr lang="en-GB" dirty="0"/>
              <a:t>– Can </a:t>
            </a:r>
            <a:r>
              <a:rPr lang="en-GB" dirty="0">
                <a:solidFill>
                  <a:srgbClr val="0000CC"/>
                </a:solidFill>
              </a:rPr>
              <a:t>add, insert, or append new contents </a:t>
            </a:r>
            <a:r>
              <a:rPr lang="en-GB" dirty="0"/>
              <a:t>into a string</a:t>
            </a:r>
            <a:br>
              <a:rPr lang="en-GB" dirty="0"/>
            </a:br>
            <a:r>
              <a:rPr lang="en-GB" dirty="0" smtClean="0"/>
              <a:t>buffer</a:t>
            </a:r>
            <a:endParaRPr lang="en-GB" dirty="0"/>
          </a:p>
          <a:p>
            <a:r>
              <a:rPr lang="en-GB" dirty="0" smtClean="0"/>
              <a:t>The </a:t>
            </a:r>
            <a:r>
              <a:rPr lang="en-GB" dirty="0" err="1"/>
              <a:t>StringBuffer</a:t>
            </a:r>
            <a:r>
              <a:rPr lang="en-GB" dirty="0"/>
              <a:t> class has three constructors and</a:t>
            </a:r>
            <a:br>
              <a:rPr lang="en-GB" dirty="0"/>
            </a:br>
            <a:r>
              <a:rPr lang="en-GB" dirty="0"/>
              <a:t>more than 30 methods for managing the buffer and</a:t>
            </a:r>
            <a:br>
              <a:rPr lang="en-GB" dirty="0"/>
            </a:br>
            <a:r>
              <a:rPr lang="en-GB" dirty="0"/>
              <a:t>for modifying strings in the </a:t>
            </a:r>
            <a:r>
              <a:rPr lang="en-GB" dirty="0" smtClean="0"/>
              <a:t>buffer</a:t>
            </a:r>
            <a:endParaRPr lang="en-GB" dirty="0"/>
          </a:p>
          <a:p>
            <a:r>
              <a:rPr lang="en-GB" dirty="0" smtClean="0"/>
              <a:t>Every </a:t>
            </a:r>
            <a:r>
              <a:rPr lang="en-GB" dirty="0" err="1"/>
              <a:t>StringBuffer</a:t>
            </a:r>
            <a:r>
              <a:rPr lang="en-GB" dirty="0"/>
              <a:t> is capable of storing a number of</a:t>
            </a:r>
            <a:br>
              <a:rPr lang="en-GB" dirty="0"/>
            </a:br>
            <a:r>
              <a:rPr lang="en-GB" dirty="0"/>
              <a:t>characters specified by its capacity </a:t>
            </a:r>
            <a:endParaRPr lang="en-GB" dirty="0" smtClean="0"/>
          </a:p>
          <a:p>
            <a:r>
              <a:rPr lang="en-GB" b="1" dirty="0" err="1"/>
              <a:t>StringBuffer</a:t>
            </a:r>
            <a:r>
              <a:rPr lang="en-GB" b="1" dirty="0"/>
              <a:t> </a:t>
            </a:r>
            <a:r>
              <a:rPr lang="en-GB" dirty="0"/>
              <a:t>may have characters and substrings inserted in the middle or appended to the end. </a:t>
            </a:r>
            <a:endParaRPr lang="en-GB" dirty="0" smtClean="0"/>
          </a:p>
          <a:p>
            <a:r>
              <a:rPr lang="en-GB" dirty="0" smtClean="0"/>
              <a:t>It</a:t>
            </a:r>
            <a:r>
              <a:rPr lang="en-GB" b="1" dirty="0"/>
              <a:t> </a:t>
            </a:r>
            <a:r>
              <a:rPr lang="en-GB" dirty="0"/>
              <a:t>will automatically grow to make room for such additions and often has more characters </a:t>
            </a:r>
            <a:r>
              <a:rPr lang="en-GB" dirty="0" smtClean="0"/>
              <a:t>pre-allocated </a:t>
            </a:r>
            <a:r>
              <a:rPr lang="en-GB" dirty="0"/>
              <a:t>than are actually needed, to allow room for growth.</a:t>
            </a:r>
            <a:br>
              <a:rPr lang="en-GB" dirty="0"/>
            </a:br>
            <a:r>
              <a:rPr lang="en-GB" dirty="0"/>
              <a:t/>
            </a:r>
            <a:br>
              <a:rPr lang="en-GB" dirty="0"/>
            </a:br>
            <a:endParaRPr lang="en-GB" dirty="0"/>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54</a:t>
            </a:fld>
            <a:endParaRPr lang="en-US">
              <a:solidFill>
                <a:srgbClr val="000000"/>
              </a:solidFill>
            </a:endParaRPr>
          </a:p>
        </p:txBody>
      </p:sp>
    </p:spTree>
    <p:extLst>
      <p:ext uri="{BB962C8B-B14F-4D97-AF65-F5344CB8AC3E}">
        <p14:creationId xmlns:p14="http://schemas.microsoft.com/office/powerpoint/2010/main" val="3132307017"/>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latin typeface="+mj-lt"/>
              </a:rPr>
              <a:t>String vs. </a:t>
            </a:r>
            <a:r>
              <a:rPr lang="en-GB" dirty="0" err="1" smtClean="0">
                <a:effectLst/>
                <a:latin typeface="+mj-lt"/>
              </a:rPr>
              <a:t>StringBuffer</a:t>
            </a:r>
            <a:endParaRPr lang="en-GB" dirty="0">
              <a:effectLst/>
              <a:latin typeface="+mj-lt"/>
            </a:endParaRPr>
          </a:p>
        </p:txBody>
      </p:sp>
      <p:sp>
        <p:nvSpPr>
          <p:cNvPr id="3" name="Content Placeholder 2"/>
          <p:cNvSpPr>
            <a:spLocks noGrp="1"/>
          </p:cNvSpPr>
          <p:nvPr>
            <p:ph idx="1"/>
          </p:nvPr>
        </p:nvSpPr>
        <p:spPr/>
        <p:txBody>
          <a:bodyPr/>
          <a:lstStyle/>
          <a:p>
            <a:r>
              <a:rPr lang="en-GB" dirty="0"/>
              <a:t>A String object is immutable, which means that once a String object is created, we cannot change it. </a:t>
            </a:r>
            <a:endParaRPr lang="en-GB" dirty="0" smtClean="0"/>
          </a:p>
          <a:p>
            <a:r>
              <a:rPr lang="en-GB" dirty="0" smtClean="0"/>
              <a:t>In </a:t>
            </a:r>
            <a:r>
              <a:rPr lang="en-GB" dirty="0"/>
              <a:t>other words, we can read individual characters in a string, </a:t>
            </a:r>
            <a:r>
              <a:rPr lang="en-GB" dirty="0" smtClean="0"/>
              <a:t>but </a:t>
            </a:r>
            <a:r>
              <a:rPr lang="en-GB" dirty="0" smtClean="0">
                <a:solidFill>
                  <a:srgbClr val="0000CC"/>
                </a:solidFill>
              </a:rPr>
              <a:t>we </a:t>
            </a:r>
            <a:r>
              <a:rPr lang="en-GB" dirty="0">
                <a:solidFill>
                  <a:srgbClr val="0000CC"/>
                </a:solidFill>
              </a:rPr>
              <a:t>cannot add, delete, or modify characters </a:t>
            </a:r>
            <a:r>
              <a:rPr lang="en-GB" dirty="0"/>
              <a:t>of a String object. </a:t>
            </a:r>
          </a:p>
          <a:p>
            <a:r>
              <a:rPr lang="en-GB" dirty="0"/>
              <a:t>Remember that the methods of the String class, such as </a:t>
            </a:r>
            <a:r>
              <a:rPr lang="en-GB" dirty="0" err="1" smtClean="0">
                <a:solidFill>
                  <a:srgbClr val="0000CC"/>
                </a:solidFill>
              </a:rPr>
              <a:t>replaceAll</a:t>
            </a:r>
            <a:r>
              <a:rPr lang="en-GB" dirty="0" smtClean="0">
                <a:solidFill>
                  <a:srgbClr val="0000CC"/>
                </a:solidFill>
              </a:rPr>
              <a:t>()</a:t>
            </a:r>
            <a:r>
              <a:rPr lang="en-GB" dirty="0" smtClean="0"/>
              <a:t> </a:t>
            </a:r>
            <a:r>
              <a:rPr lang="en-GB" dirty="0"/>
              <a:t>and </a:t>
            </a:r>
            <a:r>
              <a:rPr lang="en-GB" dirty="0" smtClean="0">
                <a:solidFill>
                  <a:srgbClr val="0000CC"/>
                </a:solidFill>
              </a:rPr>
              <a:t>substring()</a:t>
            </a:r>
            <a:r>
              <a:rPr lang="en-GB" dirty="0" smtClean="0"/>
              <a:t>, </a:t>
            </a:r>
            <a:r>
              <a:rPr lang="en-GB" dirty="0"/>
              <a:t>do not modify the original string; they return a new string. </a:t>
            </a:r>
            <a:endParaRPr lang="en-GB" dirty="0" smtClean="0"/>
          </a:p>
          <a:p>
            <a:r>
              <a:rPr lang="en-GB" dirty="0" smtClean="0"/>
              <a:t>Java </a:t>
            </a:r>
            <a:r>
              <a:rPr lang="en-GB" dirty="0"/>
              <a:t>adopts this immutability restriction to implement an </a:t>
            </a:r>
            <a:r>
              <a:rPr lang="en-GB" dirty="0">
                <a:solidFill>
                  <a:srgbClr val="0000CC"/>
                </a:solidFill>
              </a:rPr>
              <a:t>efficient memory allocation scheme </a:t>
            </a:r>
            <a:r>
              <a:rPr lang="en-GB" dirty="0"/>
              <a:t>for managing String objects</a:t>
            </a:r>
            <a:r>
              <a:rPr lang="en-GB" dirty="0" smtClean="0"/>
              <a:t>.</a:t>
            </a:r>
          </a:p>
          <a:p>
            <a:r>
              <a:rPr lang="en-GB" dirty="0" smtClean="0"/>
              <a:t>The </a:t>
            </a:r>
            <a:r>
              <a:rPr lang="en-GB" dirty="0">
                <a:solidFill>
                  <a:srgbClr val="0000CC"/>
                </a:solidFill>
              </a:rPr>
              <a:t>immutability</a:t>
            </a:r>
            <a:r>
              <a:rPr lang="en-GB" dirty="0"/>
              <a:t> is the reason why we can treat the string data much as a primitive data type.</a:t>
            </a:r>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55</a:t>
            </a:fld>
            <a:endParaRPr lang="en-US">
              <a:solidFill>
                <a:srgbClr val="000000"/>
              </a:solidFill>
            </a:endParaRPr>
          </a:p>
        </p:txBody>
      </p:sp>
    </p:spTree>
    <p:extLst>
      <p:ext uri="{BB962C8B-B14F-4D97-AF65-F5344CB8AC3E}">
        <p14:creationId xmlns:p14="http://schemas.microsoft.com/office/powerpoint/2010/main" val="2215215164"/>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b="1" dirty="0" err="1" smtClean="0">
                <a:effectLst/>
                <a:latin typeface="+mj-lt"/>
              </a:rPr>
              <a:t>StringBuffer</a:t>
            </a:r>
            <a:r>
              <a:rPr lang="en-US" altLang="en-US" dirty="0" smtClean="0">
                <a:latin typeface="+mj-lt"/>
              </a:rPr>
              <a:t> </a:t>
            </a:r>
            <a:r>
              <a:rPr lang="en-US" altLang="en-US" dirty="0" smtClean="0">
                <a:effectLst/>
                <a:latin typeface="+mj-lt"/>
              </a:rPr>
              <a:t>Constructors</a:t>
            </a:r>
          </a:p>
        </p:txBody>
      </p:sp>
      <p:sp>
        <p:nvSpPr>
          <p:cNvPr id="23555" name="Rectangle 3"/>
          <p:cNvSpPr>
            <a:spLocks noGrp="1" noChangeArrowheads="1"/>
          </p:cNvSpPr>
          <p:nvPr>
            <p:ph type="body" idx="1"/>
          </p:nvPr>
        </p:nvSpPr>
        <p:spPr/>
        <p:txBody>
          <a:bodyPr/>
          <a:lstStyle/>
          <a:p>
            <a:pPr eaLnBrk="1" hangingPunct="1">
              <a:buFontTx/>
              <a:buNone/>
            </a:pPr>
            <a:r>
              <a:rPr lang="en-US" altLang="en-US" sz="2800" dirty="0" smtClean="0"/>
              <a:t>public </a:t>
            </a:r>
            <a:r>
              <a:rPr lang="en-US" altLang="en-US" sz="2800" dirty="0" err="1" smtClean="0"/>
              <a:t>StringBuffer</a:t>
            </a:r>
            <a:r>
              <a:rPr lang="en-US" altLang="en-US" sz="2800" dirty="0" smtClean="0"/>
              <a:t>( )</a:t>
            </a:r>
          </a:p>
          <a:p>
            <a:pPr lvl="1" eaLnBrk="1" hangingPunct="1"/>
            <a:r>
              <a:rPr lang="en-US" altLang="en-US" sz="2400" dirty="0" smtClean="0"/>
              <a:t>No characters in it and an initial capacity of </a:t>
            </a:r>
            <a:r>
              <a:rPr lang="en-US" altLang="en-US" sz="2400" dirty="0" smtClean="0">
                <a:solidFill>
                  <a:srgbClr val="0070C0"/>
                </a:solidFill>
              </a:rPr>
              <a:t>16 characters</a:t>
            </a:r>
          </a:p>
          <a:p>
            <a:pPr eaLnBrk="1" hangingPunct="1">
              <a:buFontTx/>
              <a:buNone/>
            </a:pPr>
            <a:r>
              <a:rPr lang="en-US" altLang="en-US" sz="2800" dirty="0" smtClean="0"/>
              <a:t>public </a:t>
            </a:r>
            <a:r>
              <a:rPr lang="en-US" altLang="en-US" sz="2800" dirty="0" err="1" smtClean="0"/>
              <a:t>StringBuffer</a:t>
            </a:r>
            <a:r>
              <a:rPr lang="en-US" altLang="en-US" sz="2800" dirty="0" smtClean="0"/>
              <a:t> (</a:t>
            </a:r>
            <a:r>
              <a:rPr lang="en-US" altLang="en-US" sz="2800" dirty="0" err="1" smtClean="0"/>
              <a:t>int</a:t>
            </a:r>
            <a:r>
              <a:rPr lang="en-US" altLang="en-US" sz="2800" dirty="0" smtClean="0"/>
              <a:t> length)</a:t>
            </a:r>
          </a:p>
          <a:p>
            <a:pPr lvl="1" eaLnBrk="1" hangingPunct="1"/>
            <a:r>
              <a:rPr lang="en-US" altLang="en-US" sz="2400" dirty="0" smtClean="0"/>
              <a:t>No characters in it and an initial capacity specified by the length argument</a:t>
            </a:r>
          </a:p>
          <a:p>
            <a:pPr eaLnBrk="1" hangingPunct="1">
              <a:buFontTx/>
              <a:buNone/>
            </a:pPr>
            <a:r>
              <a:rPr lang="en-US" altLang="en-US" sz="2800" dirty="0" smtClean="0"/>
              <a:t>public </a:t>
            </a:r>
            <a:r>
              <a:rPr lang="en-US" altLang="en-US" sz="2800" dirty="0" err="1" smtClean="0"/>
              <a:t>StringBuffer</a:t>
            </a:r>
            <a:r>
              <a:rPr lang="en-US" altLang="en-US" sz="2800" dirty="0" smtClean="0"/>
              <a:t> (String string)</a:t>
            </a:r>
          </a:p>
          <a:p>
            <a:pPr lvl="1" eaLnBrk="1" hangingPunct="1"/>
            <a:r>
              <a:rPr lang="en-US" altLang="en-US" sz="2400" dirty="0" smtClean="0"/>
              <a:t>Contains String argument and an initial capacity of the buffer is 16 plus the length of the argument</a:t>
            </a:r>
          </a:p>
          <a:p>
            <a:pPr lvl="1" eaLnBrk="1" hangingPunct="1"/>
            <a:endParaRPr lang="en-US" altLang="en-US" sz="2400" dirty="0" smtClean="0"/>
          </a:p>
        </p:txBody>
      </p:sp>
    </p:spTree>
    <p:extLst>
      <p:ext uri="{BB962C8B-B14F-4D97-AF65-F5344CB8AC3E}">
        <p14:creationId xmlns:p14="http://schemas.microsoft.com/office/powerpoint/2010/main" val="630288225"/>
      </p:ext>
    </p:extLst>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99868" y="-84406"/>
            <a:ext cx="7772400" cy="1143000"/>
          </a:xfrm>
        </p:spPr>
        <p:txBody>
          <a:bodyPr/>
          <a:lstStyle/>
          <a:p>
            <a:pPr eaLnBrk="1" hangingPunct="1"/>
            <a:r>
              <a:rPr lang="en-US" altLang="en-US" b="1" i="1" dirty="0" err="1" smtClean="0">
                <a:effectLst/>
                <a:latin typeface="+mj-lt"/>
              </a:rPr>
              <a:t>StringBuffer</a:t>
            </a:r>
            <a:r>
              <a:rPr lang="en-US" altLang="en-US" dirty="0" smtClean="0">
                <a:effectLst/>
                <a:latin typeface="+mj-lt"/>
              </a:rPr>
              <a:t> Methods</a:t>
            </a:r>
          </a:p>
        </p:txBody>
      </p:sp>
      <p:sp>
        <p:nvSpPr>
          <p:cNvPr id="24579" name="Rectangle 3"/>
          <p:cNvSpPr>
            <a:spLocks noGrp="1" noChangeArrowheads="1"/>
          </p:cNvSpPr>
          <p:nvPr>
            <p:ph type="body" idx="1"/>
          </p:nvPr>
        </p:nvSpPr>
        <p:spPr>
          <a:xfrm>
            <a:off x="559191" y="909711"/>
            <a:ext cx="7772400" cy="4114800"/>
          </a:xfrm>
        </p:spPr>
        <p:txBody>
          <a:bodyPr/>
          <a:lstStyle/>
          <a:p>
            <a:pPr eaLnBrk="1" hangingPunct="1"/>
            <a:r>
              <a:rPr lang="en-US" altLang="en-US" sz="2800" dirty="0" smtClean="0"/>
              <a:t>capacity method: </a:t>
            </a:r>
          </a:p>
          <a:p>
            <a:pPr marL="0" indent="0" eaLnBrk="1" hangingPunct="1">
              <a:buNone/>
            </a:pPr>
            <a:r>
              <a:rPr lang="en-US" dirty="0"/>
              <a:t> </a:t>
            </a:r>
            <a:r>
              <a:rPr lang="en-US" dirty="0" smtClean="0"/>
              <a:t>   </a:t>
            </a:r>
            <a:r>
              <a:rPr lang="en-GB" dirty="0" err="1" smtClean="0"/>
              <a:t>int</a:t>
            </a:r>
            <a:r>
              <a:rPr lang="en-GB" dirty="0" smtClean="0"/>
              <a:t> </a:t>
            </a:r>
            <a:r>
              <a:rPr lang="en-GB" dirty="0"/>
              <a:t>capacity( ) </a:t>
            </a:r>
            <a:endParaRPr lang="en-US" altLang="en-US" sz="2800" dirty="0" smtClean="0"/>
          </a:p>
          <a:p>
            <a:pPr lvl="1" eaLnBrk="1" hangingPunct="1">
              <a:lnSpc>
                <a:spcPct val="90000"/>
              </a:lnSpc>
            </a:pPr>
            <a:r>
              <a:rPr lang="en-US" altLang="en-US" sz="2400" dirty="0" smtClean="0"/>
              <a:t>Returns the current capacity of the string buffer</a:t>
            </a:r>
          </a:p>
          <a:p>
            <a:pPr eaLnBrk="1" hangingPunct="1"/>
            <a:r>
              <a:rPr lang="en-US" altLang="en-US" sz="2800" dirty="0" smtClean="0"/>
              <a:t>length method:</a:t>
            </a:r>
          </a:p>
          <a:p>
            <a:pPr marL="0" indent="0" eaLnBrk="1" hangingPunct="1">
              <a:buNone/>
            </a:pPr>
            <a:r>
              <a:rPr lang="en-US" dirty="0"/>
              <a:t> </a:t>
            </a:r>
            <a:r>
              <a:rPr lang="en-US" dirty="0" smtClean="0"/>
              <a:t>   </a:t>
            </a:r>
            <a:r>
              <a:rPr lang="en-GB" dirty="0" err="1" smtClean="0"/>
              <a:t>int</a:t>
            </a:r>
            <a:r>
              <a:rPr lang="en-GB" dirty="0" smtClean="0"/>
              <a:t> </a:t>
            </a:r>
            <a:r>
              <a:rPr lang="en-GB" dirty="0"/>
              <a:t>length( </a:t>
            </a:r>
            <a:r>
              <a:rPr lang="en-GB" dirty="0" smtClean="0"/>
              <a:t>)</a:t>
            </a:r>
            <a:endParaRPr lang="en-US" altLang="en-US" sz="2800" dirty="0" smtClean="0"/>
          </a:p>
          <a:p>
            <a:pPr lvl="1" eaLnBrk="1" hangingPunct="1">
              <a:lnSpc>
                <a:spcPct val="90000"/>
              </a:lnSpc>
            </a:pPr>
            <a:r>
              <a:rPr lang="en-US" altLang="en-US" sz="2400" dirty="0" smtClean="0"/>
              <a:t>Returns the number of characters in the string buffer</a:t>
            </a:r>
          </a:p>
          <a:p>
            <a:pPr lvl="1" eaLnBrk="1" hangingPunct="1">
              <a:lnSpc>
                <a:spcPct val="90000"/>
              </a:lnSpc>
            </a:pPr>
            <a:endParaRPr lang="en-US" altLang="en-US" sz="2400" dirty="0" smtClean="0"/>
          </a:p>
        </p:txBody>
      </p:sp>
      <p:sp>
        <p:nvSpPr>
          <p:cNvPr id="3" name="Rectangle 2"/>
          <p:cNvSpPr/>
          <p:nvPr/>
        </p:nvSpPr>
        <p:spPr>
          <a:xfrm>
            <a:off x="525780" y="4062709"/>
            <a:ext cx="6467621" cy="2585323"/>
          </a:xfrm>
          <a:prstGeom prst="rect">
            <a:avLst/>
          </a:prstGeom>
        </p:spPr>
        <p:txBody>
          <a:bodyPr wrap="square">
            <a:spAutoFit/>
          </a:bodyPr>
          <a:lstStyle/>
          <a:p>
            <a:r>
              <a:rPr lang="en-GB" sz="1800" b="0" dirty="0">
                <a:solidFill>
                  <a:srgbClr val="242021"/>
                </a:solidFill>
                <a:latin typeface="Gill Sans MT" panose="020B0502020104020203" pitchFamily="34" charset="0"/>
              </a:rPr>
              <a:t>// </a:t>
            </a:r>
            <a:r>
              <a:rPr lang="en-GB" sz="1800" b="0" dirty="0" err="1">
                <a:solidFill>
                  <a:srgbClr val="242021"/>
                </a:solidFill>
                <a:latin typeface="Gill Sans MT" panose="020B0502020104020203" pitchFamily="34" charset="0"/>
              </a:rPr>
              <a:t>StringBuffer</a:t>
            </a:r>
            <a:r>
              <a:rPr lang="en-GB" sz="1800" b="0" dirty="0">
                <a:solidFill>
                  <a:srgbClr val="242021"/>
                </a:solidFill>
                <a:latin typeface="Gill Sans MT" panose="020B0502020104020203" pitchFamily="34" charset="0"/>
              </a:rPr>
              <a:t> length vs. capacity.</a:t>
            </a:r>
            <a:br>
              <a:rPr lang="en-GB" sz="1800" b="0" dirty="0">
                <a:solidFill>
                  <a:srgbClr val="242021"/>
                </a:solidFill>
                <a:latin typeface="Gill Sans MT" panose="020B0502020104020203" pitchFamily="34" charset="0"/>
              </a:rPr>
            </a:br>
            <a:r>
              <a:rPr lang="en-GB" sz="1800" b="0" dirty="0">
                <a:solidFill>
                  <a:srgbClr val="242021"/>
                </a:solidFill>
                <a:latin typeface="Gill Sans MT" panose="020B0502020104020203" pitchFamily="34" charset="0"/>
              </a:rPr>
              <a:t>class </a:t>
            </a:r>
            <a:r>
              <a:rPr lang="en-GB" sz="1800" b="0" dirty="0" err="1">
                <a:solidFill>
                  <a:srgbClr val="242021"/>
                </a:solidFill>
                <a:latin typeface="Gill Sans MT" panose="020B0502020104020203" pitchFamily="34" charset="0"/>
              </a:rPr>
              <a:t>StringBufferDemo</a:t>
            </a:r>
            <a:r>
              <a:rPr lang="en-GB" sz="1800" b="0" dirty="0">
                <a:solidFill>
                  <a:srgbClr val="242021"/>
                </a:solidFill>
                <a:latin typeface="Gill Sans MT" panose="020B0502020104020203" pitchFamily="34" charset="0"/>
              </a:rPr>
              <a:t> {</a:t>
            </a:r>
            <a:br>
              <a:rPr lang="en-GB" sz="1800" b="0" dirty="0">
                <a:solidFill>
                  <a:srgbClr val="242021"/>
                </a:solidFill>
                <a:latin typeface="Gill Sans MT" panose="020B0502020104020203" pitchFamily="34" charset="0"/>
              </a:rPr>
            </a:br>
            <a:r>
              <a:rPr lang="en-GB" sz="1800" b="0" dirty="0" smtClean="0">
                <a:solidFill>
                  <a:srgbClr val="242021"/>
                </a:solidFill>
                <a:latin typeface="Gill Sans MT" panose="020B0502020104020203" pitchFamily="34" charset="0"/>
              </a:rPr>
              <a:t>	public </a:t>
            </a:r>
            <a:r>
              <a:rPr lang="en-GB" sz="1800" b="0" dirty="0">
                <a:solidFill>
                  <a:srgbClr val="242021"/>
                </a:solidFill>
                <a:latin typeface="Gill Sans MT" panose="020B0502020104020203" pitchFamily="34" charset="0"/>
              </a:rPr>
              <a:t>static void main(String </a:t>
            </a:r>
            <a:r>
              <a:rPr lang="en-GB" sz="1800" b="0" dirty="0" err="1">
                <a:solidFill>
                  <a:srgbClr val="242021"/>
                </a:solidFill>
                <a:latin typeface="Gill Sans MT" panose="020B0502020104020203" pitchFamily="34" charset="0"/>
              </a:rPr>
              <a:t>args</a:t>
            </a:r>
            <a:r>
              <a:rPr lang="en-GB" sz="1800" b="0" dirty="0">
                <a:solidFill>
                  <a:srgbClr val="242021"/>
                </a:solidFill>
                <a:latin typeface="Gill Sans MT" panose="020B0502020104020203" pitchFamily="34" charset="0"/>
              </a:rPr>
              <a:t>[]) {</a:t>
            </a:r>
            <a:br>
              <a:rPr lang="en-GB" sz="1800" b="0" dirty="0">
                <a:solidFill>
                  <a:srgbClr val="242021"/>
                </a:solidFill>
                <a:latin typeface="Gill Sans MT" panose="020B0502020104020203" pitchFamily="34" charset="0"/>
              </a:rPr>
            </a:br>
            <a:r>
              <a:rPr lang="en-GB" sz="1800" b="0" dirty="0" smtClean="0">
                <a:solidFill>
                  <a:srgbClr val="242021"/>
                </a:solidFill>
                <a:latin typeface="Gill Sans MT" panose="020B0502020104020203" pitchFamily="34" charset="0"/>
              </a:rPr>
              <a:t>		</a:t>
            </a:r>
            <a:r>
              <a:rPr lang="en-GB" sz="1800" b="0" dirty="0" err="1" smtClean="0">
                <a:solidFill>
                  <a:srgbClr val="242021"/>
                </a:solidFill>
                <a:latin typeface="Gill Sans MT" panose="020B0502020104020203" pitchFamily="34" charset="0"/>
              </a:rPr>
              <a:t>StringBuffer</a:t>
            </a:r>
            <a:r>
              <a:rPr lang="en-GB" sz="1800" b="0" dirty="0" smtClean="0">
                <a:solidFill>
                  <a:srgbClr val="242021"/>
                </a:solidFill>
                <a:latin typeface="Gill Sans MT" panose="020B0502020104020203" pitchFamily="34" charset="0"/>
              </a:rPr>
              <a:t> </a:t>
            </a:r>
            <a:r>
              <a:rPr lang="en-GB" sz="1800" b="0" dirty="0" err="1">
                <a:solidFill>
                  <a:srgbClr val="242021"/>
                </a:solidFill>
                <a:latin typeface="Gill Sans MT" panose="020B0502020104020203" pitchFamily="34" charset="0"/>
              </a:rPr>
              <a:t>sb</a:t>
            </a:r>
            <a:r>
              <a:rPr lang="en-GB" sz="1800" b="0" dirty="0">
                <a:solidFill>
                  <a:srgbClr val="242021"/>
                </a:solidFill>
                <a:latin typeface="Gill Sans MT" panose="020B0502020104020203" pitchFamily="34" charset="0"/>
              </a:rPr>
              <a:t> = new </a:t>
            </a:r>
            <a:r>
              <a:rPr lang="en-GB" sz="1800" b="0" dirty="0" err="1">
                <a:solidFill>
                  <a:srgbClr val="242021"/>
                </a:solidFill>
                <a:latin typeface="Gill Sans MT" panose="020B0502020104020203" pitchFamily="34" charset="0"/>
              </a:rPr>
              <a:t>StringBuffer</a:t>
            </a:r>
            <a:r>
              <a:rPr lang="en-GB" sz="1800" b="0" dirty="0">
                <a:solidFill>
                  <a:srgbClr val="242021"/>
                </a:solidFill>
                <a:latin typeface="Gill Sans MT" panose="020B0502020104020203" pitchFamily="34" charset="0"/>
              </a:rPr>
              <a:t>("Hello");</a:t>
            </a:r>
            <a:br>
              <a:rPr lang="en-GB" sz="1800" b="0" dirty="0">
                <a:solidFill>
                  <a:srgbClr val="242021"/>
                </a:solidFill>
                <a:latin typeface="Gill Sans MT" panose="020B0502020104020203" pitchFamily="34" charset="0"/>
              </a:rPr>
            </a:br>
            <a:r>
              <a:rPr lang="en-GB" sz="1800" b="0" dirty="0" smtClean="0">
                <a:solidFill>
                  <a:srgbClr val="242021"/>
                </a:solidFill>
                <a:latin typeface="Gill Sans MT" panose="020B0502020104020203" pitchFamily="34" charset="0"/>
              </a:rPr>
              <a:t>		</a:t>
            </a:r>
            <a:r>
              <a:rPr lang="en-GB" sz="1800" b="0" dirty="0" err="1" smtClean="0">
                <a:solidFill>
                  <a:srgbClr val="242021"/>
                </a:solidFill>
                <a:latin typeface="Gill Sans MT" panose="020B0502020104020203" pitchFamily="34" charset="0"/>
              </a:rPr>
              <a:t>System.out.println</a:t>
            </a:r>
            <a:r>
              <a:rPr lang="en-GB" sz="1800" b="0" dirty="0">
                <a:solidFill>
                  <a:srgbClr val="242021"/>
                </a:solidFill>
                <a:latin typeface="Gill Sans MT" panose="020B0502020104020203" pitchFamily="34" charset="0"/>
              </a:rPr>
              <a:t>("buffer = " + </a:t>
            </a:r>
            <a:r>
              <a:rPr lang="en-GB" sz="1800" b="0" dirty="0" err="1">
                <a:solidFill>
                  <a:srgbClr val="242021"/>
                </a:solidFill>
                <a:latin typeface="Gill Sans MT" panose="020B0502020104020203" pitchFamily="34" charset="0"/>
              </a:rPr>
              <a:t>sb</a:t>
            </a:r>
            <a:r>
              <a:rPr lang="en-GB" sz="1800" b="0" dirty="0">
                <a:solidFill>
                  <a:srgbClr val="242021"/>
                </a:solidFill>
                <a:latin typeface="Gill Sans MT" panose="020B0502020104020203" pitchFamily="34" charset="0"/>
              </a:rPr>
              <a:t>);</a:t>
            </a:r>
            <a:br>
              <a:rPr lang="en-GB" sz="1800" b="0" dirty="0">
                <a:solidFill>
                  <a:srgbClr val="242021"/>
                </a:solidFill>
                <a:latin typeface="Gill Sans MT" panose="020B0502020104020203" pitchFamily="34" charset="0"/>
              </a:rPr>
            </a:br>
            <a:r>
              <a:rPr lang="en-GB" sz="1800" b="0" dirty="0" smtClean="0">
                <a:solidFill>
                  <a:srgbClr val="242021"/>
                </a:solidFill>
                <a:latin typeface="Gill Sans MT" panose="020B0502020104020203" pitchFamily="34" charset="0"/>
              </a:rPr>
              <a:t>		</a:t>
            </a:r>
            <a:r>
              <a:rPr lang="en-GB" sz="1800" b="0" dirty="0" err="1" smtClean="0">
                <a:solidFill>
                  <a:srgbClr val="242021"/>
                </a:solidFill>
                <a:latin typeface="Gill Sans MT" panose="020B0502020104020203" pitchFamily="34" charset="0"/>
              </a:rPr>
              <a:t>System.out.println</a:t>
            </a:r>
            <a:r>
              <a:rPr lang="en-GB" sz="1800" b="0" dirty="0">
                <a:solidFill>
                  <a:srgbClr val="242021"/>
                </a:solidFill>
                <a:latin typeface="Gill Sans MT" panose="020B0502020104020203" pitchFamily="34" charset="0"/>
              </a:rPr>
              <a:t>("length = " + </a:t>
            </a:r>
            <a:r>
              <a:rPr lang="en-GB" sz="1800" b="0" dirty="0" err="1">
                <a:solidFill>
                  <a:srgbClr val="242021"/>
                </a:solidFill>
                <a:latin typeface="Gill Sans MT" panose="020B0502020104020203" pitchFamily="34" charset="0"/>
              </a:rPr>
              <a:t>sb.length</a:t>
            </a:r>
            <a:r>
              <a:rPr lang="en-GB" sz="1800" b="0" dirty="0">
                <a:solidFill>
                  <a:srgbClr val="242021"/>
                </a:solidFill>
                <a:latin typeface="Gill Sans MT" panose="020B0502020104020203" pitchFamily="34" charset="0"/>
              </a:rPr>
              <a:t>());</a:t>
            </a:r>
            <a:br>
              <a:rPr lang="en-GB" sz="1800" b="0" dirty="0">
                <a:solidFill>
                  <a:srgbClr val="242021"/>
                </a:solidFill>
                <a:latin typeface="Gill Sans MT" panose="020B0502020104020203" pitchFamily="34" charset="0"/>
              </a:rPr>
            </a:br>
            <a:r>
              <a:rPr lang="en-GB" sz="1800" b="0" dirty="0" smtClean="0">
                <a:solidFill>
                  <a:srgbClr val="242021"/>
                </a:solidFill>
                <a:latin typeface="Gill Sans MT" panose="020B0502020104020203" pitchFamily="34" charset="0"/>
              </a:rPr>
              <a:t>		</a:t>
            </a:r>
            <a:r>
              <a:rPr lang="en-GB" sz="1800" b="0" dirty="0" err="1" smtClean="0">
                <a:solidFill>
                  <a:srgbClr val="242021"/>
                </a:solidFill>
                <a:latin typeface="Gill Sans MT" panose="020B0502020104020203" pitchFamily="34" charset="0"/>
              </a:rPr>
              <a:t>System.out.println</a:t>
            </a:r>
            <a:r>
              <a:rPr lang="en-GB" sz="1800" b="0" dirty="0">
                <a:solidFill>
                  <a:srgbClr val="242021"/>
                </a:solidFill>
                <a:latin typeface="Gill Sans MT" panose="020B0502020104020203" pitchFamily="34" charset="0"/>
              </a:rPr>
              <a:t>("capacity = " + </a:t>
            </a:r>
            <a:r>
              <a:rPr lang="en-GB" sz="1800" b="0" dirty="0" err="1">
                <a:solidFill>
                  <a:srgbClr val="242021"/>
                </a:solidFill>
                <a:latin typeface="Gill Sans MT" panose="020B0502020104020203" pitchFamily="34" charset="0"/>
              </a:rPr>
              <a:t>sb.capacity</a:t>
            </a:r>
            <a:r>
              <a:rPr lang="en-GB" sz="1800" b="0" dirty="0">
                <a:solidFill>
                  <a:srgbClr val="242021"/>
                </a:solidFill>
                <a:latin typeface="Gill Sans MT" panose="020B0502020104020203" pitchFamily="34" charset="0"/>
              </a:rPr>
              <a:t>());</a:t>
            </a:r>
            <a:br>
              <a:rPr lang="en-GB" sz="1800" b="0" dirty="0">
                <a:solidFill>
                  <a:srgbClr val="242021"/>
                </a:solidFill>
                <a:latin typeface="Gill Sans MT" panose="020B0502020104020203" pitchFamily="34" charset="0"/>
              </a:rPr>
            </a:br>
            <a:r>
              <a:rPr lang="en-GB" sz="1800" b="0" dirty="0" smtClean="0">
                <a:solidFill>
                  <a:srgbClr val="242021"/>
                </a:solidFill>
                <a:latin typeface="Gill Sans MT" panose="020B0502020104020203" pitchFamily="34" charset="0"/>
              </a:rPr>
              <a:t>	}</a:t>
            </a:r>
          </a:p>
          <a:p>
            <a:r>
              <a:rPr lang="en-GB" sz="1800" b="0" dirty="0" smtClean="0">
                <a:solidFill>
                  <a:srgbClr val="242021"/>
                </a:solidFill>
                <a:latin typeface="Gill Sans MT" panose="020B0502020104020203" pitchFamily="34" charset="0"/>
              </a:rPr>
              <a:t> }</a:t>
            </a:r>
            <a:r>
              <a:rPr lang="en-GB" sz="1800" dirty="0" smtClean="0">
                <a:latin typeface="Gill Sans MT" panose="020B0502020104020203" pitchFamily="34" charset="0"/>
              </a:rPr>
              <a:t> </a:t>
            </a:r>
            <a:endParaRPr lang="en-GB" dirty="0"/>
          </a:p>
        </p:txBody>
      </p:sp>
      <p:sp>
        <p:nvSpPr>
          <p:cNvPr id="4" name="Rectangle 3"/>
          <p:cNvSpPr/>
          <p:nvPr/>
        </p:nvSpPr>
        <p:spPr>
          <a:xfrm>
            <a:off x="7223761" y="4462818"/>
            <a:ext cx="1568547" cy="1785104"/>
          </a:xfrm>
          <a:prstGeom prst="rect">
            <a:avLst/>
          </a:prstGeom>
          <a:solidFill>
            <a:schemeClr val="bg1"/>
          </a:solidFill>
          <a:ln>
            <a:solidFill>
              <a:schemeClr val="accent1"/>
            </a:solidFill>
          </a:ln>
        </p:spPr>
        <p:txBody>
          <a:bodyPr wrap="square">
            <a:spAutoFit/>
          </a:bodyPr>
          <a:lstStyle/>
          <a:p>
            <a:r>
              <a:rPr lang="en-GB" sz="1800" u="sng" dirty="0" smtClean="0">
                <a:solidFill>
                  <a:srgbClr val="242021"/>
                </a:solidFill>
                <a:latin typeface="CourierStd"/>
              </a:rPr>
              <a:t>OUTPUT:</a:t>
            </a:r>
          </a:p>
          <a:p>
            <a:endParaRPr lang="en-GB" sz="1800" u="sng" dirty="0" smtClean="0">
              <a:solidFill>
                <a:srgbClr val="242021"/>
              </a:solidFill>
              <a:latin typeface="CourierStd"/>
            </a:endParaRPr>
          </a:p>
          <a:p>
            <a:r>
              <a:rPr lang="en-GB" sz="1800" b="0" dirty="0" smtClean="0">
                <a:solidFill>
                  <a:srgbClr val="242021"/>
                </a:solidFill>
                <a:latin typeface="CourierStd"/>
              </a:rPr>
              <a:t>buffer </a:t>
            </a:r>
            <a:r>
              <a:rPr lang="en-GB" sz="1800" b="0" dirty="0">
                <a:solidFill>
                  <a:srgbClr val="242021"/>
                </a:solidFill>
                <a:latin typeface="CourierStd"/>
              </a:rPr>
              <a:t>= Hello</a:t>
            </a:r>
            <a:br>
              <a:rPr lang="en-GB" sz="1800" b="0" dirty="0">
                <a:solidFill>
                  <a:srgbClr val="242021"/>
                </a:solidFill>
                <a:latin typeface="CourierStd"/>
              </a:rPr>
            </a:br>
            <a:r>
              <a:rPr lang="en-GB" sz="1800" b="0" dirty="0">
                <a:solidFill>
                  <a:srgbClr val="242021"/>
                </a:solidFill>
                <a:latin typeface="CourierStd"/>
              </a:rPr>
              <a:t>length = 5</a:t>
            </a:r>
            <a:br>
              <a:rPr lang="en-GB" sz="1800" b="0" dirty="0">
                <a:solidFill>
                  <a:srgbClr val="242021"/>
                </a:solidFill>
                <a:latin typeface="CourierStd"/>
              </a:rPr>
            </a:br>
            <a:r>
              <a:rPr lang="en-GB" sz="1800" b="0" dirty="0">
                <a:solidFill>
                  <a:srgbClr val="242021"/>
                </a:solidFill>
                <a:latin typeface="CourierStd"/>
              </a:rPr>
              <a:t>capacity = 21</a:t>
            </a:r>
            <a:r>
              <a:rPr lang="en-GB" sz="1800" dirty="0"/>
              <a:t> </a:t>
            </a:r>
            <a:r>
              <a:rPr lang="en-GB" dirty="0"/>
              <a:t/>
            </a:r>
            <a:br>
              <a:rPr lang="en-GB" dirty="0"/>
            </a:br>
            <a:endParaRPr lang="en-GB" dirty="0"/>
          </a:p>
        </p:txBody>
      </p:sp>
    </p:spTree>
    <p:extLst>
      <p:ext uri="{BB962C8B-B14F-4D97-AF65-F5344CB8AC3E}">
        <p14:creationId xmlns:p14="http://schemas.microsoft.com/office/powerpoint/2010/main" val="86904135"/>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99868" y="-84406"/>
            <a:ext cx="7772400" cy="1143000"/>
          </a:xfrm>
        </p:spPr>
        <p:txBody>
          <a:bodyPr/>
          <a:lstStyle/>
          <a:p>
            <a:pPr eaLnBrk="1" hangingPunct="1"/>
            <a:r>
              <a:rPr lang="en-US" altLang="en-US" b="1" i="1" dirty="0" err="1" smtClean="0">
                <a:effectLst/>
                <a:latin typeface="+mj-lt"/>
              </a:rPr>
              <a:t>StringBuffer</a:t>
            </a:r>
            <a:r>
              <a:rPr lang="en-US" altLang="en-US" dirty="0" smtClean="0">
                <a:effectLst/>
                <a:latin typeface="+mj-lt"/>
              </a:rPr>
              <a:t> Methods</a:t>
            </a:r>
          </a:p>
        </p:txBody>
      </p:sp>
      <p:sp>
        <p:nvSpPr>
          <p:cNvPr id="24579" name="Rectangle 3"/>
          <p:cNvSpPr>
            <a:spLocks noGrp="1" noChangeArrowheads="1"/>
          </p:cNvSpPr>
          <p:nvPr>
            <p:ph type="body" idx="1"/>
          </p:nvPr>
        </p:nvSpPr>
        <p:spPr>
          <a:xfrm>
            <a:off x="559191" y="909711"/>
            <a:ext cx="7772400" cy="4114800"/>
          </a:xfrm>
        </p:spPr>
        <p:txBody>
          <a:bodyPr/>
          <a:lstStyle/>
          <a:p>
            <a:pPr eaLnBrk="1" hangingPunct="1">
              <a:lnSpc>
                <a:spcPct val="90000"/>
              </a:lnSpc>
            </a:pPr>
            <a:r>
              <a:rPr lang="en-US" altLang="en-US" sz="2800" dirty="0" err="1" smtClean="0"/>
              <a:t>setLength</a:t>
            </a:r>
            <a:r>
              <a:rPr lang="en-US" altLang="en-US" sz="2800" dirty="0" smtClean="0"/>
              <a:t> method:</a:t>
            </a:r>
          </a:p>
          <a:p>
            <a:pPr marL="0" indent="0" eaLnBrk="1" hangingPunct="1">
              <a:buNone/>
            </a:pPr>
            <a:r>
              <a:rPr lang="en-GB" dirty="0" smtClean="0"/>
              <a:t>   </a:t>
            </a:r>
            <a:r>
              <a:rPr lang="en-GB" sz="2400" dirty="0" smtClean="0">
                <a:latin typeface="+mj-lt"/>
              </a:rPr>
              <a:t>void </a:t>
            </a:r>
            <a:r>
              <a:rPr lang="en-GB" sz="2400" dirty="0" err="1">
                <a:latin typeface="+mj-lt"/>
              </a:rPr>
              <a:t>setLength</a:t>
            </a:r>
            <a:r>
              <a:rPr lang="en-GB" sz="2400" dirty="0">
                <a:latin typeface="+mj-lt"/>
              </a:rPr>
              <a:t>(</a:t>
            </a:r>
            <a:r>
              <a:rPr lang="en-GB" sz="2400" dirty="0" err="1">
                <a:latin typeface="+mj-lt"/>
              </a:rPr>
              <a:t>int</a:t>
            </a:r>
            <a:r>
              <a:rPr lang="en-GB" sz="2400" dirty="0">
                <a:latin typeface="+mj-lt"/>
              </a:rPr>
              <a:t> </a:t>
            </a:r>
            <a:r>
              <a:rPr lang="en-GB" sz="2400" i="1" dirty="0" err="1">
                <a:latin typeface="+mj-lt"/>
              </a:rPr>
              <a:t>len</a:t>
            </a:r>
            <a:r>
              <a:rPr lang="en-GB" sz="2400" dirty="0">
                <a:latin typeface="+mj-lt"/>
              </a:rPr>
              <a:t>) </a:t>
            </a:r>
            <a:endParaRPr lang="en-US" altLang="en-US" sz="2400" dirty="0" smtClean="0">
              <a:latin typeface="+mj-lt"/>
            </a:endParaRPr>
          </a:p>
          <a:p>
            <a:pPr lvl="1" eaLnBrk="1" hangingPunct="1">
              <a:lnSpc>
                <a:spcPct val="90000"/>
              </a:lnSpc>
            </a:pPr>
            <a:r>
              <a:rPr lang="en-US" altLang="en-US" sz="2400" dirty="0" smtClean="0"/>
              <a:t>Sets the length of the string buffer</a:t>
            </a:r>
          </a:p>
          <a:p>
            <a:pPr lvl="2" eaLnBrk="1" hangingPunct="1">
              <a:lnSpc>
                <a:spcPct val="90000"/>
              </a:lnSpc>
            </a:pPr>
            <a:r>
              <a:rPr lang="en-US" altLang="en-US" sz="2000" dirty="0" smtClean="0"/>
              <a:t>If the </a:t>
            </a:r>
            <a:r>
              <a:rPr lang="en-US" altLang="en-US" sz="2000" dirty="0" err="1" smtClean="0"/>
              <a:t>newLength</a:t>
            </a:r>
            <a:r>
              <a:rPr lang="en-US" altLang="en-US" sz="2000" dirty="0" smtClean="0"/>
              <a:t> argument is less than the current length of the string buffer, then the string buffer is truncated to contain exactly the number of characters given by the </a:t>
            </a:r>
            <a:r>
              <a:rPr lang="en-US" altLang="en-US" sz="2000" dirty="0" err="1" smtClean="0"/>
              <a:t>newLength</a:t>
            </a:r>
            <a:r>
              <a:rPr lang="en-US" altLang="en-US" sz="2000" dirty="0" smtClean="0"/>
              <a:t> argument</a:t>
            </a:r>
          </a:p>
          <a:p>
            <a:pPr eaLnBrk="1" hangingPunct="1">
              <a:lnSpc>
                <a:spcPct val="90000"/>
              </a:lnSpc>
            </a:pPr>
            <a:r>
              <a:rPr lang="en-US" altLang="en-US" sz="2800" dirty="0" err="1" smtClean="0"/>
              <a:t>charAt</a:t>
            </a:r>
            <a:r>
              <a:rPr lang="en-US" altLang="en-US" sz="2800" dirty="0" smtClean="0"/>
              <a:t> method:</a:t>
            </a:r>
          </a:p>
          <a:p>
            <a:pPr marL="0" indent="0" eaLnBrk="1" hangingPunct="1">
              <a:lnSpc>
                <a:spcPct val="90000"/>
              </a:lnSpc>
              <a:buNone/>
            </a:pPr>
            <a:r>
              <a:rPr lang="en-US" dirty="0"/>
              <a:t> </a:t>
            </a:r>
            <a:r>
              <a:rPr lang="en-US" dirty="0" smtClean="0"/>
              <a:t>  </a:t>
            </a:r>
            <a:r>
              <a:rPr lang="en-GB" sz="2400" dirty="0" smtClean="0">
                <a:latin typeface="+mj-lt"/>
              </a:rPr>
              <a:t>char </a:t>
            </a:r>
            <a:r>
              <a:rPr lang="en-GB" sz="2400" dirty="0" err="1">
                <a:latin typeface="+mj-lt"/>
              </a:rPr>
              <a:t>charAt</a:t>
            </a:r>
            <a:r>
              <a:rPr lang="en-GB" sz="2400" dirty="0">
                <a:latin typeface="+mj-lt"/>
              </a:rPr>
              <a:t>(</a:t>
            </a:r>
            <a:r>
              <a:rPr lang="en-GB" sz="2400" dirty="0" err="1">
                <a:latin typeface="+mj-lt"/>
              </a:rPr>
              <a:t>int</a:t>
            </a:r>
            <a:r>
              <a:rPr lang="en-GB" sz="2400" dirty="0">
                <a:latin typeface="+mj-lt"/>
              </a:rPr>
              <a:t> </a:t>
            </a:r>
            <a:r>
              <a:rPr lang="en-GB" sz="2400" i="1" dirty="0">
                <a:latin typeface="+mj-lt"/>
              </a:rPr>
              <a:t>where</a:t>
            </a:r>
            <a:r>
              <a:rPr lang="en-GB" sz="2400" dirty="0">
                <a:latin typeface="+mj-lt"/>
              </a:rPr>
              <a:t>) </a:t>
            </a:r>
            <a:endParaRPr lang="en-US" altLang="en-US" sz="2800" dirty="0" smtClean="0">
              <a:latin typeface="+mj-lt"/>
            </a:endParaRPr>
          </a:p>
          <a:p>
            <a:pPr lvl="1" eaLnBrk="1" hangingPunct="1">
              <a:lnSpc>
                <a:spcPct val="90000"/>
              </a:lnSpc>
            </a:pPr>
            <a:r>
              <a:rPr lang="en-US" altLang="en-US" sz="2400" dirty="0" smtClean="0"/>
              <a:t>Returns the character at a specific index in the string buffer</a:t>
            </a:r>
          </a:p>
          <a:p>
            <a:pPr lvl="2" eaLnBrk="1" hangingPunct="1">
              <a:lnSpc>
                <a:spcPct val="90000"/>
              </a:lnSpc>
            </a:pPr>
            <a:r>
              <a:rPr lang="en-US" altLang="en-US" sz="2000" dirty="0" smtClean="0"/>
              <a:t>The first character of a string buffer is at index 0</a:t>
            </a:r>
          </a:p>
        </p:txBody>
      </p:sp>
    </p:spTree>
    <p:extLst>
      <p:ext uri="{BB962C8B-B14F-4D97-AF65-F5344CB8AC3E}">
        <p14:creationId xmlns:p14="http://schemas.microsoft.com/office/powerpoint/2010/main" val="1844454847"/>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b="1" i="1" dirty="0" err="1" smtClean="0">
                <a:effectLst/>
                <a:latin typeface="+mj-lt"/>
              </a:rPr>
              <a:t>StringBuffer</a:t>
            </a:r>
            <a:r>
              <a:rPr lang="en-US" altLang="en-US" dirty="0" smtClean="0">
                <a:effectLst/>
                <a:latin typeface="+mj-lt"/>
              </a:rPr>
              <a:t> Methods</a:t>
            </a:r>
          </a:p>
        </p:txBody>
      </p:sp>
      <p:sp>
        <p:nvSpPr>
          <p:cNvPr id="25603" name="Rectangle 3"/>
          <p:cNvSpPr>
            <a:spLocks noGrp="1" noChangeArrowheads="1"/>
          </p:cNvSpPr>
          <p:nvPr>
            <p:ph type="body" idx="1"/>
          </p:nvPr>
        </p:nvSpPr>
        <p:spPr>
          <a:xfrm>
            <a:off x="177800" y="1126772"/>
            <a:ext cx="8966200" cy="5731228"/>
          </a:xfrm>
        </p:spPr>
        <p:txBody>
          <a:bodyPr/>
          <a:lstStyle/>
          <a:p>
            <a:pPr eaLnBrk="1" hangingPunct="1"/>
            <a:r>
              <a:rPr lang="en-US" altLang="en-US" dirty="0" smtClean="0"/>
              <a:t>You can append new contents at the end of a string buffer </a:t>
            </a:r>
          </a:p>
          <a:p>
            <a:pPr eaLnBrk="1" hangingPunct="1"/>
            <a:r>
              <a:rPr lang="en-US" altLang="en-US" dirty="0" smtClean="0"/>
              <a:t>insert new contents at a specified position in a string buffer</a:t>
            </a:r>
            <a:endParaRPr lang="en-US" altLang="en-US" dirty="0"/>
          </a:p>
          <a:p>
            <a:pPr eaLnBrk="1" hangingPunct="1"/>
            <a:r>
              <a:rPr lang="en-US" altLang="en-US" dirty="0" smtClean="0"/>
              <a:t>delete of replace characters in a string buffer</a:t>
            </a:r>
          </a:p>
          <a:p>
            <a:pPr lvl="1" eaLnBrk="1" hangingPunct="1"/>
            <a:r>
              <a:rPr lang="en-US" altLang="en-US" dirty="0" smtClean="0">
                <a:solidFill>
                  <a:srgbClr val="0000CC"/>
                </a:solidFill>
              </a:rPr>
              <a:t>Provides overload methods to append and insert </a:t>
            </a:r>
            <a:r>
              <a:rPr lang="en-US" altLang="en-US" dirty="0" err="1" smtClean="0">
                <a:solidFill>
                  <a:srgbClr val="0000CC"/>
                </a:solidFill>
              </a:rPr>
              <a:t>boolean</a:t>
            </a:r>
            <a:r>
              <a:rPr lang="en-US" altLang="en-US" dirty="0" smtClean="0">
                <a:solidFill>
                  <a:srgbClr val="0000CC"/>
                </a:solidFill>
              </a:rPr>
              <a:t>, char, char array, double, float, </a:t>
            </a:r>
            <a:r>
              <a:rPr lang="en-US" altLang="en-US" dirty="0" err="1" smtClean="0">
                <a:solidFill>
                  <a:srgbClr val="0000CC"/>
                </a:solidFill>
              </a:rPr>
              <a:t>int</a:t>
            </a:r>
            <a:r>
              <a:rPr lang="en-US" altLang="en-US" dirty="0" smtClean="0">
                <a:solidFill>
                  <a:srgbClr val="0000CC"/>
                </a:solidFill>
              </a:rPr>
              <a:t>, long and String into string buffer</a:t>
            </a:r>
          </a:p>
        </p:txBody>
      </p:sp>
    </p:spTree>
    <p:extLst>
      <p:ext uri="{BB962C8B-B14F-4D97-AF65-F5344CB8AC3E}">
        <p14:creationId xmlns:p14="http://schemas.microsoft.com/office/powerpoint/2010/main" val="3496732942"/>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382000" cy="838200"/>
          </a:xfrm>
        </p:spPr>
        <p:txBody>
          <a:bodyPr/>
          <a:lstStyle/>
          <a:p>
            <a:r>
              <a:rPr lang="en-US" dirty="0" smtClean="0">
                <a:latin typeface="+mj-lt"/>
              </a:rPr>
              <a:t>How to get  Java Scanner</a:t>
            </a:r>
            <a:endParaRPr lang="en-US" dirty="0">
              <a:latin typeface="+mj-lt"/>
            </a:endParaRPr>
          </a:p>
        </p:txBody>
      </p:sp>
      <p:sp>
        <p:nvSpPr>
          <p:cNvPr id="3" name="Content Placeholder 2"/>
          <p:cNvSpPr>
            <a:spLocks noGrp="1"/>
          </p:cNvSpPr>
          <p:nvPr>
            <p:ph idx="1"/>
          </p:nvPr>
        </p:nvSpPr>
        <p:spPr>
          <a:xfrm>
            <a:off x="35391" y="914400"/>
            <a:ext cx="9032409" cy="5638800"/>
          </a:xfrm>
        </p:spPr>
        <p:txBody>
          <a:bodyPr/>
          <a:lstStyle/>
          <a:p>
            <a:pPr algn="just"/>
            <a:r>
              <a:rPr lang="en-US" dirty="0" smtClean="0">
                <a:solidFill>
                  <a:srgbClr val="000000"/>
                </a:solidFill>
                <a:latin typeface="+mj-lt"/>
              </a:rPr>
              <a:t>To </a:t>
            </a:r>
            <a:r>
              <a:rPr lang="en-US" dirty="0">
                <a:solidFill>
                  <a:srgbClr val="000000"/>
                </a:solidFill>
                <a:latin typeface="+mj-lt"/>
              </a:rPr>
              <a:t>get the instance of Java Scanner which reads input from the user, we need to pass the input stream (System.in) in the </a:t>
            </a:r>
            <a:r>
              <a:rPr lang="en-US" dirty="0">
                <a:solidFill>
                  <a:srgbClr val="FF0000"/>
                </a:solidFill>
                <a:latin typeface="+mj-lt"/>
              </a:rPr>
              <a:t>constructor</a:t>
            </a:r>
            <a:r>
              <a:rPr lang="en-US" dirty="0">
                <a:solidFill>
                  <a:srgbClr val="000000"/>
                </a:solidFill>
                <a:latin typeface="+mj-lt"/>
              </a:rPr>
              <a:t> of Scanner class. For Example:</a:t>
            </a:r>
          </a:p>
          <a:p>
            <a:pPr marL="400050" lvl="1" indent="0" algn="just">
              <a:buNone/>
            </a:pPr>
            <a:r>
              <a:rPr lang="en-US" dirty="0">
                <a:solidFill>
                  <a:srgbClr val="000000"/>
                </a:solidFill>
                <a:latin typeface="+mj-lt"/>
                <a:cs typeface="Courier New" panose="02070309020205020404" pitchFamily="49" charset="0"/>
              </a:rPr>
              <a:t>Scanner in = </a:t>
            </a:r>
            <a:r>
              <a:rPr lang="en-US" b="1" dirty="0">
                <a:solidFill>
                  <a:srgbClr val="006699"/>
                </a:solidFill>
                <a:latin typeface="+mj-lt"/>
                <a:cs typeface="Courier New" panose="02070309020205020404" pitchFamily="49" charset="0"/>
              </a:rPr>
              <a:t>new</a:t>
            </a:r>
            <a:r>
              <a:rPr lang="en-US" dirty="0">
                <a:solidFill>
                  <a:srgbClr val="000000"/>
                </a:solidFill>
                <a:latin typeface="+mj-lt"/>
                <a:cs typeface="Courier New" panose="02070309020205020404" pitchFamily="49" charset="0"/>
              </a:rPr>
              <a:t> Scanner(System.in);  </a:t>
            </a:r>
          </a:p>
          <a:p>
            <a:pPr algn="just"/>
            <a:endParaRPr lang="en-US" dirty="0" smtClean="0">
              <a:solidFill>
                <a:srgbClr val="000000"/>
              </a:solidFill>
              <a:latin typeface="+mj-lt"/>
            </a:endParaRPr>
          </a:p>
          <a:p>
            <a:pPr algn="just"/>
            <a:r>
              <a:rPr lang="en-US" dirty="0" smtClean="0">
                <a:solidFill>
                  <a:srgbClr val="000000"/>
                </a:solidFill>
                <a:latin typeface="+mj-lt"/>
              </a:rPr>
              <a:t>To </a:t>
            </a:r>
            <a:r>
              <a:rPr lang="en-US" dirty="0">
                <a:solidFill>
                  <a:srgbClr val="000000"/>
                </a:solidFill>
                <a:latin typeface="+mj-lt"/>
              </a:rPr>
              <a:t>get the instance of Java Scanner which parses the strings, we need to pass the strings in the constructor of Scanner class. For Example:</a:t>
            </a:r>
          </a:p>
          <a:p>
            <a:pPr marL="400050" lvl="1" indent="0" algn="just">
              <a:buNone/>
            </a:pPr>
            <a:r>
              <a:rPr lang="en-US" dirty="0">
                <a:solidFill>
                  <a:srgbClr val="000000"/>
                </a:solidFill>
                <a:latin typeface="+mj-lt"/>
                <a:cs typeface="Courier New" panose="02070309020205020404" pitchFamily="49" charset="0"/>
              </a:rPr>
              <a:t>Scanner in = </a:t>
            </a:r>
            <a:r>
              <a:rPr lang="en-US" b="1" dirty="0">
                <a:solidFill>
                  <a:srgbClr val="006699"/>
                </a:solidFill>
                <a:latin typeface="+mj-lt"/>
                <a:cs typeface="Courier New" panose="02070309020205020404" pitchFamily="49" charset="0"/>
              </a:rPr>
              <a:t>new</a:t>
            </a:r>
            <a:r>
              <a:rPr lang="en-US" dirty="0">
                <a:solidFill>
                  <a:srgbClr val="000000"/>
                </a:solidFill>
                <a:latin typeface="+mj-lt"/>
                <a:cs typeface="Courier New" panose="02070309020205020404" pitchFamily="49" charset="0"/>
              </a:rPr>
              <a:t> Scanner(</a:t>
            </a:r>
            <a:r>
              <a:rPr lang="en-US" dirty="0">
                <a:solidFill>
                  <a:srgbClr val="0000FF"/>
                </a:solidFill>
                <a:latin typeface="+mj-lt"/>
                <a:cs typeface="Courier New" panose="02070309020205020404" pitchFamily="49" charset="0"/>
              </a:rPr>
              <a:t>"Hello </a:t>
            </a:r>
            <a:r>
              <a:rPr lang="en-US" dirty="0" smtClean="0">
                <a:solidFill>
                  <a:srgbClr val="0000FF"/>
                </a:solidFill>
                <a:latin typeface="+mj-lt"/>
                <a:cs typeface="Courier New" panose="02070309020205020404" pitchFamily="49" charset="0"/>
              </a:rPr>
              <a:t>CSE 27"</a:t>
            </a:r>
            <a:r>
              <a:rPr lang="en-US" dirty="0" smtClean="0">
                <a:solidFill>
                  <a:srgbClr val="000000"/>
                </a:solidFill>
                <a:latin typeface="+mj-lt"/>
                <a:cs typeface="Courier New" panose="02070309020205020404" pitchFamily="49" charset="0"/>
              </a:rPr>
              <a:t>);</a:t>
            </a:r>
            <a:r>
              <a:rPr lang="en-US" dirty="0">
                <a:solidFill>
                  <a:srgbClr val="000000"/>
                </a:solidFill>
                <a:latin typeface="+mj-lt"/>
                <a:cs typeface="Courier New" panose="02070309020205020404" pitchFamily="49" charset="0"/>
              </a:rPr>
              <a:t>  </a:t>
            </a:r>
          </a:p>
          <a:p>
            <a:endParaRPr lang="en-US" dirty="0" smtClean="0">
              <a:latin typeface="+mj-lt"/>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latin typeface="+mj-lt"/>
              </a:rPr>
              <a:pPr>
                <a:defRPr/>
              </a:pPr>
              <a:t>6</a:t>
            </a:fld>
            <a:endParaRPr lang="en-US">
              <a:latin typeface="+mj-lt"/>
            </a:endParaRPr>
          </a:p>
        </p:txBody>
      </p:sp>
    </p:spTree>
    <p:extLst>
      <p:ext uri="{BB962C8B-B14F-4D97-AF65-F5344CB8AC3E}">
        <p14:creationId xmlns:p14="http://schemas.microsoft.com/office/powerpoint/2010/main" val="1749397998"/>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effectLst/>
                <a:latin typeface="+mj-lt"/>
              </a:rPr>
              <a:t>StringTokenizer</a:t>
            </a:r>
            <a:r>
              <a:rPr lang="en-GB" dirty="0">
                <a:latin typeface="+mj-lt"/>
              </a:rPr>
              <a:t> </a:t>
            </a:r>
            <a:r>
              <a:rPr lang="en-GB" dirty="0" smtClean="0">
                <a:effectLst/>
                <a:latin typeface="+mj-lt"/>
              </a:rPr>
              <a:t>Class</a:t>
            </a:r>
            <a:endParaRPr lang="en-GB" dirty="0">
              <a:effectLst/>
              <a:latin typeface="+mj-lt"/>
            </a:endParaRPr>
          </a:p>
        </p:txBody>
      </p:sp>
      <p:sp>
        <p:nvSpPr>
          <p:cNvPr id="3" name="Content Placeholder 2"/>
          <p:cNvSpPr>
            <a:spLocks noGrp="1"/>
          </p:cNvSpPr>
          <p:nvPr>
            <p:ph idx="1"/>
          </p:nvPr>
        </p:nvSpPr>
        <p:spPr>
          <a:xfrm>
            <a:off x="792284" y="952023"/>
            <a:ext cx="8140700" cy="5731228"/>
          </a:xfrm>
        </p:spPr>
        <p:txBody>
          <a:bodyPr/>
          <a:lstStyle/>
          <a:p>
            <a:r>
              <a:rPr lang="en-GB" dirty="0">
                <a:solidFill>
                  <a:srgbClr val="0000CC"/>
                </a:solidFill>
              </a:rPr>
              <a:t>Break a string into pieces (tokens) so that</a:t>
            </a:r>
            <a:br>
              <a:rPr lang="en-GB" dirty="0">
                <a:solidFill>
                  <a:srgbClr val="0000CC"/>
                </a:solidFill>
              </a:rPr>
            </a:br>
            <a:r>
              <a:rPr lang="en-GB" dirty="0">
                <a:solidFill>
                  <a:srgbClr val="0000CC"/>
                </a:solidFill>
              </a:rPr>
              <a:t>information contained in it can be retrieved and</a:t>
            </a:r>
            <a:br>
              <a:rPr lang="en-GB" dirty="0">
                <a:solidFill>
                  <a:srgbClr val="0000CC"/>
                </a:solidFill>
              </a:rPr>
            </a:br>
            <a:r>
              <a:rPr lang="en-GB" dirty="0" smtClean="0">
                <a:solidFill>
                  <a:srgbClr val="0000CC"/>
                </a:solidFill>
              </a:rPr>
              <a:t>processed</a:t>
            </a:r>
            <a:endParaRPr lang="en-GB" dirty="0">
              <a:solidFill>
                <a:srgbClr val="0000CC"/>
              </a:solidFill>
            </a:endParaRPr>
          </a:p>
          <a:p>
            <a:r>
              <a:rPr lang="en-GB" dirty="0" smtClean="0"/>
              <a:t>Specify </a:t>
            </a:r>
            <a:r>
              <a:rPr lang="en-GB" dirty="0"/>
              <a:t>a set of characters as delimiters when</a:t>
            </a:r>
            <a:br>
              <a:rPr lang="en-GB" dirty="0"/>
            </a:br>
            <a:r>
              <a:rPr lang="en-GB" dirty="0"/>
              <a:t>constructing a </a:t>
            </a:r>
            <a:r>
              <a:rPr lang="en-GB" dirty="0" err="1"/>
              <a:t>StringTokenizer</a:t>
            </a:r>
            <a:r>
              <a:rPr lang="en-GB" dirty="0"/>
              <a:t> </a:t>
            </a:r>
            <a:r>
              <a:rPr lang="en-GB" dirty="0" smtClean="0"/>
              <a:t>object</a:t>
            </a:r>
            <a:endParaRPr lang="en-GB" dirty="0"/>
          </a:p>
          <a:p>
            <a:r>
              <a:rPr lang="en-GB" b="1" dirty="0" err="1" smtClean="0"/>
              <a:t>StringTokenizer</a:t>
            </a:r>
            <a:r>
              <a:rPr lang="en-GB" b="1" dirty="0" smtClean="0"/>
              <a:t> </a:t>
            </a:r>
            <a:r>
              <a:rPr lang="en-GB" dirty="0"/>
              <a:t>class is available since </a:t>
            </a:r>
            <a:r>
              <a:rPr lang="en-GB" b="1" dirty="0"/>
              <a:t>JDK 1.0 </a:t>
            </a:r>
            <a:r>
              <a:rPr lang="en-GB" dirty="0" smtClean="0"/>
              <a:t>and the </a:t>
            </a:r>
            <a:r>
              <a:rPr lang="en-GB" b="1" dirty="0" err="1"/>
              <a:t>String.split</a:t>
            </a:r>
            <a:r>
              <a:rPr lang="en-GB" b="1" dirty="0"/>
              <a:t>() </a:t>
            </a:r>
            <a:r>
              <a:rPr lang="en-GB" dirty="0"/>
              <a:t>is available since </a:t>
            </a:r>
            <a:r>
              <a:rPr lang="en-GB" b="1" dirty="0"/>
              <a:t>JDK </a:t>
            </a:r>
            <a:r>
              <a:rPr lang="en-GB" b="1" dirty="0" smtClean="0"/>
              <a:t>1.4</a:t>
            </a:r>
          </a:p>
          <a:p>
            <a:pPr marL="0" indent="0">
              <a:buNone/>
            </a:pPr>
            <a:endParaRPr lang="en-GB" b="1" dirty="0"/>
          </a:p>
          <a:p>
            <a:r>
              <a:rPr lang="en-GB" i="1" dirty="0" err="1" smtClean="0"/>
              <a:t>StringTokenizer</a:t>
            </a:r>
            <a:r>
              <a:rPr lang="en-GB" i="1" dirty="0" smtClean="0"/>
              <a:t> </a:t>
            </a:r>
            <a:r>
              <a:rPr lang="en-GB" i="1" dirty="0"/>
              <a:t>is a legacy class, retained for</a:t>
            </a:r>
            <a:br>
              <a:rPr lang="en-GB" i="1" dirty="0"/>
            </a:br>
            <a:r>
              <a:rPr lang="en-GB" i="1" dirty="0"/>
              <a:t>compatibility reasons, the use is discouraged!</a:t>
            </a:r>
            <a:r>
              <a:rPr lang="en-GB" dirty="0"/>
              <a:t> </a:t>
            </a:r>
            <a:br>
              <a:rPr lang="en-GB" dirty="0"/>
            </a:br>
            <a:endParaRPr lang="en-GB" dirty="0"/>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60</a:t>
            </a:fld>
            <a:endParaRPr lang="en-US">
              <a:solidFill>
                <a:srgbClr val="000000"/>
              </a:solidFill>
            </a:endParaRPr>
          </a:p>
        </p:txBody>
      </p:sp>
    </p:spTree>
    <p:extLst>
      <p:ext uri="{BB962C8B-B14F-4D97-AF65-F5344CB8AC3E}">
        <p14:creationId xmlns:p14="http://schemas.microsoft.com/office/powerpoint/2010/main" val="3433999504"/>
      </p:ext>
    </p:extLst>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effectLst/>
                <a:latin typeface="+mj-lt"/>
              </a:rPr>
              <a:t>StringTokenizer</a:t>
            </a:r>
            <a:r>
              <a:rPr lang="en-GB" dirty="0">
                <a:latin typeface="+mj-lt"/>
              </a:rPr>
              <a:t> </a:t>
            </a:r>
            <a:r>
              <a:rPr lang="en-GB" dirty="0" smtClean="0">
                <a:effectLst/>
                <a:latin typeface="+mj-lt"/>
              </a:rPr>
              <a:t>Class</a:t>
            </a:r>
            <a:endParaRPr lang="en-GB" dirty="0">
              <a:effectLst/>
              <a:latin typeface="+mj-lt"/>
            </a:endParaRPr>
          </a:p>
        </p:txBody>
      </p:sp>
      <p:sp>
        <p:nvSpPr>
          <p:cNvPr id="3" name="Content Placeholder 2"/>
          <p:cNvSpPr>
            <a:spLocks noGrp="1"/>
          </p:cNvSpPr>
          <p:nvPr>
            <p:ph idx="1"/>
          </p:nvPr>
        </p:nvSpPr>
        <p:spPr>
          <a:xfrm>
            <a:off x="47625" y="698805"/>
            <a:ext cx="8651630" cy="5731228"/>
          </a:xfrm>
        </p:spPr>
        <p:txBody>
          <a:bodyPr/>
          <a:lstStyle/>
          <a:p>
            <a:r>
              <a:rPr lang="en-GB" dirty="0"/>
              <a:t>Constructors</a:t>
            </a:r>
            <a:br>
              <a:rPr lang="en-GB" dirty="0"/>
            </a:br>
            <a:r>
              <a:rPr lang="en-GB" dirty="0"/>
              <a:t>– </a:t>
            </a:r>
            <a:r>
              <a:rPr lang="en-GB" b="1" i="1" dirty="0" err="1"/>
              <a:t>StringTokenizer</a:t>
            </a:r>
            <a:r>
              <a:rPr lang="en-GB" b="1" i="1" dirty="0"/>
              <a:t>(String </a:t>
            </a:r>
            <a:r>
              <a:rPr lang="en-GB" b="1" i="1" dirty="0" err="1"/>
              <a:t>str</a:t>
            </a:r>
            <a:r>
              <a:rPr lang="en-GB" b="1" i="1" dirty="0"/>
              <a:t>, String </a:t>
            </a:r>
            <a:r>
              <a:rPr lang="en-GB" b="1" i="1" dirty="0" err="1"/>
              <a:t>delim</a:t>
            </a:r>
            <a:r>
              <a:rPr lang="en-GB" b="1" i="1" dirty="0"/>
              <a:t>)</a:t>
            </a:r>
            <a:br>
              <a:rPr lang="en-GB" b="1" i="1" dirty="0"/>
            </a:br>
            <a:r>
              <a:rPr lang="en-GB" dirty="0"/>
              <a:t>– </a:t>
            </a:r>
            <a:r>
              <a:rPr lang="en-GB" b="1" i="1" dirty="0" err="1"/>
              <a:t>StringTokenizer</a:t>
            </a:r>
            <a:r>
              <a:rPr lang="en-GB" b="1" i="1" dirty="0"/>
              <a:t>(String </a:t>
            </a:r>
            <a:r>
              <a:rPr lang="en-GB" b="1" i="1" dirty="0" err="1" smtClean="0"/>
              <a:t>str</a:t>
            </a:r>
            <a:r>
              <a:rPr lang="en-GB" b="1" i="1" dirty="0" smtClean="0"/>
              <a:t>)</a:t>
            </a:r>
            <a:endParaRPr lang="en-GB" b="1" i="1" dirty="0"/>
          </a:p>
          <a:p>
            <a:r>
              <a:rPr lang="en-GB" dirty="0" smtClean="0"/>
              <a:t>Methods</a:t>
            </a:r>
            <a:r>
              <a:rPr lang="en-GB" dirty="0"/>
              <a:t/>
            </a:r>
            <a:br>
              <a:rPr lang="en-GB" dirty="0"/>
            </a:br>
            <a:r>
              <a:rPr lang="en-GB" dirty="0"/>
              <a:t>– </a:t>
            </a:r>
            <a:r>
              <a:rPr lang="en-GB" b="1" i="1" dirty="0" err="1"/>
              <a:t>hasMoreToken</a:t>
            </a:r>
            <a:r>
              <a:rPr lang="en-GB" b="1" i="1" dirty="0"/>
              <a:t>() </a:t>
            </a:r>
            <a:endParaRPr lang="en-GB" b="1" i="1" dirty="0" smtClean="0"/>
          </a:p>
          <a:p>
            <a:pPr marL="0" indent="0">
              <a:buNone/>
            </a:pPr>
            <a:r>
              <a:rPr lang="en-GB" b="1" i="1" dirty="0"/>
              <a:t> </a:t>
            </a:r>
            <a:r>
              <a:rPr lang="en-GB" b="1" i="1" dirty="0" smtClean="0"/>
              <a:t>    </a:t>
            </a:r>
            <a:r>
              <a:rPr lang="en-GB" dirty="0" smtClean="0"/>
              <a:t>‐ </a:t>
            </a:r>
            <a:r>
              <a:rPr lang="en-GB" dirty="0"/>
              <a:t>Returns true if </a:t>
            </a:r>
            <a:r>
              <a:rPr lang="en-GB" dirty="0" smtClean="0"/>
              <a:t>there is a token left </a:t>
            </a:r>
            <a:r>
              <a:rPr lang="en-GB" dirty="0"/>
              <a:t>in </a:t>
            </a:r>
            <a:r>
              <a:rPr lang="en-GB" dirty="0" smtClean="0"/>
              <a:t>the string</a:t>
            </a:r>
            <a:r>
              <a:rPr lang="en-GB" dirty="0"/>
              <a:t/>
            </a:r>
            <a:br>
              <a:rPr lang="en-GB" dirty="0"/>
            </a:br>
            <a:r>
              <a:rPr lang="en-GB" dirty="0" smtClean="0"/>
              <a:t>   – </a:t>
            </a:r>
            <a:r>
              <a:rPr lang="en-GB" b="1" i="1" dirty="0" err="1"/>
              <a:t>nextToken</a:t>
            </a:r>
            <a:r>
              <a:rPr lang="en-GB" b="1" i="1" dirty="0"/>
              <a:t>() </a:t>
            </a:r>
            <a:endParaRPr lang="en-GB" b="1" i="1" dirty="0" smtClean="0"/>
          </a:p>
          <a:p>
            <a:pPr marL="0" indent="0">
              <a:buNone/>
            </a:pPr>
            <a:r>
              <a:rPr lang="en-GB" b="1" i="1" dirty="0"/>
              <a:t> </a:t>
            </a:r>
            <a:r>
              <a:rPr lang="en-GB" b="1" i="1" dirty="0" smtClean="0"/>
              <a:t>    </a:t>
            </a:r>
            <a:r>
              <a:rPr lang="en-GB" dirty="0" smtClean="0"/>
              <a:t>‐ </a:t>
            </a:r>
            <a:r>
              <a:rPr lang="en-GB" dirty="0"/>
              <a:t>Returns the next token in </a:t>
            </a:r>
            <a:r>
              <a:rPr lang="en-GB" dirty="0" smtClean="0"/>
              <a:t>the string</a:t>
            </a:r>
            <a:r>
              <a:rPr lang="en-GB" dirty="0"/>
              <a:t/>
            </a:r>
            <a:br>
              <a:rPr lang="en-GB" dirty="0"/>
            </a:br>
            <a:r>
              <a:rPr lang="en-GB" dirty="0" smtClean="0"/>
              <a:t>   – </a:t>
            </a:r>
            <a:r>
              <a:rPr lang="en-GB" b="1" i="1" dirty="0" err="1"/>
              <a:t>nextToken</a:t>
            </a:r>
            <a:r>
              <a:rPr lang="en-GB" b="1" i="1" dirty="0"/>
              <a:t>(String </a:t>
            </a:r>
            <a:r>
              <a:rPr lang="en-GB" b="1" i="1" dirty="0" err="1"/>
              <a:t>delim</a:t>
            </a:r>
            <a:r>
              <a:rPr lang="en-GB" b="1" i="1" dirty="0"/>
              <a:t>) </a:t>
            </a:r>
            <a:endParaRPr lang="en-GB" b="1" i="1" dirty="0" smtClean="0"/>
          </a:p>
          <a:p>
            <a:pPr marL="0" indent="0">
              <a:buNone/>
            </a:pPr>
            <a:r>
              <a:rPr lang="en-GB" b="1" i="1" dirty="0"/>
              <a:t> </a:t>
            </a:r>
            <a:r>
              <a:rPr lang="en-GB" b="1" i="1" dirty="0" smtClean="0"/>
              <a:t>    </a:t>
            </a:r>
            <a:r>
              <a:rPr lang="en-GB" dirty="0" smtClean="0"/>
              <a:t>‐ </a:t>
            </a:r>
            <a:r>
              <a:rPr lang="en-GB" dirty="0"/>
              <a:t>Returns the next token in </a:t>
            </a:r>
            <a:r>
              <a:rPr lang="en-GB" dirty="0" smtClean="0"/>
              <a:t>the string </a:t>
            </a:r>
            <a:r>
              <a:rPr lang="en-GB" dirty="0"/>
              <a:t>after </a:t>
            </a:r>
            <a:r>
              <a:rPr lang="en-GB" dirty="0" smtClean="0"/>
              <a:t>resetting                           	the </a:t>
            </a:r>
            <a:r>
              <a:rPr lang="en-GB" dirty="0"/>
              <a:t>delimiter to </a:t>
            </a:r>
            <a:r>
              <a:rPr lang="en-GB" dirty="0" err="1"/>
              <a:t>delim</a:t>
            </a:r>
            <a:r>
              <a:rPr lang="en-GB" dirty="0"/>
              <a:t/>
            </a:r>
            <a:br>
              <a:rPr lang="en-GB" dirty="0"/>
            </a:br>
            <a:r>
              <a:rPr lang="en-GB" dirty="0" smtClean="0"/>
              <a:t>   – </a:t>
            </a:r>
            <a:r>
              <a:rPr lang="en-GB" b="1" i="1" dirty="0" err="1"/>
              <a:t>countToken</a:t>
            </a:r>
            <a:r>
              <a:rPr lang="en-GB" b="1" i="1" dirty="0"/>
              <a:t>( ) </a:t>
            </a:r>
            <a:endParaRPr lang="en-GB" b="1" i="1" dirty="0" smtClean="0"/>
          </a:p>
          <a:p>
            <a:pPr marL="0" indent="0">
              <a:buNone/>
            </a:pPr>
            <a:r>
              <a:rPr lang="en-GB" b="1" i="1" dirty="0"/>
              <a:t> </a:t>
            </a:r>
            <a:r>
              <a:rPr lang="en-GB" b="1" i="1" dirty="0" smtClean="0"/>
              <a:t>     </a:t>
            </a:r>
            <a:r>
              <a:rPr lang="en-GB" dirty="0" smtClean="0"/>
              <a:t>‐ </a:t>
            </a:r>
            <a:r>
              <a:rPr lang="en-GB" dirty="0"/>
              <a:t>Returns the number of tokens </a:t>
            </a:r>
            <a:r>
              <a:rPr lang="en-GB" dirty="0" smtClean="0"/>
              <a:t>remaining in the 	string  tokenizer </a:t>
            </a:r>
            <a:r>
              <a:rPr lang="en-GB" dirty="0"/>
              <a:t/>
            </a:r>
            <a:br>
              <a:rPr lang="en-GB" dirty="0"/>
            </a:br>
            <a:endParaRPr lang="en-GB" dirty="0"/>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61</a:t>
            </a:fld>
            <a:endParaRPr lang="en-US">
              <a:solidFill>
                <a:srgbClr val="000000"/>
              </a:solidFill>
            </a:endParaRPr>
          </a:p>
        </p:txBody>
      </p:sp>
    </p:spTree>
    <p:extLst>
      <p:ext uri="{BB962C8B-B14F-4D97-AF65-F5344CB8AC3E}">
        <p14:creationId xmlns:p14="http://schemas.microsoft.com/office/powerpoint/2010/main" val="836617147"/>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effectLst/>
                <a:latin typeface="+mj-lt"/>
              </a:rPr>
              <a:t>StringTokenizer</a:t>
            </a:r>
            <a:r>
              <a:rPr lang="en-GB" dirty="0">
                <a:latin typeface="+mj-lt"/>
              </a:rPr>
              <a:t> </a:t>
            </a:r>
            <a:r>
              <a:rPr lang="en-GB" dirty="0" smtClean="0">
                <a:effectLst/>
                <a:latin typeface="+mj-lt"/>
              </a:rPr>
              <a:t>Class</a:t>
            </a:r>
            <a:endParaRPr lang="en-GB" dirty="0">
              <a:effectLst/>
              <a:latin typeface="+mj-lt"/>
            </a:endParaRPr>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62</a:t>
            </a:fld>
            <a:endParaRPr lang="en-US">
              <a:solidFill>
                <a:srgbClr val="000000"/>
              </a:solidFill>
            </a:endParaRPr>
          </a:p>
        </p:txBody>
      </p:sp>
      <p:sp>
        <p:nvSpPr>
          <p:cNvPr id="5" name="Content Placeholder 4"/>
          <p:cNvSpPr>
            <a:spLocks noGrp="1"/>
          </p:cNvSpPr>
          <p:nvPr>
            <p:ph idx="1"/>
          </p:nvPr>
        </p:nvSpPr>
        <p:spPr/>
        <p:txBody>
          <a:bodyPr/>
          <a:lstStyle/>
          <a:p>
            <a:endParaRPr lang="en-GB"/>
          </a:p>
        </p:txBody>
      </p:sp>
      <p:pic>
        <p:nvPicPr>
          <p:cNvPr id="6" name="Picture 5"/>
          <p:cNvPicPr>
            <a:picLocks noChangeAspect="1"/>
          </p:cNvPicPr>
          <p:nvPr/>
        </p:nvPicPr>
        <p:blipFill>
          <a:blip r:embed="rId2"/>
          <a:stretch>
            <a:fillRect/>
          </a:stretch>
        </p:blipFill>
        <p:spPr>
          <a:xfrm>
            <a:off x="88900" y="829994"/>
            <a:ext cx="7910985" cy="5630080"/>
          </a:xfrm>
          <a:prstGeom prst="rect">
            <a:avLst/>
          </a:prstGeom>
        </p:spPr>
      </p:pic>
    </p:spTree>
    <p:extLst>
      <p:ext uri="{BB962C8B-B14F-4D97-AF65-F5344CB8AC3E}">
        <p14:creationId xmlns:p14="http://schemas.microsoft.com/office/powerpoint/2010/main" val="1355741475"/>
      </p:ext>
    </p:extLst>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mj-lt"/>
              </a:rPr>
              <a:t>Try By Yourself</a:t>
            </a:r>
            <a:endParaRPr lang="en-GB" dirty="0">
              <a:latin typeface="+mj-lt"/>
            </a:endParaRPr>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63</a:t>
            </a:fld>
            <a:endParaRPr lang="en-US">
              <a:solidFill>
                <a:srgbClr val="000000"/>
              </a:solidFill>
            </a:endParaRPr>
          </a:p>
        </p:txBody>
      </p:sp>
      <p:sp>
        <p:nvSpPr>
          <p:cNvPr id="7" name="Rectangle 6"/>
          <p:cNvSpPr/>
          <p:nvPr/>
        </p:nvSpPr>
        <p:spPr>
          <a:xfrm>
            <a:off x="47625" y="743163"/>
            <a:ext cx="9291712" cy="5940088"/>
          </a:xfrm>
          <a:prstGeom prst="rect">
            <a:avLst/>
          </a:prstGeom>
        </p:spPr>
        <p:txBody>
          <a:bodyPr wrap="square">
            <a:spAutoFit/>
          </a:bodyPr>
          <a:lstStyle/>
          <a:p>
            <a:pPr>
              <a:spcAft>
                <a:spcPts val="0"/>
              </a:spcAft>
            </a:pPr>
            <a:r>
              <a:rPr lang="en-US" dirty="0" smtClean="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Show </a:t>
            </a:r>
            <a:r>
              <a:rPr lang="en-US" dirty="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examples of the following methods of the String class. Try to  cover as several possible usages/example for each of these methods.</a:t>
            </a:r>
            <a:endParaRPr lang="en-GB" dirty="0">
              <a:solidFill>
                <a:schemeClr val="tx1"/>
              </a:solidFill>
              <a:ea typeface="Times New Roman" panose="02020603050405020304" pitchFamily="18" charset="0"/>
            </a:endParaRPr>
          </a:p>
          <a:p>
            <a:pPr marL="800100" lvl="1" indent="-342900">
              <a:spcAft>
                <a:spcPts val="0"/>
              </a:spcAft>
              <a:buFont typeface="+mj-lt"/>
              <a:buAutoNum type="alphaLcParenR"/>
            </a:pPr>
            <a:r>
              <a:rPr lang="en-US" dirty="0" err="1" smtClean="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compareTo</a:t>
            </a:r>
            <a:endParaRPr lang="en-GB" dirty="0" smtClean="0">
              <a:solidFill>
                <a:schemeClr val="tx1"/>
              </a:solidFill>
              <a:ea typeface="Times New Roman" panose="02020603050405020304" pitchFamily="18" charset="0"/>
            </a:endParaRPr>
          </a:p>
          <a:p>
            <a:pPr marL="800100" lvl="1" indent="-342900">
              <a:spcAft>
                <a:spcPts val="0"/>
              </a:spcAft>
              <a:buFont typeface="+mj-lt"/>
              <a:buAutoNum type="alphaLcParenR"/>
            </a:pPr>
            <a:r>
              <a:rPr lang="en-US" dirty="0" err="1" smtClean="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compareToIgnoreCase</a:t>
            </a:r>
            <a:endParaRPr lang="en-GB" dirty="0">
              <a:solidFill>
                <a:schemeClr val="tx1"/>
              </a:solidFill>
              <a:ea typeface="Times New Roman" panose="02020603050405020304" pitchFamily="18" charset="0"/>
            </a:endParaRPr>
          </a:p>
          <a:p>
            <a:pPr marL="800100" lvl="1" indent="-342900">
              <a:spcAft>
                <a:spcPts val="0"/>
              </a:spcAft>
              <a:buFont typeface="+mj-lt"/>
              <a:buAutoNum type="alphaLcParenR"/>
            </a:pPr>
            <a:r>
              <a:rPr lang="en-US" dirty="0" err="1">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startsWith</a:t>
            </a:r>
            <a:endParaRPr lang="en-GB" dirty="0">
              <a:solidFill>
                <a:schemeClr val="tx1"/>
              </a:solidFill>
              <a:ea typeface="Times New Roman" panose="02020603050405020304" pitchFamily="18" charset="0"/>
            </a:endParaRPr>
          </a:p>
          <a:p>
            <a:pPr marL="800100" lvl="1" indent="-342900">
              <a:spcAft>
                <a:spcPts val="0"/>
              </a:spcAft>
              <a:buFont typeface="+mj-lt"/>
              <a:buAutoNum type="alphaLcParenR"/>
            </a:pPr>
            <a:r>
              <a:rPr lang="en-US" dirty="0" err="1">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endsWith</a:t>
            </a:r>
            <a:endParaRPr lang="en-GB" dirty="0">
              <a:solidFill>
                <a:schemeClr val="tx1"/>
              </a:solidFill>
              <a:ea typeface="Times New Roman" panose="02020603050405020304" pitchFamily="18" charset="0"/>
            </a:endParaRPr>
          </a:p>
          <a:p>
            <a:pPr marL="800100" lvl="1" indent="-342900">
              <a:spcAft>
                <a:spcPts val="0"/>
              </a:spcAft>
              <a:buFont typeface="+mj-lt"/>
              <a:buAutoNum type="alphaLcParenR"/>
            </a:pPr>
            <a:r>
              <a:rPr lang="en-US" dirty="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equals</a:t>
            </a:r>
            <a:endParaRPr lang="en-GB" dirty="0">
              <a:solidFill>
                <a:schemeClr val="tx1"/>
              </a:solidFill>
              <a:ea typeface="Times New Roman" panose="02020603050405020304" pitchFamily="18" charset="0"/>
            </a:endParaRPr>
          </a:p>
          <a:p>
            <a:pPr marL="800100" lvl="1" indent="-342900">
              <a:spcAft>
                <a:spcPts val="0"/>
              </a:spcAft>
              <a:buFont typeface="+mj-lt"/>
              <a:buAutoNum type="alphaLcParenR"/>
            </a:pPr>
            <a:r>
              <a:rPr lang="en-US" dirty="0" err="1">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equalsIgnoreCase</a:t>
            </a:r>
            <a:endParaRPr lang="en-GB" dirty="0">
              <a:solidFill>
                <a:schemeClr val="tx1"/>
              </a:solidFill>
              <a:ea typeface="Times New Roman" panose="02020603050405020304" pitchFamily="18" charset="0"/>
            </a:endParaRPr>
          </a:p>
          <a:p>
            <a:pPr marL="800100" lvl="1" indent="-342900">
              <a:spcAft>
                <a:spcPts val="0"/>
              </a:spcAft>
              <a:buFont typeface="+mj-lt"/>
              <a:buAutoNum type="alphaLcParenR"/>
            </a:pPr>
            <a:r>
              <a:rPr lang="en-US" dirty="0" err="1">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indexOf</a:t>
            </a:r>
            <a:endParaRPr lang="en-GB" dirty="0">
              <a:solidFill>
                <a:schemeClr val="tx1"/>
              </a:solidFill>
              <a:ea typeface="Times New Roman" panose="02020603050405020304" pitchFamily="18" charset="0"/>
            </a:endParaRPr>
          </a:p>
          <a:p>
            <a:pPr marL="800100" lvl="1" indent="-342900">
              <a:spcAft>
                <a:spcPts val="0"/>
              </a:spcAft>
              <a:buFont typeface="+mj-lt"/>
              <a:buAutoNum type="alphaLcParenR"/>
            </a:pPr>
            <a:r>
              <a:rPr lang="en-US" dirty="0" err="1" smtClean="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lastIndexOf</a:t>
            </a:r>
          </a:p>
          <a:p>
            <a:pPr marL="800100" lvl="1" indent="-342900">
              <a:spcAft>
                <a:spcPts val="0"/>
              </a:spcAft>
              <a:buFont typeface="+mj-lt"/>
              <a:buAutoNum type="alphaLcParenR"/>
            </a:pPr>
            <a:r>
              <a:rPr lang="en-US" dirty="0" smtClean="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length</a:t>
            </a:r>
            <a:endParaRPr lang="en-GB" dirty="0" smtClean="0">
              <a:solidFill>
                <a:schemeClr val="tx1"/>
              </a:solidFill>
              <a:ea typeface="Times New Roman" panose="02020603050405020304" pitchFamily="18" charset="0"/>
            </a:endParaRPr>
          </a:p>
          <a:p>
            <a:pPr marL="800100" lvl="1" indent="-342900">
              <a:spcAft>
                <a:spcPts val="0"/>
              </a:spcAft>
              <a:buFont typeface="+mj-lt"/>
              <a:buAutoNum type="alphaLcParenR"/>
            </a:pPr>
            <a:r>
              <a:rPr lang="en-US" dirty="0" smtClean="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replace(char </a:t>
            </a:r>
            <a:r>
              <a:rPr lang="en-US" dirty="0" err="1" smtClean="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oldChar</a:t>
            </a:r>
            <a:r>
              <a:rPr lang="en-US" dirty="0" smtClean="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 char </a:t>
            </a:r>
            <a:r>
              <a:rPr lang="en-US" dirty="0" err="1" smtClean="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newChar</a:t>
            </a:r>
            <a:r>
              <a:rPr lang="en-US" dirty="0" smtClean="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 </a:t>
            </a:r>
            <a:endParaRPr lang="en-GB" dirty="0" smtClean="0">
              <a:solidFill>
                <a:schemeClr val="tx1"/>
              </a:solidFill>
              <a:ea typeface="Times New Roman" panose="02020603050405020304" pitchFamily="18" charset="0"/>
            </a:endParaRPr>
          </a:p>
          <a:p>
            <a:pPr marL="800100" lvl="1" indent="-342900">
              <a:spcAft>
                <a:spcPts val="0"/>
              </a:spcAft>
              <a:buFont typeface="+mj-lt"/>
              <a:buAutoNum type="alphaLcParenR"/>
            </a:pPr>
            <a:r>
              <a:rPr lang="en-US" dirty="0" smtClean="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substring</a:t>
            </a:r>
            <a:endParaRPr lang="en-GB" dirty="0" smtClean="0">
              <a:solidFill>
                <a:schemeClr val="tx1"/>
              </a:solidFill>
              <a:ea typeface="Times New Roman" panose="02020603050405020304" pitchFamily="18" charset="0"/>
            </a:endParaRPr>
          </a:p>
          <a:p>
            <a:pPr marL="800100" lvl="1" indent="-342900">
              <a:spcAft>
                <a:spcPts val="0"/>
              </a:spcAft>
              <a:buFont typeface="+mj-lt"/>
              <a:buAutoNum type="alphaLcParenR"/>
            </a:pPr>
            <a:r>
              <a:rPr lang="en-US" dirty="0" err="1" smtClean="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toCharArray</a:t>
            </a:r>
            <a:endParaRPr lang="en-GB" dirty="0" smtClean="0">
              <a:solidFill>
                <a:schemeClr val="tx1"/>
              </a:solidFill>
              <a:ea typeface="Times New Roman" panose="02020603050405020304" pitchFamily="18" charset="0"/>
            </a:endParaRPr>
          </a:p>
          <a:p>
            <a:pPr marL="800100" lvl="1" indent="-342900">
              <a:spcAft>
                <a:spcPts val="0"/>
              </a:spcAft>
              <a:buFont typeface="+mj-lt"/>
              <a:buAutoNum type="alphaLcParenR"/>
            </a:pPr>
            <a:r>
              <a:rPr lang="en-US" dirty="0" err="1" smtClean="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toLowerCase</a:t>
            </a:r>
            <a:endParaRPr lang="en-GB" dirty="0" smtClean="0">
              <a:solidFill>
                <a:schemeClr val="tx1"/>
              </a:solidFill>
              <a:ea typeface="Times New Roman" panose="02020603050405020304" pitchFamily="18" charset="0"/>
            </a:endParaRPr>
          </a:p>
          <a:p>
            <a:pPr marL="800100" lvl="1" indent="-342900">
              <a:spcAft>
                <a:spcPts val="0"/>
              </a:spcAft>
              <a:buFont typeface="+mj-lt"/>
              <a:buAutoNum type="alphaLcParenR"/>
            </a:pPr>
            <a:r>
              <a:rPr lang="en-US" dirty="0" err="1" smtClean="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toUpperCase</a:t>
            </a:r>
            <a:endParaRPr lang="en-GB" dirty="0" smtClean="0">
              <a:solidFill>
                <a:schemeClr val="tx1"/>
              </a:solidFill>
              <a:ea typeface="Times New Roman" panose="02020603050405020304" pitchFamily="18" charset="0"/>
            </a:endParaRPr>
          </a:p>
          <a:p>
            <a:pPr marL="800100" lvl="1" indent="-342900">
              <a:spcAft>
                <a:spcPts val="0"/>
              </a:spcAft>
              <a:buFont typeface="+mj-lt"/>
              <a:buAutoNum type="alphaLcParenR"/>
            </a:pPr>
            <a:r>
              <a:rPr lang="en-US" dirty="0" smtClean="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trim</a:t>
            </a:r>
            <a:endParaRPr lang="en-GB" dirty="0" smtClean="0">
              <a:solidFill>
                <a:schemeClr val="tx1"/>
              </a:solidFill>
              <a:ea typeface="Times New Roman" panose="02020603050405020304" pitchFamily="18" charset="0"/>
            </a:endParaRPr>
          </a:p>
          <a:p>
            <a:pPr marL="800100" lvl="1" indent="-342900">
              <a:spcAft>
                <a:spcPts val="0"/>
              </a:spcAft>
              <a:buFont typeface="+mj-lt"/>
              <a:buAutoNum type="alphaLcParenR"/>
            </a:pPr>
            <a:r>
              <a:rPr lang="en-US" dirty="0" err="1" smtClean="0">
                <a:solidFill>
                  <a:schemeClr val="tx1"/>
                </a:solidFill>
                <a:latin typeface="Courier New" panose="02070309020205020404" pitchFamily="49" charset="0"/>
                <a:ea typeface="Times New Roman" panose="02020603050405020304" pitchFamily="18" charset="0"/>
                <a:cs typeface="Times New Roman" panose="02020603050405020304" pitchFamily="18" charset="0"/>
              </a:rPr>
              <a:t>valueOf</a:t>
            </a:r>
            <a:endParaRPr lang="en-GB" dirty="0">
              <a:solidFill>
                <a:schemeClr val="tx1"/>
              </a:solidFill>
              <a:effectLst/>
              <a:ea typeface="Times New Roman" panose="02020603050405020304" pitchFamily="18" charset="0"/>
            </a:endParaRPr>
          </a:p>
        </p:txBody>
      </p:sp>
    </p:spTree>
    <p:extLst>
      <p:ext uri="{BB962C8B-B14F-4D97-AF65-F5344CB8AC3E}">
        <p14:creationId xmlns:p14="http://schemas.microsoft.com/office/powerpoint/2010/main" val="4075478597"/>
      </p:ext>
    </p:extLst>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mj-lt"/>
              </a:rPr>
              <a:t>Try By Yourself</a:t>
            </a:r>
            <a:endParaRPr lang="en-GB" dirty="0">
              <a:latin typeface="+mj-lt"/>
            </a:endParaRPr>
          </a:p>
        </p:txBody>
      </p:sp>
      <p:sp>
        <p:nvSpPr>
          <p:cNvPr id="3" name="Content Placeholder 2"/>
          <p:cNvSpPr>
            <a:spLocks noGrp="1"/>
          </p:cNvSpPr>
          <p:nvPr>
            <p:ph idx="1"/>
          </p:nvPr>
        </p:nvSpPr>
        <p:spPr>
          <a:xfrm>
            <a:off x="88900" y="829994"/>
            <a:ext cx="8966200" cy="4445009"/>
          </a:xfrm>
        </p:spPr>
        <p:txBody>
          <a:bodyPr/>
          <a:lstStyle/>
          <a:p>
            <a:r>
              <a:rPr lang="en-GB" dirty="0"/>
              <a:t>Write a Java method to count </a:t>
            </a:r>
            <a:r>
              <a:rPr lang="en-GB" dirty="0" smtClean="0"/>
              <a:t>the number of vowels, consonants and digits in </a:t>
            </a:r>
            <a:r>
              <a:rPr lang="en-GB" dirty="0"/>
              <a:t>a </a:t>
            </a:r>
            <a:r>
              <a:rPr lang="en-GB" dirty="0" smtClean="0"/>
              <a:t>string?</a:t>
            </a:r>
          </a:p>
          <a:p>
            <a:r>
              <a:rPr lang="en-GB" dirty="0"/>
              <a:t>Input a word into a String. Print each </a:t>
            </a:r>
            <a:r>
              <a:rPr lang="en-GB" dirty="0" smtClean="0"/>
              <a:t>character and it’s </a:t>
            </a:r>
            <a:r>
              <a:rPr lang="en-GB" dirty="0" err="1" smtClean="0"/>
              <a:t>ascii</a:t>
            </a:r>
            <a:r>
              <a:rPr lang="en-GB" dirty="0" smtClean="0"/>
              <a:t> value </a:t>
            </a:r>
            <a:r>
              <a:rPr lang="en-GB" dirty="0"/>
              <a:t>on a line by itself. </a:t>
            </a:r>
            <a:endParaRPr lang="en-GB" dirty="0" smtClean="0"/>
          </a:p>
          <a:p>
            <a:pPr marL="0" indent="0">
              <a:buNone/>
            </a:pPr>
            <a:r>
              <a:rPr lang="en-GB" dirty="0" smtClean="0"/>
              <a:t>Hint:</a:t>
            </a:r>
          </a:p>
          <a:p>
            <a:endParaRPr lang="en-GB" dirty="0" smtClean="0"/>
          </a:p>
          <a:p>
            <a:endParaRPr lang="en-GB" dirty="0" smtClean="0"/>
          </a:p>
          <a:p>
            <a:endParaRPr lang="en-GB" dirty="0"/>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64</a:t>
            </a:fld>
            <a:endParaRPr lang="en-US">
              <a:solidFill>
                <a:srgbClr val="000000"/>
              </a:solidFill>
            </a:endParaRPr>
          </a:p>
        </p:txBody>
      </p:sp>
      <p:pic>
        <p:nvPicPr>
          <p:cNvPr id="5" name="Picture 4"/>
          <p:cNvPicPr>
            <a:picLocks noChangeAspect="1"/>
          </p:cNvPicPr>
          <p:nvPr/>
        </p:nvPicPr>
        <p:blipFill>
          <a:blip r:embed="rId3"/>
          <a:stretch>
            <a:fillRect/>
          </a:stretch>
        </p:blipFill>
        <p:spPr>
          <a:xfrm>
            <a:off x="210311" y="3065384"/>
            <a:ext cx="8971789" cy="2463619"/>
          </a:xfrm>
          <a:prstGeom prst="rect">
            <a:avLst/>
          </a:prstGeom>
        </p:spPr>
      </p:pic>
      <p:sp>
        <p:nvSpPr>
          <p:cNvPr id="6" name="TextBox 5"/>
          <p:cNvSpPr txBox="1"/>
          <p:nvPr/>
        </p:nvSpPr>
        <p:spPr>
          <a:xfrm>
            <a:off x="210311" y="5592660"/>
            <a:ext cx="8773298" cy="830997"/>
          </a:xfrm>
          <a:prstGeom prst="rect">
            <a:avLst/>
          </a:prstGeom>
          <a:noFill/>
        </p:spPr>
        <p:txBody>
          <a:bodyPr wrap="square" rtlCol="0">
            <a:spAutoFit/>
          </a:bodyPr>
          <a:lstStyle/>
          <a:p>
            <a:pPr marL="342900" indent="-342900">
              <a:buFont typeface="Wingdings" panose="05000000000000000000" pitchFamily="2" charset="2"/>
              <a:buChar char="q"/>
            </a:pPr>
            <a:r>
              <a:rPr lang="en-GB" sz="2400" b="0" dirty="0">
                <a:solidFill>
                  <a:schemeClr val="tx1"/>
                </a:solidFill>
                <a:latin typeface="Gill Sans MT" panose="020B0502020104020203" pitchFamily="34" charset="0"/>
              </a:rPr>
              <a:t>Given a string and a substring, the task is to replace all occurrences of the </a:t>
            </a:r>
            <a:r>
              <a:rPr lang="en-GB" sz="2400" b="0" dirty="0" smtClean="0">
                <a:solidFill>
                  <a:schemeClr val="tx1"/>
                </a:solidFill>
                <a:latin typeface="Gill Sans MT" panose="020B0502020104020203" pitchFamily="34" charset="0"/>
              </a:rPr>
              <a:t>substring with space.</a:t>
            </a:r>
            <a:endParaRPr lang="en-GB" sz="2400" dirty="0">
              <a:solidFill>
                <a:schemeClr val="tx1"/>
              </a:solidFill>
              <a:latin typeface="Gill Sans MT" panose="020B0502020104020203" pitchFamily="34" charset="0"/>
            </a:endParaRPr>
          </a:p>
        </p:txBody>
      </p:sp>
    </p:spTree>
    <p:extLst>
      <p:ext uri="{BB962C8B-B14F-4D97-AF65-F5344CB8AC3E}">
        <p14:creationId xmlns:p14="http://schemas.microsoft.com/office/powerpoint/2010/main" val="4257757467"/>
      </p:ext>
    </p:extLst>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 y="0"/>
            <a:ext cx="9048750" cy="869517"/>
          </a:xfrm>
        </p:spPr>
        <p:txBody>
          <a:bodyPr/>
          <a:lstStyle/>
          <a:p>
            <a:r>
              <a:rPr lang="en-GB" dirty="0" smtClean="0">
                <a:latin typeface="+mj-lt"/>
              </a:rPr>
              <a:t>Try By Yourself</a:t>
            </a:r>
            <a:endParaRPr lang="en-GB" dirty="0">
              <a:latin typeface="+mj-lt"/>
            </a:endParaRPr>
          </a:p>
        </p:txBody>
      </p:sp>
      <p:sp>
        <p:nvSpPr>
          <p:cNvPr id="3" name="Content Placeholder 2"/>
          <p:cNvSpPr>
            <a:spLocks noGrp="1"/>
          </p:cNvSpPr>
          <p:nvPr>
            <p:ph idx="1"/>
          </p:nvPr>
        </p:nvSpPr>
        <p:spPr/>
        <p:txBody>
          <a:bodyPr/>
          <a:lstStyle/>
          <a:p>
            <a:r>
              <a:rPr lang="en-GB" sz="2400" dirty="0"/>
              <a:t>Write a java program to compare two strings lexicographically</a:t>
            </a:r>
            <a:r>
              <a:rPr lang="en-GB" sz="2400" dirty="0" smtClean="0"/>
              <a:t>.</a:t>
            </a:r>
          </a:p>
          <a:p>
            <a:r>
              <a:rPr lang="en-GB" sz="2400" dirty="0"/>
              <a:t>Write a Java program to concatenate a given string to the end of another </a:t>
            </a:r>
            <a:r>
              <a:rPr lang="en-GB" sz="2400" dirty="0" smtClean="0"/>
              <a:t>string.</a:t>
            </a:r>
          </a:p>
          <a:p>
            <a:r>
              <a:rPr lang="en-GB" sz="2400" dirty="0"/>
              <a:t>Write a Java program to check whether two String objects contain the same data. </a:t>
            </a:r>
            <a:endParaRPr lang="en-GB" sz="2400" dirty="0" smtClean="0"/>
          </a:p>
          <a:p>
            <a:r>
              <a:rPr lang="en-GB" sz="2400" dirty="0"/>
              <a:t>Write a Java program to trim any leading or trailing whitespace from a given </a:t>
            </a:r>
            <a:r>
              <a:rPr lang="en-GB" sz="2400" dirty="0" smtClean="0"/>
              <a:t>string</a:t>
            </a:r>
          </a:p>
          <a:p>
            <a:r>
              <a:rPr lang="en-GB" sz="2400" dirty="0"/>
              <a:t>Write a Java program to get a substring of a given string between two specified positions</a:t>
            </a:r>
            <a:r>
              <a:rPr lang="en-GB" sz="2400" dirty="0" smtClean="0"/>
              <a:t>.</a:t>
            </a:r>
          </a:p>
          <a:p>
            <a:r>
              <a:rPr lang="en-GB" sz="2400" dirty="0"/>
              <a:t>Write a Java program to </a:t>
            </a:r>
            <a:r>
              <a:rPr lang="en-GB" sz="2400" dirty="0" smtClean="0"/>
              <a:t>determine whether or not the input sting is a Palindrome?</a:t>
            </a:r>
          </a:p>
          <a:p>
            <a:r>
              <a:rPr lang="en-GB" sz="2400" dirty="0" smtClean="0"/>
              <a:t>Write </a:t>
            </a:r>
            <a:r>
              <a:rPr lang="en-GB" sz="2400" dirty="0"/>
              <a:t>a Java program to find the second most frequent character in a given string.</a:t>
            </a:r>
            <a:endParaRPr lang="en-GB" sz="2400" dirty="0" smtClean="0"/>
          </a:p>
          <a:p>
            <a:r>
              <a:rPr lang="en-GB" sz="2400" dirty="0"/>
              <a:t>Write a Java program to print after removing </a:t>
            </a:r>
            <a:r>
              <a:rPr lang="en-GB" sz="2400" dirty="0" smtClean="0"/>
              <a:t>duplicate characters </a:t>
            </a:r>
            <a:r>
              <a:rPr lang="en-GB" sz="2400" dirty="0"/>
              <a:t>from a given string.</a:t>
            </a:r>
            <a:endParaRPr lang="en-GB" sz="2400" dirty="0" smtClean="0"/>
          </a:p>
          <a:p>
            <a:endParaRPr lang="en-GB" sz="2400" dirty="0" smtClean="0"/>
          </a:p>
          <a:p>
            <a:endParaRPr lang="en-GB" sz="2400" dirty="0"/>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65</a:t>
            </a:fld>
            <a:endParaRPr lang="en-US">
              <a:solidFill>
                <a:srgbClr val="000000"/>
              </a:solidFill>
            </a:endParaRPr>
          </a:p>
        </p:txBody>
      </p:sp>
    </p:spTree>
    <p:extLst>
      <p:ext uri="{BB962C8B-B14F-4D97-AF65-F5344CB8AC3E}">
        <p14:creationId xmlns:p14="http://schemas.microsoft.com/office/powerpoint/2010/main" val="2501979244"/>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 y="-39523"/>
            <a:ext cx="9048750" cy="869517"/>
          </a:xfrm>
        </p:spPr>
        <p:txBody>
          <a:bodyPr/>
          <a:lstStyle/>
          <a:p>
            <a:r>
              <a:rPr lang="en-GB" dirty="0" smtClean="0">
                <a:latin typeface="+mj-lt"/>
              </a:rPr>
              <a:t>Try By Yourself</a:t>
            </a:r>
            <a:endParaRPr lang="en-GB" dirty="0">
              <a:latin typeface="+mj-lt"/>
            </a:endParaRPr>
          </a:p>
        </p:txBody>
      </p:sp>
      <p:sp>
        <p:nvSpPr>
          <p:cNvPr id="3" name="Content Placeholder 2"/>
          <p:cNvSpPr>
            <a:spLocks noGrp="1"/>
          </p:cNvSpPr>
          <p:nvPr>
            <p:ph idx="1"/>
          </p:nvPr>
        </p:nvSpPr>
        <p:spPr/>
        <p:txBody>
          <a:bodyPr/>
          <a:lstStyle/>
          <a:p>
            <a:r>
              <a:rPr lang="en-GB" sz="2400" dirty="0"/>
              <a:t>Write a Java program to concatenate a given string with itself of a given number of times. </a:t>
            </a:r>
            <a:endParaRPr lang="en-GB" sz="2400" dirty="0" smtClean="0"/>
          </a:p>
          <a:p>
            <a:r>
              <a:rPr lang="en-GB" sz="2400" dirty="0"/>
              <a:t>Write a Java program to count the occurrences of a given string in another given string.  </a:t>
            </a:r>
            <a:endParaRPr lang="en-GB" sz="2400" dirty="0" smtClean="0"/>
          </a:p>
          <a:p>
            <a:r>
              <a:rPr lang="en-GB" sz="2400" dirty="0" smtClean="0"/>
              <a:t>Write </a:t>
            </a:r>
            <a:r>
              <a:rPr lang="en-GB" sz="2400" dirty="0"/>
              <a:t>a </a:t>
            </a:r>
            <a:r>
              <a:rPr lang="en-GB" sz="2400" dirty="0" smtClean="0"/>
              <a:t>program </a:t>
            </a:r>
            <a:r>
              <a:rPr lang="en-GB" sz="2400" dirty="0"/>
              <a:t>to reverse String in Java </a:t>
            </a:r>
            <a:r>
              <a:rPr lang="en-GB" sz="2400" dirty="0" err="1" smtClean="0"/>
              <a:t>i</a:t>
            </a:r>
            <a:r>
              <a:rPr lang="en-GB" sz="2400" dirty="0" smtClean="0"/>
              <a:t>) without </a:t>
            </a:r>
            <a:r>
              <a:rPr lang="en-GB" sz="2400" dirty="0"/>
              <a:t>using the </a:t>
            </a:r>
            <a:r>
              <a:rPr lang="en-GB" sz="2400" dirty="0" err="1"/>
              <a:t>StringBuffer</a:t>
            </a:r>
            <a:r>
              <a:rPr lang="en-GB" sz="2400" dirty="0"/>
              <a:t> class </a:t>
            </a:r>
            <a:r>
              <a:rPr lang="en-GB" sz="2400" dirty="0" smtClean="0"/>
              <a:t>and ii) using </a:t>
            </a:r>
            <a:r>
              <a:rPr lang="en-GB" sz="2400" dirty="0" err="1"/>
              <a:t>StringBuffer</a:t>
            </a:r>
            <a:r>
              <a:rPr lang="en-GB" sz="2400" dirty="0"/>
              <a:t> class </a:t>
            </a:r>
            <a:endParaRPr lang="en-GB" sz="2400" dirty="0" smtClean="0"/>
          </a:p>
          <a:p>
            <a:r>
              <a:rPr lang="en-GB" sz="2400" dirty="0"/>
              <a:t>Write a Java program</a:t>
            </a:r>
            <a:r>
              <a:rPr lang="en-GB" sz="2400" b="1" dirty="0" smtClean="0"/>
              <a:t> </a:t>
            </a:r>
            <a:r>
              <a:rPr lang="en-GB" sz="2400" dirty="0"/>
              <a:t>to reverse words in a </a:t>
            </a:r>
            <a:r>
              <a:rPr lang="en-GB" sz="2400" dirty="0" smtClean="0"/>
              <a:t>sentence.</a:t>
            </a:r>
          </a:p>
          <a:p>
            <a:r>
              <a:rPr lang="en-GB" sz="2400" b="1" dirty="0"/>
              <a:t> </a:t>
            </a:r>
            <a:r>
              <a:rPr lang="en-GB" sz="2400" dirty="0"/>
              <a:t> Write a Java program</a:t>
            </a:r>
            <a:r>
              <a:rPr lang="en-GB" sz="2400" b="1" dirty="0"/>
              <a:t> </a:t>
            </a:r>
            <a:r>
              <a:rPr lang="en-GB" sz="2400" b="1" dirty="0" smtClean="0"/>
              <a:t>to </a:t>
            </a:r>
            <a:r>
              <a:rPr lang="en-GB" sz="2400" dirty="0" smtClean="0"/>
              <a:t>Convert </a:t>
            </a:r>
            <a:r>
              <a:rPr lang="en-GB" sz="2400" dirty="0"/>
              <a:t>Character Array To </a:t>
            </a:r>
            <a:r>
              <a:rPr lang="en-GB" sz="2400" dirty="0" smtClean="0"/>
              <a:t>String.</a:t>
            </a:r>
          </a:p>
          <a:p>
            <a:r>
              <a:rPr lang="en-GB" sz="2400" dirty="0" smtClean="0"/>
              <a:t>Write </a:t>
            </a:r>
            <a:r>
              <a:rPr lang="en-GB" sz="2400" dirty="0"/>
              <a:t>a Java </a:t>
            </a:r>
            <a:r>
              <a:rPr lang="en-GB" sz="2400" dirty="0" smtClean="0"/>
              <a:t>program </a:t>
            </a:r>
            <a:r>
              <a:rPr lang="en-GB" sz="2400" dirty="0"/>
              <a:t>to count a number of words in a given String. </a:t>
            </a:r>
            <a:endParaRPr lang="en-GB" sz="2400" dirty="0" smtClean="0"/>
          </a:p>
          <a:p>
            <a:pPr marL="0" indent="0">
              <a:buNone/>
            </a:pPr>
            <a:r>
              <a:rPr lang="en-GB" sz="2000" dirty="0">
                <a:solidFill>
                  <a:srgbClr val="00B050"/>
                </a:solidFill>
              </a:rPr>
              <a:t>[</a:t>
            </a:r>
            <a:r>
              <a:rPr lang="en-GB" sz="2000" dirty="0" smtClean="0">
                <a:solidFill>
                  <a:srgbClr val="00B050"/>
                </a:solidFill>
              </a:rPr>
              <a:t>The </a:t>
            </a:r>
            <a:r>
              <a:rPr lang="en-GB" sz="2000" dirty="0">
                <a:solidFill>
                  <a:srgbClr val="00B050"/>
                </a:solidFill>
              </a:rPr>
              <a:t>words are separated by the following characters: space (‘ ‘) or newline (‘\n’) or tab (‘\t’) or a combination of these. For example, if input "Java is great" your program should print 3</a:t>
            </a:r>
            <a:r>
              <a:rPr lang="en-GB" sz="2000" dirty="0" smtClean="0">
                <a:solidFill>
                  <a:srgbClr val="00B050"/>
                </a:solidFill>
              </a:rPr>
              <a:t>.]</a:t>
            </a:r>
            <a:endParaRPr lang="en-GB" sz="2000" b="1" dirty="0">
              <a:solidFill>
                <a:srgbClr val="00B050"/>
              </a:solidFill>
            </a:endParaRPr>
          </a:p>
          <a:p>
            <a:r>
              <a:rPr lang="en-GB" sz="2400" dirty="0" smtClean="0"/>
              <a:t>If the </a:t>
            </a:r>
            <a:r>
              <a:rPr lang="en-GB" sz="2400" dirty="0"/>
              <a:t>two strings contain all the same letters in the same frequencies, </a:t>
            </a:r>
            <a:r>
              <a:rPr lang="en-GB" sz="2400" dirty="0" smtClean="0"/>
              <a:t>then they are called "Anagrams". </a:t>
            </a:r>
            <a:r>
              <a:rPr lang="en-GB" sz="2400" dirty="0"/>
              <a:t>Write a Java program to </a:t>
            </a:r>
            <a:r>
              <a:rPr lang="en-GB" sz="2400" dirty="0" smtClean="0"/>
              <a:t>determine whether the two input strings are “Anagrams” or “Not Anagrams”</a:t>
            </a:r>
          </a:p>
          <a:p>
            <a:endParaRPr lang="en-GB" sz="2400" dirty="0"/>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66</a:t>
            </a:fld>
            <a:endParaRPr lang="en-US">
              <a:solidFill>
                <a:srgbClr val="000000"/>
              </a:solidFill>
            </a:endParaRPr>
          </a:p>
        </p:txBody>
      </p:sp>
    </p:spTree>
    <p:extLst>
      <p:ext uri="{BB962C8B-B14F-4D97-AF65-F5344CB8AC3E}">
        <p14:creationId xmlns:p14="http://schemas.microsoft.com/office/powerpoint/2010/main" val="2476235055"/>
      </p:ext>
    </p:extLst>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 y="-39523"/>
            <a:ext cx="9048750" cy="869517"/>
          </a:xfrm>
        </p:spPr>
        <p:txBody>
          <a:bodyPr/>
          <a:lstStyle/>
          <a:p>
            <a:r>
              <a:rPr lang="en-GB" dirty="0" smtClean="0">
                <a:latin typeface="+mj-lt"/>
              </a:rPr>
              <a:t>Try By Yourself</a:t>
            </a:r>
            <a:endParaRPr lang="en-GB" dirty="0">
              <a:latin typeface="+mj-lt"/>
            </a:endParaRPr>
          </a:p>
        </p:txBody>
      </p:sp>
      <p:sp>
        <p:nvSpPr>
          <p:cNvPr id="3" name="Content Placeholder 2"/>
          <p:cNvSpPr>
            <a:spLocks noGrp="1"/>
          </p:cNvSpPr>
          <p:nvPr>
            <p:ph idx="1"/>
          </p:nvPr>
        </p:nvSpPr>
        <p:spPr/>
        <p:txBody>
          <a:bodyPr/>
          <a:lstStyle/>
          <a:p>
            <a:r>
              <a:rPr lang="en-GB" sz="2400" dirty="0" smtClean="0"/>
              <a:t>Write </a:t>
            </a:r>
            <a:r>
              <a:rPr lang="en-GB" sz="2400" dirty="0"/>
              <a:t>a Java program to add two matrices of the same </a:t>
            </a:r>
            <a:r>
              <a:rPr lang="en-GB" sz="2400" dirty="0" smtClean="0"/>
              <a:t>size</a:t>
            </a:r>
          </a:p>
          <a:p>
            <a:r>
              <a:rPr lang="en-GB" sz="2400" dirty="0"/>
              <a:t>Write a Java program to find the common elements between two </a:t>
            </a:r>
            <a:r>
              <a:rPr lang="en-GB" sz="2400" dirty="0" smtClean="0"/>
              <a:t>arrays.</a:t>
            </a:r>
          </a:p>
          <a:p>
            <a:r>
              <a:rPr lang="en-GB" sz="2400" dirty="0" smtClean="0"/>
              <a:t>String </a:t>
            </a:r>
            <a:r>
              <a:rPr lang="en-GB" sz="2400" dirty="0"/>
              <a:t>s="</a:t>
            </a:r>
            <a:r>
              <a:rPr lang="en-GB" sz="2400" dirty="0" smtClean="0"/>
              <a:t>23.5 </a:t>
            </a:r>
            <a:r>
              <a:rPr lang="en-GB" sz="2400" dirty="0"/>
              <a:t>3 8 20 32";</a:t>
            </a:r>
          </a:p>
          <a:p>
            <a:pPr marL="0" indent="0">
              <a:buNone/>
            </a:pPr>
            <a:r>
              <a:rPr lang="en-GB" sz="2400" dirty="0" smtClean="0"/>
              <a:t>    Write a program that </a:t>
            </a:r>
            <a:r>
              <a:rPr lang="en-GB" sz="2400" dirty="0"/>
              <a:t>adds the above numbers and prints sum</a:t>
            </a:r>
            <a:r>
              <a:rPr lang="en-GB" sz="2400" dirty="0" smtClean="0"/>
              <a:t>.</a:t>
            </a:r>
            <a:r>
              <a:rPr lang="en-US" sz="2400" dirty="0" smtClean="0"/>
              <a:t>     </a:t>
            </a:r>
          </a:p>
          <a:p>
            <a:r>
              <a:rPr lang="en-GB" sz="2400" dirty="0"/>
              <a:t>Write a Java program that takes a string as input and removes multiple </a:t>
            </a:r>
            <a:r>
              <a:rPr lang="en-GB" sz="2400" dirty="0" smtClean="0"/>
              <a:t>consecutive </a:t>
            </a:r>
            <a:r>
              <a:rPr lang="en-GB" sz="2400" dirty="0"/>
              <a:t>whitespaces from the </a:t>
            </a:r>
            <a:r>
              <a:rPr lang="en-GB" sz="2400" dirty="0" smtClean="0"/>
              <a:t>string </a:t>
            </a:r>
            <a:r>
              <a:rPr lang="en-US" sz="2400" dirty="0"/>
              <a:t>(</a:t>
            </a:r>
            <a:r>
              <a:rPr lang="en-US" sz="2400" b="1" dirty="0"/>
              <a:t>You </a:t>
            </a:r>
            <a:r>
              <a:rPr lang="en-US" sz="2400" b="1" dirty="0" smtClean="0"/>
              <a:t>can </a:t>
            </a:r>
            <a:r>
              <a:rPr lang="en-US" sz="2400" b="1" dirty="0"/>
              <a:t>use the String class in java</a:t>
            </a:r>
            <a:r>
              <a:rPr lang="en-US" sz="2400" dirty="0" smtClean="0"/>
              <a:t>)</a:t>
            </a:r>
            <a:r>
              <a:rPr lang="en-GB" sz="2400" dirty="0" smtClean="0"/>
              <a:t> </a:t>
            </a:r>
            <a:r>
              <a:rPr lang="en-GB" sz="2400" dirty="0"/>
              <a:t>and show the output. </a:t>
            </a:r>
          </a:p>
          <a:p>
            <a:pPr marL="0" indent="0">
              <a:buNone/>
            </a:pPr>
            <a:endParaRPr lang="en-GB" sz="2400" dirty="0"/>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67</a:t>
            </a:fld>
            <a:endParaRPr lang="en-US">
              <a:solidFill>
                <a:srgbClr val="000000"/>
              </a:solidFill>
            </a:endParaRPr>
          </a:p>
        </p:txBody>
      </p:sp>
      <p:sp>
        <p:nvSpPr>
          <p:cNvPr id="5" name="Rectangle 4"/>
          <p:cNvSpPr/>
          <p:nvPr/>
        </p:nvSpPr>
        <p:spPr>
          <a:xfrm>
            <a:off x="472440" y="4085313"/>
            <a:ext cx="5928360" cy="800219"/>
          </a:xfrm>
          <a:prstGeom prst="rect">
            <a:avLst/>
          </a:prstGeom>
        </p:spPr>
        <p:txBody>
          <a:bodyPr wrap="square">
            <a:spAutoFit/>
          </a:bodyPr>
          <a:lstStyle/>
          <a:p>
            <a:pPr>
              <a:lnSpc>
                <a:spcPct val="115000"/>
              </a:lnSpc>
              <a:spcAft>
                <a:spcPts val="0"/>
              </a:spcAft>
            </a:pPr>
            <a:r>
              <a:rPr lang="en-US" dirty="0" smtClean="0">
                <a:solidFill>
                  <a:srgbClr val="00B050"/>
                </a:solidFill>
                <a:latin typeface="Courier New" panose="02070309020205020404" pitchFamily="49" charset="0"/>
                <a:ea typeface="Calibri" panose="020F0502020204030204" pitchFamily="34" charset="0"/>
                <a:cs typeface="Times New Roman" panose="02020603050405020304" pitchFamily="18" charset="0"/>
              </a:rPr>
              <a:t>INPUT: </a:t>
            </a:r>
            <a:r>
              <a:rPr lang="en-US" dirty="0" smtClean="0">
                <a:solidFill>
                  <a:schemeClr val="tx1"/>
                </a:solidFill>
                <a:latin typeface="Courier New" panose="02070309020205020404" pitchFamily="49" charset="0"/>
                <a:ea typeface="Calibri" panose="020F0502020204030204" pitchFamily="34" charset="0"/>
                <a:cs typeface="Times New Roman" panose="02020603050405020304" pitchFamily="18" charset="0"/>
              </a:rPr>
              <a:t>This     </a:t>
            </a:r>
            <a:r>
              <a:rPr lang="en-US" dirty="0">
                <a:solidFill>
                  <a:schemeClr val="tx1"/>
                </a:solidFill>
                <a:latin typeface="Courier New" panose="02070309020205020404" pitchFamily="49" charset="0"/>
                <a:ea typeface="Calibri" panose="020F0502020204030204" pitchFamily="34" charset="0"/>
                <a:cs typeface="Times New Roman" panose="02020603050405020304" pitchFamily="18" charset="0"/>
              </a:rPr>
              <a:t>is    a    test.</a:t>
            </a:r>
            <a:endParaRPr lang="en-GB" sz="2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dirty="0" smtClean="0">
                <a:solidFill>
                  <a:srgbClr val="00B050"/>
                </a:solidFill>
                <a:latin typeface="Courier New" panose="02070309020205020404" pitchFamily="49" charset="0"/>
                <a:ea typeface="Calibri" panose="020F0502020204030204" pitchFamily="34" charset="0"/>
                <a:cs typeface="Times New Roman" panose="02020603050405020304" pitchFamily="18" charset="0"/>
              </a:rPr>
              <a:t>OUTPUT:</a:t>
            </a:r>
            <a:r>
              <a:rPr lang="en-US" dirty="0" smtClean="0">
                <a:latin typeface="Courier New" panose="02070309020205020404" pitchFamily="49" charset="0"/>
                <a:ea typeface="Calibri" panose="020F0502020204030204" pitchFamily="34" charset="0"/>
                <a:cs typeface="Times New Roman" panose="02020603050405020304" pitchFamily="18" charset="0"/>
              </a:rPr>
              <a:t> </a:t>
            </a:r>
            <a:r>
              <a:rPr lang="en-US" dirty="0" smtClean="0">
                <a:solidFill>
                  <a:schemeClr val="tx1"/>
                </a:solidFill>
                <a:latin typeface="Courier New" panose="02070309020205020404" pitchFamily="49" charset="0"/>
                <a:ea typeface="Calibri" panose="020F0502020204030204" pitchFamily="34" charset="0"/>
                <a:cs typeface="Times New Roman" panose="02020603050405020304" pitchFamily="18" charset="0"/>
              </a:rPr>
              <a:t>This </a:t>
            </a:r>
            <a:r>
              <a:rPr lang="en-US" dirty="0">
                <a:solidFill>
                  <a:schemeClr val="tx1"/>
                </a:solidFill>
                <a:latin typeface="Courier New" panose="02070309020205020404" pitchFamily="49" charset="0"/>
                <a:ea typeface="Calibri" panose="020F0502020204030204" pitchFamily="34" charset="0"/>
                <a:cs typeface="Times New Roman" panose="02020603050405020304" pitchFamily="18" charset="0"/>
              </a:rPr>
              <a:t>is a test.</a:t>
            </a:r>
            <a:endParaRPr lang="en-GB"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3701494"/>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 y="-39523"/>
            <a:ext cx="9048750" cy="869517"/>
          </a:xfrm>
        </p:spPr>
        <p:txBody>
          <a:bodyPr/>
          <a:lstStyle/>
          <a:p>
            <a:r>
              <a:rPr lang="en-GB" dirty="0" smtClean="0">
                <a:latin typeface="+mj-lt"/>
              </a:rPr>
              <a:t>Try By Yourself</a:t>
            </a:r>
            <a:endParaRPr lang="en-GB" dirty="0">
              <a:latin typeface="+mj-lt"/>
            </a:endParaRPr>
          </a:p>
        </p:txBody>
      </p:sp>
      <p:sp>
        <p:nvSpPr>
          <p:cNvPr id="3" name="Content Placeholder 2"/>
          <p:cNvSpPr>
            <a:spLocks noGrp="1"/>
          </p:cNvSpPr>
          <p:nvPr>
            <p:ph idx="1"/>
          </p:nvPr>
        </p:nvSpPr>
        <p:spPr/>
        <p:txBody>
          <a:bodyPr/>
          <a:lstStyle/>
          <a:p>
            <a:r>
              <a:rPr lang="en-US" sz="2400" dirty="0"/>
              <a:t>Write a function </a:t>
            </a:r>
            <a:r>
              <a:rPr lang="en-US" sz="2400" b="1" dirty="0"/>
              <a:t>trim()</a:t>
            </a:r>
            <a:r>
              <a:rPr lang="en-US" sz="2400" dirty="0"/>
              <a:t> that will take an array of characters as an input and remove multiple consecutive spaces from the array (</a:t>
            </a:r>
            <a:r>
              <a:rPr lang="en-US" sz="2400" b="1" dirty="0"/>
              <a:t>You cannot use the String class in java</a:t>
            </a:r>
            <a:r>
              <a:rPr lang="en-US" sz="2400" dirty="0"/>
              <a:t>). Following example code generates the output below:</a:t>
            </a:r>
          </a:p>
          <a:p>
            <a:endParaRPr lang="en-GB" sz="2400" dirty="0"/>
          </a:p>
          <a:p>
            <a:endParaRPr lang="en-GB" sz="2400" dirty="0" smtClean="0"/>
          </a:p>
          <a:p>
            <a:endParaRPr lang="en-GB" sz="2400" dirty="0"/>
          </a:p>
          <a:p>
            <a:endParaRPr lang="en-GB" sz="2400" dirty="0" smtClean="0"/>
          </a:p>
          <a:p>
            <a:endParaRPr lang="en-GB" sz="2400" dirty="0" smtClean="0"/>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68</a:t>
            </a:fld>
            <a:endParaRPr lang="en-US">
              <a:solidFill>
                <a:srgbClr val="000000"/>
              </a:solidFill>
            </a:endParaRPr>
          </a:p>
        </p:txBody>
      </p:sp>
      <p:pic>
        <p:nvPicPr>
          <p:cNvPr id="7" name="Picture 6"/>
          <p:cNvPicPr>
            <a:picLocks noChangeAspect="1"/>
          </p:cNvPicPr>
          <p:nvPr/>
        </p:nvPicPr>
        <p:blipFill>
          <a:blip r:embed="rId2"/>
          <a:stretch>
            <a:fillRect/>
          </a:stretch>
        </p:blipFill>
        <p:spPr>
          <a:xfrm>
            <a:off x="778510" y="2302420"/>
            <a:ext cx="6416040" cy="4106402"/>
          </a:xfrm>
          <a:prstGeom prst="rect">
            <a:avLst/>
          </a:prstGeom>
          <a:ln>
            <a:solidFill>
              <a:schemeClr val="accent1"/>
            </a:solidFill>
          </a:ln>
        </p:spPr>
      </p:pic>
    </p:spTree>
    <p:extLst>
      <p:ext uri="{BB962C8B-B14F-4D97-AF65-F5344CB8AC3E}">
        <p14:creationId xmlns:p14="http://schemas.microsoft.com/office/powerpoint/2010/main" val="709436765"/>
      </p:ext>
    </p:extLst>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 y="-39523"/>
            <a:ext cx="9048750" cy="869517"/>
          </a:xfrm>
        </p:spPr>
        <p:txBody>
          <a:bodyPr/>
          <a:lstStyle/>
          <a:p>
            <a:r>
              <a:rPr lang="en-GB" dirty="0" smtClean="0">
                <a:latin typeface="+mj-lt"/>
              </a:rPr>
              <a:t>Reading Materials</a:t>
            </a:r>
            <a:endParaRPr lang="en-GB" dirty="0">
              <a:latin typeface="+mj-lt"/>
            </a:endParaRPr>
          </a:p>
        </p:txBody>
      </p:sp>
      <p:sp>
        <p:nvSpPr>
          <p:cNvPr id="3" name="Content Placeholder 2"/>
          <p:cNvSpPr>
            <a:spLocks noGrp="1"/>
          </p:cNvSpPr>
          <p:nvPr>
            <p:ph idx="1"/>
          </p:nvPr>
        </p:nvSpPr>
        <p:spPr/>
        <p:txBody>
          <a:bodyPr/>
          <a:lstStyle/>
          <a:p>
            <a:r>
              <a:rPr lang="en-US" altLang="en-US" sz="2400" dirty="0">
                <a:latin typeface="Times New Roman" panose="02020603050405020304" pitchFamily="18" charset="0"/>
              </a:rPr>
              <a:t>Java The Complete </a:t>
            </a:r>
            <a:r>
              <a:rPr lang="en-US" altLang="en-US" sz="2400" dirty="0" smtClean="0">
                <a:latin typeface="Times New Roman" panose="02020603050405020304" pitchFamily="18" charset="0"/>
              </a:rPr>
              <a:t>Reference</a:t>
            </a:r>
            <a:endParaRPr lang="en-US" altLang="en-US" sz="2400" dirty="0">
              <a:latin typeface="Times New Roman" panose="02020603050405020304" pitchFamily="18" charset="0"/>
            </a:endParaRPr>
          </a:p>
          <a:p>
            <a:pPr marL="952500" lvl="1" indent="-495300">
              <a:buFont typeface="Wingdings" panose="05000000000000000000" pitchFamily="2" charset="2"/>
              <a:buNone/>
            </a:pPr>
            <a:r>
              <a:rPr lang="en-US" altLang="en-US" sz="2200" dirty="0">
                <a:latin typeface="Times New Roman" panose="02020603050405020304" pitchFamily="18" charset="0"/>
              </a:rPr>
              <a:t>Author : Herbert </a:t>
            </a:r>
            <a:r>
              <a:rPr lang="en-US" altLang="en-US" sz="2200" dirty="0" err="1" smtClean="0">
                <a:latin typeface="Times New Roman" panose="02020603050405020304" pitchFamily="18" charset="0"/>
              </a:rPr>
              <a:t>Schildt</a:t>
            </a:r>
            <a:endParaRPr lang="en-US" altLang="en-US" dirty="0" smtClean="0"/>
          </a:p>
          <a:p>
            <a:r>
              <a:rPr lang="en-US" altLang="en-US" dirty="0" smtClean="0"/>
              <a:t>Chapter 16 </a:t>
            </a:r>
            <a:r>
              <a:rPr lang="en-US" altLang="en-US" dirty="0"/>
              <a:t>of your text </a:t>
            </a:r>
            <a:r>
              <a:rPr lang="en-US" altLang="en-US" dirty="0" smtClean="0"/>
              <a:t>book</a:t>
            </a:r>
          </a:p>
          <a:p>
            <a:pPr marL="952500" lvl="1" indent="-495300">
              <a:buFont typeface="Wingdings" panose="05000000000000000000" pitchFamily="2" charset="2"/>
              <a:buNone/>
            </a:pPr>
            <a:r>
              <a:rPr lang="en-US" altLang="en-US" sz="2200" dirty="0">
                <a:latin typeface="Times New Roman" panose="02020603050405020304" pitchFamily="18" charset="0"/>
              </a:rPr>
              <a:t>Web Source:</a:t>
            </a:r>
          </a:p>
          <a:p>
            <a:pPr marL="952500" lvl="1" indent="-495300">
              <a:buFont typeface="Wingdings" panose="05000000000000000000" pitchFamily="2" charset="2"/>
              <a:buChar char="ü"/>
            </a:pPr>
            <a:r>
              <a:rPr lang="en-US" altLang="en-US" dirty="0">
                <a:latin typeface="Times New Roman" panose="02020603050405020304" pitchFamily="18" charset="0"/>
                <a:hlinkClick r:id="rId2"/>
              </a:rPr>
              <a:t>http://docs.oracle.com/javase/tutorial/</a:t>
            </a:r>
            <a:endParaRPr lang="en-US" altLang="en-US" dirty="0">
              <a:latin typeface="Times New Roman" panose="02020603050405020304" pitchFamily="18" charset="0"/>
            </a:endParaRPr>
          </a:p>
          <a:p>
            <a:pPr marL="952500" lvl="1" indent="-495300">
              <a:buFont typeface="Wingdings" panose="05000000000000000000" pitchFamily="2" charset="2"/>
              <a:buChar char="ü"/>
            </a:pPr>
            <a:r>
              <a:rPr lang="en-US" altLang="en-US" dirty="0">
                <a:latin typeface="Times New Roman" panose="02020603050405020304" pitchFamily="18" charset="0"/>
                <a:hlinkClick r:id="rId3"/>
              </a:rPr>
              <a:t>http://www.tutorialspoint.com/java/</a:t>
            </a:r>
            <a:r>
              <a:rPr lang="en-US" altLang="en-US" dirty="0">
                <a:latin typeface="Times New Roman" panose="02020603050405020304" pitchFamily="18" charset="0"/>
              </a:rPr>
              <a:t> </a:t>
            </a:r>
          </a:p>
          <a:p>
            <a:pPr marL="952500" lvl="1" indent="-495300">
              <a:buFont typeface="Wingdings" panose="05000000000000000000" pitchFamily="2" charset="2"/>
              <a:buChar char="ü"/>
            </a:pPr>
            <a:r>
              <a:rPr lang="en-US" altLang="en-US" dirty="0">
                <a:latin typeface="Times New Roman" panose="02020603050405020304" pitchFamily="18" charset="0"/>
                <a:hlinkClick r:id="rId4"/>
              </a:rPr>
              <a:t>http://www.javatpoint.com/java-tutorial</a:t>
            </a:r>
            <a:r>
              <a:rPr lang="en-US" altLang="en-US" dirty="0" smtClean="0">
                <a:latin typeface="Times New Roman" panose="02020603050405020304" pitchFamily="18" charset="0"/>
                <a:hlinkClick r:id="rId4"/>
              </a:rPr>
              <a:t>/</a:t>
            </a:r>
            <a:endParaRPr lang="en-US" altLang="en-US" dirty="0" smtClean="0">
              <a:latin typeface="Times New Roman" panose="02020603050405020304" pitchFamily="18" charset="0"/>
            </a:endParaRPr>
          </a:p>
          <a:p>
            <a:pPr marL="952500" lvl="1" indent="-495300">
              <a:buFont typeface="Wingdings" panose="05000000000000000000" pitchFamily="2" charset="2"/>
              <a:buChar char="ü"/>
            </a:pPr>
            <a:r>
              <a:rPr lang="en-GB" dirty="0">
                <a:hlinkClick r:id="rId5"/>
              </a:rPr>
              <a:t>https://www.geeksforgeeks.org/java/</a:t>
            </a:r>
            <a:r>
              <a:rPr lang="en-US" altLang="en-US" dirty="0" smtClean="0">
                <a:latin typeface="Times New Roman" panose="02020603050405020304" pitchFamily="18" charset="0"/>
              </a:rPr>
              <a:t> </a:t>
            </a:r>
            <a:endParaRPr lang="en-US" altLang="en-US" dirty="0">
              <a:latin typeface="Times New Roman" panose="02020603050405020304" pitchFamily="18" charset="0"/>
            </a:endParaRPr>
          </a:p>
          <a:p>
            <a:endParaRPr lang="en-US" altLang="en-US" dirty="0"/>
          </a:p>
          <a:p>
            <a:endParaRPr lang="en-GB" dirty="0"/>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69</a:t>
            </a:fld>
            <a:endParaRPr lang="en-US">
              <a:solidFill>
                <a:srgbClr val="000000"/>
              </a:solidFill>
            </a:endParaRPr>
          </a:p>
        </p:txBody>
      </p:sp>
    </p:spTree>
    <p:extLst>
      <p:ext uri="{BB962C8B-B14F-4D97-AF65-F5344CB8AC3E}">
        <p14:creationId xmlns:p14="http://schemas.microsoft.com/office/powerpoint/2010/main" val="2774539121"/>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382000" cy="838200"/>
          </a:xfrm>
        </p:spPr>
        <p:txBody>
          <a:bodyPr/>
          <a:lstStyle/>
          <a:p>
            <a:r>
              <a:rPr lang="en-US" dirty="0" smtClean="0">
                <a:latin typeface="+mj-lt"/>
              </a:rPr>
              <a:t>Scanner Class Constructor</a:t>
            </a:r>
            <a:endParaRPr lang="en-US" dirty="0">
              <a:latin typeface="+mj-lt"/>
            </a:endParaRPr>
          </a:p>
        </p:txBody>
      </p:sp>
      <p:sp>
        <p:nvSpPr>
          <p:cNvPr id="3" name="Content Placeholder 2"/>
          <p:cNvSpPr>
            <a:spLocks noGrp="1"/>
          </p:cNvSpPr>
          <p:nvPr>
            <p:ph idx="1"/>
          </p:nvPr>
        </p:nvSpPr>
        <p:spPr>
          <a:xfrm>
            <a:off x="35391" y="914400"/>
            <a:ext cx="9032409" cy="5638800"/>
          </a:xfrm>
        </p:spPr>
        <p:txBody>
          <a:bodyPr/>
          <a:lstStyle/>
          <a:p>
            <a:pPr marL="0" indent="0" algn="just">
              <a:buNone/>
            </a:pPr>
            <a:r>
              <a:rPr lang="en-US" dirty="0">
                <a:solidFill>
                  <a:srgbClr val="000000"/>
                </a:solidFill>
                <a:latin typeface="Courier New" panose="02070309020205020404" pitchFamily="49" charset="0"/>
                <a:cs typeface="Courier New" panose="02070309020205020404" pitchFamily="49" charset="0"/>
              </a:rPr>
              <a:t>  </a:t>
            </a:r>
          </a:p>
          <a:p>
            <a:endParaRPr lang="en-US" dirty="0" smtClean="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233432969"/>
              </p:ext>
            </p:extLst>
          </p:nvPr>
        </p:nvGraphicFramePr>
        <p:xfrm>
          <a:off x="221987" y="1216027"/>
          <a:ext cx="8659216" cy="3387850"/>
        </p:xfrm>
        <a:graphic>
          <a:graphicData uri="http://schemas.openxmlformats.org/drawingml/2006/table">
            <a:tbl>
              <a:tblPr/>
              <a:tblGrid>
                <a:gridCol w="3056965"/>
                <a:gridCol w="5602251"/>
              </a:tblGrid>
              <a:tr h="531751">
                <a:tc>
                  <a:txBody>
                    <a:bodyPr/>
                    <a:lstStyle/>
                    <a:p>
                      <a:pPr algn="l" fontAlgn="t"/>
                      <a:r>
                        <a:rPr lang="en-US" sz="2000" dirty="0">
                          <a:solidFill>
                            <a:srgbClr val="000000"/>
                          </a:solidFill>
                          <a:effectLst/>
                          <a:latin typeface="+mj-lt"/>
                        </a:rPr>
                        <a:t>Scanner(File source)</a:t>
                      </a:r>
                    </a:p>
                  </a:txBody>
                  <a:tcPr marL="31250" marR="31250" marT="31250" marB="312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mj-lt"/>
                        </a:rPr>
                        <a:t>It constructs a new Scanner that produces values scanned from the specified file.</a:t>
                      </a:r>
                    </a:p>
                  </a:txBody>
                  <a:tcPr marL="31250" marR="31250" marT="31250" marB="312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31751">
                <a:tc>
                  <a:txBody>
                    <a:bodyPr/>
                    <a:lstStyle/>
                    <a:p>
                      <a:pPr algn="l" fontAlgn="t"/>
                      <a:r>
                        <a:rPr lang="en-US" sz="2000" dirty="0">
                          <a:solidFill>
                            <a:srgbClr val="000000"/>
                          </a:solidFill>
                          <a:effectLst/>
                          <a:latin typeface="+mj-lt"/>
                        </a:rPr>
                        <a:t>Scanner(File source, String </a:t>
                      </a:r>
                      <a:r>
                        <a:rPr lang="en-US" sz="2000" dirty="0" err="1">
                          <a:solidFill>
                            <a:srgbClr val="000000"/>
                          </a:solidFill>
                          <a:effectLst/>
                          <a:latin typeface="+mj-lt"/>
                        </a:rPr>
                        <a:t>charsetName</a:t>
                      </a:r>
                      <a:r>
                        <a:rPr lang="en-US" sz="2000" dirty="0">
                          <a:solidFill>
                            <a:srgbClr val="000000"/>
                          </a:solidFill>
                          <a:effectLst/>
                          <a:latin typeface="+mj-lt"/>
                        </a:rPr>
                        <a:t>)</a:t>
                      </a:r>
                    </a:p>
                  </a:txBody>
                  <a:tcPr marL="31250" marR="31250" marT="31250" marB="312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mj-lt"/>
                        </a:rPr>
                        <a:t>It constructs a new Scanner that produces values scanned from the specified file.</a:t>
                      </a:r>
                    </a:p>
                  </a:txBody>
                  <a:tcPr marL="31250" marR="31250" marT="31250" marB="312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31751">
                <a:tc>
                  <a:txBody>
                    <a:bodyPr/>
                    <a:lstStyle/>
                    <a:p>
                      <a:pPr algn="l" fontAlgn="t"/>
                      <a:r>
                        <a:rPr lang="en-US" sz="2000" dirty="0">
                          <a:solidFill>
                            <a:srgbClr val="000000"/>
                          </a:solidFill>
                          <a:effectLst/>
                          <a:latin typeface="+mj-lt"/>
                        </a:rPr>
                        <a:t>Scanner(</a:t>
                      </a:r>
                      <a:r>
                        <a:rPr lang="en-US" sz="2000" dirty="0" err="1">
                          <a:solidFill>
                            <a:srgbClr val="000000"/>
                          </a:solidFill>
                          <a:effectLst/>
                          <a:latin typeface="+mj-lt"/>
                        </a:rPr>
                        <a:t>InputStream</a:t>
                      </a:r>
                      <a:r>
                        <a:rPr lang="en-US" sz="2000" dirty="0">
                          <a:solidFill>
                            <a:srgbClr val="000000"/>
                          </a:solidFill>
                          <a:effectLst/>
                          <a:latin typeface="+mj-lt"/>
                        </a:rPr>
                        <a:t> source)</a:t>
                      </a:r>
                    </a:p>
                  </a:txBody>
                  <a:tcPr marL="31250" marR="31250" marT="31250" marB="312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mj-lt"/>
                        </a:rPr>
                        <a:t>It constructs a new Scanner that produces values scanned from the specified input stream.</a:t>
                      </a:r>
                    </a:p>
                  </a:txBody>
                  <a:tcPr marL="31250" marR="31250" marT="31250" marB="312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99450">
                <a:tc>
                  <a:txBody>
                    <a:bodyPr/>
                    <a:lstStyle/>
                    <a:p>
                      <a:pPr algn="l" fontAlgn="t"/>
                      <a:r>
                        <a:rPr lang="en-US" sz="2000" dirty="0">
                          <a:solidFill>
                            <a:srgbClr val="000000"/>
                          </a:solidFill>
                          <a:effectLst/>
                          <a:latin typeface="+mj-lt"/>
                        </a:rPr>
                        <a:t>Scanner(</a:t>
                      </a:r>
                      <a:r>
                        <a:rPr lang="en-US" sz="2000" dirty="0" err="1">
                          <a:solidFill>
                            <a:srgbClr val="000000"/>
                          </a:solidFill>
                          <a:effectLst/>
                          <a:latin typeface="+mj-lt"/>
                        </a:rPr>
                        <a:t>InputStream</a:t>
                      </a:r>
                      <a:r>
                        <a:rPr lang="en-US" sz="2000" dirty="0">
                          <a:solidFill>
                            <a:srgbClr val="000000"/>
                          </a:solidFill>
                          <a:effectLst/>
                          <a:latin typeface="+mj-lt"/>
                        </a:rPr>
                        <a:t> source, String </a:t>
                      </a:r>
                      <a:r>
                        <a:rPr lang="en-US" sz="2000" dirty="0" err="1">
                          <a:solidFill>
                            <a:srgbClr val="000000"/>
                          </a:solidFill>
                          <a:effectLst/>
                          <a:latin typeface="+mj-lt"/>
                        </a:rPr>
                        <a:t>charsetName</a:t>
                      </a:r>
                      <a:r>
                        <a:rPr lang="en-US" sz="2000" dirty="0">
                          <a:solidFill>
                            <a:srgbClr val="000000"/>
                          </a:solidFill>
                          <a:effectLst/>
                          <a:latin typeface="+mj-lt"/>
                        </a:rPr>
                        <a:t>)</a:t>
                      </a:r>
                    </a:p>
                  </a:txBody>
                  <a:tcPr marL="31250" marR="31250" marT="31250" marB="312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mj-lt"/>
                        </a:rPr>
                        <a:t>It constructs a new Scanner that produces values scanned from the specified input stream.</a:t>
                      </a:r>
                    </a:p>
                  </a:txBody>
                  <a:tcPr marL="31250" marR="31250" marT="31250" marB="312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31751">
                <a:tc>
                  <a:txBody>
                    <a:bodyPr/>
                    <a:lstStyle/>
                    <a:p>
                      <a:pPr algn="l" fontAlgn="t"/>
                      <a:r>
                        <a:rPr lang="en-US" sz="2000" dirty="0">
                          <a:solidFill>
                            <a:srgbClr val="000000"/>
                          </a:solidFill>
                          <a:effectLst/>
                          <a:latin typeface="+mj-lt"/>
                        </a:rPr>
                        <a:t>Scanner(Readable source)</a:t>
                      </a:r>
                    </a:p>
                  </a:txBody>
                  <a:tcPr marL="31250" marR="31250" marT="31250" marB="312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mj-lt"/>
                        </a:rPr>
                        <a:t>It constructs a new Scanner that produces values scanned from the specified source.</a:t>
                      </a:r>
                    </a:p>
                  </a:txBody>
                  <a:tcPr marL="31250" marR="31250" marT="31250" marB="312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17753274"/>
      </p:ext>
    </p:extLst>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 y="0"/>
            <a:ext cx="9048750" cy="869517"/>
          </a:xfrm>
        </p:spPr>
        <p:txBody>
          <a:bodyPr/>
          <a:lstStyle/>
          <a:p>
            <a:r>
              <a:rPr lang="en-US" dirty="0" smtClean="0">
                <a:latin typeface="+mj-lt"/>
              </a:rPr>
              <a:t>Today’s experiments - 1</a:t>
            </a:r>
            <a:endParaRPr lang="en-US" dirty="0">
              <a:latin typeface="+mj-l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70</a:t>
            </a:fld>
            <a:endParaRPr lang="en-US"/>
          </a:p>
        </p:txBody>
      </p:sp>
      <p:pic>
        <p:nvPicPr>
          <p:cNvPr id="4" name="Content Placeholder 3"/>
          <p:cNvPicPr>
            <a:picLocks noGrp="1" noChangeAspect="1"/>
          </p:cNvPicPr>
          <p:nvPr>
            <p:ph idx="1"/>
          </p:nvPr>
        </p:nvPicPr>
        <p:blipFill>
          <a:blip r:embed="rId3"/>
          <a:stretch>
            <a:fillRect/>
          </a:stretch>
        </p:blipFill>
        <p:spPr>
          <a:xfrm>
            <a:off x="304800" y="869517"/>
            <a:ext cx="8397240" cy="5798309"/>
          </a:xfrm>
          <a:prstGeom prst="rect">
            <a:avLst/>
          </a:prstGeom>
        </p:spPr>
      </p:pic>
    </p:spTree>
    <p:extLst>
      <p:ext uri="{BB962C8B-B14F-4D97-AF65-F5344CB8AC3E}">
        <p14:creationId xmlns:p14="http://schemas.microsoft.com/office/powerpoint/2010/main" val="4029494722"/>
      </p:ext>
    </p:extLst>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 y="-56271"/>
            <a:ext cx="9048750" cy="869517"/>
          </a:xfrm>
        </p:spPr>
        <p:txBody>
          <a:bodyPr/>
          <a:lstStyle/>
          <a:p>
            <a:r>
              <a:rPr lang="en-US" dirty="0" smtClean="0">
                <a:latin typeface="+mj-lt"/>
              </a:rPr>
              <a:t>Today’s experiments - 2</a:t>
            </a:r>
            <a:endParaRPr lang="en-US" dirty="0">
              <a:latin typeface="+mj-l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71</a:t>
            </a:fld>
            <a:endParaRPr lang="en-US"/>
          </a:p>
        </p:txBody>
      </p:sp>
      <p:pic>
        <p:nvPicPr>
          <p:cNvPr id="7" name="Content Placeholder 6"/>
          <p:cNvPicPr>
            <a:picLocks noGrp="1" noChangeAspect="1"/>
          </p:cNvPicPr>
          <p:nvPr>
            <p:ph idx="1"/>
          </p:nvPr>
        </p:nvPicPr>
        <p:blipFill>
          <a:blip r:embed="rId2"/>
          <a:stretch>
            <a:fillRect/>
          </a:stretch>
        </p:blipFill>
        <p:spPr>
          <a:xfrm>
            <a:off x="295275" y="948181"/>
            <a:ext cx="8763000" cy="5604102"/>
          </a:xfrm>
          <a:prstGeom prst="rect">
            <a:avLst/>
          </a:prstGeom>
        </p:spPr>
      </p:pic>
    </p:spTree>
    <p:extLst>
      <p:ext uri="{BB962C8B-B14F-4D97-AF65-F5344CB8AC3E}">
        <p14:creationId xmlns:p14="http://schemas.microsoft.com/office/powerpoint/2010/main" val="3611482635"/>
      </p:ext>
    </p:extLst>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 y="0"/>
            <a:ext cx="9048750" cy="869517"/>
          </a:xfrm>
        </p:spPr>
        <p:txBody>
          <a:bodyPr/>
          <a:lstStyle/>
          <a:p>
            <a:r>
              <a:rPr lang="en-US" dirty="0" smtClean="0">
                <a:latin typeface="+mj-lt"/>
              </a:rPr>
              <a:t>Today’s experiments - 3</a:t>
            </a:r>
            <a:endParaRPr lang="en-US" dirty="0">
              <a:latin typeface="+mj-l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72</a:t>
            </a:fld>
            <a:endParaRPr lang="en-US"/>
          </a:p>
        </p:txBody>
      </p:sp>
      <p:pic>
        <p:nvPicPr>
          <p:cNvPr id="4" name="Content Placeholder 3"/>
          <p:cNvPicPr>
            <a:picLocks noGrp="1" noChangeAspect="1"/>
          </p:cNvPicPr>
          <p:nvPr>
            <p:ph idx="1"/>
          </p:nvPr>
        </p:nvPicPr>
        <p:blipFill>
          <a:blip r:embed="rId2"/>
          <a:stretch>
            <a:fillRect/>
          </a:stretch>
        </p:blipFill>
        <p:spPr>
          <a:xfrm>
            <a:off x="457200" y="1219200"/>
            <a:ext cx="8153400" cy="5638800"/>
          </a:xfrm>
          <a:prstGeom prst="rect">
            <a:avLst/>
          </a:prstGeom>
        </p:spPr>
      </p:pic>
    </p:spTree>
    <p:extLst>
      <p:ext uri="{BB962C8B-B14F-4D97-AF65-F5344CB8AC3E}">
        <p14:creationId xmlns:p14="http://schemas.microsoft.com/office/powerpoint/2010/main" val="309452657"/>
      </p:ext>
    </p:extLst>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 y="0"/>
            <a:ext cx="9048750" cy="869517"/>
          </a:xfrm>
        </p:spPr>
        <p:txBody>
          <a:bodyPr/>
          <a:lstStyle/>
          <a:p>
            <a:r>
              <a:rPr lang="en-US" dirty="0" smtClean="0">
                <a:latin typeface="+mj-lt"/>
              </a:rPr>
              <a:t>Today’s experiments - 4</a:t>
            </a:r>
            <a:endParaRPr lang="en-US" dirty="0">
              <a:latin typeface="+mj-l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73</a:t>
            </a:fld>
            <a:endParaRPr lang="en-US">
              <a:solidFill>
                <a:prstClr val="black">
                  <a:tint val="75000"/>
                </a:prstClr>
              </a:solidFill>
            </a:endParaRPr>
          </a:p>
        </p:txBody>
      </p:sp>
      <p:pic>
        <p:nvPicPr>
          <p:cNvPr id="4" name="Content Placeholder 3"/>
          <p:cNvPicPr>
            <a:picLocks noGrp="1" noChangeAspect="1"/>
          </p:cNvPicPr>
          <p:nvPr>
            <p:ph idx="1"/>
          </p:nvPr>
        </p:nvPicPr>
        <p:blipFill>
          <a:blip r:embed="rId2"/>
          <a:stretch>
            <a:fillRect/>
          </a:stretch>
        </p:blipFill>
        <p:spPr>
          <a:xfrm>
            <a:off x="481488" y="1082458"/>
            <a:ext cx="8187374" cy="5256883"/>
          </a:xfrm>
          <a:prstGeom prst="rect">
            <a:avLst/>
          </a:prstGeom>
        </p:spPr>
      </p:pic>
    </p:spTree>
    <p:extLst>
      <p:ext uri="{BB962C8B-B14F-4D97-AF65-F5344CB8AC3E}">
        <p14:creationId xmlns:p14="http://schemas.microsoft.com/office/powerpoint/2010/main" val="2188340139"/>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382000" cy="838200"/>
          </a:xfrm>
        </p:spPr>
        <p:txBody>
          <a:bodyPr/>
          <a:lstStyle/>
          <a:p>
            <a:r>
              <a:rPr lang="en-US" dirty="0" smtClean="0">
                <a:latin typeface="+mj-lt"/>
              </a:rPr>
              <a:t>Scanner Class Constructor</a:t>
            </a:r>
            <a:endParaRPr lang="en-US" dirty="0">
              <a:latin typeface="+mj-lt"/>
            </a:endParaRPr>
          </a:p>
        </p:txBody>
      </p:sp>
      <p:sp>
        <p:nvSpPr>
          <p:cNvPr id="3" name="Content Placeholder 2"/>
          <p:cNvSpPr>
            <a:spLocks noGrp="1"/>
          </p:cNvSpPr>
          <p:nvPr>
            <p:ph idx="1"/>
          </p:nvPr>
        </p:nvSpPr>
        <p:spPr>
          <a:xfrm>
            <a:off x="35391" y="914400"/>
            <a:ext cx="9032409" cy="5638800"/>
          </a:xfrm>
        </p:spPr>
        <p:txBody>
          <a:bodyPr/>
          <a:lstStyle/>
          <a:p>
            <a:pPr marL="0" indent="0" algn="just">
              <a:buNone/>
            </a:pPr>
            <a:r>
              <a:rPr lang="en-US" dirty="0">
                <a:solidFill>
                  <a:srgbClr val="000000"/>
                </a:solidFill>
                <a:latin typeface="Courier New" panose="02070309020205020404" pitchFamily="49" charset="0"/>
                <a:cs typeface="Courier New" panose="02070309020205020404" pitchFamily="49" charset="0"/>
              </a:rPr>
              <a:t>  </a:t>
            </a:r>
          </a:p>
          <a:p>
            <a:endParaRPr lang="en-US" dirty="0" smtClean="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8</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706551374"/>
              </p:ext>
            </p:extLst>
          </p:nvPr>
        </p:nvGraphicFramePr>
        <p:xfrm>
          <a:off x="552964" y="1185760"/>
          <a:ext cx="7997261" cy="3387850"/>
        </p:xfrm>
        <a:graphic>
          <a:graphicData uri="http://schemas.openxmlformats.org/drawingml/2006/table">
            <a:tbl>
              <a:tblPr/>
              <a:tblGrid>
                <a:gridCol w="3287516"/>
                <a:gridCol w="4709745"/>
              </a:tblGrid>
              <a:tr h="531751">
                <a:tc>
                  <a:txBody>
                    <a:bodyPr/>
                    <a:lstStyle/>
                    <a:p>
                      <a:pPr algn="l" fontAlgn="t"/>
                      <a:r>
                        <a:rPr lang="en-US" sz="2000" dirty="0">
                          <a:solidFill>
                            <a:srgbClr val="000000"/>
                          </a:solidFill>
                          <a:effectLst/>
                          <a:latin typeface="+mj-lt"/>
                        </a:rPr>
                        <a:t>Scanner(String source)</a:t>
                      </a:r>
                    </a:p>
                  </a:txBody>
                  <a:tcPr marL="31250" marR="31250" marT="31250" marB="312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mj-lt"/>
                        </a:rPr>
                        <a:t>It constructs a new Scanner that produces values scanned from the specified string.</a:t>
                      </a:r>
                    </a:p>
                  </a:txBody>
                  <a:tcPr marL="31250" marR="31250" marT="31250" marB="312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31751">
                <a:tc>
                  <a:txBody>
                    <a:bodyPr/>
                    <a:lstStyle/>
                    <a:p>
                      <a:pPr algn="l" fontAlgn="t"/>
                      <a:r>
                        <a:rPr lang="en-US" sz="2000" dirty="0">
                          <a:solidFill>
                            <a:srgbClr val="000000"/>
                          </a:solidFill>
                          <a:effectLst/>
                          <a:latin typeface="+mj-lt"/>
                        </a:rPr>
                        <a:t>Scanner(</a:t>
                      </a:r>
                      <a:r>
                        <a:rPr lang="en-US" sz="2000" dirty="0" err="1">
                          <a:solidFill>
                            <a:srgbClr val="000000"/>
                          </a:solidFill>
                          <a:effectLst/>
                          <a:latin typeface="+mj-lt"/>
                        </a:rPr>
                        <a:t>ReadableByteChannel</a:t>
                      </a:r>
                      <a:r>
                        <a:rPr lang="en-US" sz="2000" dirty="0">
                          <a:solidFill>
                            <a:srgbClr val="000000"/>
                          </a:solidFill>
                          <a:effectLst/>
                          <a:latin typeface="+mj-lt"/>
                        </a:rPr>
                        <a:t> source)</a:t>
                      </a:r>
                    </a:p>
                  </a:txBody>
                  <a:tcPr marL="31250" marR="31250" marT="31250" marB="312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mj-lt"/>
                        </a:rPr>
                        <a:t>It constructs a new Scanner that produces values scanned from the specified channel.</a:t>
                      </a:r>
                    </a:p>
                  </a:txBody>
                  <a:tcPr marL="31250" marR="31250" marT="31250" marB="312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99450">
                <a:tc>
                  <a:txBody>
                    <a:bodyPr/>
                    <a:lstStyle/>
                    <a:p>
                      <a:pPr algn="l" fontAlgn="t"/>
                      <a:r>
                        <a:rPr lang="en-US" sz="2000" dirty="0">
                          <a:solidFill>
                            <a:srgbClr val="000000"/>
                          </a:solidFill>
                          <a:effectLst/>
                          <a:latin typeface="+mj-lt"/>
                        </a:rPr>
                        <a:t>Scanner(</a:t>
                      </a:r>
                      <a:r>
                        <a:rPr lang="en-US" sz="2000" dirty="0" err="1">
                          <a:solidFill>
                            <a:srgbClr val="000000"/>
                          </a:solidFill>
                          <a:effectLst/>
                          <a:latin typeface="+mj-lt"/>
                        </a:rPr>
                        <a:t>ReadableByteChannel</a:t>
                      </a:r>
                      <a:r>
                        <a:rPr lang="en-US" sz="2000" dirty="0">
                          <a:solidFill>
                            <a:srgbClr val="000000"/>
                          </a:solidFill>
                          <a:effectLst/>
                          <a:latin typeface="+mj-lt"/>
                        </a:rPr>
                        <a:t> source, String </a:t>
                      </a:r>
                      <a:r>
                        <a:rPr lang="en-US" sz="2000" dirty="0" err="1">
                          <a:solidFill>
                            <a:srgbClr val="000000"/>
                          </a:solidFill>
                          <a:effectLst/>
                          <a:latin typeface="+mj-lt"/>
                        </a:rPr>
                        <a:t>charsetName</a:t>
                      </a:r>
                      <a:r>
                        <a:rPr lang="en-US" sz="2000" dirty="0">
                          <a:solidFill>
                            <a:srgbClr val="000000"/>
                          </a:solidFill>
                          <a:effectLst/>
                          <a:latin typeface="+mj-lt"/>
                        </a:rPr>
                        <a:t>)</a:t>
                      </a:r>
                    </a:p>
                  </a:txBody>
                  <a:tcPr marL="31250" marR="31250" marT="31250" marB="312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mj-lt"/>
                        </a:rPr>
                        <a:t>It constructs a new Scanner that produces values scanned from the specified channel.</a:t>
                      </a:r>
                    </a:p>
                  </a:txBody>
                  <a:tcPr marL="31250" marR="31250" marT="31250" marB="312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31751">
                <a:tc>
                  <a:txBody>
                    <a:bodyPr/>
                    <a:lstStyle/>
                    <a:p>
                      <a:pPr algn="l" fontAlgn="t"/>
                      <a:r>
                        <a:rPr lang="en-US" sz="2000" dirty="0">
                          <a:solidFill>
                            <a:srgbClr val="000000"/>
                          </a:solidFill>
                          <a:effectLst/>
                          <a:latin typeface="+mj-lt"/>
                        </a:rPr>
                        <a:t>Scanner(Path source)</a:t>
                      </a:r>
                    </a:p>
                  </a:txBody>
                  <a:tcPr marL="31250" marR="31250" marT="31250" marB="312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mj-lt"/>
                        </a:rPr>
                        <a:t>It constructs a new Scanner that produces values scanned from the specified file.</a:t>
                      </a:r>
                    </a:p>
                  </a:txBody>
                  <a:tcPr marL="31250" marR="31250" marT="31250" marB="312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31751">
                <a:tc>
                  <a:txBody>
                    <a:bodyPr/>
                    <a:lstStyle/>
                    <a:p>
                      <a:pPr algn="l" fontAlgn="t"/>
                      <a:r>
                        <a:rPr lang="en-US" sz="2000" dirty="0">
                          <a:solidFill>
                            <a:srgbClr val="000000"/>
                          </a:solidFill>
                          <a:effectLst/>
                          <a:latin typeface="+mj-lt"/>
                        </a:rPr>
                        <a:t>Scanner(Path source, String </a:t>
                      </a:r>
                      <a:r>
                        <a:rPr lang="en-US" sz="2000" dirty="0" err="1">
                          <a:solidFill>
                            <a:srgbClr val="000000"/>
                          </a:solidFill>
                          <a:effectLst/>
                          <a:latin typeface="+mj-lt"/>
                        </a:rPr>
                        <a:t>charsetName</a:t>
                      </a:r>
                      <a:r>
                        <a:rPr lang="en-US" sz="2000" dirty="0">
                          <a:solidFill>
                            <a:srgbClr val="000000"/>
                          </a:solidFill>
                          <a:effectLst/>
                          <a:latin typeface="+mj-lt"/>
                        </a:rPr>
                        <a:t>)</a:t>
                      </a:r>
                    </a:p>
                  </a:txBody>
                  <a:tcPr marL="31250" marR="31250" marT="31250" marB="312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mj-lt"/>
                        </a:rPr>
                        <a:t>It constructs a new Scanner that produces values scanned from the specified file.</a:t>
                      </a:r>
                    </a:p>
                  </a:txBody>
                  <a:tcPr marL="31250" marR="31250" marT="31250" marB="312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107595242"/>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382000" cy="838200"/>
          </a:xfrm>
        </p:spPr>
        <p:txBody>
          <a:bodyPr/>
          <a:lstStyle/>
          <a:p>
            <a:r>
              <a:rPr lang="en-US" dirty="0" smtClean="0">
                <a:latin typeface="+mj-lt"/>
              </a:rPr>
              <a:t>Check for Next Token</a:t>
            </a:r>
            <a:endParaRPr lang="en-US" dirty="0">
              <a:latin typeface="+mj-lt"/>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latin typeface="+mj-lt"/>
              </a:rPr>
              <a:pPr>
                <a:defRPr/>
              </a:pPr>
              <a:t>9</a:t>
            </a:fld>
            <a:endParaRPr lang="en-US">
              <a:latin typeface="+mj-lt"/>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39719292"/>
              </p:ext>
            </p:extLst>
          </p:nvPr>
        </p:nvGraphicFramePr>
        <p:xfrm>
          <a:off x="88900" y="795136"/>
          <a:ext cx="8974418" cy="4911080"/>
        </p:xfrm>
        <a:graphic>
          <a:graphicData uri="http://schemas.openxmlformats.org/drawingml/2006/table">
            <a:tbl>
              <a:tblPr firstRow="1" firstCol="1" bandRow="1"/>
              <a:tblGrid>
                <a:gridCol w="1277830"/>
                <a:gridCol w="2798655"/>
                <a:gridCol w="4897933"/>
              </a:tblGrid>
              <a:tr h="325839">
                <a:tc>
                  <a:txBody>
                    <a:bodyPr/>
                    <a:lstStyle/>
                    <a:p>
                      <a:pPr marL="190500" marR="0">
                        <a:lnSpc>
                          <a:spcPts val="1725"/>
                        </a:lnSpc>
                        <a:spcBef>
                          <a:spcPts val="0"/>
                        </a:spcBef>
                        <a:spcAft>
                          <a:spcPts val="0"/>
                        </a:spcAft>
                      </a:pPr>
                      <a:r>
                        <a:rPr lang="en-US" sz="180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boolean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7415" marR="67415" marT="67415" marB="674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nSpc>
                          <a:spcPts val="1725"/>
                        </a:lnSpc>
                        <a:spcBef>
                          <a:spcPts val="0"/>
                        </a:spcBef>
                        <a:spcAft>
                          <a:spcPts val="0"/>
                        </a:spcAft>
                      </a:pPr>
                      <a:r>
                        <a:rPr lang="en-US" sz="1800" u="none" strike="noStrike">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3"/>
                        </a:rPr>
                        <a:t>hasNext()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415" marR="67415" marT="67415" marB="674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nSpc>
                          <a:spcPts val="1725"/>
                        </a:lnSpc>
                        <a:spcBef>
                          <a:spcPts val="0"/>
                        </a:spcBef>
                        <a:spcAft>
                          <a:spcPts val="0"/>
                        </a:spcAft>
                      </a:pPr>
                      <a:r>
                        <a:rPr lang="en-US" sz="1800" dirty="0">
                          <a:solidFill>
                            <a:srgbClr val="000000"/>
                          </a:solidFill>
                          <a:effectLst/>
                          <a:latin typeface="+mj-lt"/>
                          <a:ea typeface="Times New Roman" panose="02020603050405020304" pitchFamily="18" charset="0"/>
                          <a:cs typeface="Times New Roman" panose="02020603050405020304" pitchFamily="18" charset="0"/>
                        </a:rPr>
                        <a:t>It returns true if this scanner has another token in its input.</a:t>
                      </a:r>
                      <a:endParaRPr lang="en-US" sz="1800" dirty="0">
                        <a:effectLst/>
                        <a:latin typeface="+mj-lt"/>
                        <a:ea typeface="Calibri" panose="020F0502020204030204" pitchFamily="34" charset="0"/>
                        <a:cs typeface="Times New Roman" panose="02020603050405020304" pitchFamily="18" charset="0"/>
                      </a:endParaRPr>
                    </a:p>
                  </a:txBody>
                  <a:tcPr marL="67415" marR="67415" marT="67415" marB="674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516849">
                <a:tc>
                  <a:txBody>
                    <a:bodyPr/>
                    <a:lstStyle/>
                    <a:p>
                      <a:pPr marL="190500" marR="0">
                        <a:lnSpc>
                          <a:spcPts val="1725"/>
                        </a:lnSpc>
                        <a:spcBef>
                          <a:spcPts val="0"/>
                        </a:spcBef>
                        <a:spcAft>
                          <a:spcPts val="0"/>
                        </a:spcAft>
                      </a:pPr>
                      <a:r>
                        <a:rPr lang="en-US" sz="180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boolean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7415" marR="67415" marT="67415" marB="674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nSpc>
                          <a:spcPts val="1725"/>
                        </a:lnSpc>
                        <a:spcBef>
                          <a:spcPts val="0"/>
                        </a:spcBef>
                        <a:spcAft>
                          <a:spcPts val="0"/>
                        </a:spcAft>
                      </a:pPr>
                      <a:r>
                        <a:rPr lang="en-US" sz="1800" u="none" strike="noStrike" dirty="0" err="1">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4"/>
                        </a:rPr>
                        <a:t>hasNextBigDecimal</a:t>
                      </a:r>
                      <a:r>
                        <a:rPr lang="en-US" sz="18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4"/>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7415" marR="67415" marT="67415" marB="674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nSpc>
                          <a:spcPts val="1725"/>
                        </a:lnSpc>
                        <a:spcBef>
                          <a:spcPts val="0"/>
                        </a:spcBef>
                        <a:spcAft>
                          <a:spcPts val="0"/>
                        </a:spcAft>
                      </a:pPr>
                      <a:r>
                        <a:rPr lang="en-US" sz="1800" dirty="0">
                          <a:solidFill>
                            <a:srgbClr val="000000"/>
                          </a:solidFill>
                          <a:effectLst/>
                          <a:latin typeface="+mj-lt"/>
                          <a:ea typeface="Times New Roman" panose="02020603050405020304" pitchFamily="18" charset="0"/>
                          <a:cs typeface="Times New Roman" panose="02020603050405020304" pitchFamily="18" charset="0"/>
                        </a:rPr>
                        <a:t>It is used to check if the next token in this scanner's input can be interpreted as a </a:t>
                      </a:r>
                      <a:r>
                        <a:rPr lang="en-US" sz="1800" dirty="0" err="1">
                          <a:solidFill>
                            <a:srgbClr val="000000"/>
                          </a:solidFill>
                          <a:effectLst/>
                          <a:latin typeface="+mj-lt"/>
                          <a:ea typeface="Times New Roman" panose="02020603050405020304" pitchFamily="18" charset="0"/>
                          <a:cs typeface="Times New Roman" panose="02020603050405020304" pitchFamily="18" charset="0"/>
                        </a:rPr>
                        <a:t>BigDecimal</a:t>
                      </a:r>
                      <a:r>
                        <a:rPr lang="en-US" sz="1800" dirty="0">
                          <a:solidFill>
                            <a:srgbClr val="000000"/>
                          </a:solidFill>
                          <a:effectLst/>
                          <a:latin typeface="+mj-lt"/>
                          <a:ea typeface="Times New Roman" panose="02020603050405020304" pitchFamily="18" charset="0"/>
                          <a:cs typeface="Times New Roman" panose="02020603050405020304" pitchFamily="18" charset="0"/>
                        </a:rPr>
                        <a:t> using the </a:t>
                      </a:r>
                      <a:r>
                        <a:rPr lang="en-US" sz="1800" dirty="0" err="1">
                          <a:solidFill>
                            <a:srgbClr val="000000"/>
                          </a:solidFill>
                          <a:effectLst/>
                          <a:latin typeface="+mj-lt"/>
                          <a:ea typeface="Times New Roman" panose="02020603050405020304" pitchFamily="18" charset="0"/>
                          <a:cs typeface="Times New Roman" panose="02020603050405020304" pitchFamily="18" charset="0"/>
                        </a:rPr>
                        <a:t>nextBigDecimal</a:t>
                      </a:r>
                      <a:r>
                        <a:rPr lang="en-US" sz="1800" dirty="0">
                          <a:solidFill>
                            <a:srgbClr val="000000"/>
                          </a:solidFill>
                          <a:effectLst/>
                          <a:latin typeface="+mj-lt"/>
                          <a:ea typeface="Times New Roman" panose="02020603050405020304" pitchFamily="18" charset="0"/>
                          <a:cs typeface="Times New Roman" panose="02020603050405020304" pitchFamily="18" charset="0"/>
                        </a:rPr>
                        <a:t>() method or not.</a:t>
                      </a:r>
                      <a:endParaRPr lang="en-US" sz="1800" dirty="0">
                        <a:effectLst/>
                        <a:latin typeface="+mj-lt"/>
                        <a:ea typeface="Calibri" panose="020F0502020204030204" pitchFamily="34" charset="0"/>
                        <a:cs typeface="Times New Roman" panose="02020603050405020304" pitchFamily="18" charset="0"/>
                      </a:endParaRPr>
                    </a:p>
                  </a:txBody>
                  <a:tcPr marL="67415" marR="67415" marT="67415" marB="674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516849">
                <a:tc>
                  <a:txBody>
                    <a:bodyPr/>
                    <a:lstStyle/>
                    <a:p>
                      <a:pPr marL="190500" marR="0">
                        <a:lnSpc>
                          <a:spcPts val="1725"/>
                        </a:lnSpc>
                        <a:spcBef>
                          <a:spcPts val="0"/>
                        </a:spcBef>
                        <a:spcAft>
                          <a:spcPts val="0"/>
                        </a:spcAft>
                      </a:pPr>
                      <a:r>
                        <a:rPr lang="en-US" sz="18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boolean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415" marR="67415" marT="67415" marB="674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nSpc>
                          <a:spcPts val="1725"/>
                        </a:lnSpc>
                        <a:spcBef>
                          <a:spcPts val="0"/>
                        </a:spcBef>
                        <a:spcAft>
                          <a:spcPts val="0"/>
                        </a:spcAft>
                      </a:pPr>
                      <a:r>
                        <a:rPr lang="en-US" sz="1800" u="none" strike="noStrike" dirty="0" err="1">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5"/>
                        </a:rPr>
                        <a:t>hasNextBigInteger</a:t>
                      </a:r>
                      <a:r>
                        <a:rPr lang="en-US" sz="18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5"/>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7415" marR="67415" marT="67415" marB="674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nSpc>
                          <a:spcPts val="1725"/>
                        </a:lnSpc>
                        <a:spcBef>
                          <a:spcPts val="0"/>
                        </a:spcBef>
                        <a:spcAft>
                          <a:spcPts val="0"/>
                        </a:spcAft>
                      </a:pPr>
                      <a:r>
                        <a:rPr lang="en-US" sz="1800" dirty="0">
                          <a:solidFill>
                            <a:srgbClr val="000000"/>
                          </a:solidFill>
                          <a:effectLst/>
                          <a:latin typeface="+mj-lt"/>
                          <a:ea typeface="Times New Roman" panose="02020603050405020304" pitchFamily="18" charset="0"/>
                          <a:cs typeface="Times New Roman" panose="02020603050405020304" pitchFamily="18" charset="0"/>
                        </a:rPr>
                        <a:t>It is used to check if the next token in this scanner's input can be interpreted as a </a:t>
                      </a:r>
                      <a:r>
                        <a:rPr lang="en-US" sz="1800" dirty="0" err="1">
                          <a:solidFill>
                            <a:srgbClr val="000000"/>
                          </a:solidFill>
                          <a:effectLst/>
                          <a:latin typeface="+mj-lt"/>
                          <a:ea typeface="Times New Roman" panose="02020603050405020304" pitchFamily="18" charset="0"/>
                          <a:cs typeface="Times New Roman" panose="02020603050405020304" pitchFamily="18" charset="0"/>
                        </a:rPr>
                        <a:t>BigDecimal</a:t>
                      </a:r>
                      <a:r>
                        <a:rPr lang="en-US" sz="1800" dirty="0">
                          <a:solidFill>
                            <a:srgbClr val="000000"/>
                          </a:solidFill>
                          <a:effectLst/>
                          <a:latin typeface="+mj-lt"/>
                          <a:ea typeface="Times New Roman" panose="02020603050405020304" pitchFamily="18" charset="0"/>
                          <a:cs typeface="Times New Roman" panose="02020603050405020304" pitchFamily="18" charset="0"/>
                        </a:rPr>
                        <a:t> using the </a:t>
                      </a:r>
                      <a:r>
                        <a:rPr lang="en-US" sz="1800" dirty="0" err="1">
                          <a:solidFill>
                            <a:srgbClr val="000000"/>
                          </a:solidFill>
                          <a:effectLst/>
                          <a:latin typeface="+mj-lt"/>
                          <a:ea typeface="Times New Roman" panose="02020603050405020304" pitchFamily="18" charset="0"/>
                          <a:cs typeface="Times New Roman" panose="02020603050405020304" pitchFamily="18" charset="0"/>
                        </a:rPr>
                        <a:t>nextBigDecimal</a:t>
                      </a:r>
                      <a:r>
                        <a:rPr lang="en-US" sz="1800" dirty="0">
                          <a:solidFill>
                            <a:srgbClr val="000000"/>
                          </a:solidFill>
                          <a:effectLst/>
                          <a:latin typeface="+mj-lt"/>
                          <a:ea typeface="Times New Roman" panose="02020603050405020304" pitchFamily="18" charset="0"/>
                          <a:cs typeface="Times New Roman" panose="02020603050405020304" pitchFamily="18" charset="0"/>
                        </a:rPr>
                        <a:t>() method or not.</a:t>
                      </a:r>
                      <a:endParaRPr lang="en-US" sz="1800" dirty="0">
                        <a:effectLst/>
                        <a:latin typeface="+mj-lt"/>
                        <a:ea typeface="Calibri" panose="020F0502020204030204" pitchFamily="34" charset="0"/>
                        <a:cs typeface="Times New Roman" panose="02020603050405020304" pitchFamily="18" charset="0"/>
                      </a:endParaRPr>
                    </a:p>
                  </a:txBody>
                  <a:tcPr marL="67415" marR="67415" marT="67415" marB="674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516849">
                <a:tc>
                  <a:txBody>
                    <a:bodyPr/>
                    <a:lstStyle/>
                    <a:p>
                      <a:pPr marL="190500" marR="0">
                        <a:lnSpc>
                          <a:spcPts val="1725"/>
                        </a:lnSpc>
                        <a:spcBef>
                          <a:spcPts val="0"/>
                        </a:spcBef>
                        <a:spcAft>
                          <a:spcPts val="0"/>
                        </a:spcAft>
                      </a:pPr>
                      <a:r>
                        <a:rPr lang="en-US" sz="18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boolean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415" marR="67415" marT="67415" marB="674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nSpc>
                          <a:spcPts val="1725"/>
                        </a:lnSpc>
                        <a:spcBef>
                          <a:spcPts val="0"/>
                        </a:spcBef>
                        <a:spcAft>
                          <a:spcPts val="0"/>
                        </a:spcAft>
                      </a:pPr>
                      <a:r>
                        <a:rPr lang="en-US" sz="1800" u="none" strike="noStrike" dirty="0" err="1">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6"/>
                        </a:rPr>
                        <a:t>hasNextBoolean</a:t>
                      </a:r>
                      <a:r>
                        <a:rPr lang="en-US" sz="18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6"/>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7415" marR="67415" marT="67415" marB="674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nSpc>
                          <a:spcPts val="1725"/>
                        </a:lnSpc>
                        <a:spcBef>
                          <a:spcPts val="0"/>
                        </a:spcBef>
                        <a:spcAft>
                          <a:spcPts val="0"/>
                        </a:spcAft>
                      </a:pPr>
                      <a:r>
                        <a:rPr lang="en-US" sz="1800" dirty="0">
                          <a:solidFill>
                            <a:srgbClr val="000000"/>
                          </a:solidFill>
                          <a:effectLst/>
                          <a:latin typeface="+mj-lt"/>
                          <a:ea typeface="Times New Roman" panose="02020603050405020304" pitchFamily="18" charset="0"/>
                          <a:cs typeface="Times New Roman" panose="02020603050405020304" pitchFamily="18" charset="0"/>
                        </a:rPr>
                        <a:t>It is used to check if the next token in this scanner's input can be interpreted as a Boolean using the </a:t>
                      </a:r>
                      <a:r>
                        <a:rPr lang="en-US" sz="1800" dirty="0" err="1">
                          <a:solidFill>
                            <a:srgbClr val="000000"/>
                          </a:solidFill>
                          <a:effectLst/>
                          <a:latin typeface="+mj-lt"/>
                          <a:ea typeface="Times New Roman" panose="02020603050405020304" pitchFamily="18" charset="0"/>
                          <a:cs typeface="Times New Roman" panose="02020603050405020304" pitchFamily="18" charset="0"/>
                        </a:rPr>
                        <a:t>nextBoolean</a:t>
                      </a:r>
                      <a:r>
                        <a:rPr lang="en-US" sz="1800" dirty="0">
                          <a:solidFill>
                            <a:srgbClr val="000000"/>
                          </a:solidFill>
                          <a:effectLst/>
                          <a:latin typeface="+mj-lt"/>
                          <a:ea typeface="Times New Roman" panose="02020603050405020304" pitchFamily="18" charset="0"/>
                          <a:cs typeface="Times New Roman" panose="02020603050405020304" pitchFamily="18" charset="0"/>
                        </a:rPr>
                        <a:t>() method or not.</a:t>
                      </a:r>
                      <a:endParaRPr lang="en-US" sz="1800" dirty="0">
                        <a:effectLst/>
                        <a:latin typeface="+mj-lt"/>
                        <a:ea typeface="Calibri" panose="020F0502020204030204" pitchFamily="34" charset="0"/>
                        <a:cs typeface="Times New Roman" panose="02020603050405020304" pitchFamily="18" charset="0"/>
                      </a:endParaRPr>
                    </a:p>
                  </a:txBody>
                  <a:tcPr marL="67415" marR="67415" marT="67415" marB="674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516849">
                <a:tc>
                  <a:txBody>
                    <a:bodyPr/>
                    <a:lstStyle/>
                    <a:p>
                      <a:pPr marL="190500" marR="0">
                        <a:lnSpc>
                          <a:spcPts val="1725"/>
                        </a:lnSpc>
                        <a:spcBef>
                          <a:spcPts val="0"/>
                        </a:spcBef>
                        <a:spcAft>
                          <a:spcPts val="0"/>
                        </a:spcAft>
                      </a:pPr>
                      <a:r>
                        <a:rPr lang="en-US" sz="18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boolean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415" marR="67415" marT="67415" marB="674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nSpc>
                          <a:spcPts val="1725"/>
                        </a:lnSpc>
                        <a:spcBef>
                          <a:spcPts val="0"/>
                        </a:spcBef>
                        <a:spcAft>
                          <a:spcPts val="0"/>
                        </a:spcAft>
                      </a:pPr>
                      <a:r>
                        <a:rPr lang="en-US" sz="1800" u="none" strike="noStrike" dirty="0" err="1">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7"/>
                        </a:rPr>
                        <a:t>hasNextByte</a:t>
                      </a:r>
                      <a:r>
                        <a:rPr lang="en-US" sz="1800" u="none" strike="noStrike" dirty="0">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7"/>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7415" marR="67415" marT="67415" marB="674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marR="0">
                        <a:lnSpc>
                          <a:spcPts val="1725"/>
                        </a:lnSpc>
                        <a:spcBef>
                          <a:spcPts val="0"/>
                        </a:spcBef>
                        <a:spcAft>
                          <a:spcPts val="0"/>
                        </a:spcAft>
                      </a:pPr>
                      <a:r>
                        <a:rPr lang="en-US" sz="1800" dirty="0">
                          <a:solidFill>
                            <a:srgbClr val="000000"/>
                          </a:solidFill>
                          <a:effectLst/>
                          <a:latin typeface="+mj-lt"/>
                          <a:ea typeface="Times New Roman" panose="02020603050405020304" pitchFamily="18" charset="0"/>
                          <a:cs typeface="Times New Roman" panose="02020603050405020304" pitchFamily="18" charset="0"/>
                        </a:rPr>
                        <a:t>It is used to check if the next token in this scanner's input can be interpreted as a Byte using the </a:t>
                      </a:r>
                      <a:r>
                        <a:rPr lang="en-US" sz="1800" dirty="0" err="1">
                          <a:solidFill>
                            <a:srgbClr val="000000"/>
                          </a:solidFill>
                          <a:effectLst/>
                          <a:latin typeface="+mj-lt"/>
                          <a:ea typeface="Times New Roman" panose="02020603050405020304" pitchFamily="18" charset="0"/>
                          <a:cs typeface="Times New Roman" panose="02020603050405020304" pitchFamily="18" charset="0"/>
                        </a:rPr>
                        <a:t>nextBigDecimal</a:t>
                      </a:r>
                      <a:r>
                        <a:rPr lang="en-US" sz="1800" dirty="0">
                          <a:solidFill>
                            <a:srgbClr val="000000"/>
                          </a:solidFill>
                          <a:effectLst/>
                          <a:latin typeface="+mj-lt"/>
                          <a:ea typeface="Times New Roman" panose="02020603050405020304" pitchFamily="18" charset="0"/>
                          <a:cs typeface="Times New Roman" panose="02020603050405020304" pitchFamily="18" charset="0"/>
                        </a:rPr>
                        <a:t>() method or not.</a:t>
                      </a:r>
                      <a:endParaRPr lang="en-US" sz="1800" dirty="0">
                        <a:effectLst/>
                        <a:latin typeface="+mj-lt"/>
                        <a:ea typeface="Calibri" panose="020F0502020204030204" pitchFamily="34" charset="0"/>
                        <a:cs typeface="Times New Roman" panose="02020603050405020304" pitchFamily="18" charset="0"/>
                      </a:endParaRPr>
                    </a:p>
                  </a:txBody>
                  <a:tcPr marL="67415" marR="67415" marT="67415" marB="674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516849">
                <a:tc>
                  <a:txBody>
                    <a:bodyPr/>
                    <a:lstStyle/>
                    <a:p>
                      <a:pPr marL="190500" marR="0">
                        <a:lnSpc>
                          <a:spcPts val="1725"/>
                        </a:lnSpc>
                        <a:spcBef>
                          <a:spcPts val="0"/>
                        </a:spcBef>
                        <a:spcAft>
                          <a:spcPts val="0"/>
                        </a:spcAft>
                      </a:pPr>
                      <a:r>
                        <a:rPr lang="en-US" sz="18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boolean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415" marR="67415" marT="67415" marB="674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nSpc>
                          <a:spcPts val="1725"/>
                        </a:lnSpc>
                        <a:spcBef>
                          <a:spcPts val="0"/>
                        </a:spcBef>
                        <a:spcAft>
                          <a:spcPts val="0"/>
                        </a:spcAft>
                      </a:pPr>
                      <a:r>
                        <a:rPr lang="en-US" sz="1800" u="none" strike="noStrike">
                          <a:solidFill>
                            <a:srgbClr val="008000"/>
                          </a:solidFill>
                          <a:effectLst/>
                          <a:latin typeface="Verdana" panose="020B0604030504040204" pitchFamily="34" charset="0"/>
                          <a:ea typeface="Times New Roman" panose="02020603050405020304" pitchFamily="18" charset="0"/>
                          <a:cs typeface="Times New Roman" panose="02020603050405020304" pitchFamily="18" charset="0"/>
                          <a:hlinkClick r:id="rId8"/>
                        </a:rPr>
                        <a:t>hasNextDouble()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7415" marR="67415" marT="67415" marB="674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marR="0">
                        <a:lnSpc>
                          <a:spcPts val="1725"/>
                        </a:lnSpc>
                        <a:spcBef>
                          <a:spcPts val="0"/>
                        </a:spcBef>
                        <a:spcAft>
                          <a:spcPts val="0"/>
                        </a:spcAft>
                      </a:pPr>
                      <a:r>
                        <a:rPr lang="en-US" sz="1800" dirty="0">
                          <a:solidFill>
                            <a:srgbClr val="000000"/>
                          </a:solidFill>
                          <a:effectLst/>
                          <a:latin typeface="+mj-lt"/>
                          <a:ea typeface="Times New Roman" panose="02020603050405020304" pitchFamily="18" charset="0"/>
                          <a:cs typeface="Times New Roman" panose="02020603050405020304" pitchFamily="18" charset="0"/>
                        </a:rPr>
                        <a:t>It is used to check if the next token in this scanner's input can be interpreted as a </a:t>
                      </a:r>
                      <a:r>
                        <a:rPr lang="en-US" sz="1800" dirty="0" err="1">
                          <a:solidFill>
                            <a:srgbClr val="000000"/>
                          </a:solidFill>
                          <a:effectLst/>
                          <a:latin typeface="+mj-lt"/>
                          <a:ea typeface="Times New Roman" panose="02020603050405020304" pitchFamily="18" charset="0"/>
                          <a:cs typeface="Times New Roman" panose="02020603050405020304" pitchFamily="18" charset="0"/>
                        </a:rPr>
                        <a:t>BigDecimal</a:t>
                      </a:r>
                      <a:r>
                        <a:rPr lang="en-US" sz="1800" dirty="0">
                          <a:solidFill>
                            <a:srgbClr val="000000"/>
                          </a:solidFill>
                          <a:effectLst/>
                          <a:latin typeface="+mj-lt"/>
                          <a:ea typeface="Times New Roman" panose="02020603050405020304" pitchFamily="18" charset="0"/>
                          <a:cs typeface="Times New Roman" panose="02020603050405020304" pitchFamily="18" charset="0"/>
                        </a:rPr>
                        <a:t> using the </a:t>
                      </a:r>
                      <a:r>
                        <a:rPr lang="en-US" sz="1800" dirty="0" err="1">
                          <a:solidFill>
                            <a:srgbClr val="000000"/>
                          </a:solidFill>
                          <a:effectLst/>
                          <a:latin typeface="+mj-lt"/>
                          <a:ea typeface="Times New Roman" panose="02020603050405020304" pitchFamily="18" charset="0"/>
                          <a:cs typeface="Times New Roman" panose="02020603050405020304" pitchFamily="18" charset="0"/>
                        </a:rPr>
                        <a:t>nextByte</a:t>
                      </a:r>
                      <a:r>
                        <a:rPr lang="en-US" sz="1800" dirty="0">
                          <a:solidFill>
                            <a:srgbClr val="000000"/>
                          </a:solidFill>
                          <a:effectLst/>
                          <a:latin typeface="+mj-lt"/>
                          <a:ea typeface="Times New Roman" panose="02020603050405020304" pitchFamily="18" charset="0"/>
                          <a:cs typeface="Times New Roman" panose="02020603050405020304" pitchFamily="18" charset="0"/>
                        </a:rPr>
                        <a:t>() method or not.</a:t>
                      </a:r>
                      <a:endParaRPr lang="en-US" sz="1800" dirty="0">
                        <a:effectLst/>
                        <a:latin typeface="+mj-lt"/>
                        <a:ea typeface="Calibri" panose="020F0502020204030204" pitchFamily="34" charset="0"/>
                        <a:cs typeface="Times New Roman" panose="02020603050405020304" pitchFamily="18" charset="0"/>
                      </a:endParaRPr>
                    </a:p>
                  </a:txBody>
                  <a:tcPr marL="67415" marR="67415" marT="67415" marB="67415">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665655924"/>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Presentation 8">
        <a:dk1>
          <a:srgbClr val="808080"/>
        </a:dk1>
        <a:lt1>
          <a:srgbClr val="FFFFFF"/>
        </a:lt1>
        <a:dk2>
          <a:srgbClr val="009900"/>
        </a:dk2>
        <a:lt2>
          <a:srgbClr val="000000"/>
        </a:lt2>
        <a:accent1>
          <a:srgbClr val="00CC99"/>
        </a:accent1>
        <a:accent2>
          <a:srgbClr val="3333CC"/>
        </a:accent2>
        <a:accent3>
          <a:srgbClr val="AACAAA"/>
        </a:accent3>
        <a:accent4>
          <a:srgbClr val="DADADA"/>
        </a:accent4>
        <a:accent5>
          <a:srgbClr val="AAE2CA"/>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
      <a:clrScheme name="Blank Presentation 9">
        <a:dk1>
          <a:srgbClr val="808080"/>
        </a:dk1>
        <a:lt1>
          <a:srgbClr val="FFFFFF"/>
        </a:lt1>
        <a:dk2>
          <a:srgbClr val="009900"/>
        </a:dk2>
        <a:lt2>
          <a:srgbClr val="FFFFFF"/>
        </a:lt2>
        <a:accent1>
          <a:srgbClr val="00CC99"/>
        </a:accent1>
        <a:accent2>
          <a:srgbClr val="3333CC"/>
        </a:accent2>
        <a:accent3>
          <a:srgbClr val="AACAAA"/>
        </a:accent3>
        <a:accent4>
          <a:srgbClr val="DADADA"/>
        </a:accent4>
        <a:accent5>
          <a:srgbClr val="AAE2CA"/>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tro">
  <a:themeElements>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intr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lnDef>
  </a:objectDefaults>
  <a:extraClrSchemeLst>
    <a:extraClrScheme>
      <a:clrScheme name="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r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a:\intro.ppt</Template>
  <TotalTime>7473</TotalTime>
  <Pages>49</Pages>
  <Words>3217</Words>
  <Application>Microsoft Office PowerPoint</Application>
  <PresentationFormat>On-screen Show (4:3)</PresentationFormat>
  <Paragraphs>665</Paragraphs>
  <Slides>73</Slides>
  <Notes>41</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73</vt:i4>
      </vt:variant>
    </vt:vector>
  </HeadingPairs>
  <TitlesOfParts>
    <vt:vector size="89" baseType="lpstr">
      <vt:lpstr>Adobe Arabic</vt:lpstr>
      <vt:lpstr>Arial</vt:lpstr>
      <vt:lpstr>Calibri</vt:lpstr>
      <vt:lpstr>Consolas</vt:lpstr>
      <vt:lpstr>Courier New</vt:lpstr>
      <vt:lpstr>CourierStd</vt:lpstr>
      <vt:lpstr>Gill Sans MT</vt:lpstr>
      <vt:lpstr>Monotype Sorts</vt:lpstr>
      <vt:lpstr>NewBaskervilleStd-Bold</vt:lpstr>
      <vt:lpstr>NewBaskervilleStd-Roman</vt:lpstr>
      <vt:lpstr>Times New Roman</vt:lpstr>
      <vt:lpstr>Verdana</vt:lpstr>
      <vt:lpstr>Verdana</vt:lpstr>
      <vt:lpstr>Wingdings</vt:lpstr>
      <vt:lpstr>Blank Presentation</vt:lpstr>
      <vt:lpstr>intro</vt:lpstr>
      <vt:lpstr>PowerPoint Presentation</vt:lpstr>
      <vt:lpstr>Java User Input</vt:lpstr>
      <vt:lpstr>Java User Input</vt:lpstr>
      <vt:lpstr>Java User Input: Example</vt:lpstr>
      <vt:lpstr>Java User Input: Example</vt:lpstr>
      <vt:lpstr>How to get  Java Scanner</vt:lpstr>
      <vt:lpstr>Scanner Class Constructor</vt:lpstr>
      <vt:lpstr>Scanner Class Constructor</vt:lpstr>
      <vt:lpstr>Check for Next Token</vt:lpstr>
      <vt:lpstr>Check for Next Token</vt:lpstr>
      <vt:lpstr>Input Types</vt:lpstr>
      <vt:lpstr>Java User Input: Example</vt:lpstr>
      <vt:lpstr>Java User Input: Example</vt:lpstr>
      <vt:lpstr>Java String</vt:lpstr>
      <vt:lpstr>Java String</vt:lpstr>
      <vt:lpstr>String Constructor</vt:lpstr>
      <vt:lpstr>String Literal</vt:lpstr>
      <vt:lpstr>String Literal</vt:lpstr>
      <vt:lpstr>String Literal</vt:lpstr>
      <vt:lpstr>String Literal</vt:lpstr>
      <vt:lpstr>By new keyword</vt:lpstr>
      <vt:lpstr>String Literal vs. String Object </vt:lpstr>
      <vt:lpstr>String Literal vs. String Object </vt:lpstr>
      <vt:lpstr>Example: String Constructor</vt:lpstr>
      <vt:lpstr>String: Example</vt:lpstr>
      <vt:lpstr>String: Example</vt:lpstr>
      <vt:lpstr>String: Example</vt:lpstr>
      <vt:lpstr>String: Example</vt:lpstr>
      <vt:lpstr>Immutable String in Java</vt:lpstr>
      <vt:lpstr>Immutable String in Java</vt:lpstr>
      <vt:lpstr>Why string objects are immutable in java?</vt:lpstr>
      <vt:lpstr>Extracting Substrings</vt:lpstr>
      <vt:lpstr>Extracting Substrings</vt:lpstr>
      <vt:lpstr>String Comparisons</vt:lpstr>
      <vt:lpstr>String Concatenation</vt:lpstr>
      <vt:lpstr>String Concatenation with Other  Data Types  </vt:lpstr>
      <vt:lpstr>String Concatenation with Other  Data Types  </vt:lpstr>
      <vt:lpstr>String Search and Split</vt:lpstr>
      <vt:lpstr>Java String compare</vt:lpstr>
      <vt:lpstr>Difference between the equality test and the equals method </vt:lpstr>
      <vt:lpstr>Difference between the equality test and the equals method </vt:lpstr>
      <vt:lpstr>Difference between using and not using the new operator for String</vt:lpstr>
      <vt:lpstr>String compare by equals() method</vt:lpstr>
      <vt:lpstr>String compare by equals() method</vt:lpstr>
      <vt:lpstr>String compare by equals() method</vt:lpstr>
      <vt:lpstr>String compare by == operator</vt:lpstr>
      <vt:lpstr>String compare by compareTo() method</vt:lpstr>
      <vt:lpstr>String compare by compareTo() method</vt:lpstr>
      <vt:lpstr>String Conversions</vt:lpstr>
      <vt:lpstr>String Conversions</vt:lpstr>
      <vt:lpstr>String to Other Conversions  </vt:lpstr>
      <vt:lpstr>String Conversion Example</vt:lpstr>
      <vt:lpstr>String Related Classes</vt:lpstr>
      <vt:lpstr>StringBuffer</vt:lpstr>
      <vt:lpstr>String vs. StringBuffer</vt:lpstr>
      <vt:lpstr>StringBuffer Constructors</vt:lpstr>
      <vt:lpstr>StringBuffer Methods</vt:lpstr>
      <vt:lpstr>StringBuffer Methods</vt:lpstr>
      <vt:lpstr>StringBuffer Methods</vt:lpstr>
      <vt:lpstr>StringTokenizer Class</vt:lpstr>
      <vt:lpstr>StringTokenizer Class</vt:lpstr>
      <vt:lpstr>StringTokenizer Class</vt:lpstr>
      <vt:lpstr>Try By Yourself</vt:lpstr>
      <vt:lpstr>Try By Yourself</vt:lpstr>
      <vt:lpstr>Try By Yourself</vt:lpstr>
      <vt:lpstr>Try By Yourself</vt:lpstr>
      <vt:lpstr>Try By Yourself</vt:lpstr>
      <vt:lpstr>Try By Yourself</vt:lpstr>
      <vt:lpstr>Reading Materials</vt:lpstr>
      <vt:lpstr>Today’s experiments - 1</vt:lpstr>
      <vt:lpstr>Today’s experiments - 2</vt:lpstr>
      <vt:lpstr>Today’s experiments - 3</vt:lpstr>
      <vt:lpstr>Today’s experiments - 4</vt:lpstr>
    </vt:vector>
  </TitlesOfParts>
  <Company>George Mason Unviersity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637: Here! Test this!</dc:title>
  <dc:creator>Jeff Offutt</dc:creator>
  <cp:lastModifiedBy>user</cp:lastModifiedBy>
  <cp:revision>560</cp:revision>
  <cp:lastPrinted>2015-08-31T19:39:18Z</cp:lastPrinted>
  <dcterms:created xsi:type="dcterms:W3CDTF">1996-06-15T03:21:08Z</dcterms:created>
  <dcterms:modified xsi:type="dcterms:W3CDTF">2020-08-17T05:58:51Z</dcterms:modified>
</cp:coreProperties>
</file>