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1"/>
  </p:notesMasterIdLst>
  <p:sldIdLst>
    <p:sldId id="256" r:id="rId5"/>
    <p:sldId id="27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68" r:id="rId18"/>
    <p:sldId id="270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210F0-DE11-44A5-AB8C-39C5EF6C0DD7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5E30E-5C9A-4547-9FE8-F8472A702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7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29CEE7-0F02-44C1-8906-EC6CFDC65F2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8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D858-111D-445A-9150-C17DAFAC60A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3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AD82-A4DF-4DA2-86E6-D8066505C34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967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4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F46F-2F33-49A5-AC9D-C3BCD4A8FAA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87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D858-111D-445A-9150-C17DAFAC60A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15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1" y="829994"/>
            <a:ext cx="8966200" cy="57312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7A99-C72F-42A6-8921-4EFFE4785688}" type="datetime3">
              <a:rPr lang="en-US" u="sng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01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D36-F156-4AE2-810F-CE978220B96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93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4" y="1085850"/>
            <a:ext cx="4357687" cy="5291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085850"/>
            <a:ext cx="4357688" cy="5291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D23-D3BC-470D-92EF-C2E8476C8D1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24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F097-0F2E-4F5A-9600-4C2C1E99CF0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180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2AB-F7E0-4899-AFDB-C0E11B8575F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545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BDE7-92C8-4426-BE18-8FAB83F9628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3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5F35-A42B-45EF-B7D5-E30483D8DC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73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1" y="829994"/>
            <a:ext cx="8966200" cy="57312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7A99-C72F-42A6-8921-4EFFE4785688}" type="datetime3">
              <a:rPr lang="en-US" u="sng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6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6F2D-B572-4AC9-8B91-D5EB4DF86F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39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AD82-A4DF-4DA2-86E6-D8066505C34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02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4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F46F-2F33-49A5-AC9D-C3BCD4A8FAA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2098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7192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566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4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13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721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213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3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D36-F156-4AE2-810F-CE978220B96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9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934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7875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59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968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7D858-111D-445A-9150-C17DAFAC60A9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47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27A99-C72F-42A6-8921-4EFFE4785688}" type="datetime3">
              <a:rPr lang="en-US" u="sng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 u="sng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771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0D36-F156-4AE2-810F-CE978220B96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8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D23-D3BC-470D-92EF-C2E8476C8D1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49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F097-0F2E-4F5A-9600-4C2C1E99CF0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16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2AB-F7E0-4899-AFDB-C0E11B8575F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930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4" y="1085850"/>
            <a:ext cx="4357687" cy="5291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085850"/>
            <a:ext cx="4357688" cy="52911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D23-D3BC-470D-92EF-C2E8476C8D1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0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BDE7-92C8-4426-BE18-8FAB83F9628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72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5F35-A42B-45EF-B7D5-E30483D8DC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67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6F2D-B572-4AC9-8B91-D5EB4DF86F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03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AD82-A4DF-4DA2-86E6-D8066505C34C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33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7F46F-2F33-49A5-AC9D-C3BCD4A8FAA7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78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F097-0F2E-4F5A-9600-4C2C1E99CF0A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142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6F72AB-F7E0-4899-AFDB-C0E11B8575F0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88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BDE7-92C8-4426-BE18-8FAB83F9628F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195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35F35-A42B-45EF-B7D5-E30483D8DC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704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96F2D-B572-4AC9-8B91-D5EB4DF86F01}" type="datetime3">
              <a:rPr lang="en-US" smtClean="0">
                <a:solidFill>
                  <a:srgbClr val="000000"/>
                </a:solidFill>
              </a:rPr>
              <a:pPr>
                <a:defRPr/>
              </a:pPr>
              <a:t>13 July 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01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2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675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C5FE24-B5D2-43AC-996B-07D59EF499FA}" type="datetime3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 July 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675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5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675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40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1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b="1">
              <a:solidFill>
                <a:srgbClr val="FAFD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b="1">
              <a:solidFill>
                <a:srgbClr val="FAF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4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1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800" b="0">
          <a:solidFill>
            <a:schemeClr val="tx1"/>
          </a:solidFill>
          <a:latin typeface="Gill Sans MT" pitchFamily="34" charset="0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500" b="0">
          <a:solidFill>
            <a:schemeClr val="tx1"/>
          </a:solidFill>
          <a:latin typeface="Gill Sans MT" pitchFamily="34" charset="0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0">
          <a:solidFill>
            <a:schemeClr val="tx1"/>
          </a:solidFill>
          <a:latin typeface="Gill Sans MT" pitchFamily="34" charset="0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1500" b="0">
          <a:solidFill>
            <a:schemeClr val="tx1"/>
          </a:solidFill>
          <a:latin typeface="Gill Sans MT" pitchFamily="34" charset="0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2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675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C5FE24-B5D2-43AC-996B-07D59EF499FA}" type="datetime3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 July 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675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5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675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40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1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b="1">
              <a:solidFill>
                <a:srgbClr val="FAFD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b="1">
              <a:solidFill>
                <a:srgbClr val="FAF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7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5pPr>
      <a:lvl6pPr marL="3429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6pPr>
      <a:lvl7pPr marL="685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7pPr>
      <a:lvl8pPr marL="10287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8pPr>
      <a:lvl9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imes New Roman" pitchFamily="18" charset="0"/>
        </a:defRPr>
      </a:lvl9pPr>
    </p:titleStyle>
    <p:bodyStyle>
      <a:lvl1pPr marL="214313" indent="-2143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1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800" b="0">
          <a:solidFill>
            <a:schemeClr val="tx1"/>
          </a:solidFill>
          <a:latin typeface="Gill Sans MT" pitchFamily="34" charset="0"/>
        </a:defRPr>
      </a:lvl2pPr>
      <a:lvl3pPr marL="857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500" b="0">
          <a:solidFill>
            <a:schemeClr val="tx1"/>
          </a:solidFill>
          <a:latin typeface="Gill Sans MT" pitchFamily="34" charset="0"/>
        </a:defRPr>
      </a:lvl3pPr>
      <a:lvl4pPr marL="11572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500" b="0">
          <a:solidFill>
            <a:schemeClr val="tx1"/>
          </a:solidFill>
          <a:latin typeface="Gill Sans MT" pitchFamily="34" charset="0"/>
        </a:defRPr>
      </a:lvl4pPr>
      <a:lvl5pPr marL="15001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1500" b="0">
          <a:solidFill>
            <a:schemeClr val="tx1"/>
          </a:solidFill>
          <a:latin typeface="Gill Sans MT" pitchFamily="34" charset="0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D1BE-D7A2-4D0F-B353-A44306B43330}" type="datetimeFigureOut">
              <a:rPr lang="en-GB" smtClean="0"/>
              <a:t>13/07/2020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2FA4-E76C-488A-8DA8-1D95BE216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7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C5FE24-B5D2-43AC-996B-07D59EF499FA}" type="datetime3">
              <a:rPr 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 July 2020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0BDDBD9-5CD3-45F3-80AE-704B15C07F06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869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950496"/>
            <a:ext cx="9048750" cy="555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FAFD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b="1">
              <a:solidFill>
                <a:srgbClr val="FAF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5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" TargetMode="External"/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://www.javatpoint.com/java-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youtube.com/watch?v=EMLTOMdIz4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Introduction Review</a:t>
            </a:r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9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First </a:t>
            </a:r>
            <a:r>
              <a:rPr lang="en-US" dirty="0" smtClean="0"/>
              <a:t>Program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126772"/>
            <a:ext cx="8966200" cy="5731228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first line of our java program. Every java application must have at least one class definition that consists of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 keyword </a:t>
            </a:r>
            <a:r>
              <a:rPr lang="en-US" dirty="0">
                <a:solidFill>
                  <a:srgbClr val="C00000"/>
                </a:solidFill>
              </a:rPr>
              <a:t>followed by class name</a:t>
            </a:r>
            <a:r>
              <a:rPr lang="en-US" dirty="0"/>
              <a:t>. </a:t>
            </a:r>
          </a:p>
          <a:p>
            <a:r>
              <a:rPr lang="en-US" dirty="0"/>
              <a:t>When I say keyword, it means that it should not be changed, we should use it as it is. However the </a:t>
            </a:r>
            <a:r>
              <a:rPr lang="en-US" dirty="0">
                <a:solidFill>
                  <a:srgbClr val="C00000"/>
                </a:solidFill>
              </a:rPr>
              <a:t>class name can be anything</a:t>
            </a:r>
            <a:r>
              <a:rPr lang="en-US" dirty="0"/>
              <a:t>.</a:t>
            </a:r>
          </a:p>
          <a:p>
            <a:r>
              <a:rPr lang="en-US" dirty="0" smtClean="0"/>
              <a:t>We will discuss the public access modifier later, </a:t>
            </a:r>
            <a:r>
              <a:rPr lang="en-US" dirty="0"/>
              <a:t>all you need to know now </a:t>
            </a:r>
            <a:r>
              <a:rPr lang="en-US" dirty="0" smtClean="0"/>
              <a:t>that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>
                <a:solidFill>
                  <a:srgbClr val="C00000"/>
                </a:solidFill>
              </a:rPr>
              <a:t>a java file can have any number of classes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but </a:t>
            </a:r>
            <a:r>
              <a:rPr lang="en-US" sz="2000" dirty="0"/>
              <a:t>it can have </a:t>
            </a:r>
            <a:r>
              <a:rPr lang="en-US" sz="2000" dirty="0">
                <a:solidFill>
                  <a:srgbClr val="C00000"/>
                </a:solidFill>
              </a:rPr>
              <a:t>only one public class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and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file name should be same as public class name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8900" y="865162"/>
            <a:ext cx="6642340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CSEJU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82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First </a:t>
            </a:r>
            <a:r>
              <a:rPr lang="en-US" dirty="0" smtClean="0"/>
              <a:t>Program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82994"/>
            <a:ext cx="8458752" cy="573122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This is our next line in the program, lets break it down to understand it:</a:t>
            </a:r>
          </a:p>
          <a:p>
            <a:r>
              <a:rPr lang="en-US" sz="2400" dirty="0">
                <a:solidFill>
                  <a:srgbClr val="0000CC"/>
                </a:solidFill>
              </a:rPr>
              <a:t>public</a:t>
            </a:r>
            <a:r>
              <a:rPr lang="en-US" sz="2400" dirty="0"/>
              <a:t>: This makes the main method public that </a:t>
            </a:r>
            <a:r>
              <a:rPr lang="en-US" sz="2400" dirty="0">
                <a:solidFill>
                  <a:srgbClr val="C00000"/>
                </a:solidFill>
              </a:rPr>
              <a:t>means that we can call the method from outside the class</a:t>
            </a:r>
            <a:r>
              <a:rPr lang="en-US" sz="2400" dirty="0"/>
              <a:t>.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static</a:t>
            </a:r>
            <a:r>
              <a:rPr lang="en-US" sz="2400" dirty="0"/>
              <a:t>: We </a:t>
            </a:r>
            <a:r>
              <a:rPr lang="en-US" sz="2400" dirty="0">
                <a:solidFill>
                  <a:srgbClr val="C00000"/>
                </a:solidFill>
              </a:rPr>
              <a:t>do not need to create object for static methods to run</a:t>
            </a:r>
            <a:r>
              <a:rPr lang="en-US" sz="2400" dirty="0"/>
              <a:t>. They can </a:t>
            </a:r>
            <a:r>
              <a:rPr lang="en-US" sz="2400" dirty="0" smtClean="0"/>
              <a:t>run </a:t>
            </a:r>
            <a:r>
              <a:rPr lang="en-US" sz="2400" dirty="0"/>
              <a:t>itself.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void</a:t>
            </a:r>
            <a:r>
              <a:rPr lang="en-US" sz="2400" dirty="0"/>
              <a:t>: </a:t>
            </a:r>
            <a:r>
              <a:rPr lang="en-US" sz="2400" dirty="0" smtClean="0"/>
              <a:t>It </a:t>
            </a:r>
            <a:r>
              <a:rPr lang="en-US" sz="2400" dirty="0" smtClean="0">
                <a:solidFill>
                  <a:srgbClr val="C00000"/>
                </a:solidFill>
              </a:rPr>
              <a:t>does not return anything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main</a:t>
            </a:r>
            <a:r>
              <a:rPr lang="en-US" sz="2400" dirty="0"/>
              <a:t>: It is the method name. </a:t>
            </a:r>
            <a:r>
              <a:rPr lang="en-US" sz="2400" dirty="0">
                <a:solidFill>
                  <a:srgbClr val="C00000"/>
                </a:solidFill>
              </a:rPr>
              <a:t>This is the entry point method from which the JVM can run your program.</a:t>
            </a:r>
          </a:p>
          <a:p>
            <a:r>
              <a:rPr lang="en-US" sz="2400" dirty="0" smtClean="0"/>
              <a:t>(</a:t>
            </a:r>
            <a:r>
              <a:rPr lang="en-US" sz="2400" dirty="0">
                <a:solidFill>
                  <a:srgbClr val="00B0F0"/>
                </a:solidFill>
              </a:rPr>
              <a:t>String</a:t>
            </a:r>
            <a:r>
              <a:rPr lang="en-US" sz="2400" dirty="0"/>
              <a:t>[] </a:t>
            </a:r>
            <a:r>
              <a:rPr lang="en-US" sz="2400" dirty="0" err="1"/>
              <a:t>args</a:t>
            </a:r>
            <a:r>
              <a:rPr lang="en-US" sz="2400" dirty="0"/>
              <a:t>): </a:t>
            </a:r>
            <a:r>
              <a:rPr lang="en-US" sz="2400" dirty="0">
                <a:solidFill>
                  <a:srgbClr val="C00000"/>
                </a:solidFill>
              </a:rPr>
              <a:t>Used for command line arguments that are passed as strings</a:t>
            </a:r>
            <a:r>
              <a:rPr lang="en-US" sz="2400" dirty="0"/>
              <a:t>. We will cover </a:t>
            </a:r>
            <a:r>
              <a:rPr lang="en-US" sz="2400" dirty="0" smtClean="0"/>
              <a:t>it later.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899" y="831247"/>
            <a:ext cx="8278723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29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First </a:t>
            </a:r>
            <a:r>
              <a:rPr lang="en-US" dirty="0" smtClean="0"/>
              <a:t>Program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prints the contents inside the double quotes into the console and inserts a newline after.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901" y="1013960"/>
            <a:ext cx="8433998" cy="5232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"Welcome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to CSE JU.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206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074" name="Picture 2" descr="Java Data Typ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93" y="1264024"/>
            <a:ext cx="8724289" cy="47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85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Java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1780684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java command-line argument is an argument i.e. passed at the time of running the java program.</a:t>
            </a:r>
          </a:p>
          <a:p>
            <a:r>
              <a:rPr lang="en-GB" dirty="0" smtClean="0"/>
              <a:t>The arguments passed from the console can be received in the java program and it can be used as an input.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9554" y="2610678"/>
            <a:ext cx="8579404" cy="28494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endParaRPr lang="en-GB" dirty="0" smtClean="0">
              <a:latin typeface="Adobe Caslon Pro" panose="0205050205050A020403" pitchFamily="18" charset="0"/>
            </a:endParaRPr>
          </a:p>
          <a:p>
            <a:pPr>
              <a:lnSpc>
                <a:spcPts val="1800"/>
              </a:lnSpc>
            </a:pPr>
            <a:r>
              <a:rPr lang="en-GB" dirty="0" smtClean="0">
                <a:latin typeface="Bookman Old Style" panose="02050604050505020204" pitchFamily="18" charset="0"/>
              </a:rPr>
              <a:t>public </a:t>
            </a:r>
            <a:r>
              <a:rPr lang="en-GB" dirty="0">
                <a:latin typeface="Bookman Old Style" panose="02050604050505020204" pitchFamily="18" charset="0"/>
              </a:rPr>
              <a:t>class </a:t>
            </a:r>
            <a:r>
              <a:rPr lang="en-GB" dirty="0" smtClean="0">
                <a:latin typeface="Bookman Old Style" panose="02050604050505020204" pitchFamily="18" charset="0"/>
              </a:rPr>
              <a:t>CommandLineExample </a:t>
            </a:r>
          </a:p>
          <a:p>
            <a:pPr>
              <a:lnSpc>
                <a:spcPts val="1800"/>
              </a:lnSpc>
            </a:pPr>
            <a:r>
              <a:rPr lang="en-GB" dirty="0" smtClean="0">
                <a:latin typeface="Bookman Old Style" panose="02050604050505020204" pitchFamily="18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public static void main(String </a:t>
            </a:r>
            <a:r>
              <a:rPr lang="en-GB" dirty="0" smtClean="0">
                <a:latin typeface="Bookman Old Style" panose="02050604050505020204" pitchFamily="18" charset="0"/>
              </a:rPr>
              <a:t>args[])</a:t>
            </a:r>
            <a:endParaRPr lang="en-GB" dirty="0">
              <a:latin typeface="Bookman Old Style" panose="02050604050505020204" pitchFamily="18" charset="0"/>
            </a:endParaRP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{</a:t>
            </a: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	System.out.println</a:t>
            </a:r>
            <a:r>
              <a:rPr lang="en-GB" dirty="0" smtClean="0">
                <a:latin typeface="Bookman Old Style" panose="02050604050505020204" pitchFamily="18" charset="0"/>
              </a:rPr>
              <a:t>(“Taking Command Line Arguments!!");</a:t>
            </a:r>
            <a:endParaRPr lang="en-GB" dirty="0">
              <a:latin typeface="Bookman Old Style" panose="02050604050505020204" pitchFamily="18" charset="0"/>
            </a:endParaRP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	</a:t>
            </a:r>
            <a:endParaRPr lang="en-GB" dirty="0" smtClean="0">
              <a:latin typeface="Bookman Old Style" panose="02050604050505020204" pitchFamily="18" charset="0"/>
            </a:endParaRP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	for (int </a:t>
            </a:r>
            <a:r>
              <a:rPr lang="en-GB" dirty="0" smtClean="0">
                <a:latin typeface="Bookman Old Style" panose="02050604050505020204" pitchFamily="18" charset="0"/>
              </a:rPr>
              <a:t>index=0; index&lt;</a:t>
            </a:r>
            <a:r>
              <a:rPr lang="en-GB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args.length</a:t>
            </a:r>
            <a:r>
              <a:rPr lang="en-GB" dirty="0" smtClean="0">
                <a:latin typeface="Bookman Old Style" panose="02050604050505020204" pitchFamily="18" charset="0"/>
              </a:rPr>
              <a:t>; index++)</a:t>
            </a:r>
            <a:endParaRPr lang="en-GB" dirty="0">
              <a:latin typeface="Bookman Old Style" panose="02050604050505020204" pitchFamily="18" charset="0"/>
            </a:endParaRP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	{</a:t>
            </a: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	</a:t>
            </a:r>
            <a:r>
              <a:rPr lang="en-GB" dirty="0" smtClean="0">
                <a:latin typeface="Bookman Old Style" panose="02050604050505020204" pitchFamily="18" charset="0"/>
              </a:rPr>
              <a:t>      System.out.println(“The argument is: ” + </a:t>
            </a:r>
            <a:r>
              <a:rPr lang="en-GB" dirty="0" err="1" smtClean="0">
                <a:latin typeface="Bookman Old Style" panose="02050604050505020204" pitchFamily="18" charset="0"/>
              </a:rPr>
              <a:t>args</a:t>
            </a:r>
            <a:r>
              <a:rPr lang="en-GB" dirty="0" smtClean="0">
                <a:latin typeface="Bookman Old Style" panose="02050604050505020204" pitchFamily="18" charset="0"/>
              </a:rPr>
              <a:t>[index]);</a:t>
            </a:r>
            <a:endParaRPr lang="en-GB" dirty="0">
              <a:latin typeface="Bookman Old Style" panose="02050604050505020204" pitchFamily="18" charset="0"/>
            </a:endParaRPr>
          </a:p>
          <a:p>
            <a:pPr>
              <a:lnSpc>
                <a:spcPts val="1800"/>
              </a:lnSpc>
            </a:pPr>
            <a:r>
              <a:rPr lang="en-GB" dirty="0">
                <a:latin typeface="Bookman Old Style" panose="02050604050505020204" pitchFamily="18" charset="0"/>
              </a:rPr>
              <a:t>		</a:t>
            </a:r>
            <a:r>
              <a:rPr lang="en-GB" dirty="0" smtClean="0">
                <a:latin typeface="Bookman Old Style" panose="02050604050505020204" pitchFamily="18" charset="0"/>
              </a:rPr>
              <a:t>}</a:t>
            </a:r>
            <a:endParaRPr lang="en-GB" dirty="0">
              <a:latin typeface="Bookman Old Style" panose="02050604050505020204" pitchFamily="18" charset="0"/>
            </a:endParaRPr>
          </a:p>
          <a:p>
            <a:pPr>
              <a:lnSpc>
                <a:spcPts val="1800"/>
              </a:lnSpc>
            </a:pPr>
            <a:r>
              <a:rPr lang="en-GB" dirty="0" smtClean="0">
                <a:latin typeface="Bookman Old Style" panose="02050604050505020204" pitchFamily="18" charset="0"/>
              </a:rPr>
              <a:t>}</a:t>
            </a:r>
            <a:endParaRPr lang="en-GB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514454" y="5503783"/>
            <a:ext cx="902683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Compile</a:t>
            </a:r>
            <a:r>
              <a:rPr lang="en-GB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err="1" smtClean="0">
                <a:solidFill>
                  <a:srgbClr val="FF0000"/>
                </a:solidFill>
              </a:rPr>
              <a:t>javac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sz="32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CommandLineExample.java</a:t>
            </a:r>
          </a:p>
          <a:p>
            <a:r>
              <a:rPr lang="en-GB" sz="32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Interpret</a:t>
            </a:r>
            <a:r>
              <a:rPr lang="en-GB" sz="3200" dirty="0" smtClean="0">
                <a:solidFill>
                  <a:srgbClr val="FF0000"/>
                </a:solidFill>
                <a:latin typeface="Bookman Old Style" panose="02050604050505020204" pitchFamily="18" charset="0"/>
                <a:sym typeface="Wingdings" panose="05000000000000000000" pitchFamily="2" charset="2"/>
              </a:rPr>
              <a:t> java </a:t>
            </a:r>
            <a:r>
              <a:rPr lang="en-GB" sz="3200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CommandLineExample Welcome to Online Class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3553370" y="1696186"/>
            <a:ext cx="38449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OUTPUT:</a:t>
            </a:r>
          </a:p>
          <a:p>
            <a:r>
              <a:rPr lang="en-GB" sz="1600" dirty="0">
                <a:latin typeface="Bookman Old Style" panose="02050604050505020204" pitchFamily="18" charset="0"/>
              </a:rPr>
              <a:t>Taking Command Line Arguments</a:t>
            </a:r>
            <a:r>
              <a:rPr lang="en-GB" sz="1600" dirty="0" smtClean="0">
                <a:latin typeface="Bookman Old Style" panose="02050604050505020204" pitchFamily="18" charset="0"/>
              </a:rPr>
              <a:t>!!"</a:t>
            </a:r>
          </a:p>
          <a:p>
            <a:endParaRPr lang="en-GB" sz="1600" dirty="0">
              <a:latin typeface="Bookman Old Style" panose="02050604050505020204" pitchFamily="18" charset="0"/>
            </a:endParaRPr>
          </a:p>
          <a:p>
            <a:r>
              <a:rPr lang="en-GB" sz="1600" dirty="0" smtClean="0">
                <a:latin typeface="Bookman Old Style" panose="02050604050505020204" pitchFamily="18" charset="0"/>
              </a:rPr>
              <a:t>The </a:t>
            </a:r>
            <a:r>
              <a:rPr lang="en-GB" sz="1600" dirty="0">
                <a:latin typeface="Bookman Old Style" panose="02050604050505020204" pitchFamily="18" charset="0"/>
              </a:rPr>
              <a:t>argument is</a:t>
            </a:r>
            <a:r>
              <a:rPr lang="en-GB" sz="1600" dirty="0" smtClean="0">
                <a:latin typeface="Bookman Old Style" panose="02050604050505020204" pitchFamily="18" charset="0"/>
              </a:rPr>
              <a:t>: Welcome</a:t>
            </a:r>
          </a:p>
          <a:p>
            <a:r>
              <a:rPr lang="en-GB" sz="1600" dirty="0">
                <a:latin typeface="Bookman Old Style" panose="02050604050505020204" pitchFamily="18" charset="0"/>
              </a:rPr>
              <a:t>The argument is: </a:t>
            </a:r>
            <a:r>
              <a:rPr lang="en-GB" sz="1600" dirty="0" smtClean="0">
                <a:latin typeface="Bookman Old Style" panose="02050604050505020204" pitchFamily="18" charset="0"/>
              </a:rPr>
              <a:t>to</a:t>
            </a:r>
            <a:endParaRPr lang="en-GB" sz="1600" dirty="0">
              <a:latin typeface="Bookman Old Style" panose="02050604050505020204" pitchFamily="18" charset="0"/>
            </a:endParaRPr>
          </a:p>
          <a:p>
            <a:r>
              <a:rPr lang="en-GB" sz="1600" dirty="0">
                <a:latin typeface="Bookman Old Style" panose="02050604050505020204" pitchFamily="18" charset="0"/>
              </a:rPr>
              <a:t>The argument is: </a:t>
            </a:r>
            <a:r>
              <a:rPr lang="en-GB" sz="1600" dirty="0" smtClean="0">
                <a:latin typeface="Bookman Old Style" panose="02050604050505020204" pitchFamily="18" charset="0"/>
              </a:rPr>
              <a:t>Online</a:t>
            </a:r>
            <a:endParaRPr lang="en-GB" sz="1600" dirty="0">
              <a:latin typeface="Bookman Old Style" panose="02050604050505020204" pitchFamily="18" charset="0"/>
            </a:endParaRPr>
          </a:p>
          <a:p>
            <a:r>
              <a:rPr lang="en-GB" sz="1600" dirty="0">
                <a:latin typeface="Bookman Old Style" panose="02050604050505020204" pitchFamily="18" charset="0"/>
              </a:rPr>
              <a:t>The argument is: </a:t>
            </a:r>
            <a:r>
              <a:rPr lang="en-GB" sz="1600" dirty="0" smtClean="0">
                <a:latin typeface="Bookman Old Style" panose="02050604050505020204" pitchFamily="18" charset="0"/>
              </a:rPr>
              <a:t>Class</a:t>
            </a:r>
            <a:endParaRPr lang="en-GB" sz="1600" dirty="0">
              <a:latin typeface="Bookman Old Style" panose="02050604050505020204" pitchFamily="18" charset="0"/>
            </a:endParaRPr>
          </a:p>
          <a:p>
            <a:endParaRPr lang="en-GB" sz="1600" dirty="0" smtClean="0">
              <a:latin typeface="Bookman Old Style" panose="02050604050505020204" pitchFamily="18" charset="0"/>
            </a:endParaRPr>
          </a:p>
          <a:p>
            <a:endParaRPr lang="en-GB" sz="1600" b="1" dirty="0" smtClean="0"/>
          </a:p>
          <a:p>
            <a:endParaRPr lang="en-GB" sz="2400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842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Type </a:t>
            </a:r>
            <a:r>
              <a:rPr lang="en-US" dirty="0" smtClean="0"/>
              <a:t>Casting……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Widening Casting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Narrowing </a:t>
            </a:r>
            <a:r>
              <a:rPr lang="en-US" b="1" dirty="0" smtClean="0">
                <a:latin typeface="Consolas" panose="020B0609020204030204" pitchFamily="49" charset="0"/>
              </a:rPr>
              <a:t>Casting</a:t>
            </a:r>
            <a:endParaRPr lang="en-US" dirty="0" smtClean="0"/>
          </a:p>
          <a:p>
            <a:r>
              <a:rPr lang="en-US" dirty="0"/>
              <a:t>Java </a:t>
            </a:r>
            <a:r>
              <a:rPr lang="en-US" dirty="0" smtClean="0"/>
              <a:t>Operators: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Bitwise </a:t>
            </a:r>
            <a:r>
              <a:rPr lang="en-US" dirty="0" smtClean="0"/>
              <a:t>operators</a:t>
            </a:r>
          </a:p>
          <a:p>
            <a:r>
              <a:rPr lang="en-US" b="1" dirty="0" smtClean="0"/>
              <a:t>Java Control </a:t>
            </a:r>
            <a:r>
              <a:rPr lang="en-US" b="1" dirty="0"/>
              <a:t>Statements and Loops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289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Java The Complete Reference</a:t>
            </a:r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Author : Herbert </a:t>
            </a:r>
            <a:r>
              <a:rPr lang="en-US" altLang="en-US" sz="2200" dirty="0" err="1">
                <a:latin typeface="Times New Roman" panose="02020603050405020304" pitchFamily="18" charset="0"/>
              </a:rPr>
              <a:t>Schildt</a:t>
            </a:r>
            <a:endParaRPr lang="en-US" altLang="en-US" dirty="0"/>
          </a:p>
          <a:p>
            <a:r>
              <a:rPr lang="en-US" altLang="en-US" dirty="0"/>
              <a:t>Chapter </a:t>
            </a:r>
            <a:r>
              <a:rPr lang="en-US" altLang="en-US" dirty="0" smtClean="0"/>
              <a:t>1-5 </a:t>
            </a:r>
            <a:r>
              <a:rPr lang="en-US" altLang="en-US" dirty="0"/>
              <a:t>of your text book</a:t>
            </a:r>
          </a:p>
          <a:p>
            <a:pPr marL="952500" lvl="1" indent="-495300">
              <a:buFont typeface="Wingdings" panose="05000000000000000000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</a:rPr>
              <a:t>Web Source:</a:t>
            </a:r>
          </a:p>
          <a:p>
            <a:pPr marL="952500" lvl="1" indent="-49530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hlinkClick r:id="rId2"/>
              </a:rPr>
              <a:t>http://docs.oracle.com/javase/tutorial/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marL="952500" lvl="1" indent="-49530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hlinkClick r:id="rId3"/>
              </a:rPr>
              <a:t>http://www.tutorialspoint.com/java/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 marL="952500" lvl="1" indent="-49530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hlinkClick r:id="rId4"/>
              </a:rPr>
              <a:t>http://www.javatpoint.com/java-tutorial/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762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Follow the Steps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90063" cy="4351338"/>
          </a:xfrm>
        </p:spPr>
        <p:txBody>
          <a:bodyPr/>
          <a:lstStyle/>
          <a:p>
            <a:pPr lvl="0"/>
            <a:r>
              <a:rPr lang="en-GB" dirty="0"/>
              <a:t>Install JDK with JRE: </a:t>
            </a:r>
            <a:r>
              <a:rPr lang="en-GB" sz="2400" u="sng" dirty="0">
                <a:hlinkClick r:id="rId2"/>
              </a:rPr>
              <a:t>https://www.oracle.com/java/technologies/javase-downloads.html</a:t>
            </a:r>
            <a:endParaRPr lang="en-GB" dirty="0"/>
          </a:p>
          <a:p>
            <a:pPr lvl="0"/>
            <a:r>
              <a:rPr lang="en-GB" dirty="0" smtClean="0"/>
              <a:t>Install the Java Integrated development Environment (IDE):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“</a:t>
            </a:r>
            <a:r>
              <a:rPr lang="en-GB" dirty="0" err="1">
                <a:solidFill>
                  <a:srgbClr val="C00000"/>
                </a:solidFill>
              </a:rPr>
              <a:t>Intellij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IDEA”  </a:t>
            </a:r>
            <a:r>
              <a:rPr lang="en-GB" sz="2400" u="sng" dirty="0" smtClean="0">
                <a:hlinkClick r:id="rId3"/>
              </a:rPr>
              <a:t>https</a:t>
            </a:r>
            <a:r>
              <a:rPr lang="en-GB" sz="2400" u="sng" dirty="0">
                <a:hlinkClick r:id="rId3"/>
              </a:rPr>
              <a:t>://www.jetbrains.com/idea/download/#section=windows</a:t>
            </a:r>
            <a:endParaRPr lang="en-GB" sz="2400" dirty="0"/>
          </a:p>
          <a:p>
            <a:pPr lvl="0"/>
            <a:r>
              <a:rPr lang="en-GB" dirty="0" smtClean="0"/>
              <a:t>Take help for installation from the </a:t>
            </a:r>
            <a:r>
              <a:rPr lang="en-GB" dirty="0"/>
              <a:t>following </a:t>
            </a:r>
            <a:r>
              <a:rPr lang="en-GB" dirty="0" smtClean="0"/>
              <a:t>link:     </a:t>
            </a:r>
            <a:r>
              <a:rPr lang="en-GB" sz="2400" u="sng" dirty="0">
                <a:hlinkClick r:id="rId4"/>
              </a:rPr>
              <a:t>https://www.youtube.com/watch?v=EMLTOMdIz4w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43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544" y="0"/>
            <a:ext cx="6286500" cy="628650"/>
          </a:xfrm>
        </p:spPr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957" y="959954"/>
            <a:ext cx="7910660" cy="4229100"/>
          </a:xfrm>
        </p:spPr>
        <p:txBody>
          <a:bodyPr/>
          <a:lstStyle/>
          <a:p>
            <a:r>
              <a:rPr lang="en-US" dirty="0"/>
              <a:t>JAVA was developed by </a:t>
            </a:r>
            <a:r>
              <a:rPr lang="en-US" b="1" dirty="0"/>
              <a:t>Sun Microsystems </a:t>
            </a:r>
            <a:r>
              <a:rPr lang="en-US" dirty="0" err="1" smtClean="0"/>
              <a:t>Inc</a:t>
            </a:r>
            <a:r>
              <a:rPr lang="en-US" dirty="0" smtClean="0"/>
              <a:t>, </a:t>
            </a:r>
            <a:r>
              <a:rPr lang="en-US" dirty="0"/>
              <a:t>later acquired by </a:t>
            </a:r>
            <a:r>
              <a:rPr lang="en-US" b="1" dirty="0"/>
              <a:t>Oracle Corporation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 was developed by </a:t>
            </a:r>
            <a:r>
              <a:rPr lang="en-US" b="1" dirty="0" smtClean="0"/>
              <a:t>James Gosling, Mike Sheridan </a:t>
            </a:r>
            <a:r>
              <a:rPr lang="en-US" dirty="0" smtClean="0"/>
              <a:t>and </a:t>
            </a:r>
            <a:r>
              <a:rPr lang="en-US" b="1" dirty="0" smtClean="0"/>
              <a:t>Patrick Naughton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More than </a:t>
            </a:r>
            <a:r>
              <a:rPr lang="en-US" b="1" dirty="0" smtClean="0"/>
              <a:t>3 billion</a:t>
            </a:r>
            <a:r>
              <a:rPr lang="en-US" dirty="0" smtClean="0"/>
              <a:t> devices run Java.</a:t>
            </a:r>
          </a:p>
          <a:p>
            <a:r>
              <a:rPr lang="en-US" dirty="0" smtClean="0"/>
              <a:t>It </a:t>
            </a:r>
            <a:r>
              <a:rPr lang="en-US" dirty="0"/>
              <a:t>is used for:</a:t>
            </a:r>
          </a:p>
          <a:p>
            <a:pPr lvl="1"/>
            <a:r>
              <a:rPr lang="en-US" sz="2000" dirty="0"/>
              <a:t>Mobile applications (specially Android apps)</a:t>
            </a:r>
          </a:p>
          <a:p>
            <a:pPr lvl="1"/>
            <a:r>
              <a:rPr lang="en-US" sz="2000" dirty="0"/>
              <a:t>Desktop applications</a:t>
            </a:r>
          </a:p>
          <a:p>
            <a:pPr lvl="1"/>
            <a:r>
              <a:rPr lang="en-US" sz="2000" dirty="0"/>
              <a:t>Web applications</a:t>
            </a:r>
          </a:p>
          <a:p>
            <a:pPr lvl="1"/>
            <a:r>
              <a:rPr lang="en-US" sz="2000" dirty="0"/>
              <a:t>Web servers and application servers</a:t>
            </a:r>
          </a:p>
          <a:p>
            <a:pPr lvl="1"/>
            <a:r>
              <a:rPr lang="en-US" sz="2000" dirty="0"/>
              <a:t>Games</a:t>
            </a:r>
          </a:p>
          <a:p>
            <a:pPr lvl="1"/>
            <a:r>
              <a:rPr lang="en-US" sz="2000" dirty="0"/>
              <a:t>Database connection</a:t>
            </a:r>
          </a:p>
          <a:p>
            <a:pPr lvl="1"/>
            <a:r>
              <a:rPr lang="en-US" sz="2000" dirty="0"/>
              <a:t>And much, much more</a:t>
            </a:r>
            <a:r>
              <a:rPr lang="en-US" sz="2000" dirty="0" smtClean="0"/>
              <a:t>!</a:t>
            </a:r>
            <a:br>
              <a:rPr lang="en-US" sz="2000" dirty="0" smtClean="0"/>
            </a:br>
            <a:endParaRPr lang="en-US" sz="2000" dirty="0" smtClean="0"/>
          </a:p>
          <a:p>
            <a:pPr lvl="2" algn="just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51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6405" y="2955236"/>
            <a:ext cx="6580982" cy="1447736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solidFill>
                <a:srgbClr val="FAFD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59" y="966358"/>
            <a:ext cx="8582215" cy="1988878"/>
          </a:xfrm>
        </p:spPr>
        <p:txBody>
          <a:bodyPr/>
          <a:lstStyle/>
          <a:p>
            <a:r>
              <a:rPr lang="en-US" dirty="0"/>
              <a:t>In Java, </a:t>
            </a:r>
            <a:r>
              <a:rPr lang="en-US" dirty="0">
                <a:solidFill>
                  <a:srgbClr val="C00000"/>
                </a:solidFill>
              </a:rPr>
              <a:t>every application begins with a </a:t>
            </a:r>
            <a:r>
              <a:rPr lang="en-US" b="1" dirty="0">
                <a:solidFill>
                  <a:srgbClr val="C00000"/>
                </a:solidFill>
              </a:rPr>
              <a:t>class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that class must match the </a:t>
            </a:r>
            <a:r>
              <a:rPr lang="en-US" b="1" dirty="0">
                <a:solidFill>
                  <a:srgbClr val="C00000"/>
                </a:solidFill>
              </a:rPr>
              <a:t>filename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 smtClean="0"/>
              <a:t>Let's create our first Java file, called CSEJU.java, which can be done in any text editor (like Notepad).</a:t>
            </a:r>
          </a:p>
          <a:p>
            <a:r>
              <a:rPr lang="en-US" dirty="0" smtClean="0"/>
              <a:t>The </a:t>
            </a:r>
            <a:r>
              <a:rPr lang="en-US" dirty="0"/>
              <a:t>file should contain a "Welcome to CSE JU." message, which is written with the following code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1950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50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CSEJU{</a:t>
            </a:r>
            <a:b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950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50" dirty="0">
                <a:solidFill>
                  <a:srgbClr val="0000CD"/>
                </a:solidFill>
                <a:latin typeface="Consolas" panose="020B0609020204030204" pitchFamily="49" charset="0"/>
              </a:rPr>
              <a:t>static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950" dirty="0">
                <a:solidFill>
                  <a:srgbClr val="0000CD"/>
                </a:solidFill>
                <a:latin typeface="Consolas" panose="020B0609020204030204" pitchFamily="49" charset="0"/>
              </a:rPr>
              <a:t>void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sz="1950" dirty="0">
                <a:solidFill>
                  <a:srgbClr val="0000CD"/>
                </a:solidFill>
                <a:latin typeface="Consolas" panose="020B0609020204030204" pitchFamily="49" charset="0"/>
              </a:rPr>
              <a:t>String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9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950" dirty="0">
                <a:solidFill>
                  <a:srgbClr val="A52A2A"/>
                </a:solidFill>
                <a:latin typeface="Consolas" panose="020B0609020204030204" pitchFamily="49" charset="0"/>
              </a:rPr>
              <a:t>"Welcome to CSE JU."</a:t>
            </a: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/>
          </a:p>
          <a:p>
            <a:r>
              <a:rPr lang="en-US" dirty="0" smtClean="0"/>
              <a:t>Save </a:t>
            </a:r>
            <a:r>
              <a:rPr lang="en-US" dirty="0"/>
              <a:t>the code in Notepad as </a:t>
            </a:r>
            <a:r>
              <a:rPr lang="en-US" dirty="0" smtClean="0"/>
              <a:t>“CSEJU.java</a:t>
            </a:r>
            <a:r>
              <a:rPr lang="en-US" dirty="0"/>
              <a:t>".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364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Java Program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Prompt (cmd.exe), navigate to the directory where you saved your file, and type </a:t>
            </a:r>
            <a:endParaRPr lang="en-US" dirty="0" smtClean="0"/>
          </a:p>
          <a:p>
            <a:pPr marL="300038" lvl="1" indent="0">
              <a:buNone/>
            </a:pPr>
            <a:r>
              <a:rPr lang="en-US" dirty="0" smtClean="0"/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CSEJU.java</a:t>
            </a:r>
            <a:r>
              <a:rPr lang="en-US" dirty="0"/>
              <a:t> "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57175" indent="-257175"/>
            <a:r>
              <a:rPr lang="en-US" dirty="0" smtClean="0"/>
              <a:t>This </a:t>
            </a:r>
            <a:r>
              <a:rPr lang="en-US" dirty="0"/>
              <a:t>will compile your code. If there are no errors in the code, the command prompt will take you to the next line. Now, type "java </a:t>
            </a:r>
            <a:r>
              <a:rPr lang="en-US" dirty="0" smtClean="0"/>
              <a:t>CSEJU" </a:t>
            </a:r>
            <a:r>
              <a:rPr lang="en-US" dirty="0"/>
              <a:t>to run the file</a:t>
            </a:r>
            <a:r>
              <a:rPr lang="en-US" dirty="0" smtClean="0"/>
              <a:t>:</a:t>
            </a:r>
          </a:p>
          <a:p>
            <a:pPr marL="257175" indent="-257175"/>
            <a:endParaRPr lang="en-US" dirty="0" smtClean="0"/>
          </a:p>
          <a:p>
            <a:pPr marL="257175" indent="-257175"/>
            <a:r>
              <a:rPr lang="en-US" dirty="0" smtClean="0"/>
              <a:t>The output should be: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57175" indent="-257175"/>
            <a:r>
              <a:rPr lang="en-US" dirty="0" smtClean="0"/>
              <a:t>Congratulations!!! </a:t>
            </a:r>
            <a:r>
              <a:rPr lang="en-US" dirty="0"/>
              <a:t>you have written and executed your first Java program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448" y="1513889"/>
            <a:ext cx="5300169" cy="3924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C:\Users\</a:t>
            </a:r>
            <a:r>
              <a:rPr lang="en-US" sz="2100" i="1" dirty="0">
                <a:solidFill>
                  <a:srgbClr val="FFFFFF"/>
                </a:solidFill>
                <a:latin typeface="Consolas" panose="020B0609020204030204" pitchFamily="49" charset="0"/>
              </a:rPr>
              <a:t>Your Name</a:t>
            </a:r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en-US" sz="2100" dirty="0" err="1">
                <a:solidFill>
                  <a:srgbClr val="FFFFFF"/>
                </a:solidFill>
                <a:latin typeface="Consolas" panose="020B0609020204030204" pitchFamily="49" charset="0"/>
              </a:rPr>
              <a:t>javac</a:t>
            </a:r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 CSEJU.java</a:t>
            </a: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08876" y="2901400"/>
            <a:ext cx="4415311" cy="3924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C:\Users\</a:t>
            </a:r>
            <a:r>
              <a:rPr lang="en-US" sz="2100" i="1" dirty="0">
                <a:solidFill>
                  <a:srgbClr val="FFFFFF"/>
                </a:solidFill>
                <a:latin typeface="Consolas" panose="020B0609020204030204" pitchFamily="49" charset="0"/>
              </a:rPr>
              <a:t>Your Name</a:t>
            </a:r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&gt;java CSEJU</a:t>
            </a:r>
            <a:endParaRPr lang="en-US" altLang="en-US" sz="2100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05226" y="3634554"/>
            <a:ext cx="2793072" cy="39241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FF"/>
                </a:solidFill>
                <a:latin typeface="Consolas" panose="020B0609020204030204" pitchFamily="49" charset="0"/>
              </a:rPr>
              <a:t>Welcome to CSE JU.</a:t>
            </a:r>
            <a:endParaRPr lang="en-US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87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Terminologies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Figure: Different JVM for different OS but byte code is same.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2" descr="J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104375"/>
            <a:ext cx="9048750" cy="348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19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 vs JVM vs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JRE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environment within which the java virtual machine runs</a:t>
            </a:r>
            <a:r>
              <a:rPr lang="en-US" dirty="0"/>
              <a:t>. JRE </a:t>
            </a:r>
            <a:r>
              <a:rPr lang="en-US" dirty="0">
                <a:solidFill>
                  <a:srgbClr val="C00000"/>
                </a:solidFill>
              </a:rPr>
              <a:t>contains Java virtual Machine(JVM), class libraries, and other </a:t>
            </a:r>
            <a:r>
              <a:rPr lang="en-US" dirty="0" smtClean="0">
                <a:solidFill>
                  <a:srgbClr val="C00000"/>
                </a:solidFill>
              </a:rPr>
              <a:t>files, </a:t>
            </a:r>
            <a:r>
              <a:rPr lang="en-US" dirty="0">
                <a:solidFill>
                  <a:srgbClr val="FF0000"/>
                </a:solidFill>
              </a:rPr>
              <a:t>excluding</a:t>
            </a:r>
            <a:r>
              <a:rPr lang="en-US" dirty="0">
                <a:solidFill>
                  <a:srgbClr val="C00000"/>
                </a:solidFill>
              </a:rPr>
              <a:t> development tools such as compiler and </a:t>
            </a:r>
            <a:r>
              <a:rPr lang="en-US" dirty="0" smtClean="0">
                <a:solidFill>
                  <a:srgbClr val="C00000"/>
                </a:solidFill>
              </a:rPr>
              <a:t>debugger</a:t>
            </a:r>
            <a:r>
              <a:rPr lang="en-US" dirty="0" smtClean="0"/>
              <a:t>. Which </a:t>
            </a:r>
            <a:r>
              <a:rPr lang="en-US" dirty="0"/>
              <a:t>means you can run the code in JRE but you can’t develop and compile the code in JRE.</a:t>
            </a:r>
          </a:p>
          <a:p>
            <a:r>
              <a:rPr lang="en-US" b="1" dirty="0"/>
              <a:t>JVM</a:t>
            </a:r>
            <a:r>
              <a:rPr lang="en-US" dirty="0"/>
              <a:t>: As we discussed above, JVM runs the program by using class, libraries and files provided by JRE.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88" y="3153307"/>
            <a:ext cx="4762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00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 vs JVM vs 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JDK</a:t>
            </a:r>
            <a:r>
              <a:rPr lang="en-US" dirty="0"/>
              <a:t>: </a:t>
            </a:r>
            <a:r>
              <a:rPr lang="en-US" dirty="0" smtClean="0"/>
              <a:t> </a:t>
            </a:r>
            <a:r>
              <a:rPr lang="en-US" dirty="0"/>
              <a:t>is a superset of JRE, it </a:t>
            </a:r>
            <a:r>
              <a:rPr lang="en-US" dirty="0">
                <a:solidFill>
                  <a:srgbClr val="C00000"/>
                </a:solidFill>
              </a:rPr>
              <a:t>contains everything that JRE has along with development tools such as compiler, </a:t>
            </a:r>
            <a:r>
              <a:rPr lang="en-US" dirty="0" smtClean="0">
                <a:solidFill>
                  <a:srgbClr val="C00000"/>
                </a:solidFill>
              </a:rPr>
              <a:t>debugger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84" y="1710781"/>
            <a:ext cx="7929832" cy="40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1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70" y="1347579"/>
            <a:ext cx="9055100" cy="57312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CSEJU{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"Welcome to CSE JU."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625" y="845389"/>
            <a:ext cx="9048750" cy="2229115"/>
          </a:xfrm>
          <a:prstGeom prst="rect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60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intro">
  <a:themeElements>
    <a:clrScheme name="intro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809</Words>
  <Application>Microsoft Office PowerPoint</Application>
  <PresentationFormat>On-screen Show (4:3)</PresentationFormat>
  <Paragraphs>138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Adobe Caslon Pro</vt:lpstr>
      <vt:lpstr>Arial</vt:lpstr>
      <vt:lpstr>Bookman Old Style</vt:lpstr>
      <vt:lpstr>Calibri</vt:lpstr>
      <vt:lpstr>Calibri Light</vt:lpstr>
      <vt:lpstr>Consolas</vt:lpstr>
      <vt:lpstr>Courier New</vt:lpstr>
      <vt:lpstr>Gill Sans MT</vt:lpstr>
      <vt:lpstr>Monotype Sorts</vt:lpstr>
      <vt:lpstr>Times New Roman</vt:lpstr>
      <vt:lpstr>Verdana</vt:lpstr>
      <vt:lpstr>Wingdings</vt:lpstr>
      <vt:lpstr>intro</vt:lpstr>
      <vt:lpstr>1_intro</vt:lpstr>
      <vt:lpstr>Office Theme</vt:lpstr>
      <vt:lpstr>2_intro</vt:lpstr>
      <vt:lpstr>Java Introduction Review</vt:lpstr>
      <vt:lpstr>Follow the Steps</vt:lpstr>
      <vt:lpstr>What is Java?</vt:lpstr>
      <vt:lpstr>First Java Program</vt:lpstr>
      <vt:lpstr>First Java Program Cont..</vt:lpstr>
      <vt:lpstr>Java Terminologies Summary</vt:lpstr>
      <vt:lpstr>JRE vs JVM vs JDK</vt:lpstr>
      <vt:lpstr>JRE vs JVM vs JDK</vt:lpstr>
      <vt:lpstr>Anatomy of First Program</vt:lpstr>
      <vt:lpstr>Anatomy of First Program cont…</vt:lpstr>
      <vt:lpstr>Anatomy of First Program cont…</vt:lpstr>
      <vt:lpstr>Anatomy of First Program cont…</vt:lpstr>
      <vt:lpstr>Java Data Types</vt:lpstr>
      <vt:lpstr>Java Command Line Arguments</vt:lpstr>
      <vt:lpstr>Java Basics</vt:lpstr>
      <vt:lpstr>Reading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Introduction Review</dc:title>
  <dc:creator>user</dc:creator>
  <cp:lastModifiedBy>user</cp:lastModifiedBy>
  <cp:revision>20</cp:revision>
  <dcterms:created xsi:type="dcterms:W3CDTF">2020-07-12T19:43:06Z</dcterms:created>
  <dcterms:modified xsi:type="dcterms:W3CDTF">2020-07-13T05:51:48Z</dcterms:modified>
</cp:coreProperties>
</file>