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7" r:id="rId1"/>
    <p:sldMasterId id="2147484069" r:id="rId2"/>
    <p:sldMasterId id="2147484081" r:id="rId3"/>
  </p:sldMasterIdLst>
  <p:notesMasterIdLst>
    <p:notesMasterId r:id="rId45"/>
  </p:notesMasterIdLst>
  <p:handoutMasterIdLst>
    <p:handoutMasterId r:id="rId46"/>
  </p:handoutMasterIdLst>
  <p:sldIdLst>
    <p:sldId id="527" r:id="rId4"/>
    <p:sldId id="559" r:id="rId5"/>
    <p:sldId id="560" r:id="rId6"/>
    <p:sldId id="588" r:id="rId7"/>
    <p:sldId id="589" r:id="rId8"/>
    <p:sldId id="590" r:id="rId9"/>
    <p:sldId id="592" r:id="rId10"/>
    <p:sldId id="593" r:id="rId11"/>
    <p:sldId id="561" r:id="rId12"/>
    <p:sldId id="562" r:id="rId13"/>
    <p:sldId id="563" r:id="rId14"/>
    <p:sldId id="564" r:id="rId15"/>
    <p:sldId id="565" r:id="rId16"/>
    <p:sldId id="566" r:id="rId17"/>
    <p:sldId id="567" r:id="rId18"/>
    <p:sldId id="569" r:id="rId19"/>
    <p:sldId id="568" r:id="rId20"/>
    <p:sldId id="570" r:id="rId21"/>
    <p:sldId id="571" r:id="rId22"/>
    <p:sldId id="572" r:id="rId23"/>
    <p:sldId id="573" r:id="rId24"/>
    <p:sldId id="574" r:id="rId25"/>
    <p:sldId id="594" r:id="rId26"/>
    <p:sldId id="575" r:id="rId27"/>
    <p:sldId id="576" r:id="rId28"/>
    <p:sldId id="577" r:id="rId29"/>
    <p:sldId id="595" r:id="rId30"/>
    <p:sldId id="596" r:id="rId31"/>
    <p:sldId id="614" r:id="rId32"/>
    <p:sldId id="615" r:id="rId33"/>
    <p:sldId id="616" r:id="rId34"/>
    <p:sldId id="617" r:id="rId35"/>
    <p:sldId id="597" r:id="rId36"/>
    <p:sldId id="606" r:id="rId37"/>
    <p:sldId id="607" r:id="rId38"/>
    <p:sldId id="608" r:id="rId39"/>
    <p:sldId id="609" r:id="rId40"/>
    <p:sldId id="610" r:id="rId41"/>
    <p:sldId id="611" r:id="rId42"/>
    <p:sldId id="612" r:id="rId43"/>
    <p:sldId id="613" r:id="rId44"/>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BC1450"/>
    <a:srgbClr val="0000CC"/>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434" autoAdjust="0"/>
  </p:normalViewPr>
  <p:slideViewPr>
    <p:cSldViewPr snapToGrid="0">
      <p:cViewPr varScale="1">
        <p:scale>
          <a:sx n="68" d="100"/>
          <a:sy n="68" d="100"/>
        </p:scale>
        <p:origin x="1374" y="60"/>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smtClean="0">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6514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14</a:t>
            </a:fld>
            <a:endParaRPr lang="en-US"/>
          </a:p>
        </p:txBody>
      </p:sp>
    </p:spTree>
    <p:extLst>
      <p:ext uri="{BB962C8B-B14F-4D97-AF65-F5344CB8AC3E}">
        <p14:creationId xmlns:p14="http://schemas.microsoft.com/office/powerpoint/2010/main" val="422805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15</a:t>
            </a:fld>
            <a:endParaRPr lang="en-US"/>
          </a:p>
        </p:txBody>
      </p:sp>
    </p:spTree>
    <p:extLst>
      <p:ext uri="{BB962C8B-B14F-4D97-AF65-F5344CB8AC3E}">
        <p14:creationId xmlns:p14="http://schemas.microsoft.com/office/powerpoint/2010/main" val="296946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16</a:t>
            </a:fld>
            <a:endParaRPr lang="en-US"/>
          </a:p>
        </p:txBody>
      </p:sp>
    </p:spTree>
    <p:extLst>
      <p:ext uri="{BB962C8B-B14F-4D97-AF65-F5344CB8AC3E}">
        <p14:creationId xmlns:p14="http://schemas.microsoft.com/office/powerpoint/2010/main" val="2567808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17</a:t>
            </a:fld>
            <a:endParaRPr lang="en-US"/>
          </a:p>
        </p:txBody>
      </p:sp>
    </p:spTree>
    <p:extLst>
      <p:ext uri="{BB962C8B-B14F-4D97-AF65-F5344CB8AC3E}">
        <p14:creationId xmlns:p14="http://schemas.microsoft.com/office/powerpoint/2010/main" val="2978198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18</a:t>
            </a:fld>
            <a:endParaRPr lang="en-US"/>
          </a:p>
        </p:txBody>
      </p:sp>
    </p:spTree>
    <p:extLst>
      <p:ext uri="{BB962C8B-B14F-4D97-AF65-F5344CB8AC3E}">
        <p14:creationId xmlns:p14="http://schemas.microsoft.com/office/powerpoint/2010/main" val="62233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19</a:t>
            </a:fld>
            <a:endParaRPr lang="en-US"/>
          </a:p>
        </p:txBody>
      </p:sp>
    </p:spTree>
    <p:extLst>
      <p:ext uri="{BB962C8B-B14F-4D97-AF65-F5344CB8AC3E}">
        <p14:creationId xmlns:p14="http://schemas.microsoft.com/office/powerpoint/2010/main" val="661863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20</a:t>
            </a:fld>
            <a:endParaRPr lang="en-US"/>
          </a:p>
        </p:txBody>
      </p:sp>
    </p:spTree>
    <p:extLst>
      <p:ext uri="{BB962C8B-B14F-4D97-AF65-F5344CB8AC3E}">
        <p14:creationId xmlns:p14="http://schemas.microsoft.com/office/powerpoint/2010/main" val="2432953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21</a:t>
            </a:fld>
            <a:endParaRPr lang="en-US"/>
          </a:p>
        </p:txBody>
      </p:sp>
    </p:spTree>
    <p:extLst>
      <p:ext uri="{BB962C8B-B14F-4D97-AF65-F5344CB8AC3E}">
        <p14:creationId xmlns:p14="http://schemas.microsoft.com/office/powerpoint/2010/main" val="3210549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22</a:t>
            </a:fld>
            <a:endParaRPr lang="en-US"/>
          </a:p>
        </p:txBody>
      </p:sp>
    </p:spTree>
    <p:extLst>
      <p:ext uri="{BB962C8B-B14F-4D97-AF65-F5344CB8AC3E}">
        <p14:creationId xmlns:p14="http://schemas.microsoft.com/office/powerpoint/2010/main" val="903454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24</a:t>
            </a:fld>
            <a:endParaRPr lang="en-US"/>
          </a:p>
        </p:txBody>
      </p:sp>
    </p:spTree>
    <p:extLst>
      <p:ext uri="{BB962C8B-B14F-4D97-AF65-F5344CB8AC3E}">
        <p14:creationId xmlns:p14="http://schemas.microsoft.com/office/powerpoint/2010/main" val="699324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a:t>
            </a:fld>
            <a:endParaRPr lang="en-US"/>
          </a:p>
        </p:txBody>
      </p:sp>
    </p:spTree>
    <p:extLst>
      <p:ext uri="{BB962C8B-B14F-4D97-AF65-F5344CB8AC3E}">
        <p14:creationId xmlns:p14="http://schemas.microsoft.com/office/powerpoint/2010/main" val="80688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25</a:t>
            </a:fld>
            <a:endParaRPr lang="en-US"/>
          </a:p>
        </p:txBody>
      </p:sp>
    </p:spTree>
    <p:extLst>
      <p:ext uri="{BB962C8B-B14F-4D97-AF65-F5344CB8AC3E}">
        <p14:creationId xmlns:p14="http://schemas.microsoft.com/office/powerpoint/2010/main" val="1356026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26</a:t>
            </a:fld>
            <a:endParaRPr lang="en-US"/>
          </a:p>
        </p:txBody>
      </p:sp>
    </p:spTree>
    <p:extLst>
      <p:ext uri="{BB962C8B-B14F-4D97-AF65-F5344CB8AC3E}">
        <p14:creationId xmlns:p14="http://schemas.microsoft.com/office/powerpoint/2010/main" val="84328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3</a:t>
            </a:fld>
            <a:endParaRPr lang="en-US"/>
          </a:p>
        </p:txBody>
      </p:sp>
    </p:spTree>
    <p:extLst>
      <p:ext uri="{BB962C8B-B14F-4D97-AF65-F5344CB8AC3E}">
        <p14:creationId xmlns:p14="http://schemas.microsoft.com/office/powerpoint/2010/main" val="38247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4</a:t>
            </a:fld>
            <a:endParaRPr lang="en-US"/>
          </a:p>
        </p:txBody>
      </p:sp>
    </p:spTree>
    <p:extLst>
      <p:ext uri="{BB962C8B-B14F-4D97-AF65-F5344CB8AC3E}">
        <p14:creationId xmlns:p14="http://schemas.microsoft.com/office/powerpoint/2010/main" val="239108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9</a:t>
            </a:fld>
            <a:endParaRPr lang="en-US"/>
          </a:p>
        </p:txBody>
      </p:sp>
    </p:spTree>
    <p:extLst>
      <p:ext uri="{BB962C8B-B14F-4D97-AF65-F5344CB8AC3E}">
        <p14:creationId xmlns:p14="http://schemas.microsoft.com/office/powerpoint/2010/main" val="1863347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10</a:t>
            </a:fld>
            <a:endParaRPr lang="en-US"/>
          </a:p>
        </p:txBody>
      </p:sp>
    </p:spTree>
    <p:extLst>
      <p:ext uri="{BB962C8B-B14F-4D97-AF65-F5344CB8AC3E}">
        <p14:creationId xmlns:p14="http://schemas.microsoft.com/office/powerpoint/2010/main" val="3157608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11</a:t>
            </a:fld>
            <a:endParaRPr lang="en-US"/>
          </a:p>
        </p:txBody>
      </p:sp>
    </p:spTree>
    <p:extLst>
      <p:ext uri="{BB962C8B-B14F-4D97-AF65-F5344CB8AC3E}">
        <p14:creationId xmlns:p14="http://schemas.microsoft.com/office/powerpoint/2010/main" val="59829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12</a:t>
            </a:fld>
            <a:endParaRPr lang="en-US"/>
          </a:p>
        </p:txBody>
      </p:sp>
    </p:spTree>
    <p:extLst>
      <p:ext uri="{BB962C8B-B14F-4D97-AF65-F5344CB8AC3E}">
        <p14:creationId xmlns:p14="http://schemas.microsoft.com/office/powerpoint/2010/main" val="3784327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13</a:t>
            </a:fld>
            <a:endParaRPr lang="en-US"/>
          </a:p>
        </p:txBody>
      </p:sp>
    </p:spTree>
    <p:extLst>
      <p:ext uri="{BB962C8B-B14F-4D97-AF65-F5344CB8AC3E}">
        <p14:creationId xmlns:p14="http://schemas.microsoft.com/office/powerpoint/2010/main" val="1374162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fld id="{1CEE6C59-41A9-48A0-B703-383DB188A768}" type="datetime3">
              <a:rPr lang="en-US" smtClean="0">
                <a:solidFill>
                  <a:srgbClr val="FFFFFF"/>
                </a:solidFill>
              </a:rPr>
              <a:t>20 July 2020</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12EF199-031E-4A19-A50A-A5400FC2427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82799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209E660A-97BB-477F-806F-6CB7EFE08018}" type="datetime3">
              <a:rPr lang="en-US" smtClean="0">
                <a:solidFill>
                  <a:srgbClr val="FFFFFF"/>
                </a:solidFill>
              </a:rPr>
              <a:t>20 July 2020</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6853D1B-6B48-4408-9D1C-57D91B48437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68016275"/>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526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6700" y="2286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384C012D-DA44-475A-A049-84B1B2D5A2DA}" type="datetime3">
              <a:rPr lang="en-US" smtClean="0">
                <a:solidFill>
                  <a:srgbClr val="FFFFFF"/>
                </a:solidFill>
              </a:rPr>
              <a:t>20 July 2020</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47E5E58-443E-4691-999F-59F2B9828C0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6130027"/>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8E17D858-111D-445A-9150-C17DAFAC60A9}" type="datetime3">
              <a:rPr lang="en-US" smtClean="0">
                <a:solidFill>
                  <a:srgbClr val="000000"/>
                </a:solidFill>
              </a:rPr>
              <a:pPr>
                <a:defRPr/>
              </a:pPr>
              <a:t>20 July 2020</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9963154"/>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8900" y="829994"/>
            <a:ext cx="8966200" cy="57312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C027A99-C72F-42A6-8921-4EFFE4785688}" type="datetime3">
              <a:rPr lang="en-US" u="sng" smtClean="0">
                <a:solidFill>
                  <a:srgbClr val="000000"/>
                </a:solidFill>
              </a:rPr>
              <a:pPr>
                <a:defRPr/>
              </a:pPr>
              <a:t>20 July 2020</a:t>
            </a:fld>
            <a:endParaRPr lang="en-US" u="sng">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6709269"/>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C3A90D36-F156-4AE2-810F-CE978220B961}" type="datetime3">
              <a:rPr lang="en-US" smtClean="0">
                <a:solidFill>
                  <a:srgbClr val="000000"/>
                </a:solidFill>
              </a:rPr>
              <a:pPr>
                <a:defRPr/>
              </a:pPr>
              <a:t>20 July 2020</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558451881"/>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BA194D23-D3BC-470D-92EF-C2E8476C8D1F}" type="datetime3">
              <a:rPr lang="en-US" smtClean="0">
                <a:solidFill>
                  <a:srgbClr val="000000"/>
                </a:solidFill>
              </a:rPr>
              <a:pPr>
                <a:defRPr/>
              </a:pPr>
              <a:t>20 July 2020</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145250"/>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E434F097-0F2E-4F5A-9600-4C2C1E99CF0A}" type="datetime3">
              <a:rPr lang="en-US" smtClean="0">
                <a:solidFill>
                  <a:srgbClr val="000000"/>
                </a:solidFill>
              </a:rPr>
              <a:pPr>
                <a:defRPr/>
              </a:pPr>
              <a:t>20 July 2020</a:t>
            </a:fld>
            <a:endParaRPr lang="en-US">
              <a:solidFill>
                <a:srgbClr val="000000"/>
              </a:solidFill>
            </a:endParaRPr>
          </a:p>
        </p:txBody>
      </p:sp>
      <p:sp>
        <p:nvSpPr>
          <p:cNvPr id="8"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43450769"/>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7C6F72AB-F7E0-4899-AFDB-C0E11B8575F0}" type="datetime3">
              <a:rPr lang="en-US" smtClean="0">
                <a:solidFill>
                  <a:srgbClr val="000000"/>
                </a:solidFill>
              </a:rPr>
              <a:pPr>
                <a:defRPr/>
              </a:pPr>
              <a:t>20 July 2020</a:t>
            </a:fld>
            <a:endParaRPr lang="en-US">
              <a:solidFill>
                <a:srgbClr val="000000"/>
              </a:solidFill>
            </a:endParaRPr>
          </a:p>
        </p:txBody>
      </p:sp>
      <p:sp>
        <p:nvSpPr>
          <p:cNvPr id="4"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723264195"/>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F6DBBDE7-92C8-4426-BE18-8FAB83F9628F}" type="datetime3">
              <a:rPr lang="en-US" smtClean="0">
                <a:solidFill>
                  <a:srgbClr val="000000"/>
                </a:solidFill>
              </a:rPr>
              <a:pPr>
                <a:defRPr/>
              </a:pPr>
              <a:t>20 July 2020</a:t>
            </a:fld>
            <a:endParaRPr lang="en-US">
              <a:solidFill>
                <a:srgbClr val="000000"/>
              </a:solidFill>
            </a:endParaRPr>
          </a:p>
        </p:txBody>
      </p:sp>
      <p:sp>
        <p:nvSpPr>
          <p:cNvPr id="3"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627999994"/>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8A535F35-A42B-45EF-B7D5-E30483D8DC01}" type="datetime3">
              <a:rPr lang="en-US" smtClean="0">
                <a:solidFill>
                  <a:srgbClr val="000000"/>
                </a:solidFill>
              </a:rPr>
              <a:pPr>
                <a:defRPr/>
              </a:pPr>
              <a:t>20 July 2020</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43532598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914400"/>
            <a:ext cx="8839200" cy="5638800"/>
          </a:xfrm>
        </p:spPr>
        <p:txBody>
          <a:bodyPr/>
          <a:lstStyle>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z="800"/>
            </a:lvl1pPr>
          </a:lstStyle>
          <a:p>
            <a:pPr>
              <a:defRPr/>
            </a:pPr>
            <a:fld id="{A64A0C8C-CCD6-490B-8438-E116FA7061B1}" type="datetime3">
              <a:rPr lang="en-US" smtClean="0">
                <a:solidFill>
                  <a:srgbClr val="FFFFFF"/>
                </a:solidFill>
              </a:rPr>
              <a:t>20 July 2020</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sz="800"/>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sz="800"/>
            </a:lvl1pPr>
          </a:lstStyle>
          <a:p>
            <a:pPr>
              <a:defRPr/>
            </a:pPr>
            <a:fld id="{5F9C1891-8797-470D-B212-3BF0F958134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9528541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3196F2D-B572-4AC9-8B91-D5EB4DF86F01}" type="datetime3">
              <a:rPr lang="en-US" smtClean="0">
                <a:solidFill>
                  <a:srgbClr val="000000"/>
                </a:solidFill>
              </a:rPr>
              <a:pPr>
                <a:defRPr/>
              </a:pPr>
              <a:t>20 July 2020</a:t>
            </a:fld>
            <a:endParaRPr lang="en-US">
              <a:solidFill>
                <a:srgbClr val="000000"/>
              </a:solidFill>
            </a:endParaRPr>
          </a:p>
        </p:txBody>
      </p:sp>
      <p:sp>
        <p:nvSpPr>
          <p:cNvPr id="6"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2360997"/>
      </p:ext>
    </p:extLst>
  </p:cSld>
  <p:clrMapOvr>
    <a:masterClrMapping/>
  </p:clrMapOvr>
  <p:transition spd="med"/>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3ACAAD82-A4DF-4DA2-86E6-D8066505C34C}" type="datetime3">
              <a:rPr lang="en-US" smtClean="0">
                <a:solidFill>
                  <a:srgbClr val="000000"/>
                </a:solidFill>
              </a:rPr>
              <a:pPr>
                <a:defRPr/>
              </a:pPr>
              <a:t>20 July 2020</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72871705"/>
      </p:ext>
    </p:extLst>
  </p:cSld>
  <p:clrMapOvr>
    <a:masterClrMapping/>
  </p:clrMapOvr>
  <p:transition spd="med"/>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9B27F46F-2F33-49A5-AC9D-C3BCD4A8FAA7}" type="datetime3">
              <a:rPr lang="en-US" smtClean="0">
                <a:solidFill>
                  <a:srgbClr val="000000"/>
                </a:solidFill>
              </a:rPr>
              <a:pPr>
                <a:defRPr/>
              </a:pPr>
              <a:t>20 July 2020</a:t>
            </a:fld>
            <a:endParaRPr lang="en-US">
              <a:solidFill>
                <a:srgbClr val="000000"/>
              </a:solidFill>
            </a:endParaRPr>
          </a:p>
        </p:txBody>
      </p:sp>
      <p:sp>
        <p:nvSpPr>
          <p:cNvPr id="5" name="Rectangle 3"/>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314401054"/>
      </p:ext>
    </p:extLst>
  </p:cSld>
  <p:clrMapOvr>
    <a:masterClrMapping/>
  </p:clrMapOvr>
  <p:transition spd="med"/>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167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9846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6533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5932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9661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36774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511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sz="800"/>
            </a:lvl1pPr>
          </a:lstStyle>
          <a:p>
            <a:pPr>
              <a:defRPr/>
            </a:pPr>
            <a:fld id="{F859DEAF-04D9-4B36-AE54-C8ECB642DD79}" type="datetime3">
              <a:rPr lang="en-US" smtClean="0">
                <a:solidFill>
                  <a:srgbClr val="FFFFFF"/>
                </a:solidFill>
              </a:rPr>
              <a:t>20 July 2020</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6" name="Rectangle 6"/>
          <p:cNvSpPr>
            <a:spLocks noGrp="1" noChangeArrowheads="1"/>
          </p:cNvSpPr>
          <p:nvPr>
            <p:ph type="sldNum" sz="quarter" idx="12"/>
          </p:nvPr>
        </p:nvSpPr>
        <p:spPr/>
        <p:txBody>
          <a:bodyPr/>
          <a:lstStyle>
            <a:lvl1pPr>
              <a:defRPr sz="800"/>
            </a:lvl1pPr>
          </a:lstStyle>
          <a:p>
            <a:pPr>
              <a:defRPr/>
            </a:pPr>
            <a:fld id="{C73D9108-FDA0-4F4F-A452-27E41CDA10F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65755426"/>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6762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5120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05587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28-Jan-15</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083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7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xfrm>
            <a:off x="304800" y="6248400"/>
            <a:ext cx="1905000" cy="457200"/>
          </a:xfrm>
        </p:spPr>
        <p:txBody>
          <a:bodyPr/>
          <a:lstStyle>
            <a:lvl1pPr>
              <a:defRPr sz="800"/>
            </a:lvl1pPr>
          </a:lstStyle>
          <a:p>
            <a:pPr>
              <a:defRPr/>
            </a:pPr>
            <a:fld id="{79F27BD3-3298-4D6F-91F7-B68D71B9CB80}" type="datetime3">
              <a:rPr lang="en-US" smtClean="0">
                <a:solidFill>
                  <a:srgbClr val="FFFFFF"/>
                </a:solidFill>
              </a:rPr>
              <a:t>20 July 2020</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7" name="Rectangle 6"/>
          <p:cNvSpPr>
            <a:spLocks noGrp="1" noChangeArrowheads="1"/>
          </p:cNvSpPr>
          <p:nvPr>
            <p:ph type="sldNum" sz="quarter" idx="12"/>
          </p:nvPr>
        </p:nvSpPr>
        <p:spPr>
          <a:xfrm>
            <a:off x="6934200" y="6248400"/>
            <a:ext cx="1905000" cy="457200"/>
          </a:xfrm>
        </p:spPr>
        <p:txBody>
          <a:bodyPr/>
          <a:lstStyle>
            <a:lvl1pPr>
              <a:defRPr sz="800"/>
            </a:lvl1pPr>
          </a:lstStyle>
          <a:p>
            <a:pPr>
              <a:defRPr/>
            </a:pPr>
            <a:fld id="{C1C5AAC7-81DD-4486-9C41-F0C8D59E38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8215585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457200" y="6400800"/>
            <a:ext cx="1905000" cy="304800"/>
          </a:xfrm>
        </p:spPr>
        <p:txBody>
          <a:bodyPr/>
          <a:lstStyle>
            <a:lvl1pPr>
              <a:defRPr sz="800"/>
            </a:lvl1pPr>
          </a:lstStyle>
          <a:p>
            <a:pPr>
              <a:defRPr/>
            </a:pPr>
            <a:fld id="{F1B87C6B-8638-46C6-B279-4E7221A16A93}" type="datetime3">
              <a:rPr lang="en-US" smtClean="0">
                <a:solidFill>
                  <a:srgbClr val="FFFFFF"/>
                </a:solidFill>
              </a:rPr>
              <a:t>20 July 2020</a:t>
            </a:fld>
            <a:endParaRPr lang="en-US">
              <a:solidFill>
                <a:srgbClr val="FFFFFF"/>
              </a:solidFill>
            </a:endParaRPr>
          </a:p>
        </p:txBody>
      </p:sp>
      <p:sp>
        <p:nvSpPr>
          <p:cNvPr id="8"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xfrm>
            <a:off x="6781800" y="6400800"/>
            <a:ext cx="1905000" cy="304800"/>
          </a:xfrm>
        </p:spPr>
        <p:txBody>
          <a:bodyPr/>
          <a:lstStyle>
            <a:lvl1pPr>
              <a:defRPr sz="800"/>
            </a:lvl1pPr>
          </a:lstStyle>
          <a:p>
            <a:pPr>
              <a:defRPr/>
            </a:pPr>
            <a:fld id="{26B86D16-7B3B-46A8-AF20-7C00D6DAAA5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633090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304800" y="6477000"/>
            <a:ext cx="1905000" cy="304800"/>
          </a:xfrm>
        </p:spPr>
        <p:txBody>
          <a:bodyPr/>
          <a:lstStyle>
            <a:lvl1pPr>
              <a:defRPr sz="800"/>
            </a:lvl1pPr>
          </a:lstStyle>
          <a:p>
            <a:pPr>
              <a:defRPr/>
            </a:pPr>
            <a:fld id="{3878D123-532B-4345-B449-60C691DF57DD}" type="datetime3">
              <a:rPr lang="en-US" smtClean="0">
                <a:solidFill>
                  <a:srgbClr val="FFFFFF"/>
                </a:solidFill>
              </a:rPr>
              <a:t>20 July 2020</a:t>
            </a:fld>
            <a:endParaRPr lang="en-US">
              <a:solidFill>
                <a:srgbClr val="FFFFFF"/>
              </a:solidFill>
            </a:endParaRPr>
          </a:p>
        </p:txBody>
      </p:sp>
      <p:sp>
        <p:nvSpPr>
          <p:cNvPr id="4" name="Rectangle 5"/>
          <p:cNvSpPr>
            <a:spLocks noGrp="1" noChangeArrowheads="1"/>
          </p:cNvSpPr>
          <p:nvPr>
            <p:ph type="ftr" sz="quarter" idx="11"/>
          </p:nvPr>
        </p:nvSpPr>
        <p:spPr/>
        <p:txBody>
          <a:bodyPr/>
          <a:lstStyle>
            <a:lvl1pPr>
              <a:defRPr sz="800"/>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xfrm>
            <a:off x="6934200" y="6477000"/>
            <a:ext cx="1905000" cy="304800"/>
          </a:xfrm>
        </p:spPr>
        <p:txBody>
          <a:bodyPr/>
          <a:lstStyle>
            <a:lvl1pPr>
              <a:defRPr sz="800"/>
            </a:lvl1pPr>
          </a:lstStyle>
          <a:p>
            <a:pPr>
              <a:defRPr/>
            </a:pPr>
            <a:fld id="{40DB4AAF-9484-4D4D-A708-8B2780A2C9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06291633"/>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400800"/>
            <a:ext cx="1905000" cy="304800"/>
          </a:xfrm>
        </p:spPr>
        <p:txBody>
          <a:bodyPr/>
          <a:lstStyle>
            <a:lvl1pPr>
              <a:defRPr sz="800"/>
            </a:lvl1pPr>
          </a:lstStyle>
          <a:p>
            <a:pPr>
              <a:defRPr/>
            </a:pPr>
            <a:fld id="{29A4FC77-AC89-4173-852E-A2E816891AB8}" type="datetime3">
              <a:rPr lang="en-US" smtClean="0">
                <a:solidFill>
                  <a:srgbClr val="FFFFFF"/>
                </a:solidFill>
              </a:rPr>
              <a:t>20 July 2020</a:t>
            </a:fld>
            <a:endParaRPr lang="en-US">
              <a:solidFill>
                <a:srgbClr val="FFFFFF"/>
              </a:solidFill>
            </a:endParaRPr>
          </a:p>
        </p:txBody>
      </p:sp>
      <p:sp>
        <p:nvSpPr>
          <p:cNvPr id="3"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dirty="0">
              <a:solidFill>
                <a:srgbClr val="FFFFFF"/>
              </a:solidFill>
            </a:endParaRPr>
          </a:p>
        </p:txBody>
      </p:sp>
      <p:sp>
        <p:nvSpPr>
          <p:cNvPr id="4" name="Rectangle 6"/>
          <p:cNvSpPr>
            <a:spLocks noGrp="1" noChangeArrowheads="1"/>
          </p:cNvSpPr>
          <p:nvPr>
            <p:ph type="sldNum" sz="quarter" idx="12"/>
          </p:nvPr>
        </p:nvSpPr>
        <p:spPr>
          <a:xfrm>
            <a:off x="6858000" y="6400800"/>
            <a:ext cx="1905000" cy="304800"/>
          </a:xfrm>
        </p:spPr>
        <p:txBody>
          <a:bodyPr/>
          <a:lstStyle>
            <a:lvl1pPr>
              <a:defRPr sz="800"/>
            </a:lvl1pPr>
          </a:lstStyle>
          <a:p>
            <a:pPr>
              <a:defRPr/>
            </a:pPr>
            <a:fld id="{B6B2BD84-C04A-4EAA-A476-8B952B8DC1D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90630137"/>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328AC373-6A51-4BC1-BE4C-ADBEBED383A4}" type="datetime3">
              <a:rPr lang="en-US" smtClean="0">
                <a:solidFill>
                  <a:srgbClr val="FFFFFF"/>
                </a:solidFill>
              </a:rPr>
              <a:t>20 July 2020</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BA84510-6743-4F5E-95F2-D4F90B11907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44757313"/>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E3D75D1-E2F2-48FA-8292-A30A1EC2F57A}" type="datetime3">
              <a:rPr lang="en-US" smtClean="0">
                <a:solidFill>
                  <a:srgbClr val="FFFFFF"/>
                </a:solidFill>
              </a:rPr>
              <a:t>20 July 2020</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176CD81-0DA8-44A5-8104-5CC59D9CF85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666398988"/>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76200" y="9906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762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800">
                <a:latin typeface="Arial" pitchFamily="34" charset="0"/>
              </a:defRPr>
            </a:lvl1pPr>
          </a:lstStyle>
          <a:p>
            <a:pPr>
              <a:defRPr/>
            </a:pPr>
            <a:fld id="{CAF6B2C0-9833-434D-B405-3C79C0075900}" type="datetime3">
              <a:rPr lang="en-US" b="0" smtClean="0">
                <a:solidFill>
                  <a:srgbClr val="FFFFFF"/>
                </a:solidFill>
              </a:rPr>
              <a:t>20 July 2020</a:t>
            </a:fld>
            <a:endParaRPr lang="en-US" b="0">
              <a:solidFill>
                <a:srgbClr val="FFFFFF"/>
              </a:solidFill>
            </a:endParaRP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a:latin typeface="Arial" pitchFamily="34" charset="0"/>
              </a:defRPr>
            </a:lvl1pPr>
          </a:lstStyle>
          <a:p>
            <a:pPr>
              <a:defRPr/>
            </a:pPr>
            <a:endParaRPr lang="en-US" b="0" dirty="0">
              <a:solidFill>
                <a:srgbClr val="FFFFFF"/>
              </a:solidFill>
            </a:endParaRPr>
          </a:p>
        </p:txBody>
      </p:sp>
      <p:sp>
        <p:nvSpPr>
          <p:cNvPr id="1030" name="Rectangle 6"/>
          <p:cNvSpPr>
            <a:spLocks noGrp="1" noChangeArrowheads="1"/>
          </p:cNvSpPr>
          <p:nvPr>
            <p:ph type="sldNum" sz="quarter" idx="4"/>
          </p:nvPr>
        </p:nvSpPr>
        <p:spPr bwMode="auto">
          <a:xfrm>
            <a:off x="71628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latin typeface="Arial" pitchFamily="34" charset="0"/>
              </a:defRPr>
            </a:lvl1pPr>
          </a:lstStyle>
          <a:p>
            <a:pPr>
              <a:defRPr/>
            </a:pPr>
            <a:fld id="{9A9D3E21-BDB1-4F8E-ACF6-C16E8262F55F}" type="slidenum">
              <a:rPr lang="en-US" b="0">
                <a:solidFill>
                  <a:srgbClr val="FFFFFF"/>
                </a:solidFill>
              </a:rPr>
              <a:pPr>
                <a:defRPr/>
              </a:pPr>
              <a:t>‹#›</a:t>
            </a:fld>
            <a:endParaRPr lang="en-US" b="0">
              <a:solidFill>
                <a:srgbClr val="FFFFFF"/>
              </a:solidFill>
            </a:endParaRPr>
          </a:p>
        </p:txBody>
      </p:sp>
    </p:spTree>
    <p:extLst>
      <p:ext uri="{BB962C8B-B14F-4D97-AF65-F5344CB8AC3E}">
        <p14:creationId xmlns:p14="http://schemas.microsoft.com/office/powerpoint/2010/main" val="2748069413"/>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spcBef>
          <a:spcPct val="0"/>
        </a:spcBef>
        <a:spcAft>
          <a:spcPct val="0"/>
        </a:spcAft>
        <a:defRPr sz="3600" b="1">
          <a:solidFill>
            <a:schemeClr val="tx2"/>
          </a:solidFill>
          <a:latin typeface="Times New Roman" pitchFamily="18" charset="0"/>
        </a:defRPr>
      </a:lvl2pPr>
      <a:lvl3pPr algn="ctr" rtl="0" eaLnBrk="0" fontAlgn="base" hangingPunct="0">
        <a:spcBef>
          <a:spcPct val="0"/>
        </a:spcBef>
        <a:spcAft>
          <a:spcPct val="0"/>
        </a:spcAft>
        <a:defRPr sz="3600" b="1">
          <a:solidFill>
            <a:schemeClr val="tx2"/>
          </a:solidFill>
          <a:latin typeface="Times New Roman" pitchFamily="18" charset="0"/>
        </a:defRPr>
      </a:lvl3pPr>
      <a:lvl4pPr algn="ctr" rtl="0" eaLnBrk="0" fontAlgn="base" hangingPunct="0">
        <a:spcBef>
          <a:spcPct val="0"/>
        </a:spcBef>
        <a:spcAft>
          <a:spcPct val="0"/>
        </a:spcAft>
        <a:defRPr sz="3600" b="1">
          <a:solidFill>
            <a:schemeClr val="tx2"/>
          </a:solidFill>
          <a:latin typeface="Times New Roman" pitchFamily="18" charset="0"/>
        </a:defRPr>
      </a:lvl4pPr>
      <a:lvl5pPr algn="ctr" rtl="0" eaLnBrk="0" fontAlgn="base" hangingPunct="0">
        <a:spcBef>
          <a:spcPct val="0"/>
        </a:spcBef>
        <a:spcAft>
          <a:spcPct val="0"/>
        </a:spcAft>
        <a:defRPr sz="3600" b="1">
          <a:solidFill>
            <a:schemeClr val="tx2"/>
          </a:solidFill>
          <a:latin typeface="Times New Roman" pitchFamily="18" charset="0"/>
        </a:defRPr>
      </a:lvl5pPr>
      <a:lvl6pPr marL="457200" algn="ctr" rtl="0" eaLnBrk="0" fontAlgn="base" hangingPunct="0">
        <a:spcBef>
          <a:spcPct val="0"/>
        </a:spcBef>
        <a:spcAft>
          <a:spcPct val="0"/>
        </a:spcAft>
        <a:defRPr sz="3600" b="1">
          <a:solidFill>
            <a:schemeClr val="tx2"/>
          </a:solidFill>
          <a:latin typeface="Times New Roman" pitchFamily="18" charset="0"/>
        </a:defRPr>
      </a:lvl6pPr>
      <a:lvl7pPr marL="914400" algn="ctr" rtl="0" eaLnBrk="0" fontAlgn="base" hangingPunct="0">
        <a:spcBef>
          <a:spcPct val="0"/>
        </a:spcBef>
        <a:spcAft>
          <a:spcPct val="0"/>
        </a:spcAft>
        <a:defRPr sz="3600" b="1">
          <a:solidFill>
            <a:schemeClr val="tx2"/>
          </a:solidFill>
          <a:latin typeface="Times New Roman" pitchFamily="18" charset="0"/>
        </a:defRPr>
      </a:lvl7pPr>
      <a:lvl8pPr marL="1371600" algn="ctr" rtl="0" eaLnBrk="0" fontAlgn="base" hangingPunct="0">
        <a:spcBef>
          <a:spcPct val="0"/>
        </a:spcBef>
        <a:spcAft>
          <a:spcPct val="0"/>
        </a:spcAft>
        <a:defRPr sz="3600" b="1">
          <a:solidFill>
            <a:schemeClr val="tx2"/>
          </a:solidFill>
          <a:latin typeface="Times New Roman" pitchFamily="18" charset="0"/>
        </a:defRPr>
      </a:lvl8pPr>
      <a:lvl9pPr marL="1828800" algn="ctr"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Gill Sans MT" panose="020B0502020104020203"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ill Sans MT" panose="020B0502020104020203" pitchFamily="34" charset="0"/>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3pPr>
      <a:lvl4pPr marL="16002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95C5FE24-B5D2-43AC-996B-07D59EF499FA}" type="datetime3">
              <a:rPr lang="en-US" smtClean="0">
                <a:solidFill>
                  <a:srgbClr val="000000"/>
                </a:solidFill>
              </a:rPr>
              <a:pPr>
                <a:defRPr/>
              </a:pPr>
              <a:t>20 July 2020</a:t>
            </a:fld>
            <a:endParaRPr lang="en-US" dirty="0">
              <a:solidFill>
                <a:srgbClr val="000000"/>
              </a:solidFill>
            </a:endParaRPr>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solidFill>
                <a:srgbClr val="000000"/>
              </a:solidFill>
            </a:endParaRP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solidFill>
                  <a:srgbClr val="000000"/>
                </a:solidFill>
              </a:rPr>
              <a:pPr>
                <a:defRPr/>
              </a:pPr>
              <a:t>‹#›</a:t>
            </a:fld>
            <a:endParaRPr lang="en-US" dirty="0">
              <a:solidFill>
                <a:srgbClr val="000000"/>
              </a:solidFill>
            </a:endParaRPr>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 </a:t>
            </a:r>
          </a:p>
          <a:p>
            <a:pPr lvl="4"/>
            <a:r>
              <a:rPr lang="en-US" dirty="0" smtClean="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extLst>
      <p:ext uri="{BB962C8B-B14F-4D97-AF65-F5344CB8AC3E}">
        <p14:creationId xmlns:p14="http://schemas.microsoft.com/office/powerpoint/2010/main" val="497949341"/>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ransition spd="med"/>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r>
              <a:rPr lang="en-US" b="0" smtClean="0">
                <a:solidFill>
                  <a:prstClr val="black">
                    <a:tint val="75000"/>
                  </a:prstClr>
                </a:solidFill>
                <a:latin typeface="Calibri"/>
              </a:rPr>
              <a:t>28-Jan-15</a:t>
            </a:r>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B6F15528-21DE-4FAA-801E-634DDDAF4B2B}" type="slidenum">
              <a:rPr lang="en-US" b="0" smtClean="0">
                <a:solidFill>
                  <a:prstClr val="black">
                    <a:tint val="75000"/>
                  </a:prstClr>
                </a:solidFill>
                <a:latin typeface="Calibri"/>
              </a:rPr>
              <a:pPr eaLnBrk="1" fontAlgn="auto" hangingPunct="1">
                <a:spcBef>
                  <a:spcPts val="0"/>
                </a:spcBef>
                <a:spcAft>
                  <a:spcPts val="0"/>
                </a:spcAft>
              </a:pPr>
              <a:t>‹#›</a:t>
            </a:fld>
            <a:endParaRPr lang="en-US" b="0">
              <a:solidFill>
                <a:prstClr val="black">
                  <a:tint val="75000"/>
                </a:prstClr>
              </a:solidFill>
              <a:latin typeface="Calibri"/>
            </a:endParaRPr>
          </a:p>
        </p:txBody>
      </p:sp>
    </p:spTree>
    <p:extLst>
      <p:ext uri="{BB962C8B-B14F-4D97-AF65-F5344CB8AC3E}">
        <p14:creationId xmlns:p14="http://schemas.microsoft.com/office/powerpoint/2010/main" val="2059951778"/>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www.tutorialspoint.com/java/" TargetMode="External"/><Relationship Id="rId2" Type="http://schemas.openxmlformats.org/officeDocument/2006/relationships/hyperlink" Target="http://docs.oracle.com/javase/tutorial/" TargetMode="External"/><Relationship Id="rId1" Type="http://schemas.openxmlformats.org/officeDocument/2006/relationships/slideLayout" Target="../slideLayouts/slideLayout13.xml"/><Relationship Id="rId4" Type="http://schemas.openxmlformats.org/officeDocument/2006/relationships/hyperlink" Target="http://www.javatpoint.com/java-tutoria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0" y="256705"/>
            <a:ext cx="9144000" cy="3925330"/>
          </a:xfrm>
          <a:noFill/>
        </p:spPr>
        <p:txBody>
          <a:bodyPr/>
          <a:lstStyle/>
          <a:p>
            <a:r>
              <a:rPr lang="en-US" sz="4000" b="1" dirty="0" smtClean="0">
                <a:solidFill>
                  <a:schemeClr val="accent4"/>
                </a:solidFill>
              </a:rPr>
              <a:t>CSE 212</a:t>
            </a:r>
          </a:p>
          <a:p>
            <a:r>
              <a:rPr lang="en-US" sz="4000" b="1" dirty="0" smtClean="0">
                <a:solidFill>
                  <a:schemeClr val="accent4"/>
                </a:solidFill>
              </a:rPr>
              <a:t>Object Oriented Programming (Java)</a:t>
            </a:r>
          </a:p>
          <a:p>
            <a:endParaRPr lang="en-US" sz="4000" b="1" dirty="0" smtClean="0">
              <a:solidFill>
                <a:schemeClr val="accent4"/>
              </a:solidFill>
            </a:endParaRPr>
          </a:p>
          <a:p>
            <a:r>
              <a:rPr lang="en-US" sz="4000" b="1" dirty="0" smtClean="0">
                <a:solidFill>
                  <a:srgbClr val="0000CC"/>
                </a:solidFill>
              </a:rPr>
              <a:t>Array and Introduction to OOP</a:t>
            </a:r>
          </a:p>
          <a:p>
            <a:endParaRPr lang="en-US" sz="4000" b="1" dirty="0" smtClean="0">
              <a:solidFill>
                <a:schemeClr val="accent4"/>
              </a:solidFill>
            </a:endParaRPr>
          </a:p>
          <a:p>
            <a:r>
              <a:rPr lang="en-US" sz="4000" b="1" dirty="0" smtClean="0">
                <a:solidFill>
                  <a:srgbClr val="00B050"/>
                </a:solidFill>
              </a:rPr>
              <a:t>Lecture </a:t>
            </a:r>
            <a:r>
              <a:rPr lang="en-US" sz="4000" b="1" dirty="0">
                <a:solidFill>
                  <a:srgbClr val="00B050"/>
                </a:solidFill>
              </a:rPr>
              <a:t>4</a:t>
            </a:r>
          </a:p>
          <a:p>
            <a:endParaRPr lang="en-US" sz="4000" b="1" dirty="0" smtClean="0">
              <a:solidFill>
                <a:schemeClr val="accent4"/>
              </a:solidFill>
            </a:endParaRPr>
          </a:p>
        </p:txBody>
      </p:sp>
    </p:spTree>
    <p:extLst>
      <p:ext uri="{BB962C8B-B14F-4D97-AF65-F5344CB8AC3E}">
        <p14:creationId xmlns:p14="http://schemas.microsoft.com/office/powerpoint/2010/main" val="286654245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a:t>Single Dimensional Array</a:t>
            </a:r>
          </a:p>
        </p:txBody>
      </p:sp>
      <p:sp>
        <p:nvSpPr>
          <p:cNvPr id="3" name="Content Placeholder 2"/>
          <p:cNvSpPr>
            <a:spLocks noGrp="1"/>
          </p:cNvSpPr>
          <p:nvPr>
            <p:ph idx="1"/>
          </p:nvPr>
        </p:nvSpPr>
        <p:spPr>
          <a:xfrm>
            <a:off x="35391" y="914400"/>
            <a:ext cx="9032409" cy="5638800"/>
          </a:xfrm>
        </p:spPr>
        <p:txBody>
          <a:bodyPr/>
          <a:lstStyle/>
          <a:p>
            <a:r>
              <a:rPr lang="en-US" dirty="0"/>
              <a:t>Syntax to Declare an Array in </a:t>
            </a:r>
            <a:r>
              <a:rPr lang="en-US" dirty="0" smtClean="0"/>
              <a:t>Java</a:t>
            </a:r>
          </a:p>
          <a:p>
            <a:pPr marL="400050" lvl="1" indent="0" algn="just">
              <a:buNone/>
            </a:pPr>
            <a:r>
              <a:rPr lang="en-US" dirty="0" err="1">
                <a:solidFill>
                  <a:srgbClr val="000000"/>
                </a:solidFill>
                <a:latin typeface="Courier New" panose="02070309020205020404" pitchFamily="49" charset="0"/>
                <a:cs typeface="Courier New" panose="02070309020205020404" pitchFamily="49" charset="0"/>
              </a:rPr>
              <a:t>dataType</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arr</a:t>
            </a:r>
            <a:r>
              <a:rPr lang="en-US" dirty="0">
                <a:solidFill>
                  <a:srgbClr val="000000"/>
                </a:solidFill>
                <a:latin typeface="Courier New" panose="02070309020205020404" pitchFamily="49" charset="0"/>
                <a:cs typeface="Courier New" panose="02070309020205020404" pitchFamily="49" charset="0"/>
              </a:rPr>
              <a:t>; (or)  </a:t>
            </a:r>
          </a:p>
          <a:p>
            <a:pPr marL="400050" lvl="1" indent="0" algn="just">
              <a:buNone/>
            </a:pPr>
            <a:r>
              <a:rPr lang="en-US" dirty="0" err="1">
                <a:solidFill>
                  <a:srgbClr val="000000"/>
                </a:solidFill>
                <a:latin typeface="Courier New" panose="02070309020205020404" pitchFamily="49" charset="0"/>
                <a:cs typeface="Courier New" panose="02070309020205020404" pitchFamily="49" charset="0"/>
              </a:rPr>
              <a:t>dataType</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arr</a:t>
            </a:r>
            <a:r>
              <a:rPr lang="en-US" dirty="0">
                <a:solidFill>
                  <a:srgbClr val="000000"/>
                </a:solidFill>
                <a:latin typeface="Courier New" panose="02070309020205020404" pitchFamily="49" charset="0"/>
                <a:cs typeface="Courier New" panose="02070309020205020404" pitchFamily="49" charset="0"/>
              </a:rPr>
              <a:t>; (or)  </a:t>
            </a:r>
          </a:p>
          <a:p>
            <a:pPr marL="400050" lvl="1" indent="0" algn="just">
              <a:buNone/>
            </a:pPr>
            <a:r>
              <a:rPr lang="en-US" dirty="0" err="1">
                <a:solidFill>
                  <a:srgbClr val="000000"/>
                </a:solidFill>
                <a:latin typeface="Courier New" panose="02070309020205020404" pitchFamily="49" charset="0"/>
                <a:cs typeface="Courier New" panose="02070309020205020404" pitchFamily="49" charset="0"/>
              </a:rPr>
              <a:t>dataType</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arr</a:t>
            </a:r>
            <a:r>
              <a:rPr lang="en-US" dirty="0">
                <a:solidFill>
                  <a:srgbClr val="000000"/>
                </a:solidFill>
                <a:latin typeface="Courier New" panose="02070309020205020404" pitchFamily="49" charset="0"/>
                <a:cs typeface="Courier New" panose="02070309020205020404" pitchFamily="49" charset="0"/>
              </a:rPr>
              <a:t>[];  </a:t>
            </a:r>
            <a:endParaRPr lang="en-US" dirty="0" smtClean="0">
              <a:solidFill>
                <a:srgbClr val="000000"/>
              </a:solidFill>
              <a:latin typeface="Courier New" panose="02070309020205020404" pitchFamily="49" charset="0"/>
              <a:cs typeface="Courier New" panose="02070309020205020404" pitchFamily="49" charset="0"/>
            </a:endParaRPr>
          </a:p>
          <a:p>
            <a:pPr marL="400050" lvl="1" indent="0" algn="just">
              <a:buNone/>
            </a:pPr>
            <a:endParaRPr lang="en-US" dirty="0">
              <a:solidFill>
                <a:srgbClr val="000000"/>
              </a:solidFill>
              <a:latin typeface="Courier New" panose="02070309020205020404" pitchFamily="49" charset="0"/>
              <a:cs typeface="Courier New" panose="02070309020205020404" pitchFamily="49" charset="0"/>
            </a:endParaRPr>
          </a:p>
          <a:p>
            <a:r>
              <a:rPr lang="en-US" dirty="0"/>
              <a:t>Instantiation </a:t>
            </a:r>
            <a:r>
              <a:rPr lang="en-US" dirty="0" smtClean="0"/>
              <a:t>of </a:t>
            </a:r>
            <a:r>
              <a:rPr lang="en-US" dirty="0"/>
              <a:t>an Array in </a:t>
            </a:r>
            <a:r>
              <a:rPr lang="en-US" dirty="0" smtClean="0"/>
              <a:t>Java</a:t>
            </a:r>
          </a:p>
          <a:p>
            <a:pPr marL="400050" lvl="1" indent="0">
              <a:buNone/>
            </a:pPr>
            <a:r>
              <a:rPr lang="en-US" dirty="0" err="1">
                <a:solidFill>
                  <a:srgbClr val="000000"/>
                </a:solidFill>
                <a:latin typeface="Courier New" panose="02070309020205020404" pitchFamily="49" charset="0"/>
                <a:cs typeface="Courier New" panose="02070309020205020404" pitchFamily="49" charset="0"/>
              </a:rPr>
              <a:t>arrayRefVar</a:t>
            </a:r>
            <a:r>
              <a:rPr lang="en-US" dirty="0">
                <a:solidFill>
                  <a:srgbClr val="000000"/>
                </a:solidFill>
                <a:latin typeface="Courier New" panose="02070309020205020404" pitchFamily="49" charset="0"/>
                <a:cs typeface="Courier New" panose="02070309020205020404" pitchFamily="49" charset="0"/>
              </a:rPr>
              <a:t>=</a:t>
            </a:r>
            <a:r>
              <a:rPr lang="en-US" b="1" dirty="0">
                <a:solidFill>
                  <a:srgbClr val="006699"/>
                </a:solidFill>
                <a:latin typeface="Courier New" panose="02070309020205020404" pitchFamily="49" charset="0"/>
                <a:cs typeface="Courier New" panose="02070309020205020404" pitchFamily="49" charset="0"/>
              </a:rPr>
              <a:t>new</a:t>
            </a:r>
            <a:r>
              <a:rPr lang="en-US" dirty="0">
                <a:solidFill>
                  <a:srgbClr val="000000"/>
                </a:solidFill>
                <a:latin typeface="Courier New" panose="02070309020205020404" pitchFamily="49" charset="0"/>
                <a:cs typeface="Courier New" panose="02070309020205020404" pitchFamily="49" charset="0"/>
              </a:rPr>
              <a:t> datatype[size]; </a:t>
            </a:r>
            <a:r>
              <a:rPr lang="en-US" dirty="0">
                <a:solidFill>
                  <a:srgbClr val="000000"/>
                </a:solidFill>
                <a:latin typeface="verdana" panose="020B0604030504040204" pitchFamily="34" charset="0"/>
              </a:rPr>
              <a:t> </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10</a:t>
            </a:fld>
            <a:endParaRPr lang="en-US"/>
          </a:p>
        </p:txBody>
      </p:sp>
    </p:spTree>
    <p:extLst>
      <p:ext uri="{BB962C8B-B14F-4D97-AF65-F5344CB8AC3E}">
        <p14:creationId xmlns:p14="http://schemas.microsoft.com/office/powerpoint/2010/main" val="263148893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smtClean="0"/>
              <a:t>Single </a:t>
            </a:r>
            <a:r>
              <a:rPr lang="en-US" dirty="0"/>
              <a:t>Dimensional </a:t>
            </a:r>
            <a:r>
              <a:rPr lang="en-US" dirty="0" smtClean="0"/>
              <a:t>Array </a:t>
            </a:r>
            <a:endParaRPr lang="en-US" dirty="0"/>
          </a:p>
        </p:txBody>
      </p:sp>
      <p:sp>
        <p:nvSpPr>
          <p:cNvPr id="3" name="Content Placeholder 2"/>
          <p:cNvSpPr>
            <a:spLocks noGrp="1"/>
          </p:cNvSpPr>
          <p:nvPr>
            <p:ph idx="1"/>
          </p:nvPr>
        </p:nvSpPr>
        <p:spPr>
          <a:xfrm>
            <a:off x="35391" y="914400"/>
            <a:ext cx="9032409" cy="5638800"/>
          </a:xfrm>
        </p:spPr>
        <p:txBody>
          <a:bodyPr/>
          <a:lstStyle/>
          <a:p>
            <a:pPr marL="0" indent="0" algn="just">
              <a:buNone/>
            </a:pPr>
            <a:r>
              <a:rPr lang="en-US" sz="2050" b="1" dirty="0">
                <a:solidFill>
                  <a:srgbClr val="006699"/>
                </a:solidFill>
                <a:latin typeface="Courier New" panose="02070309020205020404" pitchFamily="49" charset="0"/>
                <a:cs typeface="Courier New" panose="02070309020205020404" pitchFamily="49" charset="0"/>
              </a:rPr>
              <a:t>class</a:t>
            </a:r>
            <a:r>
              <a:rPr lang="en-US" sz="2050" dirty="0">
                <a:solidFill>
                  <a:srgbClr val="000000"/>
                </a:solidFill>
                <a:latin typeface="Courier New" panose="02070309020205020404" pitchFamily="49" charset="0"/>
                <a:cs typeface="Courier New" panose="02070309020205020404" pitchFamily="49" charset="0"/>
              </a:rPr>
              <a:t> </a:t>
            </a:r>
            <a:r>
              <a:rPr lang="en-US" sz="2050" dirty="0" err="1">
                <a:solidFill>
                  <a:srgbClr val="000000"/>
                </a:solidFill>
                <a:latin typeface="Courier New" panose="02070309020205020404" pitchFamily="49" charset="0"/>
                <a:cs typeface="Courier New" panose="02070309020205020404" pitchFamily="49" charset="0"/>
              </a:rPr>
              <a:t>Testarray</a:t>
            </a:r>
            <a:r>
              <a:rPr lang="en-US" sz="2050" dirty="0">
                <a:solidFill>
                  <a:srgbClr val="000000"/>
                </a:solidFill>
                <a:latin typeface="Courier New" panose="02070309020205020404" pitchFamily="49" charset="0"/>
                <a:cs typeface="Courier New" panose="02070309020205020404" pitchFamily="49" charset="0"/>
              </a:rPr>
              <a:t>{  </a:t>
            </a:r>
          </a:p>
          <a:p>
            <a:pPr marL="400050" lvl="1" indent="0" algn="just">
              <a:buNone/>
            </a:pPr>
            <a:r>
              <a:rPr lang="en-US" sz="2050" b="1" dirty="0">
                <a:solidFill>
                  <a:srgbClr val="006699"/>
                </a:solidFill>
                <a:latin typeface="Courier New" panose="02070309020205020404" pitchFamily="49" charset="0"/>
                <a:cs typeface="Courier New" panose="02070309020205020404" pitchFamily="49" charset="0"/>
              </a:rPr>
              <a:t>public</a:t>
            </a:r>
            <a:r>
              <a:rPr lang="en-US" sz="2050" dirty="0">
                <a:solidFill>
                  <a:srgbClr val="000000"/>
                </a:solidFill>
                <a:latin typeface="Courier New" panose="02070309020205020404" pitchFamily="49" charset="0"/>
                <a:cs typeface="Courier New" panose="02070309020205020404" pitchFamily="49" charset="0"/>
              </a:rPr>
              <a:t> </a:t>
            </a:r>
            <a:r>
              <a:rPr lang="en-US" sz="2050" b="1" dirty="0">
                <a:solidFill>
                  <a:srgbClr val="006699"/>
                </a:solidFill>
                <a:latin typeface="Courier New" panose="02070309020205020404" pitchFamily="49" charset="0"/>
                <a:cs typeface="Courier New" panose="02070309020205020404" pitchFamily="49" charset="0"/>
              </a:rPr>
              <a:t>static</a:t>
            </a:r>
            <a:r>
              <a:rPr lang="en-US" sz="2050" dirty="0">
                <a:solidFill>
                  <a:srgbClr val="000000"/>
                </a:solidFill>
                <a:latin typeface="Courier New" panose="02070309020205020404" pitchFamily="49" charset="0"/>
                <a:cs typeface="Courier New" panose="02070309020205020404" pitchFamily="49" charset="0"/>
              </a:rPr>
              <a:t> </a:t>
            </a:r>
            <a:r>
              <a:rPr lang="en-US" sz="2050" b="1" dirty="0">
                <a:solidFill>
                  <a:srgbClr val="006699"/>
                </a:solidFill>
                <a:latin typeface="Courier New" panose="02070309020205020404" pitchFamily="49" charset="0"/>
                <a:cs typeface="Courier New" panose="02070309020205020404" pitchFamily="49" charset="0"/>
              </a:rPr>
              <a:t>void</a:t>
            </a:r>
            <a:r>
              <a:rPr lang="en-US" sz="2050" dirty="0">
                <a:solidFill>
                  <a:srgbClr val="000000"/>
                </a:solidFill>
                <a:latin typeface="Courier New" panose="02070309020205020404" pitchFamily="49" charset="0"/>
                <a:cs typeface="Courier New" panose="02070309020205020404" pitchFamily="49" charset="0"/>
              </a:rPr>
              <a:t> main(String </a:t>
            </a:r>
            <a:r>
              <a:rPr lang="en-US" sz="2050" dirty="0" err="1">
                <a:solidFill>
                  <a:srgbClr val="000000"/>
                </a:solidFill>
                <a:latin typeface="Courier New" panose="02070309020205020404" pitchFamily="49" charset="0"/>
                <a:cs typeface="Courier New" panose="02070309020205020404" pitchFamily="49" charset="0"/>
              </a:rPr>
              <a:t>args</a:t>
            </a:r>
            <a:r>
              <a:rPr lang="en-US" sz="2050" dirty="0">
                <a:solidFill>
                  <a:srgbClr val="000000"/>
                </a:solidFill>
                <a:latin typeface="Courier New" panose="02070309020205020404" pitchFamily="49" charset="0"/>
                <a:cs typeface="Courier New" panose="02070309020205020404" pitchFamily="49" charset="0"/>
              </a:rPr>
              <a:t>[]){  </a:t>
            </a:r>
          </a:p>
          <a:p>
            <a:pPr marL="857250" lvl="2" indent="0" algn="just">
              <a:buNone/>
            </a:pPr>
            <a:r>
              <a:rPr lang="en-US" sz="2050" b="1" dirty="0" err="1">
                <a:solidFill>
                  <a:srgbClr val="006699"/>
                </a:solidFill>
                <a:latin typeface="Courier New" panose="02070309020205020404" pitchFamily="49" charset="0"/>
                <a:cs typeface="Courier New" panose="02070309020205020404" pitchFamily="49" charset="0"/>
              </a:rPr>
              <a:t>int</a:t>
            </a:r>
            <a:r>
              <a:rPr lang="en-US" sz="2050" dirty="0">
                <a:solidFill>
                  <a:srgbClr val="000000"/>
                </a:solidFill>
                <a:latin typeface="Courier New" panose="02070309020205020404" pitchFamily="49" charset="0"/>
                <a:cs typeface="Courier New" panose="02070309020205020404" pitchFamily="49" charset="0"/>
              </a:rPr>
              <a:t> a[]=</a:t>
            </a:r>
            <a:r>
              <a:rPr lang="en-US" sz="2050" b="1" dirty="0">
                <a:solidFill>
                  <a:srgbClr val="006699"/>
                </a:solidFill>
                <a:latin typeface="Courier New" panose="02070309020205020404" pitchFamily="49" charset="0"/>
                <a:cs typeface="Courier New" panose="02070309020205020404" pitchFamily="49" charset="0"/>
              </a:rPr>
              <a:t>new</a:t>
            </a:r>
            <a:r>
              <a:rPr lang="en-US" sz="2050" dirty="0">
                <a:solidFill>
                  <a:srgbClr val="000000"/>
                </a:solidFill>
                <a:latin typeface="Courier New" panose="02070309020205020404" pitchFamily="49" charset="0"/>
                <a:cs typeface="Courier New" panose="02070309020205020404" pitchFamily="49" charset="0"/>
              </a:rPr>
              <a:t> </a:t>
            </a:r>
            <a:r>
              <a:rPr lang="en-US" sz="2050" b="1" dirty="0" err="1">
                <a:solidFill>
                  <a:srgbClr val="006699"/>
                </a:solidFill>
                <a:latin typeface="Courier New" panose="02070309020205020404" pitchFamily="49" charset="0"/>
                <a:cs typeface="Courier New" panose="02070309020205020404" pitchFamily="49" charset="0"/>
              </a:rPr>
              <a:t>int</a:t>
            </a:r>
            <a:r>
              <a:rPr lang="en-US" sz="2050" dirty="0">
                <a:solidFill>
                  <a:srgbClr val="000000"/>
                </a:solidFill>
                <a:latin typeface="Courier New" panose="02070309020205020404" pitchFamily="49" charset="0"/>
                <a:cs typeface="Courier New" panose="02070309020205020404" pitchFamily="49" charset="0"/>
              </a:rPr>
              <a:t>[</a:t>
            </a:r>
            <a:r>
              <a:rPr lang="en-US" sz="2050" dirty="0">
                <a:solidFill>
                  <a:srgbClr val="C00000"/>
                </a:solidFill>
                <a:latin typeface="Courier New" panose="02070309020205020404" pitchFamily="49" charset="0"/>
                <a:cs typeface="Courier New" panose="02070309020205020404" pitchFamily="49" charset="0"/>
              </a:rPr>
              <a:t>5</a:t>
            </a:r>
            <a:r>
              <a:rPr lang="en-US" sz="2050" dirty="0">
                <a:solidFill>
                  <a:srgbClr val="000000"/>
                </a:solidFill>
                <a:latin typeface="Courier New" panose="02070309020205020404" pitchFamily="49" charset="0"/>
                <a:cs typeface="Courier New" panose="02070309020205020404" pitchFamily="49" charset="0"/>
              </a:rPr>
              <a:t>];</a:t>
            </a:r>
            <a:r>
              <a:rPr lang="en-US" sz="2050" dirty="0">
                <a:solidFill>
                  <a:srgbClr val="008200"/>
                </a:solidFill>
                <a:latin typeface="Courier New" panose="02070309020205020404" pitchFamily="49" charset="0"/>
                <a:cs typeface="Courier New" panose="02070309020205020404" pitchFamily="49" charset="0"/>
              </a:rPr>
              <a:t>//</a:t>
            </a:r>
            <a:r>
              <a:rPr lang="en-US" sz="2050" b="1" dirty="0">
                <a:solidFill>
                  <a:srgbClr val="008200"/>
                </a:solidFill>
                <a:latin typeface="Courier New" panose="02070309020205020404" pitchFamily="49" charset="0"/>
                <a:cs typeface="Courier New" panose="02070309020205020404" pitchFamily="49" charset="0"/>
              </a:rPr>
              <a:t>declaration and </a:t>
            </a:r>
            <a:r>
              <a:rPr lang="en-US" sz="2050" b="1" dirty="0" smtClean="0">
                <a:solidFill>
                  <a:srgbClr val="008200"/>
                </a:solidFill>
                <a:latin typeface="Courier New" panose="02070309020205020404" pitchFamily="49" charset="0"/>
                <a:cs typeface="Courier New" panose="02070309020205020404" pitchFamily="49" charset="0"/>
              </a:rPr>
              <a:t>instantiation</a:t>
            </a:r>
          </a:p>
          <a:p>
            <a:pPr marL="857250" lvl="2" indent="0" algn="just">
              <a:buNone/>
            </a:pPr>
            <a:r>
              <a:rPr lang="en-US" sz="2050" dirty="0" smtClean="0">
                <a:solidFill>
                  <a:srgbClr val="008200"/>
                </a:solidFill>
                <a:latin typeface="Courier New" panose="02070309020205020404" pitchFamily="49" charset="0"/>
                <a:cs typeface="Courier New" panose="02070309020205020404" pitchFamily="49" charset="0"/>
              </a:rPr>
              <a:t>//</a:t>
            </a:r>
            <a:r>
              <a:rPr lang="en-US" sz="2050" b="1" dirty="0">
                <a:solidFill>
                  <a:srgbClr val="008200"/>
                </a:solidFill>
                <a:latin typeface="Courier New" panose="02070309020205020404" pitchFamily="49" charset="0"/>
                <a:cs typeface="Courier New" panose="02070309020205020404" pitchFamily="49" charset="0"/>
              </a:rPr>
              <a:t>initialization</a:t>
            </a:r>
            <a:r>
              <a:rPr lang="en-US" sz="2050" b="1" dirty="0">
                <a:solidFill>
                  <a:srgbClr val="000000"/>
                </a:solidFill>
                <a:latin typeface="Courier New" panose="02070309020205020404" pitchFamily="49" charset="0"/>
                <a:cs typeface="Courier New" panose="02070309020205020404" pitchFamily="49" charset="0"/>
              </a:rPr>
              <a:t> </a:t>
            </a:r>
            <a:r>
              <a:rPr lang="en-US" sz="2050" dirty="0">
                <a:solidFill>
                  <a:srgbClr val="000000"/>
                </a:solidFill>
                <a:latin typeface="Courier New" panose="02070309020205020404" pitchFamily="49" charset="0"/>
                <a:cs typeface="Courier New" panose="02070309020205020404" pitchFamily="49" charset="0"/>
              </a:rPr>
              <a:t> </a:t>
            </a:r>
          </a:p>
          <a:p>
            <a:pPr marL="857250" lvl="2" indent="0" algn="just">
              <a:buNone/>
            </a:pPr>
            <a:r>
              <a:rPr lang="en-US" sz="2050" dirty="0" smtClean="0">
                <a:solidFill>
                  <a:srgbClr val="000000"/>
                </a:solidFill>
                <a:latin typeface="Courier New" panose="02070309020205020404" pitchFamily="49" charset="0"/>
                <a:cs typeface="Courier New" panose="02070309020205020404" pitchFamily="49" charset="0"/>
              </a:rPr>
              <a:t>a[</a:t>
            </a:r>
            <a:r>
              <a:rPr lang="en-US" sz="2050" dirty="0" smtClean="0">
                <a:solidFill>
                  <a:srgbClr val="C00000"/>
                </a:solidFill>
                <a:latin typeface="Courier New" panose="02070309020205020404" pitchFamily="49" charset="0"/>
                <a:cs typeface="Courier New" panose="02070309020205020404" pitchFamily="49" charset="0"/>
              </a:rPr>
              <a:t>0</a:t>
            </a:r>
            <a:r>
              <a:rPr lang="en-US" sz="2050" dirty="0">
                <a:solidFill>
                  <a:srgbClr val="000000"/>
                </a:solidFill>
                <a:latin typeface="Courier New" panose="02070309020205020404" pitchFamily="49" charset="0"/>
                <a:cs typeface="Courier New" panose="02070309020205020404" pitchFamily="49" charset="0"/>
              </a:rPr>
              <a:t>]=</a:t>
            </a:r>
            <a:r>
              <a:rPr lang="en-US" sz="2050" dirty="0">
                <a:solidFill>
                  <a:srgbClr val="C00000"/>
                </a:solidFill>
                <a:latin typeface="Courier New" panose="02070309020205020404" pitchFamily="49" charset="0"/>
                <a:cs typeface="Courier New" panose="02070309020205020404" pitchFamily="49" charset="0"/>
              </a:rPr>
              <a:t>10</a:t>
            </a:r>
            <a:r>
              <a:rPr lang="en-US" sz="2050" dirty="0" smtClean="0">
                <a:solidFill>
                  <a:srgbClr val="000000"/>
                </a:solidFill>
                <a:latin typeface="Courier New" panose="02070309020205020404" pitchFamily="49" charset="0"/>
                <a:cs typeface="Courier New" panose="02070309020205020404" pitchFamily="49" charset="0"/>
              </a:rPr>
              <a:t>;</a:t>
            </a:r>
            <a:r>
              <a:rPr lang="en-US" sz="2050" dirty="0" smtClean="0">
                <a:solidFill>
                  <a:srgbClr val="008200"/>
                </a:solidFill>
                <a:latin typeface="Courier New" panose="02070309020205020404" pitchFamily="49" charset="0"/>
                <a:cs typeface="Courier New" panose="02070309020205020404" pitchFamily="49" charset="0"/>
              </a:rPr>
              <a:t> </a:t>
            </a:r>
            <a:r>
              <a:rPr lang="en-US" sz="2050" dirty="0" smtClean="0">
                <a:solidFill>
                  <a:srgbClr val="000000"/>
                </a:solidFill>
                <a:latin typeface="Courier New" panose="02070309020205020404" pitchFamily="49" charset="0"/>
                <a:cs typeface="Courier New" panose="02070309020205020404" pitchFamily="49" charset="0"/>
              </a:rPr>
              <a:t>a[</a:t>
            </a:r>
            <a:r>
              <a:rPr lang="en-US" sz="2050" dirty="0" smtClean="0">
                <a:solidFill>
                  <a:srgbClr val="C00000"/>
                </a:solidFill>
                <a:latin typeface="Courier New" panose="02070309020205020404" pitchFamily="49" charset="0"/>
                <a:cs typeface="Courier New" panose="02070309020205020404" pitchFamily="49" charset="0"/>
              </a:rPr>
              <a:t>1</a:t>
            </a:r>
            <a:r>
              <a:rPr lang="en-US" sz="2050" dirty="0">
                <a:solidFill>
                  <a:srgbClr val="000000"/>
                </a:solidFill>
                <a:latin typeface="Courier New" panose="02070309020205020404" pitchFamily="49" charset="0"/>
                <a:cs typeface="Courier New" panose="02070309020205020404" pitchFamily="49" charset="0"/>
              </a:rPr>
              <a:t>]=</a:t>
            </a:r>
            <a:r>
              <a:rPr lang="en-US" sz="2050" dirty="0">
                <a:solidFill>
                  <a:srgbClr val="C00000"/>
                </a:solidFill>
                <a:latin typeface="Courier New" panose="02070309020205020404" pitchFamily="49" charset="0"/>
                <a:cs typeface="Courier New" panose="02070309020205020404" pitchFamily="49" charset="0"/>
              </a:rPr>
              <a:t>20</a:t>
            </a:r>
            <a:r>
              <a:rPr lang="en-US" sz="2050" dirty="0">
                <a:solidFill>
                  <a:srgbClr val="000000"/>
                </a:solidFill>
                <a:latin typeface="Courier New" panose="02070309020205020404" pitchFamily="49" charset="0"/>
                <a:cs typeface="Courier New" panose="02070309020205020404" pitchFamily="49" charset="0"/>
              </a:rPr>
              <a:t>;  </a:t>
            </a:r>
          </a:p>
          <a:p>
            <a:pPr marL="857250" lvl="2" indent="0" algn="just">
              <a:buNone/>
            </a:pPr>
            <a:r>
              <a:rPr lang="en-US" sz="2050" dirty="0">
                <a:solidFill>
                  <a:srgbClr val="000000"/>
                </a:solidFill>
                <a:latin typeface="Courier New" panose="02070309020205020404" pitchFamily="49" charset="0"/>
                <a:cs typeface="Courier New" panose="02070309020205020404" pitchFamily="49" charset="0"/>
              </a:rPr>
              <a:t>a[</a:t>
            </a:r>
            <a:r>
              <a:rPr lang="en-US" sz="2050" dirty="0">
                <a:solidFill>
                  <a:srgbClr val="C00000"/>
                </a:solidFill>
                <a:latin typeface="Courier New" panose="02070309020205020404" pitchFamily="49" charset="0"/>
                <a:cs typeface="Courier New" panose="02070309020205020404" pitchFamily="49" charset="0"/>
              </a:rPr>
              <a:t>2</a:t>
            </a:r>
            <a:r>
              <a:rPr lang="en-US" sz="2050" dirty="0">
                <a:solidFill>
                  <a:srgbClr val="000000"/>
                </a:solidFill>
                <a:latin typeface="Courier New" panose="02070309020205020404" pitchFamily="49" charset="0"/>
                <a:cs typeface="Courier New" panose="02070309020205020404" pitchFamily="49" charset="0"/>
              </a:rPr>
              <a:t>]=</a:t>
            </a:r>
            <a:r>
              <a:rPr lang="en-US" sz="2050" dirty="0">
                <a:solidFill>
                  <a:srgbClr val="C00000"/>
                </a:solidFill>
                <a:latin typeface="Courier New" panose="02070309020205020404" pitchFamily="49" charset="0"/>
                <a:cs typeface="Courier New" panose="02070309020205020404" pitchFamily="49" charset="0"/>
              </a:rPr>
              <a:t>70</a:t>
            </a:r>
            <a:r>
              <a:rPr lang="en-US" sz="2050" dirty="0">
                <a:solidFill>
                  <a:srgbClr val="000000"/>
                </a:solidFill>
                <a:latin typeface="Courier New" panose="02070309020205020404" pitchFamily="49" charset="0"/>
                <a:cs typeface="Courier New" panose="02070309020205020404" pitchFamily="49" charset="0"/>
              </a:rPr>
              <a:t>; </a:t>
            </a:r>
            <a:r>
              <a:rPr lang="en-US" sz="2050" dirty="0" smtClean="0">
                <a:solidFill>
                  <a:srgbClr val="000000"/>
                </a:solidFill>
                <a:latin typeface="Courier New" panose="02070309020205020404" pitchFamily="49" charset="0"/>
                <a:cs typeface="Courier New" panose="02070309020205020404" pitchFamily="49" charset="0"/>
              </a:rPr>
              <a:t>a[</a:t>
            </a:r>
            <a:r>
              <a:rPr lang="en-US" sz="2050" dirty="0" smtClean="0">
                <a:solidFill>
                  <a:srgbClr val="C00000"/>
                </a:solidFill>
                <a:latin typeface="Courier New" panose="02070309020205020404" pitchFamily="49" charset="0"/>
                <a:cs typeface="Courier New" panose="02070309020205020404" pitchFamily="49" charset="0"/>
              </a:rPr>
              <a:t>3</a:t>
            </a:r>
            <a:r>
              <a:rPr lang="en-US" sz="2050" dirty="0">
                <a:solidFill>
                  <a:srgbClr val="000000"/>
                </a:solidFill>
                <a:latin typeface="Courier New" panose="02070309020205020404" pitchFamily="49" charset="0"/>
                <a:cs typeface="Courier New" panose="02070309020205020404" pitchFamily="49" charset="0"/>
              </a:rPr>
              <a:t>]=</a:t>
            </a:r>
            <a:r>
              <a:rPr lang="en-US" sz="2050" dirty="0">
                <a:solidFill>
                  <a:srgbClr val="C00000"/>
                </a:solidFill>
                <a:latin typeface="Courier New" panose="02070309020205020404" pitchFamily="49" charset="0"/>
                <a:cs typeface="Courier New" panose="02070309020205020404" pitchFamily="49" charset="0"/>
              </a:rPr>
              <a:t>40</a:t>
            </a:r>
            <a:r>
              <a:rPr lang="en-US" sz="2050" dirty="0">
                <a:solidFill>
                  <a:srgbClr val="000000"/>
                </a:solidFill>
                <a:latin typeface="Courier New" panose="02070309020205020404" pitchFamily="49" charset="0"/>
                <a:cs typeface="Courier New" panose="02070309020205020404" pitchFamily="49" charset="0"/>
              </a:rPr>
              <a:t>;  </a:t>
            </a:r>
          </a:p>
          <a:p>
            <a:pPr marL="857250" lvl="2" indent="0" algn="just">
              <a:buNone/>
            </a:pPr>
            <a:r>
              <a:rPr lang="en-US" sz="2050" dirty="0">
                <a:solidFill>
                  <a:srgbClr val="000000"/>
                </a:solidFill>
                <a:latin typeface="Courier New" panose="02070309020205020404" pitchFamily="49" charset="0"/>
                <a:cs typeface="Courier New" panose="02070309020205020404" pitchFamily="49" charset="0"/>
              </a:rPr>
              <a:t>a[</a:t>
            </a:r>
            <a:r>
              <a:rPr lang="en-US" sz="2050" dirty="0">
                <a:solidFill>
                  <a:srgbClr val="C00000"/>
                </a:solidFill>
                <a:latin typeface="Courier New" panose="02070309020205020404" pitchFamily="49" charset="0"/>
                <a:cs typeface="Courier New" panose="02070309020205020404" pitchFamily="49" charset="0"/>
              </a:rPr>
              <a:t>4</a:t>
            </a:r>
            <a:r>
              <a:rPr lang="en-US" sz="2050" dirty="0">
                <a:solidFill>
                  <a:srgbClr val="000000"/>
                </a:solidFill>
                <a:latin typeface="Courier New" panose="02070309020205020404" pitchFamily="49" charset="0"/>
                <a:cs typeface="Courier New" panose="02070309020205020404" pitchFamily="49" charset="0"/>
              </a:rPr>
              <a:t>]=</a:t>
            </a:r>
            <a:r>
              <a:rPr lang="en-US" sz="2050" dirty="0">
                <a:solidFill>
                  <a:srgbClr val="C00000"/>
                </a:solidFill>
                <a:latin typeface="Courier New" panose="02070309020205020404" pitchFamily="49" charset="0"/>
                <a:cs typeface="Courier New" panose="02070309020205020404" pitchFamily="49" charset="0"/>
              </a:rPr>
              <a:t>50</a:t>
            </a:r>
            <a:r>
              <a:rPr lang="en-US" sz="2050" dirty="0">
                <a:solidFill>
                  <a:srgbClr val="000000"/>
                </a:solidFill>
                <a:latin typeface="Courier New" panose="02070309020205020404" pitchFamily="49" charset="0"/>
                <a:cs typeface="Courier New" panose="02070309020205020404" pitchFamily="49" charset="0"/>
              </a:rPr>
              <a:t>;  </a:t>
            </a:r>
          </a:p>
          <a:p>
            <a:pPr marL="857250" lvl="2" indent="0" algn="just">
              <a:buNone/>
            </a:pPr>
            <a:r>
              <a:rPr lang="en-US" sz="2050" dirty="0">
                <a:solidFill>
                  <a:srgbClr val="008200"/>
                </a:solidFill>
                <a:latin typeface="Courier New" panose="02070309020205020404" pitchFamily="49" charset="0"/>
                <a:cs typeface="Courier New" panose="02070309020205020404" pitchFamily="49" charset="0"/>
              </a:rPr>
              <a:t>//traversing array</a:t>
            </a:r>
            <a:r>
              <a:rPr lang="en-US" sz="2050" dirty="0">
                <a:solidFill>
                  <a:srgbClr val="000000"/>
                </a:solidFill>
                <a:latin typeface="Courier New" panose="02070309020205020404" pitchFamily="49" charset="0"/>
                <a:cs typeface="Courier New" panose="02070309020205020404" pitchFamily="49" charset="0"/>
              </a:rPr>
              <a:t>  </a:t>
            </a:r>
          </a:p>
          <a:p>
            <a:pPr marL="857250" lvl="2" indent="0" algn="just">
              <a:buNone/>
            </a:pPr>
            <a:r>
              <a:rPr lang="en-US" sz="2050" b="1" dirty="0">
                <a:solidFill>
                  <a:srgbClr val="006699"/>
                </a:solidFill>
                <a:latin typeface="Courier New" panose="02070309020205020404" pitchFamily="49" charset="0"/>
                <a:cs typeface="Courier New" panose="02070309020205020404" pitchFamily="49" charset="0"/>
              </a:rPr>
              <a:t>for</a:t>
            </a:r>
            <a:r>
              <a:rPr lang="en-US" sz="2050" dirty="0">
                <a:solidFill>
                  <a:srgbClr val="000000"/>
                </a:solidFill>
                <a:latin typeface="Courier New" panose="02070309020205020404" pitchFamily="49" charset="0"/>
                <a:cs typeface="Courier New" panose="02070309020205020404" pitchFamily="49" charset="0"/>
              </a:rPr>
              <a:t>(</a:t>
            </a:r>
            <a:r>
              <a:rPr lang="en-US" sz="2050" b="1" dirty="0" err="1">
                <a:solidFill>
                  <a:srgbClr val="006699"/>
                </a:solidFill>
                <a:latin typeface="Courier New" panose="02070309020205020404" pitchFamily="49" charset="0"/>
                <a:cs typeface="Courier New" panose="02070309020205020404" pitchFamily="49" charset="0"/>
              </a:rPr>
              <a:t>int</a:t>
            </a:r>
            <a:r>
              <a:rPr lang="en-US" sz="2050" dirty="0">
                <a:solidFill>
                  <a:srgbClr val="000000"/>
                </a:solidFill>
                <a:latin typeface="Courier New" panose="02070309020205020404" pitchFamily="49" charset="0"/>
                <a:cs typeface="Courier New" panose="02070309020205020404" pitchFamily="49" charset="0"/>
              </a:rPr>
              <a:t> </a:t>
            </a:r>
            <a:r>
              <a:rPr lang="en-US" sz="2050" dirty="0" err="1">
                <a:solidFill>
                  <a:srgbClr val="000000"/>
                </a:solidFill>
                <a:latin typeface="Courier New" panose="02070309020205020404" pitchFamily="49" charset="0"/>
                <a:cs typeface="Courier New" panose="02070309020205020404" pitchFamily="49" charset="0"/>
              </a:rPr>
              <a:t>i</a:t>
            </a:r>
            <a:r>
              <a:rPr lang="en-US" sz="2050" dirty="0">
                <a:solidFill>
                  <a:srgbClr val="000000"/>
                </a:solidFill>
                <a:latin typeface="Courier New" panose="02070309020205020404" pitchFamily="49" charset="0"/>
                <a:cs typeface="Courier New" panose="02070309020205020404" pitchFamily="49" charset="0"/>
              </a:rPr>
              <a:t>=</a:t>
            </a:r>
            <a:r>
              <a:rPr lang="en-US" sz="2050" dirty="0">
                <a:solidFill>
                  <a:srgbClr val="C00000"/>
                </a:solidFill>
                <a:latin typeface="Courier New" panose="02070309020205020404" pitchFamily="49" charset="0"/>
                <a:cs typeface="Courier New" panose="02070309020205020404" pitchFamily="49" charset="0"/>
              </a:rPr>
              <a:t>0</a:t>
            </a:r>
            <a:r>
              <a:rPr lang="en-US" sz="2050" dirty="0">
                <a:solidFill>
                  <a:srgbClr val="000000"/>
                </a:solidFill>
                <a:latin typeface="Courier New" panose="02070309020205020404" pitchFamily="49" charset="0"/>
                <a:cs typeface="Courier New" panose="02070309020205020404" pitchFamily="49" charset="0"/>
              </a:rPr>
              <a:t>;i&lt;</a:t>
            </a:r>
            <a:r>
              <a:rPr lang="en-US" sz="2050" dirty="0" err="1">
                <a:solidFill>
                  <a:srgbClr val="000000"/>
                </a:solidFill>
                <a:latin typeface="Courier New" panose="02070309020205020404" pitchFamily="49" charset="0"/>
                <a:cs typeface="Courier New" panose="02070309020205020404" pitchFamily="49" charset="0"/>
              </a:rPr>
              <a:t>a.length;i</a:t>
            </a:r>
            <a:r>
              <a:rPr lang="en-US" sz="2050" dirty="0" smtClean="0">
                <a:solidFill>
                  <a:srgbClr val="000000"/>
                </a:solidFill>
                <a:latin typeface="Courier New" panose="02070309020205020404" pitchFamily="49" charset="0"/>
                <a:cs typeface="Courier New" panose="02070309020205020404" pitchFamily="49" charset="0"/>
              </a:rPr>
              <a:t>++){</a:t>
            </a:r>
          </a:p>
          <a:p>
            <a:pPr marL="857250" lvl="2" indent="0" algn="just">
              <a:buNone/>
            </a:pPr>
            <a:r>
              <a:rPr lang="en-US" sz="2050" dirty="0" smtClean="0">
                <a:solidFill>
                  <a:srgbClr val="008200"/>
                </a:solidFill>
                <a:latin typeface="Courier New" panose="02070309020205020404" pitchFamily="49" charset="0"/>
                <a:cs typeface="Courier New" panose="02070309020205020404" pitchFamily="49" charset="0"/>
              </a:rPr>
              <a:t>//</a:t>
            </a:r>
            <a:r>
              <a:rPr lang="en-US" sz="2050" dirty="0">
                <a:solidFill>
                  <a:srgbClr val="008200"/>
                </a:solidFill>
                <a:latin typeface="Courier New" panose="02070309020205020404" pitchFamily="49" charset="0"/>
                <a:cs typeface="Courier New" panose="02070309020205020404" pitchFamily="49" charset="0"/>
              </a:rPr>
              <a:t>length is the property of array</a:t>
            </a:r>
            <a:r>
              <a:rPr lang="en-US" sz="2050" dirty="0">
                <a:solidFill>
                  <a:srgbClr val="000000"/>
                </a:solidFill>
                <a:latin typeface="Courier New" panose="02070309020205020404" pitchFamily="49" charset="0"/>
                <a:cs typeface="Courier New" panose="02070309020205020404" pitchFamily="49" charset="0"/>
              </a:rPr>
              <a:t>  </a:t>
            </a:r>
          </a:p>
          <a:p>
            <a:pPr marL="857250" lvl="2" indent="0" algn="just">
              <a:buNone/>
            </a:pPr>
            <a:r>
              <a:rPr lang="en-US" sz="2050" dirty="0" err="1" smtClean="0">
                <a:solidFill>
                  <a:srgbClr val="000000"/>
                </a:solidFill>
                <a:latin typeface="Courier New" panose="02070309020205020404" pitchFamily="49" charset="0"/>
                <a:cs typeface="Courier New" panose="02070309020205020404" pitchFamily="49" charset="0"/>
              </a:rPr>
              <a:t>System.out.println</a:t>
            </a:r>
            <a:r>
              <a:rPr lang="en-US" sz="2050" dirty="0" smtClean="0">
                <a:solidFill>
                  <a:srgbClr val="000000"/>
                </a:solidFill>
                <a:latin typeface="Courier New" panose="02070309020205020404" pitchFamily="49" charset="0"/>
                <a:cs typeface="Courier New" panose="02070309020205020404" pitchFamily="49" charset="0"/>
              </a:rPr>
              <a:t>(a[</a:t>
            </a:r>
            <a:r>
              <a:rPr lang="en-US" sz="2050" dirty="0" err="1" smtClean="0">
                <a:solidFill>
                  <a:srgbClr val="000000"/>
                </a:solidFill>
                <a:latin typeface="Courier New" panose="02070309020205020404" pitchFamily="49" charset="0"/>
                <a:cs typeface="Courier New" panose="02070309020205020404" pitchFamily="49" charset="0"/>
              </a:rPr>
              <a:t>i</a:t>
            </a:r>
            <a:r>
              <a:rPr lang="en-US" sz="2050" dirty="0" smtClean="0">
                <a:solidFill>
                  <a:srgbClr val="000000"/>
                </a:solidFill>
                <a:latin typeface="Courier New" panose="02070309020205020404" pitchFamily="49" charset="0"/>
                <a:cs typeface="Courier New" panose="02070309020205020404" pitchFamily="49" charset="0"/>
              </a:rPr>
              <a:t>]);</a:t>
            </a:r>
            <a:r>
              <a:rPr lang="en-US" sz="2050" dirty="0">
                <a:solidFill>
                  <a:srgbClr val="000000"/>
                </a:solidFill>
                <a:latin typeface="Courier New" panose="02070309020205020404" pitchFamily="49" charset="0"/>
                <a:cs typeface="Courier New" panose="02070309020205020404" pitchFamily="49" charset="0"/>
              </a:rPr>
              <a:t>  </a:t>
            </a:r>
          </a:p>
          <a:p>
            <a:pPr marL="857250" lvl="2" indent="0" algn="just">
              <a:buNone/>
            </a:pPr>
            <a:r>
              <a:rPr lang="en-US" sz="2050" dirty="0" smtClean="0">
                <a:solidFill>
                  <a:srgbClr val="000000"/>
                </a:solidFill>
                <a:latin typeface="Courier New" panose="02070309020205020404" pitchFamily="49" charset="0"/>
                <a:cs typeface="Courier New" panose="02070309020205020404" pitchFamily="49" charset="0"/>
              </a:rPr>
              <a:t>}</a:t>
            </a:r>
          </a:p>
          <a:p>
            <a:pPr marL="400050" lvl="1" indent="0" algn="just">
              <a:buNone/>
            </a:pPr>
            <a:r>
              <a:rPr lang="en-US" sz="2050" dirty="0" smtClean="0">
                <a:solidFill>
                  <a:srgbClr val="000000"/>
                </a:solidFill>
                <a:latin typeface="Courier New" panose="02070309020205020404" pitchFamily="49" charset="0"/>
                <a:cs typeface="Courier New" panose="02070309020205020404" pitchFamily="49" charset="0"/>
              </a:rPr>
              <a:t>}</a:t>
            </a:r>
          </a:p>
          <a:p>
            <a:pPr marL="0" indent="0" algn="just">
              <a:buNone/>
            </a:pPr>
            <a:r>
              <a:rPr lang="en-US" sz="2050" dirty="0" smtClean="0">
                <a:solidFill>
                  <a:srgbClr val="000000"/>
                </a:solidFill>
                <a:latin typeface="Courier New" panose="02070309020205020404" pitchFamily="49" charset="0"/>
                <a:cs typeface="Courier New" panose="02070309020205020404" pitchFamily="49" charset="0"/>
              </a:rPr>
              <a:t>}</a:t>
            </a:r>
            <a:r>
              <a:rPr lang="en-US" sz="2050" dirty="0">
                <a:solidFill>
                  <a:srgbClr val="000000"/>
                </a:solidFill>
                <a:latin typeface="Courier New" panose="02070309020205020404" pitchFamily="49" charset="0"/>
                <a:cs typeface="Courier New" panose="02070309020205020404" pitchFamily="49" charset="0"/>
              </a:rPr>
              <a:t>  </a:t>
            </a:r>
          </a:p>
          <a:p>
            <a:pPr marL="400050" lvl="1" indent="0">
              <a:buNone/>
            </a:pPr>
            <a:r>
              <a:rPr lang="en-US" sz="2050" dirty="0">
                <a:solidFill>
                  <a:srgbClr val="000000"/>
                </a:solidFill>
                <a:latin typeface="Courier New" panose="02070309020205020404" pitchFamily="49" charset="0"/>
                <a:cs typeface="Courier New" panose="02070309020205020404" pitchFamily="49" charset="0"/>
              </a:rPr>
              <a:t> </a:t>
            </a:r>
            <a:endParaRPr lang="en-US" sz="2050" dirty="0">
              <a:latin typeface="Courier New" panose="02070309020205020404" pitchFamily="49" charset="0"/>
              <a:cs typeface="Courier New" panose="02070309020205020404" pitchFamily="49" charset="0"/>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11</a:t>
            </a:fld>
            <a:endParaRPr lang="en-US"/>
          </a:p>
        </p:txBody>
      </p:sp>
    </p:spTree>
    <p:extLst>
      <p:ext uri="{BB962C8B-B14F-4D97-AF65-F5344CB8AC3E}">
        <p14:creationId xmlns:p14="http://schemas.microsoft.com/office/powerpoint/2010/main" val="284195974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a:t>Single Dimensional Array</a:t>
            </a:r>
          </a:p>
        </p:txBody>
      </p:sp>
      <p:sp>
        <p:nvSpPr>
          <p:cNvPr id="3" name="Content Placeholder 2"/>
          <p:cNvSpPr>
            <a:spLocks noGrp="1"/>
          </p:cNvSpPr>
          <p:nvPr>
            <p:ph idx="1"/>
          </p:nvPr>
        </p:nvSpPr>
        <p:spPr>
          <a:xfrm>
            <a:off x="35391" y="914400"/>
            <a:ext cx="9032409" cy="5638800"/>
          </a:xfrm>
        </p:spPr>
        <p:txBody>
          <a:bodyPr/>
          <a:lstStyle/>
          <a:p>
            <a:r>
              <a:rPr lang="en-US" dirty="0"/>
              <a:t>We can declare, instantiate and initialize the java array together by</a:t>
            </a:r>
            <a:r>
              <a:rPr lang="en-US" dirty="0" smtClean="0"/>
              <a:t>:</a:t>
            </a:r>
          </a:p>
          <a:p>
            <a:pPr marL="400050" lvl="1" indent="0">
              <a:buNone/>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a:t>
            </a:r>
            <a:r>
              <a:rPr lang="en-US" dirty="0">
                <a:solidFill>
                  <a:srgbClr val="C00000"/>
                </a:solidFill>
                <a:latin typeface="verdana" panose="020B0604030504040204" pitchFamily="34" charset="0"/>
              </a:rPr>
              <a:t>33</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3</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4</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a:t>
            </a:r>
            <a:r>
              <a:rPr lang="en-US" dirty="0" smtClean="0">
                <a:solidFill>
                  <a:srgbClr val="000000"/>
                </a:solidFill>
                <a:latin typeface="verdana" panose="020B0604030504040204" pitchFamily="34" charset="0"/>
              </a:rPr>
              <a:t>};</a:t>
            </a:r>
          </a:p>
          <a:p>
            <a:pPr marL="400050" lvl="1" indent="0">
              <a:buNone/>
            </a:pPr>
            <a:r>
              <a:rPr lang="en-US" dirty="0" smtClean="0">
                <a:solidFill>
                  <a:srgbClr val="008200"/>
                </a:solidFill>
                <a:latin typeface="verdana" panose="020B0604030504040204" pitchFamily="34" charset="0"/>
              </a:rPr>
              <a:t>//</a:t>
            </a:r>
            <a:r>
              <a:rPr lang="en-US" dirty="0">
                <a:solidFill>
                  <a:srgbClr val="008200"/>
                </a:solidFill>
                <a:latin typeface="verdana" panose="020B0604030504040204" pitchFamily="34" charset="0"/>
              </a:rPr>
              <a:t>declaration, instantiation and initialization</a:t>
            </a:r>
            <a:r>
              <a:rPr lang="en-US" dirty="0">
                <a:solidFill>
                  <a:srgbClr val="000000"/>
                </a:solidFill>
                <a:latin typeface="verdana" panose="020B0604030504040204" pitchFamily="34" charset="0"/>
              </a:rPr>
              <a:t>  </a:t>
            </a:r>
            <a:r>
              <a:rPr lang="en-US" dirty="0">
                <a:solidFill>
                  <a:srgbClr val="000000"/>
                </a:solidFill>
                <a:latin typeface="Courier New" panose="02070309020205020404" pitchFamily="49" charset="0"/>
                <a:cs typeface="Courier New" panose="02070309020205020404" pitchFamily="49" charset="0"/>
              </a:rPr>
              <a:t> </a:t>
            </a:r>
            <a:endParaRPr lang="en-US" dirty="0" smtClean="0">
              <a:solidFill>
                <a:srgbClr val="000000"/>
              </a:solidFill>
              <a:latin typeface="Courier New" panose="02070309020205020404" pitchFamily="49" charset="0"/>
              <a:cs typeface="Courier New" panose="02070309020205020404" pitchFamily="49" charset="0"/>
            </a:endParaRPr>
          </a:p>
          <a:p>
            <a:r>
              <a:rPr lang="en-US" dirty="0" smtClean="0"/>
              <a:t>Example</a:t>
            </a:r>
          </a:p>
          <a:p>
            <a:pPr marL="0" indent="0" algn="just">
              <a:buNone/>
            </a:pPr>
            <a:r>
              <a:rPr lang="en-US" sz="1925" b="1" dirty="0">
                <a:solidFill>
                  <a:srgbClr val="006699"/>
                </a:solidFill>
                <a:latin typeface="verdana" panose="020B0604030504040204" pitchFamily="34" charset="0"/>
              </a:rPr>
              <a:t>class</a:t>
            </a:r>
            <a:r>
              <a:rPr lang="en-US" sz="1925" dirty="0">
                <a:solidFill>
                  <a:srgbClr val="000000"/>
                </a:solidFill>
                <a:latin typeface="verdana" panose="020B0604030504040204" pitchFamily="34" charset="0"/>
              </a:rPr>
              <a:t> Testarray1{  </a:t>
            </a:r>
          </a:p>
          <a:p>
            <a:pPr marL="400050" lvl="1" indent="0" algn="just">
              <a:buNone/>
            </a:pPr>
            <a:r>
              <a:rPr lang="en-US" sz="1925" b="1" dirty="0">
                <a:solidFill>
                  <a:srgbClr val="006699"/>
                </a:solidFill>
                <a:latin typeface="verdana" panose="020B0604030504040204" pitchFamily="34" charset="0"/>
              </a:rPr>
              <a:t>public</a:t>
            </a:r>
            <a:r>
              <a:rPr lang="en-US" sz="1925" dirty="0">
                <a:solidFill>
                  <a:srgbClr val="000000"/>
                </a:solidFill>
                <a:latin typeface="verdana" panose="020B0604030504040204" pitchFamily="34" charset="0"/>
              </a:rPr>
              <a:t> </a:t>
            </a:r>
            <a:r>
              <a:rPr lang="en-US" sz="1925" b="1" dirty="0">
                <a:solidFill>
                  <a:srgbClr val="006699"/>
                </a:solidFill>
                <a:latin typeface="verdana" panose="020B0604030504040204" pitchFamily="34" charset="0"/>
              </a:rPr>
              <a:t>static</a:t>
            </a:r>
            <a:r>
              <a:rPr lang="en-US" sz="1925" dirty="0">
                <a:solidFill>
                  <a:srgbClr val="000000"/>
                </a:solidFill>
                <a:latin typeface="verdana" panose="020B0604030504040204" pitchFamily="34" charset="0"/>
              </a:rPr>
              <a:t> </a:t>
            </a:r>
            <a:r>
              <a:rPr lang="en-US" sz="1925" b="1" dirty="0">
                <a:solidFill>
                  <a:srgbClr val="006699"/>
                </a:solidFill>
                <a:latin typeface="verdana" panose="020B0604030504040204" pitchFamily="34" charset="0"/>
              </a:rPr>
              <a:t>void</a:t>
            </a:r>
            <a:r>
              <a:rPr lang="en-US" sz="1925" dirty="0">
                <a:solidFill>
                  <a:srgbClr val="000000"/>
                </a:solidFill>
                <a:latin typeface="verdana" panose="020B0604030504040204" pitchFamily="34" charset="0"/>
              </a:rPr>
              <a:t> main(String </a:t>
            </a:r>
            <a:r>
              <a:rPr lang="en-US" sz="1925" dirty="0" err="1">
                <a:solidFill>
                  <a:srgbClr val="000000"/>
                </a:solidFill>
                <a:latin typeface="verdana" panose="020B0604030504040204" pitchFamily="34" charset="0"/>
              </a:rPr>
              <a:t>args</a:t>
            </a:r>
            <a:r>
              <a:rPr lang="en-US" sz="1925" dirty="0">
                <a:solidFill>
                  <a:srgbClr val="000000"/>
                </a:solidFill>
                <a:latin typeface="verdana" panose="020B0604030504040204" pitchFamily="34" charset="0"/>
              </a:rPr>
              <a:t>[]){  </a:t>
            </a:r>
          </a:p>
          <a:p>
            <a:pPr marL="857250" lvl="2" indent="0" algn="just">
              <a:buNone/>
            </a:pPr>
            <a:r>
              <a:rPr lang="en-US" sz="1925" b="1" dirty="0" err="1">
                <a:solidFill>
                  <a:srgbClr val="006699"/>
                </a:solidFill>
                <a:latin typeface="verdana" panose="020B0604030504040204" pitchFamily="34" charset="0"/>
              </a:rPr>
              <a:t>int</a:t>
            </a:r>
            <a:r>
              <a:rPr lang="en-US" sz="1925" dirty="0">
                <a:solidFill>
                  <a:srgbClr val="000000"/>
                </a:solidFill>
                <a:latin typeface="verdana" panose="020B0604030504040204" pitchFamily="34" charset="0"/>
              </a:rPr>
              <a:t> a[]={</a:t>
            </a:r>
            <a:r>
              <a:rPr lang="en-US" sz="1925" dirty="0">
                <a:solidFill>
                  <a:srgbClr val="C00000"/>
                </a:solidFill>
                <a:latin typeface="verdana" panose="020B0604030504040204" pitchFamily="34" charset="0"/>
              </a:rPr>
              <a:t>33</a:t>
            </a:r>
            <a:r>
              <a:rPr lang="en-US" sz="1925" dirty="0">
                <a:solidFill>
                  <a:srgbClr val="000000"/>
                </a:solidFill>
                <a:latin typeface="verdana" panose="020B0604030504040204" pitchFamily="34" charset="0"/>
              </a:rPr>
              <a:t>,</a:t>
            </a:r>
            <a:r>
              <a:rPr lang="en-US" sz="1925" dirty="0">
                <a:solidFill>
                  <a:srgbClr val="C00000"/>
                </a:solidFill>
                <a:latin typeface="verdana" panose="020B0604030504040204" pitchFamily="34" charset="0"/>
              </a:rPr>
              <a:t>3</a:t>
            </a:r>
            <a:r>
              <a:rPr lang="en-US" sz="1925" dirty="0">
                <a:solidFill>
                  <a:srgbClr val="000000"/>
                </a:solidFill>
                <a:latin typeface="verdana" panose="020B0604030504040204" pitchFamily="34" charset="0"/>
              </a:rPr>
              <a:t>,</a:t>
            </a:r>
            <a:r>
              <a:rPr lang="en-US" sz="1925" dirty="0">
                <a:solidFill>
                  <a:srgbClr val="C00000"/>
                </a:solidFill>
                <a:latin typeface="verdana" panose="020B0604030504040204" pitchFamily="34" charset="0"/>
              </a:rPr>
              <a:t>4</a:t>
            </a:r>
            <a:r>
              <a:rPr lang="en-US" sz="1925" dirty="0">
                <a:solidFill>
                  <a:srgbClr val="000000"/>
                </a:solidFill>
                <a:latin typeface="verdana" panose="020B0604030504040204" pitchFamily="34" charset="0"/>
              </a:rPr>
              <a:t>,</a:t>
            </a:r>
            <a:r>
              <a:rPr lang="en-US" sz="1925" dirty="0">
                <a:solidFill>
                  <a:srgbClr val="C00000"/>
                </a:solidFill>
                <a:latin typeface="verdana" panose="020B0604030504040204" pitchFamily="34" charset="0"/>
              </a:rPr>
              <a:t>5</a:t>
            </a:r>
            <a:r>
              <a:rPr lang="en-US" sz="1925" dirty="0">
                <a:solidFill>
                  <a:srgbClr val="000000"/>
                </a:solidFill>
                <a:latin typeface="verdana" panose="020B0604030504040204" pitchFamily="34" charset="0"/>
              </a:rPr>
              <a:t>};</a:t>
            </a:r>
            <a:r>
              <a:rPr lang="en-US" sz="1925" dirty="0">
                <a:solidFill>
                  <a:srgbClr val="008200"/>
                </a:solidFill>
                <a:latin typeface="verdana" panose="020B0604030504040204" pitchFamily="34" charset="0"/>
              </a:rPr>
              <a:t>//declaration, instantiation and initialization</a:t>
            </a:r>
            <a:r>
              <a:rPr lang="en-US" sz="1925" dirty="0">
                <a:solidFill>
                  <a:srgbClr val="000000"/>
                </a:solidFill>
                <a:latin typeface="verdana" panose="020B0604030504040204" pitchFamily="34" charset="0"/>
              </a:rPr>
              <a:t>  </a:t>
            </a:r>
          </a:p>
          <a:p>
            <a:pPr marL="857250" lvl="2" indent="0" algn="just">
              <a:buNone/>
            </a:pPr>
            <a:r>
              <a:rPr lang="en-US" sz="1925" dirty="0">
                <a:solidFill>
                  <a:srgbClr val="008200"/>
                </a:solidFill>
                <a:latin typeface="verdana" panose="020B0604030504040204" pitchFamily="34" charset="0"/>
              </a:rPr>
              <a:t>//printing array</a:t>
            </a:r>
            <a:r>
              <a:rPr lang="en-US" sz="1925" dirty="0">
                <a:solidFill>
                  <a:srgbClr val="000000"/>
                </a:solidFill>
                <a:latin typeface="verdana" panose="020B0604030504040204" pitchFamily="34" charset="0"/>
              </a:rPr>
              <a:t>  </a:t>
            </a:r>
          </a:p>
          <a:p>
            <a:pPr marL="857250" lvl="2" indent="0" algn="just">
              <a:buNone/>
            </a:pPr>
            <a:r>
              <a:rPr lang="en-US" sz="1925" b="1" dirty="0">
                <a:solidFill>
                  <a:srgbClr val="006699"/>
                </a:solidFill>
                <a:latin typeface="verdana" panose="020B0604030504040204" pitchFamily="34" charset="0"/>
              </a:rPr>
              <a:t>for</a:t>
            </a:r>
            <a:r>
              <a:rPr lang="en-US" sz="1925" dirty="0">
                <a:solidFill>
                  <a:srgbClr val="000000"/>
                </a:solidFill>
                <a:latin typeface="verdana" panose="020B0604030504040204" pitchFamily="34" charset="0"/>
              </a:rPr>
              <a:t>(</a:t>
            </a:r>
            <a:r>
              <a:rPr lang="en-US" sz="1925" b="1" dirty="0" err="1">
                <a:solidFill>
                  <a:srgbClr val="006699"/>
                </a:solidFill>
                <a:latin typeface="verdana" panose="020B0604030504040204" pitchFamily="34" charset="0"/>
              </a:rPr>
              <a:t>int</a:t>
            </a:r>
            <a:r>
              <a:rPr lang="en-US" sz="1925" dirty="0">
                <a:solidFill>
                  <a:srgbClr val="000000"/>
                </a:solidFill>
                <a:latin typeface="verdana" panose="020B0604030504040204" pitchFamily="34" charset="0"/>
              </a:rPr>
              <a:t> </a:t>
            </a:r>
            <a:r>
              <a:rPr lang="en-US" sz="1925" dirty="0" err="1">
                <a:solidFill>
                  <a:srgbClr val="000000"/>
                </a:solidFill>
                <a:latin typeface="verdana" panose="020B0604030504040204" pitchFamily="34" charset="0"/>
              </a:rPr>
              <a:t>i</a:t>
            </a:r>
            <a:r>
              <a:rPr lang="en-US" sz="1925" dirty="0">
                <a:solidFill>
                  <a:srgbClr val="000000"/>
                </a:solidFill>
                <a:latin typeface="verdana" panose="020B0604030504040204" pitchFamily="34" charset="0"/>
              </a:rPr>
              <a:t>=</a:t>
            </a:r>
            <a:r>
              <a:rPr lang="en-US" sz="1925" dirty="0">
                <a:solidFill>
                  <a:srgbClr val="C00000"/>
                </a:solidFill>
                <a:latin typeface="verdana" panose="020B0604030504040204" pitchFamily="34" charset="0"/>
              </a:rPr>
              <a:t>0</a:t>
            </a:r>
            <a:r>
              <a:rPr lang="en-US" sz="1925" dirty="0">
                <a:solidFill>
                  <a:srgbClr val="000000"/>
                </a:solidFill>
                <a:latin typeface="verdana" panose="020B0604030504040204" pitchFamily="34" charset="0"/>
              </a:rPr>
              <a:t>;i&lt;</a:t>
            </a:r>
            <a:r>
              <a:rPr lang="en-US" sz="1925" dirty="0" err="1">
                <a:solidFill>
                  <a:srgbClr val="000000"/>
                </a:solidFill>
                <a:latin typeface="verdana" panose="020B0604030504040204" pitchFamily="34" charset="0"/>
              </a:rPr>
              <a:t>a.length;i</a:t>
            </a:r>
            <a:r>
              <a:rPr lang="en-US" sz="1925" dirty="0">
                <a:solidFill>
                  <a:srgbClr val="000000"/>
                </a:solidFill>
                <a:latin typeface="verdana" panose="020B0604030504040204" pitchFamily="34" charset="0"/>
              </a:rPr>
              <a:t>++)</a:t>
            </a:r>
            <a:r>
              <a:rPr lang="en-US" sz="1925" dirty="0">
                <a:solidFill>
                  <a:srgbClr val="008200"/>
                </a:solidFill>
                <a:latin typeface="verdana" panose="020B0604030504040204" pitchFamily="34" charset="0"/>
              </a:rPr>
              <a:t>//length is the property of array</a:t>
            </a:r>
            <a:r>
              <a:rPr lang="en-US" sz="1925" dirty="0">
                <a:solidFill>
                  <a:srgbClr val="000000"/>
                </a:solidFill>
                <a:latin typeface="verdana" panose="020B0604030504040204" pitchFamily="34" charset="0"/>
              </a:rPr>
              <a:t>  </a:t>
            </a:r>
          </a:p>
          <a:p>
            <a:pPr marL="857250" lvl="2" indent="0" algn="just">
              <a:buNone/>
            </a:pPr>
            <a:r>
              <a:rPr lang="en-US" sz="1925" dirty="0" err="1">
                <a:solidFill>
                  <a:srgbClr val="000000"/>
                </a:solidFill>
                <a:latin typeface="verdana" panose="020B0604030504040204" pitchFamily="34" charset="0"/>
              </a:rPr>
              <a:t>System.out.println</a:t>
            </a:r>
            <a:r>
              <a:rPr lang="en-US" sz="1925" dirty="0">
                <a:solidFill>
                  <a:srgbClr val="000000"/>
                </a:solidFill>
                <a:latin typeface="verdana" panose="020B0604030504040204" pitchFamily="34" charset="0"/>
              </a:rPr>
              <a:t>(a[</a:t>
            </a:r>
            <a:r>
              <a:rPr lang="en-US" sz="1925" dirty="0" err="1">
                <a:solidFill>
                  <a:srgbClr val="000000"/>
                </a:solidFill>
                <a:latin typeface="verdana" panose="020B0604030504040204" pitchFamily="34" charset="0"/>
              </a:rPr>
              <a:t>i</a:t>
            </a:r>
            <a:r>
              <a:rPr lang="en-US" sz="1925" dirty="0">
                <a:solidFill>
                  <a:srgbClr val="000000"/>
                </a:solidFill>
                <a:latin typeface="verdana" panose="020B0604030504040204" pitchFamily="34" charset="0"/>
              </a:rPr>
              <a:t>]);  </a:t>
            </a:r>
          </a:p>
          <a:p>
            <a:pPr marL="400050" lvl="1" indent="0" algn="just">
              <a:buNone/>
            </a:pPr>
            <a:r>
              <a:rPr lang="en-US" sz="1925" dirty="0" smtClean="0">
                <a:solidFill>
                  <a:srgbClr val="000000"/>
                </a:solidFill>
                <a:latin typeface="verdana" panose="020B0604030504040204" pitchFamily="34" charset="0"/>
              </a:rPr>
              <a:t>}</a:t>
            </a:r>
          </a:p>
          <a:p>
            <a:pPr marL="0" indent="0" algn="just">
              <a:buNone/>
            </a:pPr>
            <a:r>
              <a:rPr lang="en-US" sz="1925" dirty="0" smtClean="0">
                <a:solidFill>
                  <a:srgbClr val="000000"/>
                </a:solidFill>
                <a:latin typeface="verdana" panose="020B0604030504040204" pitchFamily="34" charset="0"/>
              </a:rPr>
              <a:t>}</a:t>
            </a:r>
            <a:r>
              <a:rPr lang="en-US" sz="1925" dirty="0">
                <a:solidFill>
                  <a:srgbClr val="000000"/>
                </a:solidFill>
                <a:latin typeface="verdana" panose="020B0604030504040204" pitchFamily="34" charset="0"/>
              </a:rPr>
              <a:t> </a:t>
            </a:r>
            <a:r>
              <a:rPr lang="en-US" sz="2000" dirty="0">
                <a:solidFill>
                  <a:srgbClr val="000000"/>
                </a:solidFill>
                <a:latin typeface="verdana" panose="020B0604030504040204" pitchFamily="34" charset="0"/>
              </a:rPr>
              <a:t> </a:t>
            </a:r>
          </a:p>
          <a:p>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12</a:t>
            </a:fld>
            <a:endParaRPr lang="en-US"/>
          </a:p>
        </p:txBody>
      </p:sp>
    </p:spTree>
    <p:extLst>
      <p:ext uri="{BB962C8B-B14F-4D97-AF65-F5344CB8AC3E}">
        <p14:creationId xmlns:p14="http://schemas.microsoft.com/office/powerpoint/2010/main" val="17548257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a:t>For-each Loop for Java Array</a:t>
            </a:r>
          </a:p>
        </p:txBody>
      </p:sp>
      <p:sp>
        <p:nvSpPr>
          <p:cNvPr id="3" name="Content Placeholder 2"/>
          <p:cNvSpPr>
            <a:spLocks noGrp="1"/>
          </p:cNvSpPr>
          <p:nvPr>
            <p:ph idx="1"/>
          </p:nvPr>
        </p:nvSpPr>
        <p:spPr>
          <a:xfrm>
            <a:off x="35391" y="914400"/>
            <a:ext cx="9032409" cy="5638800"/>
          </a:xfrm>
        </p:spPr>
        <p:txBody>
          <a:bodyPr/>
          <a:lstStyle/>
          <a:p>
            <a:r>
              <a:rPr lang="en-US" dirty="0"/>
              <a:t>We can also print the Java array using for-each loop. The Java for-each loop prints the array elements one by one. It holds an array element in a variable, then executes the body of the loop.</a:t>
            </a:r>
          </a:p>
          <a:p>
            <a:endParaRPr lang="en-US" dirty="0" smtClean="0"/>
          </a:p>
          <a:p>
            <a:r>
              <a:rPr lang="en-US" dirty="0" smtClean="0"/>
              <a:t>The </a:t>
            </a:r>
            <a:r>
              <a:rPr lang="en-US" dirty="0"/>
              <a:t>syntax of the for-each loop is given below</a:t>
            </a:r>
            <a:r>
              <a:rPr lang="en-US" dirty="0" smtClean="0"/>
              <a:t>:</a:t>
            </a:r>
          </a:p>
          <a:p>
            <a:pPr marL="400050" lvl="1" indent="0" algn="just">
              <a:buNone/>
            </a:pPr>
            <a:r>
              <a:rPr lang="en-US" sz="2800" b="1" dirty="0">
                <a:solidFill>
                  <a:srgbClr val="006699"/>
                </a:solidFill>
                <a:latin typeface="verdana" panose="020B0604030504040204" pitchFamily="34" charset="0"/>
              </a:rPr>
              <a:t>for</a:t>
            </a:r>
            <a:r>
              <a:rPr lang="en-US" sz="2800" dirty="0">
                <a:solidFill>
                  <a:srgbClr val="000000"/>
                </a:solidFill>
                <a:latin typeface="verdana" panose="020B0604030504040204" pitchFamily="34" charset="0"/>
              </a:rPr>
              <a:t>(</a:t>
            </a:r>
            <a:r>
              <a:rPr lang="en-US" sz="2800" dirty="0" err="1">
                <a:solidFill>
                  <a:srgbClr val="000000"/>
                </a:solidFill>
                <a:latin typeface="verdana" panose="020B0604030504040204" pitchFamily="34" charset="0"/>
              </a:rPr>
              <a:t>data_type</a:t>
            </a:r>
            <a:r>
              <a:rPr lang="en-US" sz="2800" dirty="0">
                <a:solidFill>
                  <a:srgbClr val="000000"/>
                </a:solidFill>
                <a:latin typeface="verdana" panose="020B0604030504040204" pitchFamily="34" charset="0"/>
              </a:rPr>
              <a:t> </a:t>
            </a:r>
            <a:r>
              <a:rPr lang="en-US" sz="2800" dirty="0" err="1">
                <a:solidFill>
                  <a:srgbClr val="000000"/>
                </a:solidFill>
                <a:latin typeface="verdana" panose="020B0604030504040204" pitchFamily="34" charset="0"/>
              </a:rPr>
              <a:t>variable:array</a:t>
            </a:r>
            <a:r>
              <a:rPr lang="en-US" sz="2800" dirty="0">
                <a:solidFill>
                  <a:srgbClr val="000000"/>
                </a:solidFill>
                <a:latin typeface="verdana" panose="020B0604030504040204" pitchFamily="34" charset="0"/>
              </a:rPr>
              <a:t>){  </a:t>
            </a:r>
          </a:p>
          <a:p>
            <a:pPr marL="400050" lvl="1" indent="0" algn="just">
              <a:buNone/>
            </a:pPr>
            <a:r>
              <a:rPr lang="en-US" sz="2800" dirty="0">
                <a:solidFill>
                  <a:srgbClr val="008200"/>
                </a:solidFill>
                <a:latin typeface="verdana" panose="020B0604030504040204" pitchFamily="34" charset="0"/>
              </a:rPr>
              <a:t>//body of the loop</a:t>
            </a:r>
            <a:r>
              <a:rPr lang="en-US" sz="2800" dirty="0">
                <a:solidFill>
                  <a:srgbClr val="000000"/>
                </a:solidFill>
                <a:latin typeface="verdana" panose="020B0604030504040204" pitchFamily="34" charset="0"/>
              </a:rPr>
              <a:t>  </a:t>
            </a:r>
          </a:p>
          <a:p>
            <a:pPr marL="400050" lvl="1" indent="0" algn="just">
              <a:buNone/>
            </a:pPr>
            <a:r>
              <a:rPr lang="en-US" sz="2800" dirty="0">
                <a:solidFill>
                  <a:srgbClr val="000000"/>
                </a:solidFill>
                <a:latin typeface="verdana" panose="020B0604030504040204" pitchFamily="34" charset="0"/>
              </a:rPr>
              <a:t>}  </a:t>
            </a:r>
          </a:p>
          <a:p>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13</a:t>
            </a:fld>
            <a:endParaRPr lang="en-US"/>
          </a:p>
        </p:txBody>
      </p:sp>
    </p:spTree>
    <p:extLst>
      <p:ext uri="{BB962C8B-B14F-4D97-AF65-F5344CB8AC3E}">
        <p14:creationId xmlns:p14="http://schemas.microsoft.com/office/powerpoint/2010/main" val="1430323646"/>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a:t>For-each Loop for Java Array</a:t>
            </a:r>
          </a:p>
        </p:txBody>
      </p:sp>
      <p:sp>
        <p:nvSpPr>
          <p:cNvPr id="3" name="Content Placeholder 2"/>
          <p:cNvSpPr>
            <a:spLocks noGrp="1"/>
          </p:cNvSpPr>
          <p:nvPr>
            <p:ph idx="1"/>
          </p:nvPr>
        </p:nvSpPr>
        <p:spPr>
          <a:xfrm>
            <a:off x="35391" y="914400"/>
            <a:ext cx="9032409" cy="5638800"/>
          </a:xfrm>
        </p:spPr>
        <p:txBody>
          <a:bodyPr/>
          <a:lstStyle/>
          <a:p>
            <a:pPr marL="0" indent="0" algn="just">
              <a:buNone/>
            </a:pP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Testarray1{  </a:t>
            </a:r>
          </a:p>
          <a:p>
            <a:pPr marL="400050" lvl="1" indent="0" algn="just">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857250" lvl="2" indent="0" algn="just">
              <a:buNone/>
            </a:pPr>
            <a:r>
              <a:rPr lang="en-US" sz="2400" b="1" dirty="0" err="1">
                <a:solidFill>
                  <a:srgbClr val="006699"/>
                </a:solidFill>
                <a:latin typeface="verdana" panose="020B0604030504040204" pitchFamily="34" charset="0"/>
              </a:rPr>
              <a:t>int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arr</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33</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3</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4</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5</a:t>
            </a:r>
            <a:r>
              <a:rPr lang="en-US" sz="2400" dirty="0">
                <a:solidFill>
                  <a:srgbClr val="000000"/>
                </a:solidFill>
                <a:latin typeface="verdana" panose="020B0604030504040204" pitchFamily="34" charset="0"/>
              </a:rPr>
              <a:t>};  </a:t>
            </a:r>
          </a:p>
          <a:p>
            <a:pPr marL="857250" lvl="2" indent="0" algn="just">
              <a:buNone/>
            </a:pPr>
            <a:r>
              <a:rPr lang="en-US" sz="2400" dirty="0">
                <a:solidFill>
                  <a:srgbClr val="008200"/>
                </a:solidFill>
                <a:latin typeface="verdana" panose="020B0604030504040204" pitchFamily="34" charset="0"/>
              </a:rPr>
              <a:t>//printing array using for-each loop</a:t>
            </a:r>
            <a:r>
              <a:rPr lang="en-US" sz="2400" dirty="0">
                <a:solidFill>
                  <a:srgbClr val="000000"/>
                </a:solidFill>
                <a:latin typeface="verdana" panose="020B0604030504040204" pitchFamily="34" charset="0"/>
              </a:rPr>
              <a:t>  </a:t>
            </a:r>
          </a:p>
          <a:p>
            <a:pPr marL="857250" lvl="2" indent="0" algn="just">
              <a:buNone/>
            </a:pPr>
            <a:r>
              <a:rPr lang="en-US" sz="2400" b="1" dirty="0" err="1" smtClean="0">
                <a:solidFill>
                  <a:srgbClr val="006699"/>
                </a:solidFill>
                <a:latin typeface="verdana" panose="020B0604030504040204" pitchFamily="34" charset="0"/>
              </a:rPr>
              <a:t>int</a:t>
            </a:r>
            <a:r>
              <a:rPr lang="en-US" sz="2400" b="1" dirty="0" smtClean="0">
                <a:solidFill>
                  <a:srgbClr val="006699"/>
                </a:solidFill>
                <a:latin typeface="verdana" panose="020B0604030504040204" pitchFamily="34" charset="0"/>
              </a:rPr>
              <a:t> </a:t>
            </a:r>
            <a:r>
              <a:rPr lang="en-US" sz="2400" b="1" dirty="0" err="1" smtClean="0">
                <a:solidFill>
                  <a:srgbClr val="006699"/>
                </a:solidFill>
                <a:latin typeface="verdana" panose="020B0604030504040204" pitchFamily="34" charset="0"/>
              </a:rPr>
              <a:t>i</a:t>
            </a:r>
            <a:r>
              <a:rPr lang="en-US" sz="2400" b="1" dirty="0" smtClean="0">
                <a:solidFill>
                  <a:srgbClr val="006699"/>
                </a:solidFill>
                <a:latin typeface="verdana" panose="020B0604030504040204" pitchFamily="34" charset="0"/>
              </a:rPr>
              <a:t>=3;</a:t>
            </a:r>
          </a:p>
          <a:p>
            <a:pPr marL="857250" lvl="2" indent="0" algn="just">
              <a:buNone/>
            </a:pPr>
            <a:r>
              <a:rPr lang="en-US" sz="2400" b="1" dirty="0" smtClean="0">
                <a:solidFill>
                  <a:srgbClr val="006699"/>
                </a:solidFill>
                <a:latin typeface="verdana" panose="020B0604030504040204" pitchFamily="34" charset="0"/>
              </a:rPr>
              <a:t>for</a:t>
            </a:r>
            <a:r>
              <a:rPr lang="en-US" sz="2400" dirty="0" smtClean="0">
                <a:solidFill>
                  <a:srgbClr val="000000"/>
                </a:solidFill>
                <a:latin typeface="verdana" panose="020B0604030504040204" pitchFamily="34" charset="0"/>
              </a:rPr>
              <a:t>(</a:t>
            </a:r>
            <a:r>
              <a:rPr lang="en-US" sz="2400" b="1" dirty="0" err="1" smtClean="0">
                <a:solidFill>
                  <a:srgbClr val="006699"/>
                </a:solidFill>
                <a:latin typeface="verdana" panose="020B0604030504040204" pitchFamily="34" charset="0"/>
              </a:rPr>
              <a:t>int</a:t>
            </a:r>
            <a:r>
              <a:rPr lang="en-US" sz="2400" dirty="0">
                <a:solidFill>
                  <a:srgbClr val="000000"/>
                </a:solidFill>
                <a:latin typeface="verdana" panose="020B0604030504040204" pitchFamily="34" charset="0"/>
              </a:rPr>
              <a:t> i</a:t>
            </a:r>
            <a:r>
              <a:rPr lang="en-US" sz="2400" dirty="0" smtClean="0">
                <a:solidFill>
                  <a:srgbClr val="000000"/>
                </a:solidFill>
                <a:latin typeface="verdana" panose="020B0604030504040204" pitchFamily="34" charset="0"/>
              </a:rPr>
              <a:t>:arr</a:t>
            </a:r>
            <a:r>
              <a:rPr lang="en-US" sz="2400" dirty="0">
                <a:solidFill>
                  <a:srgbClr val="000000"/>
                </a:solidFill>
                <a:latin typeface="verdana" panose="020B0604030504040204" pitchFamily="34" charset="0"/>
              </a:rPr>
              <a:t>)  </a:t>
            </a:r>
          </a:p>
          <a:p>
            <a:pPr marL="857250" lvl="2" indent="0" algn="just">
              <a:buNone/>
            </a:pPr>
            <a:r>
              <a:rPr lang="en-US" sz="2400" dirty="0" err="1">
                <a:solidFill>
                  <a:srgbClr val="000000"/>
                </a:solidFill>
                <a:latin typeface="verdana" panose="020B0604030504040204" pitchFamily="34" charset="0"/>
              </a:rPr>
              <a:t>System.out.println</a:t>
            </a:r>
            <a:r>
              <a:rPr lang="en-US" sz="2400" dirty="0">
                <a:solidFill>
                  <a:srgbClr val="000000"/>
                </a:solidFill>
                <a:latin typeface="verdana" panose="020B0604030504040204" pitchFamily="34" charset="0"/>
              </a:rPr>
              <a:t>(</a:t>
            </a:r>
            <a:r>
              <a:rPr lang="en-US" sz="2400" dirty="0" err="1">
                <a:solidFill>
                  <a:srgbClr val="000000"/>
                </a:solidFill>
                <a:latin typeface="verdana" panose="020B0604030504040204" pitchFamily="34" charset="0"/>
              </a:rPr>
              <a:t>i</a:t>
            </a:r>
            <a:r>
              <a:rPr lang="en-US" sz="2400" dirty="0">
                <a:solidFill>
                  <a:srgbClr val="000000"/>
                </a:solidFill>
                <a:latin typeface="verdana" panose="020B0604030504040204" pitchFamily="34" charset="0"/>
              </a:rPr>
              <a:t>);  </a:t>
            </a:r>
          </a:p>
          <a:p>
            <a:pPr marL="400050" lvl="1" indent="0" algn="just">
              <a:buNone/>
            </a:pPr>
            <a:r>
              <a:rPr lang="en-US" dirty="0" smtClean="0">
                <a:solidFill>
                  <a:srgbClr val="000000"/>
                </a:solidFill>
                <a:latin typeface="verdana" panose="020B0604030504040204" pitchFamily="34" charset="0"/>
              </a:rPr>
              <a:t>}</a:t>
            </a:r>
          </a:p>
          <a:p>
            <a:pPr marL="0" indent="0" algn="just">
              <a:buNone/>
            </a:pPr>
            <a:r>
              <a:rPr lang="en-US" sz="2400" dirty="0" smtClean="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a:t>
            </a:r>
          </a:p>
          <a:p>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14</a:t>
            </a:fld>
            <a:endParaRPr lang="en-US"/>
          </a:p>
        </p:txBody>
      </p:sp>
    </p:spTree>
    <p:extLst>
      <p:ext uri="{BB962C8B-B14F-4D97-AF65-F5344CB8AC3E}">
        <p14:creationId xmlns:p14="http://schemas.microsoft.com/office/powerpoint/2010/main" val="143075615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a:t>Passing Array to a Method in Java</a:t>
            </a:r>
          </a:p>
        </p:txBody>
      </p:sp>
      <p:sp>
        <p:nvSpPr>
          <p:cNvPr id="3" name="Content Placeholder 2"/>
          <p:cNvSpPr>
            <a:spLocks noGrp="1"/>
          </p:cNvSpPr>
          <p:nvPr>
            <p:ph idx="1"/>
          </p:nvPr>
        </p:nvSpPr>
        <p:spPr>
          <a:xfrm>
            <a:off x="35391" y="914400"/>
            <a:ext cx="9032409" cy="6799152"/>
          </a:xfrm>
        </p:spPr>
        <p:txBody>
          <a:bodyPr/>
          <a:lstStyle/>
          <a:p>
            <a:r>
              <a:rPr lang="en-US" dirty="0"/>
              <a:t>We can pass the java array to method so that we can reuse the same logic on any array.</a:t>
            </a:r>
          </a:p>
          <a:p>
            <a:r>
              <a:rPr lang="en-US" dirty="0" smtClean="0"/>
              <a:t>Let's </a:t>
            </a:r>
            <a:r>
              <a:rPr lang="en-US" dirty="0"/>
              <a:t>see the simple example </a:t>
            </a:r>
            <a:r>
              <a:rPr lang="en-US" dirty="0" smtClean="0"/>
              <a:t>.</a:t>
            </a:r>
          </a:p>
          <a:p>
            <a:pPr marL="0" indent="0" algn="just">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Testarray2{  </a:t>
            </a:r>
          </a:p>
          <a:p>
            <a:pPr marL="0" indent="0" algn="just">
              <a:buNone/>
            </a:pPr>
            <a:r>
              <a:rPr lang="en-US" sz="1800" dirty="0">
                <a:solidFill>
                  <a:srgbClr val="008200"/>
                </a:solidFill>
                <a:latin typeface="verdana" panose="020B0604030504040204" pitchFamily="34" charset="0"/>
              </a:rPr>
              <a:t>//creating a method which receives an array as a parameter</a:t>
            </a:r>
            <a:r>
              <a:rPr lang="en-US" sz="1800" dirty="0">
                <a:solidFill>
                  <a:srgbClr val="000000"/>
                </a:solidFill>
                <a:latin typeface="verdana" panose="020B0604030504040204" pitchFamily="34" charset="0"/>
              </a:rPr>
              <a:t>  </a:t>
            </a:r>
          </a:p>
          <a:p>
            <a:pPr marL="400050" lvl="1" indent="0" algn="just">
              <a:buNone/>
            </a:pP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min(</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arr</a:t>
            </a:r>
            <a:r>
              <a:rPr lang="en-US" sz="1800" dirty="0">
                <a:solidFill>
                  <a:srgbClr val="000000"/>
                </a:solidFill>
                <a:latin typeface="verdana" panose="020B0604030504040204" pitchFamily="34" charset="0"/>
              </a:rPr>
              <a:t>[]){  </a:t>
            </a:r>
          </a:p>
          <a:p>
            <a:pPr marL="857250" lvl="2" indent="0" algn="just">
              <a:buNone/>
            </a:pP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a:t>
            </a:r>
            <a:r>
              <a:rPr lang="en-US" sz="1800" dirty="0" smtClean="0">
                <a:solidFill>
                  <a:srgbClr val="000000"/>
                </a:solidFill>
                <a:latin typeface="verdana" panose="020B0604030504040204" pitchFamily="34" charset="0"/>
              </a:rPr>
              <a:t>min=</a:t>
            </a:r>
            <a:r>
              <a:rPr lang="en-US" sz="1800" dirty="0" err="1" smtClean="0">
                <a:solidFill>
                  <a:srgbClr val="000000"/>
                </a:solidFill>
                <a:latin typeface="verdana" panose="020B0604030504040204" pitchFamily="34" charset="0"/>
              </a:rPr>
              <a:t>arr</a:t>
            </a:r>
            <a:r>
              <a:rPr lang="en-US" sz="1800" dirty="0" smtClean="0">
                <a:solidFill>
                  <a:srgbClr val="000000"/>
                </a:solidFill>
                <a:latin typeface="verdana" panose="020B0604030504040204" pitchFamily="34" charset="0"/>
              </a:rPr>
              <a:t>[</a:t>
            </a:r>
            <a:r>
              <a:rPr lang="en-US" sz="1800" dirty="0" smtClean="0">
                <a:solidFill>
                  <a:srgbClr val="C00000"/>
                </a:solidFill>
                <a:latin typeface="verdana" panose="020B0604030504040204" pitchFamily="34" charset="0"/>
              </a:rPr>
              <a:t>0</a:t>
            </a: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a:p>
            <a:pPr marL="857250" lvl="2" indent="0" algn="just">
              <a:buNone/>
            </a:pPr>
            <a:r>
              <a:rPr lang="en-US" sz="1800" b="1" dirty="0">
                <a:solidFill>
                  <a:srgbClr val="006699"/>
                </a:solidFill>
                <a:latin typeface="verdana" panose="020B0604030504040204" pitchFamily="34" charset="0"/>
              </a:rPr>
              <a:t>for</a:t>
            </a:r>
            <a:r>
              <a:rPr lang="en-US" sz="1800" dirty="0">
                <a:solidFill>
                  <a:srgbClr val="000000"/>
                </a:solidFill>
                <a:latin typeface="verdana" panose="020B0604030504040204" pitchFamily="34" charset="0"/>
              </a:rPr>
              <a:t>(</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1</a:t>
            </a:r>
            <a:r>
              <a:rPr lang="en-US" sz="1800" dirty="0">
                <a:solidFill>
                  <a:srgbClr val="000000"/>
                </a:solidFill>
                <a:latin typeface="verdana" panose="020B0604030504040204" pitchFamily="34" charset="0"/>
              </a:rPr>
              <a:t>;i&lt;</a:t>
            </a:r>
            <a:r>
              <a:rPr lang="en-US" sz="1800" dirty="0" err="1">
                <a:solidFill>
                  <a:srgbClr val="000000"/>
                </a:solidFill>
                <a:latin typeface="verdana" panose="020B0604030504040204" pitchFamily="34" charset="0"/>
              </a:rPr>
              <a:t>arr.length;i</a:t>
            </a:r>
            <a:r>
              <a:rPr lang="en-US" sz="1800" dirty="0">
                <a:solidFill>
                  <a:srgbClr val="000000"/>
                </a:solidFill>
                <a:latin typeface="verdana" panose="020B0604030504040204" pitchFamily="34" charset="0"/>
              </a:rPr>
              <a:t>++)  </a:t>
            </a:r>
            <a:r>
              <a:rPr lang="en-US" sz="1800" dirty="0" smtClean="0">
                <a:solidFill>
                  <a:srgbClr val="000000"/>
                </a:solidFill>
                <a:latin typeface="verdana" panose="020B0604030504040204" pitchFamily="34" charset="0"/>
              </a:rPr>
              <a:t>{</a:t>
            </a:r>
            <a:endParaRPr lang="en-US" sz="1800" dirty="0">
              <a:solidFill>
                <a:srgbClr val="000000"/>
              </a:solidFill>
              <a:latin typeface="verdana" panose="020B0604030504040204" pitchFamily="34" charset="0"/>
            </a:endParaRPr>
          </a:p>
          <a:p>
            <a:pPr marL="857250" lvl="2" indent="0" algn="just">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if</a:t>
            </a:r>
            <a:r>
              <a:rPr lang="en-US" sz="1800" dirty="0">
                <a:solidFill>
                  <a:srgbClr val="000000"/>
                </a:solidFill>
                <a:latin typeface="verdana" panose="020B0604030504040204" pitchFamily="34" charset="0"/>
              </a:rPr>
              <a:t>(min&gt;</a:t>
            </a:r>
            <a:r>
              <a:rPr lang="en-US" sz="1800" dirty="0" err="1">
                <a:solidFill>
                  <a:srgbClr val="000000"/>
                </a:solidFill>
                <a:latin typeface="verdana" panose="020B0604030504040204" pitchFamily="34" charset="0"/>
              </a:rPr>
              <a:t>arr</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  </a:t>
            </a:r>
            <a:r>
              <a:rPr lang="en-US" sz="1800" dirty="0" smtClean="0">
                <a:solidFill>
                  <a:srgbClr val="000000"/>
                </a:solidFill>
                <a:latin typeface="verdana" panose="020B0604030504040204" pitchFamily="34" charset="0"/>
              </a:rPr>
              <a:t>min=</a:t>
            </a:r>
            <a:r>
              <a:rPr lang="en-US" sz="1800" dirty="0" err="1" smtClean="0">
                <a:solidFill>
                  <a:srgbClr val="000000"/>
                </a:solidFill>
                <a:latin typeface="verdana" panose="020B0604030504040204" pitchFamily="34" charset="0"/>
              </a:rPr>
              <a:t>arr</a:t>
            </a:r>
            <a:r>
              <a:rPr lang="en-US" sz="1800" dirty="0" smtClean="0">
                <a:solidFill>
                  <a:srgbClr val="000000"/>
                </a:solidFill>
                <a:latin typeface="verdana" panose="020B0604030504040204" pitchFamily="34" charset="0"/>
              </a:rPr>
              <a:t>[</a:t>
            </a:r>
            <a:r>
              <a:rPr lang="en-US" sz="1800" dirty="0" err="1" smtClean="0">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  </a:t>
            </a:r>
          </a:p>
          <a:p>
            <a:pPr marL="857250" lvl="2" indent="0" algn="just">
              <a:buNone/>
            </a:pPr>
            <a:r>
              <a:rPr lang="en-US" sz="1800" dirty="0">
                <a:solidFill>
                  <a:srgbClr val="000000"/>
                </a:solidFill>
                <a:latin typeface="verdana" panose="020B0604030504040204" pitchFamily="34" charset="0"/>
              </a:rPr>
              <a:t>  </a:t>
            </a:r>
            <a:r>
              <a:rPr lang="en-US" sz="1800" dirty="0" smtClean="0">
                <a:solidFill>
                  <a:srgbClr val="000000"/>
                </a:solidFill>
                <a:latin typeface="verdana" panose="020B0604030504040204" pitchFamily="34" charset="0"/>
              </a:rPr>
              <a:t>}</a:t>
            </a:r>
            <a:endParaRPr lang="en-US" sz="1800" dirty="0">
              <a:solidFill>
                <a:srgbClr val="000000"/>
              </a:solidFill>
              <a:latin typeface="verdana" panose="020B0604030504040204" pitchFamily="34" charset="0"/>
            </a:endParaRPr>
          </a:p>
          <a:p>
            <a:pPr marL="857250" lvl="2" indent="0" algn="just">
              <a:buNone/>
            </a:pP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(min);  </a:t>
            </a:r>
            <a:endParaRPr lang="en-US" sz="1800" dirty="0" smtClean="0">
              <a:solidFill>
                <a:srgbClr val="000000"/>
              </a:solidFill>
              <a:latin typeface="verdana" panose="020B0604030504040204" pitchFamily="34" charset="0"/>
            </a:endParaRPr>
          </a:p>
          <a:p>
            <a:pPr marL="857250" lvl="2" indent="0" algn="just">
              <a:buNone/>
            </a:pPr>
            <a:r>
              <a:rPr lang="en-US" sz="1800" dirty="0" err="1" smtClean="0">
                <a:solidFill>
                  <a:srgbClr val="000000"/>
                </a:solidFill>
                <a:latin typeface="verdana" panose="020B0604030504040204" pitchFamily="34" charset="0"/>
              </a:rPr>
              <a:t>arr</a:t>
            </a:r>
            <a:r>
              <a:rPr lang="en-US" sz="1800" dirty="0" smtClean="0">
                <a:solidFill>
                  <a:srgbClr val="000000"/>
                </a:solidFill>
                <a:latin typeface="verdana" panose="020B0604030504040204" pitchFamily="34" charset="0"/>
              </a:rPr>
              <a:t>[0] =1200;</a:t>
            </a:r>
            <a:endParaRPr lang="en-US" sz="1800" dirty="0">
              <a:solidFill>
                <a:srgbClr val="000000"/>
              </a:solidFill>
              <a:latin typeface="verdana" panose="020B0604030504040204" pitchFamily="34" charset="0"/>
            </a:endParaRPr>
          </a:p>
          <a:p>
            <a:pPr marL="400050" lvl="1" indent="0" algn="just">
              <a:buNone/>
            </a:pPr>
            <a:r>
              <a:rPr lang="en-US" sz="1800" dirty="0">
                <a:solidFill>
                  <a:srgbClr val="000000"/>
                </a:solidFill>
                <a:latin typeface="verdana" panose="020B0604030504040204" pitchFamily="34" charset="0"/>
              </a:rPr>
              <a:t>}  </a:t>
            </a:r>
          </a:p>
          <a:p>
            <a:pPr marL="400050" lvl="1" indent="0" algn="just">
              <a:buNone/>
            </a:pPr>
            <a:r>
              <a:rPr lang="en-US" sz="1800" b="1" dirty="0" smtClean="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857250" lvl="2" indent="0" algn="just">
              <a:buNone/>
            </a:pP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a[]={</a:t>
            </a:r>
            <a:r>
              <a:rPr lang="en-US" sz="1800" dirty="0">
                <a:solidFill>
                  <a:srgbClr val="C00000"/>
                </a:solidFill>
                <a:latin typeface="verdana" panose="020B0604030504040204" pitchFamily="34" charset="0"/>
              </a:rPr>
              <a:t>33</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3</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4</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5</a:t>
            </a:r>
            <a:r>
              <a:rPr lang="en-US" sz="1800" dirty="0">
                <a:solidFill>
                  <a:srgbClr val="000000"/>
                </a:solidFill>
                <a:latin typeface="verdana" panose="020B0604030504040204" pitchFamily="34" charset="0"/>
              </a:rPr>
              <a:t>};</a:t>
            </a:r>
            <a:r>
              <a:rPr lang="en-US" sz="1800" dirty="0">
                <a:solidFill>
                  <a:srgbClr val="008200"/>
                </a:solidFill>
                <a:latin typeface="verdana" panose="020B0604030504040204" pitchFamily="34" charset="0"/>
              </a:rPr>
              <a:t>//declaring and initializing an array</a:t>
            </a:r>
            <a:r>
              <a:rPr lang="en-US" sz="1800" dirty="0">
                <a:solidFill>
                  <a:srgbClr val="000000"/>
                </a:solidFill>
                <a:latin typeface="verdana" panose="020B0604030504040204" pitchFamily="34" charset="0"/>
              </a:rPr>
              <a:t>  </a:t>
            </a:r>
          </a:p>
          <a:p>
            <a:pPr marL="857250" lvl="2" indent="0" algn="just">
              <a:buNone/>
            </a:pPr>
            <a:r>
              <a:rPr lang="en-US" sz="1800" dirty="0">
                <a:solidFill>
                  <a:srgbClr val="000000"/>
                </a:solidFill>
                <a:latin typeface="verdana" panose="020B0604030504040204" pitchFamily="34" charset="0"/>
              </a:rPr>
              <a:t>min(a);</a:t>
            </a:r>
            <a:r>
              <a:rPr lang="en-US" sz="1800" dirty="0">
                <a:solidFill>
                  <a:srgbClr val="008200"/>
                </a:solidFill>
                <a:latin typeface="verdana" panose="020B0604030504040204" pitchFamily="34" charset="0"/>
              </a:rPr>
              <a:t>//passing array to method</a:t>
            </a:r>
            <a:r>
              <a:rPr lang="en-US" sz="1800" dirty="0">
                <a:solidFill>
                  <a:srgbClr val="000000"/>
                </a:solidFill>
                <a:latin typeface="verdana" panose="020B0604030504040204" pitchFamily="34" charset="0"/>
              </a:rPr>
              <a:t>  </a:t>
            </a:r>
            <a:endParaRPr lang="en-US" sz="1800" dirty="0" smtClean="0">
              <a:solidFill>
                <a:srgbClr val="000000"/>
              </a:solidFill>
              <a:latin typeface="verdana" panose="020B0604030504040204" pitchFamily="34" charset="0"/>
            </a:endParaRPr>
          </a:p>
          <a:p>
            <a:pPr marL="857250" lvl="2" indent="0" algn="just">
              <a:buNone/>
            </a:pPr>
            <a:r>
              <a:rPr lang="en-US" sz="1800" dirty="0" smtClean="0">
                <a:solidFill>
                  <a:srgbClr val="00B050"/>
                </a:solidFill>
                <a:latin typeface="verdana" panose="020B0604030504040204" pitchFamily="34" charset="0"/>
              </a:rPr>
              <a:t>///print a[]</a:t>
            </a:r>
            <a:endParaRPr lang="en-US" sz="1800" dirty="0">
              <a:solidFill>
                <a:srgbClr val="00B050"/>
              </a:solidFill>
              <a:latin typeface="verdana" panose="020B0604030504040204" pitchFamily="34" charset="0"/>
            </a:endParaRPr>
          </a:p>
          <a:p>
            <a:pPr marL="400050" lvl="1" indent="0" algn="just">
              <a:buNone/>
            </a:pPr>
            <a:r>
              <a:rPr lang="en-US" sz="1800" dirty="0" smtClean="0">
                <a:solidFill>
                  <a:srgbClr val="000000"/>
                </a:solidFill>
                <a:latin typeface="verdana" panose="020B0604030504040204" pitchFamily="34" charset="0"/>
              </a:rPr>
              <a:t>}</a:t>
            </a:r>
          </a:p>
          <a:p>
            <a:pPr marL="0" indent="0" algn="just">
              <a:buNone/>
            </a:pP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a:p>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89804339"/>
              </p:ext>
            </p:extLst>
          </p:nvPr>
        </p:nvGraphicFramePr>
        <p:xfrm>
          <a:off x="6285054" y="3099051"/>
          <a:ext cx="1618621" cy="370840"/>
        </p:xfrm>
        <a:graphic>
          <a:graphicData uri="http://schemas.openxmlformats.org/drawingml/2006/table">
            <a:tbl>
              <a:tblPr firstRow="1" bandRow="1">
                <a:tableStyleId>{F5AB1C69-6EDB-4FF4-983F-18BD219EF322}</a:tableStyleId>
              </a:tblPr>
              <a:tblGrid>
                <a:gridCol w="550312"/>
                <a:gridCol w="434567"/>
                <a:gridCol w="371192"/>
                <a:gridCol w="262550"/>
              </a:tblGrid>
              <a:tr h="370840">
                <a:tc>
                  <a:txBody>
                    <a:bodyPr/>
                    <a:lstStyle/>
                    <a:p>
                      <a:r>
                        <a:rPr lang="en-GB" dirty="0" smtClean="0">
                          <a:solidFill>
                            <a:srgbClr val="C00000"/>
                          </a:solidFill>
                        </a:rPr>
                        <a:t>33</a:t>
                      </a:r>
                      <a:endParaRPr lang="en-GB"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solidFill>
                            <a:srgbClr val="C00000"/>
                          </a:solidFill>
                        </a:rPr>
                        <a:t>3</a:t>
                      </a:r>
                      <a:endParaRPr lang="en-GB"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solidFill>
                            <a:srgbClr val="C00000"/>
                          </a:solidFill>
                        </a:rPr>
                        <a:t>4</a:t>
                      </a:r>
                      <a:endParaRPr lang="en-GB"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solidFill>
                            <a:srgbClr val="C00000"/>
                          </a:solidFill>
                        </a:rPr>
                        <a:t>5</a:t>
                      </a:r>
                      <a:endParaRPr lang="en-GB"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5468293" y="3069781"/>
            <a:ext cx="280657" cy="400110"/>
          </a:xfrm>
          <a:prstGeom prst="rect">
            <a:avLst/>
          </a:prstGeom>
          <a:noFill/>
          <a:ln>
            <a:solidFill>
              <a:schemeClr val="accent1"/>
            </a:solidFill>
          </a:ln>
        </p:spPr>
        <p:txBody>
          <a:bodyPr wrap="square" rtlCol="0">
            <a:spAutoFit/>
          </a:bodyPr>
          <a:lstStyle/>
          <a:p>
            <a:r>
              <a:rPr lang="en-GB" dirty="0" smtClean="0">
                <a:solidFill>
                  <a:srgbClr val="00B050"/>
                </a:solidFill>
              </a:rPr>
              <a:t>a</a:t>
            </a:r>
            <a:endParaRPr lang="en-GB" dirty="0">
              <a:solidFill>
                <a:srgbClr val="00B050"/>
              </a:solidFill>
            </a:endParaRPr>
          </a:p>
        </p:txBody>
      </p:sp>
      <p:cxnSp>
        <p:nvCxnSpPr>
          <p:cNvPr id="10" name="Straight Arrow Connector 9"/>
          <p:cNvCxnSpPr>
            <a:stCxn id="8" idx="3"/>
            <a:endCxn id="7" idx="1"/>
          </p:cNvCxnSpPr>
          <p:nvPr/>
        </p:nvCxnSpPr>
        <p:spPr bwMode="auto">
          <a:xfrm>
            <a:off x="5748950" y="3269836"/>
            <a:ext cx="536104" cy="146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1" name="TextBox 10"/>
          <p:cNvSpPr txBox="1"/>
          <p:nvPr/>
        </p:nvSpPr>
        <p:spPr>
          <a:xfrm>
            <a:off x="5313127" y="3804043"/>
            <a:ext cx="971927" cy="400110"/>
          </a:xfrm>
          <a:prstGeom prst="rect">
            <a:avLst/>
          </a:prstGeom>
          <a:noFill/>
          <a:ln>
            <a:solidFill>
              <a:schemeClr val="accent1"/>
            </a:solidFill>
          </a:ln>
        </p:spPr>
        <p:txBody>
          <a:bodyPr wrap="square" rtlCol="0">
            <a:spAutoFit/>
          </a:bodyPr>
          <a:lstStyle/>
          <a:p>
            <a:r>
              <a:rPr lang="en-GB" dirty="0" err="1" smtClean="0">
                <a:solidFill>
                  <a:srgbClr val="00B050"/>
                </a:solidFill>
              </a:rPr>
              <a:t>arr</a:t>
            </a:r>
            <a:endParaRPr lang="en-GB" dirty="0">
              <a:solidFill>
                <a:srgbClr val="00B050"/>
              </a:solidFill>
            </a:endParaRPr>
          </a:p>
        </p:txBody>
      </p:sp>
      <p:cxnSp>
        <p:nvCxnSpPr>
          <p:cNvPr id="13" name="Straight Arrow Connector 12"/>
          <p:cNvCxnSpPr/>
          <p:nvPr/>
        </p:nvCxnSpPr>
        <p:spPr bwMode="auto">
          <a:xfrm flipV="1">
            <a:off x="5993394" y="3469891"/>
            <a:ext cx="291660" cy="57700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65716359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a:t>Returning Array from the Method</a:t>
            </a:r>
          </a:p>
        </p:txBody>
      </p:sp>
      <p:sp>
        <p:nvSpPr>
          <p:cNvPr id="3" name="Content Placeholder 2"/>
          <p:cNvSpPr>
            <a:spLocks noGrp="1"/>
          </p:cNvSpPr>
          <p:nvPr>
            <p:ph idx="1"/>
          </p:nvPr>
        </p:nvSpPr>
        <p:spPr>
          <a:xfrm>
            <a:off x="35391" y="914400"/>
            <a:ext cx="9032409" cy="5638800"/>
          </a:xfrm>
        </p:spPr>
        <p:txBody>
          <a:bodyPr/>
          <a:lstStyle/>
          <a:p>
            <a:r>
              <a:rPr lang="en-US" dirty="0"/>
              <a:t>We can also return an array from the method in Java</a:t>
            </a:r>
            <a:r>
              <a:rPr lang="en-US" dirty="0" smtClean="0"/>
              <a:t>.</a:t>
            </a:r>
          </a:p>
          <a:p>
            <a:pPr marL="0" indent="0" algn="just">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TestReturnArray</a:t>
            </a:r>
            <a:r>
              <a:rPr lang="en-US" sz="2000" dirty="0">
                <a:solidFill>
                  <a:srgbClr val="000000"/>
                </a:solidFill>
                <a:latin typeface="verdana" panose="020B0604030504040204" pitchFamily="34" charset="0"/>
              </a:rPr>
              <a:t>{  </a:t>
            </a:r>
          </a:p>
          <a:p>
            <a:pPr marL="400050" lvl="1" indent="0" algn="just">
              <a:buNone/>
            </a:pPr>
            <a:r>
              <a:rPr lang="en-US" sz="2000" dirty="0">
                <a:solidFill>
                  <a:srgbClr val="008200"/>
                </a:solidFill>
                <a:latin typeface="verdana" panose="020B0604030504040204" pitchFamily="34" charset="0"/>
              </a:rPr>
              <a:t>//creating method which returns an array</a:t>
            </a:r>
            <a:r>
              <a:rPr lang="en-US" sz="2000" dirty="0">
                <a:solidFill>
                  <a:srgbClr val="000000"/>
                </a:solidFill>
                <a:latin typeface="verdana" panose="020B0604030504040204" pitchFamily="34" charset="0"/>
              </a:rPr>
              <a:t>  </a:t>
            </a:r>
          </a:p>
          <a:p>
            <a:pPr marL="400050" lvl="1" indent="0" algn="just">
              <a:buNone/>
            </a:pP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get(){  </a:t>
            </a:r>
          </a:p>
          <a:p>
            <a:pPr marL="857250" lvl="2" indent="0" algn="just">
              <a:buNone/>
            </a:pP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30</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50</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90</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60</a:t>
            </a:r>
            <a:r>
              <a:rPr lang="en-US" dirty="0">
                <a:solidFill>
                  <a:srgbClr val="000000"/>
                </a:solidFill>
                <a:latin typeface="verdana" panose="020B0604030504040204" pitchFamily="34" charset="0"/>
              </a:rPr>
              <a:t>};  </a:t>
            </a:r>
          </a:p>
          <a:p>
            <a:pPr marL="400050" lvl="1" indent="0" algn="just">
              <a:buNone/>
            </a:pPr>
            <a:r>
              <a:rPr lang="en-US" sz="2000" dirty="0">
                <a:solidFill>
                  <a:srgbClr val="000000"/>
                </a:solidFill>
                <a:latin typeface="verdana" panose="020B0604030504040204" pitchFamily="34" charset="0"/>
              </a:rPr>
              <a:t>}  </a:t>
            </a:r>
          </a:p>
          <a:p>
            <a:pPr marL="400050" lvl="1" indent="0" algn="just">
              <a:buNone/>
            </a:pPr>
            <a:r>
              <a:rPr lang="en-US" sz="2000" dirty="0">
                <a:solidFill>
                  <a:srgbClr val="000000"/>
                </a:solidFill>
                <a:latin typeface="verdana" panose="020B0604030504040204" pitchFamily="34" charset="0"/>
              </a:rPr>
              <a:t>  </a:t>
            </a:r>
          </a:p>
          <a:p>
            <a:pPr marL="400050" lvl="1" indent="0" algn="just">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pPr marL="857250" lvl="2" indent="0" algn="just">
              <a:buNone/>
            </a:pPr>
            <a:r>
              <a:rPr lang="en-US" dirty="0">
                <a:solidFill>
                  <a:srgbClr val="008200"/>
                </a:solidFill>
                <a:latin typeface="verdana" panose="020B0604030504040204" pitchFamily="34" charset="0"/>
              </a:rPr>
              <a:t>//calling method which returns an array</a:t>
            </a:r>
            <a:r>
              <a:rPr lang="en-US" dirty="0">
                <a:solidFill>
                  <a:srgbClr val="000000"/>
                </a:solidFill>
                <a:latin typeface="verdana" panose="020B0604030504040204" pitchFamily="34" charset="0"/>
              </a:rPr>
              <a:t>  </a:t>
            </a:r>
          </a:p>
          <a:p>
            <a:pPr marL="857250" lvl="2" indent="0" algn="just">
              <a:buNone/>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arr</a:t>
            </a:r>
            <a:r>
              <a:rPr lang="en-US" dirty="0">
                <a:solidFill>
                  <a:srgbClr val="000000"/>
                </a:solidFill>
                <a:latin typeface="verdana" panose="020B0604030504040204" pitchFamily="34" charset="0"/>
              </a:rPr>
              <a:t>[]=get();  </a:t>
            </a:r>
          </a:p>
          <a:p>
            <a:pPr marL="857250" lvl="2" indent="0" algn="just">
              <a:buNone/>
            </a:pPr>
            <a:r>
              <a:rPr lang="en-US" dirty="0">
                <a:solidFill>
                  <a:srgbClr val="008200"/>
                </a:solidFill>
                <a:latin typeface="verdana" panose="020B0604030504040204" pitchFamily="34" charset="0"/>
              </a:rPr>
              <a:t>//printing the values of an array</a:t>
            </a:r>
            <a:r>
              <a:rPr lang="en-US" dirty="0">
                <a:solidFill>
                  <a:srgbClr val="000000"/>
                </a:solidFill>
                <a:latin typeface="verdana" panose="020B0604030504040204" pitchFamily="34" charset="0"/>
              </a:rPr>
              <a:t>  </a:t>
            </a:r>
          </a:p>
          <a:p>
            <a:pPr marL="857250" lvl="2" indent="0" algn="just">
              <a:buNone/>
            </a:pPr>
            <a:r>
              <a:rPr lang="en-US" b="1" dirty="0">
                <a:solidFill>
                  <a:srgbClr val="006699"/>
                </a:solidFill>
                <a:latin typeface="verdana" panose="020B0604030504040204" pitchFamily="34" charset="0"/>
              </a:rPr>
              <a:t>for</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0</a:t>
            </a:r>
            <a:r>
              <a:rPr lang="en-US" dirty="0">
                <a:solidFill>
                  <a:srgbClr val="000000"/>
                </a:solidFill>
                <a:latin typeface="verdana" panose="020B0604030504040204" pitchFamily="34" charset="0"/>
              </a:rPr>
              <a:t>;i&lt;</a:t>
            </a:r>
            <a:r>
              <a:rPr lang="en-US" dirty="0" err="1">
                <a:solidFill>
                  <a:srgbClr val="000000"/>
                </a:solidFill>
                <a:latin typeface="verdana" panose="020B0604030504040204" pitchFamily="34" charset="0"/>
              </a:rPr>
              <a:t>arr.length;i</a:t>
            </a:r>
            <a:r>
              <a:rPr lang="en-US" dirty="0">
                <a:solidFill>
                  <a:srgbClr val="000000"/>
                </a:solidFill>
                <a:latin typeface="verdana" panose="020B0604030504040204" pitchFamily="34" charset="0"/>
              </a:rPr>
              <a:t>++)  </a:t>
            </a:r>
          </a:p>
          <a:p>
            <a:pPr marL="857250" lvl="2" indent="0" algn="just">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arr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a:t>
            </a:r>
          </a:p>
          <a:p>
            <a:pPr marL="400050" lvl="1" indent="0" algn="just">
              <a:buNone/>
            </a:pPr>
            <a:r>
              <a:rPr lang="en-US" sz="2000" dirty="0" smtClean="0">
                <a:solidFill>
                  <a:srgbClr val="000000"/>
                </a:solidFill>
                <a:latin typeface="verdana" panose="020B0604030504040204" pitchFamily="34" charset="0"/>
              </a:rPr>
              <a:t>}</a:t>
            </a:r>
          </a:p>
          <a:p>
            <a:pPr marL="0" indent="0" algn="just">
              <a:buNone/>
            </a:pPr>
            <a:r>
              <a:rPr lang="en-US" sz="2000" dirty="0" smtClean="0">
                <a:solidFill>
                  <a:srgbClr val="000000"/>
                </a:solidFill>
                <a:latin typeface="verdana" panose="020B0604030504040204" pitchFamily="34" charset="0"/>
              </a:rPr>
              <a:t>}</a:t>
            </a:r>
            <a:r>
              <a:rPr lang="en-US" sz="2000" dirty="0">
                <a:solidFill>
                  <a:srgbClr val="000000"/>
                </a:solidFill>
                <a:latin typeface="verdana" panose="020B0604030504040204" pitchFamily="34" charset="0"/>
              </a:rPr>
              <a:t>  </a:t>
            </a:r>
          </a:p>
          <a:p>
            <a:pPr marL="0" indent="0">
              <a:buNone/>
            </a:pP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16</a:t>
            </a:fld>
            <a:endParaRPr lang="en-US"/>
          </a:p>
        </p:txBody>
      </p:sp>
    </p:spTree>
    <p:extLst>
      <p:ext uri="{BB962C8B-B14F-4D97-AF65-F5344CB8AC3E}">
        <p14:creationId xmlns:p14="http://schemas.microsoft.com/office/powerpoint/2010/main" val="365937914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a:t>Anonymous Array in Java</a:t>
            </a:r>
          </a:p>
        </p:txBody>
      </p:sp>
      <p:sp>
        <p:nvSpPr>
          <p:cNvPr id="3" name="Content Placeholder 2"/>
          <p:cNvSpPr>
            <a:spLocks noGrp="1"/>
          </p:cNvSpPr>
          <p:nvPr>
            <p:ph idx="1"/>
          </p:nvPr>
        </p:nvSpPr>
        <p:spPr>
          <a:xfrm>
            <a:off x="35391" y="914400"/>
            <a:ext cx="9032409" cy="5638800"/>
          </a:xfrm>
        </p:spPr>
        <p:txBody>
          <a:bodyPr/>
          <a:lstStyle/>
          <a:p>
            <a:r>
              <a:rPr lang="en-US" dirty="0"/>
              <a:t>Java supports the feature of an anonymous array, so you don't need to declare the array while passing an array to the </a:t>
            </a:r>
            <a:r>
              <a:rPr lang="en-US" dirty="0" smtClean="0"/>
              <a:t>method. Let's see the simple example .</a:t>
            </a:r>
          </a:p>
          <a:p>
            <a:pPr marL="0" indent="0" algn="just">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TestAnonymousArray</a:t>
            </a:r>
            <a:r>
              <a:rPr lang="en-US" sz="2000" dirty="0">
                <a:solidFill>
                  <a:srgbClr val="000000"/>
                </a:solidFill>
                <a:latin typeface="verdana" panose="020B0604030504040204" pitchFamily="34" charset="0"/>
              </a:rPr>
              <a:t>{  </a:t>
            </a:r>
          </a:p>
          <a:p>
            <a:pPr marL="0" indent="0" algn="just">
              <a:buNone/>
            </a:pPr>
            <a:r>
              <a:rPr lang="en-US" sz="2000" dirty="0" smtClean="0">
                <a:solidFill>
                  <a:srgbClr val="008200"/>
                </a:solidFill>
                <a:latin typeface="verdana" panose="020B0604030504040204" pitchFamily="34" charset="0"/>
              </a:rPr>
              <a:t>    //</a:t>
            </a:r>
            <a:r>
              <a:rPr lang="en-US" sz="2000" dirty="0">
                <a:solidFill>
                  <a:srgbClr val="008200"/>
                </a:solidFill>
                <a:latin typeface="verdana" panose="020B0604030504040204" pitchFamily="34" charset="0"/>
              </a:rPr>
              <a:t>creating a method which receives an array as a parameter</a:t>
            </a:r>
            <a:r>
              <a:rPr lang="en-US" sz="2000" dirty="0">
                <a:solidFill>
                  <a:srgbClr val="000000"/>
                </a:solidFill>
                <a:latin typeface="verdana" panose="020B0604030504040204" pitchFamily="34" charset="0"/>
              </a:rPr>
              <a:t>  </a:t>
            </a:r>
          </a:p>
          <a:p>
            <a:pPr marL="400050" lvl="1" indent="0" algn="just">
              <a:buNone/>
            </a:pPr>
            <a:r>
              <a:rPr lang="en-US" sz="2000" b="1" dirty="0" smtClean="0">
                <a:solidFill>
                  <a:srgbClr val="006699"/>
                </a:solidFill>
                <a:latin typeface="verdana" panose="020B0604030504040204" pitchFamily="34" charset="0"/>
              </a:rPr>
              <a:t>static</a:t>
            </a:r>
            <a:r>
              <a:rPr lang="en-US" sz="2000" dirty="0" smtClean="0">
                <a:solidFill>
                  <a:srgbClr val="000000"/>
                </a:solidFill>
                <a:latin typeface="verdana" panose="020B0604030504040204" pitchFamily="34" charset="0"/>
              </a:rPr>
              <a:t> </a:t>
            </a:r>
            <a:r>
              <a:rPr lang="en-US" sz="2000" b="1" dirty="0" smtClean="0">
                <a:solidFill>
                  <a:srgbClr val="006699"/>
                </a:solidFill>
                <a:latin typeface="verdana" panose="020B0604030504040204" pitchFamily="34" charset="0"/>
              </a:rPr>
              <a:t>void</a:t>
            </a:r>
            <a:r>
              <a:rPr lang="en-US" sz="2000" dirty="0" smtClean="0">
                <a:solidFill>
                  <a:srgbClr val="000000"/>
                </a:solidFill>
                <a:latin typeface="verdana" panose="020B0604030504040204" pitchFamily="34" charset="0"/>
              </a:rPr>
              <a:t> </a:t>
            </a:r>
            <a:r>
              <a:rPr lang="en-US" sz="2000" dirty="0" err="1" smtClean="0">
                <a:solidFill>
                  <a:srgbClr val="000000"/>
                </a:solidFill>
                <a:latin typeface="verdana" panose="020B0604030504040204" pitchFamily="34" charset="0"/>
              </a:rPr>
              <a:t>printArray</a:t>
            </a:r>
            <a:r>
              <a:rPr lang="en-US" sz="2000" dirty="0" smtClean="0">
                <a:solidFill>
                  <a:srgbClr val="000000"/>
                </a:solidFill>
                <a:latin typeface="verdana" panose="020B0604030504040204" pitchFamily="34" charset="0"/>
              </a:rPr>
              <a:t>(</a:t>
            </a:r>
            <a:r>
              <a:rPr lang="en-US" sz="2000" b="1" dirty="0" err="1" smtClean="0">
                <a:solidFill>
                  <a:srgbClr val="006699"/>
                </a:solidFill>
                <a:latin typeface="verdana" panose="020B0604030504040204" pitchFamily="34" charset="0"/>
              </a:rPr>
              <a:t>int</a:t>
            </a:r>
            <a:r>
              <a:rPr lang="en-US" sz="2000" dirty="0" smtClean="0">
                <a:solidFill>
                  <a:srgbClr val="000000"/>
                </a:solidFill>
                <a:latin typeface="verdana" panose="020B0604030504040204" pitchFamily="34" charset="0"/>
              </a:rPr>
              <a:t> </a:t>
            </a:r>
            <a:r>
              <a:rPr lang="en-US" sz="2000" dirty="0" err="1" smtClean="0">
                <a:solidFill>
                  <a:srgbClr val="000000"/>
                </a:solidFill>
                <a:latin typeface="verdana" panose="020B0604030504040204" pitchFamily="34" charset="0"/>
              </a:rPr>
              <a:t>arr</a:t>
            </a:r>
            <a:r>
              <a:rPr lang="en-US" sz="2000" dirty="0" smtClean="0">
                <a:solidFill>
                  <a:srgbClr val="000000"/>
                </a:solidFill>
                <a:latin typeface="verdana" panose="020B0604030504040204" pitchFamily="34" charset="0"/>
              </a:rPr>
              <a:t>[]){  </a:t>
            </a:r>
          </a:p>
          <a:p>
            <a:pPr marL="857250" lvl="2" indent="0" algn="just">
              <a:buNone/>
            </a:pPr>
            <a:r>
              <a:rPr lang="en-US" b="1" dirty="0" smtClean="0">
                <a:solidFill>
                  <a:srgbClr val="006699"/>
                </a:solidFill>
                <a:latin typeface="verdana" panose="020B0604030504040204" pitchFamily="34" charset="0"/>
              </a:rPr>
              <a:t>for</a:t>
            </a:r>
            <a:r>
              <a:rPr lang="en-US" dirty="0" smtClean="0">
                <a:solidFill>
                  <a:srgbClr val="000000"/>
                </a:solidFill>
                <a:latin typeface="verdana" panose="020B0604030504040204" pitchFamily="34" charset="0"/>
              </a:rPr>
              <a:t>(</a:t>
            </a:r>
            <a:r>
              <a:rPr lang="en-US" b="1" dirty="0" err="1" smtClean="0">
                <a:solidFill>
                  <a:srgbClr val="006699"/>
                </a:solidFill>
                <a:latin typeface="verdana" panose="020B0604030504040204" pitchFamily="34" charset="0"/>
              </a:rPr>
              <a:t>int</a:t>
            </a:r>
            <a:r>
              <a:rPr lang="en-US" dirty="0" smtClean="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i</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0</a:t>
            </a:r>
            <a:r>
              <a:rPr lang="en-US" dirty="0" smtClean="0">
                <a:solidFill>
                  <a:srgbClr val="000000"/>
                </a:solidFill>
                <a:latin typeface="verdana" panose="020B0604030504040204" pitchFamily="34" charset="0"/>
              </a:rPr>
              <a:t>;i&lt;</a:t>
            </a:r>
            <a:r>
              <a:rPr lang="en-US" dirty="0" err="1" smtClean="0">
                <a:solidFill>
                  <a:srgbClr val="000000"/>
                </a:solidFill>
                <a:latin typeface="verdana" panose="020B0604030504040204" pitchFamily="34" charset="0"/>
              </a:rPr>
              <a:t>arr.length;i</a:t>
            </a:r>
            <a:r>
              <a:rPr lang="en-US" dirty="0" smtClean="0">
                <a:solidFill>
                  <a:srgbClr val="000000"/>
                </a:solidFill>
                <a:latin typeface="verdana" panose="020B0604030504040204" pitchFamily="34" charset="0"/>
              </a:rPr>
              <a:t>++)  </a:t>
            </a:r>
          </a:p>
          <a:p>
            <a:pPr marL="857250" lvl="2" indent="0" algn="just">
              <a:buNone/>
            </a:pPr>
            <a:r>
              <a:rPr lang="en-US" dirty="0" err="1" smtClean="0">
                <a:solidFill>
                  <a:srgbClr val="000000"/>
                </a:solidFill>
                <a:latin typeface="verdana" panose="020B0604030504040204" pitchFamily="34" charset="0"/>
              </a:rPr>
              <a:t>System.out.println</a:t>
            </a:r>
            <a:r>
              <a:rPr lang="en-US" dirty="0" smtClean="0">
                <a:solidFill>
                  <a:srgbClr val="000000"/>
                </a:solidFill>
                <a:latin typeface="verdana" panose="020B0604030504040204" pitchFamily="34" charset="0"/>
              </a:rPr>
              <a:t>(</a:t>
            </a:r>
            <a:r>
              <a:rPr lang="en-US" dirty="0" err="1" smtClean="0">
                <a:solidFill>
                  <a:srgbClr val="000000"/>
                </a:solidFill>
                <a:latin typeface="verdana" panose="020B0604030504040204" pitchFamily="34" charset="0"/>
              </a:rPr>
              <a:t>arr</a:t>
            </a:r>
            <a:r>
              <a:rPr lang="en-US" dirty="0" smtClean="0">
                <a:solidFill>
                  <a:srgbClr val="000000"/>
                </a:solidFill>
                <a:latin typeface="verdana" panose="020B0604030504040204" pitchFamily="34" charset="0"/>
              </a:rPr>
              <a:t>[</a:t>
            </a:r>
            <a:r>
              <a:rPr lang="en-US" dirty="0" err="1" smtClean="0">
                <a:solidFill>
                  <a:srgbClr val="000000"/>
                </a:solidFill>
                <a:latin typeface="verdana" panose="020B0604030504040204" pitchFamily="34" charset="0"/>
              </a:rPr>
              <a:t>i</a:t>
            </a:r>
            <a:r>
              <a:rPr lang="en-US" dirty="0" smtClean="0">
                <a:solidFill>
                  <a:srgbClr val="000000"/>
                </a:solidFill>
                <a:latin typeface="verdana" panose="020B0604030504040204" pitchFamily="34" charset="0"/>
              </a:rPr>
              <a:t>]);  </a:t>
            </a:r>
          </a:p>
          <a:p>
            <a:pPr marL="400050" lvl="1" indent="0" algn="just">
              <a:buNone/>
            </a:pPr>
            <a:r>
              <a:rPr lang="en-US" sz="2000" dirty="0" smtClean="0">
                <a:solidFill>
                  <a:srgbClr val="000000"/>
                </a:solidFill>
                <a:latin typeface="verdana" panose="020B0604030504040204" pitchFamily="34" charset="0"/>
              </a:rPr>
              <a:t>}  </a:t>
            </a:r>
          </a:p>
          <a:p>
            <a:pPr marL="400050" lvl="1" indent="0" algn="just">
              <a:buNone/>
            </a:pPr>
            <a:r>
              <a:rPr lang="en-US" sz="2000" dirty="0" smtClean="0">
                <a:solidFill>
                  <a:srgbClr val="000000"/>
                </a:solidFill>
                <a:latin typeface="verdana" panose="020B0604030504040204" pitchFamily="34" charset="0"/>
              </a:rPr>
              <a:t>  </a:t>
            </a:r>
          </a:p>
          <a:p>
            <a:pPr marL="400050" lvl="1" indent="0" algn="just">
              <a:buNone/>
            </a:pPr>
            <a:r>
              <a:rPr lang="en-US" sz="2000" b="1" dirty="0" smtClean="0">
                <a:solidFill>
                  <a:srgbClr val="006699"/>
                </a:solidFill>
                <a:latin typeface="verdana" panose="020B0604030504040204" pitchFamily="34" charset="0"/>
              </a:rPr>
              <a:t>public</a:t>
            </a:r>
            <a:r>
              <a:rPr lang="en-US" sz="2000" dirty="0" smtClean="0">
                <a:solidFill>
                  <a:srgbClr val="000000"/>
                </a:solidFill>
                <a:latin typeface="verdana" panose="020B0604030504040204" pitchFamily="34" charset="0"/>
              </a:rPr>
              <a:t> </a:t>
            </a:r>
            <a:r>
              <a:rPr lang="en-US" sz="2000" b="1" dirty="0" smtClean="0">
                <a:solidFill>
                  <a:srgbClr val="006699"/>
                </a:solidFill>
                <a:latin typeface="verdana" panose="020B0604030504040204" pitchFamily="34" charset="0"/>
              </a:rPr>
              <a:t>static</a:t>
            </a:r>
            <a:r>
              <a:rPr lang="en-US" sz="2000" dirty="0" smtClean="0">
                <a:solidFill>
                  <a:srgbClr val="000000"/>
                </a:solidFill>
                <a:latin typeface="verdana" panose="020B0604030504040204" pitchFamily="34" charset="0"/>
              </a:rPr>
              <a:t> </a:t>
            </a:r>
            <a:r>
              <a:rPr lang="en-US" sz="2000" b="1" dirty="0" smtClean="0">
                <a:solidFill>
                  <a:srgbClr val="006699"/>
                </a:solidFill>
                <a:latin typeface="verdana" panose="020B0604030504040204" pitchFamily="34" charset="0"/>
              </a:rPr>
              <a:t>void</a:t>
            </a:r>
            <a:r>
              <a:rPr lang="en-US" sz="2000" dirty="0" smtClean="0">
                <a:solidFill>
                  <a:srgbClr val="000000"/>
                </a:solidFill>
                <a:latin typeface="verdana" panose="020B0604030504040204" pitchFamily="34" charset="0"/>
              </a:rPr>
              <a:t> main(String </a:t>
            </a:r>
            <a:r>
              <a:rPr lang="en-US" sz="2000" dirty="0" err="1" smtClean="0">
                <a:solidFill>
                  <a:srgbClr val="000000"/>
                </a:solidFill>
                <a:latin typeface="verdana" panose="020B0604030504040204" pitchFamily="34" charset="0"/>
              </a:rPr>
              <a:t>args</a:t>
            </a:r>
            <a:r>
              <a:rPr lang="en-US" sz="2000" dirty="0" smtClean="0">
                <a:solidFill>
                  <a:srgbClr val="000000"/>
                </a:solidFill>
                <a:latin typeface="verdana" panose="020B0604030504040204" pitchFamily="34" charset="0"/>
              </a:rPr>
              <a:t>[]){  </a:t>
            </a:r>
          </a:p>
          <a:p>
            <a:pPr marL="400050" lvl="1" indent="0" algn="just">
              <a:buNone/>
            </a:pPr>
            <a:r>
              <a:rPr lang="en-US" sz="2000" dirty="0" smtClean="0">
                <a:solidFill>
                  <a:srgbClr val="008200"/>
                </a:solidFill>
                <a:latin typeface="verdana" panose="020B0604030504040204" pitchFamily="34" charset="0"/>
              </a:rPr>
              <a:t>     //</a:t>
            </a:r>
            <a:r>
              <a:rPr lang="en-US" sz="2000" dirty="0">
                <a:solidFill>
                  <a:srgbClr val="008200"/>
                </a:solidFill>
                <a:latin typeface="verdana" panose="020B0604030504040204" pitchFamily="34" charset="0"/>
              </a:rPr>
              <a:t>passing anonymous array to method</a:t>
            </a:r>
            <a:r>
              <a:rPr lang="en-US" sz="2000" dirty="0">
                <a:solidFill>
                  <a:srgbClr val="000000"/>
                </a:solidFill>
                <a:latin typeface="verdana" panose="020B0604030504040204" pitchFamily="34" charset="0"/>
              </a:rPr>
              <a:t>  </a:t>
            </a:r>
            <a:endParaRPr lang="en-US" sz="2000" dirty="0" smtClean="0">
              <a:solidFill>
                <a:srgbClr val="000000"/>
              </a:solidFill>
              <a:latin typeface="verdana" panose="020B0604030504040204" pitchFamily="34" charset="0"/>
            </a:endParaRPr>
          </a:p>
          <a:p>
            <a:pPr marL="857250" lvl="2" indent="0" algn="just">
              <a:buNone/>
            </a:pPr>
            <a:r>
              <a:rPr lang="en-US" dirty="0" err="1" smtClean="0">
                <a:solidFill>
                  <a:srgbClr val="000000"/>
                </a:solidFill>
                <a:latin typeface="verdana" panose="020B0604030504040204" pitchFamily="34" charset="0"/>
              </a:rPr>
              <a:t>printArray</a:t>
            </a:r>
            <a:r>
              <a:rPr lang="en-US" dirty="0" smtClean="0">
                <a:solidFill>
                  <a:srgbClr val="000000"/>
                </a:solidFill>
                <a:latin typeface="verdana" panose="020B0604030504040204" pitchFamily="34" charset="0"/>
              </a:rPr>
              <a:t>(</a:t>
            </a:r>
            <a:r>
              <a:rPr lang="en-US" b="1" dirty="0" smtClean="0">
                <a:solidFill>
                  <a:srgbClr val="006699"/>
                </a:solidFill>
                <a:latin typeface="verdana" panose="020B0604030504040204" pitchFamily="34" charset="0"/>
              </a:rPr>
              <a:t>new</a:t>
            </a:r>
            <a:r>
              <a:rPr lang="en-US" dirty="0" smtClean="0">
                <a:solidFill>
                  <a:srgbClr val="000000"/>
                </a:solidFill>
                <a:latin typeface="verdana" panose="020B0604030504040204" pitchFamily="34" charset="0"/>
              </a:rPr>
              <a:t> </a:t>
            </a:r>
            <a:r>
              <a:rPr lang="en-US" b="1" dirty="0" err="1" smtClean="0">
                <a:solidFill>
                  <a:srgbClr val="006699"/>
                </a:solidFill>
                <a:latin typeface="verdana" panose="020B0604030504040204" pitchFamily="34" charset="0"/>
              </a:rPr>
              <a:t>int</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10</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22</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44</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66</a:t>
            </a:r>
            <a:r>
              <a:rPr lang="en-US" dirty="0" smtClean="0">
                <a:solidFill>
                  <a:srgbClr val="000000"/>
                </a:solidFill>
                <a:latin typeface="verdana" panose="020B0604030504040204" pitchFamily="34" charset="0"/>
              </a:rPr>
              <a:t>});</a:t>
            </a:r>
          </a:p>
          <a:p>
            <a:pPr marL="400050" lvl="1" indent="0" algn="just">
              <a:buNone/>
            </a:pPr>
            <a:r>
              <a:rPr lang="en-US" sz="2000" dirty="0" smtClean="0">
                <a:solidFill>
                  <a:srgbClr val="000000"/>
                </a:solidFill>
                <a:latin typeface="verdana" panose="020B0604030504040204" pitchFamily="34" charset="0"/>
              </a:rPr>
              <a:t>}</a:t>
            </a:r>
          </a:p>
          <a:p>
            <a:pPr marL="0" indent="0" algn="just">
              <a:buNone/>
            </a:pPr>
            <a:r>
              <a:rPr lang="en-US" sz="2000" dirty="0" smtClean="0">
                <a:solidFill>
                  <a:srgbClr val="000000"/>
                </a:solidFill>
                <a:latin typeface="verdana" panose="020B0604030504040204" pitchFamily="34" charset="0"/>
              </a:rPr>
              <a:t>} </a:t>
            </a:r>
            <a:r>
              <a:rPr lang="en-US" sz="1800" dirty="0" smtClean="0">
                <a:solidFill>
                  <a:srgbClr val="000000"/>
                </a:solidFill>
                <a:latin typeface="verdana" panose="020B0604030504040204" pitchFamily="34" charset="0"/>
              </a:rPr>
              <a:t> </a:t>
            </a:r>
          </a:p>
          <a:p>
            <a:pPr marL="0" indent="0">
              <a:buNone/>
            </a:pP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17</a:t>
            </a:fld>
            <a:endParaRPr lang="en-US"/>
          </a:p>
        </p:txBody>
      </p:sp>
    </p:spTree>
    <p:extLst>
      <p:ext uri="{BB962C8B-B14F-4D97-AF65-F5344CB8AC3E}">
        <p14:creationId xmlns:p14="http://schemas.microsoft.com/office/powerpoint/2010/main" val="300719585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err="1"/>
              <a:t>ArrayIndexOutOfBoundsException</a:t>
            </a:r>
            <a:endParaRPr lang="en-US" dirty="0"/>
          </a:p>
        </p:txBody>
      </p:sp>
      <p:sp>
        <p:nvSpPr>
          <p:cNvPr id="3" name="Content Placeholder 2"/>
          <p:cNvSpPr>
            <a:spLocks noGrp="1"/>
          </p:cNvSpPr>
          <p:nvPr>
            <p:ph idx="1"/>
          </p:nvPr>
        </p:nvSpPr>
        <p:spPr>
          <a:xfrm>
            <a:off x="35391" y="914400"/>
            <a:ext cx="9032409" cy="5638800"/>
          </a:xfrm>
        </p:spPr>
        <p:txBody>
          <a:bodyPr/>
          <a:lstStyle/>
          <a:p>
            <a:r>
              <a:rPr lang="en-US" dirty="0"/>
              <a:t>The Java Virtual Machine (JVM) throws an </a:t>
            </a:r>
            <a:r>
              <a:rPr lang="en-US" dirty="0" err="1"/>
              <a:t>ArrayIndexOutOfBoundsException</a:t>
            </a:r>
            <a:r>
              <a:rPr lang="en-US" dirty="0"/>
              <a:t> if length of the array in </a:t>
            </a:r>
            <a:r>
              <a:rPr lang="en-US" dirty="0">
                <a:solidFill>
                  <a:srgbClr val="C00000"/>
                </a:solidFill>
              </a:rPr>
              <a:t>negative</a:t>
            </a:r>
            <a:r>
              <a:rPr lang="en-US" dirty="0"/>
              <a:t>, </a:t>
            </a:r>
            <a:r>
              <a:rPr lang="en-US" dirty="0">
                <a:solidFill>
                  <a:srgbClr val="C00000"/>
                </a:solidFill>
              </a:rPr>
              <a:t>equal to the array size</a:t>
            </a:r>
            <a:r>
              <a:rPr lang="en-US" dirty="0"/>
              <a:t> or </a:t>
            </a:r>
            <a:r>
              <a:rPr lang="en-US" dirty="0">
                <a:solidFill>
                  <a:srgbClr val="C00000"/>
                </a:solidFill>
              </a:rPr>
              <a:t>greater than the array size</a:t>
            </a:r>
            <a:r>
              <a:rPr lang="en-US" dirty="0"/>
              <a:t> while traversing the array</a:t>
            </a:r>
            <a:r>
              <a:rPr lang="en-US" dirty="0" smtClean="0"/>
              <a:t>.</a:t>
            </a:r>
          </a:p>
          <a:p>
            <a:endParaRPr lang="en-US" dirty="0" smtClean="0"/>
          </a:p>
          <a:p>
            <a:pPr marL="0" indent="0" algn="just">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TestArrayException</a:t>
            </a:r>
            <a:r>
              <a:rPr lang="en-US" sz="2000" dirty="0">
                <a:solidFill>
                  <a:srgbClr val="000000"/>
                </a:solidFill>
                <a:latin typeface="verdana" panose="020B0604030504040204" pitchFamily="34" charset="0"/>
              </a:rPr>
              <a:t>{  </a:t>
            </a:r>
          </a:p>
          <a:p>
            <a:pPr marL="400050" lvl="1" indent="0" algn="just">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a:t>
            </a:r>
          </a:p>
          <a:p>
            <a:pPr marL="857250" lvl="2" indent="0" algn="just">
              <a:buNone/>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arr</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50</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60</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70</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80</a:t>
            </a:r>
            <a:r>
              <a:rPr lang="en-US" dirty="0">
                <a:solidFill>
                  <a:srgbClr val="000000"/>
                </a:solidFill>
                <a:latin typeface="verdana" panose="020B0604030504040204" pitchFamily="34" charset="0"/>
              </a:rPr>
              <a:t>};  </a:t>
            </a:r>
          </a:p>
          <a:p>
            <a:pPr marL="857250" lvl="2" indent="0" algn="just">
              <a:buNone/>
            </a:pPr>
            <a:r>
              <a:rPr lang="en-US" b="1" dirty="0">
                <a:solidFill>
                  <a:srgbClr val="006699"/>
                </a:solidFill>
                <a:latin typeface="verdana" panose="020B0604030504040204" pitchFamily="34" charset="0"/>
              </a:rPr>
              <a:t>for</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0</a:t>
            </a:r>
            <a:r>
              <a:rPr lang="en-US" dirty="0">
                <a:solidFill>
                  <a:srgbClr val="000000"/>
                </a:solidFill>
                <a:latin typeface="verdana" panose="020B0604030504040204" pitchFamily="34" charset="0"/>
              </a:rPr>
              <a:t>;i&lt;=</a:t>
            </a:r>
            <a:r>
              <a:rPr lang="en-US" dirty="0" err="1">
                <a:solidFill>
                  <a:srgbClr val="000000"/>
                </a:solidFill>
                <a:latin typeface="verdana" panose="020B0604030504040204" pitchFamily="34" charset="0"/>
              </a:rPr>
              <a:t>arr.length;i</a:t>
            </a:r>
            <a:r>
              <a:rPr lang="en-US" dirty="0">
                <a:solidFill>
                  <a:srgbClr val="000000"/>
                </a:solidFill>
                <a:latin typeface="verdana" panose="020B0604030504040204" pitchFamily="34" charset="0"/>
              </a:rPr>
              <a:t>++){  </a:t>
            </a:r>
          </a:p>
          <a:p>
            <a:pPr marL="857250" lvl="2" indent="0" algn="just">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arr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a:t>
            </a:r>
          </a:p>
          <a:p>
            <a:pPr marL="857250" lvl="2" indent="0" algn="just">
              <a:buNone/>
            </a:pPr>
            <a:r>
              <a:rPr lang="en-US" dirty="0">
                <a:solidFill>
                  <a:srgbClr val="000000"/>
                </a:solidFill>
                <a:latin typeface="verdana" panose="020B0604030504040204" pitchFamily="34" charset="0"/>
              </a:rPr>
              <a:t>}  </a:t>
            </a:r>
          </a:p>
          <a:p>
            <a:pPr marL="400050" lvl="1" indent="0" algn="just">
              <a:buNone/>
            </a:pPr>
            <a:r>
              <a:rPr lang="en-US" sz="2000" dirty="0" smtClean="0">
                <a:solidFill>
                  <a:srgbClr val="000000"/>
                </a:solidFill>
                <a:latin typeface="verdana" panose="020B0604030504040204" pitchFamily="34" charset="0"/>
              </a:rPr>
              <a:t>}</a:t>
            </a:r>
          </a:p>
          <a:p>
            <a:pPr marL="0" indent="0" algn="just">
              <a:buNone/>
            </a:pPr>
            <a:r>
              <a:rPr lang="en-US" sz="2000" dirty="0" smtClean="0">
                <a:solidFill>
                  <a:srgbClr val="000000"/>
                </a:solidFill>
                <a:latin typeface="verdana" panose="020B0604030504040204" pitchFamily="34" charset="0"/>
              </a:rPr>
              <a:t>}</a:t>
            </a:r>
            <a:r>
              <a:rPr lang="en-US" sz="2000" dirty="0">
                <a:solidFill>
                  <a:srgbClr val="000000"/>
                </a:solidFill>
                <a:latin typeface="verdana" panose="020B0604030504040204" pitchFamily="34" charset="0"/>
              </a:rPr>
              <a:t>  </a:t>
            </a:r>
          </a:p>
          <a:p>
            <a:pPr marL="0" indent="0">
              <a:buNone/>
            </a:pP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spTree>
    <p:extLst>
      <p:ext uri="{BB962C8B-B14F-4D97-AF65-F5344CB8AC3E}">
        <p14:creationId xmlns:p14="http://schemas.microsoft.com/office/powerpoint/2010/main" val="145271601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smtClean="0"/>
              <a:t>Multidimensional </a:t>
            </a:r>
            <a:r>
              <a:rPr lang="en-US" dirty="0"/>
              <a:t>Array in Java</a:t>
            </a:r>
          </a:p>
        </p:txBody>
      </p:sp>
      <p:sp>
        <p:nvSpPr>
          <p:cNvPr id="3" name="Content Placeholder 2"/>
          <p:cNvSpPr>
            <a:spLocks noGrp="1"/>
          </p:cNvSpPr>
          <p:nvPr>
            <p:ph idx="1"/>
          </p:nvPr>
        </p:nvSpPr>
        <p:spPr>
          <a:xfrm>
            <a:off x="35391" y="914400"/>
            <a:ext cx="9032409" cy="5638800"/>
          </a:xfrm>
        </p:spPr>
        <p:txBody>
          <a:bodyPr/>
          <a:lstStyle/>
          <a:p>
            <a:r>
              <a:rPr lang="en-US" dirty="0"/>
              <a:t>In such case, data is stored in row and column based index (also known as matrix form).</a:t>
            </a:r>
          </a:p>
          <a:p>
            <a:r>
              <a:rPr lang="en-US" dirty="0" smtClean="0"/>
              <a:t>Syntax </a:t>
            </a:r>
            <a:r>
              <a:rPr lang="en-US" dirty="0"/>
              <a:t>to Declare Multidimensional Array in Java</a:t>
            </a:r>
            <a:endParaRPr lang="en-US" dirty="0" smtClean="0"/>
          </a:p>
          <a:p>
            <a:pPr marL="400050" lvl="1" indent="0" algn="just">
              <a:buNone/>
            </a:pPr>
            <a:r>
              <a:rPr lang="en-US" sz="2000" dirty="0" err="1">
                <a:solidFill>
                  <a:srgbClr val="000000"/>
                </a:solidFill>
                <a:latin typeface="Courier New" panose="02070309020205020404" pitchFamily="49" charset="0"/>
                <a:cs typeface="Courier New" panose="02070309020205020404" pitchFamily="49" charset="0"/>
              </a:rPr>
              <a:t>dataType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arrayRefVar</a:t>
            </a:r>
            <a:r>
              <a:rPr lang="en-US" sz="2000" dirty="0">
                <a:solidFill>
                  <a:srgbClr val="000000"/>
                </a:solidFill>
                <a:latin typeface="Courier New" panose="02070309020205020404" pitchFamily="49" charset="0"/>
                <a:cs typeface="Courier New" panose="02070309020205020404" pitchFamily="49" charset="0"/>
              </a:rPr>
              <a:t>; (or)  </a:t>
            </a:r>
          </a:p>
          <a:p>
            <a:pPr marL="400050" lvl="1" indent="0" algn="just">
              <a:buNone/>
            </a:pPr>
            <a:r>
              <a:rPr lang="en-US" sz="2000" dirty="0" err="1">
                <a:solidFill>
                  <a:srgbClr val="000000"/>
                </a:solidFill>
                <a:latin typeface="Courier New" panose="02070309020205020404" pitchFamily="49" charset="0"/>
                <a:cs typeface="Courier New" panose="02070309020205020404" pitchFamily="49" charset="0"/>
              </a:rPr>
              <a:t>dataType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arrayRefVar</a:t>
            </a:r>
            <a:r>
              <a:rPr lang="en-US" sz="2000" dirty="0">
                <a:solidFill>
                  <a:srgbClr val="000000"/>
                </a:solidFill>
                <a:latin typeface="Courier New" panose="02070309020205020404" pitchFamily="49" charset="0"/>
                <a:cs typeface="Courier New" panose="02070309020205020404" pitchFamily="49" charset="0"/>
              </a:rPr>
              <a:t>; (or)  </a:t>
            </a:r>
          </a:p>
          <a:p>
            <a:pPr marL="400050" lvl="1" indent="0" algn="just">
              <a:buNone/>
            </a:pPr>
            <a:r>
              <a:rPr lang="en-US" sz="2000" dirty="0" err="1">
                <a:solidFill>
                  <a:srgbClr val="000000"/>
                </a:solidFill>
                <a:latin typeface="Courier New" panose="02070309020205020404" pitchFamily="49" charset="0"/>
                <a:cs typeface="Courier New" panose="02070309020205020404" pitchFamily="49" charset="0"/>
              </a:rPr>
              <a:t>dataType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arrayRefVar</a:t>
            </a:r>
            <a:r>
              <a:rPr lang="en-US" sz="2000" dirty="0">
                <a:solidFill>
                  <a:srgbClr val="000000"/>
                </a:solidFill>
                <a:latin typeface="Courier New" panose="02070309020205020404" pitchFamily="49" charset="0"/>
                <a:cs typeface="Courier New" panose="02070309020205020404" pitchFamily="49" charset="0"/>
              </a:rPr>
              <a:t>[][]; (or)  </a:t>
            </a:r>
          </a:p>
          <a:p>
            <a:pPr marL="400050" lvl="1" indent="0" algn="just">
              <a:buNone/>
            </a:pPr>
            <a:r>
              <a:rPr lang="en-US" sz="2000" dirty="0" err="1">
                <a:solidFill>
                  <a:srgbClr val="000000"/>
                </a:solidFill>
                <a:latin typeface="Courier New" panose="02070309020205020404" pitchFamily="49" charset="0"/>
                <a:cs typeface="Courier New" panose="02070309020205020404" pitchFamily="49" charset="0"/>
              </a:rPr>
              <a:t>dataType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arrayRefVar</a:t>
            </a:r>
            <a:r>
              <a:rPr lang="en-US" sz="2000" dirty="0">
                <a:solidFill>
                  <a:srgbClr val="000000"/>
                </a:solidFill>
                <a:latin typeface="Courier New" panose="02070309020205020404" pitchFamily="49" charset="0"/>
                <a:cs typeface="Courier New" panose="02070309020205020404" pitchFamily="49" charset="0"/>
              </a:rPr>
              <a:t>[];   </a:t>
            </a:r>
          </a:p>
          <a:p>
            <a:pPr marL="0" indent="0" algn="just">
              <a:buNone/>
            </a:pPr>
            <a:r>
              <a:rPr lang="en-US" sz="2000" dirty="0">
                <a:solidFill>
                  <a:srgbClr val="000000"/>
                </a:solidFill>
                <a:latin typeface="verdana" panose="020B0604030504040204" pitchFamily="34" charset="0"/>
              </a:rPr>
              <a:t>  </a:t>
            </a:r>
          </a:p>
          <a:p>
            <a:r>
              <a:rPr lang="en-US" dirty="0" smtClean="0"/>
              <a:t>Example </a:t>
            </a:r>
            <a:r>
              <a:rPr lang="en-US" dirty="0"/>
              <a:t>to instantiate Multidimensional Array in </a:t>
            </a:r>
            <a:r>
              <a:rPr lang="en-US" dirty="0" smtClean="0"/>
              <a:t>Java</a:t>
            </a:r>
          </a:p>
          <a:p>
            <a:pPr marL="400050" lvl="1" indent="0">
              <a:buNone/>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arr</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b="1" dirty="0" err="1" smtClean="0">
                <a:solidFill>
                  <a:srgbClr val="006699"/>
                </a:solidFill>
                <a:latin typeface="verdana" panose="020B0604030504040204" pitchFamily="34" charset="0"/>
              </a:rPr>
              <a:t>int</a:t>
            </a:r>
            <a:r>
              <a:rPr lang="en-US" dirty="0" smtClean="0">
                <a:solidFill>
                  <a:srgbClr val="000000"/>
                </a:solidFill>
                <a:latin typeface="verdana" panose="020B0604030504040204" pitchFamily="34" charset="0"/>
              </a:rPr>
              <a:t>[</a:t>
            </a:r>
            <a:r>
              <a:rPr lang="en-US" dirty="0" smtClean="0">
                <a:solidFill>
                  <a:srgbClr val="C00000"/>
                </a:solidFill>
                <a:latin typeface="verdana" panose="020B0604030504040204" pitchFamily="34" charset="0"/>
              </a:rPr>
              <a:t>2</a:t>
            </a:r>
            <a:r>
              <a:rPr lang="en-US" dirty="0" smtClean="0">
                <a:solidFill>
                  <a:srgbClr val="000000"/>
                </a:solidFill>
                <a:latin typeface="verdana" panose="020B0604030504040204" pitchFamily="34" charset="0"/>
              </a:rPr>
              <a:t>][</a:t>
            </a:r>
            <a:r>
              <a:rPr lang="en-US" dirty="0">
                <a:solidFill>
                  <a:srgbClr val="C00000"/>
                </a:solidFill>
                <a:latin typeface="verdana" panose="020B0604030504040204" pitchFamily="34" charset="0"/>
              </a:rPr>
              <a:t>3</a:t>
            </a:r>
            <a:r>
              <a:rPr lang="en-US" dirty="0" smtClean="0">
                <a:solidFill>
                  <a:srgbClr val="000000"/>
                </a:solidFill>
                <a:latin typeface="verdana" panose="020B0604030504040204" pitchFamily="34" charset="0"/>
              </a:rPr>
              <a:t>];</a:t>
            </a:r>
            <a:r>
              <a:rPr lang="en-US" dirty="0" smtClean="0">
                <a:solidFill>
                  <a:srgbClr val="008200"/>
                </a:solidFill>
                <a:latin typeface="verdana" panose="020B0604030504040204" pitchFamily="34" charset="0"/>
              </a:rPr>
              <a:t>//2</a:t>
            </a:r>
            <a:r>
              <a:rPr lang="en-US" dirty="0">
                <a:solidFill>
                  <a:srgbClr val="008200"/>
                </a:solidFill>
                <a:latin typeface="verdana" panose="020B0604030504040204" pitchFamily="34" charset="0"/>
              </a:rPr>
              <a:t> row and 3 column</a:t>
            </a:r>
            <a:r>
              <a:rPr lang="en-US" dirty="0">
                <a:solidFill>
                  <a:srgbClr val="000000"/>
                </a:solidFill>
                <a:latin typeface="verdana" panose="020B0604030504040204" pitchFamily="34" charset="0"/>
              </a:rPr>
              <a:t>  </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Tree>
    <p:extLst>
      <p:ext uri="{BB962C8B-B14F-4D97-AF65-F5344CB8AC3E}">
        <p14:creationId xmlns:p14="http://schemas.microsoft.com/office/powerpoint/2010/main" val="344061781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smtClean="0"/>
              <a:t>Java Arrays</a:t>
            </a:r>
            <a:endParaRPr lang="en-US" dirty="0"/>
          </a:p>
        </p:txBody>
      </p:sp>
      <p:sp>
        <p:nvSpPr>
          <p:cNvPr id="3" name="Content Placeholder 2"/>
          <p:cNvSpPr>
            <a:spLocks noGrp="1"/>
          </p:cNvSpPr>
          <p:nvPr>
            <p:ph idx="1"/>
          </p:nvPr>
        </p:nvSpPr>
        <p:spPr>
          <a:xfrm>
            <a:off x="35391" y="914400"/>
            <a:ext cx="9032409" cy="5638800"/>
          </a:xfrm>
        </p:spPr>
        <p:txBody>
          <a:bodyPr/>
          <a:lstStyle/>
          <a:p>
            <a:pPr algn="just"/>
            <a:r>
              <a:rPr lang="en-US" sz="3200" dirty="0" smtClean="0"/>
              <a:t>An </a:t>
            </a:r>
            <a:r>
              <a:rPr lang="en-US" sz="3200" dirty="0"/>
              <a:t>array is </a:t>
            </a:r>
            <a:r>
              <a:rPr lang="en-US" sz="3200" u="sng" dirty="0"/>
              <a:t>a collection of similar type of elements </a:t>
            </a:r>
            <a:r>
              <a:rPr lang="en-US" sz="3200" dirty="0"/>
              <a:t>which have a </a:t>
            </a:r>
            <a:r>
              <a:rPr lang="en-US" sz="3200" u="sng" dirty="0"/>
              <a:t>contiguous memory location</a:t>
            </a:r>
            <a:r>
              <a:rPr lang="en-US" sz="3200" dirty="0"/>
              <a:t>.</a:t>
            </a:r>
          </a:p>
          <a:p>
            <a:pPr algn="just"/>
            <a:r>
              <a:rPr lang="en-US" sz="3200" dirty="0" smtClean="0"/>
              <a:t>Java </a:t>
            </a:r>
            <a:r>
              <a:rPr lang="en-US" sz="3200" dirty="0"/>
              <a:t>array is </a:t>
            </a:r>
            <a:r>
              <a:rPr lang="en-US" sz="3200" u="sng" dirty="0"/>
              <a:t>an object </a:t>
            </a:r>
            <a:r>
              <a:rPr lang="en-US" sz="3200" dirty="0"/>
              <a:t>which contains elements of a similar data type. Additionally, The elements of an array are stored in a contiguous memory location. </a:t>
            </a:r>
            <a:r>
              <a:rPr lang="en-US" sz="3200" dirty="0" smtClean="0"/>
              <a:t>We </a:t>
            </a:r>
            <a:r>
              <a:rPr lang="en-US" sz="3200" dirty="0"/>
              <a:t>can store only a fixed set of elements in a Java array.</a:t>
            </a:r>
          </a:p>
          <a:p>
            <a:pPr algn="just"/>
            <a:r>
              <a:rPr lang="en-US" sz="3200" dirty="0" smtClean="0"/>
              <a:t>Array </a:t>
            </a:r>
            <a:r>
              <a:rPr lang="en-US" sz="3200" dirty="0"/>
              <a:t>in Java is index-based, the first element of the array is stored at the 0th index, 2nd element is stored on 1st index and so on.</a:t>
            </a:r>
          </a:p>
          <a:p>
            <a:pPr algn="just"/>
            <a:r>
              <a:rPr lang="en-US" sz="3200" dirty="0" smtClean="0"/>
              <a:t>Unlike </a:t>
            </a:r>
            <a:r>
              <a:rPr lang="en-US" sz="3200" dirty="0"/>
              <a:t>C/C++, we can get the length of the array using the </a:t>
            </a:r>
            <a:r>
              <a:rPr lang="en-US" sz="3200" u="sng" dirty="0"/>
              <a:t>length </a:t>
            </a:r>
            <a:r>
              <a:rPr lang="en-US" sz="3200" u="sng" dirty="0" smtClean="0"/>
              <a:t>member</a:t>
            </a:r>
            <a:r>
              <a:rPr lang="en-US" sz="3200" dirty="0" smtClean="0"/>
              <a:t>. </a:t>
            </a:r>
            <a:endParaRPr lang="en-US" sz="3200"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a:t>
            </a:fld>
            <a:endParaRPr lang="en-US"/>
          </a:p>
        </p:txBody>
      </p:sp>
    </p:spTree>
    <p:extLst>
      <p:ext uri="{BB962C8B-B14F-4D97-AF65-F5344CB8AC3E}">
        <p14:creationId xmlns:p14="http://schemas.microsoft.com/office/powerpoint/2010/main" val="258497645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smtClean="0"/>
              <a:t>Multidimensional </a:t>
            </a:r>
            <a:r>
              <a:rPr lang="en-US" dirty="0"/>
              <a:t>Array in Java</a:t>
            </a:r>
          </a:p>
        </p:txBody>
      </p:sp>
      <p:sp>
        <p:nvSpPr>
          <p:cNvPr id="3" name="Content Placeholder 2"/>
          <p:cNvSpPr>
            <a:spLocks noGrp="1"/>
          </p:cNvSpPr>
          <p:nvPr>
            <p:ph idx="1"/>
          </p:nvPr>
        </p:nvSpPr>
        <p:spPr>
          <a:xfrm>
            <a:off x="35391" y="914400"/>
            <a:ext cx="9032409" cy="5638800"/>
          </a:xfrm>
        </p:spPr>
        <p:txBody>
          <a:bodyPr/>
          <a:lstStyle/>
          <a:p>
            <a:r>
              <a:rPr lang="en-US" dirty="0" smtClean="0"/>
              <a:t>Example </a:t>
            </a:r>
            <a:r>
              <a:rPr lang="en-US" dirty="0"/>
              <a:t>to </a:t>
            </a:r>
            <a:r>
              <a:rPr lang="en-US" dirty="0" smtClean="0"/>
              <a:t>initialize Multidimensional </a:t>
            </a:r>
            <a:r>
              <a:rPr lang="en-US" dirty="0"/>
              <a:t>Array in </a:t>
            </a:r>
            <a:r>
              <a:rPr lang="en-US" dirty="0" smtClean="0"/>
              <a:t>Java</a:t>
            </a:r>
          </a:p>
          <a:p>
            <a:pPr marL="400050" lvl="1" indent="0" algn="just">
              <a:buNone/>
            </a:pPr>
            <a:r>
              <a:rPr lang="sv-SE" dirty="0">
                <a:solidFill>
                  <a:srgbClr val="000000"/>
                </a:solidFill>
                <a:latin typeface="verdana" panose="020B0604030504040204" pitchFamily="34" charset="0"/>
              </a:rPr>
              <a:t>arr[</a:t>
            </a:r>
            <a:r>
              <a:rPr lang="sv-SE" dirty="0">
                <a:solidFill>
                  <a:srgbClr val="C00000"/>
                </a:solidFill>
                <a:latin typeface="verdana" panose="020B0604030504040204" pitchFamily="34" charset="0"/>
              </a:rPr>
              <a:t>0</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0</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1</a:t>
            </a:r>
            <a:r>
              <a:rPr lang="sv-SE" dirty="0">
                <a:solidFill>
                  <a:srgbClr val="000000"/>
                </a:solidFill>
                <a:latin typeface="verdana" panose="020B0604030504040204" pitchFamily="34" charset="0"/>
              </a:rPr>
              <a:t>;  </a:t>
            </a:r>
          </a:p>
          <a:p>
            <a:pPr marL="400050" lvl="1" indent="0" algn="just">
              <a:buNone/>
            </a:pPr>
            <a:r>
              <a:rPr lang="sv-SE" dirty="0">
                <a:solidFill>
                  <a:srgbClr val="000000"/>
                </a:solidFill>
                <a:latin typeface="verdana" panose="020B0604030504040204" pitchFamily="34" charset="0"/>
              </a:rPr>
              <a:t>arr[</a:t>
            </a:r>
            <a:r>
              <a:rPr lang="sv-SE" dirty="0">
                <a:solidFill>
                  <a:srgbClr val="C00000"/>
                </a:solidFill>
                <a:latin typeface="verdana" panose="020B0604030504040204" pitchFamily="34" charset="0"/>
              </a:rPr>
              <a:t>0</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1</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2</a:t>
            </a:r>
            <a:r>
              <a:rPr lang="sv-SE" dirty="0">
                <a:solidFill>
                  <a:srgbClr val="000000"/>
                </a:solidFill>
                <a:latin typeface="verdana" panose="020B0604030504040204" pitchFamily="34" charset="0"/>
              </a:rPr>
              <a:t>;  </a:t>
            </a:r>
          </a:p>
          <a:p>
            <a:pPr marL="400050" lvl="1" indent="0" algn="just">
              <a:buNone/>
            </a:pPr>
            <a:r>
              <a:rPr lang="sv-SE" dirty="0">
                <a:solidFill>
                  <a:srgbClr val="000000"/>
                </a:solidFill>
                <a:latin typeface="verdana" panose="020B0604030504040204" pitchFamily="34" charset="0"/>
              </a:rPr>
              <a:t>arr[</a:t>
            </a:r>
            <a:r>
              <a:rPr lang="sv-SE" dirty="0">
                <a:solidFill>
                  <a:srgbClr val="C00000"/>
                </a:solidFill>
                <a:latin typeface="verdana" panose="020B0604030504040204" pitchFamily="34" charset="0"/>
              </a:rPr>
              <a:t>0</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2</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3</a:t>
            </a:r>
            <a:r>
              <a:rPr lang="sv-SE" dirty="0">
                <a:solidFill>
                  <a:srgbClr val="000000"/>
                </a:solidFill>
                <a:latin typeface="verdana" panose="020B0604030504040204" pitchFamily="34" charset="0"/>
              </a:rPr>
              <a:t>;  </a:t>
            </a:r>
          </a:p>
          <a:p>
            <a:pPr marL="400050" lvl="1" indent="0" algn="just">
              <a:buNone/>
            </a:pPr>
            <a:r>
              <a:rPr lang="sv-SE" dirty="0">
                <a:solidFill>
                  <a:srgbClr val="000000"/>
                </a:solidFill>
                <a:latin typeface="verdana" panose="020B0604030504040204" pitchFamily="34" charset="0"/>
              </a:rPr>
              <a:t>arr[</a:t>
            </a:r>
            <a:r>
              <a:rPr lang="sv-SE" dirty="0">
                <a:solidFill>
                  <a:srgbClr val="C00000"/>
                </a:solidFill>
                <a:latin typeface="verdana" panose="020B0604030504040204" pitchFamily="34" charset="0"/>
              </a:rPr>
              <a:t>1</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0</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4</a:t>
            </a:r>
            <a:r>
              <a:rPr lang="sv-SE" dirty="0">
                <a:solidFill>
                  <a:srgbClr val="000000"/>
                </a:solidFill>
                <a:latin typeface="verdana" panose="020B0604030504040204" pitchFamily="34" charset="0"/>
              </a:rPr>
              <a:t>;  </a:t>
            </a:r>
          </a:p>
          <a:p>
            <a:pPr marL="400050" lvl="1" indent="0" algn="just">
              <a:buNone/>
            </a:pPr>
            <a:r>
              <a:rPr lang="sv-SE" dirty="0">
                <a:solidFill>
                  <a:srgbClr val="000000"/>
                </a:solidFill>
                <a:latin typeface="verdana" panose="020B0604030504040204" pitchFamily="34" charset="0"/>
              </a:rPr>
              <a:t>arr[</a:t>
            </a:r>
            <a:r>
              <a:rPr lang="sv-SE" dirty="0">
                <a:solidFill>
                  <a:srgbClr val="C00000"/>
                </a:solidFill>
                <a:latin typeface="verdana" panose="020B0604030504040204" pitchFamily="34" charset="0"/>
              </a:rPr>
              <a:t>1</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1</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5</a:t>
            </a:r>
            <a:r>
              <a:rPr lang="sv-SE" dirty="0">
                <a:solidFill>
                  <a:srgbClr val="000000"/>
                </a:solidFill>
                <a:latin typeface="verdana" panose="020B0604030504040204" pitchFamily="34" charset="0"/>
              </a:rPr>
              <a:t>;  </a:t>
            </a:r>
          </a:p>
          <a:p>
            <a:pPr marL="400050" lvl="1" indent="0" algn="just">
              <a:buNone/>
            </a:pPr>
            <a:r>
              <a:rPr lang="sv-SE" dirty="0">
                <a:solidFill>
                  <a:srgbClr val="000000"/>
                </a:solidFill>
                <a:latin typeface="verdana" panose="020B0604030504040204" pitchFamily="34" charset="0"/>
              </a:rPr>
              <a:t>arr[</a:t>
            </a:r>
            <a:r>
              <a:rPr lang="sv-SE" dirty="0">
                <a:solidFill>
                  <a:srgbClr val="C00000"/>
                </a:solidFill>
                <a:latin typeface="verdana" panose="020B0604030504040204" pitchFamily="34" charset="0"/>
              </a:rPr>
              <a:t>1</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2</a:t>
            </a:r>
            <a:r>
              <a:rPr lang="sv-SE" dirty="0">
                <a:solidFill>
                  <a:srgbClr val="000000"/>
                </a:solidFill>
                <a:latin typeface="verdana" panose="020B0604030504040204" pitchFamily="34" charset="0"/>
              </a:rPr>
              <a:t>]=</a:t>
            </a:r>
            <a:r>
              <a:rPr lang="sv-SE" dirty="0">
                <a:solidFill>
                  <a:srgbClr val="C00000"/>
                </a:solidFill>
                <a:latin typeface="verdana" panose="020B0604030504040204" pitchFamily="34" charset="0"/>
              </a:rPr>
              <a:t>6</a:t>
            </a:r>
            <a:r>
              <a:rPr lang="sv-SE" dirty="0">
                <a:solidFill>
                  <a:srgbClr val="000000"/>
                </a:solidFill>
                <a:latin typeface="verdana" panose="020B0604030504040204" pitchFamily="34" charset="0"/>
              </a:rPr>
              <a:t>;  </a:t>
            </a:r>
          </a:p>
          <a:p>
            <a:pPr marL="400050" lvl="1" indent="0">
              <a:buNone/>
            </a:pPr>
            <a:r>
              <a:rPr lang="en-US" dirty="0">
                <a:solidFill>
                  <a:srgbClr val="000000"/>
                </a:solidFill>
                <a:latin typeface="verdana" panose="020B0604030504040204" pitchFamily="34" charset="0"/>
              </a:rPr>
              <a:t> </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Tree>
    <p:extLst>
      <p:ext uri="{BB962C8B-B14F-4D97-AF65-F5344CB8AC3E}">
        <p14:creationId xmlns:p14="http://schemas.microsoft.com/office/powerpoint/2010/main" val="93386953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smtClean="0"/>
              <a:t>Multidimensional </a:t>
            </a:r>
            <a:r>
              <a:rPr lang="en-US" dirty="0"/>
              <a:t>Array in Java</a:t>
            </a:r>
          </a:p>
        </p:txBody>
      </p:sp>
      <p:sp>
        <p:nvSpPr>
          <p:cNvPr id="3" name="Content Placeholder 2"/>
          <p:cNvSpPr>
            <a:spLocks noGrp="1"/>
          </p:cNvSpPr>
          <p:nvPr>
            <p:ph idx="1"/>
          </p:nvPr>
        </p:nvSpPr>
        <p:spPr>
          <a:xfrm>
            <a:off x="35391" y="914400"/>
            <a:ext cx="9032409" cy="5638800"/>
          </a:xfrm>
        </p:spPr>
        <p:txBody>
          <a:bodyPr/>
          <a:lstStyle/>
          <a:p>
            <a:pPr marL="0" indent="0" algn="just">
              <a:buNone/>
            </a:pP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Testarray3{  </a:t>
            </a:r>
          </a:p>
          <a:p>
            <a:pPr marL="400050" lvl="1" indent="0" algn="just">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857250" lvl="2" indent="0" algn="just">
              <a:buNone/>
            </a:pPr>
            <a:r>
              <a:rPr lang="en-US" sz="2400" dirty="0">
                <a:solidFill>
                  <a:srgbClr val="008200"/>
                </a:solidFill>
                <a:latin typeface="verdana" panose="020B0604030504040204" pitchFamily="34" charset="0"/>
              </a:rPr>
              <a:t>//declaring and initializing 2D array</a:t>
            </a:r>
            <a:r>
              <a:rPr lang="en-US" sz="2400" dirty="0">
                <a:solidFill>
                  <a:srgbClr val="000000"/>
                </a:solidFill>
                <a:latin typeface="verdana" panose="020B0604030504040204" pitchFamily="34" charset="0"/>
              </a:rPr>
              <a:t>  </a:t>
            </a:r>
          </a:p>
          <a:p>
            <a:pPr marL="857250" lvl="2" indent="0" algn="just">
              <a:buNone/>
            </a:pPr>
            <a:r>
              <a:rPr lang="en-US" sz="2400" b="1" dirty="0" err="1">
                <a:solidFill>
                  <a:srgbClr val="006699"/>
                </a:solidFill>
                <a:latin typeface="verdana" panose="020B0604030504040204" pitchFamily="34" charset="0"/>
              </a:rPr>
              <a:t>int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arr</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1</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2</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3</a:t>
            </a:r>
            <a:r>
              <a:rPr lang="en-US" sz="2400" dirty="0" smtClean="0">
                <a:solidFill>
                  <a:srgbClr val="000000"/>
                </a:solidFill>
                <a:latin typeface="verdana" panose="020B0604030504040204" pitchFamily="34" charset="0"/>
              </a:rPr>
              <a:t>},{</a:t>
            </a:r>
            <a:r>
              <a:rPr lang="en-US" sz="2400" dirty="0" smtClean="0">
                <a:solidFill>
                  <a:srgbClr val="C00000"/>
                </a:solidFill>
                <a:latin typeface="verdana" panose="020B0604030504040204" pitchFamily="34" charset="0"/>
              </a:rPr>
              <a:t>4</a:t>
            </a:r>
            <a:r>
              <a:rPr lang="en-US" sz="2400" dirty="0" smtClean="0">
                <a:solidFill>
                  <a:srgbClr val="000000"/>
                </a:solidFill>
                <a:latin typeface="verdana" panose="020B0604030504040204" pitchFamily="34" charset="0"/>
              </a:rPr>
              <a:t>,</a:t>
            </a:r>
            <a:r>
              <a:rPr lang="en-US" sz="2400" dirty="0" smtClean="0">
                <a:solidFill>
                  <a:srgbClr val="C00000"/>
                </a:solidFill>
                <a:latin typeface="verdana" panose="020B0604030504040204" pitchFamily="34" charset="0"/>
              </a:rPr>
              <a:t>5</a:t>
            </a:r>
            <a:r>
              <a:rPr lang="en-US" sz="2400" dirty="0" smtClean="0">
                <a:solidFill>
                  <a:srgbClr val="000000"/>
                </a:solidFill>
                <a:latin typeface="verdana" panose="020B0604030504040204" pitchFamily="34" charset="0"/>
              </a:rPr>
              <a:t>,</a:t>
            </a:r>
            <a:r>
              <a:rPr lang="en-US" sz="2400" dirty="0" smtClean="0">
                <a:solidFill>
                  <a:srgbClr val="C00000"/>
                </a:solidFill>
                <a:latin typeface="verdana" panose="020B0604030504040204" pitchFamily="34" charset="0"/>
              </a:rPr>
              <a:t>6</a:t>
            </a:r>
            <a:r>
              <a:rPr lang="en-US" sz="2400" dirty="0" smtClean="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a:t>
            </a:r>
          </a:p>
          <a:p>
            <a:pPr marL="857250" lvl="2" indent="0" algn="just">
              <a:buNone/>
            </a:pPr>
            <a:r>
              <a:rPr lang="en-US" sz="2400" dirty="0">
                <a:solidFill>
                  <a:srgbClr val="008200"/>
                </a:solidFill>
                <a:latin typeface="verdana" panose="020B0604030504040204" pitchFamily="34" charset="0"/>
              </a:rPr>
              <a:t>//printing 2D array</a:t>
            </a:r>
            <a:r>
              <a:rPr lang="en-US" sz="2400" dirty="0">
                <a:solidFill>
                  <a:srgbClr val="000000"/>
                </a:solidFill>
                <a:latin typeface="verdana" panose="020B0604030504040204" pitchFamily="34" charset="0"/>
              </a:rPr>
              <a:t>  </a:t>
            </a:r>
          </a:p>
          <a:p>
            <a:pPr marL="857250" lvl="2" indent="0" algn="just">
              <a:buNone/>
            </a:pPr>
            <a:r>
              <a:rPr lang="en-US" sz="2400" b="1" dirty="0">
                <a:solidFill>
                  <a:srgbClr val="006699"/>
                </a:solidFill>
                <a:latin typeface="verdana" panose="020B0604030504040204" pitchFamily="34" charset="0"/>
              </a:rPr>
              <a:t>for</a:t>
            </a:r>
            <a:r>
              <a:rPr lang="en-US" sz="2400" dirty="0">
                <a:solidFill>
                  <a:srgbClr val="000000"/>
                </a:solidFill>
                <a:latin typeface="verdana" panose="020B0604030504040204" pitchFamily="34" charset="0"/>
              </a:rPr>
              <a:t>(</a:t>
            </a:r>
            <a:r>
              <a:rPr lang="en-US" sz="2400" b="1" dirty="0" err="1">
                <a:solidFill>
                  <a:srgbClr val="006699"/>
                </a:solidFill>
                <a:latin typeface="verdana" panose="020B0604030504040204" pitchFamily="34" charset="0"/>
              </a:rPr>
              <a:t>int</a:t>
            </a:r>
            <a:r>
              <a:rPr lang="en-US" sz="2400" dirty="0">
                <a:solidFill>
                  <a:srgbClr val="000000"/>
                </a:solidFill>
                <a:latin typeface="verdana" panose="020B0604030504040204" pitchFamily="34" charset="0"/>
              </a:rPr>
              <a:t> </a:t>
            </a:r>
            <a:r>
              <a:rPr lang="en-US" sz="2400" dirty="0" err="1" smtClean="0">
                <a:solidFill>
                  <a:srgbClr val="000000"/>
                </a:solidFill>
                <a:latin typeface="verdana" panose="020B0604030504040204" pitchFamily="34" charset="0"/>
              </a:rPr>
              <a:t>i</a:t>
            </a:r>
            <a:r>
              <a:rPr lang="en-US" sz="2400" dirty="0" smtClean="0">
                <a:solidFill>
                  <a:srgbClr val="000000"/>
                </a:solidFill>
                <a:latin typeface="verdana" panose="020B0604030504040204" pitchFamily="34" charset="0"/>
              </a:rPr>
              <a:t>=</a:t>
            </a:r>
            <a:r>
              <a:rPr lang="en-US" sz="2400" dirty="0" smtClean="0">
                <a:solidFill>
                  <a:srgbClr val="C00000"/>
                </a:solidFill>
                <a:latin typeface="verdana" panose="020B0604030504040204" pitchFamily="34" charset="0"/>
              </a:rPr>
              <a:t>0</a:t>
            </a:r>
            <a:r>
              <a:rPr lang="en-US" sz="2400" dirty="0" smtClean="0">
                <a:solidFill>
                  <a:srgbClr val="000000"/>
                </a:solidFill>
                <a:latin typeface="verdana" panose="020B0604030504040204" pitchFamily="34" charset="0"/>
              </a:rPr>
              <a:t>;i&lt;</a:t>
            </a:r>
            <a:r>
              <a:rPr lang="en-US" sz="2400" dirty="0" smtClean="0">
                <a:solidFill>
                  <a:srgbClr val="C00000"/>
                </a:solidFill>
                <a:latin typeface="verdana" panose="020B0604030504040204" pitchFamily="34" charset="0"/>
              </a:rPr>
              <a:t>2</a:t>
            </a:r>
            <a:r>
              <a:rPr lang="en-US" sz="2400" dirty="0" smtClean="0">
                <a:solidFill>
                  <a:srgbClr val="000000"/>
                </a:solidFill>
                <a:latin typeface="verdana" panose="020B0604030504040204" pitchFamily="34" charset="0"/>
              </a:rPr>
              <a:t>;i</a:t>
            </a:r>
            <a:r>
              <a:rPr lang="en-US" sz="2400" dirty="0">
                <a:solidFill>
                  <a:srgbClr val="000000"/>
                </a:solidFill>
                <a:latin typeface="verdana" panose="020B0604030504040204" pitchFamily="34" charset="0"/>
              </a:rPr>
              <a:t>++){  </a:t>
            </a:r>
          </a:p>
          <a:p>
            <a:pPr marL="857250" lvl="2" indent="0" algn="just">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for</a:t>
            </a:r>
            <a:r>
              <a:rPr lang="en-US" sz="2400" dirty="0">
                <a:solidFill>
                  <a:srgbClr val="000000"/>
                </a:solidFill>
                <a:latin typeface="verdana" panose="020B0604030504040204" pitchFamily="34" charset="0"/>
              </a:rPr>
              <a:t>(</a:t>
            </a:r>
            <a:r>
              <a:rPr lang="en-US" sz="2400" b="1" dirty="0" err="1">
                <a:solidFill>
                  <a:srgbClr val="006699"/>
                </a:solidFill>
                <a:latin typeface="verdana" panose="020B0604030504040204" pitchFamily="34" charset="0"/>
              </a:rPr>
              <a:t>int</a:t>
            </a:r>
            <a:r>
              <a:rPr lang="en-US" sz="2400" dirty="0">
                <a:solidFill>
                  <a:srgbClr val="000000"/>
                </a:solidFill>
                <a:latin typeface="verdana" panose="020B0604030504040204" pitchFamily="34" charset="0"/>
              </a:rPr>
              <a:t> j=</a:t>
            </a:r>
            <a:r>
              <a:rPr lang="en-US" sz="2400" dirty="0">
                <a:solidFill>
                  <a:srgbClr val="C00000"/>
                </a:solidFill>
                <a:latin typeface="verdana" panose="020B0604030504040204" pitchFamily="34" charset="0"/>
              </a:rPr>
              <a:t>0</a:t>
            </a:r>
            <a:r>
              <a:rPr lang="en-US" sz="2400" dirty="0">
                <a:solidFill>
                  <a:srgbClr val="000000"/>
                </a:solidFill>
                <a:latin typeface="verdana" panose="020B0604030504040204" pitchFamily="34" charset="0"/>
              </a:rPr>
              <a:t>;j&lt;</a:t>
            </a:r>
            <a:r>
              <a:rPr lang="en-US" sz="2400" dirty="0">
                <a:solidFill>
                  <a:srgbClr val="C00000"/>
                </a:solidFill>
                <a:latin typeface="verdana" panose="020B0604030504040204" pitchFamily="34" charset="0"/>
              </a:rPr>
              <a:t>3</a:t>
            </a:r>
            <a:r>
              <a:rPr lang="en-US" sz="2400" dirty="0">
                <a:solidFill>
                  <a:srgbClr val="000000"/>
                </a:solidFill>
                <a:latin typeface="verdana" panose="020B0604030504040204" pitchFamily="34" charset="0"/>
              </a:rPr>
              <a:t>;j++){  </a:t>
            </a:r>
          </a:p>
          <a:p>
            <a:pPr marL="857250" lvl="2" indent="0" algn="just">
              <a:buNone/>
            </a:pP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System.out.print</a:t>
            </a:r>
            <a:r>
              <a:rPr lang="en-US" sz="2400" dirty="0">
                <a:solidFill>
                  <a:srgbClr val="000000"/>
                </a:solidFill>
                <a:latin typeface="verdana" panose="020B0604030504040204" pitchFamily="34" charset="0"/>
              </a:rPr>
              <a:t>(</a:t>
            </a:r>
            <a:r>
              <a:rPr lang="en-US" sz="2400" dirty="0" err="1">
                <a:solidFill>
                  <a:srgbClr val="000000"/>
                </a:solidFill>
                <a:latin typeface="verdana" panose="020B0604030504040204" pitchFamily="34" charset="0"/>
              </a:rPr>
              <a:t>arr</a:t>
            </a:r>
            <a:r>
              <a:rPr lang="en-US" sz="2400" dirty="0">
                <a:solidFill>
                  <a:srgbClr val="000000"/>
                </a:solidFill>
                <a:latin typeface="verdana" panose="020B0604030504040204" pitchFamily="34" charset="0"/>
              </a:rPr>
              <a:t>[</a:t>
            </a:r>
            <a:r>
              <a:rPr lang="en-US" sz="2400" dirty="0" err="1">
                <a:solidFill>
                  <a:srgbClr val="000000"/>
                </a:solidFill>
                <a:latin typeface="verdana" panose="020B0604030504040204" pitchFamily="34" charset="0"/>
              </a:rPr>
              <a:t>i</a:t>
            </a:r>
            <a:r>
              <a:rPr lang="en-US" sz="2400" dirty="0">
                <a:solidFill>
                  <a:srgbClr val="000000"/>
                </a:solidFill>
                <a:latin typeface="verdana" panose="020B0604030504040204" pitchFamily="34" charset="0"/>
              </a:rPr>
              <a:t>][j]+</a:t>
            </a:r>
            <a:r>
              <a:rPr lang="en-US" sz="2400" dirty="0">
                <a:solidFill>
                  <a:srgbClr val="0000FF"/>
                </a:solidFill>
                <a:latin typeface="verdana" panose="020B0604030504040204" pitchFamily="34" charset="0"/>
              </a:rPr>
              <a:t>" "</a:t>
            </a:r>
            <a:r>
              <a:rPr lang="en-US" sz="2400" dirty="0">
                <a:solidFill>
                  <a:srgbClr val="000000"/>
                </a:solidFill>
                <a:latin typeface="verdana" panose="020B0604030504040204" pitchFamily="34" charset="0"/>
              </a:rPr>
              <a:t>);  </a:t>
            </a:r>
          </a:p>
          <a:p>
            <a:pPr marL="857250" lvl="2" indent="0" algn="just">
              <a:buNone/>
            </a:pPr>
            <a:r>
              <a:rPr lang="en-US" sz="2400" dirty="0">
                <a:solidFill>
                  <a:srgbClr val="000000"/>
                </a:solidFill>
                <a:latin typeface="verdana" panose="020B0604030504040204" pitchFamily="34" charset="0"/>
              </a:rPr>
              <a:t> }  </a:t>
            </a:r>
          </a:p>
          <a:p>
            <a:pPr marL="857250" lvl="2" indent="0" algn="just">
              <a:buNone/>
            </a:pP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System.out.println</a:t>
            </a:r>
            <a:r>
              <a:rPr lang="en-US" sz="2400" dirty="0">
                <a:solidFill>
                  <a:srgbClr val="000000"/>
                </a:solidFill>
                <a:latin typeface="verdana" panose="020B0604030504040204" pitchFamily="34" charset="0"/>
              </a:rPr>
              <a:t>();  </a:t>
            </a:r>
          </a:p>
          <a:p>
            <a:pPr marL="857250" lvl="2" indent="0" algn="just">
              <a:buNone/>
            </a:pPr>
            <a:r>
              <a:rPr lang="en-US" sz="2400" dirty="0">
                <a:solidFill>
                  <a:srgbClr val="000000"/>
                </a:solidFill>
                <a:latin typeface="verdana" panose="020B0604030504040204" pitchFamily="34" charset="0"/>
              </a:rPr>
              <a:t>}  </a:t>
            </a:r>
          </a:p>
          <a:p>
            <a:pPr marL="400050" lvl="1" indent="0" algn="just">
              <a:buNone/>
            </a:pPr>
            <a:r>
              <a:rPr lang="en-US" dirty="0" smtClean="0">
                <a:solidFill>
                  <a:srgbClr val="000000"/>
                </a:solidFill>
                <a:latin typeface="verdana" panose="020B0604030504040204" pitchFamily="34" charset="0"/>
              </a:rPr>
              <a:t>}</a:t>
            </a:r>
          </a:p>
          <a:p>
            <a:pPr marL="0" indent="0" algn="just">
              <a:buNone/>
            </a:pPr>
            <a:r>
              <a:rPr lang="en-US" sz="2400" dirty="0" smtClean="0">
                <a:solidFill>
                  <a:srgbClr val="000000"/>
                </a:solidFill>
                <a:latin typeface="verdana" panose="020B0604030504040204" pitchFamily="34" charset="0"/>
              </a:rPr>
              <a:t>}</a:t>
            </a:r>
            <a:r>
              <a:rPr lang="en-US" dirty="0">
                <a:solidFill>
                  <a:srgbClr val="000000"/>
                </a:solidFill>
                <a:latin typeface="verdana" panose="020B0604030504040204" pitchFamily="34" charset="0"/>
              </a:rPr>
              <a:t>  </a:t>
            </a:r>
          </a:p>
          <a:p>
            <a:pPr marL="400050" lvl="1" indent="0" algn="just">
              <a:buNone/>
            </a:pPr>
            <a:r>
              <a:rPr lang="sv-SE" dirty="0">
                <a:solidFill>
                  <a:srgbClr val="000000"/>
                </a:solidFill>
                <a:latin typeface="verdana" panose="020B0604030504040204" pitchFamily="34" charset="0"/>
              </a:rPr>
              <a:t>  </a:t>
            </a:r>
          </a:p>
          <a:p>
            <a:pPr marL="400050" lvl="1" indent="0">
              <a:buNone/>
            </a:pPr>
            <a:r>
              <a:rPr lang="en-US" dirty="0">
                <a:solidFill>
                  <a:srgbClr val="000000"/>
                </a:solidFill>
                <a:latin typeface="verdana" panose="020B0604030504040204" pitchFamily="34" charset="0"/>
              </a:rPr>
              <a:t> </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Tree>
    <p:extLst>
      <p:ext uri="{BB962C8B-B14F-4D97-AF65-F5344CB8AC3E}">
        <p14:creationId xmlns:p14="http://schemas.microsoft.com/office/powerpoint/2010/main" val="184431176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a:t>Jagged Array in Java</a:t>
            </a:r>
          </a:p>
        </p:txBody>
      </p:sp>
      <p:sp>
        <p:nvSpPr>
          <p:cNvPr id="3" name="Content Placeholder 2"/>
          <p:cNvSpPr>
            <a:spLocks noGrp="1"/>
          </p:cNvSpPr>
          <p:nvPr>
            <p:ph idx="1"/>
          </p:nvPr>
        </p:nvSpPr>
        <p:spPr>
          <a:xfrm>
            <a:off x="35391" y="914400"/>
            <a:ext cx="9032409" cy="5638800"/>
          </a:xfrm>
        </p:spPr>
        <p:txBody>
          <a:bodyPr/>
          <a:lstStyle/>
          <a:p>
            <a:r>
              <a:rPr lang="en-US" dirty="0" smtClean="0"/>
              <a:t>It is </a:t>
            </a:r>
            <a:r>
              <a:rPr lang="en-US" dirty="0"/>
              <a:t>an array of arrays with different number of </a:t>
            </a:r>
            <a:r>
              <a:rPr lang="en-US" dirty="0" smtClean="0"/>
              <a:t>columns in different row.</a:t>
            </a:r>
          </a:p>
          <a:p>
            <a:pPr marL="0" indent="0" algn="just">
              <a:buNone/>
            </a:pP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TestJaggedArray</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static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void</a:t>
            </a:r>
            <a:r>
              <a:rPr lang="en-US" sz="1800" dirty="0">
                <a:solidFill>
                  <a:srgbClr val="000000"/>
                </a:solidFill>
                <a:latin typeface="verdana" panose="020B0604030504040204" pitchFamily="34" charset="0"/>
              </a:rPr>
              <a:t> main(String[] </a:t>
            </a:r>
            <a:r>
              <a:rPr lang="en-US" sz="1800" dirty="0" err="1">
                <a:solidFill>
                  <a:srgbClr val="000000"/>
                </a:solidFill>
                <a:latin typeface="verdana" panose="020B0604030504040204" pitchFamily="34" charset="0"/>
              </a:rPr>
              <a:t>args</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arr</a:t>
            </a:r>
            <a:r>
              <a:rPr lang="en-US" sz="1800" dirty="0">
                <a:solidFill>
                  <a:srgbClr val="000000"/>
                </a:solidFill>
                <a:latin typeface="verdana" panose="020B0604030504040204" pitchFamily="34" charset="0"/>
              </a:rPr>
              <a:t>[][] = </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3</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arr</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0</a:t>
            </a:r>
            <a:r>
              <a:rPr lang="en-US" sz="1800" dirty="0">
                <a:solidFill>
                  <a:srgbClr val="000000"/>
                </a:solidFill>
                <a:latin typeface="verdana" panose="020B0604030504040204" pitchFamily="34" charset="0"/>
              </a:rPr>
              <a:t>] = </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3</a:t>
            </a:r>
            <a:r>
              <a:rPr lang="en-US" sz="1800" dirty="0">
                <a:solidFill>
                  <a:srgbClr val="000000"/>
                </a:solidFill>
                <a:latin typeface="verdana" panose="020B0604030504040204" pitchFamily="34" charset="0"/>
              </a:rPr>
              <a:t>];  </a:t>
            </a:r>
            <a:r>
              <a:rPr lang="en-US" sz="1800" dirty="0" smtClean="0">
                <a:solidFill>
                  <a:srgbClr val="000000"/>
                </a:solidFill>
                <a:latin typeface="verdana" panose="020B0604030504040204" pitchFamily="34" charset="0"/>
              </a:rPr>
              <a:t>  </a:t>
            </a:r>
            <a:r>
              <a:rPr lang="en-US" sz="1800" dirty="0" err="1" smtClean="0">
                <a:solidFill>
                  <a:srgbClr val="000000"/>
                </a:solidFill>
                <a:latin typeface="verdana" panose="020B0604030504040204" pitchFamily="34" charset="0"/>
              </a:rPr>
              <a:t>arr</a:t>
            </a:r>
            <a:r>
              <a:rPr lang="en-US" sz="1800" dirty="0" smtClean="0">
                <a:solidFill>
                  <a:srgbClr val="000000"/>
                </a:solidFill>
                <a:latin typeface="verdana" panose="020B0604030504040204" pitchFamily="34" charset="0"/>
              </a:rPr>
              <a:t>[</a:t>
            </a:r>
            <a:r>
              <a:rPr lang="en-US" sz="1800" dirty="0" smtClean="0">
                <a:solidFill>
                  <a:srgbClr val="C00000"/>
                </a:solidFill>
                <a:latin typeface="verdana" panose="020B0604030504040204" pitchFamily="34" charset="0"/>
              </a:rPr>
              <a:t>1</a:t>
            </a:r>
            <a:r>
              <a:rPr lang="en-US" sz="1800" dirty="0">
                <a:solidFill>
                  <a:srgbClr val="000000"/>
                </a:solidFill>
                <a:latin typeface="verdana" panose="020B0604030504040204" pitchFamily="34" charset="0"/>
              </a:rPr>
              <a:t>] = </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4</a:t>
            </a:r>
            <a:r>
              <a:rPr lang="en-US" sz="1800" dirty="0">
                <a:solidFill>
                  <a:srgbClr val="000000"/>
                </a:solidFill>
                <a:latin typeface="verdana" panose="020B0604030504040204" pitchFamily="34" charset="0"/>
              </a:rPr>
              <a:t>];  </a:t>
            </a:r>
            <a:r>
              <a:rPr lang="en-US" sz="1800" dirty="0" smtClean="0">
                <a:solidFill>
                  <a:srgbClr val="000000"/>
                </a:solidFill>
                <a:latin typeface="verdana" panose="020B0604030504040204" pitchFamily="34" charset="0"/>
              </a:rPr>
              <a:t> </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arr</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2</a:t>
            </a:r>
            <a:r>
              <a:rPr lang="en-US" sz="1800" dirty="0">
                <a:solidFill>
                  <a:srgbClr val="000000"/>
                </a:solidFill>
                <a:latin typeface="verdana" panose="020B0604030504040204" pitchFamily="34" charset="0"/>
              </a:rPr>
              <a:t>] = </a:t>
            </a:r>
            <a:r>
              <a:rPr lang="en-US" sz="1800" b="1" dirty="0">
                <a:solidFill>
                  <a:srgbClr val="006699"/>
                </a:solidFill>
                <a:latin typeface="verdana" panose="020B0604030504040204" pitchFamily="34" charset="0"/>
              </a:rPr>
              <a:t>new</a:t>
            </a: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2</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count = </a:t>
            </a:r>
            <a:r>
              <a:rPr lang="en-US" sz="1800" dirty="0">
                <a:solidFill>
                  <a:srgbClr val="C00000"/>
                </a:solidFill>
                <a:latin typeface="verdana" panose="020B0604030504040204" pitchFamily="34" charset="0"/>
              </a:rPr>
              <a:t>0</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for</a:t>
            </a: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0</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&lt;</a:t>
            </a:r>
            <a:r>
              <a:rPr lang="en-US" sz="1800" dirty="0" err="1">
                <a:solidFill>
                  <a:srgbClr val="000000"/>
                </a:solidFill>
                <a:latin typeface="verdana" panose="020B0604030504040204" pitchFamily="34" charset="0"/>
              </a:rPr>
              <a:t>arr.length</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for</a:t>
            </a:r>
            <a:r>
              <a:rPr lang="en-US" sz="1800" dirty="0">
                <a:solidFill>
                  <a:srgbClr val="000000"/>
                </a:solidFill>
                <a:latin typeface="verdana" panose="020B0604030504040204" pitchFamily="34" charset="0"/>
              </a:rPr>
              <a:t>(</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j=</a:t>
            </a:r>
            <a:r>
              <a:rPr lang="en-US" sz="1800" dirty="0">
                <a:solidFill>
                  <a:srgbClr val="C00000"/>
                </a:solidFill>
                <a:latin typeface="verdana" panose="020B0604030504040204" pitchFamily="34" charset="0"/>
              </a:rPr>
              <a:t>0</a:t>
            </a:r>
            <a:r>
              <a:rPr lang="en-US" sz="1800" dirty="0">
                <a:solidFill>
                  <a:srgbClr val="000000"/>
                </a:solidFill>
                <a:latin typeface="verdana" panose="020B0604030504040204" pitchFamily="34" charset="0"/>
              </a:rPr>
              <a:t>; j&lt;</a:t>
            </a:r>
            <a:r>
              <a:rPr lang="en-US" sz="1800" dirty="0" err="1">
                <a:solidFill>
                  <a:srgbClr val="000000"/>
                </a:solidFill>
                <a:latin typeface="verdana" panose="020B0604030504040204" pitchFamily="34" charset="0"/>
              </a:rPr>
              <a:t>arr</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].length; </a:t>
            </a:r>
            <a:r>
              <a:rPr lang="en-US" sz="1800" dirty="0" err="1">
                <a:solidFill>
                  <a:srgbClr val="000000"/>
                </a:solidFill>
                <a:latin typeface="verdana" panose="020B0604030504040204" pitchFamily="34" charset="0"/>
              </a:rPr>
              <a:t>j++</a:t>
            </a:r>
            <a:r>
              <a:rPr lang="en-US" sz="1800" dirty="0">
                <a:solidFill>
                  <a:srgbClr val="000000"/>
                </a:solidFill>
                <a:latin typeface="verdana" panose="020B0604030504040204" pitchFamily="34" charset="0"/>
              </a:rPr>
              <a:t>)  </a:t>
            </a:r>
            <a:r>
              <a:rPr lang="en-US" sz="1800" dirty="0" err="1" smtClean="0">
                <a:solidFill>
                  <a:srgbClr val="000000"/>
                </a:solidFill>
                <a:latin typeface="verdana" panose="020B0604030504040204" pitchFamily="34" charset="0"/>
              </a:rPr>
              <a:t>arr</a:t>
            </a:r>
            <a:r>
              <a:rPr lang="en-US" sz="1800" dirty="0" smtClean="0">
                <a:solidFill>
                  <a:srgbClr val="000000"/>
                </a:solidFill>
                <a:latin typeface="verdana" panose="020B0604030504040204" pitchFamily="34" charset="0"/>
              </a:rPr>
              <a:t>[</a:t>
            </a:r>
            <a:r>
              <a:rPr lang="en-US" sz="1800" dirty="0" err="1" smtClean="0">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][j] = count++;  </a:t>
            </a:r>
          </a:p>
          <a:p>
            <a:pPr marL="0" indent="0" algn="just">
              <a:buNone/>
            </a:pPr>
            <a:endParaRPr lang="en-US" sz="1800" dirty="0">
              <a:solidFill>
                <a:srgbClr val="000000"/>
              </a:solidFill>
              <a:latin typeface="verdana" panose="020B0604030504040204" pitchFamily="34" charset="0"/>
            </a:endParaRPr>
          </a:p>
          <a:p>
            <a:pPr marL="0" indent="0" algn="just">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for</a:t>
            </a: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a:t>
            </a:r>
            <a:r>
              <a:rPr lang="en-US" sz="1800" dirty="0">
                <a:solidFill>
                  <a:srgbClr val="C00000"/>
                </a:solidFill>
                <a:latin typeface="verdana" panose="020B0604030504040204" pitchFamily="34" charset="0"/>
              </a:rPr>
              <a:t>0</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&lt;</a:t>
            </a:r>
            <a:r>
              <a:rPr lang="en-US" sz="1800" dirty="0" err="1">
                <a:solidFill>
                  <a:srgbClr val="000000"/>
                </a:solidFill>
                <a:latin typeface="verdana" panose="020B0604030504040204" pitchFamily="34" charset="0"/>
              </a:rPr>
              <a:t>arr.length</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for</a:t>
            </a:r>
            <a:r>
              <a:rPr lang="en-US" sz="1800" dirty="0">
                <a:solidFill>
                  <a:srgbClr val="000000"/>
                </a:solidFill>
                <a:latin typeface="verdana" panose="020B0604030504040204" pitchFamily="34" charset="0"/>
              </a:rPr>
              <a:t> (</a:t>
            </a:r>
            <a:r>
              <a:rPr lang="en-US" sz="1800" b="1" dirty="0" err="1">
                <a:solidFill>
                  <a:srgbClr val="006699"/>
                </a:solidFill>
                <a:latin typeface="verdana" panose="020B0604030504040204" pitchFamily="34" charset="0"/>
              </a:rPr>
              <a:t>int</a:t>
            </a:r>
            <a:r>
              <a:rPr lang="en-US" sz="1800" dirty="0">
                <a:solidFill>
                  <a:srgbClr val="000000"/>
                </a:solidFill>
                <a:latin typeface="verdana" panose="020B0604030504040204" pitchFamily="34" charset="0"/>
              </a:rPr>
              <a:t> j=</a:t>
            </a:r>
            <a:r>
              <a:rPr lang="en-US" sz="1800" dirty="0">
                <a:solidFill>
                  <a:srgbClr val="C00000"/>
                </a:solidFill>
                <a:latin typeface="verdana" panose="020B0604030504040204" pitchFamily="34" charset="0"/>
              </a:rPr>
              <a:t>0</a:t>
            </a:r>
            <a:r>
              <a:rPr lang="en-US" sz="1800" dirty="0">
                <a:solidFill>
                  <a:srgbClr val="000000"/>
                </a:solidFill>
                <a:latin typeface="verdana" panose="020B0604030504040204" pitchFamily="34" charset="0"/>
              </a:rPr>
              <a:t>; j&lt;</a:t>
            </a:r>
            <a:r>
              <a:rPr lang="en-US" sz="1800" dirty="0" err="1">
                <a:solidFill>
                  <a:srgbClr val="000000"/>
                </a:solidFill>
                <a:latin typeface="verdana" panose="020B0604030504040204" pitchFamily="34" charset="0"/>
              </a:rPr>
              <a:t>arr</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].length; </a:t>
            </a:r>
            <a:r>
              <a:rPr lang="en-US" sz="1800" dirty="0" err="1">
                <a:solidFill>
                  <a:srgbClr val="000000"/>
                </a:solidFill>
                <a:latin typeface="verdana" panose="020B0604030504040204" pitchFamily="34" charset="0"/>
              </a:rPr>
              <a:t>j++</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arr</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i</a:t>
            </a:r>
            <a:r>
              <a:rPr lang="en-US" sz="1800" dirty="0">
                <a:solidFill>
                  <a:srgbClr val="000000"/>
                </a:solidFill>
                <a:latin typeface="verdana" panose="020B0604030504040204" pitchFamily="34" charset="0"/>
              </a:rPr>
              <a:t>][j]+</a:t>
            </a:r>
            <a:r>
              <a:rPr lang="en-US" sz="1800" dirty="0">
                <a:solidFill>
                  <a:srgbClr val="0000FF"/>
                </a:solidFill>
                <a:latin typeface="verdana" panose="020B0604030504040204" pitchFamily="34" charset="0"/>
              </a:rPr>
              <a:t>" "</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  </a:t>
            </a:r>
          </a:p>
          <a:p>
            <a:pPr marL="0" indent="0" algn="just">
              <a:buNone/>
            </a:pP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System.out.println</a:t>
            </a:r>
            <a:r>
              <a:rPr lang="en-US" sz="1800" dirty="0">
                <a:solidFill>
                  <a:srgbClr val="000000"/>
                </a:solidFill>
                <a:latin typeface="verdana" panose="020B0604030504040204" pitchFamily="34" charset="0"/>
              </a:rPr>
              <a:t>();</a:t>
            </a:r>
            <a:r>
              <a:rPr lang="en-US" sz="1800" dirty="0">
                <a:solidFill>
                  <a:srgbClr val="008200"/>
                </a:solidFill>
                <a:latin typeface="verdana" panose="020B0604030504040204" pitchFamily="34" charset="0"/>
              </a:rPr>
              <a:t>//new line</a:t>
            </a:r>
            <a:r>
              <a:rPr lang="en-US" sz="1800" dirty="0">
                <a:solidFill>
                  <a:srgbClr val="000000"/>
                </a:solidFill>
                <a:latin typeface="verdana" panose="020B0604030504040204" pitchFamily="34" charset="0"/>
              </a:rPr>
              <a:t>  </a:t>
            </a:r>
          </a:p>
          <a:p>
            <a:pPr marL="0" indent="0" algn="just">
              <a:buNone/>
            </a:pPr>
            <a:r>
              <a:rPr lang="en-US" sz="1800" dirty="0">
                <a:solidFill>
                  <a:srgbClr val="000000"/>
                </a:solidFill>
                <a:latin typeface="verdana" panose="020B0604030504040204" pitchFamily="34" charset="0"/>
              </a:rPr>
              <a:t>        }  </a:t>
            </a:r>
          </a:p>
          <a:p>
            <a:pPr marL="0" indent="0" algn="just">
              <a:buNone/>
            </a:pPr>
            <a:r>
              <a:rPr lang="en-US" sz="1800" dirty="0">
                <a:solidFill>
                  <a:srgbClr val="000000"/>
                </a:solidFill>
                <a:latin typeface="verdana" panose="020B0604030504040204" pitchFamily="34" charset="0"/>
              </a:rPr>
              <a:t>    }  </a:t>
            </a:r>
            <a:endParaRPr lang="en-US" sz="1800" dirty="0" smtClean="0">
              <a:solidFill>
                <a:srgbClr val="000000"/>
              </a:solidFill>
              <a:latin typeface="verdana" panose="020B0604030504040204" pitchFamily="34" charset="0"/>
            </a:endParaRPr>
          </a:p>
          <a:p>
            <a:pPr marL="0" indent="0" algn="just">
              <a:buNone/>
            </a:pP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a:p>
            <a:pPr marL="400050" lvl="1" indent="0">
              <a:buNone/>
            </a:pPr>
            <a:r>
              <a:rPr lang="en-US" dirty="0">
                <a:solidFill>
                  <a:srgbClr val="000000"/>
                </a:solidFill>
                <a:latin typeface="verdana" panose="020B0604030504040204" pitchFamily="34" charset="0"/>
              </a:rPr>
              <a:t> </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spTree>
    <p:extLst>
      <p:ext uri="{BB962C8B-B14F-4D97-AF65-F5344CB8AC3E}">
        <p14:creationId xmlns:p14="http://schemas.microsoft.com/office/powerpoint/2010/main" val="40222822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b="1" dirty="0" smtClean="0">
                <a:solidFill>
                  <a:schemeClr val="tx1"/>
                </a:solidFill>
              </a:rPr>
              <a:t>Multi-dimensional Arrays</a:t>
            </a:r>
          </a:p>
        </p:txBody>
      </p:sp>
      <p:sp>
        <p:nvSpPr>
          <p:cNvPr id="22531" name="Rectangle 3"/>
          <p:cNvSpPr>
            <a:spLocks noGrp="1" noChangeArrowheads="1"/>
          </p:cNvSpPr>
          <p:nvPr>
            <p:ph type="body" idx="1"/>
          </p:nvPr>
        </p:nvSpPr>
        <p:spPr>
          <a:xfrm>
            <a:off x="558800" y="889000"/>
            <a:ext cx="7772400" cy="5318125"/>
          </a:xfrm>
        </p:spPr>
        <p:txBody>
          <a:bodyPr/>
          <a:lstStyle/>
          <a:p>
            <a:pPr eaLnBrk="1" hangingPunct="1">
              <a:lnSpc>
                <a:spcPct val="90000"/>
              </a:lnSpc>
            </a:pPr>
            <a:r>
              <a:rPr lang="en-US" sz="2400" dirty="0" smtClean="0"/>
              <a:t>Multi-dimensional are implemented as arrays of arrays</a:t>
            </a:r>
          </a:p>
          <a:p>
            <a:pPr eaLnBrk="1" hangingPunct="1">
              <a:lnSpc>
                <a:spcPct val="90000"/>
              </a:lnSpc>
            </a:pPr>
            <a:r>
              <a:rPr lang="en-US" sz="2400" dirty="0" smtClean="0"/>
              <a:t>Example:</a:t>
            </a:r>
          </a:p>
          <a:p>
            <a:pPr lvl="1" eaLnBrk="1" hangingPunct="1">
              <a:lnSpc>
                <a:spcPct val="90000"/>
              </a:lnSpc>
              <a:buFontTx/>
              <a:buNone/>
            </a:pPr>
            <a:r>
              <a:rPr lang="en-US" sz="2400" dirty="0" smtClean="0">
                <a:solidFill>
                  <a:srgbClr val="00B050"/>
                </a:solidFill>
              </a:rPr>
              <a:t>byte</a:t>
            </a:r>
            <a:r>
              <a:rPr lang="en-US" sz="2400" dirty="0" smtClean="0"/>
              <a:t>[ ][ ] </a:t>
            </a:r>
            <a:r>
              <a:rPr lang="en-US" sz="2400" dirty="0" smtClean="0">
                <a:solidFill>
                  <a:srgbClr val="7030A0"/>
                </a:solidFill>
              </a:rPr>
              <a:t>ar2d</a:t>
            </a:r>
            <a:r>
              <a:rPr lang="en-US" sz="2400" dirty="0" smtClean="0"/>
              <a:t> = </a:t>
            </a:r>
            <a:r>
              <a:rPr lang="en-US" sz="2400" dirty="0" smtClean="0">
                <a:solidFill>
                  <a:srgbClr val="00B050"/>
                </a:solidFill>
              </a:rPr>
              <a:t>new byte</a:t>
            </a:r>
            <a:r>
              <a:rPr lang="en-US" sz="2400" dirty="0" smtClean="0"/>
              <a:t>[3][4];</a:t>
            </a:r>
          </a:p>
          <a:p>
            <a:pPr lvl="1" eaLnBrk="1" hangingPunct="1">
              <a:lnSpc>
                <a:spcPct val="90000"/>
              </a:lnSpc>
              <a:buFontTx/>
              <a:buNone/>
            </a:pPr>
            <a:endParaRPr lang="en-US" sz="2400" dirty="0" smtClean="0"/>
          </a:p>
          <a:p>
            <a:pPr lvl="1" eaLnBrk="1" hangingPunct="1">
              <a:lnSpc>
                <a:spcPct val="90000"/>
              </a:lnSpc>
              <a:buFontTx/>
              <a:buNone/>
            </a:pPr>
            <a:endParaRPr lang="en-US" sz="2400" dirty="0" smtClean="0"/>
          </a:p>
          <a:p>
            <a:pPr lvl="1" eaLnBrk="1" hangingPunct="1">
              <a:lnSpc>
                <a:spcPct val="90000"/>
              </a:lnSpc>
              <a:buFontTx/>
              <a:buNone/>
            </a:pPr>
            <a:r>
              <a:rPr lang="en-US" sz="2400" dirty="0" err="1" smtClean="0">
                <a:solidFill>
                  <a:srgbClr val="00B050"/>
                </a:solidFill>
              </a:rPr>
              <a:t>int</a:t>
            </a:r>
            <a:r>
              <a:rPr lang="en-US" sz="2400" dirty="0" smtClean="0"/>
              <a:t> [ ][ ][ ] </a:t>
            </a:r>
            <a:r>
              <a:rPr lang="en-US" sz="2400" dirty="0" smtClean="0">
                <a:solidFill>
                  <a:srgbClr val="CC6600"/>
                </a:solidFill>
              </a:rPr>
              <a:t>ar3d </a:t>
            </a:r>
            <a:r>
              <a:rPr lang="en-US" sz="2400" dirty="0" smtClean="0"/>
              <a:t>= </a:t>
            </a:r>
            <a:r>
              <a:rPr lang="en-US" sz="2400" dirty="0" smtClean="0">
                <a:solidFill>
                  <a:srgbClr val="00B050"/>
                </a:solidFill>
              </a:rPr>
              <a:t>new </a:t>
            </a:r>
            <a:r>
              <a:rPr lang="en-US" sz="2400" dirty="0" err="1" smtClean="0">
                <a:solidFill>
                  <a:srgbClr val="00B050"/>
                </a:solidFill>
              </a:rPr>
              <a:t>int</a:t>
            </a:r>
            <a:r>
              <a:rPr lang="en-US" sz="2400" dirty="0" smtClean="0"/>
              <a:t>[4][ ][ ];</a:t>
            </a:r>
          </a:p>
          <a:p>
            <a:pPr lvl="1" eaLnBrk="1" hangingPunct="1">
              <a:lnSpc>
                <a:spcPct val="90000"/>
              </a:lnSpc>
              <a:buFontTx/>
              <a:buNone/>
            </a:pPr>
            <a:endParaRPr lang="en-US" sz="2400" dirty="0" smtClean="0"/>
          </a:p>
          <a:p>
            <a:pPr lvl="1" eaLnBrk="1" hangingPunct="1">
              <a:lnSpc>
                <a:spcPct val="90000"/>
              </a:lnSpc>
              <a:buFontTx/>
              <a:buNone/>
            </a:pPr>
            <a:r>
              <a:rPr lang="en-US" sz="2400" dirty="0" err="1" smtClean="0">
                <a:solidFill>
                  <a:srgbClr val="66FF33"/>
                </a:solidFill>
              </a:rPr>
              <a:t>int</a:t>
            </a:r>
            <a:r>
              <a:rPr lang="en-US" sz="2400" dirty="0" smtClean="0"/>
              <a:t> [ ][ ] </a:t>
            </a:r>
            <a:r>
              <a:rPr lang="en-US" sz="2400" dirty="0" smtClean="0">
                <a:solidFill>
                  <a:srgbClr val="CC6600"/>
                </a:solidFill>
              </a:rPr>
              <a:t>tri</a:t>
            </a:r>
            <a:r>
              <a:rPr lang="en-US" sz="2400" dirty="0" smtClean="0"/>
              <a:t> = </a:t>
            </a:r>
            <a:r>
              <a:rPr lang="en-US" sz="2400" dirty="0" smtClean="0">
                <a:solidFill>
                  <a:srgbClr val="66FF33"/>
                </a:solidFill>
              </a:rPr>
              <a:t>new </a:t>
            </a:r>
            <a:r>
              <a:rPr lang="en-US" sz="2400" dirty="0" err="1" smtClean="0">
                <a:solidFill>
                  <a:srgbClr val="66FF33"/>
                </a:solidFill>
              </a:rPr>
              <a:t>int</a:t>
            </a:r>
            <a:r>
              <a:rPr lang="en-US" sz="2400" dirty="0" smtClean="0"/>
              <a:t>[3][ ];</a:t>
            </a:r>
          </a:p>
          <a:p>
            <a:pPr lvl="1" eaLnBrk="1" hangingPunct="1">
              <a:lnSpc>
                <a:spcPct val="90000"/>
              </a:lnSpc>
              <a:buFontTx/>
              <a:buNone/>
            </a:pPr>
            <a:r>
              <a:rPr lang="en-US" sz="2400" dirty="0" smtClean="0"/>
              <a:t>for (</a:t>
            </a:r>
            <a:r>
              <a:rPr lang="en-US" sz="2400" dirty="0" err="1" smtClean="0">
                <a:solidFill>
                  <a:srgbClr val="66FF33"/>
                </a:solidFill>
              </a:rPr>
              <a:t>int</a:t>
            </a:r>
            <a:r>
              <a:rPr lang="en-US" sz="2400" dirty="0" smtClean="0"/>
              <a:t> i = 0; i &lt; </a:t>
            </a:r>
            <a:r>
              <a:rPr lang="en-US" sz="2400" dirty="0" err="1" smtClean="0">
                <a:solidFill>
                  <a:srgbClr val="CC6600"/>
                </a:solidFill>
              </a:rPr>
              <a:t>tri.length</a:t>
            </a:r>
            <a:r>
              <a:rPr lang="en-US" sz="2400" dirty="0" smtClean="0">
                <a:solidFill>
                  <a:srgbClr val="CC6600"/>
                </a:solidFill>
              </a:rPr>
              <a:t>;</a:t>
            </a:r>
            <a:r>
              <a:rPr lang="en-US" sz="2400" dirty="0" smtClean="0"/>
              <a:t> i++) {</a:t>
            </a:r>
          </a:p>
          <a:p>
            <a:pPr lvl="1" eaLnBrk="1" hangingPunct="1">
              <a:lnSpc>
                <a:spcPct val="90000"/>
              </a:lnSpc>
              <a:buFontTx/>
              <a:buNone/>
            </a:pPr>
            <a:r>
              <a:rPr lang="en-US" sz="2400" dirty="0" smtClean="0"/>
              <a:t>	</a:t>
            </a:r>
            <a:r>
              <a:rPr lang="en-US" sz="2400" dirty="0" smtClean="0">
                <a:solidFill>
                  <a:srgbClr val="CC6600"/>
                </a:solidFill>
              </a:rPr>
              <a:t>tri</a:t>
            </a:r>
            <a:r>
              <a:rPr lang="en-US" sz="2400" dirty="0" smtClean="0"/>
              <a:t>[i] = </a:t>
            </a:r>
            <a:r>
              <a:rPr lang="en-US" sz="2400" dirty="0" smtClean="0">
                <a:solidFill>
                  <a:srgbClr val="66FF33"/>
                </a:solidFill>
              </a:rPr>
              <a:t>new </a:t>
            </a:r>
            <a:r>
              <a:rPr lang="en-US" sz="2400" dirty="0" err="1" smtClean="0">
                <a:solidFill>
                  <a:srgbClr val="66FF33"/>
                </a:solidFill>
              </a:rPr>
              <a:t>int</a:t>
            </a:r>
            <a:r>
              <a:rPr lang="en-US" sz="2400" dirty="0" smtClean="0"/>
              <a:t>[i + 1];</a:t>
            </a:r>
          </a:p>
          <a:p>
            <a:pPr lvl="1" eaLnBrk="1" hangingPunct="1">
              <a:lnSpc>
                <a:spcPct val="90000"/>
              </a:lnSpc>
              <a:buFontTx/>
              <a:buNone/>
            </a:pPr>
            <a:r>
              <a:rPr lang="en-US" sz="2400" dirty="0" smtClean="0"/>
              <a:t>	for (</a:t>
            </a:r>
            <a:r>
              <a:rPr lang="en-US" sz="2400" dirty="0" err="1" smtClean="0">
                <a:solidFill>
                  <a:srgbClr val="66FF33"/>
                </a:solidFill>
              </a:rPr>
              <a:t>int</a:t>
            </a:r>
            <a:r>
              <a:rPr lang="en-US" sz="2400" dirty="0" smtClean="0"/>
              <a:t> j = 0; j &lt; </a:t>
            </a:r>
            <a:r>
              <a:rPr lang="en-US" sz="2400" dirty="0" smtClean="0">
                <a:solidFill>
                  <a:srgbClr val="CC6600"/>
                </a:solidFill>
              </a:rPr>
              <a:t>tri[i].length</a:t>
            </a:r>
            <a:r>
              <a:rPr lang="en-US" sz="2400" dirty="0" smtClean="0"/>
              <a:t>; j++) </a:t>
            </a:r>
          </a:p>
          <a:p>
            <a:pPr lvl="1" eaLnBrk="1" hangingPunct="1">
              <a:lnSpc>
                <a:spcPct val="90000"/>
              </a:lnSpc>
              <a:buFontTx/>
              <a:buNone/>
            </a:pPr>
            <a:r>
              <a:rPr lang="en-US" sz="2400" dirty="0" smtClean="0"/>
              <a:t>		</a:t>
            </a:r>
            <a:r>
              <a:rPr lang="en-US" sz="2400" dirty="0" smtClean="0">
                <a:solidFill>
                  <a:srgbClr val="CC6600"/>
                </a:solidFill>
              </a:rPr>
              <a:t>tri</a:t>
            </a:r>
            <a:r>
              <a:rPr lang="en-US" sz="2400" dirty="0" smtClean="0"/>
              <a:t>[i][j] = i * 10 + j;</a:t>
            </a:r>
          </a:p>
          <a:p>
            <a:pPr lvl="1" eaLnBrk="1" hangingPunct="1">
              <a:lnSpc>
                <a:spcPct val="90000"/>
              </a:lnSpc>
              <a:buFontTx/>
              <a:buNone/>
            </a:pPr>
            <a:r>
              <a:rPr lang="en-US" sz="2400" dirty="0" smtClean="0"/>
              <a:t>}</a:t>
            </a:r>
          </a:p>
        </p:txBody>
      </p:sp>
      <p:sp>
        <p:nvSpPr>
          <p:cNvPr id="22532" name="Rectangle 4"/>
          <p:cNvSpPr>
            <a:spLocks noChangeArrowheads="1"/>
          </p:cNvSpPr>
          <p:nvPr/>
        </p:nvSpPr>
        <p:spPr bwMode="auto">
          <a:xfrm>
            <a:off x="6045200" y="17541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33" name="Text Box 5"/>
          <p:cNvSpPr txBox="1">
            <a:spLocks noChangeArrowheads="1"/>
          </p:cNvSpPr>
          <p:nvPr/>
        </p:nvSpPr>
        <p:spPr bwMode="auto">
          <a:xfrm>
            <a:off x="5359400" y="16510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sz="2000" dirty="0">
                <a:solidFill>
                  <a:srgbClr val="7030A0"/>
                </a:solidFill>
              </a:rPr>
              <a:t>ar2d</a:t>
            </a:r>
            <a:endParaRPr lang="en-US" altLang="ko-KR" sz="2000" dirty="0">
              <a:solidFill>
                <a:srgbClr val="7030A0"/>
              </a:solidFill>
              <a:ea typeface="굴림" pitchFamily="50" charset="-127"/>
            </a:endParaRPr>
          </a:p>
        </p:txBody>
      </p:sp>
      <p:sp>
        <p:nvSpPr>
          <p:cNvPr id="22534" name="Rectangle 11"/>
          <p:cNvSpPr>
            <a:spLocks noChangeArrowheads="1"/>
          </p:cNvSpPr>
          <p:nvPr/>
        </p:nvSpPr>
        <p:spPr bwMode="auto">
          <a:xfrm>
            <a:off x="6654800" y="17541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35" name="Rectangle 12"/>
          <p:cNvSpPr>
            <a:spLocks noChangeArrowheads="1"/>
          </p:cNvSpPr>
          <p:nvPr/>
        </p:nvSpPr>
        <p:spPr bwMode="auto">
          <a:xfrm>
            <a:off x="6654800" y="19827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36" name="Rectangle 13"/>
          <p:cNvSpPr>
            <a:spLocks noChangeArrowheads="1"/>
          </p:cNvSpPr>
          <p:nvPr/>
        </p:nvSpPr>
        <p:spPr bwMode="auto">
          <a:xfrm>
            <a:off x="6654800" y="22113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37" name="Rectangle 14"/>
          <p:cNvSpPr>
            <a:spLocks noChangeArrowheads="1"/>
          </p:cNvSpPr>
          <p:nvPr/>
        </p:nvSpPr>
        <p:spPr bwMode="auto">
          <a:xfrm>
            <a:off x="7340600" y="17541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38" name="Rectangle 15"/>
          <p:cNvSpPr>
            <a:spLocks noChangeArrowheads="1"/>
          </p:cNvSpPr>
          <p:nvPr/>
        </p:nvSpPr>
        <p:spPr bwMode="auto">
          <a:xfrm>
            <a:off x="7721600" y="17541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39" name="Rectangle 16"/>
          <p:cNvSpPr>
            <a:spLocks noChangeArrowheads="1"/>
          </p:cNvSpPr>
          <p:nvPr/>
        </p:nvSpPr>
        <p:spPr bwMode="auto">
          <a:xfrm>
            <a:off x="8102600" y="17541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40" name="Rectangle 17"/>
          <p:cNvSpPr>
            <a:spLocks noChangeArrowheads="1"/>
          </p:cNvSpPr>
          <p:nvPr/>
        </p:nvSpPr>
        <p:spPr bwMode="auto">
          <a:xfrm>
            <a:off x="8483600" y="17541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41" name="Rectangle 18"/>
          <p:cNvSpPr>
            <a:spLocks noChangeArrowheads="1"/>
          </p:cNvSpPr>
          <p:nvPr/>
        </p:nvSpPr>
        <p:spPr bwMode="auto">
          <a:xfrm>
            <a:off x="7340600" y="20589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42" name="Rectangle 19"/>
          <p:cNvSpPr>
            <a:spLocks noChangeArrowheads="1"/>
          </p:cNvSpPr>
          <p:nvPr/>
        </p:nvSpPr>
        <p:spPr bwMode="auto">
          <a:xfrm>
            <a:off x="7721600" y="20589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43" name="Rectangle 20"/>
          <p:cNvSpPr>
            <a:spLocks noChangeArrowheads="1"/>
          </p:cNvSpPr>
          <p:nvPr/>
        </p:nvSpPr>
        <p:spPr bwMode="auto">
          <a:xfrm>
            <a:off x="8102600" y="20589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44" name="Rectangle 21"/>
          <p:cNvSpPr>
            <a:spLocks noChangeArrowheads="1"/>
          </p:cNvSpPr>
          <p:nvPr/>
        </p:nvSpPr>
        <p:spPr bwMode="auto">
          <a:xfrm>
            <a:off x="8483600" y="20589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45" name="Rectangle 22"/>
          <p:cNvSpPr>
            <a:spLocks noChangeArrowheads="1"/>
          </p:cNvSpPr>
          <p:nvPr/>
        </p:nvSpPr>
        <p:spPr bwMode="auto">
          <a:xfrm>
            <a:off x="7340600" y="23637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46" name="Rectangle 23"/>
          <p:cNvSpPr>
            <a:spLocks noChangeArrowheads="1"/>
          </p:cNvSpPr>
          <p:nvPr/>
        </p:nvSpPr>
        <p:spPr bwMode="auto">
          <a:xfrm>
            <a:off x="7721600" y="23637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47" name="Rectangle 24"/>
          <p:cNvSpPr>
            <a:spLocks noChangeArrowheads="1"/>
          </p:cNvSpPr>
          <p:nvPr/>
        </p:nvSpPr>
        <p:spPr bwMode="auto">
          <a:xfrm>
            <a:off x="8102600" y="23637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48" name="Rectangle 25"/>
          <p:cNvSpPr>
            <a:spLocks noChangeArrowheads="1"/>
          </p:cNvSpPr>
          <p:nvPr/>
        </p:nvSpPr>
        <p:spPr bwMode="auto">
          <a:xfrm>
            <a:off x="8483600" y="2363788"/>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cxnSp>
        <p:nvCxnSpPr>
          <p:cNvPr id="22549" name="AutoShape 26"/>
          <p:cNvCxnSpPr>
            <a:cxnSpLocks noChangeShapeType="1"/>
            <a:stCxn id="22534" idx="3"/>
            <a:endCxn id="22537" idx="1"/>
          </p:cNvCxnSpPr>
          <p:nvPr/>
        </p:nvCxnSpPr>
        <p:spPr bwMode="ltGray">
          <a:xfrm>
            <a:off x="7035800" y="1868488"/>
            <a:ext cx="30480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0" name="AutoShape 27"/>
          <p:cNvCxnSpPr>
            <a:cxnSpLocks noChangeShapeType="1"/>
            <a:stCxn id="22535" idx="3"/>
            <a:endCxn id="22541" idx="1"/>
          </p:cNvCxnSpPr>
          <p:nvPr/>
        </p:nvCxnSpPr>
        <p:spPr bwMode="ltGray">
          <a:xfrm>
            <a:off x="7035800" y="2097088"/>
            <a:ext cx="304800" cy="762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1" name="AutoShape 28"/>
          <p:cNvCxnSpPr>
            <a:cxnSpLocks noChangeShapeType="1"/>
            <a:stCxn id="22536" idx="3"/>
            <a:endCxn id="22545" idx="1"/>
          </p:cNvCxnSpPr>
          <p:nvPr/>
        </p:nvCxnSpPr>
        <p:spPr bwMode="ltGray">
          <a:xfrm>
            <a:off x="7035800" y="2325688"/>
            <a:ext cx="304800" cy="1524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52" name="AutoShape 29"/>
          <p:cNvCxnSpPr>
            <a:cxnSpLocks noChangeShapeType="1"/>
            <a:stCxn id="22532" idx="3"/>
            <a:endCxn id="22534" idx="1"/>
          </p:cNvCxnSpPr>
          <p:nvPr/>
        </p:nvCxnSpPr>
        <p:spPr bwMode="ltGray">
          <a:xfrm>
            <a:off x="6426200" y="1868488"/>
            <a:ext cx="22860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53" name="Text Box 30"/>
          <p:cNvSpPr txBox="1">
            <a:spLocks noChangeArrowheads="1"/>
          </p:cNvSpPr>
          <p:nvPr/>
        </p:nvSpPr>
        <p:spPr bwMode="auto">
          <a:xfrm>
            <a:off x="5697538" y="1346200"/>
            <a:ext cx="957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sz="2000" b="0">
                <a:solidFill>
                  <a:srgbClr val="FF99CC"/>
                </a:solidFill>
              </a:rPr>
              <a:t>byte[][]</a:t>
            </a:r>
            <a:endParaRPr lang="en-US" altLang="ko-KR" sz="2000" b="0">
              <a:solidFill>
                <a:srgbClr val="FF99CC"/>
              </a:solidFill>
              <a:ea typeface="굴림" pitchFamily="50" charset="-127"/>
            </a:endParaRPr>
          </a:p>
        </p:txBody>
      </p:sp>
      <p:sp>
        <p:nvSpPr>
          <p:cNvPr id="22554" name="Text Box 31"/>
          <p:cNvSpPr txBox="1">
            <a:spLocks noChangeArrowheads="1"/>
          </p:cNvSpPr>
          <p:nvPr/>
        </p:nvSpPr>
        <p:spPr bwMode="auto">
          <a:xfrm>
            <a:off x="6627813" y="1346200"/>
            <a:ext cx="788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sz="2000" b="0">
                <a:solidFill>
                  <a:srgbClr val="FF99CC"/>
                </a:solidFill>
              </a:rPr>
              <a:t>byte[]</a:t>
            </a:r>
            <a:endParaRPr lang="en-US" altLang="ko-KR" sz="2000" b="0">
              <a:solidFill>
                <a:srgbClr val="FF99CC"/>
              </a:solidFill>
              <a:ea typeface="굴림" pitchFamily="50" charset="-127"/>
            </a:endParaRPr>
          </a:p>
        </p:txBody>
      </p:sp>
      <p:sp>
        <p:nvSpPr>
          <p:cNvPr id="22555" name="Text Box 32"/>
          <p:cNvSpPr txBox="1">
            <a:spLocks noChangeArrowheads="1"/>
          </p:cNvSpPr>
          <p:nvPr/>
        </p:nvSpPr>
        <p:spPr bwMode="auto">
          <a:xfrm>
            <a:off x="7710488" y="1346200"/>
            <a:ext cx="620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sz="2000" b="0">
                <a:solidFill>
                  <a:srgbClr val="FF99CC"/>
                </a:solidFill>
              </a:rPr>
              <a:t>byte</a:t>
            </a:r>
            <a:endParaRPr lang="en-US" altLang="ko-KR" sz="2000" b="0">
              <a:solidFill>
                <a:srgbClr val="FF99CC"/>
              </a:solidFill>
              <a:ea typeface="굴림" pitchFamily="50" charset="-127"/>
            </a:endParaRPr>
          </a:p>
        </p:txBody>
      </p:sp>
      <p:sp>
        <p:nvSpPr>
          <p:cNvPr id="22556" name="Rectangle 33"/>
          <p:cNvSpPr>
            <a:spLocks noChangeArrowheads="1"/>
          </p:cNvSpPr>
          <p:nvPr/>
        </p:nvSpPr>
        <p:spPr bwMode="auto">
          <a:xfrm>
            <a:off x="6654800" y="29464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57" name="Rectangle 34"/>
          <p:cNvSpPr>
            <a:spLocks noChangeArrowheads="1"/>
          </p:cNvSpPr>
          <p:nvPr/>
        </p:nvSpPr>
        <p:spPr bwMode="auto">
          <a:xfrm>
            <a:off x="6654800" y="31750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58" name="Rectangle 35"/>
          <p:cNvSpPr>
            <a:spLocks noChangeArrowheads="1"/>
          </p:cNvSpPr>
          <p:nvPr/>
        </p:nvSpPr>
        <p:spPr bwMode="auto">
          <a:xfrm>
            <a:off x="6654800" y="34036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59" name="Text Box 36"/>
          <p:cNvSpPr txBox="1">
            <a:spLocks noChangeArrowheads="1"/>
          </p:cNvSpPr>
          <p:nvPr/>
        </p:nvSpPr>
        <p:spPr bwMode="auto">
          <a:xfrm>
            <a:off x="5359400" y="2854325"/>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sz="2000" dirty="0">
                <a:solidFill>
                  <a:srgbClr val="CC6600"/>
                </a:solidFill>
              </a:rPr>
              <a:t>ar3d</a:t>
            </a:r>
            <a:endParaRPr lang="en-US" altLang="ko-KR" sz="2000" dirty="0">
              <a:solidFill>
                <a:srgbClr val="CC6600"/>
              </a:solidFill>
              <a:ea typeface="굴림" pitchFamily="50" charset="-127"/>
            </a:endParaRPr>
          </a:p>
        </p:txBody>
      </p:sp>
      <p:sp>
        <p:nvSpPr>
          <p:cNvPr id="22560" name="Rectangle 37"/>
          <p:cNvSpPr>
            <a:spLocks noChangeArrowheads="1"/>
          </p:cNvSpPr>
          <p:nvPr/>
        </p:nvSpPr>
        <p:spPr bwMode="auto">
          <a:xfrm>
            <a:off x="6045200" y="29464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cxnSp>
        <p:nvCxnSpPr>
          <p:cNvPr id="22561" name="AutoShape 38"/>
          <p:cNvCxnSpPr>
            <a:cxnSpLocks noChangeShapeType="1"/>
            <a:stCxn id="22560" idx="3"/>
          </p:cNvCxnSpPr>
          <p:nvPr/>
        </p:nvCxnSpPr>
        <p:spPr bwMode="ltGray">
          <a:xfrm>
            <a:off x="6426200" y="3060700"/>
            <a:ext cx="22860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62" name="Rectangle 39"/>
          <p:cNvSpPr>
            <a:spLocks noChangeArrowheads="1"/>
          </p:cNvSpPr>
          <p:nvPr/>
        </p:nvSpPr>
        <p:spPr bwMode="auto">
          <a:xfrm>
            <a:off x="6654800" y="36322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63" name="Oval 40"/>
          <p:cNvSpPr>
            <a:spLocks noChangeArrowheads="1"/>
          </p:cNvSpPr>
          <p:nvPr/>
        </p:nvSpPr>
        <p:spPr bwMode="auto">
          <a:xfrm>
            <a:off x="7340600" y="2870200"/>
            <a:ext cx="609600" cy="381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b="0">
                <a:solidFill>
                  <a:srgbClr val="FF0000"/>
                </a:solidFill>
                <a:ea typeface="굴림" pitchFamily="50" charset="-127"/>
              </a:rPr>
              <a:t>null</a:t>
            </a:r>
          </a:p>
        </p:txBody>
      </p:sp>
      <p:cxnSp>
        <p:nvCxnSpPr>
          <p:cNvPr id="22564" name="AutoShape 41"/>
          <p:cNvCxnSpPr>
            <a:cxnSpLocks noChangeShapeType="1"/>
            <a:stCxn id="22556" idx="3"/>
            <a:endCxn id="22563" idx="2"/>
          </p:cNvCxnSpPr>
          <p:nvPr/>
        </p:nvCxnSpPr>
        <p:spPr bwMode="ltGray">
          <a:xfrm>
            <a:off x="7035800" y="3060700"/>
            <a:ext cx="30480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65" name="Oval 42"/>
          <p:cNvSpPr>
            <a:spLocks noChangeArrowheads="1"/>
          </p:cNvSpPr>
          <p:nvPr/>
        </p:nvSpPr>
        <p:spPr bwMode="auto">
          <a:xfrm>
            <a:off x="8026400" y="3175000"/>
            <a:ext cx="609600" cy="381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b="0">
                <a:solidFill>
                  <a:srgbClr val="FF0000"/>
                </a:solidFill>
                <a:ea typeface="굴림" pitchFamily="50" charset="-127"/>
              </a:rPr>
              <a:t>null</a:t>
            </a:r>
          </a:p>
        </p:txBody>
      </p:sp>
      <p:cxnSp>
        <p:nvCxnSpPr>
          <p:cNvPr id="22566" name="AutoShape 43"/>
          <p:cNvCxnSpPr>
            <a:cxnSpLocks noChangeShapeType="1"/>
            <a:stCxn id="22557" idx="3"/>
            <a:endCxn id="22565" idx="2"/>
          </p:cNvCxnSpPr>
          <p:nvPr/>
        </p:nvCxnSpPr>
        <p:spPr bwMode="ltGray">
          <a:xfrm>
            <a:off x="7035800" y="3289300"/>
            <a:ext cx="990600" cy="762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67" name="Oval 44"/>
          <p:cNvSpPr>
            <a:spLocks noChangeArrowheads="1"/>
          </p:cNvSpPr>
          <p:nvPr/>
        </p:nvSpPr>
        <p:spPr bwMode="auto">
          <a:xfrm>
            <a:off x="7340600" y="3403600"/>
            <a:ext cx="609600" cy="381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b="0">
                <a:solidFill>
                  <a:srgbClr val="FF0000"/>
                </a:solidFill>
                <a:ea typeface="굴림" pitchFamily="50" charset="-127"/>
              </a:rPr>
              <a:t>null</a:t>
            </a:r>
          </a:p>
        </p:txBody>
      </p:sp>
      <p:cxnSp>
        <p:nvCxnSpPr>
          <p:cNvPr id="22568" name="AutoShape 45"/>
          <p:cNvCxnSpPr>
            <a:cxnSpLocks noChangeShapeType="1"/>
            <a:stCxn id="22558" idx="3"/>
            <a:endCxn id="22567" idx="2"/>
          </p:cNvCxnSpPr>
          <p:nvPr/>
        </p:nvCxnSpPr>
        <p:spPr bwMode="ltGray">
          <a:xfrm>
            <a:off x="7035800" y="3517900"/>
            <a:ext cx="304800" cy="762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69" name="Oval 46"/>
          <p:cNvSpPr>
            <a:spLocks noChangeArrowheads="1"/>
          </p:cNvSpPr>
          <p:nvPr/>
        </p:nvSpPr>
        <p:spPr bwMode="auto">
          <a:xfrm>
            <a:off x="8102600" y="3784600"/>
            <a:ext cx="609600" cy="3810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sz="1800" b="0">
                <a:solidFill>
                  <a:srgbClr val="FF0000"/>
                </a:solidFill>
                <a:ea typeface="굴림" pitchFamily="50" charset="-127"/>
              </a:rPr>
              <a:t>null</a:t>
            </a:r>
          </a:p>
        </p:txBody>
      </p:sp>
      <p:cxnSp>
        <p:nvCxnSpPr>
          <p:cNvPr id="22570" name="AutoShape 47"/>
          <p:cNvCxnSpPr>
            <a:cxnSpLocks noChangeShapeType="1"/>
            <a:stCxn id="22562" idx="3"/>
            <a:endCxn id="22569" idx="2"/>
          </p:cNvCxnSpPr>
          <p:nvPr/>
        </p:nvCxnSpPr>
        <p:spPr bwMode="ltGray">
          <a:xfrm>
            <a:off x="7035800" y="3746500"/>
            <a:ext cx="1066800" cy="2286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71" name="Text Box 48"/>
          <p:cNvSpPr txBox="1">
            <a:spLocks noChangeArrowheads="1"/>
          </p:cNvSpPr>
          <p:nvPr/>
        </p:nvSpPr>
        <p:spPr bwMode="auto">
          <a:xfrm>
            <a:off x="6426200" y="2565400"/>
            <a:ext cx="78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sz="2000" b="0">
                <a:solidFill>
                  <a:srgbClr val="FF99CC"/>
                </a:solidFill>
              </a:rPr>
              <a:t>int[][]</a:t>
            </a:r>
            <a:endParaRPr lang="en-US" altLang="ko-KR" sz="2000" b="0">
              <a:solidFill>
                <a:srgbClr val="FF99CC"/>
              </a:solidFill>
              <a:ea typeface="굴림" pitchFamily="50" charset="-127"/>
            </a:endParaRPr>
          </a:p>
        </p:txBody>
      </p:sp>
      <p:sp>
        <p:nvSpPr>
          <p:cNvPr id="22572" name="Text Box 49"/>
          <p:cNvSpPr txBox="1">
            <a:spLocks noChangeArrowheads="1"/>
          </p:cNvSpPr>
          <p:nvPr/>
        </p:nvSpPr>
        <p:spPr bwMode="auto">
          <a:xfrm>
            <a:off x="5588000" y="4225925"/>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sz="2000" dirty="0">
                <a:solidFill>
                  <a:schemeClr val="accent5">
                    <a:lumMod val="75000"/>
                  </a:schemeClr>
                </a:solidFill>
              </a:rPr>
              <a:t>tri</a:t>
            </a:r>
            <a:endParaRPr lang="en-US" altLang="ko-KR" sz="2000" dirty="0">
              <a:solidFill>
                <a:schemeClr val="accent5">
                  <a:lumMod val="75000"/>
                </a:schemeClr>
              </a:solidFill>
              <a:ea typeface="굴림" pitchFamily="50" charset="-127"/>
            </a:endParaRPr>
          </a:p>
        </p:txBody>
      </p:sp>
      <p:sp>
        <p:nvSpPr>
          <p:cNvPr id="22573" name="Rectangle 51"/>
          <p:cNvSpPr>
            <a:spLocks noChangeArrowheads="1"/>
          </p:cNvSpPr>
          <p:nvPr/>
        </p:nvSpPr>
        <p:spPr bwMode="auto">
          <a:xfrm>
            <a:off x="6045200" y="43942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74" name="Rectangle 52"/>
          <p:cNvSpPr>
            <a:spLocks noChangeArrowheads="1"/>
          </p:cNvSpPr>
          <p:nvPr/>
        </p:nvSpPr>
        <p:spPr bwMode="auto">
          <a:xfrm>
            <a:off x="6654800" y="43942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75" name="Rectangle 53"/>
          <p:cNvSpPr>
            <a:spLocks noChangeArrowheads="1"/>
          </p:cNvSpPr>
          <p:nvPr/>
        </p:nvSpPr>
        <p:spPr bwMode="auto">
          <a:xfrm>
            <a:off x="6654800" y="46228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76" name="Rectangle 54"/>
          <p:cNvSpPr>
            <a:spLocks noChangeArrowheads="1"/>
          </p:cNvSpPr>
          <p:nvPr/>
        </p:nvSpPr>
        <p:spPr bwMode="auto">
          <a:xfrm>
            <a:off x="6654800" y="48514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2577" name="Rectangle 55"/>
          <p:cNvSpPr>
            <a:spLocks noChangeArrowheads="1"/>
          </p:cNvSpPr>
          <p:nvPr/>
        </p:nvSpPr>
        <p:spPr bwMode="auto">
          <a:xfrm>
            <a:off x="7340600" y="43942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FF0000"/>
                </a:solidFill>
              </a:rPr>
              <a:t>0</a:t>
            </a:r>
          </a:p>
        </p:txBody>
      </p:sp>
      <p:sp>
        <p:nvSpPr>
          <p:cNvPr id="22578" name="Rectangle 59"/>
          <p:cNvSpPr>
            <a:spLocks noChangeArrowheads="1"/>
          </p:cNvSpPr>
          <p:nvPr/>
        </p:nvSpPr>
        <p:spPr bwMode="auto">
          <a:xfrm>
            <a:off x="7340600" y="46990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FF0000"/>
                </a:solidFill>
              </a:rPr>
              <a:t>10</a:t>
            </a:r>
          </a:p>
        </p:txBody>
      </p:sp>
      <p:sp>
        <p:nvSpPr>
          <p:cNvPr id="22579" name="Rectangle 60"/>
          <p:cNvSpPr>
            <a:spLocks noChangeArrowheads="1"/>
          </p:cNvSpPr>
          <p:nvPr/>
        </p:nvSpPr>
        <p:spPr bwMode="auto">
          <a:xfrm>
            <a:off x="7721600" y="46990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FF0000"/>
                </a:solidFill>
              </a:rPr>
              <a:t>11</a:t>
            </a:r>
          </a:p>
        </p:txBody>
      </p:sp>
      <p:sp>
        <p:nvSpPr>
          <p:cNvPr id="22580" name="Rectangle 63"/>
          <p:cNvSpPr>
            <a:spLocks noChangeArrowheads="1"/>
          </p:cNvSpPr>
          <p:nvPr/>
        </p:nvSpPr>
        <p:spPr bwMode="auto">
          <a:xfrm>
            <a:off x="7340600" y="50038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FF0000"/>
                </a:solidFill>
              </a:rPr>
              <a:t>20</a:t>
            </a:r>
          </a:p>
        </p:txBody>
      </p:sp>
      <p:sp>
        <p:nvSpPr>
          <p:cNvPr id="22581" name="Rectangle 64"/>
          <p:cNvSpPr>
            <a:spLocks noChangeArrowheads="1"/>
          </p:cNvSpPr>
          <p:nvPr/>
        </p:nvSpPr>
        <p:spPr bwMode="auto">
          <a:xfrm>
            <a:off x="7721600" y="50038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FF0000"/>
                </a:solidFill>
              </a:rPr>
              <a:t>21</a:t>
            </a:r>
          </a:p>
        </p:txBody>
      </p:sp>
      <p:sp>
        <p:nvSpPr>
          <p:cNvPr id="22582" name="Rectangle 65"/>
          <p:cNvSpPr>
            <a:spLocks noChangeArrowheads="1"/>
          </p:cNvSpPr>
          <p:nvPr/>
        </p:nvSpPr>
        <p:spPr bwMode="auto">
          <a:xfrm>
            <a:off x="8102600" y="5003800"/>
            <a:ext cx="381000" cy="2286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FF0000"/>
                </a:solidFill>
              </a:rPr>
              <a:t>22</a:t>
            </a:r>
          </a:p>
        </p:txBody>
      </p:sp>
      <p:cxnSp>
        <p:nvCxnSpPr>
          <p:cNvPr id="22583" name="AutoShape 67"/>
          <p:cNvCxnSpPr>
            <a:cxnSpLocks noChangeShapeType="1"/>
            <a:stCxn id="22574" idx="3"/>
            <a:endCxn id="22577" idx="1"/>
          </p:cNvCxnSpPr>
          <p:nvPr/>
        </p:nvCxnSpPr>
        <p:spPr bwMode="ltGray">
          <a:xfrm>
            <a:off x="7035800" y="4508500"/>
            <a:ext cx="30480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84" name="AutoShape 68"/>
          <p:cNvCxnSpPr>
            <a:cxnSpLocks noChangeShapeType="1"/>
            <a:stCxn id="22575" idx="3"/>
            <a:endCxn id="22578" idx="1"/>
          </p:cNvCxnSpPr>
          <p:nvPr/>
        </p:nvCxnSpPr>
        <p:spPr bwMode="ltGray">
          <a:xfrm>
            <a:off x="7035800" y="4737100"/>
            <a:ext cx="304800" cy="762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85" name="AutoShape 69"/>
          <p:cNvCxnSpPr>
            <a:cxnSpLocks noChangeShapeType="1"/>
            <a:stCxn id="22576" idx="3"/>
            <a:endCxn id="22580" idx="1"/>
          </p:cNvCxnSpPr>
          <p:nvPr/>
        </p:nvCxnSpPr>
        <p:spPr bwMode="ltGray">
          <a:xfrm>
            <a:off x="7035800" y="4965700"/>
            <a:ext cx="304800" cy="1524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86" name="AutoShape 70"/>
          <p:cNvCxnSpPr>
            <a:cxnSpLocks noChangeShapeType="1"/>
            <a:stCxn id="22573" idx="3"/>
            <a:endCxn id="22574" idx="1"/>
          </p:cNvCxnSpPr>
          <p:nvPr/>
        </p:nvCxnSpPr>
        <p:spPr bwMode="ltGray">
          <a:xfrm>
            <a:off x="6426200" y="4508500"/>
            <a:ext cx="22860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548802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a:t>Copying a Java Array</a:t>
            </a:r>
          </a:p>
        </p:txBody>
      </p:sp>
      <p:sp>
        <p:nvSpPr>
          <p:cNvPr id="3" name="Content Placeholder 2"/>
          <p:cNvSpPr>
            <a:spLocks noGrp="1"/>
          </p:cNvSpPr>
          <p:nvPr>
            <p:ph idx="1"/>
          </p:nvPr>
        </p:nvSpPr>
        <p:spPr>
          <a:xfrm>
            <a:off x="35391" y="914400"/>
            <a:ext cx="9032409" cy="5638800"/>
          </a:xfrm>
        </p:spPr>
        <p:txBody>
          <a:bodyPr/>
          <a:lstStyle/>
          <a:p>
            <a:r>
              <a:rPr lang="en-US" dirty="0"/>
              <a:t>We can copy an array to another by the </a:t>
            </a:r>
            <a:r>
              <a:rPr lang="en-US" dirty="0" err="1"/>
              <a:t>arraycopy</a:t>
            </a:r>
            <a:r>
              <a:rPr lang="en-US" dirty="0"/>
              <a:t>() method of System class.</a:t>
            </a:r>
          </a:p>
          <a:p>
            <a:r>
              <a:rPr lang="en-US" dirty="0" smtClean="0"/>
              <a:t>Syntax </a:t>
            </a:r>
            <a:r>
              <a:rPr lang="en-US" dirty="0"/>
              <a:t>of </a:t>
            </a:r>
            <a:r>
              <a:rPr lang="en-US" dirty="0" smtClean="0"/>
              <a:t>array copy method</a:t>
            </a:r>
          </a:p>
          <a:p>
            <a:pPr marL="400050" lvl="1" indent="0">
              <a:buNone/>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arraycopy</a:t>
            </a:r>
            <a:r>
              <a:rPr lang="en-US" sz="2000" dirty="0">
                <a:solidFill>
                  <a:srgbClr val="000000"/>
                </a:solidFill>
                <a:latin typeface="verdana" panose="020B0604030504040204" pitchFamily="34" charset="0"/>
              </a:rPr>
              <a:t>(  </a:t>
            </a:r>
          </a:p>
          <a:p>
            <a:pPr marL="400050" lvl="1" indent="0">
              <a:buNone/>
            </a:pPr>
            <a:r>
              <a:rPr lang="en-US" sz="2000" dirty="0">
                <a:solidFill>
                  <a:srgbClr val="000000"/>
                </a:solidFill>
                <a:latin typeface="verdana" panose="020B0604030504040204" pitchFamily="34" charset="0"/>
              </a:rPr>
              <a:t>Object </a:t>
            </a:r>
            <a:r>
              <a:rPr lang="en-US" sz="2000" dirty="0" err="1">
                <a:solidFill>
                  <a:srgbClr val="000000"/>
                </a:solidFill>
                <a:latin typeface="verdana" panose="020B0604030504040204" pitchFamily="34" charset="0"/>
              </a:rPr>
              <a:t>src</a:t>
            </a:r>
            <a:r>
              <a:rPr lang="en-US" sz="2000" dirty="0">
                <a:solidFill>
                  <a:srgbClr val="000000"/>
                </a:solidFill>
                <a:latin typeface="verdana" panose="020B0604030504040204" pitchFamily="34" charset="0"/>
              </a:rPr>
              <a:t>, </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srcPos,Object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dest</a:t>
            </a:r>
            <a:r>
              <a:rPr lang="en-US" sz="2000" dirty="0">
                <a:solidFill>
                  <a:srgbClr val="000000"/>
                </a:solidFill>
                <a:latin typeface="verdana" panose="020B0604030504040204" pitchFamily="34" charset="0"/>
              </a:rPr>
              <a:t>, </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destPos</a:t>
            </a:r>
            <a:r>
              <a:rPr lang="en-US" sz="2000" dirty="0">
                <a:solidFill>
                  <a:srgbClr val="000000"/>
                </a:solidFill>
                <a:latin typeface="verdana" panose="020B0604030504040204" pitchFamily="34" charset="0"/>
              </a:rPr>
              <a:t>, </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length  </a:t>
            </a:r>
          </a:p>
          <a:p>
            <a:pPr marL="400050" lvl="1" indent="0">
              <a:buNone/>
            </a:pPr>
            <a:r>
              <a:rPr lang="en-US" sz="2000"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TestArrayCopyDemo</a:t>
            </a:r>
            <a:r>
              <a:rPr lang="en-US" sz="2000" dirty="0">
                <a:solidFill>
                  <a:srgbClr val="000000"/>
                </a:solidFill>
                <a:latin typeface="verdana" panose="020B0604030504040204" pitchFamily="34" charset="0"/>
              </a:rPr>
              <a:t> {  </a:t>
            </a:r>
          </a:p>
          <a:p>
            <a:pPr marL="0" indent="0">
              <a:buNone/>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  </a:t>
            </a:r>
          </a:p>
          <a:p>
            <a:pPr marL="0" indent="0">
              <a:buNone/>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char</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copyFrom</a:t>
            </a:r>
            <a:r>
              <a:rPr lang="en-US" sz="2000" dirty="0">
                <a:solidFill>
                  <a:srgbClr val="000000"/>
                </a:solidFill>
                <a:latin typeface="verdana" panose="020B0604030504040204" pitchFamily="34" charset="0"/>
              </a:rPr>
              <a:t> = </a:t>
            </a:r>
            <a:r>
              <a:rPr lang="en-US" sz="2000" dirty="0" smtClean="0">
                <a:solidFill>
                  <a:srgbClr val="000000"/>
                </a:solidFill>
                <a:latin typeface="verdana" panose="020B0604030504040204" pitchFamily="34" charset="0"/>
              </a:rPr>
              <a:t>{</a:t>
            </a:r>
            <a:r>
              <a:rPr lang="en-US" sz="2000" dirty="0" smtClean="0">
                <a:solidFill>
                  <a:srgbClr val="0000FF"/>
                </a:solidFill>
                <a:latin typeface="verdana" panose="020B0604030504040204" pitchFamily="34" charset="0"/>
              </a:rPr>
              <a:t>'d</a:t>
            </a:r>
            <a:r>
              <a:rPr lang="en-US" sz="2000" dirty="0">
                <a:solidFill>
                  <a:srgbClr val="0000FF"/>
                </a:solidFill>
                <a:latin typeface="verdana" panose="020B0604030504040204" pitchFamily="34" charset="0"/>
              </a:rPr>
              <a:t>'</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'e'</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'c'</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'a'</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'f'</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'f'</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'e'</a:t>
            </a:r>
            <a:r>
              <a:rPr lang="en-US" sz="2000" dirty="0">
                <a:solidFill>
                  <a:srgbClr val="000000"/>
                </a:solidFill>
                <a:latin typeface="verdana" panose="020B0604030504040204" pitchFamily="34" charset="0"/>
              </a:rPr>
              <a:t>, </a:t>
            </a:r>
            <a:r>
              <a:rPr lang="en-US" sz="2000" dirty="0" smtClean="0">
                <a:solidFill>
                  <a:srgbClr val="0000FF"/>
                </a:solidFill>
                <a:latin typeface="verdana" panose="020B0604030504040204" pitchFamily="34" charset="0"/>
              </a:rPr>
              <a:t>'</a:t>
            </a:r>
            <a:r>
              <a:rPr lang="en-US" sz="2000" dirty="0" err="1" smtClean="0">
                <a:solidFill>
                  <a:srgbClr val="0000FF"/>
                </a:solidFill>
                <a:latin typeface="verdana" panose="020B0604030504040204" pitchFamily="34" charset="0"/>
              </a:rPr>
              <a:t>i</a:t>
            </a:r>
            <a:r>
              <a:rPr lang="en-US" sz="2000" dirty="0">
                <a:solidFill>
                  <a:srgbClr val="0000FF"/>
                </a:solidFill>
                <a:latin typeface="verdana" panose="020B0604030504040204" pitchFamily="34" charset="0"/>
              </a:rPr>
              <a:t>'</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'n'</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'a'</a:t>
            </a:r>
            <a:r>
              <a:rPr lang="en-US" sz="2000" dirty="0">
                <a:solidFill>
                  <a:srgbClr val="000000"/>
                </a:solidFill>
                <a:latin typeface="verdana" panose="020B0604030504040204" pitchFamily="34" charset="0"/>
              </a:rPr>
              <a:t>, </a:t>
            </a:r>
            <a:endParaRPr lang="en-US" sz="2000" dirty="0" smtClean="0">
              <a:solidFill>
                <a:srgbClr val="000000"/>
              </a:solidFill>
              <a:latin typeface="verdana" panose="020B0604030504040204" pitchFamily="34" charset="0"/>
            </a:endParaRPr>
          </a:p>
          <a:p>
            <a:pPr marL="0" indent="0">
              <a:buNone/>
            </a:pPr>
            <a:r>
              <a:rPr lang="en-US" sz="2000" dirty="0">
                <a:solidFill>
                  <a:srgbClr val="000000"/>
                </a:solidFill>
                <a:latin typeface="verdana" panose="020B0604030504040204" pitchFamily="34" charset="0"/>
              </a:rPr>
              <a:t> </a:t>
            </a:r>
            <a:r>
              <a:rPr lang="en-US" sz="2000" dirty="0" smtClean="0">
                <a:solidFill>
                  <a:srgbClr val="000000"/>
                </a:solidFill>
                <a:latin typeface="verdana" panose="020B0604030504040204" pitchFamily="34" charset="0"/>
              </a:rPr>
              <a:t>                                         </a:t>
            </a:r>
            <a:r>
              <a:rPr lang="en-US" sz="2000" dirty="0" smtClean="0">
                <a:solidFill>
                  <a:srgbClr val="0000FF"/>
                </a:solidFill>
                <a:latin typeface="verdana" panose="020B0604030504040204" pitchFamily="34" charset="0"/>
              </a:rPr>
              <a:t>'t</a:t>
            </a:r>
            <a:r>
              <a:rPr lang="en-US" sz="2000" dirty="0">
                <a:solidFill>
                  <a:srgbClr val="0000FF"/>
                </a:solidFill>
                <a:latin typeface="verdana" panose="020B0604030504040204" pitchFamily="34" charset="0"/>
              </a:rPr>
              <a:t>'</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'e'</a:t>
            </a:r>
            <a:r>
              <a:rPr lang="en-US" sz="2000" dirty="0">
                <a:solidFill>
                  <a:srgbClr val="000000"/>
                </a:solidFill>
                <a:latin typeface="verdana" panose="020B0604030504040204" pitchFamily="34" charset="0"/>
              </a:rPr>
              <a:t>, </a:t>
            </a:r>
            <a:r>
              <a:rPr lang="en-US" sz="2000" dirty="0">
                <a:solidFill>
                  <a:srgbClr val="0000FF"/>
                </a:solidFill>
                <a:latin typeface="verdana" panose="020B0604030504040204" pitchFamily="34" charset="0"/>
              </a:rPr>
              <a:t>'d</a:t>
            </a:r>
            <a:r>
              <a:rPr lang="en-US" sz="2000" dirty="0" smtClean="0">
                <a:solidFill>
                  <a:srgbClr val="0000FF"/>
                </a:solidFill>
                <a:latin typeface="verdana" panose="020B0604030504040204" pitchFamily="34" charset="0"/>
              </a:rPr>
              <a:t>'</a:t>
            </a:r>
            <a:r>
              <a:rPr lang="en-US" sz="2000" dirty="0" smtClean="0">
                <a:solidFill>
                  <a:srgbClr val="000000"/>
                </a:solidFill>
                <a:latin typeface="verdana" panose="020B0604030504040204" pitchFamily="34" charset="0"/>
              </a:rPr>
              <a:t>};</a:t>
            </a:r>
            <a:r>
              <a:rPr lang="en-US" sz="2000" dirty="0">
                <a:solidFill>
                  <a:srgbClr val="000000"/>
                </a:solidFill>
                <a:latin typeface="verdana" panose="020B0604030504040204" pitchFamily="34" charset="0"/>
              </a:rPr>
              <a:t>            </a:t>
            </a:r>
            <a:endParaRPr lang="en-US" sz="2000" dirty="0" smtClean="0">
              <a:solidFill>
                <a:srgbClr val="000000"/>
              </a:solidFill>
              <a:latin typeface="verdana" panose="020B0604030504040204" pitchFamily="34" charset="0"/>
            </a:endParaRPr>
          </a:p>
          <a:p>
            <a:pPr marL="0" indent="0">
              <a:buNone/>
            </a:pPr>
            <a:r>
              <a:rPr lang="en-US" sz="2000" b="1" dirty="0">
                <a:solidFill>
                  <a:srgbClr val="000000"/>
                </a:solidFill>
                <a:latin typeface="verdana" panose="020B0604030504040204" pitchFamily="34" charset="0"/>
              </a:rPr>
              <a:t> </a:t>
            </a:r>
            <a:r>
              <a:rPr lang="en-US" sz="2000" b="1" dirty="0" smtClean="0">
                <a:solidFill>
                  <a:srgbClr val="000000"/>
                </a:solidFill>
                <a:latin typeface="verdana" panose="020B0604030504040204" pitchFamily="34" charset="0"/>
              </a:rPr>
              <a:t>          </a:t>
            </a:r>
            <a:r>
              <a:rPr lang="en-US" sz="2000" b="1" dirty="0" smtClean="0">
                <a:solidFill>
                  <a:srgbClr val="006699"/>
                </a:solidFill>
                <a:latin typeface="verdana" panose="020B0604030504040204" pitchFamily="34" charset="0"/>
              </a:rPr>
              <a:t>char</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copyTo</a:t>
            </a:r>
            <a:r>
              <a:rPr lang="en-US" sz="2000" dirty="0">
                <a:solidFill>
                  <a:srgbClr val="000000"/>
                </a:solidFill>
                <a:latin typeface="verdana" panose="020B0604030504040204" pitchFamily="34" charset="0"/>
              </a:rPr>
              <a:t> = </a:t>
            </a:r>
            <a:r>
              <a:rPr lang="en-US" sz="2000" b="1" dirty="0">
                <a:solidFill>
                  <a:srgbClr val="006699"/>
                </a:solidFill>
                <a:latin typeface="verdana" panose="020B0604030504040204" pitchFamily="34" charset="0"/>
              </a:rPr>
              <a:t>new</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char</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7</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System.arraycopy</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copyFrom</a:t>
            </a:r>
            <a:r>
              <a:rPr lang="en-US" sz="2000" dirty="0">
                <a:solidFill>
                  <a:srgbClr val="000000"/>
                </a:solidFill>
                <a:latin typeface="verdana" panose="020B0604030504040204" pitchFamily="34" charset="0"/>
              </a:rPr>
              <a:t>, </a:t>
            </a:r>
            <a:r>
              <a:rPr lang="en-US" sz="2000" dirty="0">
                <a:solidFill>
                  <a:srgbClr val="C00000"/>
                </a:solidFill>
                <a:latin typeface="verdana" panose="020B0604030504040204" pitchFamily="34" charset="0"/>
              </a:rPr>
              <a:t>2</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copyTo</a:t>
            </a:r>
            <a:r>
              <a:rPr lang="en-US" sz="2000" dirty="0">
                <a:solidFill>
                  <a:srgbClr val="000000"/>
                </a:solidFill>
                <a:latin typeface="verdana" panose="020B0604030504040204" pitchFamily="34" charset="0"/>
              </a:rPr>
              <a:t>, </a:t>
            </a:r>
            <a:r>
              <a:rPr lang="en-US" sz="2000" dirty="0">
                <a:solidFill>
                  <a:srgbClr val="C00000"/>
                </a:solidFill>
                <a:latin typeface="verdana" panose="020B0604030504040204" pitchFamily="34" charset="0"/>
              </a:rPr>
              <a:t>0</a:t>
            </a:r>
            <a:r>
              <a:rPr lang="en-US" sz="2000" dirty="0">
                <a:solidFill>
                  <a:srgbClr val="000000"/>
                </a:solidFill>
                <a:latin typeface="verdana" panose="020B0604030504040204" pitchFamily="34" charset="0"/>
              </a:rPr>
              <a:t>, </a:t>
            </a:r>
            <a:r>
              <a:rPr lang="en-US" sz="2000" dirty="0">
                <a:solidFill>
                  <a:srgbClr val="C00000"/>
                </a:solidFill>
                <a:latin typeface="verdana" panose="020B0604030504040204" pitchFamily="34" charset="0"/>
              </a:rPr>
              <a:t>7</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r>
              <a:rPr lang="en-US" sz="2000" dirty="0" smtClean="0">
                <a:solidFill>
                  <a:srgbClr val="000000"/>
                </a:solidFill>
                <a:latin typeface="verdana" panose="020B0604030504040204" pitchFamily="34" charset="0"/>
              </a:rPr>
              <a:t>      </a:t>
            </a:r>
            <a:r>
              <a:rPr lang="en-US" sz="2000" dirty="0" err="1" smtClean="0">
                <a:solidFill>
                  <a:srgbClr val="000000"/>
                </a:solidFill>
                <a:latin typeface="verdana" panose="020B0604030504040204" pitchFamily="34" charset="0"/>
              </a:rPr>
              <a:t>System.out.println</a:t>
            </a:r>
            <a:r>
              <a:rPr lang="en-US" sz="2000" dirty="0" smtClean="0">
                <a:solidFill>
                  <a:srgbClr val="000000"/>
                </a:solidFill>
                <a:latin typeface="verdana" panose="020B0604030504040204" pitchFamily="34" charset="0"/>
              </a:rPr>
              <a:t>(</a:t>
            </a:r>
            <a:r>
              <a:rPr lang="en-US" sz="2000" dirty="0" err="1" smtClean="0">
                <a:solidFill>
                  <a:srgbClr val="000000"/>
                </a:solidFill>
                <a:latin typeface="verdana" panose="020B0604030504040204" pitchFamily="34" charset="0"/>
              </a:rPr>
              <a:t>String.valueOf</a:t>
            </a:r>
            <a:r>
              <a:rPr lang="en-US" sz="2000" dirty="0" smtClean="0">
                <a:solidFill>
                  <a:srgbClr val="000000"/>
                </a:solidFill>
                <a:latin typeface="verdana" panose="020B0604030504040204" pitchFamily="34" charset="0"/>
              </a:rPr>
              <a:t>(</a:t>
            </a:r>
            <a:r>
              <a:rPr lang="en-US" sz="2000" dirty="0" err="1" smtClean="0">
                <a:solidFill>
                  <a:srgbClr val="000000"/>
                </a:solidFill>
                <a:latin typeface="verdana" panose="020B0604030504040204" pitchFamily="34" charset="0"/>
              </a:rPr>
              <a:t>copyTo</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  </a:t>
            </a:r>
          </a:p>
          <a:p>
            <a:pPr marL="0" indent="0">
              <a:buNone/>
            </a:pPr>
            <a:r>
              <a:rPr lang="en-US" sz="2000" dirty="0">
                <a:solidFill>
                  <a:srgbClr val="000000"/>
                </a:solidFill>
                <a:latin typeface="verdana" panose="020B0604030504040204" pitchFamily="34" charset="0"/>
              </a:rPr>
              <a:t>}  </a:t>
            </a:r>
          </a:p>
          <a:p>
            <a:pPr marL="400050" lvl="1" indent="0">
              <a:buNone/>
            </a:pP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24</a:t>
            </a:fld>
            <a:endParaRPr lang="en-US"/>
          </a:p>
        </p:txBody>
      </p:sp>
    </p:spTree>
    <p:extLst>
      <p:ext uri="{BB962C8B-B14F-4D97-AF65-F5344CB8AC3E}">
        <p14:creationId xmlns:p14="http://schemas.microsoft.com/office/powerpoint/2010/main" val="185573708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a:t>Cloning an Array in Java</a:t>
            </a:r>
          </a:p>
        </p:txBody>
      </p:sp>
      <p:sp>
        <p:nvSpPr>
          <p:cNvPr id="3" name="Content Placeholder 2"/>
          <p:cNvSpPr>
            <a:spLocks noGrp="1"/>
          </p:cNvSpPr>
          <p:nvPr>
            <p:ph idx="1"/>
          </p:nvPr>
        </p:nvSpPr>
        <p:spPr>
          <a:xfrm>
            <a:off x="35391" y="914400"/>
            <a:ext cx="9032409" cy="5638800"/>
          </a:xfrm>
        </p:spPr>
        <p:txBody>
          <a:bodyPr/>
          <a:lstStyle/>
          <a:p>
            <a:pPr algn="just"/>
            <a:r>
              <a:rPr lang="en-US" dirty="0"/>
              <a:t>Since, Java array implements the </a:t>
            </a:r>
            <a:r>
              <a:rPr lang="en-US" dirty="0" err="1"/>
              <a:t>Cloneable</a:t>
            </a:r>
            <a:r>
              <a:rPr lang="en-US" dirty="0"/>
              <a:t> interface, we can create the clone of the Java array. </a:t>
            </a:r>
            <a:endParaRPr lang="en-US" dirty="0" smtClean="0"/>
          </a:p>
          <a:p>
            <a:pPr algn="just"/>
            <a:r>
              <a:rPr lang="en-US" dirty="0" smtClean="0"/>
              <a:t>If </a:t>
            </a:r>
            <a:r>
              <a:rPr lang="en-US" dirty="0"/>
              <a:t>we create the clone of a single-dimensional array, it creates the deep copy of the Java array. It means, it will copy the </a:t>
            </a:r>
            <a:r>
              <a:rPr lang="en-US" u="sng" dirty="0"/>
              <a:t>actual value</a:t>
            </a:r>
            <a:r>
              <a:rPr lang="en-US" dirty="0"/>
              <a:t>. </a:t>
            </a:r>
            <a:endParaRPr lang="en-US" dirty="0" smtClean="0"/>
          </a:p>
          <a:p>
            <a:pPr algn="just"/>
            <a:r>
              <a:rPr lang="en-US" dirty="0" smtClean="0"/>
              <a:t>But</a:t>
            </a:r>
            <a:r>
              <a:rPr lang="en-US" dirty="0"/>
              <a:t>, if we create the clone of a multidimensional array, it creates the shallow copy of the Java array which means it </a:t>
            </a:r>
            <a:r>
              <a:rPr lang="en-US" u="sng" dirty="0"/>
              <a:t>copies the references</a:t>
            </a:r>
            <a:r>
              <a:rPr lang="en-US" dirty="0"/>
              <a:t>.</a:t>
            </a:r>
            <a:endParaRPr lang="en-US" dirty="0" smtClean="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25</a:t>
            </a:fld>
            <a:endParaRPr lang="en-US"/>
          </a:p>
        </p:txBody>
      </p:sp>
    </p:spTree>
    <p:extLst>
      <p:ext uri="{BB962C8B-B14F-4D97-AF65-F5344CB8AC3E}">
        <p14:creationId xmlns:p14="http://schemas.microsoft.com/office/powerpoint/2010/main" val="32228275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1" y="76200"/>
            <a:ext cx="9032409" cy="838200"/>
          </a:xfrm>
        </p:spPr>
        <p:txBody>
          <a:bodyPr/>
          <a:lstStyle/>
          <a:p>
            <a:r>
              <a:rPr lang="en-US" dirty="0"/>
              <a:t>Cloning an Array in Java</a:t>
            </a:r>
          </a:p>
        </p:txBody>
      </p:sp>
      <p:sp>
        <p:nvSpPr>
          <p:cNvPr id="3" name="Content Placeholder 2"/>
          <p:cNvSpPr>
            <a:spLocks noGrp="1"/>
          </p:cNvSpPr>
          <p:nvPr>
            <p:ph idx="1"/>
          </p:nvPr>
        </p:nvSpPr>
        <p:spPr>
          <a:xfrm>
            <a:off x="35391" y="914400"/>
            <a:ext cx="9032409" cy="5638800"/>
          </a:xfrm>
        </p:spPr>
        <p:txBody>
          <a:bodyPr/>
          <a:lstStyle/>
          <a:p>
            <a:pPr marL="0" indent="0">
              <a:buNone/>
            </a:pP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Testarray1{  </a:t>
            </a:r>
          </a:p>
          <a:p>
            <a:pPr marL="400050" lvl="1"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a:t>
            </a:r>
          </a:p>
          <a:p>
            <a:pPr marL="400050" lvl="1" indent="0">
              <a:buNone/>
            </a:pP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arr</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33</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3</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4</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5</a:t>
            </a:r>
            <a:r>
              <a:rPr lang="en-US" sz="1600" dirty="0">
                <a:solidFill>
                  <a:srgbClr val="000000"/>
                </a:solidFill>
                <a:latin typeface="verdana" panose="020B0604030504040204" pitchFamily="34" charset="0"/>
              </a:rPr>
              <a:t>};  </a:t>
            </a:r>
          </a:p>
          <a:p>
            <a:pPr marL="400050" lvl="1" indent="0">
              <a:buNone/>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"Printing original array:"</a:t>
            </a:r>
            <a:r>
              <a:rPr lang="en-US" sz="1600" dirty="0">
                <a:solidFill>
                  <a:srgbClr val="000000"/>
                </a:solidFill>
                <a:latin typeface="verdana" panose="020B0604030504040204" pitchFamily="34" charset="0"/>
              </a:rPr>
              <a:t>);  </a:t>
            </a:r>
          </a:p>
          <a:p>
            <a:pPr marL="400050" lvl="1" indent="0">
              <a:buNone/>
            </a:pPr>
            <a:r>
              <a:rPr lang="en-US" sz="1600" b="1" dirty="0">
                <a:solidFill>
                  <a:srgbClr val="006699"/>
                </a:solidFill>
                <a:latin typeface="verdana" panose="020B0604030504040204" pitchFamily="34" charset="0"/>
              </a:rPr>
              <a:t>for</a:t>
            </a:r>
            <a:r>
              <a:rPr lang="en-US" sz="1600" dirty="0">
                <a:solidFill>
                  <a:srgbClr val="000000"/>
                </a:solidFill>
                <a:latin typeface="verdana" panose="020B0604030504040204" pitchFamily="34" charset="0"/>
              </a:rPr>
              <a:t>(</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i:arr)  </a:t>
            </a:r>
            <a:r>
              <a:rPr lang="en-US" sz="1600" dirty="0" err="1" smtClean="0">
                <a:solidFill>
                  <a:srgbClr val="000000"/>
                </a:solidFill>
                <a:latin typeface="verdana" panose="020B0604030504040204" pitchFamily="34" charset="0"/>
              </a:rPr>
              <a:t>System.out.println</a:t>
            </a:r>
            <a:r>
              <a:rPr lang="en-US" sz="1600" dirty="0" smtClean="0">
                <a:solidFill>
                  <a:srgbClr val="000000"/>
                </a:solidFill>
                <a:latin typeface="verdana" panose="020B0604030504040204" pitchFamily="34" charset="0"/>
              </a:rPr>
              <a:t>(</a:t>
            </a:r>
            <a:r>
              <a:rPr lang="en-US" sz="1600" dirty="0" err="1" smtClean="0">
                <a:solidFill>
                  <a:srgbClr val="000000"/>
                </a:solidFill>
                <a:latin typeface="verdana" panose="020B0604030504040204" pitchFamily="34" charset="0"/>
              </a:rPr>
              <a:t>i</a:t>
            </a:r>
            <a:r>
              <a:rPr lang="en-US" sz="1600" dirty="0">
                <a:solidFill>
                  <a:srgbClr val="000000"/>
                </a:solidFill>
                <a:latin typeface="verdana" panose="020B0604030504040204" pitchFamily="34" charset="0"/>
              </a:rPr>
              <a:t>);  </a:t>
            </a:r>
          </a:p>
          <a:p>
            <a:pPr marL="400050" lvl="1" indent="0">
              <a:buNone/>
            </a:pPr>
            <a:r>
              <a:rPr lang="en-US" sz="1600" dirty="0">
                <a:solidFill>
                  <a:srgbClr val="000000"/>
                </a:solidFill>
                <a:latin typeface="verdana" panose="020B0604030504040204" pitchFamily="34" charset="0"/>
              </a:rPr>
              <a:t>  </a:t>
            </a:r>
          </a:p>
          <a:p>
            <a:pPr marL="400050" lvl="1" indent="0">
              <a:buNone/>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"Printing clone of the array:"</a:t>
            </a:r>
            <a:r>
              <a:rPr lang="en-US" sz="1600" dirty="0">
                <a:solidFill>
                  <a:srgbClr val="000000"/>
                </a:solidFill>
                <a:latin typeface="verdana" panose="020B0604030504040204" pitchFamily="34" charset="0"/>
              </a:rPr>
              <a:t>);  </a:t>
            </a:r>
          </a:p>
          <a:p>
            <a:pPr marL="400050" lvl="1" indent="0">
              <a:buNone/>
            </a:pP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carr</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arr.clone</a:t>
            </a:r>
            <a:r>
              <a:rPr lang="en-US" sz="1600" dirty="0">
                <a:solidFill>
                  <a:srgbClr val="000000"/>
                </a:solidFill>
                <a:latin typeface="verdana" panose="020B0604030504040204" pitchFamily="34" charset="0"/>
              </a:rPr>
              <a:t>();  </a:t>
            </a:r>
          </a:p>
          <a:p>
            <a:pPr marL="400050" lvl="1" indent="0">
              <a:buNone/>
            </a:pPr>
            <a:r>
              <a:rPr lang="en-US" sz="1600" b="1" dirty="0">
                <a:solidFill>
                  <a:srgbClr val="006699"/>
                </a:solidFill>
                <a:latin typeface="verdana" panose="020B0604030504040204" pitchFamily="34" charset="0"/>
              </a:rPr>
              <a:t>for</a:t>
            </a:r>
            <a:r>
              <a:rPr lang="en-US" sz="1600" dirty="0">
                <a:solidFill>
                  <a:srgbClr val="000000"/>
                </a:solidFill>
                <a:latin typeface="verdana" panose="020B0604030504040204" pitchFamily="34" charset="0"/>
              </a:rPr>
              <a:t>(</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i:carr)  </a:t>
            </a:r>
            <a:r>
              <a:rPr lang="en-US" sz="1600" dirty="0" err="1" smtClean="0">
                <a:solidFill>
                  <a:srgbClr val="000000"/>
                </a:solidFill>
                <a:latin typeface="verdana" panose="020B0604030504040204" pitchFamily="34" charset="0"/>
              </a:rPr>
              <a:t>System.out.println</a:t>
            </a:r>
            <a:r>
              <a:rPr lang="en-US" sz="1600" dirty="0" smtClean="0">
                <a:solidFill>
                  <a:srgbClr val="000000"/>
                </a:solidFill>
                <a:latin typeface="verdana" panose="020B0604030504040204" pitchFamily="34" charset="0"/>
              </a:rPr>
              <a:t>(</a:t>
            </a:r>
            <a:r>
              <a:rPr lang="en-US" sz="1600" dirty="0" err="1" smtClean="0">
                <a:solidFill>
                  <a:srgbClr val="000000"/>
                </a:solidFill>
                <a:latin typeface="verdana" panose="020B0604030504040204" pitchFamily="34" charset="0"/>
              </a:rPr>
              <a:t>i</a:t>
            </a:r>
            <a:r>
              <a:rPr lang="en-US" sz="1600" dirty="0">
                <a:solidFill>
                  <a:srgbClr val="000000"/>
                </a:solidFill>
                <a:latin typeface="verdana" panose="020B0604030504040204" pitchFamily="34" charset="0"/>
              </a:rPr>
              <a:t>);  </a:t>
            </a:r>
          </a:p>
          <a:p>
            <a:pPr marL="400050" lvl="1" indent="0">
              <a:buNone/>
            </a:pPr>
            <a:r>
              <a:rPr lang="en-US" sz="1600" dirty="0">
                <a:solidFill>
                  <a:srgbClr val="000000"/>
                </a:solidFill>
                <a:latin typeface="verdana" panose="020B0604030504040204" pitchFamily="34" charset="0"/>
              </a:rPr>
              <a:t>  </a:t>
            </a:r>
          </a:p>
          <a:p>
            <a:pPr marL="400050" lvl="1" indent="0">
              <a:buNone/>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"Are both equal?"</a:t>
            </a:r>
            <a:r>
              <a:rPr lang="en-US" sz="1600" dirty="0">
                <a:solidFill>
                  <a:srgbClr val="000000"/>
                </a:solidFill>
                <a:latin typeface="verdana" panose="020B0604030504040204" pitchFamily="34" charset="0"/>
              </a:rPr>
              <a:t>);  </a:t>
            </a:r>
          </a:p>
          <a:p>
            <a:pPr marL="400050" lvl="1" indent="0">
              <a:buNone/>
            </a:pP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arr</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carr</a:t>
            </a:r>
            <a:r>
              <a:rPr lang="en-US" sz="1600" dirty="0">
                <a:solidFill>
                  <a:srgbClr val="000000"/>
                </a:solidFill>
                <a:latin typeface="verdana" panose="020B0604030504040204" pitchFamily="34" charset="0"/>
              </a:rPr>
              <a:t>);  </a:t>
            </a:r>
          </a:p>
          <a:p>
            <a:pPr marL="400050" lvl="1" indent="0">
              <a:buNone/>
            </a:pPr>
            <a:r>
              <a:rPr lang="en-US" sz="1600" dirty="0" smtClean="0">
                <a:solidFill>
                  <a:srgbClr val="000000"/>
                </a:solidFill>
                <a:latin typeface="verdana" panose="020B0604030504040204" pitchFamily="34" charset="0"/>
              </a:rPr>
              <a:t>}</a:t>
            </a:r>
          </a:p>
          <a:p>
            <a:pPr marL="0" indent="0">
              <a:buNone/>
            </a:pPr>
            <a:r>
              <a:rPr lang="en-US" sz="2000" dirty="0" smtClean="0">
                <a:solidFill>
                  <a:srgbClr val="000000"/>
                </a:solidFill>
                <a:latin typeface="verdana" panose="020B0604030504040204" pitchFamily="34" charset="0"/>
              </a:rPr>
              <a:t>}</a:t>
            </a:r>
            <a:r>
              <a:rPr lang="en-US" sz="2000" dirty="0">
                <a:solidFill>
                  <a:srgbClr val="000000"/>
                </a:solidFill>
                <a:latin typeface="verdana" panose="020B0604030504040204" pitchFamily="34" charset="0"/>
              </a:rPr>
              <a:t>  </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Tree>
    <p:extLst>
      <p:ext uri="{BB962C8B-B14F-4D97-AF65-F5344CB8AC3E}">
        <p14:creationId xmlns:p14="http://schemas.microsoft.com/office/powerpoint/2010/main" val="151615330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effectLst/>
              </a:rPr>
              <a:t>Command Line Arguments</a:t>
            </a:r>
            <a:r>
              <a:rPr lang="en-GB" dirty="0"/>
              <a:t> </a:t>
            </a:r>
          </a:p>
        </p:txBody>
      </p:sp>
      <p:sp>
        <p:nvSpPr>
          <p:cNvPr id="3" name="Content Placeholder 2"/>
          <p:cNvSpPr>
            <a:spLocks noGrp="1"/>
          </p:cNvSpPr>
          <p:nvPr>
            <p:ph idx="1"/>
          </p:nvPr>
        </p:nvSpPr>
        <p:spPr/>
        <p:txBody>
          <a:bodyPr/>
          <a:lstStyle/>
          <a:p>
            <a:r>
              <a:rPr lang="en-GB" dirty="0"/>
              <a:t>java </a:t>
            </a:r>
            <a:r>
              <a:rPr lang="en-GB" dirty="0" err="1"/>
              <a:t>MyClass</a:t>
            </a:r>
            <a:r>
              <a:rPr lang="en-GB" dirty="0"/>
              <a:t> arg1 arg2 … </a:t>
            </a:r>
            <a:r>
              <a:rPr lang="en-GB" dirty="0" err="1" smtClean="0"/>
              <a:t>argN</a:t>
            </a:r>
            <a:r>
              <a:rPr lang="en-GB" dirty="0"/>
              <a:t/>
            </a:r>
            <a:br>
              <a:rPr lang="en-GB" dirty="0"/>
            </a:br>
            <a:r>
              <a:rPr lang="en-GB" dirty="0"/>
              <a:t>– words after the class name are treated as command‐line</a:t>
            </a:r>
            <a:br>
              <a:rPr lang="en-GB" dirty="0"/>
            </a:br>
            <a:r>
              <a:rPr lang="en-GB" dirty="0"/>
              <a:t>arguments by Java</a:t>
            </a:r>
            <a:br>
              <a:rPr lang="en-GB" dirty="0"/>
            </a:br>
            <a:r>
              <a:rPr lang="en-GB" dirty="0"/>
              <a:t>– Java creates a separate String object containing each</a:t>
            </a:r>
            <a:br>
              <a:rPr lang="en-GB" dirty="0"/>
            </a:br>
            <a:r>
              <a:rPr lang="en-GB" dirty="0"/>
              <a:t>command‐line argument, places them in a String array and</a:t>
            </a:r>
            <a:br>
              <a:rPr lang="en-GB" dirty="0"/>
            </a:br>
            <a:r>
              <a:rPr lang="en-GB" dirty="0"/>
              <a:t>supplies that array to main</a:t>
            </a:r>
            <a:br>
              <a:rPr lang="en-GB" dirty="0"/>
            </a:br>
            <a:r>
              <a:rPr lang="en-GB" dirty="0"/>
              <a:t>– That’s why we have to have a String array parameter</a:t>
            </a:r>
            <a:br>
              <a:rPr lang="en-GB" dirty="0"/>
            </a:br>
            <a:r>
              <a:rPr lang="en-GB" dirty="0"/>
              <a:t>(String </a:t>
            </a:r>
            <a:r>
              <a:rPr lang="en-GB" dirty="0" err="1"/>
              <a:t>args</a:t>
            </a:r>
            <a:r>
              <a:rPr lang="en-GB" dirty="0"/>
              <a:t>[ ]) in main</a:t>
            </a:r>
            <a:br>
              <a:rPr lang="en-GB" dirty="0"/>
            </a:br>
            <a:r>
              <a:rPr lang="en-GB" dirty="0"/>
              <a:t>– We do not need a “</a:t>
            </a:r>
            <a:r>
              <a:rPr lang="en-GB" dirty="0" err="1"/>
              <a:t>argc</a:t>
            </a:r>
            <a:r>
              <a:rPr lang="en-GB" dirty="0"/>
              <a:t>” type parameter (for parameter</a:t>
            </a:r>
            <a:br>
              <a:rPr lang="en-GB" dirty="0"/>
            </a:br>
            <a:r>
              <a:rPr lang="en-GB" dirty="0"/>
              <a:t>counting) as we can easily use “</a:t>
            </a:r>
            <a:r>
              <a:rPr lang="en-GB" dirty="0" err="1"/>
              <a:t>args.length</a:t>
            </a:r>
            <a:r>
              <a:rPr lang="en-GB" dirty="0"/>
              <a:t>” to determine</a:t>
            </a:r>
            <a:br>
              <a:rPr lang="en-GB" dirty="0"/>
            </a:br>
            <a:r>
              <a:rPr lang="en-GB" dirty="0"/>
              <a:t>the number of parameters supplied. </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62116342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effectLst/>
              </a:rPr>
              <a:t>Command Line Arguments</a:t>
            </a:r>
            <a:r>
              <a:rPr lang="en-GB" dirty="0"/>
              <a:t> </a:t>
            </a:r>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28</a:t>
            </a:fld>
            <a:endParaRPr lang="en-US">
              <a:solidFill>
                <a:srgbClr val="000000"/>
              </a:solidFill>
            </a:endParaRPr>
          </a:p>
        </p:txBody>
      </p:sp>
      <p:pic>
        <p:nvPicPr>
          <p:cNvPr id="6" name="Picture 5"/>
          <p:cNvPicPr>
            <a:picLocks noChangeAspect="1"/>
          </p:cNvPicPr>
          <p:nvPr/>
        </p:nvPicPr>
        <p:blipFill>
          <a:blip r:embed="rId2"/>
          <a:stretch>
            <a:fillRect/>
          </a:stretch>
        </p:blipFill>
        <p:spPr>
          <a:xfrm>
            <a:off x="374992" y="966355"/>
            <a:ext cx="8026676" cy="4280894"/>
          </a:xfrm>
          <a:prstGeom prst="rect">
            <a:avLst/>
          </a:prstGeom>
        </p:spPr>
      </p:pic>
      <p:sp>
        <p:nvSpPr>
          <p:cNvPr id="7" name="Rectangle 6"/>
          <p:cNvSpPr/>
          <p:nvPr/>
        </p:nvSpPr>
        <p:spPr>
          <a:xfrm>
            <a:off x="1498209" y="5545823"/>
            <a:ext cx="4572000" cy="707886"/>
          </a:xfrm>
          <a:prstGeom prst="rect">
            <a:avLst/>
          </a:prstGeom>
        </p:spPr>
        <p:txBody>
          <a:bodyPr>
            <a:spAutoFit/>
          </a:bodyPr>
          <a:lstStyle/>
          <a:p>
            <a:r>
              <a:rPr lang="en-GB" i="1" dirty="0">
                <a:solidFill>
                  <a:srgbClr val="000000"/>
                </a:solidFill>
                <a:latin typeface="Calibri-BoldItalic"/>
              </a:rPr>
              <a:t>java </a:t>
            </a:r>
            <a:r>
              <a:rPr lang="en-GB" i="1" dirty="0" err="1">
                <a:solidFill>
                  <a:srgbClr val="000000"/>
                </a:solidFill>
                <a:latin typeface="Calibri-BoldItalic"/>
              </a:rPr>
              <a:t>CommandLineTest</a:t>
            </a:r>
            <a:r>
              <a:rPr lang="en-GB" i="1" dirty="0">
                <a:solidFill>
                  <a:srgbClr val="000000"/>
                </a:solidFill>
                <a:latin typeface="Calibri-BoldItalic"/>
              </a:rPr>
              <a:t> </a:t>
            </a:r>
            <a:r>
              <a:rPr lang="en-GB" i="1" dirty="0">
                <a:solidFill>
                  <a:srgbClr val="00B050"/>
                </a:solidFill>
                <a:latin typeface="Calibri-BoldItalic"/>
              </a:rPr>
              <a:t>Hello 2 You</a:t>
            </a:r>
            <a:r>
              <a:rPr lang="en-GB" dirty="0">
                <a:solidFill>
                  <a:srgbClr val="00B050"/>
                </a:solidFill>
              </a:rPr>
              <a:t> </a:t>
            </a:r>
            <a:r>
              <a:rPr lang="en-GB" dirty="0"/>
              <a:t/>
            </a:r>
            <a:br>
              <a:rPr lang="en-GB" dirty="0"/>
            </a:br>
            <a:endParaRPr lang="en-GB" dirty="0"/>
          </a:p>
        </p:txBody>
      </p:sp>
      <p:sp>
        <p:nvSpPr>
          <p:cNvPr id="8" name="Rectangle 7"/>
          <p:cNvSpPr/>
          <p:nvPr/>
        </p:nvSpPr>
        <p:spPr bwMode="auto">
          <a:xfrm>
            <a:off x="6900235" y="4710426"/>
            <a:ext cx="1828800" cy="1670794"/>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1" i="0" u="sng" strike="noStrike" cap="none" normalizeH="0" baseline="0" dirty="0" smtClean="0">
                <a:ln>
                  <a:noFill/>
                </a:ln>
                <a:solidFill>
                  <a:srgbClr val="BC1450"/>
                </a:solidFill>
                <a:effectLst/>
                <a:latin typeface="Times New Roman" pitchFamily="18" charset="0"/>
              </a:rPr>
              <a:t>OUTPUT:</a:t>
            </a:r>
          </a:p>
          <a:p>
            <a:pPr marL="0" marR="0" indent="0" algn="l" defTabSz="914400" rtl="0" eaLnBrk="0" fontAlgn="base" latinLnBrk="0" hangingPunct="0">
              <a:lnSpc>
                <a:spcPct val="100000"/>
              </a:lnSpc>
              <a:spcBef>
                <a:spcPct val="0"/>
              </a:spcBef>
              <a:spcAft>
                <a:spcPct val="0"/>
              </a:spcAft>
              <a:buClrTx/>
              <a:buSzTx/>
              <a:buFontTx/>
              <a:buNone/>
              <a:tabLst/>
            </a:pPr>
            <a:r>
              <a:rPr lang="en-GB" dirty="0" smtClean="0">
                <a:solidFill>
                  <a:srgbClr val="000000"/>
                </a:solidFill>
              </a:rPr>
              <a:t>3</a:t>
            </a:r>
            <a:endParaRPr lang="en-GB" dirty="0">
              <a:solidFill>
                <a:srgbClr val="000000"/>
              </a:solidFill>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Times New Roman" pitchFamily="18" charset="0"/>
              </a:rPr>
              <a:t>Hello</a:t>
            </a:r>
          </a:p>
          <a:p>
            <a:pPr marL="0" marR="0" indent="0" algn="l" defTabSz="914400" rtl="0" eaLnBrk="0" fontAlgn="base" latinLnBrk="0" hangingPunct="0">
              <a:lnSpc>
                <a:spcPct val="100000"/>
              </a:lnSpc>
              <a:spcBef>
                <a:spcPct val="0"/>
              </a:spcBef>
              <a:spcAft>
                <a:spcPct val="0"/>
              </a:spcAft>
              <a:buClrTx/>
              <a:buSzTx/>
              <a:buFontTx/>
              <a:buNone/>
              <a:tabLst/>
            </a:pPr>
            <a:r>
              <a:rPr lang="en-GB" dirty="0" smtClean="0">
                <a:solidFill>
                  <a:srgbClr val="000000"/>
                </a:solidFill>
              </a:rPr>
              <a:t>2</a:t>
            </a:r>
          </a:p>
          <a:p>
            <a:pPr marL="0" marR="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Times New Roman" pitchFamily="18" charset="0"/>
              </a:rPr>
              <a:t>You</a:t>
            </a:r>
          </a:p>
        </p:txBody>
      </p:sp>
    </p:spTree>
    <p:extLst>
      <p:ext uri="{BB962C8B-B14F-4D97-AF65-F5344CB8AC3E}">
        <p14:creationId xmlns:p14="http://schemas.microsoft.com/office/powerpoint/2010/main" val="302454595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 By Yourself</a:t>
            </a:r>
            <a:endParaRPr lang="en-GB" dirty="0"/>
          </a:p>
        </p:txBody>
      </p:sp>
      <p:sp>
        <p:nvSpPr>
          <p:cNvPr id="3" name="Content Placeholder 2"/>
          <p:cNvSpPr>
            <a:spLocks noGrp="1"/>
          </p:cNvSpPr>
          <p:nvPr>
            <p:ph idx="1"/>
          </p:nvPr>
        </p:nvSpPr>
        <p:spPr/>
        <p:txBody>
          <a:bodyPr/>
          <a:lstStyle/>
          <a:p>
            <a:pPr marL="457200" indent="-457200">
              <a:buFont typeface="+mj-lt"/>
              <a:buAutoNum type="arabicPeriod"/>
            </a:pPr>
            <a:r>
              <a:rPr lang="en-US" sz="2400" dirty="0" smtClean="0"/>
              <a:t>Write </a:t>
            </a:r>
            <a:r>
              <a:rPr lang="en-US" sz="2400" dirty="0"/>
              <a:t>a Java program that would input ten numbers from the user and print the ten numbers in reverse order</a:t>
            </a:r>
            <a:r>
              <a:rPr lang="en-US" sz="2400" dirty="0" smtClean="0"/>
              <a:t>.</a:t>
            </a:r>
          </a:p>
          <a:p>
            <a:pPr marL="457200" indent="-457200">
              <a:buFont typeface="+mj-lt"/>
              <a:buAutoNum type="arabicPeriod"/>
            </a:pPr>
            <a:endParaRPr lang="en-GB" sz="2400" dirty="0"/>
          </a:p>
          <a:p>
            <a:pPr marL="457200" indent="-457200">
              <a:buFont typeface="+mj-lt"/>
              <a:buAutoNum type="arabicPeriod"/>
            </a:pPr>
            <a:r>
              <a:rPr lang="en-US" sz="2400" dirty="0" smtClean="0"/>
              <a:t>Write </a:t>
            </a:r>
            <a:r>
              <a:rPr lang="en-US" sz="2400" dirty="0"/>
              <a:t>a Java program that will ask the user to enter 10 numbers and will verify the users input after each entry. For example if the user enters 2, the program will print “You have entered 2”, then if the user enters 4 the program will print “You have entered 2,  4”, then if the user enters 23 the program will print “You have entered 2,  4 , 23”. This will go on till the user enters the 10 numbers</a:t>
            </a:r>
            <a:r>
              <a:rPr lang="en-US" sz="2400" dirty="0" smtClean="0"/>
              <a:t>.</a:t>
            </a:r>
          </a:p>
          <a:p>
            <a:pPr marL="457200" indent="-457200">
              <a:buFont typeface="+mj-lt"/>
              <a:buAutoNum type="arabicPeriod"/>
            </a:pPr>
            <a:endParaRPr lang="en-GB" sz="2400" dirty="0"/>
          </a:p>
          <a:p>
            <a:pPr marL="457200" indent="-457200">
              <a:buFont typeface="+mj-lt"/>
              <a:buAutoNum type="arabicPeriod"/>
            </a:pPr>
            <a:r>
              <a:rPr lang="en-US" sz="2400" dirty="0" smtClean="0"/>
              <a:t>Write </a:t>
            </a:r>
            <a:r>
              <a:rPr lang="en-US" sz="2400" dirty="0"/>
              <a:t>a Java program that would input ten numbers form the user and print the ten numbers sorted in descending order</a:t>
            </a:r>
            <a:r>
              <a:rPr lang="en-US" sz="2400" dirty="0" smtClean="0"/>
              <a:t>.</a:t>
            </a:r>
            <a:endParaRPr lang="en-GB" dirty="0"/>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175875278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smtClean="0"/>
              <a:t>Java Arrays Cont.</a:t>
            </a:r>
            <a:endParaRPr lang="en-US" dirty="0"/>
          </a:p>
        </p:txBody>
      </p:sp>
      <p:sp>
        <p:nvSpPr>
          <p:cNvPr id="3" name="Content Placeholder 2"/>
          <p:cNvSpPr>
            <a:spLocks noGrp="1"/>
          </p:cNvSpPr>
          <p:nvPr>
            <p:ph idx="1"/>
          </p:nvPr>
        </p:nvSpPr>
        <p:spPr>
          <a:xfrm>
            <a:off x="35392" y="787400"/>
            <a:ext cx="8714714" cy="5638800"/>
          </a:xfrm>
        </p:spPr>
        <p:txBody>
          <a:bodyPr/>
          <a:lstStyle/>
          <a:p>
            <a:pPr algn="just"/>
            <a:r>
              <a:rPr lang="en-US" sz="3200" dirty="0" smtClean="0"/>
              <a:t>Organization of an array:</a:t>
            </a:r>
          </a:p>
          <a:p>
            <a:pPr algn="just"/>
            <a:endParaRPr lang="en-US" sz="3200" dirty="0"/>
          </a:p>
          <a:p>
            <a:pPr algn="just"/>
            <a:endParaRPr lang="en-US" sz="3200" dirty="0" smtClean="0"/>
          </a:p>
          <a:p>
            <a:pPr algn="just"/>
            <a:endParaRPr lang="en-US" sz="3200" dirty="0"/>
          </a:p>
          <a:p>
            <a:pPr algn="just"/>
            <a:endParaRPr lang="en-US" sz="3200" dirty="0" smtClean="0"/>
          </a:p>
          <a:p>
            <a:pPr algn="just"/>
            <a:r>
              <a:rPr lang="en-US" dirty="0" smtClean="0"/>
              <a:t>In </a:t>
            </a:r>
            <a:r>
              <a:rPr lang="en-US" dirty="0"/>
              <a:t>Java, array is an object of a dynamically generated class. Java array inherits the Object class, and implements the Serializable as well as </a:t>
            </a:r>
            <a:r>
              <a:rPr lang="en-US" dirty="0" err="1"/>
              <a:t>Cloneable</a:t>
            </a:r>
            <a:r>
              <a:rPr lang="en-US" dirty="0"/>
              <a:t> interfaces. </a:t>
            </a:r>
            <a:endParaRPr lang="en-US" dirty="0" smtClean="0"/>
          </a:p>
          <a:p>
            <a:pPr algn="just"/>
            <a:r>
              <a:rPr lang="en-US" dirty="0" smtClean="0"/>
              <a:t>We </a:t>
            </a:r>
            <a:r>
              <a:rPr lang="en-US" dirty="0"/>
              <a:t>can </a:t>
            </a:r>
            <a:r>
              <a:rPr lang="en-US" u="sng" dirty="0">
                <a:solidFill>
                  <a:srgbClr val="0070C0"/>
                </a:solidFill>
              </a:rPr>
              <a:t>store primitive values or </a:t>
            </a:r>
            <a:r>
              <a:rPr lang="en-US" u="sng" dirty="0" smtClean="0">
                <a:solidFill>
                  <a:srgbClr val="0070C0"/>
                </a:solidFill>
              </a:rPr>
              <a:t>objects/references </a:t>
            </a:r>
            <a:r>
              <a:rPr lang="en-US" dirty="0"/>
              <a:t>in an array in Java. Like C/C++, we can also create single </a:t>
            </a:r>
            <a:r>
              <a:rPr lang="en-US" dirty="0" err="1"/>
              <a:t>dimentional</a:t>
            </a:r>
            <a:r>
              <a:rPr lang="en-US" dirty="0"/>
              <a:t> or </a:t>
            </a:r>
            <a:r>
              <a:rPr lang="en-US" dirty="0" err="1"/>
              <a:t>multidimentional</a:t>
            </a:r>
            <a:r>
              <a:rPr lang="en-US" dirty="0"/>
              <a:t> arrays in Java.</a:t>
            </a:r>
            <a:endParaRPr lang="en-US" dirty="0" smtClean="0"/>
          </a:p>
          <a:p>
            <a:pPr algn="just"/>
            <a:endParaRPr lang="en-US" sz="3200" dirty="0"/>
          </a:p>
        </p:txBody>
      </p:sp>
      <p:sp>
        <p:nvSpPr>
          <p:cNvPr id="6" name="Slide Number Placeholder 5"/>
          <p:cNvSpPr>
            <a:spLocks noGrp="1"/>
          </p:cNvSpPr>
          <p:nvPr>
            <p:ph type="sldNum" sz="quarter" idx="12"/>
          </p:nvPr>
        </p:nvSpPr>
        <p:spPr>
          <a:xfrm>
            <a:off x="7194550" y="6425283"/>
            <a:ext cx="1905000" cy="261937"/>
          </a:xfrm>
        </p:spPr>
        <p:txBody>
          <a:bodyPr/>
          <a:lstStyle/>
          <a:p>
            <a:pPr>
              <a:defRPr/>
            </a:pPr>
            <a:fld id="{7F4B1FAA-A740-404F-BBC5-7C153B666279}" type="slidenum">
              <a:rPr lang="en-US" smtClean="0"/>
              <a:pPr>
                <a:defRPr/>
              </a:pPr>
              <a:t>3</a:t>
            </a:fld>
            <a:endParaRPr lang="en-US"/>
          </a:p>
        </p:txBody>
      </p:sp>
      <p:pic>
        <p:nvPicPr>
          <p:cNvPr id="1026" name="Picture 2" descr="Java 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720" y="1341437"/>
            <a:ext cx="6530213" cy="241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937707"/>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 By Yourself</a:t>
            </a:r>
            <a:endParaRPr lang="en-GB" dirty="0"/>
          </a:p>
        </p:txBody>
      </p:sp>
      <p:sp>
        <p:nvSpPr>
          <p:cNvPr id="3" name="Content Placeholder 2"/>
          <p:cNvSpPr>
            <a:spLocks noGrp="1"/>
          </p:cNvSpPr>
          <p:nvPr>
            <p:ph idx="1"/>
          </p:nvPr>
        </p:nvSpPr>
        <p:spPr/>
        <p:txBody>
          <a:bodyPr/>
          <a:lstStyle/>
          <a:p>
            <a:pPr marL="0" indent="0">
              <a:buNone/>
            </a:pPr>
            <a:r>
              <a:rPr lang="en-US" sz="2000" dirty="0" smtClean="0"/>
              <a:t>4. Write </a:t>
            </a:r>
            <a:r>
              <a:rPr lang="en-US" sz="2000" dirty="0"/>
              <a:t>a Java program that would ask the user to enter five numbers. As the user enters the five numbers the program will make sure that all the numbers entered by the user are unique. For example if the user enters 2, 3, 4, 6, and then tries to enter 3 again the program will display that 3 is already in among the entered numbers and would ask the user to enter a new number. You will have to keep taking numbers from the user until you receive five unique numbers. At the end, print those five unique numbers</a:t>
            </a:r>
            <a:r>
              <a:rPr lang="en-US" sz="2000" dirty="0" smtClean="0"/>
              <a:t>.</a:t>
            </a:r>
          </a:p>
          <a:p>
            <a:endParaRPr lang="en-US" sz="2000" dirty="0" smtClean="0"/>
          </a:p>
          <a:p>
            <a:pPr marL="0" indent="0">
              <a:buNone/>
            </a:pPr>
            <a:r>
              <a:rPr lang="en-US" sz="2000" dirty="0" smtClean="0"/>
              <a:t>5. The </a:t>
            </a:r>
            <a:r>
              <a:rPr lang="en-US" sz="2000" dirty="0"/>
              <a:t>current in an alternating current circuit that contains resistance, capacitance, and inductance in series is given </a:t>
            </a:r>
            <a:r>
              <a:rPr lang="en-US" sz="2000" dirty="0" smtClean="0"/>
              <a:t>by:</a:t>
            </a:r>
          </a:p>
          <a:p>
            <a:endParaRPr lang="en-US" sz="2000" dirty="0"/>
          </a:p>
          <a:p>
            <a:endParaRPr lang="en-US" sz="2000" dirty="0" smtClean="0"/>
          </a:p>
          <a:p>
            <a:endParaRPr lang="en-US" sz="2000" dirty="0"/>
          </a:p>
          <a:p>
            <a:r>
              <a:rPr lang="en-US" sz="2000" dirty="0"/>
              <a:t>Where </a:t>
            </a:r>
            <a:r>
              <a:rPr lang="en-US" sz="2000" i="1" dirty="0"/>
              <a:t>I</a:t>
            </a:r>
            <a:r>
              <a:rPr lang="en-US" sz="2000" dirty="0"/>
              <a:t>=current (amperes), </a:t>
            </a:r>
            <a:r>
              <a:rPr lang="en-US" sz="2000" i="1" dirty="0"/>
              <a:t>E</a:t>
            </a:r>
            <a:r>
              <a:rPr lang="en-US" sz="2000" dirty="0"/>
              <a:t>=voltage (volts), </a:t>
            </a:r>
            <a:r>
              <a:rPr lang="en-US" sz="2000" i="1" dirty="0"/>
              <a:t>R</a:t>
            </a:r>
            <a:r>
              <a:rPr lang="en-US" sz="2000" dirty="0"/>
              <a:t>= resistance (ohms), </a:t>
            </a:r>
            <a:r>
              <a:rPr lang="en-US" sz="2000" i="1" dirty="0"/>
              <a:t>L</a:t>
            </a:r>
            <a:r>
              <a:rPr lang="en-US" sz="2000" dirty="0"/>
              <a:t>= inductance (henrys), </a:t>
            </a:r>
            <a:r>
              <a:rPr lang="en-US" sz="2000" i="1" dirty="0"/>
              <a:t>C</a:t>
            </a:r>
            <a:r>
              <a:rPr lang="en-US" sz="2000" dirty="0"/>
              <a:t>= capacitance (farads) and </a:t>
            </a:r>
            <a:r>
              <a:rPr lang="en-US" sz="2000" i="1" dirty="0"/>
              <a:t>f</a:t>
            </a:r>
            <a:r>
              <a:rPr lang="en-US" sz="2000" dirty="0"/>
              <a:t>=frequency (hertz). Write a Java program that reads values for the voltage, resistance, inductance, capacitance and frequency, and then calculates and displays current.</a:t>
            </a:r>
            <a:endParaRPr lang="en-GB" sz="2000" dirty="0"/>
          </a:p>
          <a:p>
            <a:endParaRPr lang="en-GB" sz="2400" dirty="0"/>
          </a:p>
          <a:p>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30</a:t>
            </a:fld>
            <a:endParaRPr lang="en-US">
              <a:solidFill>
                <a:srgbClr val="000000"/>
              </a:solidFill>
            </a:endParaRP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9" name="Object 8"/>
          <p:cNvGraphicFramePr>
            <a:graphicFrameLocks noChangeAspect="1"/>
          </p:cNvGraphicFramePr>
          <p:nvPr>
            <p:extLst>
              <p:ext uri="{D42A27DB-BD31-4B8C-83A1-F6EECF244321}">
                <p14:modId xmlns:p14="http://schemas.microsoft.com/office/powerpoint/2010/main" val="4218180175"/>
              </p:ext>
            </p:extLst>
          </p:nvPr>
        </p:nvGraphicFramePr>
        <p:xfrm>
          <a:off x="2785402" y="3695608"/>
          <a:ext cx="2630843" cy="1125416"/>
        </p:xfrm>
        <a:graphic>
          <a:graphicData uri="http://schemas.openxmlformats.org/presentationml/2006/ole">
            <mc:AlternateContent xmlns:mc="http://schemas.openxmlformats.org/markup-compatibility/2006">
              <mc:Choice xmlns:v="urn:schemas-microsoft-com:vml" Requires="v">
                <p:oleObj spid="_x0000_s2084" name="Equation" r:id="rId3" imgW="1714500" imgH="736600" progId="Equation.3">
                  <p:embed/>
                </p:oleObj>
              </mc:Choice>
              <mc:Fallback>
                <p:oleObj name="Equation" r:id="rId3" imgW="1714500" imgH="736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402" y="3695608"/>
                        <a:ext cx="2630843" cy="1125416"/>
                      </a:xfrm>
                      <a:prstGeom prst="rect">
                        <a:avLst/>
                      </a:prstGeom>
                      <a:noFill/>
                    </p:spPr>
                  </p:pic>
                </p:oleObj>
              </mc:Fallback>
            </mc:AlternateContent>
          </a:graphicData>
        </a:graphic>
      </p:graphicFrame>
    </p:spTree>
    <p:extLst>
      <p:ext uri="{BB962C8B-B14F-4D97-AF65-F5344CB8AC3E}">
        <p14:creationId xmlns:p14="http://schemas.microsoft.com/office/powerpoint/2010/main" val="4239391374"/>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 By Yourself</a:t>
            </a:r>
            <a:endParaRPr lang="en-GB" dirty="0"/>
          </a:p>
        </p:txBody>
      </p:sp>
      <p:sp>
        <p:nvSpPr>
          <p:cNvPr id="3" name="Content Placeholder 2"/>
          <p:cNvSpPr>
            <a:spLocks noGrp="1"/>
          </p:cNvSpPr>
          <p:nvPr>
            <p:ph idx="1"/>
          </p:nvPr>
        </p:nvSpPr>
        <p:spPr/>
        <p:txBody>
          <a:bodyPr/>
          <a:lstStyle/>
          <a:p>
            <a:pPr marL="0" indent="0">
              <a:buNone/>
            </a:pPr>
            <a:r>
              <a:rPr lang="en-US" sz="2000" dirty="0" smtClean="0"/>
              <a:t>6. Write </a:t>
            </a:r>
            <a:r>
              <a:rPr lang="en-US" sz="2000" dirty="0"/>
              <a:t>a Java program that will calculate the value of y if the expression of y is as follows (n is the input</a:t>
            </a:r>
            <a:r>
              <a:rPr lang="en-US" sz="2000" dirty="0" smtClean="0"/>
              <a:t>):</a:t>
            </a:r>
          </a:p>
          <a:p>
            <a:endParaRPr lang="en-US" sz="2000" dirty="0" smtClean="0"/>
          </a:p>
          <a:p>
            <a:endParaRPr lang="en-GB" sz="2400" dirty="0" smtClean="0"/>
          </a:p>
          <a:p>
            <a:pPr marL="0" indent="0">
              <a:buNone/>
            </a:pPr>
            <a:r>
              <a:rPr lang="en-US" sz="2000" dirty="0" smtClean="0"/>
              <a:t>7. Modify </a:t>
            </a:r>
            <a:r>
              <a:rPr lang="en-US" sz="2000" dirty="0"/>
              <a:t>your solution for the question number 4. Take 11 numbers such that any numbers can  exist at maximum four times. That means any number can be entered multiple times but when the use enters same numbers for 5</a:t>
            </a:r>
            <a:r>
              <a:rPr lang="en-US" sz="2000" baseline="30000" dirty="0"/>
              <a:t>th</a:t>
            </a:r>
            <a:r>
              <a:rPr lang="en-US" sz="2000" dirty="0"/>
              <a:t> time, it should reject and ask for any other number but that </a:t>
            </a:r>
            <a:r>
              <a:rPr lang="en-US" sz="2000" dirty="0" smtClean="0"/>
              <a:t>number.</a:t>
            </a:r>
            <a:r>
              <a:rPr lang="en-GB" sz="2000" dirty="0"/>
              <a:t> </a:t>
            </a:r>
            <a:endParaRPr lang="en-GB" sz="2000" dirty="0" smtClean="0"/>
          </a:p>
          <a:p>
            <a:pPr marL="0" indent="0">
              <a:buNone/>
            </a:pPr>
            <a:r>
              <a:rPr lang="en-GB" sz="2000" dirty="0"/>
              <a:t> </a:t>
            </a:r>
            <a:r>
              <a:rPr lang="en-GB" sz="2000" dirty="0" smtClean="0"/>
              <a:t>   </a:t>
            </a:r>
            <a:r>
              <a:rPr lang="en-US" sz="2000" dirty="0" smtClean="0"/>
              <a:t>e.g</a:t>
            </a:r>
            <a:r>
              <a:rPr lang="en-US" sz="2000" dirty="0"/>
              <a:t>. Imagine the user entered 3,2,5,7,2,3,2,0,9,2,3. If the user tries to </a:t>
            </a:r>
            <a:r>
              <a:rPr lang="en-US" sz="2000" dirty="0" smtClean="0"/>
              <a:t>    enter </a:t>
            </a:r>
            <a:r>
              <a:rPr lang="en-US" sz="2000" dirty="0"/>
              <a:t>2 again, it must not allow it because 2 is already there, 4 times</a:t>
            </a:r>
            <a:r>
              <a:rPr lang="en-US" sz="2000" dirty="0" smtClean="0"/>
              <a:t>.</a:t>
            </a:r>
          </a:p>
          <a:p>
            <a:pPr marL="0" indent="0">
              <a:buNone/>
            </a:pPr>
            <a:endParaRPr lang="en-GB" sz="2000" dirty="0"/>
          </a:p>
          <a:p>
            <a:pPr marL="0" indent="0">
              <a:buNone/>
            </a:pPr>
            <a:r>
              <a:rPr lang="en-US" sz="2400" dirty="0" smtClean="0"/>
              <a:t>8.</a:t>
            </a:r>
            <a:r>
              <a:rPr lang="en-US" sz="2400" dirty="0"/>
              <a:t> </a:t>
            </a:r>
            <a:r>
              <a:rPr lang="en-US" sz="2000" dirty="0"/>
              <a:t>Modify your solution of </a:t>
            </a:r>
            <a:r>
              <a:rPr lang="en-US" sz="2000" dirty="0" smtClean="0"/>
              <a:t>previous question. </a:t>
            </a:r>
            <a:r>
              <a:rPr lang="en-US" sz="2000" dirty="0"/>
              <a:t>Take 10 numbers within 0 to 9. When you print output, users will see only the numbers that appeared at least twice and less than 4 </a:t>
            </a:r>
            <a:r>
              <a:rPr lang="en-US" sz="2000" dirty="0" smtClean="0"/>
              <a:t>times.</a:t>
            </a:r>
            <a:r>
              <a:rPr lang="en-GB" sz="2000" dirty="0"/>
              <a:t> </a:t>
            </a:r>
            <a:r>
              <a:rPr lang="en-US" sz="2000" dirty="0" smtClean="0"/>
              <a:t>e.g</a:t>
            </a:r>
            <a:r>
              <a:rPr lang="en-US" sz="2000" dirty="0"/>
              <a:t>. Imagine the user entered 4,3,2,5,2,3,2,0,2,3 then the output </a:t>
            </a:r>
            <a:endParaRPr lang="en-US" sz="2000" dirty="0" smtClean="0"/>
          </a:p>
          <a:p>
            <a:pPr marL="0" indent="0">
              <a:buNone/>
            </a:pPr>
            <a:r>
              <a:rPr lang="en-US" sz="2000" dirty="0"/>
              <a:t> </a:t>
            </a:r>
            <a:r>
              <a:rPr lang="en-US" sz="2000" dirty="0" smtClean="0"/>
              <a:t>    is </a:t>
            </a:r>
            <a:r>
              <a:rPr lang="en-US" sz="2000" dirty="0"/>
              <a:t>3, 2</a:t>
            </a:r>
            <a:r>
              <a:rPr lang="en-US" sz="2000" dirty="0" smtClean="0"/>
              <a:t>.</a:t>
            </a:r>
            <a:endParaRPr lang="en-GB" sz="2000"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31</a:t>
            </a:fld>
            <a:endParaRPr lang="en-US">
              <a:solidFill>
                <a:srgbClr val="000000"/>
              </a:solidFill>
            </a:endParaRP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Object 5"/>
          <p:cNvGraphicFramePr>
            <a:graphicFrameLocks noChangeAspect="1"/>
          </p:cNvGraphicFramePr>
          <p:nvPr>
            <p:extLst>
              <p:ext uri="{D42A27DB-BD31-4B8C-83A1-F6EECF244321}">
                <p14:modId xmlns:p14="http://schemas.microsoft.com/office/powerpoint/2010/main" val="3018315718"/>
              </p:ext>
            </p:extLst>
          </p:nvPr>
        </p:nvGraphicFramePr>
        <p:xfrm>
          <a:off x="2405575" y="1699511"/>
          <a:ext cx="3534626" cy="298101"/>
        </p:xfrm>
        <a:graphic>
          <a:graphicData uri="http://schemas.openxmlformats.org/presentationml/2006/ole">
            <mc:AlternateContent xmlns:mc="http://schemas.openxmlformats.org/markup-compatibility/2006">
              <mc:Choice xmlns:v="urn:schemas-microsoft-com:vml" Requires="v">
                <p:oleObj spid="_x0000_s3104" name="Equation" r:id="rId3" imgW="2374900" imgH="203200" progId="Equation.3">
                  <p:embed/>
                </p:oleObj>
              </mc:Choice>
              <mc:Fallback>
                <p:oleObj name="Equation" r:id="rId3" imgW="23749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575" y="1699511"/>
                        <a:ext cx="3534626" cy="298101"/>
                      </a:xfrm>
                      <a:prstGeom prst="rect">
                        <a:avLst/>
                      </a:prstGeom>
                      <a:noFill/>
                    </p:spPr>
                  </p:pic>
                </p:oleObj>
              </mc:Fallback>
            </mc:AlternateContent>
          </a:graphicData>
        </a:graphic>
      </p:graphicFrame>
    </p:spTree>
    <p:extLst>
      <p:ext uri="{BB962C8B-B14F-4D97-AF65-F5344CB8AC3E}">
        <p14:creationId xmlns:p14="http://schemas.microsoft.com/office/powerpoint/2010/main" val="47532817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 By Yourself</a:t>
            </a:r>
            <a:endParaRPr lang="en-GB" dirty="0"/>
          </a:p>
        </p:txBody>
      </p:sp>
      <p:sp>
        <p:nvSpPr>
          <p:cNvPr id="3" name="Content Placeholder 2"/>
          <p:cNvSpPr>
            <a:spLocks noGrp="1"/>
          </p:cNvSpPr>
          <p:nvPr>
            <p:ph idx="1"/>
          </p:nvPr>
        </p:nvSpPr>
        <p:spPr/>
        <p:txBody>
          <a:bodyPr/>
          <a:lstStyle/>
          <a:p>
            <a:pPr marL="0" indent="0">
              <a:buNone/>
            </a:pPr>
            <a:r>
              <a:rPr lang="en-GB" sz="2000" dirty="0" smtClean="0"/>
              <a:t>9. </a:t>
            </a:r>
            <a:r>
              <a:rPr lang="en-US" sz="2000" dirty="0"/>
              <a:t>Modify your solution of number 3. Ask user if the user wants to sort </a:t>
            </a:r>
            <a:endParaRPr lang="en-GB" sz="2000" dirty="0"/>
          </a:p>
          <a:p>
            <a:pPr marL="0" indent="0">
              <a:buNone/>
            </a:pPr>
            <a:r>
              <a:rPr lang="en-US" sz="2000" dirty="0" smtClean="0"/>
              <a:t>      a</a:t>
            </a:r>
            <a:r>
              <a:rPr lang="en-US" sz="2000" dirty="0"/>
              <a:t>) only numbers at odd positions</a:t>
            </a:r>
            <a:endParaRPr lang="en-GB" sz="2000" dirty="0"/>
          </a:p>
          <a:p>
            <a:pPr marL="0" indent="0">
              <a:buNone/>
            </a:pPr>
            <a:r>
              <a:rPr lang="en-US" sz="2000" dirty="0" smtClean="0"/>
              <a:t>Or</a:t>
            </a:r>
            <a:r>
              <a:rPr lang="en-US" sz="2000" dirty="0"/>
              <a:t>, b) only numbers at even positions</a:t>
            </a:r>
            <a:endParaRPr lang="en-GB" sz="2000" dirty="0"/>
          </a:p>
          <a:p>
            <a:pPr marL="0" indent="0">
              <a:buNone/>
            </a:pPr>
            <a:r>
              <a:rPr lang="en-US" sz="2000" dirty="0"/>
              <a:t>Or, c) all numbers (means numbers at all positions)</a:t>
            </a:r>
            <a:endParaRPr lang="en-GB" sz="2000" dirty="0"/>
          </a:p>
          <a:p>
            <a:pPr marL="0" indent="0">
              <a:buNone/>
            </a:pPr>
            <a:r>
              <a:rPr lang="en-US" sz="2000" dirty="0"/>
              <a:t>And then sort only the numbers that the user wanted to be sorted as if all other numbers do not </a:t>
            </a:r>
            <a:r>
              <a:rPr lang="en-US" sz="2000" dirty="0" smtClean="0"/>
              <a:t>exist.</a:t>
            </a:r>
            <a:r>
              <a:rPr lang="en-GB" sz="2000" dirty="0"/>
              <a:t> </a:t>
            </a:r>
            <a:r>
              <a:rPr lang="en-US" sz="2000" dirty="0" smtClean="0"/>
              <a:t>When </a:t>
            </a:r>
            <a:r>
              <a:rPr lang="en-US" sz="2000" dirty="0"/>
              <a:t>printing, print all numbers.</a:t>
            </a:r>
            <a:endParaRPr lang="en-GB" sz="2000" dirty="0"/>
          </a:p>
          <a:p>
            <a:pPr marL="0" indent="0">
              <a:buNone/>
            </a:pPr>
            <a:endParaRPr lang="en-GB" sz="2000"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32</a:t>
            </a:fld>
            <a:endParaRPr lang="en-US">
              <a:solidFill>
                <a:srgbClr val="000000"/>
              </a:solidFill>
            </a:endParaRP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41362693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Materials</a:t>
            </a:r>
          </a:p>
        </p:txBody>
      </p:sp>
      <p:sp>
        <p:nvSpPr>
          <p:cNvPr id="3" name="Content Placeholder 2"/>
          <p:cNvSpPr>
            <a:spLocks noGrp="1"/>
          </p:cNvSpPr>
          <p:nvPr>
            <p:ph idx="1"/>
          </p:nvPr>
        </p:nvSpPr>
        <p:spPr/>
        <p:txBody>
          <a:bodyPr/>
          <a:lstStyle/>
          <a:p>
            <a:r>
              <a:rPr lang="en-US" altLang="en-US" sz="2400" dirty="0">
                <a:latin typeface="Times New Roman" panose="02020603050405020304" pitchFamily="18" charset="0"/>
              </a:rPr>
              <a:t>Java The Complete Reference</a:t>
            </a:r>
          </a:p>
          <a:p>
            <a:pPr marL="952500" lvl="1" indent="-495300">
              <a:buFont typeface="Wingdings" panose="05000000000000000000" pitchFamily="2" charset="2"/>
              <a:buNone/>
            </a:pPr>
            <a:r>
              <a:rPr lang="en-US" altLang="en-US" sz="2200" dirty="0">
                <a:latin typeface="Times New Roman" panose="02020603050405020304" pitchFamily="18" charset="0"/>
              </a:rPr>
              <a:t>Author : Herbert </a:t>
            </a:r>
            <a:r>
              <a:rPr lang="en-US" altLang="en-US" sz="2200" dirty="0" err="1">
                <a:latin typeface="Times New Roman" panose="02020603050405020304" pitchFamily="18" charset="0"/>
              </a:rPr>
              <a:t>Schildt</a:t>
            </a:r>
            <a:endParaRPr lang="en-US" altLang="en-US" dirty="0"/>
          </a:p>
          <a:p>
            <a:r>
              <a:rPr lang="en-US" altLang="en-US" dirty="0"/>
              <a:t>Chapter 3 </a:t>
            </a:r>
            <a:r>
              <a:rPr lang="en-US" altLang="en-US" dirty="0" smtClean="0"/>
              <a:t>of </a:t>
            </a:r>
            <a:r>
              <a:rPr lang="en-US" altLang="en-US" dirty="0"/>
              <a:t>your text </a:t>
            </a:r>
            <a:r>
              <a:rPr lang="en-US" altLang="en-US" dirty="0" smtClean="0"/>
              <a:t>book</a:t>
            </a:r>
          </a:p>
          <a:p>
            <a:endParaRPr lang="en-US" altLang="en-US" dirty="0"/>
          </a:p>
          <a:p>
            <a:pPr marL="952500" lvl="1" indent="-495300">
              <a:buFont typeface="Wingdings" panose="05000000000000000000" pitchFamily="2" charset="2"/>
              <a:buNone/>
            </a:pPr>
            <a:r>
              <a:rPr lang="en-US" altLang="en-US" sz="2200" dirty="0">
                <a:latin typeface="Times New Roman" panose="02020603050405020304" pitchFamily="18" charset="0"/>
              </a:rPr>
              <a:t>Web Source:</a:t>
            </a:r>
          </a:p>
          <a:p>
            <a:pPr marL="952500" lvl="1" indent="-495300">
              <a:buFont typeface="Wingdings" panose="05000000000000000000" pitchFamily="2" charset="2"/>
              <a:buChar char="ü"/>
            </a:pPr>
            <a:r>
              <a:rPr lang="en-US" altLang="en-US" dirty="0">
                <a:latin typeface="Times New Roman" panose="02020603050405020304" pitchFamily="18" charset="0"/>
                <a:hlinkClick r:id="rId2"/>
              </a:rPr>
              <a:t>http://docs.oracle.com/javase/tutorial/</a:t>
            </a:r>
            <a:endParaRPr lang="en-US" altLang="en-US" dirty="0">
              <a:latin typeface="Times New Roman" panose="02020603050405020304" pitchFamily="18" charset="0"/>
            </a:endParaRPr>
          </a:p>
          <a:p>
            <a:pPr marL="952500" lvl="1" indent="-495300">
              <a:buFont typeface="Wingdings" panose="05000000000000000000" pitchFamily="2" charset="2"/>
              <a:buChar char="ü"/>
            </a:pPr>
            <a:r>
              <a:rPr lang="en-US" altLang="en-US" dirty="0">
                <a:latin typeface="Times New Roman" panose="02020603050405020304" pitchFamily="18" charset="0"/>
                <a:hlinkClick r:id="rId3"/>
              </a:rPr>
              <a:t>http://www.tutorialspoint.com/java/</a:t>
            </a:r>
            <a:r>
              <a:rPr lang="en-US" altLang="en-US" dirty="0">
                <a:latin typeface="Times New Roman" panose="02020603050405020304" pitchFamily="18" charset="0"/>
              </a:rPr>
              <a:t> </a:t>
            </a:r>
          </a:p>
          <a:p>
            <a:pPr marL="952500" lvl="1" indent="-495300">
              <a:buFont typeface="Wingdings" panose="05000000000000000000" pitchFamily="2" charset="2"/>
              <a:buChar char="ü"/>
            </a:pPr>
            <a:r>
              <a:rPr lang="en-US" altLang="en-US" dirty="0">
                <a:latin typeface="Times New Roman" panose="02020603050405020304" pitchFamily="18" charset="0"/>
                <a:hlinkClick r:id="rId4"/>
              </a:rPr>
              <a:t>http://www.javatpoint.com/java-tutorial/</a:t>
            </a:r>
            <a:r>
              <a:rPr lang="en-US" altLang="en-US" dirty="0">
                <a:latin typeface="Times New Roman" panose="02020603050405020304" pitchFamily="18" charset="0"/>
              </a:rPr>
              <a:t> </a:t>
            </a:r>
          </a:p>
          <a:p>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33</a:t>
            </a:fld>
            <a:endParaRPr lang="en-US">
              <a:solidFill>
                <a:srgbClr val="000000"/>
              </a:solidFill>
            </a:endParaRPr>
          </a:p>
        </p:txBody>
      </p:sp>
    </p:spTree>
    <p:extLst>
      <p:ext uri="{BB962C8B-B14F-4D97-AF65-F5344CB8AC3E}">
        <p14:creationId xmlns:p14="http://schemas.microsoft.com/office/powerpoint/2010/main" val="336153706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001000" cy="1470025"/>
          </a:xfrm>
        </p:spPr>
        <p:txBody>
          <a:bodyPr>
            <a:normAutofit fontScale="90000"/>
          </a:bodyPr>
          <a:lstStyle/>
          <a:p>
            <a:r>
              <a:rPr lang="en-US" dirty="0" smtClean="0"/>
              <a:t>CSE-212 </a:t>
            </a:r>
            <a:br>
              <a:rPr lang="en-US" dirty="0" smtClean="0"/>
            </a:br>
            <a:r>
              <a:rPr lang="en-US" dirty="0" smtClean="0"/>
              <a:t>Object Oriented Programming (Java)</a:t>
            </a:r>
            <a:br>
              <a:rPr lang="en-US" dirty="0" smtClean="0"/>
            </a:br>
            <a:r>
              <a:rPr lang="en-US" dirty="0" err="1" smtClean="0"/>
              <a:t>Exp</a:t>
            </a:r>
            <a:r>
              <a:rPr lang="en-US" dirty="0" smtClean="0"/>
              <a:t> 4  – Array</a:t>
            </a:r>
            <a:endParaRPr lang="en-US" dirty="0"/>
          </a:p>
        </p:txBody>
      </p:sp>
      <p:sp>
        <p:nvSpPr>
          <p:cNvPr id="3" name="Subtitle 2"/>
          <p:cNvSpPr>
            <a:spLocks noGrp="1"/>
          </p:cNvSpPr>
          <p:nvPr>
            <p:ph type="subTitle" idx="1"/>
          </p:nvPr>
        </p:nvSpPr>
        <p:spPr>
          <a:xfrm>
            <a:off x="304800" y="3886200"/>
            <a:ext cx="8534400" cy="1752600"/>
          </a:xfrm>
        </p:spPr>
        <p:txBody>
          <a:bodyPr>
            <a:normAutofit/>
          </a:bodyPr>
          <a:lstStyle/>
          <a:p>
            <a:r>
              <a:rPr lang="en-US" dirty="0" smtClean="0"/>
              <a:t>Department of Computer Science and Engineering</a:t>
            </a:r>
          </a:p>
          <a:p>
            <a:r>
              <a:rPr lang="en-US" dirty="0" smtClean="0"/>
              <a:t>Jahangirnagar University</a:t>
            </a:r>
            <a:endParaRPr lang="en-US" dirty="0"/>
          </a:p>
        </p:txBody>
      </p:sp>
    </p:spTree>
    <p:extLst>
      <p:ext uri="{BB962C8B-B14F-4D97-AF65-F5344CB8AC3E}">
        <p14:creationId xmlns:p14="http://schemas.microsoft.com/office/powerpoint/2010/main" val="26606777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rmAutofit/>
          </a:bodyPr>
          <a:lstStyle/>
          <a:p>
            <a:r>
              <a:rPr lang="en-US" dirty="0" smtClean="0"/>
              <a:t>First see the example (in slide 3). Run it and make sure you understand what is going on.</a:t>
            </a:r>
          </a:p>
          <a:p>
            <a:r>
              <a:rPr lang="en-US" dirty="0" smtClean="0"/>
              <a:t>If you face any problem, ask your teacher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770429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1500"/>
          </a:xfrm>
        </p:spPr>
        <p:txBody>
          <a:bodyPr>
            <a:normAutofit fontScale="90000"/>
          </a:bodyPr>
          <a:lstStyle/>
          <a:p>
            <a:r>
              <a:rPr lang="en-US" dirty="0" smtClean="0"/>
              <a:t>Example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36</a:t>
            </a:fld>
            <a:endParaRPr lang="en-US">
              <a:solidFill>
                <a:prstClr val="black">
                  <a:tint val="75000"/>
                </a:prstClr>
              </a:solidFill>
            </a:endParaRPr>
          </a:p>
        </p:txBody>
      </p:sp>
      <p:sp>
        <p:nvSpPr>
          <p:cNvPr id="6" name="Rectangle 2"/>
          <p:cNvSpPr>
            <a:spLocks noChangeArrowheads="1"/>
          </p:cNvSpPr>
          <p:nvPr/>
        </p:nvSpPr>
        <p:spPr bwMode="auto">
          <a:xfrm>
            <a:off x="1356747" y="1174894"/>
            <a:ext cx="6263253" cy="55092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800" b="0" dirty="0" smtClean="0">
                <a:solidFill>
                  <a:srgbClr val="CC7832"/>
                </a:solidFill>
                <a:latin typeface="Consolas" panose="020B0609020204030204" pitchFamily="49" charset="0"/>
              </a:rPr>
              <a:t>public class </a:t>
            </a:r>
            <a:r>
              <a:rPr lang="en-US" sz="1800" b="0" dirty="0" smtClean="0">
                <a:solidFill>
                  <a:srgbClr val="A9B7C6"/>
                </a:solidFill>
                <a:latin typeface="Consolas" panose="020B0609020204030204" pitchFamily="49" charset="0"/>
              </a:rPr>
              <a:t>Main {</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    </a:t>
            </a:r>
            <a:r>
              <a:rPr lang="en-US" sz="1800" b="0" dirty="0" smtClean="0">
                <a:solidFill>
                  <a:srgbClr val="CC7832"/>
                </a:solidFill>
                <a:latin typeface="Consolas" panose="020B0609020204030204" pitchFamily="49" charset="0"/>
              </a:rPr>
              <a:t>public static void </a:t>
            </a:r>
            <a:r>
              <a:rPr lang="en-US" sz="1800" b="0" dirty="0" smtClean="0">
                <a:solidFill>
                  <a:srgbClr val="FFC66D"/>
                </a:solidFill>
                <a:latin typeface="Consolas" panose="020B0609020204030204" pitchFamily="49" charset="0"/>
              </a:rPr>
              <a:t>main</a:t>
            </a:r>
            <a:r>
              <a:rPr lang="en-US" sz="1800" b="0" dirty="0" smtClean="0">
                <a:solidFill>
                  <a:srgbClr val="A9B7C6"/>
                </a:solidFill>
                <a:latin typeface="Consolas" panose="020B0609020204030204" pitchFamily="49" charset="0"/>
              </a:rPr>
              <a:t>(String[] </a:t>
            </a:r>
            <a:r>
              <a:rPr lang="en-US" sz="1800" b="0" dirty="0" err="1" smtClean="0">
                <a:solidFill>
                  <a:srgbClr val="A9B7C6"/>
                </a:solidFill>
                <a:latin typeface="Consolas" panose="020B0609020204030204" pitchFamily="49" charset="0"/>
              </a:rPr>
              <a:t>args</a:t>
            </a:r>
            <a:r>
              <a:rPr lang="en-US" sz="1800" b="0" dirty="0" smtClean="0">
                <a:solidFill>
                  <a:srgbClr val="A9B7C6"/>
                </a:solidFill>
                <a:latin typeface="Consolas" panose="020B0609020204030204" pitchFamily="49" charset="0"/>
              </a:rPr>
              <a:t>) {</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        Scanner scanner= </a:t>
            </a:r>
            <a:r>
              <a:rPr lang="en-US" sz="1800" b="0" dirty="0" smtClean="0">
                <a:solidFill>
                  <a:srgbClr val="CC7832"/>
                </a:solidFill>
                <a:latin typeface="Consolas" panose="020B0609020204030204" pitchFamily="49" charset="0"/>
              </a:rPr>
              <a:t>new </a:t>
            </a:r>
            <a:r>
              <a:rPr lang="en-US" sz="1800" b="0" dirty="0" smtClean="0">
                <a:solidFill>
                  <a:srgbClr val="A9B7C6"/>
                </a:solidFill>
                <a:latin typeface="Consolas" panose="020B0609020204030204" pitchFamily="49" charset="0"/>
              </a:rPr>
              <a:t>Scanner(System.</a:t>
            </a:r>
            <a:r>
              <a:rPr lang="en-US" sz="1800" b="0" i="1" dirty="0" smtClean="0">
                <a:solidFill>
                  <a:srgbClr val="9876AA"/>
                </a:solidFill>
                <a:latin typeface="Consolas" panose="020B0609020204030204" pitchFamily="49" charset="0"/>
              </a:rPr>
              <a:t>in</a:t>
            </a:r>
            <a:r>
              <a:rPr lang="en-US" sz="1800" b="0" dirty="0" smtClean="0">
                <a:solidFill>
                  <a:srgbClr val="A9B7C6"/>
                </a:solidFill>
                <a:latin typeface="Consolas" panose="020B0609020204030204" pitchFamily="49" charset="0"/>
              </a:rPr>
              <a:t>)</a:t>
            </a:r>
            <a:r>
              <a:rPr lang="en-US" sz="1800" b="0" dirty="0" smtClean="0">
                <a:solidFill>
                  <a:srgbClr val="CC7832"/>
                </a:solidFill>
                <a:latin typeface="Consolas" panose="020B0609020204030204" pitchFamily="49" charset="0"/>
              </a:rPr>
              <a:t>;</a:t>
            </a:r>
            <a:br>
              <a:rPr lang="en-US" sz="1800" b="0" dirty="0" smtClean="0">
                <a:solidFill>
                  <a:srgbClr val="CC7832"/>
                </a:solidFill>
                <a:latin typeface="Consolas" panose="020B0609020204030204" pitchFamily="49" charset="0"/>
              </a:rPr>
            </a:br>
            <a:r>
              <a:rPr lang="en-US" sz="1800" b="0" dirty="0" smtClean="0">
                <a:solidFill>
                  <a:srgbClr val="CC7832"/>
                </a:solidFill>
                <a:latin typeface="Consolas" panose="020B0609020204030204" pitchFamily="49" charset="0"/>
              </a:rPr>
              <a:t>        </a:t>
            </a:r>
            <a:r>
              <a:rPr lang="en-US" sz="1800" b="0" dirty="0" err="1" smtClean="0">
                <a:solidFill>
                  <a:srgbClr val="CC7832"/>
                </a:solidFill>
                <a:latin typeface="Consolas" panose="020B0609020204030204" pitchFamily="49" charset="0"/>
              </a:rPr>
              <a:t>int</a:t>
            </a:r>
            <a:r>
              <a:rPr lang="en-US" sz="1800" b="0" dirty="0" smtClean="0">
                <a:solidFill>
                  <a:srgbClr val="CC7832"/>
                </a:solidFill>
                <a:latin typeface="Consolas" panose="020B0609020204030204" pitchFamily="49" charset="0"/>
              </a:rPr>
              <a:t> </a:t>
            </a:r>
            <a:r>
              <a:rPr lang="en-US" sz="1800" b="0" dirty="0" smtClean="0">
                <a:solidFill>
                  <a:srgbClr val="A9B7C6"/>
                </a:solidFill>
                <a:latin typeface="Consolas" panose="020B0609020204030204" pitchFamily="49" charset="0"/>
              </a:rPr>
              <a:t>size</a:t>
            </a:r>
            <a:r>
              <a:rPr lang="en-US" sz="1800" b="0" dirty="0" smtClean="0">
                <a:solidFill>
                  <a:srgbClr val="CC7832"/>
                </a:solidFill>
                <a:latin typeface="Consolas" panose="020B0609020204030204" pitchFamily="49" charset="0"/>
              </a:rPr>
              <a:t>;</a:t>
            </a:r>
            <a:br>
              <a:rPr lang="en-US" sz="1800" b="0" dirty="0" smtClean="0">
                <a:solidFill>
                  <a:srgbClr val="CC7832"/>
                </a:solidFill>
                <a:latin typeface="Consolas" panose="020B0609020204030204" pitchFamily="49" charset="0"/>
              </a:rPr>
            </a:br>
            <a:r>
              <a:rPr lang="en-US" sz="1800" b="0" dirty="0" smtClean="0">
                <a:solidFill>
                  <a:srgbClr val="CC7832"/>
                </a:solidFill>
                <a:latin typeface="Consolas" panose="020B0609020204030204" pitchFamily="49" charset="0"/>
              </a:rPr>
              <a:t>        </a:t>
            </a:r>
            <a:r>
              <a:rPr lang="en-US" sz="1800" b="0" dirty="0" smtClean="0">
                <a:solidFill>
                  <a:srgbClr val="A9B7C6"/>
                </a:solidFill>
                <a:latin typeface="Consolas" panose="020B0609020204030204" pitchFamily="49" charset="0"/>
              </a:rPr>
              <a:t>size=</a:t>
            </a:r>
            <a:r>
              <a:rPr lang="en-US" sz="1800" b="0" dirty="0" err="1" smtClean="0">
                <a:solidFill>
                  <a:srgbClr val="A9B7C6"/>
                </a:solidFill>
                <a:latin typeface="Consolas" panose="020B0609020204030204" pitchFamily="49" charset="0"/>
              </a:rPr>
              <a:t>scanner.nextInt</a:t>
            </a:r>
            <a:r>
              <a:rPr lang="en-US" sz="1800" b="0" dirty="0" smtClean="0">
                <a:solidFill>
                  <a:srgbClr val="A9B7C6"/>
                </a:solidFill>
                <a:latin typeface="Consolas" panose="020B0609020204030204" pitchFamily="49" charset="0"/>
              </a:rPr>
              <a:t>()</a:t>
            </a:r>
            <a:r>
              <a:rPr lang="en-US" sz="1800" b="0" dirty="0" smtClean="0">
                <a:solidFill>
                  <a:srgbClr val="CC7832"/>
                </a:solidFill>
                <a:latin typeface="Consolas" panose="020B0609020204030204" pitchFamily="49" charset="0"/>
              </a:rPr>
              <a:t>;</a:t>
            </a:r>
            <a:br>
              <a:rPr lang="en-US" sz="1800" b="0" dirty="0" smtClean="0">
                <a:solidFill>
                  <a:srgbClr val="CC7832"/>
                </a:solidFill>
                <a:latin typeface="Consolas" panose="020B0609020204030204" pitchFamily="49" charset="0"/>
              </a:rPr>
            </a:br>
            <a:r>
              <a:rPr lang="en-US" sz="1800" b="0" dirty="0" smtClean="0">
                <a:solidFill>
                  <a:srgbClr val="CC7832"/>
                </a:solidFill>
                <a:latin typeface="Consolas" panose="020B0609020204030204" pitchFamily="49" charset="0"/>
              </a:rPr>
              <a:t>        </a:t>
            </a:r>
            <a:r>
              <a:rPr lang="en-US" sz="1800" b="0" dirty="0" err="1" smtClean="0">
                <a:solidFill>
                  <a:srgbClr val="CC7832"/>
                </a:solidFill>
                <a:latin typeface="Consolas" panose="020B0609020204030204" pitchFamily="49" charset="0"/>
              </a:rPr>
              <a:t>int</a:t>
            </a:r>
            <a:r>
              <a:rPr lang="en-US" sz="1800" b="0" dirty="0" smtClean="0">
                <a:solidFill>
                  <a:srgbClr val="CC7832"/>
                </a:solidFill>
                <a:latin typeface="Consolas" panose="020B0609020204030204" pitchFamily="49" charset="0"/>
              </a:rPr>
              <a:t> </a:t>
            </a:r>
            <a:r>
              <a:rPr lang="en-US" sz="1800" b="0" dirty="0" smtClean="0">
                <a:solidFill>
                  <a:srgbClr val="A9B7C6"/>
                </a:solidFill>
                <a:latin typeface="Consolas" panose="020B0609020204030204" pitchFamily="49" charset="0"/>
              </a:rPr>
              <a:t>inputs[]=</a:t>
            </a:r>
            <a:r>
              <a:rPr lang="en-US" sz="1800" b="0" dirty="0" smtClean="0">
                <a:solidFill>
                  <a:srgbClr val="CC7832"/>
                </a:solidFill>
                <a:latin typeface="Consolas" panose="020B0609020204030204" pitchFamily="49" charset="0"/>
              </a:rPr>
              <a:t>new </a:t>
            </a:r>
            <a:r>
              <a:rPr lang="en-US" sz="1800" b="0" dirty="0" err="1" smtClean="0">
                <a:solidFill>
                  <a:srgbClr val="CC7832"/>
                </a:solidFill>
                <a:latin typeface="Consolas" panose="020B0609020204030204" pitchFamily="49" charset="0"/>
              </a:rPr>
              <a:t>int</a:t>
            </a:r>
            <a:r>
              <a:rPr lang="en-US" sz="1800" b="0" dirty="0" smtClean="0">
                <a:solidFill>
                  <a:srgbClr val="A9B7C6"/>
                </a:solidFill>
                <a:latin typeface="Consolas" panose="020B0609020204030204" pitchFamily="49" charset="0"/>
              </a:rPr>
              <a:t>[size]</a:t>
            </a:r>
            <a:r>
              <a:rPr lang="en-US" sz="1800" b="0" dirty="0" smtClean="0">
                <a:solidFill>
                  <a:srgbClr val="CC7832"/>
                </a:solidFill>
                <a:latin typeface="Consolas" panose="020B0609020204030204" pitchFamily="49" charset="0"/>
              </a:rPr>
              <a:t>;</a:t>
            </a:r>
            <a:br>
              <a:rPr lang="en-US" sz="1800" b="0" dirty="0" smtClean="0">
                <a:solidFill>
                  <a:srgbClr val="CC7832"/>
                </a:solidFill>
                <a:latin typeface="Consolas" panose="020B0609020204030204" pitchFamily="49" charset="0"/>
              </a:rPr>
            </a:br>
            <a:r>
              <a:rPr lang="en-US" sz="1800" b="0" dirty="0" smtClean="0">
                <a:solidFill>
                  <a:srgbClr val="CC7832"/>
                </a:solidFill>
                <a:latin typeface="Consolas" panose="020B0609020204030204" pitchFamily="49" charset="0"/>
              </a:rPr>
              <a:t/>
            </a:r>
            <a:br>
              <a:rPr lang="en-US" sz="1800" b="0" dirty="0" smtClean="0">
                <a:solidFill>
                  <a:srgbClr val="CC7832"/>
                </a:solidFill>
                <a:latin typeface="Consolas" panose="020B0609020204030204" pitchFamily="49" charset="0"/>
              </a:rPr>
            </a:br>
            <a:r>
              <a:rPr lang="en-US" sz="1800" b="0" dirty="0" smtClean="0">
                <a:solidFill>
                  <a:srgbClr val="CC7832"/>
                </a:solidFill>
                <a:latin typeface="Consolas" panose="020B0609020204030204" pitchFamily="49" charset="0"/>
              </a:rPr>
              <a:t>        for</a:t>
            </a:r>
            <a:r>
              <a:rPr lang="en-US" sz="1800" b="0" dirty="0" smtClean="0">
                <a:solidFill>
                  <a:srgbClr val="A9B7C6"/>
                </a:solidFill>
                <a:latin typeface="Consolas" panose="020B0609020204030204" pitchFamily="49" charset="0"/>
              </a:rPr>
              <a:t>(</a:t>
            </a:r>
            <a:r>
              <a:rPr lang="en-US" sz="1800" b="0" dirty="0" err="1" smtClean="0">
                <a:solidFill>
                  <a:srgbClr val="CC7832"/>
                </a:solidFill>
                <a:latin typeface="Consolas" panose="020B0609020204030204" pitchFamily="49" charset="0"/>
              </a:rPr>
              <a:t>int</a:t>
            </a:r>
            <a:r>
              <a:rPr lang="en-US" sz="1800" b="0" dirty="0" smtClean="0">
                <a:solidFill>
                  <a:srgbClr val="CC7832"/>
                </a:solidFill>
                <a:latin typeface="Consolas" panose="020B0609020204030204" pitchFamily="49" charset="0"/>
              </a:rPr>
              <a:t> </a:t>
            </a:r>
            <a:r>
              <a:rPr lang="en-US" sz="1800" b="0" dirty="0" err="1" smtClean="0">
                <a:solidFill>
                  <a:srgbClr val="A9B7C6"/>
                </a:solidFill>
                <a:latin typeface="Consolas" panose="020B0609020204030204" pitchFamily="49" charset="0"/>
              </a:rPr>
              <a:t>i</a:t>
            </a:r>
            <a:r>
              <a:rPr lang="en-US" sz="1800" b="0" dirty="0" smtClean="0">
                <a:solidFill>
                  <a:srgbClr val="A9B7C6"/>
                </a:solidFill>
                <a:latin typeface="Consolas" panose="020B0609020204030204" pitchFamily="49" charset="0"/>
              </a:rPr>
              <a:t>=</a:t>
            </a:r>
            <a:r>
              <a:rPr lang="en-US" sz="1800" b="0" dirty="0" smtClean="0">
                <a:solidFill>
                  <a:srgbClr val="6897BB"/>
                </a:solidFill>
                <a:latin typeface="Consolas" panose="020B0609020204030204" pitchFamily="49" charset="0"/>
              </a:rPr>
              <a:t>0</a:t>
            </a:r>
            <a:r>
              <a:rPr lang="en-US" sz="1800" b="0" dirty="0" smtClean="0">
                <a:solidFill>
                  <a:srgbClr val="CC7832"/>
                </a:solidFill>
                <a:latin typeface="Consolas" panose="020B0609020204030204" pitchFamily="49" charset="0"/>
              </a:rPr>
              <a:t>;</a:t>
            </a:r>
            <a:r>
              <a:rPr lang="en-US" sz="1800" b="0" dirty="0" smtClean="0">
                <a:solidFill>
                  <a:srgbClr val="A9B7C6"/>
                </a:solidFill>
                <a:latin typeface="Consolas" panose="020B0609020204030204" pitchFamily="49" charset="0"/>
              </a:rPr>
              <a:t>i&lt;</a:t>
            </a:r>
            <a:r>
              <a:rPr lang="en-US" sz="1800" b="0" dirty="0" err="1" smtClean="0">
                <a:solidFill>
                  <a:srgbClr val="A9B7C6"/>
                </a:solidFill>
                <a:latin typeface="Consolas" panose="020B0609020204030204" pitchFamily="49" charset="0"/>
              </a:rPr>
              <a:t>size</a:t>
            </a:r>
            <a:r>
              <a:rPr lang="en-US" sz="1800" b="0" dirty="0" err="1" smtClean="0">
                <a:solidFill>
                  <a:srgbClr val="CC7832"/>
                </a:solidFill>
                <a:latin typeface="Consolas" panose="020B0609020204030204" pitchFamily="49" charset="0"/>
              </a:rPr>
              <a:t>;</a:t>
            </a:r>
            <a:r>
              <a:rPr lang="en-US" sz="1800" b="0" dirty="0" err="1" smtClean="0">
                <a:solidFill>
                  <a:srgbClr val="A9B7C6"/>
                </a:solidFill>
                <a:latin typeface="Consolas" panose="020B0609020204030204" pitchFamily="49" charset="0"/>
              </a:rPr>
              <a:t>i</a:t>
            </a:r>
            <a:r>
              <a:rPr lang="en-US" sz="1800" b="0" dirty="0" smtClean="0">
                <a:solidFill>
                  <a:srgbClr val="A9B7C6"/>
                </a:solidFill>
                <a:latin typeface="Consolas" panose="020B0609020204030204" pitchFamily="49" charset="0"/>
              </a:rPr>
              <a:t>++)</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        {</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            inputs[</a:t>
            </a:r>
            <a:r>
              <a:rPr lang="en-US" sz="1800" b="0" dirty="0" err="1" smtClean="0">
                <a:solidFill>
                  <a:srgbClr val="A9B7C6"/>
                </a:solidFill>
                <a:latin typeface="Consolas" panose="020B0609020204030204" pitchFamily="49" charset="0"/>
              </a:rPr>
              <a:t>i</a:t>
            </a:r>
            <a:r>
              <a:rPr lang="en-US" sz="1800" b="0" dirty="0" smtClean="0">
                <a:solidFill>
                  <a:srgbClr val="A9B7C6"/>
                </a:solidFill>
                <a:latin typeface="Consolas" panose="020B0609020204030204" pitchFamily="49" charset="0"/>
              </a:rPr>
              <a:t>]=</a:t>
            </a:r>
            <a:r>
              <a:rPr lang="en-US" sz="1800" b="0" dirty="0" err="1" smtClean="0">
                <a:solidFill>
                  <a:srgbClr val="A9B7C6"/>
                </a:solidFill>
                <a:latin typeface="Consolas" panose="020B0609020204030204" pitchFamily="49" charset="0"/>
              </a:rPr>
              <a:t>scanner.nextInt</a:t>
            </a:r>
            <a:r>
              <a:rPr lang="en-US" sz="1800" b="0" dirty="0" smtClean="0">
                <a:solidFill>
                  <a:srgbClr val="A9B7C6"/>
                </a:solidFill>
                <a:latin typeface="Consolas" panose="020B0609020204030204" pitchFamily="49" charset="0"/>
              </a:rPr>
              <a:t>()</a:t>
            </a:r>
            <a:r>
              <a:rPr lang="en-US" sz="1800" b="0" dirty="0" smtClean="0">
                <a:solidFill>
                  <a:srgbClr val="CC7832"/>
                </a:solidFill>
                <a:latin typeface="Consolas" panose="020B0609020204030204" pitchFamily="49" charset="0"/>
              </a:rPr>
              <a:t>;</a:t>
            </a:r>
            <a:br>
              <a:rPr lang="en-US" sz="1800" b="0" dirty="0" smtClean="0">
                <a:solidFill>
                  <a:srgbClr val="CC7832"/>
                </a:solidFill>
                <a:latin typeface="Consolas" panose="020B0609020204030204" pitchFamily="49" charset="0"/>
              </a:rPr>
            </a:br>
            <a:r>
              <a:rPr lang="en-US" sz="1800" b="0" dirty="0" smtClean="0">
                <a:solidFill>
                  <a:srgbClr val="CC7832"/>
                </a:solidFill>
                <a:latin typeface="Consolas" panose="020B0609020204030204" pitchFamily="49" charset="0"/>
              </a:rPr>
              <a:t>        </a:t>
            </a:r>
            <a:r>
              <a:rPr lang="en-US" sz="1800" b="0" dirty="0" smtClean="0">
                <a:solidFill>
                  <a:srgbClr val="A9B7C6"/>
                </a:solidFill>
                <a:latin typeface="Consolas" panose="020B0609020204030204" pitchFamily="49" charset="0"/>
              </a:rPr>
              <a:t>}</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        </a:t>
            </a:r>
            <a:r>
              <a:rPr lang="en-US" sz="1800" b="0" dirty="0" smtClean="0">
                <a:solidFill>
                  <a:srgbClr val="CC7832"/>
                </a:solidFill>
                <a:latin typeface="Consolas" panose="020B0609020204030204" pitchFamily="49" charset="0"/>
              </a:rPr>
              <a:t>for</a:t>
            </a:r>
            <a:r>
              <a:rPr lang="en-US" sz="1800" b="0" dirty="0" smtClean="0">
                <a:solidFill>
                  <a:srgbClr val="A9B7C6"/>
                </a:solidFill>
                <a:latin typeface="Consolas" panose="020B0609020204030204" pitchFamily="49" charset="0"/>
              </a:rPr>
              <a:t>(</a:t>
            </a:r>
            <a:r>
              <a:rPr lang="en-US" sz="1800" b="0" dirty="0" err="1" smtClean="0">
                <a:solidFill>
                  <a:srgbClr val="CC7832"/>
                </a:solidFill>
                <a:latin typeface="Consolas" panose="020B0609020204030204" pitchFamily="49" charset="0"/>
              </a:rPr>
              <a:t>int</a:t>
            </a:r>
            <a:r>
              <a:rPr lang="en-US" sz="1800" b="0" dirty="0" smtClean="0">
                <a:solidFill>
                  <a:srgbClr val="CC7832"/>
                </a:solidFill>
                <a:latin typeface="Consolas" panose="020B0609020204030204" pitchFamily="49" charset="0"/>
              </a:rPr>
              <a:t> </a:t>
            </a:r>
            <a:r>
              <a:rPr lang="en-US" sz="1800" b="0" dirty="0" err="1" smtClean="0">
                <a:solidFill>
                  <a:srgbClr val="A9B7C6"/>
                </a:solidFill>
                <a:latin typeface="Consolas" panose="020B0609020204030204" pitchFamily="49" charset="0"/>
              </a:rPr>
              <a:t>number:inputs</a:t>
            </a:r>
            <a:r>
              <a:rPr lang="en-US" sz="1800" b="0" dirty="0" smtClean="0">
                <a:solidFill>
                  <a:srgbClr val="A9B7C6"/>
                </a:solidFill>
                <a:latin typeface="Consolas" panose="020B0609020204030204" pitchFamily="49" charset="0"/>
              </a:rPr>
              <a:t>)</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        {</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            </a:t>
            </a:r>
            <a:r>
              <a:rPr lang="en-US" sz="1800" b="0" dirty="0" err="1" smtClean="0">
                <a:solidFill>
                  <a:srgbClr val="A9B7C6"/>
                </a:solidFill>
                <a:latin typeface="Consolas" panose="020B0609020204030204" pitchFamily="49" charset="0"/>
              </a:rPr>
              <a:t>System.</a:t>
            </a:r>
            <a:r>
              <a:rPr lang="en-US" sz="1800" b="0" i="1" dirty="0" err="1" smtClean="0">
                <a:solidFill>
                  <a:srgbClr val="9876AA"/>
                </a:solidFill>
                <a:latin typeface="Consolas" panose="020B0609020204030204" pitchFamily="49" charset="0"/>
              </a:rPr>
              <a:t>out</a:t>
            </a:r>
            <a:r>
              <a:rPr lang="en-US" sz="1800" b="0" dirty="0" err="1" smtClean="0">
                <a:solidFill>
                  <a:srgbClr val="A9B7C6"/>
                </a:solidFill>
                <a:latin typeface="Consolas" panose="020B0609020204030204" pitchFamily="49" charset="0"/>
              </a:rPr>
              <a:t>.println</a:t>
            </a:r>
            <a:r>
              <a:rPr lang="en-US" sz="1800" b="0" dirty="0" smtClean="0">
                <a:solidFill>
                  <a:srgbClr val="A9B7C6"/>
                </a:solidFill>
                <a:latin typeface="Consolas" panose="020B0609020204030204" pitchFamily="49" charset="0"/>
              </a:rPr>
              <a:t>(number)</a:t>
            </a:r>
            <a:r>
              <a:rPr lang="en-US" sz="1800" b="0" dirty="0" smtClean="0">
                <a:solidFill>
                  <a:srgbClr val="CC7832"/>
                </a:solidFill>
                <a:latin typeface="Consolas" panose="020B0609020204030204" pitchFamily="49" charset="0"/>
              </a:rPr>
              <a:t>;</a:t>
            </a:r>
            <a:br>
              <a:rPr lang="en-US" sz="1800" b="0" dirty="0" smtClean="0">
                <a:solidFill>
                  <a:srgbClr val="CC7832"/>
                </a:solidFill>
                <a:latin typeface="Consolas" panose="020B0609020204030204" pitchFamily="49" charset="0"/>
              </a:rPr>
            </a:br>
            <a:r>
              <a:rPr lang="en-US" sz="1800" b="0" dirty="0" smtClean="0">
                <a:solidFill>
                  <a:srgbClr val="CC7832"/>
                </a:solidFill>
                <a:latin typeface="Consolas" panose="020B0609020204030204" pitchFamily="49" charset="0"/>
              </a:rPr>
              <a:t>        </a:t>
            </a:r>
            <a:r>
              <a:rPr lang="en-US" sz="1800" b="0" dirty="0" smtClean="0">
                <a:solidFill>
                  <a:srgbClr val="A9B7C6"/>
                </a:solidFill>
                <a:latin typeface="Consolas" panose="020B0609020204030204" pitchFamily="49" charset="0"/>
              </a:rPr>
              <a:t>}</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    }</a:t>
            </a:r>
            <a:br>
              <a:rPr lang="en-US" sz="1800" b="0" dirty="0" smtClean="0">
                <a:solidFill>
                  <a:srgbClr val="A9B7C6"/>
                </a:solidFill>
                <a:latin typeface="Consolas" panose="020B0609020204030204" pitchFamily="49" charset="0"/>
              </a:rPr>
            </a:br>
            <a:r>
              <a:rPr lang="en-US" sz="1800" b="0" dirty="0" smtClean="0">
                <a:solidFill>
                  <a:srgbClr val="A9B7C6"/>
                </a:solidFill>
                <a:latin typeface="Consolas" panose="020B0609020204030204" pitchFamily="49" charset="0"/>
              </a:rPr>
              <a:t>}</a:t>
            </a:r>
            <a:br>
              <a:rPr lang="en-US" sz="1800" b="0" dirty="0" smtClean="0">
                <a:solidFill>
                  <a:srgbClr val="A9B7C6"/>
                </a:solidFill>
                <a:latin typeface="Consolas" panose="020B0609020204030204" pitchFamily="49" charset="0"/>
              </a:rPr>
            </a:br>
            <a:endParaRPr lang="en-US" sz="2800" b="0" dirty="0" smtClean="0">
              <a:solidFill>
                <a:prstClr val="black"/>
              </a:solidFill>
              <a:latin typeface="Arial" panose="020B0604020202020204" pitchFamily="34" charset="0"/>
            </a:endParaRPr>
          </a:p>
        </p:txBody>
      </p:sp>
    </p:spTree>
    <p:extLst>
      <p:ext uri="{BB962C8B-B14F-4D97-AF65-F5344CB8AC3E}">
        <p14:creationId xmlns:p14="http://schemas.microsoft.com/office/powerpoint/2010/main" val="2583527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experiments - 1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37</a:t>
            </a:fld>
            <a:endParaRPr lang="en-US">
              <a:solidFill>
                <a:prstClr val="black">
                  <a:tint val="75000"/>
                </a:prstClr>
              </a:solidFill>
            </a:endParaRPr>
          </a:p>
        </p:txBody>
      </p:sp>
      <p:pic>
        <p:nvPicPr>
          <p:cNvPr id="10" name="Content Placeholder 9"/>
          <p:cNvPicPr>
            <a:picLocks noGrp="1" noChangeAspect="1"/>
          </p:cNvPicPr>
          <p:nvPr>
            <p:ph idx="1"/>
          </p:nvPr>
        </p:nvPicPr>
        <p:blipFill>
          <a:blip r:embed="rId2"/>
          <a:stretch>
            <a:fillRect/>
          </a:stretch>
        </p:blipFill>
        <p:spPr>
          <a:xfrm>
            <a:off x="381000" y="1219200"/>
            <a:ext cx="8458200" cy="5584634"/>
          </a:xfrm>
          <a:prstGeom prst="rect">
            <a:avLst/>
          </a:prstGeom>
        </p:spPr>
      </p:pic>
    </p:spTree>
    <p:extLst>
      <p:ext uri="{BB962C8B-B14F-4D97-AF65-F5344CB8AC3E}">
        <p14:creationId xmlns:p14="http://schemas.microsoft.com/office/powerpoint/2010/main" val="2822860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experiments - 2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38</a:t>
            </a:fld>
            <a:endParaRPr lang="en-US">
              <a:solidFill>
                <a:prstClr val="black">
                  <a:tint val="75000"/>
                </a:prstClr>
              </a:solidFill>
            </a:endParaRPr>
          </a:p>
        </p:txBody>
      </p:sp>
      <p:pic>
        <p:nvPicPr>
          <p:cNvPr id="8" name="Content Placeholder 7"/>
          <p:cNvPicPr>
            <a:picLocks noGrp="1" noChangeAspect="1"/>
          </p:cNvPicPr>
          <p:nvPr>
            <p:ph idx="1"/>
          </p:nvPr>
        </p:nvPicPr>
        <p:blipFill>
          <a:blip r:embed="rId2"/>
          <a:stretch>
            <a:fillRect/>
          </a:stretch>
        </p:blipFill>
        <p:spPr>
          <a:xfrm>
            <a:off x="914400" y="1417638"/>
            <a:ext cx="7991690" cy="4678362"/>
          </a:xfrm>
          <a:prstGeom prst="rect">
            <a:avLst/>
          </a:prstGeom>
        </p:spPr>
      </p:pic>
    </p:spTree>
    <p:extLst>
      <p:ext uri="{BB962C8B-B14F-4D97-AF65-F5344CB8AC3E}">
        <p14:creationId xmlns:p14="http://schemas.microsoft.com/office/powerpoint/2010/main" val="1328038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experiments - 3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39</a:t>
            </a:fld>
            <a:endParaRPr lang="en-US">
              <a:solidFill>
                <a:prstClr val="black">
                  <a:tint val="75000"/>
                </a:prstClr>
              </a:solidFill>
            </a:endParaRPr>
          </a:p>
        </p:txBody>
      </p:sp>
      <p:pic>
        <p:nvPicPr>
          <p:cNvPr id="6" name="Content Placeholder 5"/>
          <p:cNvPicPr>
            <a:picLocks noGrp="1" noChangeAspect="1"/>
          </p:cNvPicPr>
          <p:nvPr>
            <p:ph idx="1"/>
          </p:nvPr>
        </p:nvPicPr>
        <p:blipFill>
          <a:blip r:embed="rId2"/>
          <a:stretch>
            <a:fillRect/>
          </a:stretch>
        </p:blipFill>
        <p:spPr>
          <a:xfrm>
            <a:off x="381000" y="1153052"/>
            <a:ext cx="8458200" cy="5708728"/>
          </a:xfrm>
          <a:prstGeom prst="rect">
            <a:avLst/>
          </a:prstGeom>
        </p:spPr>
      </p:pic>
    </p:spTree>
    <p:extLst>
      <p:ext uri="{BB962C8B-B14F-4D97-AF65-F5344CB8AC3E}">
        <p14:creationId xmlns:p14="http://schemas.microsoft.com/office/powerpoint/2010/main" val="3684440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smtClean="0"/>
              <a:t>Java Arrays Cont.</a:t>
            </a:r>
            <a:endParaRPr lang="en-US"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a:t>
            </a:fld>
            <a:endParaRPr lang="en-US" dirty="0"/>
          </a:p>
        </p:txBody>
      </p:sp>
      <p:sp>
        <p:nvSpPr>
          <p:cNvPr id="8" name="Rectangle 3"/>
          <p:cNvSpPr txBox="1">
            <a:spLocks noChangeArrowheads="1"/>
          </p:cNvSpPr>
          <p:nvPr/>
        </p:nvSpPr>
        <p:spPr bwMode="auto">
          <a:xfrm>
            <a:off x="463062" y="1024581"/>
            <a:ext cx="7772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pPr eaLnBrk="1" hangingPunct="1"/>
            <a:r>
              <a:rPr lang="en-US" sz="2400" kern="0" dirty="0" smtClean="0"/>
              <a:t>Arrays </a:t>
            </a:r>
            <a:r>
              <a:rPr lang="en-US" sz="2400" u="sng" kern="0" dirty="0" smtClean="0"/>
              <a:t>are just like objects and manipulated by reference</a:t>
            </a:r>
          </a:p>
          <a:p>
            <a:pPr eaLnBrk="1" hangingPunct="1"/>
            <a:r>
              <a:rPr lang="en-US" sz="2400" kern="0" dirty="0" smtClean="0"/>
              <a:t>They are dynamically created with </a:t>
            </a:r>
            <a:r>
              <a:rPr lang="en-US" sz="2400" kern="0" dirty="0" smtClean="0">
                <a:solidFill>
                  <a:srgbClr val="00B050"/>
                </a:solidFill>
              </a:rPr>
              <a:t>new</a:t>
            </a:r>
          </a:p>
          <a:p>
            <a:pPr eaLnBrk="1" hangingPunct="1"/>
            <a:r>
              <a:rPr lang="en-US" sz="2400" kern="0" dirty="0" smtClean="0"/>
              <a:t>They are automatically garbage collected when no longer referenced to.</a:t>
            </a:r>
          </a:p>
          <a:p>
            <a:pPr eaLnBrk="1" hangingPunct="1"/>
            <a:r>
              <a:rPr lang="en-US" sz="2400" kern="0" dirty="0" smtClean="0">
                <a:solidFill>
                  <a:srgbClr val="00B050"/>
                </a:solidFill>
              </a:rPr>
              <a:t>length</a:t>
            </a:r>
            <a:r>
              <a:rPr lang="en-US" sz="2400" kern="0" dirty="0" smtClean="0">
                <a:solidFill>
                  <a:srgbClr val="66FF33"/>
                </a:solidFill>
              </a:rPr>
              <a:t> </a:t>
            </a:r>
            <a:r>
              <a:rPr lang="en-US" sz="2400" kern="0" dirty="0" smtClean="0"/>
              <a:t>is a property provided by the Java platform for all arrays. </a:t>
            </a:r>
          </a:p>
        </p:txBody>
      </p:sp>
      <p:sp>
        <p:nvSpPr>
          <p:cNvPr id="9" name="AutoShape 4"/>
          <p:cNvSpPr>
            <a:spLocks noChangeArrowheads="1"/>
          </p:cNvSpPr>
          <p:nvPr/>
        </p:nvSpPr>
        <p:spPr bwMode="auto">
          <a:xfrm>
            <a:off x="5470037" y="41546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10" name="AutoShape 5"/>
          <p:cNvSpPr>
            <a:spLocks noChangeArrowheads="1"/>
          </p:cNvSpPr>
          <p:nvPr/>
        </p:nvSpPr>
        <p:spPr bwMode="auto">
          <a:xfrm>
            <a:off x="6155837" y="41546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11" name="AutoShape 6"/>
          <p:cNvSpPr>
            <a:spLocks noChangeArrowheads="1"/>
          </p:cNvSpPr>
          <p:nvPr/>
        </p:nvSpPr>
        <p:spPr bwMode="auto">
          <a:xfrm>
            <a:off x="6841637" y="41546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12" name="AutoShape 7"/>
          <p:cNvSpPr>
            <a:spLocks noChangeArrowheads="1"/>
          </p:cNvSpPr>
          <p:nvPr/>
        </p:nvSpPr>
        <p:spPr bwMode="auto">
          <a:xfrm>
            <a:off x="7527437" y="41546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13" name="AutoShape 8"/>
          <p:cNvSpPr>
            <a:spLocks noChangeArrowheads="1"/>
          </p:cNvSpPr>
          <p:nvPr/>
        </p:nvSpPr>
        <p:spPr bwMode="auto">
          <a:xfrm>
            <a:off x="8213237" y="41546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14" name="Line 9"/>
          <p:cNvSpPr>
            <a:spLocks noChangeShapeType="1"/>
          </p:cNvSpPr>
          <p:nvPr/>
        </p:nvSpPr>
        <p:spPr bwMode="auto">
          <a:xfrm flipV="1">
            <a:off x="8533912" y="3773661"/>
            <a:ext cx="4763" cy="5016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0"/>
          <p:cNvSpPr>
            <a:spLocks/>
          </p:cNvSpPr>
          <p:nvPr/>
        </p:nvSpPr>
        <p:spPr bwMode="auto">
          <a:xfrm rot="5400000">
            <a:off x="6771787" y="3732386"/>
            <a:ext cx="152400" cy="2743200"/>
          </a:xfrm>
          <a:prstGeom prst="rightBrace">
            <a:avLst>
              <a:gd name="adj1" fmla="val 1264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16" name="Text Box 11"/>
          <p:cNvSpPr txBox="1">
            <a:spLocks noChangeArrowheads="1"/>
          </p:cNvSpPr>
          <p:nvPr/>
        </p:nvSpPr>
        <p:spPr bwMode="auto">
          <a:xfrm>
            <a:off x="8229112" y="3392661"/>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x[4]</a:t>
            </a:r>
          </a:p>
        </p:txBody>
      </p:sp>
      <p:sp>
        <p:nvSpPr>
          <p:cNvPr id="17" name="Text Box 12"/>
          <p:cNvSpPr txBox="1">
            <a:spLocks noChangeArrowheads="1"/>
          </p:cNvSpPr>
          <p:nvPr/>
        </p:nvSpPr>
        <p:spPr bwMode="auto">
          <a:xfrm>
            <a:off x="6330462" y="5083349"/>
            <a:ext cx="927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sz="1800" b="0" dirty="0" err="1" smtClean="0">
                <a:ea typeface="굴림" pitchFamily="50" charset="-127"/>
              </a:rPr>
              <a:t>y.length</a:t>
            </a:r>
            <a:endParaRPr kumimoji="1" lang="en-US" altLang="ko-KR" sz="1800" b="0" dirty="0">
              <a:ea typeface="굴림" pitchFamily="50" charset="-127"/>
            </a:endParaRPr>
          </a:p>
        </p:txBody>
      </p:sp>
      <p:sp>
        <p:nvSpPr>
          <p:cNvPr id="18" name="Text Box 13"/>
          <p:cNvSpPr txBox="1">
            <a:spLocks noChangeArrowheads="1"/>
          </p:cNvSpPr>
          <p:nvPr/>
        </p:nvSpPr>
        <p:spPr bwMode="auto">
          <a:xfrm>
            <a:off x="731350" y="3570849"/>
            <a:ext cx="1242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dirty="0" err="1">
                <a:ea typeface="굴림" pitchFamily="50" charset="-127"/>
              </a:rPr>
              <a:t>int</a:t>
            </a:r>
            <a:r>
              <a:rPr kumimoji="1" lang="en-US" altLang="ko-KR" b="0" dirty="0">
                <a:ea typeface="굴림" pitchFamily="50" charset="-127"/>
              </a:rPr>
              <a:t> </a:t>
            </a:r>
            <a:r>
              <a:rPr kumimoji="1" lang="en-US" altLang="ko-KR" b="0" dirty="0" smtClean="0">
                <a:ea typeface="굴림" pitchFamily="50" charset="-127"/>
              </a:rPr>
              <a:t>[ ] </a:t>
            </a:r>
            <a:r>
              <a:rPr kumimoji="1" lang="en-US" altLang="ko-KR" b="0" dirty="0">
                <a:ea typeface="굴림" pitchFamily="50" charset="-127"/>
              </a:rPr>
              <a:t>a ;</a:t>
            </a:r>
          </a:p>
        </p:txBody>
      </p:sp>
      <p:sp>
        <p:nvSpPr>
          <p:cNvPr id="19" name="Text Box 14"/>
          <p:cNvSpPr txBox="1">
            <a:spLocks noChangeArrowheads="1"/>
          </p:cNvSpPr>
          <p:nvPr/>
        </p:nvSpPr>
        <p:spPr bwMode="auto">
          <a:xfrm>
            <a:off x="731350" y="4028049"/>
            <a:ext cx="313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dirty="0" err="1">
                <a:ea typeface="굴림" pitchFamily="50" charset="-127"/>
              </a:rPr>
              <a:t>int</a:t>
            </a:r>
            <a:r>
              <a:rPr kumimoji="1" lang="en-US" altLang="ko-KR" b="0" dirty="0">
                <a:ea typeface="굴림" pitchFamily="50" charset="-127"/>
              </a:rPr>
              <a:t>  [ ]  x = new </a:t>
            </a:r>
            <a:r>
              <a:rPr kumimoji="1" lang="en-US" altLang="ko-KR" b="0" dirty="0" err="1">
                <a:ea typeface="굴림" pitchFamily="50" charset="-127"/>
              </a:rPr>
              <a:t>int</a:t>
            </a:r>
            <a:r>
              <a:rPr kumimoji="1" lang="en-US" altLang="ko-KR" b="0" dirty="0">
                <a:ea typeface="굴림" pitchFamily="50" charset="-127"/>
              </a:rPr>
              <a:t> [ 5 ];</a:t>
            </a:r>
          </a:p>
        </p:txBody>
      </p:sp>
      <p:sp>
        <p:nvSpPr>
          <p:cNvPr id="20" name="AutoShape 15"/>
          <p:cNvSpPr>
            <a:spLocks noChangeArrowheads="1"/>
          </p:cNvSpPr>
          <p:nvPr/>
        </p:nvSpPr>
        <p:spPr bwMode="auto">
          <a:xfrm>
            <a:off x="4327037" y="35450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null</a:t>
            </a:r>
            <a:endParaRPr lang="en-US" dirty="0">
              <a:solidFill>
                <a:srgbClr val="FF0000"/>
              </a:solidFill>
            </a:endParaRPr>
          </a:p>
        </p:txBody>
      </p:sp>
      <p:sp>
        <p:nvSpPr>
          <p:cNvPr id="21" name="Text Box 16"/>
          <p:cNvSpPr txBox="1">
            <a:spLocks noChangeArrowheads="1"/>
          </p:cNvSpPr>
          <p:nvPr/>
        </p:nvSpPr>
        <p:spPr bwMode="auto">
          <a:xfrm>
            <a:off x="4012712" y="3468861"/>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a</a:t>
            </a:r>
          </a:p>
        </p:txBody>
      </p:sp>
      <p:sp>
        <p:nvSpPr>
          <p:cNvPr id="22" name="Text Box 17"/>
          <p:cNvSpPr txBox="1">
            <a:spLocks noChangeArrowheads="1"/>
          </p:cNvSpPr>
          <p:nvPr/>
        </p:nvSpPr>
        <p:spPr bwMode="auto">
          <a:xfrm>
            <a:off x="731350" y="4657460"/>
            <a:ext cx="3236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dirty="0" err="1">
                <a:ea typeface="굴림" pitchFamily="50" charset="-127"/>
              </a:rPr>
              <a:t>int</a:t>
            </a:r>
            <a:r>
              <a:rPr kumimoji="1" lang="en-US" altLang="ko-KR" b="0" dirty="0">
                <a:ea typeface="굴림" pitchFamily="50" charset="-127"/>
              </a:rPr>
              <a:t>  [ ] y  = { 3, 4, 10, 6};</a:t>
            </a:r>
          </a:p>
        </p:txBody>
      </p:sp>
      <p:sp>
        <p:nvSpPr>
          <p:cNvPr id="23" name="AutoShape 18"/>
          <p:cNvSpPr>
            <a:spLocks noChangeArrowheads="1"/>
          </p:cNvSpPr>
          <p:nvPr/>
        </p:nvSpPr>
        <p:spPr bwMode="auto">
          <a:xfrm>
            <a:off x="5476387" y="4646786"/>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b="0">
                <a:solidFill>
                  <a:srgbClr val="FF0000"/>
                </a:solidFill>
                <a:ea typeface="굴림" pitchFamily="50" charset="-127"/>
              </a:rPr>
              <a:t>3</a:t>
            </a:r>
          </a:p>
        </p:txBody>
      </p:sp>
      <p:sp>
        <p:nvSpPr>
          <p:cNvPr id="24" name="AutoShape 19"/>
          <p:cNvSpPr>
            <a:spLocks noChangeArrowheads="1"/>
          </p:cNvSpPr>
          <p:nvPr/>
        </p:nvSpPr>
        <p:spPr bwMode="auto">
          <a:xfrm>
            <a:off x="6162187" y="4646786"/>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b="0">
                <a:solidFill>
                  <a:srgbClr val="FF0000"/>
                </a:solidFill>
                <a:ea typeface="굴림" pitchFamily="50" charset="-127"/>
              </a:rPr>
              <a:t>4</a:t>
            </a:r>
          </a:p>
        </p:txBody>
      </p:sp>
      <p:sp>
        <p:nvSpPr>
          <p:cNvPr id="25" name="AutoShape 20"/>
          <p:cNvSpPr>
            <a:spLocks noChangeArrowheads="1"/>
          </p:cNvSpPr>
          <p:nvPr/>
        </p:nvSpPr>
        <p:spPr bwMode="auto">
          <a:xfrm>
            <a:off x="6847987" y="4646786"/>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b="0">
                <a:solidFill>
                  <a:srgbClr val="FF0000"/>
                </a:solidFill>
                <a:ea typeface="굴림" pitchFamily="50" charset="-127"/>
              </a:rPr>
              <a:t>10</a:t>
            </a:r>
          </a:p>
        </p:txBody>
      </p:sp>
      <p:sp>
        <p:nvSpPr>
          <p:cNvPr id="26" name="AutoShape 21"/>
          <p:cNvSpPr>
            <a:spLocks noChangeArrowheads="1"/>
          </p:cNvSpPr>
          <p:nvPr/>
        </p:nvSpPr>
        <p:spPr bwMode="auto">
          <a:xfrm>
            <a:off x="7533787" y="4646786"/>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ko-KR" altLang="en-US" b="0">
                <a:solidFill>
                  <a:srgbClr val="FF0000"/>
                </a:solidFill>
                <a:ea typeface="굴림" pitchFamily="50" charset="-127"/>
              </a:rPr>
              <a:t>6</a:t>
            </a:r>
          </a:p>
        </p:txBody>
      </p:sp>
      <p:sp>
        <p:nvSpPr>
          <p:cNvPr id="27" name="AutoShape 24"/>
          <p:cNvSpPr>
            <a:spLocks noChangeArrowheads="1"/>
          </p:cNvSpPr>
          <p:nvPr/>
        </p:nvSpPr>
        <p:spPr bwMode="auto">
          <a:xfrm>
            <a:off x="4327037" y="41546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8" name="Text Box 25"/>
          <p:cNvSpPr txBox="1">
            <a:spLocks noChangeArrowheads="1"/>
          </p:cNvSpPr>
          <p:nvPr/>
        </p:nvSpPr>
        <p:spPr bwMode="auto">
          <a:xfrm>
            <a:off x="4012712" y="411973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x</a:t>
            </a:r>
          </a:p>
        </p:txBody>
      </p:sp>
      <p:sp>
        <p:nvSpPr>
          <p:cNvPr id="29" name="Line 26"/>
          <p:cNvSpPr>
            <a:spLocks noChangeShapeType="1"/>
          </p:cNvSpPr>
          <p:nvPr/>
        </p:nvSpPr>
        <p:spPr bwMode="auto">
          <a:xfrm flipV="1">
            <a:off x="4631837" y="4307061"/>
            <a:ext cx="84296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27"/>
          <p:cNvSpPr>
            <a:spLocks noChangeArrowheads="1"/>
          </p:cNvSpPr>
          <p:nvPr/>
        </p:nvSpPr>
        <p:spPr bwMode="auto">
          <a:xfrm>
            <a:off x="4327037" y="4722986"/>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31" name="Text Box 28"/>
          <p:cNvSpPr txBox="1">
            <a:spLocks noChangeArrowheads="1"/>
          </p:cNvSpPr>
          <p:nvPr/>
        </p:nvSpPr>
        <p:spPr bwMode="auto">
          <a:xfrm>
            <a:off x="4012712" y="461186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y</a:t>
            </a:r>
          </a:p>
        </p:txBody>
      </p:sp>
      <p:sp>
        <p:nvSpPr>
          <p:cNvPr id="32" name="Line 29"/>
          <p:cNvSpPr>
            <a:spLocks noChangeShapeType="1"/>
          </p:cNvSpPr>
          <p:nvPr/>
        </p:nvSpPr>
        <p:spPr bwMode="auto">
          <a:xfrm flipV="1">
            <a:off x="4631837" y="4875386"/>
            <a:ext cx="84296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30"/>
          <p:cNvSpPr txBox="1">
            <a:spLocks noChangeArrowheads="1"/>
          </p:cNvSpPr>
          <p:nvPr/>
        </p:nvSpPr>
        <p:spPr bwMode="auto">
          <a:xfrm>
            <a:off x="731350" y="5247249"/>
            <a:ext cx="306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dirty="0">
                <a:ea typeface="굴림" pitchFamily="50" charset="-127"/>
              </a:rPr>
              <a:t>y  = x;	// old object lost</a:t>
            </a:r>
          </a:p>
        </p:txBody>
      </p:sp>
      <p:sp>
        <p:nvSpPr>
          <p:cNvPr id="34" name="AutoShape 31"/>
          <p:cNvSpPr>
            <a:spLocks noChangeArrowheads="1"/>
          </p:cNvSpPr>
          <p:nvPr/>
        </p:nvSpPr>
        <p:spPr bwMode="auto">
          <a:xfrm>
            <a:off x="5492262" y="57548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35" name="AutoShape 32"/>
          <p:cNvSpPr>
            <a:spLocks noChangeArrowheads="1"/>
          </p:cNvSpPr>
          <p:nvPr/>
        </p:nvSpPr>
        <p:spPr bwMode="auto">
          <a:xfrm>
            <a:off x="6178062" y="57548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36" name="AutoShape 33"/>
          <p:cNvSpPr>
            <a:spLocks noChangeArrowheads="1"/>
          </p:cNvSpPr>
          <p:nvPr/>
        </p:nvSpPr>
        <p:spPr bwMode="auto">
          <a:xfrm>
            <a:off x="6863862" y="57548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37" name="AutoShape 34"/>
          <p:cNvSpPr>
            <a:spLocks noChangeArrowheads="1"/>
          </p:cNvSpPr>
          <p:nvPr/>
        </p:nvSpPr>
        <p:spPr bwMode="auto">
          <a:xfrm>
            <a:off x="7549662" y="57548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38" name="AutoShape 35"/>
          <p:cNvSpPr>
            <a:spLocks noChangeArrowheads="1"/>
          </p:cNvSpPr>
          <p:nvPr/>
        </p:nvSpPr>
        <p:spPr bwMode="auto">
          <a:xfrm>
            <a:off x="8235462" y="57548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39" name="AutoShape 36"/>
          <p:cNvSpPr>
            <a:spLocks noChangeArrowheads="1"/>
          </p:cNvSpPr>
          <p:nvPr/>
        </p:nvSpPr>
        <p:spPr bwMode="auto">
          <a:xfrm>
            <a:off x="4327037" y="5332586"/>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40" name="Text Box 37"/>
          <p:cNvSpPr txBox="1">
            <a:spLocks noChangeArrowheads="1"/>
          </p:cNvSpPr>
          <p:nvPr/>
        </p:nvSpPr>
        <p:spPr bwMode="auto">
          <a:xfrm>
            <a:off x="4012712" y="5221461"/>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x</a:t>
            </a:r>
          </a:p>
        </p:txBody>
      </p:sp>
      <p:sp>
        <p:nvSpPr>
          <p:cNvPr id="41" name="Line 38"/>
          <p:cNvSpPr>
            <a:spLocks noChangeShapeType="1"/>
          </p:cNvSpPr>
          <p:nvPr/>
        </p:nvSpPr>
        <p:spPr bwMode="auto">
          <a:xfrm>
            <a:off x="4631837" y="5484986"/>
            <a:ext cx="860425" cy="3460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AutoShape 39"/>
          <p:cNvSpPr>
            <a:spLocks noChangeArrowheads="1"/>
          </p:cNvSpPr>
          <p:nvPr/>
        </p:nvSpPr>
        <p:spPr bwMode="auto">
          <a:xfrm>
            <a:off x="4327037" y="5831061"/>
            <a:ext cx="685800" cy="381000"/>
          </a:xfrm>
          <a:prstGeom prst="flowChartProcess">
            <a:avLst/>
          </a:prstGeom>
          <a:gradFill rotWithShape="0">
            <a:gsLst>
              <a:gs pos="0">
                <a:srgbClr val="000000"/>
              </a:gs>
              <a:gs pos="50000">
                <a:srgbClr val="FFCCFF"/>
              </a:gs>
              <a:gs pos="100000">
                <a:srgbClr val="000000"/>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43" name="Text Box 40"/>
          <p:cNvSpPr txBox="1">
            <a:spLocks noChangeArrowheads="1"/>
          </p:cNvSpPr>
          <p:nvPr/>
        </p:nvSpPr>
        <p:spPr bwMode="auto">
          <a:xfrm>
            <a:off x="4012712" y="571993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y</a:t>
            </a:r>
          </a:p>
        </p:txBody>
      </p:sp>
      <p:sp>
        <p:nvSpPr>
          <p:cNvPr id="44" name="Line 41"/>
          <p:cNvSpPr>
            <a:spLocks noChangeShapeType="1"/>
          </p:cNvSpPr>
          <p:nvPr/>
        </p:nvSpPr>
        <p:spPr bwMode="auto">
          <a:xfrm flipV="1">
            <a:off x="4631837" y="5983461"/>
            <a:ext cx="842963"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22246993"/>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57"/>
            <a:ext cx="8229600" cy="1143000"/>
          </a:xfrm>
        </p:spPr>
        <p:txBody>
          <a:bodyPr/>
          <a:lstStyle/>
          <a:p>
            <a:r>
              <a:rPr lang="en-US" dirty="0" smtClean="0"/>
              <a:t>Today’s experiments - </a:t>
            </a:r>
            <a:r>
              <a:rPr lang="en-US" dirty="0"/>
              <a:t>4</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40</a:t>
            </a:fld>
            <a:endParaRPr lang="en-US">
              <a:solidFill>
                <a:prstClr val="black">
                  <a:tint val="75000"/>
                </a:prstClr>
              </a:solidFill>
            </a:endParaRPr>
          </a:p>
        </p:txBody>
      </p:sp>
      <p:pic>
        <p:nvPicPr>
          <p:cNvPr id="8" name="Content Placeholder 7"/>
          <p:cNvPicPr>
            <a:picLocks noGrp="1" noChangeAspect="1"/>
          </p:cNvPicPr>
          <p:nvPr>
            <p:ph idx="1"/>
          </p:nvPr>
        </p:nvPicPr>
        <p:blipFill>
          <a:blip r:embed="rId2"/>
          <a:stretch>
            <a:fillRect/>
          </a:stretch>
        </p:blipFill>
        <p:spPr>
          <a:xfrm>
            <a:off x="609600" y="914400"/>
            <a:ext cx="7848600" cy="5943600"/>
          </a:xfrm>
          <a:prstGeom prst="rect">
            <a:avLst/>
          </a:prstGeom>
        </p:spPr>
      </p:pic>
    </p:spTree>
    <p:extLst>
      <p:ext uri="{BB962C8B-B14F-4D97-AF65-F5344CB8AC3E}">
        <p14:creationId xmlns:p14="http://schemas.microsoft.com/office/powerpoint/2010/main" val="2057386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experiments - 5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41</a:t>
            </a:fld>
            <a:endParaRPr lang="en-US">
              <a:solidFill>
                <a:prstClr val="black">
                  <a:tint val="75000"/>
                </a:prstClr>
              </a:solidFill>
            </a:endParaRPr>
          </a:p>
        </p:txBody>
      </p:sp>
      <p:pic>
        <p:nvPicPr>
          <p:cNvPr id="4" name="Content Placeholder 3"/>
          <p:cNvPicPr>
            <a:picLocks noGrp="1" noChangeAspect="1"/>
          </p:cNvPicPr>
          <p:nvPr>
            <p:ph idx="1"/>
          </p:nvPr>
        </p:nvPicPr>
        <p:blipFill>
          <a:blip r:embed="rId2"/>
          <a:stretch>
            <a:fillRect/>
          </a:stretch>
        </p:blipFill>
        <p:spPr>
          <a:xfrm>
            <a:off x="761999" y="1295400"/>
            <a:ext cx="7882217" cy="5060950"/>
          </a:xfrm>
          <a:prstGeom prst="rect">
            <a:avLst/>
          </a:prstGeom>
        </p:spPr>
      </p:pic>
    </p:spTree>
    <p:extLst>
      <p:ext uri="{BB962C8B-B14F-4D97-AF65-F5344CB8AC3E}">
        <p14:creationId xmlns:p14="http://schemas.microsoft.com/office/powerpoint/2010/main" val="817664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5250" y="0"/>
            <a:ext cx="9048750" cy="869517"/>
          </a:xfrm>
        </p:spPr>
        <p:txBody>
          <a:bodyPr/>
          <a:lstStyle/>
          <a:p>
            <a:pPr eaLnBrk="1" hangingPunct="1"/>
            <a:r>
              <a:rPr lang="en-US" b="1" dirty="0" smtClean="0">
                <a:solidFill>
                  <a:schemeClr val="tx1"/>
                </a:solidFill>
              </a:rPr>
              <a:t>Dynamic Array Expansion</a:t>
            </a:r>
          </a:p>
        </p:txBody>
      </p:sp>
      <p:sp>
        <p:nvSpPr>
          <p:cNvPr id="20483" name="Rectangle 3"/>
          <p:cNvSpPr>
            <a:spLocks noGrp="1" noChangeArrowheads="1"/>
          </p:cNvSpPr>
          <p:nvPr>
            <p:ph type="body" idx="1"/>
          </p:nvPr>
        </p:nvSpPr>
        <p:spPr>
          <a:xfrm>
            <a:off x="685800" y="1219200"/>
            <a:ext cx="3581400" cy="4953000"/>
          </a:xfrm>
        </p:spPr>
        <p:txBody>
          <a:bodyPr/>
          <a:lstStyle/>
          <a:p>
            <a:pPr eaLnBrk="1" hangingPunct="1">
              <a:lnSpc>
                <a:spcPct val="150000"/>
              </a:lnSpc>
              <a:spcBef>
                <a:spcPct val="0"/>
              </a:spcBef>
              <a:buFontTx/>
              <a:buNone/>
            </a:pPr>
            <a:r>
              <a:rPr lang="en-US" altLang="ko-KR" sz="2400" dirty="0" err="1" smtClean="0">
                <a:solidFill>
                  <a:srgbClr val="00B050"/>
                </a:solidFill>
                <a:latin typeface="Arial" charset="0"/>
                <a:ea typeface="굴림" pitchFamily="50" charset="-127"/>
              </a:rPr>
              <a:t>int</a:t>
            </a:r>
            <a:r>
              <a:rPr lang="en-US" altLang="ko-KR" sz="2400" dirty="0" smtClean="0">
                <a:latin typeface="Arial" charset="0"/>
                <a:ea typeface="굴림" pitchFamily="50" charset="-127"/>
              </a:rPr>
              <a:t> [ ] a = </a:t>
            </a:r>
            <a:r>
              <a:rPr lang="en-US" altLang="ko-KR" sz="2400" dirty="0" smtClean="0">
                <a:solidFill>
                  <a:srgbClr val="00B050"/>
                </a:solidFill>
                <a:latin typeface="Arial" charset="0"/>
                <a:ea typeface="굴림" pitchFamily="50" charset="-127"/>
              </a:rPr>
              <a:t>new </a:t>
            </a:r>
            <a:r>
              <a:rPr lang="en-US" altLang="ko-KR" sz="2400" dirty="0" err="1" smtClean="0">
                <a:solidFill>
                  <a:srgbClr val="00B050"/>
                </a:solidFill>
                <a:latin typeface="Arial" charset="0"/>
                <a:ea typeface="굴림" pitchFamily="50" charset="-127"/>
              </a:rPr>
              <a:t>int</a:t>
            </a:r>
            <a:r>
              <a:rPr lang="en-US" altLang="ko-KR" sz="2400" dirty="0" smtClean="0">
                <a:solidFill>
                  <a:srgbClr val="00B050"/>
                </a:solidFill>
                <a:latin typeface="Arial" charset="0"/>
                <a:ea typeface="굴림" pitchFamily="50" charset="-127"/>
              </a:rPr>
              <a:t> </a:t>
            </a:r>
            <a:r>
              <a:rPr lang="en-US" altLang="ko-KR" sz="2400" dirty="0" smtClean="0">
                <a:latin typeface="Arial" charset="0"/>
                <a:ea typeface="굴림" pitchFamily="50" charset="-127"/>
              </a:rPr>
              <a:t>[ 3 ];</a:t>
            </a:r>
          </a:p>
          <a:p>
            <a:pPr eaLnBrk="1" hangingPunct="1">
              <a:lnSpc>
                <a:spcPct val="150000"/>
              </a:lnSpc>
              <a:spcBef>
                <a:spcPct val="0"/>
              </a:spcBef>
              <a:buFontTx/>
              <a:buNone/>
            </a:pPr>
            <a:r>
              <a:rPr lang="en-US" altLang="ko-KR" sz="2400" dirty="0" smtClean="0">
                <a:latin typeface="Arial" charset="0"/>
                <a:ea typeface="굴림" pitchFamily="50" charset="-127"/>
              </a:rPr>
              <a:t>…</a:t>
            </a:r>
          </a:p>
          <a:p>
            <a:pPr eaLnBrk="1" hangingPunct="1">
              <a:lnSpc>
                <a:spcPct val="150000"/>
              </a:lnSpc>
              <a:spcBef>
                <a:spcPct val="0"/>
              </a:spcBef>
              <a:buFontTx/>
              <a:buNone/>
            </a:pPr>
            <a:r>
              <a:rPr lang="en-US" altLang="ko-KR" sz="2400" dirty="0" err="1" smtClean="0">
                <a:solidFill>
                  <a:srgbClr val="00B050"/>
                </a:solidFill>
                <a:latin typeface="Arial" charset="0"/>
                <a:ea typeface="굴림" pitchFamily="50" charset="-127"/>
              </a:rPr>
              <a:t>int</a:t>
            </a:r>
            <a:r>
              <a:rPr lang="en-US" altLang="ko-KR" sz="2400" dirty="0" smtClean="0">
                <a:latin typeface="Arial" charset="0"/>
                <a:ea typeface="굴림" pitchFamily="50" charset="-127"/>
              </a:rPr>
              <a:t> [ ] original = a;</a:t>
            </a:r>
          </a:p>
          <a:p>
            <a:pPr eaLnBrk="1" hangingPunct="1">
              <a:lnSpc>
                <a:spcPct val="150000"/>
              </a:lnSpc>
              <a:spcBef>
                <a:spcPct val="0"/>
              </a:spcBef>
              <a:buFontTx/>
              <a:buNone/>
            </a:pPr>
            <a:endParaRPr lang="en-US" altLang="ko-KR" sz="2400" dirty="0" smtClean="0">
              <a:latin typeface="Arial" charset="0"/>
              <a:ea typeface="굴림" pitchFamily="50" charset="-127"/>
            </a:endParaRPr>
          </a:p>
          <a:p>
            <a:pPr eaLnBrk="1" hangingPunct="1">
              <a:lnSpc>
                <a:spcPct val="150000"/>
              </a:lnSpc>
              <a:spcBef>
                <a:spcPct val="0"/>
              </a:spcBef>
              <a:buFontTx/>
              <a:buNone/>
            </a:pPr>
            <a:r>
              <a:rPr lang="en-US" altLang="ko-KR" sz="2400" dirty="0" smtClean="0">
                <a:latin typeface="Arial" charset="0"/>
                <a:ea typeface="굴림" pitchFamily="50" charset="-127"/>
              </a:rPr>
              <a:t>a = </a:t>
            </a:r>
            <a:r>
              <a:rPr lang="en-US" altLang="ko-KR" sz="2400" dirty="0" smtClean="0">
                <a:solidFill>
                  <a:srgbClr val="00B050"/>
                </a:solidFill>
                <a:latin typeface="Arial" charset="0"/>
                <a:ea typeface="굴림" pitchFamily="50" charset="-127"/>
              </a:rPr>
              <a:t>new </a:t>
            </a:r>
            <a:r>
              <a:rPr lang="en-US" altLang="ko-KR" sz="2400" dirty="0" err="1" smtClean="0">
                <a:solidFill>
                  <a:srgbClr val="00B050"/>
                </a:solidFill>
                <a:latin typeface="Arial" charset="0"/>
                <a:ea typeface="굴림" pitchFamily="50" charset="-127"/>
              </a:rPr>
              <a:t>int</a:t>
            </a:r>
            <a:r>
              <a:rPr lang="en-US" altLang="ko-KR" sz="2400" dirty="0" smtClean="0">
                <a:solidFill>
                  <a:srgbClr val="00B050"/>
                </a:solidFill>
                <a:latin typeface="Arial" charset="0"/>
                <a:ea typeface="굴림" pitchFamily="50" charset="-127"/>
              </a:rPr>
              <a:t> </a:t>
            </a:r>
            <a:r>
              <a:rPr lang="en-US" altLang="ko-KR" sz="2400" dirty="0" smtClean="0">
                <a:latin typeface="Arial" charset="0"/>
                <a:ea typeface="굴림" pitchFamily="50" charset="-127"/>
              </a:rPr>
              <a:t>[ 5 ];</a:t>
            </a:r>
          </a:p>
          <a:p>
            <a:pPr eaLnBrk="1" hangingPunct="1">
              <a:lnSpc>
                <a:spcPct val="150000"/>
              </a:lnSpc>
              <a:spcBef>
                <a:spcPct val="0"/>
              </a:spcBef>
              <a:buFontTx/>
              <a:buNone/>
            </a:pPr>
            <a:endParaRPr lang="en-US" altLang="ko-KR" sz="2400" dirty="0" smtClean="0">
              <a:latin typeface="Arial" charset="0"/>
              <a:ea typeface="굴림" pitchFamily="50" charset="-127"/>
            </a:endParaRPr>
          </a:p>
          <a:p>
            <a:pPr eaLnBrk="1" hangingPunct="1">
              <a:lnSpc>
                <a:spcPct val="150000"/>
              </a:lnSpc>
              <a:spcBef>
                <a:spcPct val="0"/>
              </a:spcBef>
              <a:buFontTx/>
              <a:buNone/>
            </a:pPr>
            <a:r>
              <a:rPr lang="en-US" altLang="ko-KR" sz="2400" dirty="0" smtClean="0">
                <a:solidFill>
                  <a:srgbClr val="00B050"/>
                </a:solidFill>
                <a:latin typeface="Arial" charset="0"/>
                <a:ea typeface="굴림" pitchFamily="50" charset="-127"/>
              </a:rPr>
              <a:t>for</a:t>
            </a:r>
            <a:r>
              <a:rPr lang="en-US" altLang="ko-KR" sz="2400" dirty="0" smtClean="0">
                <a:latin typeface="Arial" charset="0"/>
                <a:ea typeface="굴림" pitchFamily="50" charset="-127"/>
              </a:rPr>
              <a:t>( </a:t>
            </a:r>
            <a:r>
              <a:rPr lang="en-US" altLang="ko-KR" sz="2400" dirty="0" err="1" smtClean="0">
                <a:solidFill>
                  <a:srgbClr val="00B050"/>
                </a:solidFill>
                <a:latin typeface="Arial" charset="0"/>
                <a:ea typeface="굴림" pitchFamily="50" charset="-127"/>
              </a:rPr>
              <a:t>int</a:t>
            </a:r>
            <a:r>
              <a:rPr lang="en-US" altLang="ko-KR" sz="2400" dirty="0" smtClean="0">
                <a:latin typeface="Arial" charset="0"/>
                <a:ea typeface="굴림" pitchFamily="50" charset="-127"/>
              </a:rPr>
              <a:t> I = 0; I &lt; 3 ; I++)</a:t>
            </a:r>
          </a:p>
          <a:p>
            <a:pPr lvl="1" eaLnBrk="1" hangingPunct="1">
              <a:lnSpc>
                <a:spcPct val="150000"/>
              </a:lnSpc>
              <a:spcBef>
                <a:spcPct val="0"/>
              </a:spcBef>
              <a:buFontTx/>
              <a:buNone/>
            </a:pPr>
            <a:r>
              <a:rPr lang="en-US" altLang="ko-KR" sz="2400" dirty="0" smtClean="0">
                <a:solidFill>
                  <a:schemeClr val="tx1"/>
                </a:solidFill>
                <a:latin typeface="Arial" charset="0"/>
                <a:ea typeface="굴림" pitchFamily="50" charset="-127"/>
              </a:rPr>
              <a:t>a[ I ] = original[ I ] ;</a:t>
            </a:r>
          </a:p>
          <a:p>
            <a:pPr eaLnBrk="1" hangingPunct="1">
              <a:lnSpc>
                <a:spcPct val="150000"/>
              </a:lnSpc>
              <a:spcBef>
                <a:spcPct val="0"/>
              </a:spcBef>
              <a:buFontTx/>
              <a:buNone/>
            </a:pPr>
            <a:endParaRPr lang="en-US" sz="2400" dirty="0" smtClean="0"/>
          </a:p>
        </p:txBody>
      </p:sp>
      <p:sp>
        <p:nvSpPr>
          <p:cNvPr id="20484" name="Rectangle 4"/>
          <p:cNvSpPr>
            <a:spLocks noChangeArrowheads="1"/>
          </p:cNvSpPr>
          <p:nvPr/>
        </p:nvSpPr>
        <p:spPr bwMode="auto">
          <a:xfrm>
            <a:off x="5638800" y="15240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485" name="Rectangle 5"/>
          <p:cNvSpPr>
            <a:spLocks noChangeArrowheads="1"/>
          </p:cNvSpPr>
          <p:nvPr/>
        </p:nvSpPr>
        <p:spPr bwMode="auto">
          <a:xfrm>
            <a:off x="6172200" y="15240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486" name="Rectangle 6"/>
          <p:cNvSpPr>
            <a:spLocks noChangeArrowheads="1"/>
          </p:cNvSpPr>
          <p:nvPr/>
        </p:nvSpPr>
        <p:spPr bwMode="auto">
          <a:xfrm>
            <a:off x="6705600" y="15240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487" name="Text Box 7"/>
          <p:cNvSpPr txBox="1">
            <a:spLocks noChangeArrowheads="1"/>
          </p:cNvSpPr>
          <p:nvPr/>
        </p:nvSpPr>
        <p:spPr bwMode="auto">
          <a:xfrm>
            <a:off x="4495800" y="1371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a</a:t>
            </a:r>
          </a:p>
        </p:txBody>
      </p:sp>
      <p:sp>
        <p:nvSpPr>
          <p:cNvPr id="20488" name="Line 8"/>
          <p:cNvSpPr>
            <a:spLocks noChangeShapeType="1"/>
          </p:cNvSpPr>
          <p:nvPr/>
        </p:nvSpPr>
        <p:spPr bwMode="auto">
          <a:xfrm>
            <a:off x="4876800" y="1600200"/>
            <a:ext cx="685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Rectangle 9"/>
          <p:cNvSpPr>
            <a:spLocks noChangeArrowheads="1"/>
          </p:cNvSpPr>
          <p:nvPr/>
        </p:nvSpPr>
        <p:spPr bwMode="auto">
          <a:xfrm>
            <a:off x="5715000" y="24384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5</a:t>
            </a:r>
          </a:p>
        </p:txBody>
      </p:sp>
      <p:sp>
        <p:nvSpPr>
          <p:cNvPr id="20490" name="Rectangle 10"/>
          <p:cNvSpPr>
            <a:spLocks noChangeArrowheads="1"/>
          </p:cNvSpPr>
          <p:nvPr/>
        </p:nvSpPr>
        <p:spPr bwMode="auto">
          <a:xfrm>
            <a:off x="6248400" y="24384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7</a:t>
            </a:r>
          </a:p>
        </p:txBody>
      </p:sp>
      <p:sp>
        <p:nvSpPr>
          <p:cNvPr id="20491" name="Rectangle 11"/>
          <p:cNvSpPr>
            <a:spLocks noChangeArrowheads="1"/>
          </p:cNvSpPr>
          <p:nvPr/>
        </p:nvSpPr>
        <p:spPr bwMode="auto">
          <a:xfrm>
            <a:off x="6781800" y="24384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9</a:t>
            </a:r>
          </a:p>
        </p:txBody>
      </p:sp>
      <p:sp>
        <p:nvSpPr>
          <p:cNvPr id="20492" name="Text Box 12"/>
          <p:cNvSpPr txBox="1">
            <a:spLocks noChangeArrowheads="1"/>
          </p:cNvSpPr>
          <p:nvPr/>
        </p:nvSpPr>
        <p:spPr bwMode="auto">
          <a:xfrm>
            <a:off x="4495800" y="22098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a</a:t>
            </a:r>
          </a:p>
        </p:txBody>
      </p:sp>
      <p:sp>
        <p:nvSpPr>
          <p:cNvPr id="20493" name="Text Box 13"/>
          <p:cNvSpPr txBox="1">
            <a:spLocks noChangeArrowheads="1"/>
          </p:cNvSpPr>
          <p:nvPr/>
        </p:nvSpPr>
        <p:spPr bwMode="auto">
          <a:xfrm>
            <a:off x="4191000" y="259080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original</a:t>
            </a:r>
          </a:p>
        </p:txBody>
      </p:sp>
      <p:sp>
        <p:nvSpPr>
          <p:cNvPr id="20494" name="Line 14"/>
          <p:cNvSpPr>
            <a:spLocks noChangeShapeType="1"/>
          </p:cNvSpPr>
          <p:nvPr/>
        </p:nvSpPr>
        <p:spPr bwMode="auto">
          <a:xfrm>
            <a:off x="4800600" y="24384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5"/>
          <p:cNvSpPr>
            <a:spLocks noChangeShapeType="1"/>
          </p:cNvSpPr>
          <p:nvPr/>
        </p:nvSpPr>
        <p:spPr bwMode="auto">
          <a:xfrm flipV="1">
            <a:off x="5257800" y="26670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Rectangle 16"/>
          <p:cNvSpPr>
            <a:spLocks noChangeArrowheads="1"/>
          </p:cNvSpPr>
          <p:nvPr/>
        </p:nvSpPr>
        <p:spPr bwMode="auto">
          <a:xfrm>
            <a:off x="5715000" y="35052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5</a:t>
            </a:r>
          </a:p>
        </p:txBody>
      </p:sp>
      <p:sp>
        <p:nvSpPr>
          <p:cNvPr id="20497" name="Rectangle 17"/>
          <p:cNvSpPr>
            <a:spLocks noChangeArrowheads="1"/>
          </p:cNvSpPr>
          <p:nvPr/>
        </p:nvSpPr>
        <p:spPr bwMode="auto">
          <a:xfrm>
            <a:off x="6248400" y="35052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7</a:t>
            </a:r>
          </a:p>
        </p:txBody>
      </p:sp>
      <p:sp>
        <p:nvSpPr>
          <p:cNvPr id="20498" name="Rectangle 18"/>
          <p:cNvSpPr>
            <a:spLocks noChangeArrowheads="1"/>
          </p:cNvSpPr>
          <p:nvPr/>
        </p:nvSpPr>
        <p:spPr bwMode="auto">
          <a:xfrm>
            <a:off x="6781800" y="35052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dirty="0">
                <a:solidFill>
                  <a:srgbClr val="FF0000"/>
                </a:solidFill>
                <a:ea typeface="굴림" pitchFamily="50" charset="-127"/>
              </a:rPr>
              <a:t>9</a:t>
            </a:r>
          </a:p>
        </p:txBody>
      </p:sp>
      <p:sp>
        <p:nvSpPr>
          <p:cNvPr id="20499" name="Text Box 19"/>
          <p:cNvSpPr txBox="1">
            <a:spLocks noChangeArrowheads="1"/>
          </p:cNvSpPr>
          <p:nvPr/>
        </p:nvSpPr>
        <p:spPr bwMode="auto">
          <a:xfrm>
            <a:off x="4191000" y="335280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original</a:t>
            </a:r>
          </a:p>
        </p:txBody>
      </p:sp>
      <p:sp>
        <p:nvSpPr>
          <p:cNvPr id="20500" name="Line 20"/>
          <p:cNvSpPr>
            <a:spLocks noChangeShapeType="1"/>
          </p:cNvSpPr>
          <p:nvPr/>
        </p:nvSpPr>
        <p:spPr bwMode="auto">
          <a:xfrm>
            <a:off x="4953000" y="4114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Line 21"/>
          <p:cNvSpPr>
            <a:spLocks noChangeShapeType="1"/>
          </p:cNvSpPr>
          <p:nvPr/>
        </p:nvSpPr>
        <p:spPr bwMode="auto">
          <a:xfrm flipV="1">
            <a:off x="5257800" y="3657599"/>
            <a:ext cx="38100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2" name="Text Box 22"/>
          <p:cNvSpPr txBox="1">
            <a:spLocks noChangeArrowheads="1"/>
          </p:cNvSpPr>
          <p:nvPr/>
        </p:nvSpPr>
        <p:spPr bwMode="auto">
          <a:xfrm>
            <a:off x="4633913" y="38100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a</a:t>
            </a:r>
          </a:p>
        </p:txBody>
      </p:sp>
      <p:sp>
        <p:nvSpPr>
          <p:cNvPr id="20503" name="Rectangle 23"/>
          <p:cNvSpPr>
            <a:spLocks noChangeArrowheads="1"/>
          </p:cNvSpPr>
          <p:nvPr/>
        </p:nvSpPr>
        <p:spPr bwMode="auto">
          <a:xfrm>
            <a:off x="5715000" y="39624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504" name="Rectangle 24"/>
          <p:cNvSpPr>
            <a:spLocks noChangeArrowheads="1"/>
          </p:cNvSpPr>
          <p:nvPr/>
        </p:nvSpPr>
        <p:spPr bwMode="auto">
          <a:xfrm>
            <a:off x="6248400" y="39624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505" name="Rectangle 25"/>
          <p:cNvSpPr>
            <a:spLocks noChangeArrowheads="1"/>
          </p:cNvSpPr>
          <p:nvPr/>
        </p:nvSpPr>
        <p:spPr bwMode="auto">
          <a:xfrm>
            <a:off x="6781800" y="39624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506" name="Rectangle 26"/>
          <p:cNvSpPr>
            <a:spLocks noChangeArrowheads="1"/>
          </p:cNvSpPr>
          <p:nvPr/>
        </p:nvSpPr>
        <p:spPr bwMode="auto">
          <a:xfrm>
            <a:off x="7315200" y="39624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507" name="Rectangle 27"/>
          <p:cNvSpPr>
            <a:spLocks noChangeArrowheads="1"/>
          </p:cNvSpPr>
          <p:nvPr/>
        </p:nvSpPr>
        <p:spPr bwMode="auto">
          <a:xfrm>
            <a:off x="7848600" y="39624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508" name="Rectangle 28"/>
          <p:cNvSpPr>
            <a:spLocks noChangeArrowheads="1"/>
          </p:cNvSpPr>
          <p:nvPr/>
        </p:nvSpPr>
        <p:spPr bwMode="auto">
          <a:xfrm>
            <a:off x="5791200" y="48006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5</a:t>
            </a:r>
          </a:p>
        </p:txBody>
      </p:sp>
      <p:sp>
        <p:nvSpPr>
          <p:cNvPr id="20509" name="Rectangle 29"/>
          <p:cNvSpPr>
            <a:spLocks noChangeArrowheads="1"/>
          </p:cNvSpPr>
          <p:nvPr/>
        </p:nvSpPr>
        <p:spPr bwMode="auto">
          <a:xfrm>
            <a:off x="6324600" y="48006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7</a:t>
            </a:r>
          </a:p>
        </p:txBody>
      </p:sp>
      <p:sp>
        <p:nvSpPr>
          <p:cNvPr id="20510" name="Rectangle 30"/>
          <p:cNvSpPr>
            <a:spLocks noChangeArrowheads="1"/>
          </p:cNvSpPr>
          <p:nvPr/>
        </p:nvSpPr>
        <p:spPr bwMode="auto">
          <a:xfrm>
            <a:off x="6858000" y="48006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9</a:t>
            </a:r>
          </a:p>
        </p:txBody>
      </p:sp>
      <p:sp>
        <p:nvSpPr>
          <p:cNvPr id="20511" name="Rectangle 35"/>
          <p:cNvSpPr>
            <a:spLocks noChangeArrowheads="1"/>
          </p:cNvSpPr>
          <p:nvPr/>
        </p:nvSpPr>
        <p:spPr bwMode="auto">
          <a:xfrm>
            <a:off x="5791200" y="52578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5</a:t>
            </a:r>
          </a:p>
        </p:txBody>
      </p:sp>
      <p:sp>
        <p:nvSpPr>
          <p:cNvPr id="20512" name="Rectangle 36"/>
          <p:cNvSpPr>
            <a:spLocks noChangeArrowheads="1"/>
          </p:cNvSpPr>
          <p:nvPr/>
        </p:nvSpPr>
        <p:spPr bwMode="auto">
          <a:xfrm>
            <a:off x="6324600" y="52578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7</a:t>
            </a:r>
          </a:p>
        </p:txBody>
      </p:sp>
      <p:sp>
        <p:nvSpPr>
          <p:cNvPr id="20513" name="Rectangle 37"/>
          <p:cNvSpPr>
            <a:spLocks noChangeArrowheads="1"/>
          </p:cNvSpPr>
          <p:nvPr/>
        </p:nvSpPr>
        <p:spPr bwMode="auto">
          <a:xfrm>
            <a:off x="6858000" y="52578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a:solidFill>
                  <a:srgbClr val="FF0000"/>
                </a:solidFill>
                <a:ea typeface="굴림" pitchFamily="50" charset="-127"/>
              </a:rPr>
              <a:t>9</a:t>
            </a:r>
          </a:p>
        </p:txBody>
      </p:sp>
      <p:sp>
        <p:nvSpPr>
          <p:cNvPr id="20514" name="Rectangle 38"/>
          <p:cNvSpPr>
            <a:spLocks noChangeArrowheads="1"/>
          </p:cNvSpPr>
          <p:nvPr/>
        </p:nvSpPr>
        <p:spPr bwMode="auto">
          <a:xfrm>
            <a:off x="7391400" y="52578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515" name="Rectangle 39"/>
          <p:cNvSpPr>
            <a:spLocks noChangeArrowheads="1"/>
          </p:cNvSpPr>
          <p:nvPr/>
        </p:nvSpPr>
        <p:spPr bwMode="auto">
          <a:xfrm>
            <a:off x="7924800" y="5257800"/>
            <a:ext cx="533400" cy="381000"/>
          </a:xfrm>
          <a:prstGeom prst="rect">
            <a:avLst/>
          </a:prstGeom>
          <a:gradFill rotWithShape="0">
            <a:gsLst>
              <a:gs pos="0">
                <a:srgbClr val="5C4A5C"/>
              </a:gs>
              <a:gs pos="50000">
                <a:srgbClr val="FFCCFF"/>
              </a:gs>
              <a:gs pos="100000">
                <a:srgbClr val="5C4A5C"/>
              </a:gs>
            </a:gsLst>
            <a:lin ang="5400000" scaled="1"/>
          </a:gra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dirty="0" smtClean="0">
                <a:solidFill>
                  <a:srgbClr val="FF0000"/>
                </a:solidFill>
              </a:rPr>
              <a:t>0</a:t>
            </a:r>
            <a:endParaRPr lang="en-US" dirty="0">
              <a:solidFill>
                <a:srgbClr val="FF0000"/>
              </a:solidFill>
            </a:endParaRPr>
          </a:p>
        </p:txBody>
      </p:sp>
      <p:sp>
        <p:nvSpPr>
          <p:cNvPr id="20516" name="Text Box 40"/>
          <p:cNvSpPr txBox="1">
            <a:spLocks noChangeArrowheads="1"/>
          </p:cNvSpPr>
          <p:nvPr/>
        </p:nvSpPr>
        <p:spPr bwMode="auto">
          <a:xfrm>
            <a:off x="4343400" y="464820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original</a:t>
            </a:r>
          </a:p>
        </p:txBody>
      </p:sp>
      <p:sp>
        <p:nvSpPr>
          <p:cNvPr id="20517" name="Line 41"/>
          <p:cNvSpPr>
            <a:spLocks noChangeShapeType="1"/>
          </p:cNvSpPr>
          <p:nvPr/>
        </p:nvSpPr>
        <p:spPr bwMode="auto">
          <a:xfrm>
            <a:off x="5105400" y="5410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8" name="Line 42"/>
          <p:cNvSpPr>
            <a:spLocks noChangeShapeType="1"/>
          </p:cNvSpPr>
          <p:nvPr/>
        </p:nvSpPr>
        <p:spPr bwMode="auto">
          <a:xfrm>
            <a:off x="5410200" y="4953000"/>
            <a:ext cx="381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9" name="Text Box 43"/>
          <p:cNvSpPr txBox="1">
            <a:spLocks noChangeArrowheads="1"/>
          </p:cNvSpPr>
          <p:nvPr/>
        </p:nvSpPr>
        <p:spPr bwMode="auto">
          <a:xfrm>
            <a:off x="4786313" y="5105400"/>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b="0">
                <a:ea typeface="굴림" pitchFamily="50" charset="-127"/>
              </a:rPr>
              <a:t>a</a:t>
            </a:r>
          </a:p>
        </p:txBody>
      </p:sp>
    </p:spTree>
    <p:extLst>
      <p:ext uri="{BB962C8B-B14F-4D97-AF65-F5344CB8AC3E}">
        <p14:creationId xmlns:p14="http://schemas.microsoft.com/office/powerpoint/2010/main" val="121404917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Arrays of Primitive Types</a:t>
            </a:r>
            <a:r>
              <a:rPr lang="en-GB" dirty="0"/>
              <a:t> </a:t>
            </a:r>
          </a:p>
        </p:txBody>
      </p:sp>
      <p:sp>
        <p:nvSpPr>
          <p:cNvPr id="3" name="Content Placeholder 2"/>
          <p:cNvSpPr>
            <a:spLocks noGrp="1"/>
          </p:cNvSpPr>
          <p:nvPr>
            <p:ph idx="1"/>
          </p:nvPr>
        </p:nvSpPr>
        <p:spPr/>
        <p:txBody>
          <a:bodyPr/>
          <a:lstStyle/>
          <a:p>
            <a:r>
              <a:rPr lang="en-GB" dirty="0"/>
              <a:t>When created by “new”, all the elements </a:t>
            </a:r>
            <a:r>
              <a:rPr lang="en-GB" dirty="0" smtClean="0"/>
              <a:t>are initialized </a:t>
            </a:r>
            <a:r>
              <a:rPr lang="en-GB" dirty="0"/>
              <a:t>with default values</a:t>
            </a:r>
            <a:br>
              <a:rPr lang="en-GB" dirty="0"/>
            </a:br>
            <a:r>
              <a:rPr lang="en-GB" dirty="0" smtClean="0"/>
              <a:t>	– </a:t>
            </a:r>
            <a:r>
              <a:rPr lang="en-GB" dirty="0"/>
              <a:t>byte, short, char, </a:t>
            </a:r>
            <a:r>
              <a:rPr lang="en-GB" dirty="0" err="1"/>
              <a:t>int</a:t>
            </a:r>
            <a:r>
              <a:rPr lang="en-GB" dirty="0"/>
              <a:t>, long, float and double are </a:t>
            </a:r>
            <a:r>
              <a:rPr lang="en-GB" dirty="0" smtClean="0"/>
              <a:t>                                           	   initialized to </a:t>
            </a:r>
            <a:r>
              <a:rPr lang="en-GB" dirty="0"/>
              <a:t>zero</a:t>
            </a:r>
            <a:br>
              <a:rPr lang="en-GB" dirty="0"/>
            </a:br>
            <a:r>
              <a:rPr lang="en-GB" dirty="0" smtClean="0"/>
              <a:t>	– </a:t>
            </a:r>
            <a:r>
              <a:rPr lang="en-GB" dirty="0" err="1"/>
              <a:t>boolean</a:t>
            </a:r>
            <a:r>
              <a:rPr lang="en-GB" dirty="0"/>
              <a:t> is initialized to </a:t>
            </a:r>
            <a:r>
              <a:rPr lang="en-GB" dirty="0" smtClean="0"/>
              <a:t>false</a:t>
            </a:r>
            <a:endParaRPr lang="en-GB" dirty="0"/>
          </a:p>
          <a:p>
            <a:r>
              <a:rPr lang="en-GB" dirty="0" smtClean="0"/>
              <a:t>This </a:t>
            </a:r>
            <a:r>
              <a:rPr lang="en-GB" dirty="0"/>
              <a:t>happens for both member arrays and local arrays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314772030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rPr>
              <a:t>Arrays of Reference Types</a:t>
            </a:r>
            <a:r>
              <a:rPr lang="en-GB" dirty="0" smtClean="0"/>
              <a:t> </a:t>
            </a:r>
            <a:endParaRPr lang="en-GB" dirty="0"/>
          </a:p>
        </p:txBody>
      </p:sp>
      <p:sp>
        <p:nvSpPr>
          <p:cNvPr id="3" name="Content Placeholder 2"/>
          <p:cNvSpPr>
            <a:spLocks noGrp="1"/>
          </p:cNvSpPr>
          <p:nvPr>
            <p:ph idx="1"/>
          </p:nvPr>
        </p:nvSpPr>
        <p:spPr>
          <a:xfrm>
            <a:off x="88900" y="829994"/>
            <a:ext cx="8407986" cy="5731228"/>
          </a:xfrm>
        </p:spPr>
        <p:txBody>
          <a:bodyPr/>
          <a:lstStyle/>
          <a:p>
            <a:r>
              <a:rPr lang="en-GB" dirty="0"/>
              <a:t>String [] </a:t>
            </a:r>
            <a:r>
              <a:rPr lang="en-GB" dirty="0" err="1"/>
              <a:t>str</a:t>
            </a:r>
            <a:r>
              <a:rPr lang="en-GB" dirty="0"/>
              <a:t> = new String[3]</a:t>
            </a:r>
            <a:br>
              <a:rPr lang="en-GB" dirty="0"/>
            </a:br>
            <a:r>
              <a:rPr lang="en-GB" dirty="0"/>
              <a:t>– Only 3 String </a:t>
            </a:r>
            <a:r>
              <a:rPr lang="en-GB" u="sng" dirty="0"/>
              <a:t>references</a:t>
            </a:r>
            <a:r>
              <a:rPr lang="en-GB" dirty="0"/>
              <a:t> are created</a:t>
            </a:r>
            <a:br>
              <a:rPr lang="en-GB" dirty="0"/>
            </a:br>
            <a:r>
              <a:rPr lang="en-GB" dirty="0"/>
              <a:t>– Those references are initialized to </a:t>
            </a:r>
            <a:r>
              <a:rPr lang="en-GB" b="1" dirty="0"/>
              <a:t>null </a:t>
            </a:r>
            <a:r>
              <a:rPr lang="en-GB" dirty="0"/>
              <a:t>by default</a:t>
            </a:r>
            <a:br>
              <a:rPr lang="en-GB" dirty="0"/>
            </a:br>
            <a:r>
              <a:rPr lang="en-GB" dirty="0"/>
              <a:t>– Need to explicitly create and assign actual String </a:t>
            </a:r>
            <a:r>
              <a:rPr lang="en-GB" dirty="0" smtClean="0"/>
              <a:t> objects in the </a:t>
            </a:r>
            <a:r>
              <a:rPr lang="en-GB" dirty="0"/>
              <a:t>above three positions.</a:t>
            </a:r>
            <a:br>
              <a:rPr lang="en-GB" dirty="0"/>
            </a:br>
            <a:endParaRPr lang="en-GB" dirty="0" smtClean="0"/>
          </a:p>
          <a:p>
            <a:pPr marL="0" indent="0">
              <a:buNone/>
            </a:pPr>
            <a:r>
              <a:rPr lang="en-GB" dirty="0"/>
              <a:t>	</a:t>
            </a:r>
            <a:r>
              <a:rPr lang="en-GB" dirty="0" err="1" smtClean="0"/>
              <a:t>str</a:t>
            </a:r>
            <a:r>
              <a:rPr lang="en-GB" dirty="0" smtClean="0"/>
              <a:t>[0</a:t>
            </a:r>
            <a:r>
              <a:rPr lang="en-GB" dirty="0"/>
              <a:t>] = new String(“Hello</a:t>
            </a:r>
            <a:r>
              <a:rPr lang="en-GB" dirty="0" smtClean="0"/>
              <a:t>”);</a:t>
            </a:r>
            <a:endParaRPr lang="en-GB" dirty="0"/>
          </a:p>
          <a:p>
            <a:pPr marL="0" indent="0">
              <a:buNone/>
            </a:pPr>
            <a:r>
              <a:rPr lang="en-GB" dirty="0" smtClean="0"/>
              <a:t> 	</a:t>
            </a:r>
            <a:r>
              <a:rPr lang="en-GB" dirty="0" err="1" smtClean="0"/>
              <a:t>str</a:t>
            </a:r>
            <a:r>
              <a:rPr lang="en-GB" dirty="0" smtClean="0"/>
              <a:t>[1</a:t>
            </a:r>
            <a:r>
              <a:rPr lang="en-GB" dirty="0"/>
              <a:t>] = “World”;</a:t>
            </a:r>
            <a:br>
              <a:rPr lang="en-GB" dirty="0"/>
            </a:br>
            <a:r>
              <a:rPr lang="en-GB" dirty="0" smtClean="0"/>
              <a:t> 	</a:t>
            </a:r>
            <a:r>
              <a:rPr lang="en-GB" dirty="0" err="1" smtClean="0"/>
              <a:t>str</a:t>
            </a:r>
            <a:r>
              <a:rPr lang="en-GB" dirty="0" smtClean="0"/>
              <a:t>[2</a:t>
            </a:r>
            <a:r>
              <a:rPr lang="en-GB" dirty="0"/>
              <a:t>] = “I” + “ Like” + “ Java”; </a:t>
            </a:r>
            <a:br>
              <a:rPr lang="en-GB" dirty="0"/>
            </a:br>
            <a:endParaRPr lang="en-GB" dirty="0"/>
          </a:p>
        </p:txBody>
      </p:sp>
      <p:sp>
        <p:nvSpPr>
          <p:cNvPr id="4" name="Slide Number Placeholder 3"/>
          <p:cNvSpPr>
            <a:spLocks noGrp="1"/>
          </p:cNvSpPr>
          <p:nvPr>
            <p:ph type="sldNum" sz="quarter" idx="12"/>
          </p:nvPr>
        </p:nvSpPr>
        <p:spPr/>
        <p:txBody>
          <a:bodyPr/>
          <a:lstStyle/>
          <a:p>
            <a:pPr>
              <a:defRPr/>
            </a:pPr>
            <a:fld id="{7F4B1FAA-A740-404F-BBC5-7C153B666279}"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333772198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838200" y="1219200"/>
            <a:ext cx="7467600" cy="1828800"/>
          </a:xfrm>
          <a:noFill/>
          <a:ln>
            <a:solidFill>
              <a:srgbClr val="C0C0C0"/>
            </a:solidFill>
            <a:miter lim="800000"/>
            <a:headEnd/>
            <a:tailEnd/>
          </a:ln>
        </p:spPr>
        <p:txBody>
          <a:bodyPr lIns="182880"/>
          <a:lstStyle/>
          <a:p>
            <a:pPr eaLnBrk="1" hangingPunct="1">
              <a:buFontTx/>
              <a:buNone/>
            </a:pPr>
            <a:r>
              <a:rPr lang="en-US" altLang="ko-KR" sz="2400" dirty="0" smtClean="0">
                <a:latin typeface="Arial" charset="0"/>
                <a:ea typeface="굴림" pitchFamily="50" charset="-127"/>
              </a:rPr>
              <a:t>Button [ ] </a:t>
            </a:r>
            <a:r>
              <a:rPr lang="en-US" altLang="ko-KR" sz="2400" dirty="0" err="1" smtClean="0">
                <a:solidFill>
                  <a:srgbClr val="7030A0"/>
                </a:solidFill>
                <a:latin typeface="Arial" charset="0"/>
                <a:ea typeface="굴림" pitchFamily="50" charset="-127"/>
              </a:rPr>
              <a:t>arrayOfButtons</a:t>
            </a:r>
            <a:r>
              <a:rPr lang="en-US" altLang="ko-KR" sz="2400" dirty="0" smtClean="0">
                <a:latin typeface="Arial" charset="0"/>
                <a:ea typeface="굴림" pitchFamily="50" charset="-127"/>
              </a:rPr>
              <a:t>;   			</a:t>
            </a:r>
            <a:r>
              <a:rPr lang="en-US" altLang="ko-KR" sz="2400" dirty="0" smtClean="0">
                <a:solidFill>
                  <a:schemeClr val="accent5">
                    <a:lumMod val="50000"/>
                  </a:schemeClr>
                </a:solidFill>
                <a:latin typeface="Arial" charset="0"/>
                <a:ea typeface="굴림" pitchFamily="50" charset="-127"/>
              </a:rPr>
              <a:t>// (1)</a:t>
            </a:r>
          </a:p>
          <a:p>
            <a:pPr eaLnBrk="1" hangingPunct="1">
              <a:buFontTx/>
              <a:buNone/>
            </a:pPr>
            <a:r>
              <a:rPr lang="en-US" altLang="ko-KR" sz="2400" dirty="0" err="1" smtClean="0">
                <a:solidFill>
                  <a:srgbClr val="7030A0"/>
                </a:solidFill>
                <a:latin typeface="Arial" charset="0"/>
                <a:ea typeface="굴림" pitchFamily="50" charset="-127"/>
              </a:rPr>
              <a:t>arrayOfButtons</a:t>
            </a:r>
            <a:r>
              <a:rPr lang="en-US" altLang="ko-KR" sz="2400" dirty="0" smtClean="0">
                <a:latin typeface="Arial" charset="0"/>
                <a:ea typeface="굴림" pitchFamily="50" charset="-127"/>
              </a:rPr>
              <a:t> = </a:t>
            </a:r>
            <a:r>
              <a:rPr lang="en-US" altLang="ko-KR" sz="2400" dirty="0" smtClean="0">
                <a:solidFill>
                  <a:srgbClr val="66FF33"/>
                </a:solidFill>
                <a:latin typeface="Arial" charset="0"/>
                <a:ea typeface="굴림" pitchFamily="50" charset="-127"/>
              </a:rPr>
              <a:t>new</a:t>
            </a:r>
            <a:r>
              <a:rPr lang="en-US" altLang="ko-KR" sz="2400" dirty="0" smtClean="0">
                <a:latin typeface="Arial" charset="0"/>
                <a:ea typeface="굴림" pitchFamily="50" charset="-127"/>
              </a:rPr>
              <a:t> Button[ 5 ];			</a:t>
            </a:r>
            <a:r>
              <a:rPr lang="en-US" altLang="ko-KR" sz="2400" dirty="0" smtClean="0">
                <a:solidFill>
                  <a:schemeClr val="accent5">
                    <a:lumMod val="50000"/>
                  </a:schemeClr>
                </a:solidFill>
                <a:latin typeface="Arial" charset="0"/>
                <a:ea typeface="굴림" pitchFamily="50" charset="-127"/>
              </a:rPr>
              <a:t>// (2)</a:t>
            </a:r>
          </a:p>
          <a:p>
            <a:pPr eaLnBrk="1" hangingPunct="1">
              <a:buFontTx/>
              <a:buNone/>
            </a:pPr>
            <a:r>
              <a:rPr lang="en-US" altLang="ko-KR" sz="2400" dirty="0" smtClean="0">
                <a:solidFill>
                  <a:srgbClr val="00B050"/>
                </a:solidFill>
                <a:latin typeface="Arial" charset="0"/>
                <a:ea typeface="굴림" pitchFamily="50" charset="-127"/>
              </a:rPr>
              <a:t>for</a:t>
            </a:r>
            <a:r>
              <a:rPr lang="en-US" altLang="ko-KR" sz="2400" dirty="0" smtClean="0">
                <a:latin typeface="Arial" charset="0"/>
                <a:ea typeface="굴림" pitchFamily="50" charset="-127"/>
              </a:rPr>
              <a:t> ( </a:t>
            </a:r>
            <a:r>
              <a:rPr lang="en-US" altLang="ko-KR" sz="2400" dirty="0" err="1" smtClean="0">
                <a:solidFill>
                  <a:srgbClr val="00B050"/>
                </a:solidFill>
                <a:latin typeface="Arial" charset="0"/>
                <a:ea typeface="굴림" pitchFamily="50" charset="-127"/>
              </a:rPr>
              <a:t>int</a:t>
            </a:r>
            <a:r>
              <a:rPr lang="en-US" altLang="ko-KR" sz="2400" dirty="0" smtClean="0">
                <a:latin typeface="Arial" charset="0"/>
                <a:ea typeface="굴림" pitchFamily="50" charset="-127"/>
              </a:rPr>
              <a:t> i=0 ; i &lt; </a:t>
            </a:r>
            <a:r>
              <a:rPr lang="en-US" altLang="ko-KR" sz="2400" dirty="0" err="1" smtClean="0">
                <a:solidFill>
                  <a:srgbClr val="7030A0"/>
                </a:solidFill>
                <a:latin typeface="Arial" charset="0"/>
                <a:ea typeface="굴림" pitchFamily="50" charset="-127"/>
              </a:rPr>
              <a:t>arrayofButtons.length</a:t>
            </a:r>
            <a:r>
              <a:rPr lang="en-US" altLang="ko-KR" sz="2400" dirty="0" smtClean="0">
                <a:latin typeface="Arial" charset="0"/>
                <a:ea typeface="굴림" pitchFamily="50" charset="-127"/>
              </a:rPr>
              <a:t>; i++)	</a:t>
            </a:r>
            <a:r>
              <a:rPr lang="en-US" altLang="ko-KR" sz="2400" dirty="0" smtClean="0">
                <a:solidFill>
                  <a:schemeClr val="accent5">
                    <a:lumMod val="50000"/>
                  </a:schemeClr>
                </a:solidFill>
                <a:latin typeface="Arial" charset="0"/>
                <a:ea typeface="굴림" pitchFamily="50" charset="-127"/>
              </a:rPr>
              <a:t>// (3)</a:t>
            </a:r>
          </a:p>
          <a:p>
            <a:pPr lvl="1" eaLnBrk="1" hangingPunct="1">
              <a:buFontTx/>
              <a:buNone/>
            </a:pPr>
            <a:r>
              <a:rPr lang="en-US" altLang="ko-KR" sz="2400" dirty="0" err="1" smtClean="0">
                <a:solidFill>
                  <a:srgbClr val="7030A0"/>
                </a:solidFill>
                <a:latin typeface="Arial" charset="0"/>
                <a:ea typeface="굴림" pitchFamily="50" charset="-127"/>
              </a:rPr>
              <a:t>arrayOfButtons</a:t>
            </a:r>
            <a:r>
              <a:rPr lang="en-US" altLang="ko-KR" sz="2400" dirty="0" smtClean="0">
                <a:solidFill>
                  <a:srgbClr val="7030A0"/>
                </a:solidFill>
                <a:latin typeface="Arial" charset="0"/>
                <a:ea typeface="굴림" pitchFamily="50" charset="-127"/>
              </a:rPr>
              <a:t>[ i ] </a:t>
            </a:r>
            <a:r>
              <a:rPr lang="en-US" altLang="ko-KR" sz="2400" dirty="0" smtClean="0">
                <a:latin typeface="Arial" charset="0"/>
                <a:ea typeface="굴림" pitchFamily="50" charset="-127"/>
              </a:rPr>
              <a:t>= </a:t>
            </a:r>
            <a:r>
              <a:rPr lang="en-US" altLang="ko-KR" sz="2400" dirty="0" smtClean="0">
                <a:solidFill>
                  <a:srgbClr val="00B050"/>
                </a:solidFill>
                <a:latin typeface="Arial" charset="0"/>
                <a:ea typeface="굴림" pitchFamily="50" charset="-127"/>
              </a:rPr>
              <a:t>new</a:t>
            </a:r>
            <a:r>
              <a:rPr lang="en-US" altLang="ko-KR" sz="2400" dirty="0" smtClean="0">
                <a:latin typeface="Arial" charset="0"/>
                <a:ea typeface="굴림" pitchFamily="50" charset="-127"/>
              </a:rPr>
              <a:t> Button( );		</a:t>
            </a:r>
            <a:r>
              <a:rPr lang="en-US" altLang="ko-KR" sz="2400" dirty="0" smtClean="0">
                <a:solidFill>
                  <a:schemeClr val="accent5">
                    <a:lumMod val="50000"/>
                  </a:schemeClr>
                </a:solidFill>
                <a:latin typeface="Arial" charset="0"/>
                <a:ea typeface="굴림" pitchFamily="50" charset="-127"/>
              </a:rPr>
              <a:t>// (4)</a:t>
            </a:r>
            <a:endParaRPr lang="en-US" sz="2000" dirty="0" smtClean="0">
              <a:solidFill>
                <a:schemeClr val="accent5">
                  <a:lumMod val="50000"/>
                </a:schemeClr>
              </a:solidFill>
            </a:endParaRPr>
          </a:p>
        </p:txBody>
      </p:sp>
      <p:sp>
        <p:nvSpPr>
          <p:cNvPr id="21508" name="Rectangle 44"/>
          <p:cNvSpPr>
            <a:spLocks noChangeArrowheads="1"/>
          </p:cNvSpPr>
          <p:nvPr/>
        </p:nvSpPr>
        <p:spPr bwMode="auto">
          <a:xfrm>
            <a:off x="1143000" y="3657600"/>
            <a:ext cx="533400" cy="3810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09" name="Text Box 45"/>
          <p:cNvSpPr txBox="1">
            <a:spLocks noChangeArrowheads="1"/>
          </p:cNvSpPr>
          <p:nvPr/>
        </p:nvSpPr>
        <p:spPr bwMode="auto">
          <a:xfrm>
            <a:off x="533400" y="3581400"/>
            <a:ext cx="493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altLang="ko-KR" sz="2000" dirty="0">
                <a:solidFill>
                  <a:schemeClr val="accent5">
                    <a:lumMod val="50000"/>
                  </a:schemeClr>
                </a:solidFill>
                <a:latin typeface="Arial" charset="0"/>
                <a:ea typeface="굴림" pitchFamily="50" charset="-127"/>
              </a:rPr>
              <a:t>(1)</a:t>
            </a:r>
            <a:endParaRPr lang="ko-KR" altLang="en-US" sz="2000" dirty="0">
              <a:solidFill>
                <a:schemeClr val="accent5">
                  <a:lumMod val="50000"/>
                </a:schemeClr>
              </a:solidFill>
              <a:latin typeface="Arial" charset="0"/>
              <a:ea typeface="굴림" pitchFamily="50" charset="-127"/>
            </a:endParaRPr>
          </a:p>
        </p:txBody>
      </p:sp>
      <p:grpSp>
        <p:nvGrpSpPr>
          <p:cNvPr id="21510" name="Group 46"/>
          <p:cNvGrpSpPr>
            <a:grpSpLocks/>
          </p:cNvGrpSpPr>
          <p:nvPr/>
        </p:nvGrpSpPr>
        <p:grpSpPr bwMode="auto">
          <a:xfrm>
            <a:off x="1219200" y="5181600"/>
            <a:ext cx="2667000" cy="381000"/>
            <a:chOff x="1488" y="3696"/>
            <a:chExt cx="1680" cy="288"/>
          </a:xfrm>
        </p:grpSpPr>
        <p:sp>
          <p:nvSpPr>
            <p:cNvPr id="21548" name="Rectangle 47"/>
            <p:cNvSpPr>
              <a:spLocks noChangeArrowheads="1"/>
            </p:cNvSpPr>
            <p:nvPr/>
          </p:nvSpPr>
          <p:spPr bwMode="auto">
            <a:xfrm>
              <a:off x="1488"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49" name="Rectangle 48"/>
            <p:cNvSpPr>
              <a:spLocks noChangeArrowheads="1"/>
            </p:cNvSpPr>
            <p:nvPr/>
          </p:nvSpPr>
          <p:spPr bwMode="auto">
            <a:xfrm>
              <a:off x="1824"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50" name="Rectangle 49"/>
            <p:cNvSpPr>
              <a:spLocks noChangeArrowheads="1"/>
            </p:cNvSpPr>
            <p:nvPr/>
          </p:nvSpPr>
          <p:spPr bwMode="auto">
            <a:xfrm>
              <a:off x="2160"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51" name="Rectangle 50"/>
            <p:cNvSpPr>
              <a:spLocks noChangeArrowheads="1"/>
            </p:cNvSpPr>
            <p:nvPr/>
          </p:nvSpPr>
          <p:spPr bwMode="auto">
            <a:xfrm>
              <a:off x="2496"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52" name="Rectangle 51"/>
            <p:cNvSpPr>
              <a:spLocks noChangeArrowheads="1"/>
            </p:cNvSpPr>
            <p:nvPr/>
          </p:nvSpPr>
          <p:spPr bwMode="auto">
            <a:xfrm>
              <a:off x="2832"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grpSp>
      <p:sp>
        <p:nvSpPr>
          <p:cNvPr id="21511" name="Text Box 52"/>
          <p:cNvSpPr txBox="1">
            <a:spLocks noChangeArrowheads="1"/>
          </p:cNvSpPr>
          <p:nvPr/>
        </p:nvSpPr>
        <p:spPr bwMode="auto">
          <a:xfrm>
            <a:off x="609600" y="5105400"/>
            <a:ext cx="493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altLang="ko-KR" sz="2000" dirty="0">
                <a:solidFill>
                  <a:schemeClr val="accent5">
                    <a:lumMod val="50000"/>
                  </a:schemeClr>
                </a:solidFill>
                <a:latin typeface="Arial" charset="0"/>
                <a:ea typeface="굴림" pitchFamily="50" charset="-127"/>
              </a:rPr>
              <a:t>(2)</a:t>
            </a:r>
            <a:endParaRPr lang="ko-KR" altLang="en-US" sz="2000" dirty="0">
              <a:solidFill>
                <a:schemeClr val="accent5">
                  <a:lumMod val="50000"/>
                </a:schemeClr>
              </a:solidFill>
              <a:latin typeface="Arial" charset="0"/>
              <a:ea typeface="굴림" pitchFamily="50" charset="-127"/>
            </a:endParaRPr>
          </a:p>
        </p:txBody>
      </p:sp>
      <p:sp>
        <p:nvSpPr>
          <p:cNvPr id="21512" name="Text Box 53"/>
          <p:cNvSpPr txBox="1">
            <a:spLocks noChangeArrowheads="1"/>
          </p:cNvSpPr>
          <p:nvPr/>
        </p:nvSpPr>
        <p:spPr bwMode="auto">
          <a:xfrm>
            <a:off x="457200" y="3290888"/>
            <a:ext cx="174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sz="1800" dirty="0" err="1">
                <a:solidFill>
                  <a:srgbClr val="7030A0"/>
                </a:solidFill>
                <a:ea typeface="굴림" pitchFamily="50" charset="-127"/>
              </a:rPr>
              <a:t>arrayOfButtons</a:t>
            </a:r>
            <a:endParaRPr kumimoji="1" lang="en-US" altLang="ko-KR" sz="1800" dirty="0">
              <a:solidFill>
                <a:srgbClr val="7030A0"/>
              </a:solidFill>
              <a:ea typeface="굴림" pitchFamily="50" charset="-127"/>
            </a:endParaRPr>
          </a:p>
        </p:txBody>
      </p:sp>
      <p:sp>
        <p:nvSpPr>
          <p:cNvPr id="21513" name="Line 54"/>
          <p:cNvSpPr>
            <a:spLocks noChangeShapeType="1"/>
          </p:cNvSpPr>
          <p:nvPr/>
        </p:nvSpPr>
        <p:spPr bwMode="auto">
          <a:xfrm flipV="1">
            <a:off x="1447800" y="3810000"/>
            <a:ext cx="762000"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Oval 55"/>
          <p:cNvSpPr>
            <a:spLocks noChangeArrowheads="1"/>
          </p:cNvSpPr>
          <p:nvPr/>
        </p:nvSpPr>
        <p:spPr bwMode="auto">
          <a:xfrm>
            <a:off x="2209800" y="3581400"/>
            <a:ext cx="685800" cy="5334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b="0" dirty="0">
                <a:solidFill>
                  <a:srgbClr val="C00000"/>
                </a:solidFill>
                <a:ea typeface="굴림" pitchFamily="50" charset="-127"/>
              </a:rPr>
              <a:t>null</a:t>
            </a:r>
          </a:p>
        </p:txBody>
      </p:sp>
      <p:sp>
        <p:nvSpPr>
          <p:cNvPr id="21515" name="Oval 56"/>
          <p:cNvSpPr>
            <a:spLocks noChangeArrowheads="1"/>
          </p:cNvSpPr>
          <p:nvPr/>
        </p:nvSpPr>
        <p:spPr bwMode="auto">
          <a:xfrm>
            <a:off x="1676400" y="5791200"/>
            <a:ext cx="762000" cy="4572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b="0" dirty="0">
                <a:solidFill>
                  <a:srgbClr val="C00000"/>
                </a:solidFill>
                <a:ea typeface="굴림" pitchFamily="50" charset="-127"/>
              </a:rPr>
              <a:t>null</a:t>
            </a:r>
          </a:p>
        </p:txBody>
      </p:sp>
      <p:sp>
        <p:nvSpPr>
          <p:cNvPr id="21516" name="Line 57"/>
          <p:cNvSpPr>
            <a:spLocks noChangeShapeType="1"/>
          </p:cNvSpPr>
          <p:nvPr/>
        </p:nvSpPr>
        <p:spPr bwMode="auto">
          <a:xfrm flipH="1">
            <a:off x="1371600" y="5410200"/>
            <a:ext cx="76200" cy="3048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58"/>
          <p:cNvSpPr>
            <a:spLocks noChangeShapeType="1"/>
          </p:cNvSpPr>
          <p:nvPr/>
        </p:nvSpPr>
        <p:spPr bwMode="auto">
          <a:xfrm>
            <a:off x="2057400" y="5410200"/>
            <a:ext cx="0" cy="3048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59"/>
          <p:cNvSpPr>
            <a:spLocks noChangeShapeType="1"/>
          </p:cNvSpPr>
          <p:nvPr/>
        </p:nvSpPr>
        <p:spPr bwMode="auto">
          <a:xfrm>
            <a:off x="2590800" y="5410200"/>
            <a:ext cx="228600" cy="3048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Line 60"/>
          <p:cNvSpPr>
            <a:spLocks noChangeShapeType="1"/>
          </p:cNvSpPr>
          <p:nvPr/>
        </p:nvSpPr>
        <p:spPr bwMode="auto">
          <a:xfrm>
            <a:off x="3124200" y="5410200"/>
            <a:ext cx="533400" cy="3048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Line 61"/>
          <p:cNvSpPr>
            <a:spLocks noChangeShapeType="1"/>
          </p:cNvSpPr>
          <p:nvPr/>
        </p:nvSpPr>
        <p:spPr bwMode="auto">
          <a:xfrm>
            <a:off x="3581400" y="5410200"/>
            <a:ext cx="914400" cy="3048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Text Box 62"/>
          <p:cNvSpPr txBox="1">
            <a:spLocks noChangeArrowheads="1"/>
          </p:cNvSpPr>
          <p:nvPr/>
        </p:nvSpPr>
        <p:spPr bwMode="auto">
          <a:xfrm>
            <a:off x="5105400" y="4249738"/>
            <a:ext cx="70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lang="en-US" altLang="ko-KR" sz="2000" dirty="0">
                <a:solidFill>
                  <a:schemeClr val="accent5">
                    <a:lumMod val="50000"/>
                  </a:schemeClr>
                </a:solidFill>
                <a:latin typeface="Arial" charset="0"/>
                <a:ea typeface="굴림" pitchFamily="50" charset="-127"/>
              </a:rPr>
              <a:t>(3,4)</a:t>
            </a:r>
            <a:endParaRPr lang="ko-KR" altLang="en-US" sz="2000" dirty="0">
              <a:solidFill>
                <a:schemeClr val="accent5">
                  <a:lumMod val="50000"/>
                </a:schemeClr>
              </a:solidFill>
              <a:latin typeface="Arial" charset="0"/>
              <a:ea typeface="굴림" pitchFamily="50" charset="-127"/>
            </a:endParaRPr>
          </a:p>
        </p:txBody>
      </p:sp>
      <p:grpSp>
        <p:nvGrpSpPr>
          <p:cNvPr id="21522" name="Group 63"/>
          <p:cNvGrpSpPr>
            <a:grpSpLocks/>
          </p:cNvGrpSpPr>
          <p:nvPr/>
        </p:nvGrpSpPr>
        <p:grpSpPr bwMode="auto">
          <a:xfrm>
            <a:off x="5791200" y="4325938"/>
            <a:ext cx="2667000" cy="381000"/>
            <a:chOff x="1488" y="3696"/>
            <a:chExt cx="1680" cy="288"/>
          </a:xfrm>
        </p:grpSpPr>
        <p:sp>
          <p:nvSpPr>
            <p:cNvPr id="21543" name="Rectangle 64"/>
            <p:cNvSpPr>
              <a:spLocks noChangeArrowheads="1"/>
            </p:cNvSpPr>
            <p:nvPr/>
          </p:nvSpPr>
          <p:spPr bwMode="auto">
            <a:xfrm>
              <a:off x="1488"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44" name="Rectangle 65"/>
            <p:cNvSpPr>
              <a:spLocks noChangeArrowheads="1"/>
            </p:cNvSpPr>
            <p:nvPr/>
          </p:nvSpPr>
          <p:spPr bwMode="auto">
            <a:xfrm>
              <a:off x="1824"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45" name="Rectangle 66"/>
            <p:cNvSpPr>
              <a:spLocks noChangeArrowheads="1"/>
            </p:cNvSpPr>
            <p:nvPr/>
          </p:nvSpPr>
          <p:spPr bwMode="auto">
            <a:xfrm>
              <a:off x="2160"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46" name="Rectangle 67"/>
            <p:cNvSpPr>
              <a:spLocks noChangeArrowheads="1"/>
            </p:cNvSpPr>
            <p:nvPr/>
          </p:nvSpPr>
          <p:spPr bwMode="auto">
            <a:xfrm>
              <a:off x="2496"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47" name="Rectangle 68"/>
            <p:cNvSpPr>
              <a:spLocks noChangeArrowheads="1"/>
            </p:cNvSpPr>
            <p:nvPr/>
          </p:nvSpPr>
          <p:spPr bwMode="auto">
            <a:xfrm>
              <a:off x="2832" y="3696"/>
              <a:ext cx="336" cy="288"/>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grpSp>
      <p:sp>
        <p:nvSpPr>
          <p:cNvPr id="21523" name="Oval 69"/>
          <p:cNvSpPr>
            <a:spLocks noChangeArrowheads="1"/>
          </p:cNvSpPr>
          <p:nvPr/>
        </p:nvSpPr>
        <p:spPr bwMode="auto">
          <a:xfrm>
            <a:off x="762000" y="5791200"/>
            <a:ext cx="762000" cy="4572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b="0" dirty="0">
                <a:solidFill>
                  <a:srgbClr val="C00000"/>
                </a:solidFill>
                <a:ea typeface="굴림" pitchFamily="50" charset="-127"/>
              </a:rPr>
              <a:t>null</a:t>
            </a:r>
          </a:p>
        </p:txBody>
      </p:sp>
      <p:sp>
        <p:nvSpPr>
          <p:cNvPr id="21524" name="Oval 70"/>
          <p:cNvSpPr>
            <a:spLocks noChangeArrowheads="1"/>
          </p:cNvSpPr>
          <p:nvPr/>
        </p:nvSpPr>
        <p:spPr bwMode="auto">
          <a:xfrm>
            <a:off x="2590800" y="5791200"/>
            <a:ext cx="762000" cy="4572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b="0" dirty="0">
                <a:solidFill>
                  <a:srgbClr val="C00000"/>
                </a:solidFill>
                <a:ea typeface="굴림" pitchFamily="50" charset="-127"/>
              </a:rPr>
              <a:t>null</a:t>
            </a:r>
          </a:p>
        </p:txBody>
      </p:sp>
      <p:sp>
        <p:nvSpPr>
          <p:cNvPr id="21525" name="Oval 71"/>
          <p:cNvSpPr>
            <a:spLocks noChangeArrowheads="1"/>
          </p:cNvSpPr>
          <p:nvPr/>
        </p:nvSpPr>
        <p:spPr bwMode="auto">
          <a:xfrm>
            <a:off x="3505200" y="5791200"/>
            <a:ext cx="762000" cy="4572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b="0" dirty="0">
                <a:solidFill>
                  <a:srgbClr val="C00000"/>
                </a:solidFill>
                <a:ea typeface="굴림" pitchFamily="50" charset="-127"/>
              </a:rPr>
              <a:t>null</a:t>
            </a:r>
          </a:p>
        </p:txBody>
      </p:sp>
      <p:sp>
        <p:nvSpPr>
          <p:cNvPr id="21526" name="Oval 72"/>
          <p:cNvSpPr>
            <a:spLocks noChangeArrowheads="1"/>
          </p:cNvSpPr>
          <p:nvPr/>
        </p:nvSpPr>
        <p:spPr bwMode="auto">
          <a:xfrm>
            <a:off x="4419600" y="5791200"/>
            <a:ext cx="762000" cy="457200"/>
          </a:xfrm>
          <a:prstGeom prst="ellipse">
            <a:avLst/>
          </a:prstGeom>
          <a:noFill/>
          <a:ln w="952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r>
              <a:rPr kumimoji="1" lang="en-US" altLang="ko-KR" b="0" dirty="0">
                <a:solidFill>
                  <a:srgbClr val="C00000"/>
                </a:solidFill>
                <a:ea typeface="굴림" pitchFamily="50" charset="-127"/>
              </a:rPr>
              <a:t>null</a:t>
            </a:r>
          </a:p>
        </p:txBody>
      </p:sp>
      <p:pic>
        <p:nvPicPr>
          <p:cNvPr id="21527" name="Picture 73" descr="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859338"/>
            <a:ext cx="10826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8" name="Picture 74" descr="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240338"/>
            <a:ext cx="10826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9" name="Picture 75" descr="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859338"/>
            <a:ext cx="10826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0" name="Picture 76" descr="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5240338"/>
            <a:ext cx="10826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1" name="Picture 77" descr="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6525" y="4859338"/>
            <a:ext cx="10826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2" name="Line 78"/>
          <p:cNvSpPr>
            <a:spLocks noChangeShapeType="1"/>
          </p:cNvSpPr>
          <p:nvPr/>
        </p:nvSpPr>
        <p:spPr bwMode="auto">
          <a:xfrm flipH="1">
            <a:off x="5105400" y="4554538"/>
            <a:ext cx="914400" cy="3810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3" name="Line 79"/>
          <p:cNvSpPr>
            <a:spLocks noChangeShapeType="1"/>
          </p:cNvSpPr>
          <p:nvPr/>
        </p:nvSpPr>
        <p:spPr bwMode="auto">
          <a:xfrm flipH="1">
            <a:off x="5791200" y="4554538"/>
            <a:ext cx="762000" cy="7620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4" name="Line 80"/>
          <p:cNvSpPr>
            <a:spLocks noChangeShapeType="1"/>
          </p:cNvSpPr>
          <p:nvPr/>
        </p:nvSpPr>
        <p:spPr bwMode="auto">
          <a:xfrm flipH="1">
            <a:off x="6553200" y="4554538"/>
            <a:ext cx="609600" cy="3810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5" name="Line 81"/>
          <p:cNvSpPr>
            <a:spLocks noChangeShapeType="1"/>
          </p:cNvSpPr>
          <p:nvPr/>
        </p:nvSpPr>
        <p:spPr bwMode="auto">
          <a:xfrm flipH="1">
            <a:off x="7315200" y="4554538"/>
            <a:ext cx="381000" cy="838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6" name="Line 82"/>
          <p:cNvSpPr>
            <a:spLocks noChangeShapeType="1"/>
          </p:cNvSpPr>
          <p:nvPr/>
        </p:nvSpPr>
        <p:spPr bwMode="auto">
          <a:xfrm>
            <a:off x="8229600" y="4554538"/>
            <a:ext cx="152400" cy="3810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7" name="Rectangle 83"/>
          <p:cNvSpPr>
            <a:spLocks noChangeArrowheads="1"/>
          </p:cNvSpPr>
          <p:nvPr/>
        </p:nvSpPr>
        <p:spPr bwMode="auto">
          <a:xfrm>
            <a:off x="609600" y="4724400"/>
            <a:ext cx="533400" cy="3810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38" name="Text Box 84"/>
          <p:cNvSpPr txBox="1">
            <a:spLocks noChangeArrowheads="1"/>
          </p:cNvSpPr>
          <p:nvPr/>
        </p:nvSpPr>
        <p:spPr bwMode="auto">
          <a:xfrm>
            <a:off x="152400" y="4357688"/>
            <a:ext cx="174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sz="1800" dirty="0" err="1">
                <a:solidFill>
                  <a:srgbClr val="7030A0"/>
                </a:solidFill>
                <a:ea typeface="굴림" pitchFamily="50" charset="-127"/>
              </a:rPr>
              <a:t>arrayOfButtons</a:t>
            </a:r>
            <a:endParaRPr kumimoji="1" lang="en-US" altLang="ko-KR" sz="1800" dirty="0">
              <a:solidFill>
                <a:srgbClr val="7030A0"/>
              </a:solidFill>
              <a:ea typeface="굴림" pitchFamily="50" charset="-127"/>
            </a:endParaRPr>
          </a:p>
        </p:txBody>
      </p:sp>
      <p:sp>
        <p:nvSpPr>
          <p:cNvPr id="21539" name="Line 85"/>
          <p:cNvSpPr>
            <a:spLocks noChangeShapeType="1"/>
          </p:cNvSpPr>
          <p:nvPr/>
        </p:nvSpPr>
        <p:spPr bwMode="auto">
          <a:xfrm>
            <a:off x="990600" y="4876800"/>
            <a:ext cx="457200" cy="3048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0" name="Rectangle 86"/>
          <p:cNvSpPr>
            <a:spLocks noChangeArrowheads="1"/>
          </p:cNvSpPr>
          <p:nvPr/>
        </p:nvSpPr>
        <p:spPr bwMode="auto">
          <a:xfrm>
            <a:off x="5257800" y="3795713"/>
            <a:ext cx="533400" cy="381000"/>
          </a:xfrm>
          <a:prstGeom prst="rect">
            <a:avLst/>
          </a:prstGeom>
          <a:gradFill rotWithShape="0">
            <a:gsLst>
              <a:gs pos="0">
                <a:srgbClr val="433643"/>
              </a:gs>
              <a:gs pos="50000">
                <a:srgbClr val="FFCCFF"/>
              </a:gs>
              <a:gs pos="100000">
                <a:srgbClr val="433643"/>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21541" name="Text Box 87"/>
          <p:cNvSpPr txBox="1">
            <a:spLocks noChangeArrowheads="1"/>
          </p:cNvSpPr>
          <p:nvPr/>
        </p:nvSpPr>
        <p:spPr bwMode="auto">
          <a:xfrm>
            <a:off x="4800600" y="3429000"/>
            <a:ext cx="174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b="1">
                <a:solidFill>
                  <a:schemeClr val="tx1"/>
                </a:solidFill>
                <a:latin typeface="Times New Roman" pitchFamily="18" charset="0"/>
              </a:defRPr>
            </a:lvl1pPr>
            <a:lvl2pPr marL="742950" indent="-285750" algn="ctr">
              <a:defRPr sz="2400" b="1">
                <a:solidFill>
                  <a:schemeClr val="tx1"/>
                </a:solidFill>
                <a:latin typeface="Times New Roman" pitchFamily="18" charset="0"/>
              </a:defRPr>
            </a:lvl2pPr>
            <a:lvl3pPr marL="1143000" indent="-228600" algn="ctr">
              <a:defRPr sz="2400" b="1">
                <a:solidFill>
                  <a:schemeClr val="tx1"/>
                </a:solidFill>
                <a:latin typeface="Times New Roman" pitchFamily="18" charset="0"/>
              </a:defRPr>
            </a:lvl3pPr>
            <a:lvl4pPr marL="1600200" indent="-228600" algn="ctr">
              <a:defRPr sz="2400" b="1">
                <a:solidFill>
                  <a:schemeClr val="tx1"/>
                </a:solidFill>
                <a:latin typeface="Times New Roman" pitchFamily="18" charset="0"/>
              </a:defRPr>
            </a:lvl4pPr>
            <a:lvl5pPr marL="2057400" indent="-228600" algn="ctr">
              <a:defRPr sz="2400" b="1">
                <a:solidFill>
                  <a:schemeClr val="tx1"/>
                </a:solidFill>
                <a:latin typeface="Times New Roman" pitchFamily="18" charset="0"/>
              </a:defRPr>
            </a:lvl5pPr>
            <a:lvl6pPr marL="2514600" indent="-228600" algn="ctr" eaLnBrk="0" fontAlgn="base" hangingPunct="0">
              <a:spcBef>
                <a:spcPct val="0"/>
              </a:spcBef>
              <a:spcAft>
                <a:spcPct val="0"/>
              </a:spcAft>
              <a:defRPr sz="2400" b="1">
                <a:solidFill>
                  <a:schemeClr val="tx1"/>
                </a:solidFill>
                <a:latin typeface="Times New Roman" pitchFamily="18" charset="0"/>
              </a:defRPr>
            </a:lvl6pPr>
            <a:lvl7pPr marL="2971800" indent="-228600" algn="ctr" eaLnBrk="0" fontAlgn="base" hangingPunct="0">
              <a:spcBef>
                <a:spcPct val="0"/>
              </a:spcBef>
              <a:spcAft>
                <a:spcPct val="0"/>
              </a:spcAft>
              <a:defRPr sz="2400" b="1">
                <a:solidFill>
                  <a:schemeClr val="tx1"/>
                </a:solidFill>
                <a:latin typeface="Times New Roman" pitchFamily="18" charset="0"/>
              </a:defRPr>
            </a:lvl7pPr>
            <a:lvl8pPr marL="3429000" indent="-228600" algn="ctr" eaLnBrk="0" fontAlgn="base" hangingPunct="0">
              <a:spcBef>
                <a:spcPct val="0"/>
              </a:spcBef>
              <a:spcAft>
                <a:spcPct val="0"/>
              </a:spcAft>
              <a:defRPr sz="2400" b="1">
                <a:solidFill>
                  <a:schemeClr val="tx1"/>
                </a:solidFill>
                <a:latin typeface="Times New Roman" pitchFamily="18" charset="0"/>
              </a:defRPr>
            </a:lvl8pPr>
            <a:lvl9pPr marL="3886200" indent="-228600" algn="ctr" eaLnBrk="0" fontAlgn="base" hangingPunct="0">
              <a:spcBef>
                <a:spcPct val="0"/>
              </a:spcBef>
              <a:spcAft>
                <a:spcPct val="0"/>
              </a:spcAft>
              <a:defRPr sz="2400" b="1">
                <a:solidFill>
                  <a:schemeClr val="tx1"/>
                </a:solidFill>
                <a:latin typeface="Times New Roman" pitchFamily="18" charset="0"/>
              </a:defRPr>
            </a:lvl9pPr>
          </a:lstStyle>
          <a:p>
            <a:pPr algn="l" eaLnBrk="1" latinLnBrk="1" hangingPunct="1"/>
            <a:r>
              <a:rPr kumimoji="1" lang="en-US" altLang="ko-KR" sz="1800" dirty="0" err="1">
                <a:solidFill>
                  <a:srgbClr val="7030A0"/>
                </a:solidFill>
                <a:ea typeface="굴림" pitchFamily="50" charset="-127"/>
              </a:rPr>
              <a:t>arrayOfButtons</a:t>
            </a:r>
            <a:endParaRPr kumimoji="1" lang="en-US" altLang="ko-KR" sz="1800" dirty="0">
              <a:solidFill>
                <a:srgbClr val="7030A0"/>
              </a:solidFill>
              <a:ea typeface="굴림" pitchFamily="50" charset="-127"/>
            </a:endParaRPr>
          </a:p>
        </p:txBody>
      </p:sp>
      <p:sp>
        <p:nvSpPr>
          <p:cNvPr id="21542" name="Line 88"/>
          <p:cNvSpPr>
            <a:spLocks noChangeShapeType="1"/>
          </p:cNvSpPr>
          <p:nvPr/>
        </p:nvSpPr>
        <p:spPr bwMode="auto">
          <a:xfrm>
            <a:off x="5638800" y="3948113"/>
            <a:ext cx="457200" cy="319087"/>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itle 1"/>
          <p:cNvSpPr txBox="1">
            <a:spLocks/>
          </p:cNvSpPr>
          <p:nvPr/>
        </p:nvSpPr>
        <p:spPr bwMode="auto">
          <a:xfrm>
            <a:off x="186397" y="6783"/>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a:lstStyle>
          <a:p>
            <a:r>
              <a:rPr lang="en-GB" kern="0" smtClean="0">
                <a:effectLst/>
              </a:rPr>
              <a:t>Arrays of Reference Types</a:t>
            </a:r>
            <a:r>
              <a:rPr lang="en-GB" kern="0" smtClean="0"/>
              <a:t> </a:t>
            </a:r>
            <a:endParaRPr lang="en-GB" kern="0" dirty="0"/>
          </a:p>
        </p:txBody>
      </p:sp>
    </p:spTree>
    <p:extLst>
      <p:ext uri="{BB962C8B-B14F-4D97-AF65-F5344CB8AC3E}">
        <p14:creationId xmlns:p14="http://schemas.microsoft.com/office/powerpoint/2010/main" val="5702889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838200"/>
          </a:xfrm>
        </p:spPr>
        <p:txBody>
          <a:bodyPr/>
          <a:lstStyle/>
          <a:p>
            <a:r>
              <a:rPr lang="en-US" dirty="0" smtClean="0"/>
              <a:t>Java Arrays Cont.</a:t>
            </a:r>
            <a:endParaRPr lang="en-US" dirty="0"/>
          </a:p>
        </p:txBody>
      </p:sp>
      <p:sp>
        <p:nvSpPr>
          <p:cNvPr id="3" name="Content Placeholder 2"/>
          <p:cNvSpPr>
            <a:spLocks noGrp="1"/>
          </p:cNvSpPr>
          <p:nvPr>
            <p:ph idx="1"/>
          </p:nvPr>
        </p:nvSpPr>
        <p:spPr>
          <a:xfrm>
            <a:off x="35391" y="914400"/>
            <a:ext cx="9032409" cy="5638800"/>
          </a:xfrm>
        </p:spPr>
        <p:txBody>
          <a:bodyPr/>
          <a:lstStyle/>
          <a:p>
            <a:r>
              <a:rPr lang="en-US" sz="3200" b="1" dirty="0"/>
              <a:t>Advantages</a:t>
            </a:r>
          </a:p>
          <a:p>
            <a:pPr lvl="1"/>
            <a:r>
              <a:rPr lang="en-US" b="1" dirty="0"/>
              <a:t>Code Optimization:</a:t>
            </a:r>
            <a:r>
              <a:rPr lang="en-US" dirty="0"/>
              <a:t> It makes the code optimized, we can retrieve or sort the data efficiently.</a:t>
            </a:r>
          </a:p>
          <a:p>
            <a:pPr lvl="1"/>
            <a:r>
              <a:rPr lang="en-US" b="1" dirty="0"/>
              <a:t>Random access:</a:t>
            </a:r>
            <a:r>
              <a:rPr lang="en-US" dirty="0"/>
              <a:t> We can get any data located at an index position.</a:t>
            </a:r>
          </a:p>
          <a:p>
            <a:r>
              <a:rPr lang="en-US" sz="3200" b="1" dirty="0"/>
              <a:t>Disadvantages</a:t>
            </a:r>
          </a:p>
          <a:p>
            <a:pPr lvl="1"/>
            <a:r>
              <a:rPr lang="en-US" b="1" dirty="0"/>
              <a:t>Size Limit:</a:t>
            </a:r>
            <a:r>
              <a:rPr lang="en-US" dirty="0"/>
              <a:t> We can store only the fixed size of elements in the array. It doesn't grow its size at runtime. To solve this problem, </a:t>
            </a:r>
            <a:r>
              <a:rPr lang="en-US" u="sng" dirty="0"/>
              <a:t>collection framework </a:t>
            </a:r>
            <a:r>
              <a:rPr lang="en-US" dirty="0"/>
              <a:t>is used in Java which grows automatically.</a:t>
            </a:r>
          </a:p>
          <a:p>
            <a:endParaRPr lang="en-US" sz="3200" dirty="0" smtClean="0"/>
          </a:p>
          <a:p>
            <a:r>
              <a:rPr lang="en-US" sz="3200" dirty="0" smtClean="0"/>
              <a:t>There </a:t>
            </a:r>
            <a:r>
              <a:rPr lang="en-US" sz="3200" dirty="0"/>
              <a:t>are two types of array.</a:t>
            </a:r>
          </a:p>
          <a:p>
            <a:pPr lvl="1"/>
            <a:r>
              <a:rPr lang="en-US" dirty="0"/>
              <a:t>Single Dimensional Array</a:t>
            </a:r>
          </a:p>
          <a:p>
            <a:pPr lvl="1"/>
            <a:r>
              <a:rPr lang="en-US" dirty="0"/>
              <a:t>Multidimensional Array</a:t>
            </a:r>
          </a:p>
          <a:p>
            <a:pPr algn="just"/>
            <a:endParaRPr lang="en-US" sz="3200"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9</a:t>
            </a:fld>
            <a:endParaRPr lang="en-US"/>
          </a:p>
        </p:txBody>
      </p:sp>
    </p:spTree>
    <p:extLst>
      <p:ext uri="{BB962C8B-B14F-4D97-AF65-F5344CB8AC3E}">
        <p14:creationId xmlns:p14="http://schemas.microsoft.com/office/powerpoint/2010/main" val="163107412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808080"/>
        </a:dk1>
        <a:lt1>
          <a:srgbClr val="FFFFFF"/>
        </a:lt1>
        <a:dk2>
          <a:srgbClr val="009900"/>
        </a:dk2>
        <a:lt2>
          <a:srgbClr val="000000"/>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lank Presentation 9">
        <a:dk1>
          <a:srgbClr val="808080"/>
        </a:dk1>
        <a:lt1>
          <a:srgbClr val="FFFFFF"/>
        </a:lt1>
        <a:dk2>
          <a:srgbClr val="009900"/>
        </a:dk2>
        <a:lt2>
          <a:srgbClr val="FFFFFF"/>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4519</TotalTime>
  <Pages>49</Pages>
  <Words>1635</Words>
  <Application>Microsoft Office PowerPoint</Application>
  <PresentationFormat>On-screen Show (4:3)</PresentationFormat>
  <Paragraphs>478</Paragraphs>
  <Slides>41</Slides>
  <Notes>21</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41</vt:i4>
      </vt:variant>
    </vt:vector>
  </HeadingPairs>
  <TitlesOfParts>
    <vt:vector size="57" baseType="lpstr">
      <vt:lpstr>Arial</vt:lpstr>
      <vt:lpstr>Calibri</vt:lpstr>
      <vt:lpstr>Calibri-BoldItalic</vt:lpstr>
      <vt:lpstr>Consolas</vt:lpstr>
      <vt:lpstr>Courier New</vt:lpstr>
      <vt:lpstr>Gill Sans MT</vt:lpstr>
      <vt:lpstr>굴림</vt:lpstr>
      <vt:lpstr>Monotype Sorts</vt:lpstr>
      <vt:lpstr>Times New Roman</vt:lpstr>
      <vt:lpstr>verdana</vt:lpstr>
      <vt:lpstr>verdana</vt:lpstr>
      <vt:lpstr>Wingdings</vt:lpstr>
      <vt:lpstr>Blank Presentation</vt:lpstr>
      <vt:lpstr>intro</vt:lpstr>
      <vt:lpstr>Office Theme</vt:lpstr>
      <vt:lpstr>Equation</vt:lpstr>
      <vt:lpstr>PowerPoint Presentation</vt:lpstr>
      <vt:lpstr>Java Arrays</vt:lpstr>
      <vt:lpstr>Java Arrays Cont.</vt:lpstr>
      <vt:lpstr>Java Arrays Cont.</vt:lpstr>
      <vt:lpstr>Dynamic Array Expansion</vt:lpstr>
      <vt:lpstr>Arrays of Primitive Types </vt:lpstr>
      <vt:lpstr>Arrays of Reference Types </vt:lpstr>
      <vt:lpstr>PowerPoint Presentation</vt:lpstr>
      <vt:lpstr>Java Arrays Cont.</vt:lpstr>
      <vt:lpstr>Single Dimensional Array</vt:lpstr>
      <vt:lpstr>Single Dimensional Array </vt:lpstr>
      <vt:lpstr>Single Dimensional Array</vt:lpstr>
      <vt:lpstr>For-each Loop for Java Array</vt:lpstr>
      <vt:lpstr>For-each Loop for Java Array</vt:lpstr>
      <vt:lpstr>Passing Array to a Method in Java</vt:lpstr>
      <vt:lpstr>Returning Array from the Method</vt:lpstr>
      <vt:lpstr>Anonymous Array in Java</vt:lpstr>
      <vt:lpstr>ArrayIndexOutOfBoundsException</vt:lpstr>
      <vt:lpstr>Multidimensional Array in Java</vt:lpstr>
      <vt:lpstr>Multidimensional Array in Java</vt:lpstr>
      <vt:lpstr>Multidimensional Array in Java</vt:lpstr>
      <vt:lpstr>Jagged Array in Java</vt:lpstr>
      <vt:lpstr>Multi-dimensional Arrays</vt:lpstr>
      <vt:lpstr>Copying a Java Array</vt:lpstr>
      <vt:lpstr>Cloning an Array in Java</vt:lpstr>
      <vt:lpstr>Cloning an Array in Java</vt:lpstr>
      <vt:lpstr>Command Line Arguments </vt:lpstr>
      <vt:lpstr>Command Line Arguments </vt:lpstr>
      <vt:lpstr>Try By Yourself</vt:lpstr>
      <vt:lpstr>Try By Yourself</vt:lpstr>
      <vt:lpstr>Try By Yourself</vt:lpstr>
      <vt:lpstr>Try By Yourself</vt:lpstr>
      <vt:lpstr>Reading Materials</vt:lpstr>
      <vt:lpstr>CSE-212  Object Oriented Programming (Java) Exp 4  – Array</vt:lpstr>
      <vt:lpstr>Instructions</vt:lpstr>
      <vt:lpstr>Example</vt:lpstr>
      <vt:lpstr>Today’s experiments - 1</vt:lpstr>
      <vt:lpstr>Today’s experiments - 2</vt:lpstr>
      <vt:lpstr>Today’s experiments - 3</vt:lpstr>
      <vt:lpstr>Today’s experiments - 4</vt:lpstr>
      <vt:lpstr>Today’s experiments - 5</vt:lpstr>
    </vt:vector>
  </TitlesOfParts>
  <Company>George Mason Unviersity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user</cp:lastModifiedBy>
  <cp:revision>423</cp:revision>
  <cp:lastPrinted>2015-08-31T19:39:18Z</cp:lastPrinted>
  <dcterms:created xsi:type="dcterms:W3CDTF">1996-06-15T03:21:08Z</dcterms:created>
  <dcterms:modified xsi:type="dcterms:W3CDTF">2020-07-20T08:02:16Z</dcterms:modified>
</cp:coreProperties>
</file>