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6" r:id="rId2"/>
    <p:sldId id="259" r:id="rId3"/>
    <p:sldId id="260" r:id="rId4"/>
    <p:sldId id="278" r:id="rId5"/>
    <p:sldId id="380" r:id="rId6"/>
    <p:sldId id="388" r:id="rId7"/>
    <p:sldId id="381" r:id="rId8"/>
    <p:sldId id="389" r:id="rId9"/>
    <p:sldId id="390" r:id="rId10"/>
    <p:sldId id="391" r:id="rId11"/>
    <p:sldId id="383" r:id="rId12"/>
    <p:sldId id="386" r:id="rId13"/>
    <p:sldId id="261" r:id="rId14"/>
    <p:sldId id="263" r:id="rId15"/>
    <p:sldId id="397" r:id="rId16"/>
    <p:sldId id="264" r:id="rId17"/>
    <p:sldId id="394" r:id="rId18"/>
    <p:sldId id="326" r:id="rId19"/>
    <p:sldId id="266" r:id="rId20"/>
    <p:sldId id="327" r:id="rId21"/>
    <p:sldId id="328" r:id="rId22"/>
    <p:sldId id="330" r:id="rId23"/>
    <p:sldId id="334" r:id="rId24"/>
    <p:sldId id="331" r:id="rId25"/>
    <p:sldId id="332" r:id="rId26"/>
    <p:sldId id="306" r:id="rId27"/>
    <p:sldId id="307" r:id="rId28"/>
    <p:sldId id="308" r:id="rId29"/>
    <p:sldId id="267" r:id="rId30"/>
    <p:sldId id="268" r:id="rId31"/>
    <p:sldId id="430" r:id="rId32"/>
    <p:sldId id="269" r:id="rId33"/>
    <p:sldId id="270" r:id="rId34"/>
    <p:sldId id="274" r:id="rId35"/>
    <p:sldId id="275" r:id="rId36"/>
    <p:sldId id="276" r:id="rId37"/>
    <p:sldId id="406" r:id="rId38"/>
    <p:sldId id="407" r:id="rId39"/>
    <p:sldId id="398" r:id="rId40"/>
    <p:sldId id="399" r:id="rId41"/>
    <p:sldId id="400" r:id="rId42"/>
    <p:sldId id="401" r:id="rId43"/>
    <p:sldId id="402" r:id="rId44"/>
    <p:sldId id="403" r:id="rId45"/>
    <p:sldId id="404" r:id="rId46"/>
    <p:sldId id="405" r:id="rId47"/>
    <p:sldId id="314" r:id="rId48"/>
    <p:sldId id="315" r:id="rId49"/>
    <p:sldId id="316" r:id="rId50"/>
    <p:sldId id="317" r:id="rId51"/>
    <p:sldId id="318" r:id="rId52"/>
    <p:sldId id="353" r:id="rId53"/>
    <p:sldId id="354" r:id="rId54"/>
    <p:sldId id="355" r:id="rId55"/>
    <p:sldId id="431" r:id="rId56"/>
    <p:sldId id="432" r:id="rId57"/>
    <p:sldId id="356" r:id="rId58"/>
    <p:sldId id="357" r:id="rId59"/>
    <p:sldId id="358" r:id="rId60"/>
    <p:sldId id="359" r:id="rId61"/>
    <p:sldId id="360" r:id="rId62"/>
    <p:sldId id="361" r:id="rId63"/>
    <p:sldId id="362" r:id="rId64"/>
    <p:sldId id="425" r:id="rId65"/>
    <p:sldId id="363" r:id="rId66"/>
    <p:sldId id="364" r:id="rId67"/>
    <p:sldId id="365" r:id="rId68"/>
    <p:sldId id="366" r:id="rId69"/>
    <p:sldId id="367" r:id="rId70"/>
    <p:sldId id="368" r:id="rId71"/>
    <p:sldId id="369" r:id="rId72"/>
    <p:sldId id="370" r:id="rId73"/>
    <p:sldId id="426" r:id="rId74"/>
    <p:sldId id="371" r:id="rId75"/>
    <p:sldId id="372" r:id="rId76"/>
    <p:sldId id="373" r:id="rId77"/>
    <p:sldId id="427" r:id="rId78"/>
    <p:sldId id="428" r:id="rId79"/>
    <p:sldId id="376" r:id="rId80"/>
    <p:sldId id="377" r:id="rId81"/>
    <p:sldId id="378" r:id="rId82"/>
    <p:sldId id="379" r:id="rId83"/>
    <p:sldId id="408" r:id="rId84"/>
    <p:sldId id="409" r:id="rId85"/>
    <p:sldId id="410" r:id="rId86"/>
    <p:sldId id="411" r:id="rId87"/>
    <p:sldId id="412" r:id="rId88"/>
    <p:sldId id="413" r:id="rId89"/>
    <p:sldId id="416" r:id="rId90"/>
    <p:sldId id="417" r:id="rId91"/>
    <p:sldId id="279" r:id="rId92"/>
    <p:sldId id="281" r:id="rId93"/>
    <p:sldId id="312" r:id="rId94"/>
    <p:sldId id="282" r:id="rId95"/>
    <p:sldId id="42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6600"/>
    <a:srgbClr val="035D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7" autoAdjust="0"/>
  </p:normalViewPr>
  <p:slideViewPr>
    <p:cSldViewPr>
      <p:cViewPr varScale="1">
        <p:scale>
          <a:sx n="72" d="100"/>
          <a:sy n="72" d="100"/>
        </p:scale>
        <p:origin x="124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AD84B-3A2F-4BAA-A87C-2109496DFC24}" type="datetimeFigureOut">
              <a:rPr lang="en-US" smtClean="0"/>
              <a:pPr/>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C1509-A1E1-48A3-9DB0-F9A653552BA9}" type="slidenum">
              <a:rPr lang="en-US" smtClean="0"/>
              <a:pPr/>
              <a:t>‹#›</a:t>
            </a:fld>
            <a:endParaRPr lang="en-US"/>
          </a:p>
        </p:txBody>
      </p:sp>
    </p:spTree>
    <p:extLst>
      <p:ext uri="{BB962C8B-B14F-4D97-AF65-F5344CB8AC3E}">
        <p14:creationId xmlns:p14="http://schemas.microsoft.com/office/powerpoint/2010/main" val="103294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http://beginnersbook.com/2013/04/oops-concepts/</a:t>
            </a:r>
          </a:p>
          <a:p>
            <a:endParaRPr lang="en-US" dirty="0" smtClean="0"/>
          </a:p>
          <a:p>
            <a:r>
              <a:rPr lang="en-US" dirty="0" smtClean="0"/>
              <a:t>http://www.c-sharpcorner.com/UploadFile/cda5ba/object-oriented-programming-with-real-world-scenario/</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4</a:t>
            </a:fld>
            <a:endParaRPr lang="en-US"/>
          </a:p>
        </p:txBody>
      </p:sp>
    </p:spTree>
    <p:extLst>
      <p:ext uri="{BB962C8B-B14F-4D97-AF65-F5344CB8AC3E}">
        <p14:creationId xmlns:p14="http://schemas.microsoft.com/office/powerpoint/2010/main" val="240963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37</a:t>
            </a:fld>
            <a:endParaRPr lang="en-US"/>
          </a:p>
        </p:txBody>
      </p:sp>
    </p:spTree>
    <p:extLst>
      <p:ext uri="{BB962C8B-B14F-4D97-AF65-F5344CB8AC3E}">
        <p14:creationId xmlns:p14="http://schemas.microsoft.com/office/powerpoint/2010/main" val="341921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38</a:t>
            </a:fld>
            <a:endParaRPr lang="en-US"/>
          </a:p>
        </p:txBody>
      </p:sp>
    </p:spTree>
    <p:extLst>
      <p:ext uri="{BB962C8B-B14F-4D97-AF65-F5344CB8AC3E}">
        <p14:creationId xmlns:p14="http://schemas.microsoft.com/office/powerpoint/2010/main" val="3095832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39</a:t>
            </a:fld>
            <a:endParaRPr lang="en-US"/>
          </a:p>
        </p:txBody>
      </p:sp>
    </p:spTree>
    <p:extLst>
      <p:ext uri="{BB962C8B-B14F-4D97-AF65-F5344CB8AC3E}">
        <p14:creationId xmlns:p14="http://schemas.microsoft.com/office/powerpoint/2010/main" val="37956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40</a:t>
            </a:fld>
            <a:endParaRPr lang="en-US"/>
          </a:p>
        </p:txBody>
      </p:sp>
    </p:spTree>
    <p:extLst>
      <p:ext uri="{BB962C8B-B14F-4D97-AF65-F5344CB8AC3E}">
        <p14:creationId xmlns:p14="http://schemas.microsoft.com/office/powerpoint/2010/main" val="243130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41</a:t>
            </a:fld>
            <a:endParaRPr lang="en-US"/>
          </a:p>
        </p:txBody>
      </p:sp>
    </p:spTree>
    <p:extLst>
      <p:ext uri="{BB962C8B-B14F-4D97-AF65-F5344CB8AC3E}">
        <p14:creationId xmlns:p14="http://schemas.microsoft.com/office/powerpoint/2010/main" val="51173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42</a:t>
            </a:fld>
            <a:endParaRPr lang="en-US"/>
          </a:p>
        </p:txBody>
      </p:sp>
    </p:spTree>
    <p:extLst>
      <p:ext uri="{BB962C8B-B14F-4D97-AF65-F5344CB8AC3E}">
        <p14:creationId xmlns:p14="http://schemas.microsoft.com/office/powerpoint/2010/main" val="91336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43</a:t>
            </a:fld>
            <a:endParaRPr lang="en-US"/>
          </a:p>
        </p:txBody>
      </p:sp>
    </p:spTree>
    <p:extLst>
      <p:ext uri="{BB962C8B-B14F-4D97-AF65-F5344CB8AC3E}">
        <p14:creationId xmlns:p14="http://schemas.microsoft.com/office/powerpoint/2010/main" val="3595835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44</a:t>
            </a:fld>
            <a:endParaRPr lang="en-US"/>
          </a:p>
        </p:txBody>
      </p:sp>
    </p:spTree>
    <p:extLst>
      <p:ext uri="{BB962C8B-B14F-4D97-AF65-F5344CB8AC3E}">
        <p14:creationId xmlns:p14="http://schemas.microsoft.com/office/powerpoint/2010/main" val="332777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45</a:t>
            </a:fld>
            <a:endParaRPr lang="en-US"/>
          </a:p>
        </p:txBody>
      </p:sp>
    </p:spTree>
    <p:extLst>
      <p:ext uri="{BB962C8B-B14F-4D97-AF65-F5344CB8AC3E}">
        <p14:creationId xmlns:p14="http://schemas.microsoft.com/office/powerpoint/2010/main" val="4068286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46</a:t>
            </a:fld>
            <a:endParaRPr lang="en-US"/>
          </a:p>
        </p:txBody>
      </p:sp>
    </p:spTree>
    <p:extLst>
      <p:ext uri="{BB962C8B-B14F-4D97-AF65-F5344CB8AC3E}">
        <p14:creationId xmlns:p14="http://schemas.microsoft.com/office/powerpoint/2010/main" val="197244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a:t>
            </a:fld>
            <a:endParaRPr lang="en-US"/>
          </a:p>
        </p:txBody>
      </p:sp>
    </p:spTree>
    <p:extLst>
      <p:ext uri="{BB962C8B-B14F-4D97-AF65-F5344CB8AC3E}">
        <p14:creationId xmlns:p14="http://schemas.microsoft.com/office/powerpoint/2010/main" val="32640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 use package.* then all the classes and interfaces of this package will be accessible but not </a:t>
            </a:r>
            <a:r>
              <a:rPr lang="en-US" sz="1200" b="0" i="0" kern="1200" dirty="0" err="1" smtClean="0">
                <a:solidFill>
                  <a:schemeClr val="tx1"/>
                </a:solidFill>
                <a:latin typeface="+mn-lt"/>
                <a:ea typeface="+mn-ea"/>
                <a:cs typeface="+mn-cs"/>
              </a:rPr>
              <a:t>subpackages.The</a:t>
            </a:r>
            <a:r>
              <a:rPr lang="en-US" sz="1200" b="0" i="0" kern="1200" dirty="0" smtClean="0">
                <a:solidFill>
                  <a:schemeClr val="tx1"/>
                </a:solidFill>
                <a:latin typeface="+mn-lt"/>
                <a:ea typeface="+mn-ea"/>
                <a:cs typeface="+mn-cs"/>
              </a:rPr>
              <a:t> import keyword is used to make the classes and interface of another package accessible to the current package.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59</a:t>
            </a:fld>
            <a:endParaRPr lang="en-US"/>
          </a:p>
        </p:txBody>
      </p:sp>
    </p:spTree>
    <p:extLst>
      <p:ext uri="{BB962C8B-B14F-4D97-AF65-F5344CB8AC3E}">
        <p14:creationId xmlns:p14="http://schemas.microsoft.com/office/powerpoint/2010/main" val="178283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 import </a:t>
            </a:r>
            <a:r>
              <a:rPr lang="en-US" sz="1200" b="0" i="0" kern="1200" dirty="0" err="1" smtClean="0">
                <a:solidFill>
                  <a:schemeClr val="tx1"/>
                </a:solidFill>
                <a:latin typeface="+mn-lt"/>
                <a:ea typeface="+mn-ea"/>
                <a:cs typeface="+mn-cs"/>
              </a:rPr>
              <a:t>package.classname</a:t>
            </a:r>
            <a:r>
              <a:rPr lang="en-US" sz="1200" b="0" i="0" kern="1200" dirty="0" smtClean="0">
                <a:solidFill>
                  <a:schemeClr val="tx1"/>
                </a:solidFill>
                <a:latin typeface="+mn-lt"/>
                <a:ea typeface="+mn-ea"/>
                <a:cs typeface="+mn-cs"/>
              </a:rPr>
              <a:t> then only declared class of this package will be accessible.</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60</a:t>
            </a:fld>
            <a:endParaRPr lang="en-US"/>
          </a:p>
        </p:txBody>
      </p:sp>
    </p:spTree>
    <p:extLst>
      <p:ext uri="{BB962C8B-B14F-4D97-AF65-F5344CB8AC3E}">
        <p14:creationId xmlns:p14="http://schemas.microsoft.com/office/powerpoint/2010/main" val="148287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 use fully qualified name then only declared class of this package will be accessible. Now there is no need to import. But you need to use fully qualified name every time when you are accessing the class or interface.</a:t>
            </a:r>
          </a:p>
          <a:p>
            <a:r>
              <a:rPr lang="en-US" sz="1200" b="0" i="0" kern="1200" dirty="0" smtClean="0">
                <a:solidFill>
                  <a:schemeClr val="tx1"/>
                </a:solidFill>
                <a:latin typeface="+mn-lt"/>
                <a:ea typeface="+mn-ea"/>
                <a:cs typeface="+mn-cs"/>
              </a:rPr>
              <a:t>It is generally used when two packages have same class name e.g. </a:t>
            </a:r>
            <a:r>
              <a:rPr lang="en-US" sz="1200" b="0" i="0" kern="1200" dirty="0" err="1" smtClean="0">
                <a:solidFill>
                  <a:schemeClr val="tx1"/>
                </a:solidFill>
                <a:latin typeface="+mn-lt"/>
                <a:ea typeface="+mn-ea"/>
                <a:cs typeface="+mn-cs"/>
              </a:rPr>
              <a:t>java.util</a:t>
            </a:r>
            <a:r>
              <a:rPr lang="en-US" sz="1200" b="0" i="0" kern="1200" dirty="0" smtClean="0">
                <a:solidFill>
                  <a:schemeClr val="tx1"/>
                </a:solidFill>
                <a:latin typeface="+mn-lt"/>
                <a:ea typeface="+mn-ea"/>
                <a:cs typeface="+mn-cs"/>
              </a:rPr>
              <a:t> and java.sql packages contain Date class.</a:t>
            </a:r>
          </a:p>
          <a:p>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61</a:t>
            </a:fld>
            <a:endParaRPr lang="en-US"/>
          </a:p>
        </p:txBody>
      </p:sp>
    </p:spTree>
    <p:extLst>
      <p:ext uri="{BB962C8B-B14F-4D97-AF65-F5344CB8AC3E}">
        <p14:creationId xmlns:p14="http://schemas.microsoft.com/office/powerpoint/2010/main" val="343202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73</a:t>
            </a:fld>
            <a:endParaRPr lang="en-US"/>
          </a:p>
        </p:txBody>
      </p:sp>
    </p:spTree>
    <p:extLst>
      <p:ext uri="{BB962C8B-B14F-4D97-AF65-F5344CB8AC3E}">
        <p14:creationId xmlns:p14="http://schemas.microsoft.com/office/powerpoint/2010/main" val="604598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77</a:t>
            </a:fld>
            <a:endParaRPr lang="en-US"/>
          </a:p>
        </p:txBody>
      </p:sp>
    </p:spTree>
    <p:extLst>
      <p:ext uri="{BB962C8B-B14F-4D97-AF65-F5344CB8AC3E}">
        <p14:creationId xmlns:p14="http://schemas.microsoft.com/office/powerpoint/2010/main" val="319027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78</a:t>
            </a:fld>
            <a:endParaRPr lang="en-US"/>
          </a:p>
        </p:txBody>
      </p:sp>
    </p:spTree>
    <p:extLst>
      <p:ext uri="{BB962C8B-B14F-4D97-AF65-F5344CB8AC3E}">
        <p14:creationId xmlns:p14="http://schemas.microsoft.com/office/powerpoint/2010/main" val="3286165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84</a:t>
            </a:fld>
            <a:endParaRPr lang="en-US"/>
          </a:p>
        </p:txBody>
      </p:sp>
    </p:spTree>
    <p:extLst>
      <p:ext uri="{BB962C8B-B14F-4D97-AF65-F5344CB8AC3E}">
        <p14:creationId xmlns:p14="http://schemas.microsoft.com/office/powerpoint/2010/main" val="3035424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85</a:t>
            </a:fld>
            <a:endParaRPr lang="en-US"/>
          </a:p>
        </p:txBody>
      </p:sp>
    </p:spTree>
    <p:extLst>
      <p:ext uri="{BB962C8B-B14F-4D97-AF65-F5344CB8AC3E}">
        <p14:creationId xmlns:p14="http://schemas.microsoft.com/office/powerpoint/2010/main" val="4096292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86</a:t>
            </a:fld>
            <a:endParaRPr lang="en-US"/>
          </a:p>
        </p:txBody>
      </p:sp>
    </p:spTree>
    <p:extLst>
      <p:ext uri="{BB962C8B-B14F-4D97-AF65-F5344CB8AC3E}">
        <p14:creationId xmlns:p14="http://schemas.microsoft.com/office/powerpoint/2010/main" val="202346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87</a:t>
            </a:fld>
            <a:endParaRPr lang="en-US"/>
          </a:p>
        </p:txBody>
      </p:sp>
    </p:spTree>
    <p:extLst>
      <p:ext uri="{BB962C8B-B14F-4D97-AF65-F5344CB8AC3E}">
        <p14:creationId xmlns:p14="http://schemas.microsoft.com/office/powerpoint/2010/main" val="325213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11</a:t>
            </a:fld>
            <a:endParaRPr lang="en-US"/>
          </a:p>
        </p:txBody>
      </p:sp>
    </p:spTree>
    <p:extLst>
      <p:ext uri="{BB962C8B-B14F-4D97-AF65-F5344CB8AC3E}">
        <p14:creationId xmlns:p14="http://schemas.microsoft.com/office/powerpoint/2010/main" val="2502318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88</a:t>
            </a:fld>
            <a:endParaRPr lang="en-US"/>
          </a:p>
        </p:txBody>
      </p:sp>
    </p:spTree>
    <p:extLst>
      <p:ext uri="{BB962C8B-B14F-4D97-AF65-F5344CB8AC3E}">
        <p14:creationId xmlns:p14="http://schemas.microsoft.com/office/powerpoint/2010/main" val="2384089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an object will need to perform some action when it is destroyed. For example, if an object is holding some non-Java resource such as a file handle or character font, then you might want to make sure these resources are freed before an object is destroyed. To handle such situations, Java provides a mechanism called finalization. By using finalization, you can define specific actions that will occur when an object is just about to be reclaimed by the garbage collector.</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93</a:t>
            </a:fld>
            <a:endParaRPr lang="en-US"/>
          </a:p>
        </p:txBody>
      </p:sp>
    </p:spTree>
    <p:extLst>
      <p:ext uri="{BB962C8B-B14F-4D97-AF65-F5344CB8AC3E}">
        <p14:creationId xmlns:p14="http://schemas.microsoft.com/office/powerpoint/2010/main" val="40506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12</a:t>
            </a:fld>
            <a:endParaRPr lang="en-US"/>
          </a:p>
        </p:txBody>
      </p:sp>
    </p:spTree>
    <p:extLst>
      <p:ext uri="{BB962C8B-B14F-4D97-AF65-F5344CB8AC3E}">
        <p14:creationId xmlns:p14="http://schemas.microsoft.com/office/powerpoint/2010/main" val="401789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class is declared by use of the class keyword. The data, or variables, defined within a class are called instance variables. The code is contained within methods. Collectively, the methods and variables defined within a class are called members of the class. Variables defined within a class are called instance variables because each instance of the class (that is, each object of the class) contains its own copy of these variables. Thus, the data for one object is separate and unique from the data for another</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15</a:t>
            </a:fld>
            <a:endParaRPr lang="en-US"/>
          </a:p>
        </p:txBody>
      </p:sp>
    </p:spTree>
    <p:extLst>
      <p:ext uri="{BB962C8B-B14F-4D97-AF65-F5344CB8AC3E}">
        <p14:creationId xmlns:p14="http://schemas.microsoft.com/office/powerpoint/2010/main" val="235535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17</a:t>
            </a:fld>
            <a:endParaRPr lang="en-US"/>
          </a:p>
        </p:txBody>
      </p:sp>
    </p:spTree>
    <p:extLst>
      <p:ext uri="{BB962C8B-B14F-4D97-AF65-F5344CB8AC3E}">
        <p14:creationId xmlns:p14="http://schemas.microsoft.com/office/powerpoint/2010/main" val="3262161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Output:</a:t>
            </a:r>
          </a:p>
          <a:p>
            <a:r>
              <a:rPr lang="en-US" dirty="0" smtClean="0"/>
              <a:t>0 null</a:t>
            </a:r>
          </a:p>
          <a:p>
            <a:r>
              <a:rPr lang="en-US" sz="1200" b="1" i="0" kern="1200" dirty="0" smtClean="0">
                <a:solidFill>
                  <a:schemeClr val="tx1"/>
                </a:solidFill>
                <a:latin typeface="+mn-lt"/>
                <a:ea typeface="+mn-ea"/>
                <a:cs typeface="+mn-cs"/>
              </a:rPr>
              <a:t>Instance variable in Java</a:t>
            </a:r>
          </a:p>
          <a:p>
            <a:r>
              <a:rPr lang="en-US" sz="1200" b="0" i="0" kern="1200" dirty="0" smtClean="0">
                <a:solidFill>
                  <a:schemeClr val="tx1"/>
                </a:solidFill>
                <a:latin typeface="+mn-lt"/>
                <a:ea typeface="+mn-ea"/>
                <a:cs typeface="+mn-cs"/>
              </a:rPr>
              <a:t>A variable that is created inside the class but outside the method, is known as instance </a:t>
            </a:r>
            <a:r>
              <a:rPr lang="en-US" sz="1200" b="0" i="0" kern="1200" dirty="0" err="1" smtClean="0">
                <a:solidFill>
                  <a:schemeClr val="tx1"/>
                </a:solidFill>
                <a:latin typeface="+mn-lt"/>
                <a:ea typeface="+mn-ea"/>
                <a:cs typeface="+mn-cs"/>
              </a:rPr>
              <a:t>variable.Instance</a:t>
            </a:r>
            <a:r>
              <a:rPr lang="en-US" sz="1200" b="0" i="0" kern="1200" dirty="0" smtClean="0">
                <a:solidFill>
                  <a:schemeClr val="tx1"/>
                </a:solidFill>
                <a:latin typeface="+mn-lt"/>
                <a:ea typeface="+mn-ea"/>
                <a:cs typeface="+mn-cs"/>
              </a:rPr>
              <a:t> variable doesn't get memory at compile </a:t>
            </a:r>
            <a:r>
              <a:rPr lang="en-US" sz="1200" b="0" i="0" kern="1200" dirty="0" err="1" smtClean="0">
                <a:solidFill>
                  <a:schemeClr val="tx1"/>
                </a:solidFill>
                <a:latin typeface="+mn-lt"/>
                <a:ea typeface="+mn-ea"/>
                <a:cs typeface="+mn-cs"/>
              </a:rPr>
              <a:t>time.It</a:t>
            </a:r>
            <a:r>
              <a:rPr lang="en-US" sz="1200" b="0" i="0" kern="1200" dirty="0" smtClean="0">
                <a:solidFill>
                  <a:schemeClr val="tx1"/>
                </a:solidFill>
                <a:latin typeface="+mn-lt"/>
                <a:ea typeface="+mn-ea"/>
                <a:cs typeface="+mn-cs"/>
              </a:rPr>
              <a:t> gets memory at runtime when object(instance) is </a:t>
            </a:r>
            <a:r>
              <a:rPr lang="en-US" sz="1200" b="0" i="0" kern="1200" dirty="0" err="1" smtClean="0">
                <a:solidFill>
                  <a:schemeClr val="tx1"/>
                </a:solidFill>
                <a:latin typeface="+mn-lt"/>
                <a:ea typeface="+mn-ea"/>
                <a:cs typeface="+mn-cs"/>
              </a:rPr>
              <a:t>created.That</a:t>
            </a:r>
            <a:r>
              <a:rPr lang="en-US" sz="1200" b="0" i="0" kern="1200" dirty="0" smtClean="0">
                <a:solidFill>
                  <a:schemeClr val="tx1"/>
                </a:solidFill>
                <a:latin typeface="+mn-lt"/>
                <a:ea typeface="+mn-ea"/>
                <a:cs typeface="+mn-cs"/>
              </a:rPr>
              <a:t> is why, it is known as instance variable.</a:t>
            </a:r>
          </a:p>
          <a:p>
            <a:r>
              <a:rPr lang="en-US" sz="1200" b="1" i="0" kern="1200" dirty="0" smtClean="0">
                <a:solidFill>
                  <a:schemeClr val="tx1"/>
                </a:solidFill>
                <a:latin typeface="+mn-lt"/>
                <a:ea typeface="+mn-ea"/>
                <a:cs typeface="+mn-cs"/>
              </a:rPr>
              <a:t>Method in Java</a:t>
            </a:r>
          </a:p>
          <a:p>
            <a:r>
              <a:rPr lang="en-US" sz="1200" b="0" i="0" kern="1200" dirty="0" smtClean="0">
                <a:solidFill>
                  <a:schemeClr val="tx1"/>
                </a:solidFill>
                <a:latin typeface="+mn-lt"/>
                <a:ea typeface="+mn-ea"/>
                <a:cs typeface="+mn-cs"/>
              </a:rPr>
              <a:t>In java, a method is like function i.e. used to expose </a:t>
            </a:r>
            <a:r>
              <a:rPr lang="en-US" sz="1200" b="0" i="0" kern="1200" dirty="0" err="1" smtClean="0">
                <a:solidFill>
                  <a:schemeClr val="tx1"/>
                </a:solidFill>
                <a:latin typeface="+mn-lt"/>
                <a:ea typeface="+mn-ea"/>
                <a:cs typeface="+mn-cs"/>
              </a:rPr>
              <a:t>behaviour</a:t>
            </a:r>
            <a:r>
              <a:rPr lang="en-US" sz="1200" b="0" i="0" kern="1200" dirty="0" smtClean="0">
                <a:solidFill>
                  <a:schemeClr val="tx1"/>
                </a:solidFill>
                <a:latin typeface="+mn-lt"/>
                <a:ea typeface="+mn-ea"/>
                <a:cs typeface="+mn-cs"/>
              </a:rPr>
              <a:t> of an object.</a:t>
            </a:r>
          </a:p>
          <a:p>
            <a:r>
              <a:rPr lang="en-US" sz="1200" b="1" i="0" kern="1200" dirty="0" smtClean="0">
                <a:solidFill>
                  <a:schemeClr val="tx1"/>
                </a:solidFill>
                <a:latin typeface="+mn-lt"/>
                <a:ea typeface="+mn-ea"/>
                <a:cs typeface="+mn-cs"/>
              </a:rPr>
              <a:t>Advantage of Method</a:t>
            </a:r>
          </a:p>
          <a:p>
            <a:r>
              <a:rPr lang="en-US" sz="1200" b="0" i="0" kern="1200" dirty="0" smtClean="0">
                <a:solidFill>
                  <a:schemeClr val="tx1"/>
                </a:solidFill>
                <a:latin typeface="+mn-lt"/>
                <a:ea typeface="+mn-ea"/>
                <a:cs typeface="+mn-cs"/>
              </a:rPr>
              <a:t>Code Reusability</a:t>
            </a:r>
          </a:p>
          <a:p>
            <a:r>
              <a:rPr lang="en-US" sz="1200" b="0" i="0" kern="1200" dirty="0" smtClean="0">
                <a:solidFill>
                  <a:schemeClr val="tx1"/>
                </a:solidFill>
                <a:latin typeface="+mn-lt"/>
                <a:ea typeface="+mn-ea"/>
                <a:cs typeface="+mn-cs"/>
              </a:rPr>
              <a:t>Code Optimization</a:t>
            </a:r>
          </a:p>
          <a:p>
            <a:r>
              <a:rPr lang="en-US" sz="1200" b="1" i="0" kern="1200" dirty="0" smtClean="0">
                <a:solidFill>
                  <a:schemeClr val="tx1"/>
                </a:solidFill>
                <a:latin typeface="+mn-lt"/>
                <a:ea typeface="+mn-ea"/>
                <a:cs typeface="+mn-cs"/>
              </a:rPr>
              <a:t>new keyword</a:t>
            </a:r>
          </a:p>
          <a:p>
            <a:r>
              <a:rPr lang="en-US" sz="1200" b="0" i="0" kern="1200" dirty="0" smtClean="0">
                <a:solidFill>
                  <a:schemeClr val="tx1"/>
                </a:solidFill>
                <a:latin typeface="+mn-lt"/>
                <a:ea typeface="+mn-ea"/>
                <a:cs typeface="+mn-cs"/>
              </a:rPr>
              <a:t>The new keyword is used to allocate memory at runtime.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19</a:t>
            </a:fld>
            <a:endParaRPr lang="en-US"/>
          </a:p>
        </p:txBody>
      </p:sp>
    </p:spTree>
    <p:extLst>
      <p:ext uri="{BB962C8B-B14F-4D97-AF65-F5344CB8AC3E}">
        <p14:creationId xmlns:p14="http://schemas.microsoft.com/office/powerpoint/2010/main" val="425661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Annonymous</a:t>
            </a:r>
            <a:r>
              <a:rPr lang="en-US" dirty="0" smtClean="0"/>
              <a:t> object : </a:t>
            </a:r>
            <a:r>
              <a:rPr lang="en-US" sz="1200" b="1" i="0" kern="1200" dirty="0" smtClean="0">
                <a:solidFill>
                  <a:schemeClr val="tx1"/>
                </a:solidFill>
                <a:latin typeface="+mn-lt"/>
                <a:ea typeface="+mn-ea"/>
                <a:cs typeface="+mn-cs"/>
              </a:rPr>
              <a:t>new</a:t>
            </a:r>
            <a:r>
              <a:rPr lang="en-US" sz="1200" b="0" i="0" kern="1200" dirty="0" smtClean="0">
                <a:solidFill>
                  <a:schemeClr val="tx1"/>
                </a:solidFill>
                <a:latin typeface="+mn-lt"/>
                <a:ea typeface="+mn-ea"/>
                <a:cs typeface="+mn-cs"/>
              </a:rPr>
              <a:t> Calculation().fact(5);</a:t>
            </a:r>
          </a:p>
          <a:p>
            <a:r>
              <a:rPr lang="en-US" dirty="0" smtClean="0"/>
              <a:t>Creating multiple objects by one type only : Rectangle r1=new Rectangle(),r2=new Rectangle();</a:t>
            </a:r>
          </a:p>
          <a:p>
            <a:endParaRPr lang="en-US" dirty="0" smtClean="0"/>
          </a:p>
          <a:p>
            <a:r>
              <a:rPr lang="en-US" sz="1200" b="0" i="0" kern="1200" dirty="0" err="1" smtClean="0">
                <a:solidFill>
                  <a:schemeClr val="tx1"/>
                </a:solidFill>
                <a:latin typeface="+mn-lt"/>
                <a:ea typeface="+mn-ea"/>
                <a:cs typeface="+mn-cs"/>
              </a:rPr>
              <a:t>Class.forName</a:t>
            </a:r>
            <a:r>
              <a:rPr lang="en-US" sz="1200" b="0" i="0" kern="1200" dirty="0" smtClean="0">
                <a:solidFill>
                  <a:schemeClr val="tx1"/>
                </a:solidFill>
                <a:latin typeface="+mn-lt"/>
                <a:ea typeface="+mn-ea"/>
                <a:cs typeface="+mn-cs"/>
              </a:rPr>
              <a:t> can only call the default constructor, slow than new, need</a:t>
            </a:r>
            <a:r>
              <a:rPr lang="en-US" sz="1200" b="0" i="0" kern="1200" baseline="0" dirty="0" smtClean="0">
                <a:solidFill>
                  <a:schemeClr val="tx1"/>
                </a:solidFill>
                <a:latin typeface="+mn-lt"/>
                <a:ea typeface="+mn-ea"/>
                <a:cs typeface="+mn-cs"/>
              </a:rPr>
              <a:t> to use when we exactly do not know what type object need to create at compile time.</a:t>
            </a:r>
          </a:p>
          <a:p>
            <a:r>
              <a:rPr lang="en-US" sz="1200" b="0" i="0" kern="1200" baseline="0" dirty="0" smtClean="0">
                <a:solidFill>
                  <a:schemeClr val="tx1"/>
                </a:solidFill>
                <a:latin typeface="+mn-lt"/>
                <a:ea typeface="+mn-ea"/>
                <a:cs typeface="+mn-cs"/>
              </a:rPr>
              <a:t>New is vice versa.</a:t>
            </a:r>
          </a:p>
          <a:p>
            <a:r>
              <a:rPr lang="en-US" sz="1200" b="0" i="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23</a:t>
            </a:fld>
            <a:endParaRPr lang="en-US"/>
          </a:p>
        </p:txBody>
      </p:sp>
    </p:spTree>
    <p:extLst>
      <p:ext uri="{BB962C8B-B14F-4D97-AF65-F5344CB8AC3E}">
        <p14:creationId xmlns:p14="http://schemas.microsoft.com/office/powerpoint/2010/main" val="426493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 null </a:t>
            </a:r>
          </a:p>
          <a:p>
            <a:r>
              <a:rPr lang="en-US" dirty="0" smtClean="0"/>
              <a:t>0 null</a:t>
            </a:r>
          </a:p>
          <a:p>
            <a:r>
              <a:rPr lang="en-US" sz="1200" b="1" i="0" kern="1200" dirty="0" err="1" smtClean="0">
                <a:solidFill>
                  <a:schemeClr val="tx1"/>
                </a:solidFill>
                <a:latin typeface="+mn-lt"/>
                <a:ea typeface="+mn-ea"/>
                <a:cs typeface="+mn-cs"/>
              </a:rPr>
              <a:t>Explanation:</a:t>
            </a:r>
            <a:r>
              <a:rPr lang="en-US" sz="1200" b="0" i="0" kern="1200" dirty="0" err="1" smtClean="0">
                <a:solidFill>
                  <a:schemeClr val="tx1"/>
                </a:solidFill>
                <a:latin typeface="+mn-lt"/>
                <a:ea typeface="+mn-ea"/>
                <a:cs typeface="+mn-cs"/>
              </a:rPr>
              <a:t>In</a:t>
            </a:r>
            <a:r>
              <a:rPr lang="en-US" sz="1200" b="0" i="0" kern="1200" dirty="0" smtClean="0">
                <a:solidFill>
                  <a:schemeClr val="tx1"/>
                </a:solidFill>
                <a:latin typeface="+mn-lt"/>
                <a:ea typeface="+mn-ea"/>
                <a:cs typeface="+mn-cs"/>
              </a:rPr>
              <a:t> the above </a:t>
            </a:r>
            <a:r>
              <a:rPr lang="en-US" sz="1200" b="0" i="0" kern="1200" dirty="0" err="1" smtClean="0">
                <a:solidFill>
                  <a:schemeClr val="tx1"/>
                </a:solidFill>
                <a:latin typeface="+mn-lt"/>
                <a:ea typeface="+mn-ea"/>
                <a:cs typeface="+mn-cs"/>
              </a:rPr>
              <a:t>class,you</a:t>
            </a:r>
            <a:r>
              <a:rPr lang="en-US" sz="1200" b="0" i="0" kern="1200" dirty="0" smtClean="0">
                <a:solidFill>
                  <a:schemeClr val="tx1"/>
                </a:solidFill>
                <a:latin typeface="+mn-lt"/>
                <a:ea typeface="+mn-ea"/>
                <a:cs typeface="+mn-cs"/>
              </a:rPr>
              <a:t> are not creating any constructor so compiler provides you a default </a:t>
            </a:r>
            <a:r>
              <a:rPr lang="en-US" sz="1200" b="0" i="0" kern="1200" dirty="0" err="1" smtClean="0">
                <a:solidFill>
                  <a:schemeClr val="tx1"/>
                </a:solidFill>
                <a:latin typeface="+mn-lt"/>
                <a:ea typeface="+mn-ea"/>
                <a:cs typeface="+mn-cs"/>
              </a:rPr>
              <a:t>constructor.Here</a:t>
            </a:r>
            <a:r>
              <a:rPr lang="en-US" sz="1200" b="0" i="0" kern="1200" dirty="0" smtClean="0">
                <a:solidFill>
                  <a:schemeClr val="tx1"/>
                </a:solidFill>
                <a:latin typeface="+mn-lt"/>
                <a:ea typeface="+mn-ea"/>
                <a:cs typeface="+mn-cs"/>
              </a:rPr>
              <a:t> 0 and null values are provided by default constructor.</a:t>
            </a:r>
            <a:endParaRPr lang="en-US" dirty="0"/>
          </a:p>
        </p:txBody>
      </p:sp>
      <p:sp>
        <p:nvSpPr>
          <p:cNvPr id="4" name="Slide Number Placeholder 3"/>
          <p:cNvSpPr>
            <a:spLocks noGrp="1"/>
          </p:cNvSpPr>
          <p:nvPr>
            <p:ph type="sldNum" sz="quarter" idx="10"/>
          </p:nvPr>
        </p:nvSpPr>
        <p:spPr/>
        <p:txBody>
          <a:bodyPr/>
          <a:lstStyle/>
          <a:p>
            <a:fld id="{6ADC1509-A1E1-48A3-9DB0-F9A653552BA9}" type="slidenum">
              <a:rPr lang="en-US" smtClean="0"/>
              <a:pPr/>
              <a:t>35</a:t>
            </a:fld>
            <a:endParaRPr lang="en-US"/>
          </a:p>
        </p:txBody>
      </p:sp>
    </p:spTree>
    <p:extLst>
      <p:ext uri="{BB962C8B-B14F-4D97-AF65-F5344CB8AC3E}">
        <p14:creationId xmlns:p14="http://schemas.microsoft.com/office/powerpoint/2010/main" val="12027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466A314-D281-43A2-8750-BEBFAB8B4F6E}" type="datetimeFigureOut">
              <a:rPr lang="en-US" smtClean="0"/>
              <a:pPr/>
              <a:t>8/25/2020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5EDDB97-D7BD-4CF8-B429-A5D6CB7B08C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466A314-D281-43A2-8750-BEBFAB8B4F6E}" type="datetimeFigureOut">
              <a:rPr lang="en-US" smtClean="0"/>
              <a:pPr/>
              <a:t>8/25/2020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5EDDB97-D7BD-4CF8-B429-A5D6CB7B08C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66A314-D281-43A2-8750-BEBFAB8B4F6E}"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66A314-D281-43A2-8750-BEBFAB8B4F6E}"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DDB97-D7BD-4CF8-B429-A5D6CB7B08C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66A314-D281-43A2-8750-BEBFAB8B4F6E}"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DDB97-D7BD-4CF8-B429-A5D6CB7B08C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6A314-D281-43A2-8750-BEBFAB8B4F6E}"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DDB97-D7BD-4CF8-B429-A5D6CB7B08C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466A314-D281-43A2-8750-BEBFAB8B4F6E}" type="datetimeFigureOut">
              <a:rPr lang="en-US" smtClean="0"/>
              <a:pPr/>
              <a:t>8/25/2020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5EDDB97-D7BD-4CF8-B429-A5D6CB7B08C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www.tutorialspoint.com/java/" TargetMode="External"/><Relationship Id="rId2" Type="http://schemas.openxmlformats.org/officeDocument/2006/relationships/hyperlink" Target="http://docs.oracle.com/javase/tutorial/" TargetMode="External"/><Relationship Id="rId1" Type="http://schemas.openxmlformats.org/officeDocument/2006/relationships/slideLayout" Target="../slideLayouts/slideLayout2.xml"/><Relationship Id="rId5" Type="http://schemas.openxmlformats.org/officeDocument/2006/relationships/hyperlink" Target="https://www.geeksforgeeks.org/java/" TargetMode="External"/><Relationship Id="rId4" Type="http://schemas.openxmlformats.org/officeDocument/2006/relationships/hyperlink" Target="http://www.javatpoint.com/java-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3657600"/>
            <a:ext cx="6934200" cy="1323439"/>
          </a:xfrm>
          <a:prstGeom prst="rect">
            <a:avLst/>
          </a:prstGeom>
          <a:noFill/>
        </p:spPr>
        <p:txBody>
          <a:bodyPr wrap="square" rtlCol="0">
            <a:spAutoFit/>
          </a:bodyPr>
          <a:lstStyle/>
          <a:p>
            <a:pPr algn="ctr"/>
            <a:r>
              <a:rPr lang="en-US" sz="4000" b="1" dirty="0" smtClean="0">
                <a:solidFill>
                  <a:srgbClr val="7030A0"/>
                </a:solidFill>
              </a:rPr>
              <a:t>Introduction to </a:t>
            </a:r>
          </a:p>
          <a:p>
            <a:pPr algn="ctr"/>
            <a:r>
              <a:rPr lang="en-US" sz="4000" b="1" dirty="0" smtClean="0">
                <a:solidFill>
                  <a:srgbClr val="7030A0"/>
                </a:solidFill>
              </a:rPr>
              <a:t>Class and Objects</a:t>
            </a:r>
            <a:endParaRPr lang="en-US" sz="4000" b="1" dirty="0">
              <a:solidFill>
                <a:srgbClr val="7030A0"/>
              </a:solidFill>
            </a:endParaRPr>
          </a:p>
        </p:txBody>
      </p:sp>
      <p:sp>
        <p:nvSpPr>
          <p:cNvPr id="5" name="TextBox 4"/>
          <p:cNvSpPr txBox="1"/>
          <p:nvPr/>
        </p:nvSpPr>
        <p:spPr>
          <a:xfrm>
            <a:off x="4953000" y="5105400"/>
            <a:ext cx="3276600" cy="523220"/>
          </a:xfrm>
          <a:prstGeom prst="rect">
            <a:avLst/>
          </a:prstGeom>
          <a:noFill/>
        </p:spPr>
        <p:txBody>
          <a:bodyPr wrap="square" rtlCol="0">
            <a:spAutoFit/>
          </a:bodyPr>
          <a:lstStyle/>
          <a:p>
            <a:pPr algn="ctr"/>
            <a:r>
              <a:rPr lang="en-US" sz="2800" b="1" dirty="0" smtClean="0"/>
              <a:t>Lecture-5</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1534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What are Objects? (Cont…)</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143000"/>
            <a:ext cx="8534400" cy="3970318"/>
          </a:xfrm>
          <a:prstGeom prst="rect">
            <a:avLst/>
          </a:prstGeom>
        </p:spPr>
        <p:txBody>
          <a:bodyPr wrap="square">
            <a:spAutoFit/>
          </a:bodyPr>
          <a:lstStyle/>
          <a:p>
            <a:pPr algn="just">
              <a:lnSpc>
                <a:spcPct val="150000"/>
              </a:lnSpc>
            </a:pPr>
            <a:r>
              <a:rPr lang="en-US" sz="2400" dirty="0" smtClean="0"/>
              <a:t>An object has three characteristics:</a:t>
            </a:r>
          </a:p>
          <a:p>
            <a:pPr algn="just">
              <a:lnSpc>
                <a:spcPct val="150000"/>
              </a:lnSpc>
              <a:buFont typeface="Arial" pitchFamily="34" charset="0"/>
              <a:buChar char="•"/>
            </a:pPr>
            <a:r>
              <a:rPr lang="en-US" sz="2400" dirty="0" smtClean="0"/>
              <a:t> </a:t>
            </a:r>
            <a:r>
              <a:rPr lang="en-US" sz="2400" b="1" dirty="0" smtClean="0"/>
              <a:t>state: </a:t>
            </a:r>
            <a:r>
              <a:rPr lang="en-US" sz="2400" dirty="0" smtClean="0"/>
              <a:t>represents </a:t>
            </a:r>
            <a:r>
              <a:rPr lang="en-US" sz="2400" u="sng" dirty="0" smtClean="0"/>
              <a:t>data</a:t>
            </a:r>
            <a:r>
              <a:rPr lang="en-US" sz="2400" dirty="0" smtClean="0"/>
              <a:t> (</a:t>
            </a:r>
            <a:r>
              <a:rPr lang="en-US" sz="2400" dirty="0" smtClean="0">
                <a:solidFill>
                  <a:srgbClr val="0070C0"/>
                </a:solidFill>
              </a:rPr>
              <a:t>value</a:t>
            </a:r>
            <a:r>
              <a:rPr lang="en-US" sz="2400" dirty="0" smtClean="0"/>
              <a:t>) of an object.</a:t>
            </a:r>
          </a:p>
          <a:p>
            <a:pPr algn="just">
              <a:lnSpc>
                <a:spcPct val="150000"/>
              </a:lnSpc>
              <a:buFont typeface="Arial" pitchFamily="34" charset="0"/>
              <a:buChar char="•"/>
            </a:pPr>
            <a:r>
              <a:rPr lang="en-US" sz="2400" dirty="0" smtClean="0"/>
              <a:t> </a:t>
            </a:r>
            <a:r>
              <a:rPr lang="en-US" sz="2400" b="1" dirty="0" smtClean="0"/>
              <a:t>behavior: </a:t>
            </a:r>
            <a:r>
              <a:rPr lang="en-US" sz="2400" dirty="0" smtClean="0"/>
              <a:t>represents the </a:t>
            </a:r>
            <a:r>
              <a:rPr lang="en-US" sz="2400" u="sng" dirty="0" smtClean="0"/>
              <a:t>behavior</a:t>
            </a:r>
            <a:r>
              <a:rPr lang="en-US" sz="2400" dirty="0" smtClean="0"/>
              <a:t> (</a:t>
            </a:r>
            <a:r>
              <a:rPr lang="en-US" sz="2400" dirty="0" smtClean="0">
                <a:solidFill>
                  <a:srgbClr val="0070C0"/>
                </a:solidFill>
              </a:rPr>
              <a:t>functionality</a:t>
            </a:r>
            <a:r>
              <a:rPr lang="en-US" sz="2400" dirty="0" smtClean="0"/>
              <a:t>) of an object such as deposit, withdraw etc.</a:t>
            </a:r>
          </a:p>
          <a:p>
            <a:pPr algn="just">
              <a:lnSpc>
                <a:spcPct val="150000"/>
              </a:lnSpc>
              <a:buFont typeface="Arial" pitchFamily="34" charset="0"/>
              <a:buChar char="•"/>
            </a:pPr>
            <a:r>
              <a:rPr lang="en-US" sz="2400" dirty="0" smtClean="0"/>
              <a:t> </a:t>
            </a:r>
            <a:r>
              <a:rPr lang="en-US" sz="2400" b="1" dirty="0" smtClean="0"/>
              <a:t>identity: </a:t>
            </a:r>
            <a:r>
              <a:rPr lang="en-US" sz="2400" dirty="0" smtClean="0"/>
              <a:t>Object identity is typically implemented via a unique ID. The value of the ID is not visible to the external user. But, it is used internally by the JVM to identify each object uniquely.</a:t>
            </a:r>
          </a:p>
        </p:txBody>
      </p:sp>
    </p:spTree>
    <p:extLst>
      <p:ext uri="{BB962C8B-B14F-4D97-AF65-F5344CB8AC3E}">
        <p14:creationId xmlns:p14="http://schemas.microsoft.com/office/powerpoint/2010/main" val="970437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pPr algn="ctr"/>
            <a:r>
              <a:rPr lang="en-US" b="1" dirty="0">
                <a:solidFill>
                  <a:srgbClr val="C00000"/>
                </a:solidFill>
                <a:effectLst>
                  <a:outerShdw blurRad="38100" dist="38100" dir="2700000" algn="tl">
                    <a:srgbClr val="000000">
                      <a:alpha val="43137"/>
                    </a:srgbClr>
                  </a:outerShdw>
                </a:effectLst>
              </a:rPr>
              <a:t>What are Objects? (</a:t>
            </a:r>
            <a:r>
              <a:rPr lang="en-US" b="1" dirty="0" err="1">
                <a:solidFill>
                  <a:srgbClr val="C00000"/>
                </a:solidFill>
                <a:effectLst>
                  <a:outerShdw blurRad="38100" dist="38100" dir="2700000" algn="tl">
                    <a:srgbClr val="000000">
                      <a:alpha val="43137"/>
                    </a:srgbClr>
                  </a:outerShdw>
                </a:effectLst>
              </a:rPr>
              <a:t>Cont</a:t>
            </a:r>
            <a:r>
              <a:rPr lang="en-US" b="1" dirty="0">
                <a:solidFill>
                  <a:srgbClr val="C00000"/>
                </a:solidFill>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381000" y="914400"/>
            <a:ext cx="8686800" cy="5638800"/>
          </a:xfrm>
        </p:spPr>
        <p:txBody>
          <a:bodyPr>
            <a:normAutofit/>
          </a:bodyPr>
          <a:lstStyle/>
          <a:p>
            <a:pPr algn="just"/>
            <a:endParaRPr lang="en-US" dirty="0"/>
          </a:p>
          <a:p>
            <a:pPr algn="just"/>
            <a:endParaRPr lang="en-US" dirty="0" smtClean="0"/>
          </a:p>
          <a:p>
            <a:pPr algn="just"/>
            <a:endParaRPr lang="en-US" b="1" dirty="0" smtClean="0">
              <a:solidFill>
                <a:srgbClr val="222426"/>
              </a:solidFill>
              <a:latin typeface="PT Sans"/>
            </a:endParaRPr>
          </a:p>
          <a:p>
            <a:pPr algn="just"/>
            <a:endParaRPr lang="en-US" b="1" dirty="0" smtClean="0">
              <a:solidFill>
                <a:srgbClr val="222426"/>
              </a:solidFill>
              <a:latin typeface="PT Sans"/>
            </a:endParaRPr>
          </a:p>
          <a:p>
            <a:pPr algn="just"/>
            <a:r>
              <a:rPr lang="en-US" b="1" dirty="0" smtClean="0">
                <a:solidFill>
                  <a:srgbClr val="222426"/>
                </a:solidFill>
                <a:latin typeface="PT Sans"/>
              </a:rPr>
              <a:t>Examples </a:t>
            </a:r>
            <a:r>
              <a:rPr lang="en-US" b="1" dirty="0">
                <a:solidFill>
                  <a:srgbClr val="222426"/>
                </a:solidFill>
                <a:latin typeface="PT Sans"/>
              </a:rPr>
              <a:t>of states and </a:t>
            </a:r>
            <a:r>
              <a:rPr lang="en-US" b="1" dirty="0" smtClean="0">
                <a:solidFill>
                  <a:srgbClr val="222426"/>
                </a:solidFill>
                <a:latin typeface="PT Sans"/>
              </a:rPr>
              <a:t>behaviors</a:t>
            </a:r>
            <a:endParaRPr lang="en-US" dirty="0" smtClean="0"/>
          </a:p>
          <a:p>
            <a:pPr algn="just"/>
            <a:r>
              <a:rPr lang="en-US" b="1" dirty="0" smtClean="0">
                <a:solidFill>
                  <a:srgbClr val="222426"/>
                </a:solidFill>
                <a:latin typeface="PT Sans"/>
              </a:rPr>
              <a:t>Object</a:t>
            </a:r>
            <a:r>
              <a:rPr lang="en-US" dirty="0">
                <a:solidFill>
                  <a:srgbClr val="222426"/>
                </a:solidFill>
                <a:latin typeface="PT Sans"/>
              </a:rPr>
              <a:t>: </a:t>
            </a:r>
            <a:r>
              <a:rPr lang="en-US" dirty="0" smtClean="0">
                <a:solidFill>
                  <a:srgbClr val="222426"/>
                </a:solidFill>
                <a:latin typeface="PT Sans"/>
              </a:rPr>
              <a:t>House</a:t>
            </a:r>
            <a:endParaRPr lang="en-US" dirty="0" smtClean="0"/>
          </a:p>
          <a:p>
            <a:pPr lvl="1" algn="just"/>
            <a:r>
              <a:rPr lang="en-US" b="1" dirty="0" smtClean="0">
                <a:solidFill>
                  <a:srgbClr val="222426"/>
                </a:solidFill>
                <a:latin typeface="PT Sans"/>
              </a:rPr>
              <a:t>State</a:t>
            </a:r>
            <a:r>
              <a:rPr lang="en-US" dirty="0">
                <a:solidFill>
                  <a:srgbClr val="222426"/>
                </a:solidFill>
                <a:latin typeface="PT Sans"/>
              </a:rPr>
              <a:t>: Address, Color, </a:t>
            </a:r>
            <a:r>
              <a:rPr lang="en-US" dirty="0" smtClean="0">
                <a:solidFill>
                  <a:srgbClr val="222426"/>
                </a:solidFill>
                <a:latin typeface="PT Sans"/>
              </a:rPr>
              <a:t>Area</a:t>
            </a:r>
            <a:endParaRPr lang="en-US" dirty="0"/>
          </a:p>
          <a:p>
            <a:pPr lvl="1" algn="just"/>
            <a:r>
              <a:rPr lang="en-US" b="1" dirty="0" smtClean="0">
                <a:solidFill>
                  <a:srgbClr val="222426"/>
                </a:solidFill>
                <a:latin typeface="PT Sans"/>
              </a:rPr>
              <a:t>Behavior</a:t>
            </a:r>
            <a:r>
              <a:rPr lang="en-US" dirty="0">
                <a:solidFill>
                  <a:srgbClr val="222426"/>
                </a:solidFill>
                <a:latin typeface="PT Sans"/>
              </a:rPr>
              <a:t>: Open door, close </a:t>
            </a:r>
            <a:r>
              <a:rPr lang="en-US" dirty="0" smtClean="0">
                <a:solidFill>
                  <a:srgbClr val="222426"/>
                </a:solidFill>
                <a:latin typeface="PT Sans"/>
              </a:rPr>
              <a:t>door</a:t>
            </a:r>
          </a:p>
          <a:p>
            <a:pPr algn="just"/>
            <a:r>
              <a:rPr lang="en-US" b="1" dirty="0">
                <a:solidFill>
                  <a:srgbClr val="222426"/>
                </a:solidFill>
                <a:latin typeface="PT Sans"/>
              </a:rPr>
              <a:t>Object</a:t>
            </a:r>
            <a:r>
              <a:rPr lang="en-US" dirty="0">
                <a:solidFill>
                  <a:srgbClr val="222426"/>
                </a:solidFill>
                <a:latin typeface="PT Sans"/>
              </a:rPr>
              <a:t>: </a:t>
            </a:r>
            <a:r>
              <a:rPr lang="en-US" dirty="0" smtClean="0">
                <a:solidFill>
                  <a:srgbClr val="222426"/>
                </a:solidFill>
                <a:latin typeface="PT Sans"/>
              </a:rPr>
              <a:t>Pen</a:t>
            </a:r>
            <a:endParaRPr lang="en-US" dirty="0"/>
          </a:p>
          <a:p>
            <a:pPr lvl="1" algn="just"/>
            <a:r>
              <a:rPr lang="en-US" b="1" dirty="0">
                <a:solidFill>
                  <a:srgbClr val="222426"/>
                </a:solidFill>
                <a:latin typeface="PT Sans"/>
              </a:rPr>
              <a:t>State</a:t>
            </a:r>
            <a:r>
              <a:rPr lang="en-US" dirty="0">
                <a:solidFill>
                  <a:srgbClr val="222426"/>
                </a:solidFill>
                <a:latin typeface="PT Sans"/>
              </a:rPr>
              <a:t>: </a:t>
            </a:r>
            <a:r>
              <a:rPr lang="en-US" sz="2000" dirty="0" smtClean="0">
                <a:solidFill>
                  <a:srgbClr val="0070C0"/>
                </a:solidFill>
              </a:rPr>
              <a:t>Name </a:t>
            </a:r>
            <a:r>
              <a:rPr lang="en-US" sz="2000" dirty="0">
                <a:solidFill>
                  <a:srgbClr val="0070C0"/>
                </a:solidFill>
              </a:rPr>
              <a:t>is Reynolds, </a:t>
            </a:r>
            <a:r>
              <a:rPr lang="en-US" sz="2000" dirty="0" smtClean="0">
                <a:solidFill>
                  <a:srgbClr val="0070C0"/>
                </a:solidFill>
              </a:rPr>
              <a:t>Color </a:t>
            </a:r>
            <a:r>
              <a:rPr lang="en-US" sz="2000" dirty="0">
                <a:solidFill>
                  <a:srgbClr val="0070C0"/>
                </a:solidFill>
              </a:rPr>
              <a:t>is white etc. </a:t>
            </a:r>
            <a:endParaRPr lang="en-US" sz="2000" dirty="0" smtClean="0">
              <a:solidFill>
                <a:srgbClr val="0070C0"/>
              </a:solidFill>
            </a:endParaRPr>
          </a:p>
          <a:p>
            <a:pPr lvl="1" algn="just"/>
            <a:r>
              <a:rPr lang="en-US" b="1" dirty="0" smtClean="0">
                <a:solidFill>
                  <a:srgbClr val="222426"/>
                </a:solidFill>
                <a:latin typeface="PT Sans"/>
              </a:rPr>
              <a:t>Behavior</a:t>
            </a:r>
            <a:r>
              <a:rPr lang="en-US" dirty="0" smtClean="0">
                <a:solidFill>
                  <a:srgbClr val="222426"/>
                </a:solidFill>
                <a:latin typeface="PT Sans"/>
              </a:rPr>
              <a:t>:</a:t>
            </a:r>
            <a:r>
              <a:rPr lang="en-US" sz="2000" dirty="0">
                <a:solidFill>
                  <a:srgbClr val="0070C0"/>
                </a:solidFill>
              </a:rPr>
              <a:t> </a:t>
            </a:r>
            <a:r>
              <a:rPr lang="en-US" sz="2000" dirty="0" smtClean="0">
                <a:solidFill>
                  <a:srgbClr val="0070C0"/>
                </a:solidFill>
              </a:rPr>
              <a:t>Used </a:t>
            </a:r>
            <a:r>
              <a:rPr lang="en-US" sz="2000" dirty="0">
                <a:solidFill>
                  <a:srgbClr val="0070C0"/>
                </a:solidFill>
              </a:rPr>
              <a:t>to write</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pic>
        <p:nvPicPr>
          <p:cNvPr id="2050" name="Picture 2" descr="OOPs Concepts Obje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81099"/>
            <a:ext cx="52387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0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   Characteristics </a:t>
            </a:r>
            <a:r>
              <a:rPr lang="en-US" dirty="0"/>
              <a:t>of </a:t>
            </a:r>
            <a:r>
              <a:rPr lang="en-US" dirty="0" smtClean="0"/>
              <a:t>Objects</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pic>
        <p:nvPicPr>
          <p:cNvPr id="24578" name="Picture 2" descr="OOPs concepts, Message pass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3225" y="1207697"/>
            <a:ext cx="6200985" cy="465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4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7056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What is Class?</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228600" y="1295400"/>
            <a:ext cx="8686800" cy="2308324"/>
          </a:xfrm>
          <a:prstGeom prst="rect">
            <a:avLst/>
          </a:prstGeom>
        </p:spPr>
        <p:txBody>
          <a:bodyPr wrap="square">
            <a:spAutoFit/>
          </a:bodyPr>
          <a:lstStyle/>
          <a:p>
            <a:pPr algn="just">
              <a:lnSpc>
                <a:spcPct val="150000"/>
              </a:lnSpc>
            </a:pPr>
            <a:r>
              <a:rPr lang="en-US" sz="2400" dirty="0" smtClean="0"/>
              <a:t>In Java, a class is a definition of objects of the same kind. In other words, a class is a </a:t>
            </a:r>
            <a:r>
              <a:rPr lang="en-US" sz="2400" b="1" dirty="0" smtClean="0"/>
              <a:t>blueprint, template, or prototype</a:t>
            </a:r>
            <a:r>
              <a:rPr lang="en-US" sz="2400" dirty="0" smtClean="0"/>
              <a:t> that defines and describes the static attributes and dynamic behaviors common to all objects of the same kind.</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10600" cy="5262979"/>
          </a:xfrm>
          <a:prstGeom prst="rect">
            <a:avLst/>
          </a:prstGeom>
        </p:spPr>
        <p:txBody>
          <a:bodyPr wrap="square">
            <a:spAutoFit/>
          </a:bodyPr>
          <a:lstStyle/>
          <a:p>
            <a:pPr algn="just">
              <a:lnSpc>
                <a:spcPct val="150000"/>
              </a:lnSpc>
              <a:buFont typeface="Arial" pitchFamily="34" charset="0"/>
              <a:buChar char="•"/>
            </a:pPr>
            <a:r>
              <a:rPr lang="en-US" sz="2800" dirty="0" smtClean="0"/>
              <a:t> Classes provide the structure for objects </a:t>
            </a:r>
          </a:p>
          <a:p>
            <a:pPr algn="just">
              <a:lnSpc>
                <a:spcPct val="150000"/>
              </a:lnSpc>
            </a:pPr>
            <a:r>
              <a:rPr lang="en-US" sz="2800" dirty="0" smtClean="0"/>
              <a:t>  - Define their prototype </a:t>
            </a:r>
          </a:p>
          <a:p>
            <a:pPr algn="just">
              <a:lnSpc>
                <a:spcPct val="150000"/>
              </a:lnSpc>
            </a:pPr>
            <a:r>
              <a:rPr lang="en-US" sz="2800" dirty="0" smtClean="0"/>
              <a:t>• Classes define: </a:t>
            </a:r>
          </a:p>
          <a:p>
            <a:pPr algn="just">
              <a:lnSpc>
                <a:spcPct val="150000"/>
              </a:lnSpc>
            </a:pPr>
            <a:r>
              <a:rPr lang="en-US" sz="2800" dirty="0" smtClean="0"/>
              <a:t>   - Set of attributes :  Also called state. Represented by variables and properties.</a:t>
            </a:r>
          </a:p>
          <a:p>
            <a:pPr algn="just">
              <a:lnSpc>
                <a:spcPct val="150000"/>
              </a:lnSpc>
            </a:pPr>
            <a:r>
              <a:rPr lang="en-US" sz="2800" dirty="0" smtClean="0"/>
              <a:t>   - Behavior :  Represented by methods </a:t>
            </a:r>
          </a:p>
          <a:p>
            <a:pPr algn="just">
              <a:lnSpc>
                <a:spcPct val="150000"/>
              </a:lnSpc>
            </a:pPr>
            <a:r>
              <a:rPr lang="en-US" sz="2800" dirty="0" smtClean="0"/>
              <a:t>• A class defines the methods and types of data associated with an object</a:t>
            </a:r>
            <a:endParaRPr lang="en-US" sz="2800" dirty="0"/>
          </a:p>
        </p:txBody>
      </p:sp>
      <p:sp>
        <p:nvSpPr>
          <p:cNvPr id="3" name="TextBox 2"/>
          <p:cNvSpPr txBox="1"/>
          <p:nvPr/>
        </p:nvSpPr>
        <p:spPr>
          <a:xfrm>
            <a:off x="1143000" y="381000"/>
            <a:ext cx="67056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What is Class?(Cont..)</a:t>
            </a:r>
            <a:endParaRPr lang="en-US" sz="40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81000"/>
            <a:ext cx="5396734" cy="646331"/>
          </a:xfrm>
          <a:prstGeom prst="rect">
            <a:avLst/>
          </a:prstGeom>
        </p:spPr>
        <p:txBody>
          <a:bodyPr wrap="none">
            <a:spAutoFit/>
          </a:bodyPr>
          <a:lstStyle/>
          <a:p>
            <a:r>
              <a:rPr lang="en-US" sz="3600" b="1" dirty="0" smtClean="0">
                <a:solidFill>
                  <a:srgbClr val="C00000"/>
                </a:solidFill>
                <a:effectLst>
                  <a:outerShdw blurRad="38100" dist="38100" dir="2700000" algn="tl">
                    <a:srgbClr val="000000">
                      <a:alpha val="43137"/>
                    </a:srgbClr>
                  </a:outerShdw>
                </a:effectLst>
              </a:rPr>
              <a:t>General Form of a Class</a:t>
            </a:r>
            <a:endParaRPr lang="en-US" sz="36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2133600" y="1143000"/>
            <a:ext cx="5181600" cy="5016758"/>
          </a:xfrm>
          <a:prstGeom prst="rect">
            <a:avLst/>
          </a:prstGeom>
        </p:spPr>
        <p:txBody>
          <a:bodyPr wrap="square">
            <a:spAutoFit/>
          </a:bodyPr>
          <a:lstStyle/>
          <a:p>
            <a:r>
              <a:rPr lang="en-US" sz="2000" dirty="0" smtClean="0"/>
              <a:t>class </a:t>
            </a:r>
            <a:r>
              <a:rPr lang="en-US" sz="2000" dirty="0" err="1" smtClean="0"/>
              <a:t>Classname</a:t>
            </a:r>
            <a:r>
              <a:rPr lang="en-US" sz="2000" dirty="0" smtClean="0"/>
              <a:t> {</a:t>
            </a:r>
          </a:p>
          <a:p>
            <a:r>
              <a:rPr lang="en-US" sz="2000" dirty="0" smtClean="0"/>
              <a:t>		type instance-variable1;</a:t>
            </a:r>
          </a:p>
          <a:p>
            <a:r>
              <a:rPr lang="en-US" sz="2000" dirty="0" smtClean="0"/>
              <a:t>		type instance-variable2;</a:t>
            </a:r>
          </a:p>
          <a:p>
            <a:r>
              <a:rPr lang="en-US" sz="2000" dirty="0" smtClean="0"/>
              <a:t>		// ...</a:t>
            </a:r>
          </a:p>
          <a:p>
            <a:r>
              <a:rPr lang="en-US" sz="2000" dirty="0" smtClean="0"/>
              <a:t>		type instance-</a:t>
            </a:r>
            <a:r>
              <a:rPr lang="en-US" sz="2000" dirty="0" err="1" smtClean="0"/>
              <a:t>variableN</a:t>
            </a:r>
            <a:r>
              <a:rPr lang="en-US" sz="2000" dirty="0" smtClean="0"/>
              <a:t>;</a:t>
            </a:r>
          </a:p>
          <a:p>
            <a:r>
              <a:rPr lang="en-US" sz="2000" dirty="0" smtClean="0"/>
              <a:t>type methodname1(parameter-list) {</a:t>
            </a:r>
          </a:p>
          <a:p>
            <a:r>
              <a:rPr lang="en-US" sz="2000" dirty="0" smtClean="0"/>
              <a:t>		// body of method</a:t>
            </a:r>
          </a:p>
          <a:p>
            <a:r>
              <a:rPr lang="en-US" sz="2000" dirty="0" smtClean="0"/>
              <a:t>		}</a:t>
            </a:r>
          </a:p>
          <a:p>
            <a:r>
              <a:rPr lang="en-US" sz="2000" dirty="0" smtClean="0"/>
              <a:t>type methodname2(parameter-list) {</a:t>
            </a:r>
          </a:p>
          <a:p>
            <a:r>
              <a:rPr lang="en-US" sz="2000" dirty="0" smtClean="0"/>
              <a:t>		// body of method</a:t>
            </a:r>
          </a:p>
          <a:p>
            <a:r>
              <a:rPr lang="en-US" sz="2000" dirty="0" smtClean="0"/>
              <a:t>		}</a:t>
            </a:r>
          </a:p>
          <a:p>
            <a:r>
              <a:rPr lang="en-US" sz="2000" dirty="0" smtClean="0"/>
              <a:t>		// ...</a:t>
            </a:r>
          </a:p>
          <a:p>
            <a:r>
              <a:rPr lang="en-US" sz="2000" dirty="0" smtClean="0"/>
              <a:t>type </a:t>
            </a:r>
            <a:r>
              <a:rPr lang="en-US" sz="2000" dirty="0" err="1" smtClean="0"/>
              <a:t>methodnameN</a:t>
            </a:r>
            <a:r>
              <a:rPr lang="en-US" sz="2000" dirty="0" smtClean="0"/>
              <a:t>(parameter-list) {</a:t>
            </a:r>
          </a:p>
          <a:p>
            <a:r>
              <a:rPr lang="en-US" sz="2000" dirty="0" smtClean="0"/>
              <a:t>		// body of method</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105669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04800"/>
            <a:ext cx="66294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Class and Object</a:t>
            </a:r>
            <a:endParaRPr lang="en-US" sz="4000" b="1" dirty="0">
              <a:solidFill>
                <a:srgbClr val="C00000"/>
              </a:solidFill>
              <a:effectLst>
                <a:outerShdw blurRad="38100" dist="38100" dir="2700000" algn="tl">
                  <a:srgbClr val="000000">
                    <a:alpha val="43137"/>
                  </a:srgbClr>
                </a:outerShdw>
              </a:effectLst>
            </a:endParaRPr>
          </a:p>
        </p:txBody>
      </p:sp>
      <p:pic>
        <p:nvPicPr>
          <p:cNvPr id="8194" name="Picture 2" descr="OOP_ClassExamples.png"/>
          <p:cNvPicPr>
            <a:picLocks noChangeAspect="1" noChangeArrowheads="1"/>
          </p:cNvPicPr>
          <p:nvPr/>
        </p:nvPicPr>
        <p:blipFill rotWithShape="1">
          <a:blip r:embed="rId2"/>
          <a:srcRect l="32813"/>
          <a:stretch/>
        </p:blipFill>
        <p:spPr bwMode="auto">
          <a:xfrm>
            <a:off x="1600200" y="1219199"/>
            <a:ext cx="3276600" cy="4086245"/>
          </a:xfrm>
          <a:prstGeom prst="rect">
            <a:avLst/>
          </a:prstGeom>
          <a:noFill/>
        </p:spPr>
      </p:pic>
      <p:pic>
        <p:nvPicPr>
          <p:cNvPr id="8196" name="Picture 4" descr="OOP_InstanceExamples.png"/>
          <p:cNvPicPr>
            <a:picLocks noChangeAspect="1" noChangeArrowheads="1"/>
          </p:cNvPicPr>
          <p:nvPr/>
        </p:nvPicPr>
        <p:blipFill>
          <a:blip r:embed="rId3"/>
          <a:srcRect/>
          <a:stretch>
            <a:fillRect/>
          </a:stretch>
        </p:blipFill>
        <p:spPr bwMode="auto">
          <a:xfrm>
            <a:off x="4867275" y="2362200"/>
            <a:ext cx="4276725" cy="1876425"/>
          </a:xfrm>
          <a:prstGeom prst="rect">
            <a:avLst/>
          </a:prstGeom>
          <a:noFill/>
        </p:spPr>
      </p:pic>
      <p:sp>
        <p:nvSpPr>
          <p:cNvPr id="5" name="Rectangle 4"/>
          <p:cNvSpPr/>
          <p:nvPr/>
        </p:nvSpPr>
        <p:spPr>
          <a:xfrm>
            <a:off x="381000" y="5638800"/>
            <a:ext cx="8382000" cy="461665"/>
          </a:xfrm>
          <a:prstGeom prst="rect">
            <a:avLst/>
          </a:prstGeom>
        </p:spPr>
        <p:txBody>
          <a:bodyPr wrap="square">
            <a:spAutoFit/>
          </a:bodyPr>
          <a:lstStyle/>
          <a:p>
            <a:r>
              <a:rPr lang="en-US" sz="2400" b="1" dirty="0" smtClean="0">
                <a:solidFill>
                  <a:srgbClr val="C00000"/>
                </a:solidFill>
              </a:rPr>
              <a:t>Creating an object from a class is called instantiation</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 y="271614"/>
            <a:ext cx="9032409" cy="838200"/>
          </a:xfrm>
        </p:spPr>
        <p:txBody>
          <a:bodyPr/>
          <a:lstStyle/>
          <a:p>
            <a:r>
              <a:rPr lang="en-US" altLang="en-US" b="1" dirty="0" smtClean="0">
                <a:solidFill>
                  <a:srgbClr val="C00000"/>
                </a:solidFill>
              </a:rPr>
              <a:t>    Creating </a:t>
            </a:r>
            <a:r>
              <a:rPr lang="en-US" altLang="en-US" b="1" dirty="0">
                <a:solidFill>
                  <a:srgbClr val="C00000"/>
                </a:solidFill>
              </a:rPr>
              <a:t>Objects</a:t>
            </a:r>
            <a:endParaRPr lang="en-US" dirty="0"/>
          </a:p>
        </p:txBody>
      </p:sp>
      <p:sp>
        <p:nvSpPr>
          <p:cNvPr id="3" name="Content Placeholder 2"/>
          <p:cNvSpPr>
            <a:spLocks noGrp="1"/>
          </p:cNvSpPr>
          <p:nvPr>
            <p:ph idx="1"/>
          </p:nvPr>
        </p:nvSpPr>
        <p:spPr>
          <a:xfrm>
            <a:off x="304801" y="1219200"/>
            <a:ext cx="8458200" cy="5638800"/>
          </a:xfrm>
        </p:spPr>
        <p:txBody>
          <a:bodyPr/>
          <a:lstStyle/>
          <a:p>
            <a:pPr algn="just"/>
            <a:r>
              <a:rPr lang="en-US" dirty="0"/>
              <a:t>As mentioned previously, a class provides the blueprints for objects. </a:t>
            </a:r>
            <a:endParaRPr lang="en-US" dirty="0" smtClean="0"/>
          </a:p>
          <a:p>
            <a:pPr algn="just"/>
            <a:r>
              <a:rPr lang="en-US" dirty="0" smtClean="0"/>
              <a:t>So </a:t>
            </a:r>
            <a:r>
              <a:rPr lang="en-US" dirty="0"/>
              <a:t>basically, an object is created from a class. </a:t>
            </a:r>
            <a:endParaRPr lang="en-US" dirty="0" smtClean="0"/>
          </a:p>
          <a:p>
            <a:pPr algn="just"/>
            <a:r>
              <a:rPr lang="en-US" dirty="0" smtClean="0"/>
              <a:t>In </a:t>
            </a:r>
            <a:r>
              <a:rPr lang="en-US" dirty="0"/>
              <a:t>Java, the new keyword is used to create new objects.</a:t>
            </a:r>
          </a:p>
          <a:p>
            <a:pPr algn="just"/>
            <a:r>
              <a:rPr lang="en-US" dirty="0" smtClean="0"/>
              <a:t>There </a:t>
            </a:r>
            <a:r>
              <a:rPr lang="en-US" dirty="0"/>
              <a:t>are three steps when creating an object from a class </a:t>
            </a:r>
          </a:p>
          <a:p>
            <a:pPr lvl="1" algn="just"/>
            <a:r>
              <a:rPr lang="en-US" b="1" dirty="0" smtClean="0"/>
              <a:t>Declaration</a:t>
            </a:r>
            <a:r>
              <a:rPr lang="en-US" dirty="0" smtClean="0"/>
              <a:t> </a:t>
            </a:r>
            <a:r>
              <a:rPr lang="en-US" dirty="0"/>
              <a:t>− A variable declaration with a variable name with an object type.</a:t>
            </a:r>
          </a:p>
          <a:p>
            <a:pPr lvl="1" algn="just"/>
            <a:r>
              <a:rPr lang="en-US" b="1" dirty="0" smtClean="0"/>
              <a:t>Instantiation</a:t>
            </a:r>
            <a:r>
              <a:rPr lang="en-US" dirty="0" smtClean="0"/>
              <a:t> </a:t>
            </a:r>
            <a:r>
              <a:rPr lang="en-US" dirty="0"/>
              <a:t>− The 'new' keyword is used to create the object.</a:t>
            </a:r>
          </a:p>
          <a:p>
            <a:pPr lvl="1" algn="just"/>
            <a:r>
              <a:rPr lang="en-US" b="1" dirty="0" smtClean="0"/>
              <a:t>Initialization</a:t>
            </a:r>
            <a:r>
              <a:rPr lang="en-US" dirty="0" smtClean="0"/>
              <a:t> </a:t>
            </a:r>
            <a:r>
              <a:rPr lang="en-US" dirty="0"/>
              <a:t>− The 'new' keyword is followed by a call to a constructor. This call initializes the new object</a:t>
            </a:r>
            <a:r>
              <a:rPr lang="en-US" dirty="0" smtClean="0"/>
              <a:t>.</a:t>
            </a:r>
            <a:endParaRPr lang="en-US" b="1" dirty="0" smtClean="0">
              <a:solidFill>
                <a:srgbClr val="222426"/>
              </a:solidFill>
              <a:latin typeface="PT Sans"/>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96997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b="1" dirty="0">
                <a:solidFill>
                  <a:srgbClr val="C00000"/>
                </a:solidFill>
                <a:latin typeface="+mn-lt"/>
              </a:rPr>
              <a:t>Creating Objects</a:t>
            </a:r>
          </a:p>
        </p:txBody>
      </p:sp>
      <p:sp>
        <p:nvSpPr>
          <p:cNvPr id="23555" name="Rectangle 3"/>
          <p:cNvSpPr>
            <a:spLocks noGrp="1" noChangeArrowheads="1"/>
          </p:cNvSpPr>
          <p:nvPr>
            <p:ph type="body" idx="1"/>
          </p:nvPr>
        </p:nvSpPr>
        <p:spPr>
          <a:xfrm>
            <a:off x="490330" y="1278117"/>
            <a:ext cx="8001000" cy="5257800"/>
          </a:xfrm>
        </p:spPr>
        <p:txBody>
          <a:bodyPr/>
          <a:lstStyle/>
          <a:p>
            <a:pPr>
              <a:buFont typeface="Wingdings" panose="05000000000000000000" pitchFamily="2" charset="2"/>
              <a:buChar char="ü"/>
            </a:pPr>
            <a:r>
              <a:rPr lang="en-US" altLang="en-US" sz="2800" dirty="0">
                <a:latin typeface="Times New Roman" panose="02020603050405020304" pitchFamily="18" charset="0"/>
              </a:rPr>
              <a:t>Obtaining objects of a class is two steps process:</a:t>
            </a:r>
          </a:p>
          <a:p>
            <a:pPr>
              <a:buFont typeface="Wingdings" panose="05000000000000000000" pitchFamily="2" charset="2"/>
              <a:buNone/>
            </a:pPr>
            <a:r>
              <a:rPr lang="en-US" altLang="en-US" sz="2800" dirty="0">
                <a:latin typeface="Times New Roman" panose="02020603050405020304" pitchFamily="18" charset="0"/>
              </a:rPr>
              <a:t>	</a:t>
            </a:r>
            <a:r>
              <a:rPr lang="en-US" altLang="en-US" sz="2400" dirty="0">
                <a:latin typeface="Times New Roman" panose="02020603050405020304" pitchFamily="18" charset="0"/>
              </a:rPr>
              <a:t>1. Declare a variable of the class type.</a:t>
            </a:r>
          </a:p>
          <a:p>
            <a:pPr>
              <a:buFont typeface="Wingdings" panose="05000000000000000000" pitchFamily="2" charset="2"/>
              <a:buNone/>
            </a:pPr>
            <a:r>
              <a:rPr lang="en-US" altLang="en-US" sz="2400" dirty="0">
                <a:latin typeface="Times New Roman" panose="02020603050405020304" pitchFamily="18" charset="0"/>
              </a:rPr>
              <a:t>	2. Acquire an actual, physical copy of the object and assign it to that variable</a:t>
            </a:r>
            <a:r>
              <a:rPr lang="en-US" altLang="en-US" sz="2400" dirty="0" smtClean="0">
                <a:latin typeface="Times New Roman" panose="02020603050405020304" pitchFamily="18" charset="0"/>
              </a:rPr>
              <a:t>.</a:t>
            </a:r>
          </a:p>
          <a:p>
            <a:pPr>
              <a:buFont typeface="Wingdings" panose="05000000000000000000" pitchFamily="2" charset="2"/>
              <a:buNone/>
            </a:pPr>
            <a:endParaRPr lang="en-US" altLang="en-US" sz="2800" dirty="0">
              <a:latin typeface="Times New Roman" panose="02020603050405020304" pitchFamily="18" charset="0"/>
            </a:endParaRPr>
          </a:p>
          <a:p>
            <a:pPr lvl="1">
              <a:buFont typeface="Wingdings" panose="05000000000000000000" pitchFamily="2" charset="2"/>
              <a:buChar char="ü"/>
            </a:pPr>
            <a:r>
              <a:rPr lang="en-US" altLang="en-US" sz="2500" dirty="0">
                <a:latin typeface="Times New Roman" panose="02020603050405020304" pitchFamily="18" charset="0"/>
              </a:rPr>
              <a:t> To allocate a physical memory </a:t>
            </a:r>
            <a:r>
              <a:rPr lang="en-US" altLang="en-US" sz="2500" b="1" dirty="0">
                <a:latin typeface="Times New Roman" panose="02020603050405020304" pitchFamily="18" charset="0"/>
              </a:rPr>
              <a:t>new() </a:t>
            </a:r>
            <a:r>
              <a:rPr lang="en-US" altLang="en-US" sz="2500" dirty="0">
                <a:latin typeface="Times New Roman" panose="02020603050405020304" pitchFamily="18" charset="0"/>
              </a:rPr>
              <a:t>is used</a:t>
            </a:r>
            <a:r>
              <a:rPr lang="en-US" altLang="en-US" sz="2500" dirty="0" smtClean="0">
                <a:latin typeface="Times New Roman" panose="02020603050405020304" pitchFamily="18" charset="0"/>
              </a:rPr>
              <a:t>.</a:t>
            </a:r>
          </a:p>
          <a:p>
            <a:pPr lvl="1">
              <a:buFont typeface="Wingdings" panose="05000000000000000000" pitchFamily="2" charset="2"/>
              <a:buChar char="ü"/>
            </a:pPr>
            <a:r>
              <a:rPr lang="en-US" altLang="en-US" sz="2500" dirty="0" smtClean="0">
                <a:latin typeface="Times New Roman" panose="02020603050405020304" pitchFamily="18" charset="0"/>
              </a:rPr>
              <a:t> </a:t>
            </a:r>
            <a:r>
              <a:rPr lang="en-US" altLang="en-US" sz="2500" dirty="0">
                <a:latin typeface="Times New Roman" panose="02020603050405020304" pitchFamily="18" charset="0"/>
              </a:rPr>
              <a:t>It dynamically allocates memory for an object and returns a reference to it.</a:t>
            </a:r>
          </a:p>
          <a:p>
            <a:pPr lvl="1">
              <a:buFont typeface="Wingdings" panose="05000000000000000000" pitchFamily="2" charset="2"/>
              <a:buChar char="ü"/>
            </a:pPr>
            <a:r>
              <a:rPr lang="en-US" altLang="en-US" sz="2500" dirty="0">
                <a:latin typeface="Times New Roman" panose="02020603050405020304" pitchFamily="18" charset="0"/>
              </a:rPr>
              <a:t>In Java, all class objects must be dynamically allocated.</a:t>
            </a:r>
          </a:p>
          <a:p>
            <a:pPr>
              <a:buFont typeface="Wingdings" panose="05000000000000000000" pitchFamily="2" charset="2"/>
              <a:buNone/>
            </a:pPr>
            <a:endParaRPr lang="en-US" altLang="en-US" sz="2800" b="1" dirty="0">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18</a:t>
            </a:fld>
            <a:endParaRPr lang="en-US" altLang="en-US"/>
          </a:p>
        </p:txBody>
      </p:sp>
    </p:spTree>
    <p:extLst>
      <p:ext uri="{BB962C8B-B14F-4D97-AF65-F5344CB8AC3E}">
        <p14:creationId xmlns:p14="http://schemas.microsoft.com/office/powerpoint/2010/main" val="64947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678" y="304800"/>
            <a:ext cx="7996099" cy="646331"/>
          </a:xfrm>
          <a:prstGeom prst="rect">
            <a:avLst/>
          </a:prstGeom>
        </p:spPr>
        <p:txBody>
          <a:bodyPr wrap="none">
            <a:spAutoFit/>
          </a:bodyPr>
          <a:lstStyle/>
          <a:p>
            <a:pPr algn="ctr"/>
            <a:r>
              <a:rPr lang="en-US" sz="3600" b="1" dirty="0" smtClean="0">
                <a:solidFill>
                  <a:srgbClr val="C00000"/>
                </a:solidFill>
                <a:effectLst>
                  <a:outerShdw blurRad="38100" dist="38100" dir="2700000" algn="tl">
                    <a:srgbClr val="000000">
                      <a:alpha val="43137"/>
                    </a:srgbClr>
                  </a:outerShdw>
                </a:effectLst>
              </a:rPr>
              <a:t>Simple Example of Object and Class</a:t>
            </a:r>
            <a:endParaRPr lang="en-US" sz="3600" b="1" dirty="0">
              <a:solidFill>
                <a:srgbClr val="C00000"/>
              </a:solidFill>
              <a:effectLst>
                <a:outerShdw blurRad="38100" dist="38100" dir="2700000" algn="tl">
                  <a:srgbClr val="000000">
                    <a:alpha val="43137"/>
                  </a:srgbClr>
                </a:outerShdw>
              </a:effectLst>
            </a:endParaRPr>
          </a:p>
        </p:txBody>
      </p:sp>
      <p:sp>
        <p:nvSpPr>
          <p:cNvPr id="9" name="Rectangle 8"/>
          <p:cNvSpPr/>
          <p:nvPr/>
        </p:nvSpPr>
        <p:spPr>
          <a:xfrm>
            <a:off x="685800" y="1295400"/>
            <a:ext cx="7924800" cy="5262979"/>
          </a:xfrm>
          <a:prstGeom prst="rect">
            <a:avLst/>
          </a:prstGeom>
        </p:spPr>
        <p:txBody>
          <a:bodyPr wrap="square">
            <a:spAutoFit/>
          </a:bodyPr>
          <a:lstStyle/>
          <a:p>
            <a:pPr>
              <a:lnSpc>
                <a:spcPct val="150000"/>
              </a:lnSpc>
            </a:pPr>
            <a:r>
              <a:rPr lang="en-US" sz="2000" dirty="0" smtClean="0"/>
              <a:t>class Student {</a:t>
            </a:r>
          </a:p>
          <a:p>
            <a:pPr lvl="1">
              <a:lnSpc>
                <a:spcPct val="150000"/>
              </a:lnSpc>
            </a:pPr>
            <a:r>
              <a:rPr lang="en-US" sz="2000" dirty="0" smtClean="0"/>
              <a:t> </a:t>
            </a:r>
            <a:r>
              <a:rPr lang="en-US" sz="2000" dirty="0" err="1" smtClean="0"/>
              <a:t>int</a:t>
            </a:r>
            <a:r>
              <a:rPr lang="en-US" sz="2000" dirty="0" smtClean="0"/>
              <a:t> id;//data member (also instance variable)</a:t>
            </a:r>
          </a:p>
          <a:p>
            <a:pPr lvl="1">
              <a:lnSpc>
                <a:spcPct val="150000"/>
              </a:lnSpc>
            </a:pPr>
            <a:r>
              <a:rPr lang="en-US" sz="2000" dirty="0" smtClean="0"/>
              <a:t> String name;//data member(also instance variable)</a:t>
            </a:r>
          </a:p>
          <a:p>
            <a:pPr lvl="1">
              <a:lnSpc>
                <a:spcPct val="150000"/>
              </a:lnSpc>
            </a:pPr>
            <a:r>
              <a:rPr lang="en-US" sz="2000" dirty="0" smtClean="0"/>
              <a:t>}</a:t>
            </a:r>
          </a:p>
          <a:p>
            <a:pPr lvl="1">
              <a:lnSpc>
                <a:spcPct val="150000"/>
              </a:lnSpc>
            </a:pPr>
            <a:r>
              <a:rPr lang="en-US" sz="2000" dirty="0" smtClean="0"/>
              <a:t>class </a:t>
            </a:r>
            <a:r>
              <a:rPr lang="en-US" sz="2000" dirty="0" err="1" smtClean="0"/>
              <a:t>StudentTester</a:t>
            </a:r>
            <a:r>
              <a:rPr lang="en-US" sz="2000" dirty="0" smtClean="0"/>
              <a:t> {</a:t>
            </a:r>
          </a:p>
          <a:p>
            <a:pPr>
              <a:lnSpc>
                <a:spcPct val="150000"/>
              </a:lnSpc>
            </a:pPr>
            <a:r>
              <a:rPr lang="en-US" sz="2000" dirty="0" smtClean="0"/>
              <a:t>       public static void main(String </a:t>
            </a:r>
            <a:r>
              <a:rPr lang="en-US" sz="2000" dirty="0" err="1" smtClean="0"/>
              <a:t>args</a:t>
            </a:r>
            <a:r>
              <a:rPr lang="en-US" sz="2000" dirty="0" smtClean="0"/>
              <a:t>[]){</a:t>
            </a:r>
          </a:p>
          <a:p>
            <a:pPr lvl="1">
              <a:lnSpc>
                <a:spcPct val="150000"/>
              </a:lnSpc>
            </a:pPr>
            <a:r>
              <a:rPr lang="en-US" sz="2000" dirty="0" smtClean="0"/>
              <a:t>  Student s1=new Student(); //creating an object of Student</a:t>
            </a:r>
          </a:p>
          <a:p>
            <a:pPr lvl="1">
              <a:lnSpc>
                <a:spcPct val="150000"/>
              </a:lnSpc>
            </a:pPr>
            <a:r>
              <a:rPr lang="en-US" sz="2000" dirty="0" smtClean="0"/>
              <a:t>  </a:t>
            </a:r>
            <a:r>
              <a:rPr lang="en-US" sz="2000" dirty="0" err="1" smtClean="0"/>
              <a:t>System.out.println</a:t>
            </a:r>
            <a:r>
              <a:rPr lang="en-US" sz="2000" dirty="0" smtClean="0"/>
              <a:t>(s1.id);</a:t>
            </a:r>
          </a:p>
          <a:p>
            <a:pPr lvl="1">
              <a:lnSpc>
                <a:spcPct val="150000"/>
              </a:lnSpc>
            </a:pPr>
            <a:r>
              <a:rPr lang="en-US" sz="2000" dirty="0" smtClean="0"/>
              <a:t>  </a:t>
            </a:r>
            <a:r>
              <a:rPr lang="en-US" sz="2000" dirty="0" err="1" smtClean="0"/>
              <a:t>System.out.println</a:t>
            </a:r>
            <a:r>
              <a:rPr lang="en-US" sz="2000" dirty="0" smtClean="0"/>
              <a:t>(s1.name);</a:t>
            </a:r>
          </a:p>
          <a:p>
            <a:pPr>
              <a:lnSpc>
                <a:spcPct val="150000"/>
              </a:lnSpc>
            </a:pPr>
            <a:r>
              <a:rPr lang="en-US" sz="2000" dirty="0" smtClean="0"/>
              <a:t> } </a:t>
            </a:r>
          </a:p>
          <a:p>
            <a:pPr>
              <a:lnSpc>
                <a:spcPct val="150000"/>
              </a:lnSpc>
            </a:pPr>
            <a:r>
              <a:rPr lang="en-US" sz="2400" dirty="0" smtClean="0"/>
              <a:t>}</a:t>
            </a:r>
          </a:p>
        </p:txBody>
      </p:sp>
      <p:sp>
        <p:nvSpPr>
          <p:cNvPr id="11" name="TextBox 10"/>
          <p:cNvSpPr txBox="1"/>
          <p:nvPr/>
        </p:nvSpPr>
        <p:spPr>
          <a:xfrm>
            <a:off x="2209800" y="5715000"/>
            <a:ext cx="6477000" cy="369332"/>
          </a:xfrm>
          <a:prstGeom prst="rect">
            <a:avLst/>
          </a:prstGeom>
          <a:noFill/>
        </p:spPr>
        <p:txBody>
          <a:bodyPr wrap="square" rtlCol="0">
            <a:spAutoFit/>
          </a:bodyPr>
          <a:lstStyle/>
          <a:p>
            <a:r>
              <a:rPr lang="en-US" b="1" dirty="0" smtClean="0">
                <a:solidFill>
                  <a:srgbClr val="C00000"/>
                </a:solidFill>
              </a:rPr>
              <a:t>The new keyword is used to allocate memory at runtime.</a:t>
            </a:r>
            <a:endParaRPr lang="en-US" b="1" dirty="0">
              <a:solidFill>
                <a:srgbClr val="C00000"/>
              </a:solidFill>
            </a:endParaRPr>
          </a:p>
        </p:txBody>
      </p:sp>
      <p:cxnSp>
        <p:nvCxnSpPr>
          <p:cNvPr id="13" name="Straight Arrow Connector 12"/>
          <p:cNvCxnSpPr/>
          <p:nvPr/>
        </p:nvCxnSpPr>
        <p:spPr>
          <a:xfrm>
            <a:off x="2819400" y="4484132"/>
            <a:ext cx="762000" cy="1415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248366"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Object-oriented programming (OOP)</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295400"/>
            <a:ext cx="8610600" cy="4524315"/>
          </a:xfrm>
          <a:prstGeom prst="rect">
            <a:avLst/>
          </a:prstGeom>
        </p:spPr>
        <p:txBody>
          <a:bodyPr wrap="square">
            <a:spAutoFit/>
          </a:bodyPr>
          <a:lstStyle/>
          <a:p>
            <a:pPr algn="just">
              <a:buFont typeface="Arial" pitchFamily="34" charset="0"/>
              <a:buChar char="•"/>
            </a:pPr>
            <a:r>
              <a:rPr lang="en-US" sz="2400" dirty="0" smtClean="0"/>
              <a:t> An object-oriented program is structured as community of interacting agents called objects. Each object has a role to play. Each object provides a service or performs an action that is used by other members of the community.</a:t>
            </a:r>
          </a:p>
          <a:p>
            <a:pPr algn="just"/>
            <a:endParaRPr lang="en-US" sz="2400" dirty="0" smtClean="0"/>
          </a:p>
          <a:p>
            <a:pPr algn="just">
              <a:buFont typeface="Arial" pitchFamily="34" charset="0"/>
              <a:buChar char="•"/>
            </a:pPr>
            <a:r>
              <a:rPr lang="en-US" sz="2400" dirty="0" smtClean="0"/>
              <a:t> </a:t>
            </a:r>
            <a:r>
              <a:rPr lang="en-US" sz="2400" dirty="0" err="1" smtClean="0"/>
              <a:t>Simula</a:t>
            </a:r>
            <a:r>
              <a:rPr lang="en-US" sz="2400" dirty="0" smtClean="0"/>
              <a:t> is considered as the first object-oriented programming language. The programming paradigm where everything is represented as an object, is known as truly object-oriented programming language.</a:t>
            </a:r>
          </a:p>
          <a:p>
            <a:pPr algn="just">
              <a:buFont typeface="Arial" pitchFamily="34" charset="0"/>
              <a:buChar char="•"/>
            </a:pPr>
            <a:endParaRPr lang="en-US" sz="2400" dirty="0" smtClean="0"/>
          </a:p>
          <a:p>
            <a:pPr algn="just">
              <a:buFont typeface="Arial" pitchFamily="34" charset="0"/>
              <a:buChar char="•"/>
            </a:pPr>
            <a:r>
              <a:rPr lang="en-US" sz="2400" dirty="0" smtClean="0"/>
              <a:t> Smalltalk is considered as the first truly object-oriented programming language.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b="1" dirty="0" smtClean="0">
                <a:solidFill>
                  <a:srgbClr val="C00000"/>
                </a:solidFill>
                <a:latin typeface="+mn-lt"/>
              </a:rPr>
              <a:t>Another </a:t>
            </a:r>
            <a:r>
              <a:rPr lang="en-US" altLang="en-US" b="1" dirty="0">
                <a:solidFill>
                  <a:srgbClr val="C00000"/>
                </a:solidFill>
                <a:latin typeface="+mn-lt"/>
              </a:rPr>
              <a:t>Simple Example</a:t>
            </a:r>
          </a:p>
        </p:txBody>
      </p:sp>
      <p:sp>
        <p:nvSpPr>
          <p:cNvPr id="24579" name="Rectangle 3"/>
          <p:cNvSpPr>
            <a:spLocks noGrp="1" noChangeArrowheads="1"/>
          </p:cNvSpPr>
          <p:nvPr>
            <p:ph type="body" sz="half" idx="1"/>
          </p:nvPr>
        </p:nvSpPr>
        <p:spPr>
          <a:xfrm>
            <a:off x="457200" y="1600200"/>
            <a:ext cx="4033838" cy="4525963"/>
          </a:xfrm>
        </p:spPr>
        <p:txBody>
          <a:bodyPr/>
          <a:lstStyle/>
          <a:p>
            <a:pPr>
              <a:lnSpc>
                <a:spcPct val="90000"/>
              </a:lnSpc>
              <a:buFontTx/>
              <a:buNone/>
            </a:pPr>
            <a:r>
              <a:rPr lang="en-US" altLang="en-US" sz="1800">
                <a:latin typeface="Times New Roman" panose="02020603050405020304" pitchFamily="18" charset="0"/>
              </a:rPr>
              <a:t>class Box</a:t>
            </a:r>
          </a:p>
          <a:p>
            <a:pPr>
              <a:lnSpc>
                <a:spcPct val="90000"/>
              </a:lnSpc>
              <a:buFontTx/>
              <a:buNone/>
            </a:pPr>
            <a:r>
              <a:rPr lang="en-US" altLang="en-US" sz="1800">
                <a:latin typeface="Times New Roman" panose="02020603050405020304" pitchFamily="18" charset="0"/>
              </a:rPr>
              <a:t>{</a:t>
            </a:r>
          </a:p>
          <a:p>
            <a:pPr>
              <a:lnSpc>
                <a:spcPct val="90000"/>
              </a:lnSpc>
              <a:buFontTx/>
              <a:buNone/>
            </a:pPr>
            <a:r>
              <a:rPr lang="en-US" altLang="en-US" sz="1800">
                <a:latin typeface="Times New Roman" panose="02020603050405020304" pitchFamily="18" charset="0"/>
              </a:rPr>
              <a:t>	double width;</a:t>
            </a:r>
          </a:p>
          <a:p>
            <a:pPr>
              <a:lnSpc>
                <a:spcPct val="90000"/>
              </a:lnSpc>
              <a:buFontTx/>
              <a:buNone/>
            </a:pPr>
            <a:r>
              <a:rPr lang="en-US" altLang="en-US" sz="1800">
                <a:latin typeface="Times New Roman" panose="02020603050405020304" pitchFamily="18" charset="0"/>
              </a:rPr>
              <a:t>	double height;</a:t>
            </a:r>
          </a:p>
          <a:p>
            <a:pPr>
              <a:lnSpc>
                <a:spcPct val="90000"/>
              </a:lnSpc>
              <a:buFontTx/>
              <a:buNone/>
            </a:pPr>
            <a:r>
              <a:rPr lang="en-US" altLang="en-US" sz="1800">
                <a:latin typeface="Times New Roman" panose="02020603050405020304" pitchFamily="18" charset="0"/>
              </a:rPr>
              <a:t>	double depth;</a:t>
            </a:r>
          </a:p>
          <a:p>
            <a:pPr>
              <a:lnSpc>
                <a:spcPct val="90000"/>
              </a:lnSpc>
              <a:buFontTx/>
              <a:buNone/>
            </a:pPr>
            <a:r>
              <a:rPr lang="en-US" altLang="en-US" sz="1800">
                <a:latin typeface="Times New Roman" panose="02020603050405020304" pitchFamily="18" charset="0"/>
              </a:rPr>
              <a:t>}</a:t>
            </a:r>
          </a:p>
        </p:txBody>
      </p:sp>
      <p:sp>
        <p:nvSpPr>
          <p:cNvPr id="24580" name="Rectangle 4"/>
          <p:cNvSpPr>
            <a:spLocks noGrp="1" noChangeArrowheads="1"/>
          </p:cNvSpPr>
          <p:nvPr>
            <p:ph type="body" sz="half" idx="2"/>
          </p:nvPr>
        </p:nvSpPr>
        <p:spPr>
          <a:xfrm>
            <a:off x="3352800" y="1600200"/>
            <a:ext cx="5334000" cy="4953000"/>
          </a:xfrm>
        </p:spPr>
        <p:txBody>
          <a:bodyPr>
            <a:normAutofit fontScale="92500" lnSpcReduction="10000"/>
          </a:bodyPr>
          <a:lstStyle/>
          <a:p>
            <a:pPr>
              <a:lnSpc>
                <a:spcPct val="90000"/>
              </a:lnSpc>
              <a:buFontTx/>
              <a:buNone/>
            </a:pPr>
            <a:r>
              <a:rPr lang="en-US" altLang="en-US" sz="1800">
                <a:latin typeface="Times New Roman" panose="02020603050405020304" pitchFamily="18" charset="0"/>
              </a:rPr>
              <a:t>class BoxDemo</a:t>
            </a:r>
          </a:p>
          <a:p>
            <a:pPr>
              <a:lnSpc>
                <a:spcPct val="90000"/>
              </a:lnSpc>
              <a:buFontTx/>
              <a:buNone/>
            </a:pPr>
            <a:r>
              <a:rPr lang="en-US" altLang="en-US" sz="1800">
                <a:latin typeface="Times New Roman" panose="02020603050405020304" pitchFamily="18" charset="0"/>
              </a:rPr>
              <a:t>{</a:t>
            </a:r>
          </a:p>
          <a:p>
            <a:pPr>
              <a:lnSpc>
                <a:spcPct val="90000"/>
              </a:lnSpc>
              <a:buFontTx/>
              <a:buNone/>
            </a:pPr>
            <a:r>
              <a:rPr lang="en-US" altLang="en-US" sz="1800">
                <a:latin typeface="Times New Roman" panose="02020603050405020304" pitchFamily="18" charset="0"/>
              </a:rPr>
              <a:t>	public static void main( String args[])</a:t>
            </a:r>
          </a:p>
          <a:p>
            <a:pPr>
              <a:lnSpc>
                <a:spcPct val="90000"/>
              </a:lnSpc>
              <a:buFontTx/>
              <a:buNone/>
            </a:pPr>
            <a:r>
              <a:rPr lang="en-US" altLang="en-US" sz="1800">
                <a:latin typeface="Times New Roman" panose="02020603050405020304" pitchFamily="18" charset="0"/>
              </a:rPr>
              <a:t>	{</a:t>
            </a:r>
          </a:p>
          <a:p>
            <a:pPr>
              <a:lnSpc>
                <a:spcPct val="90000"/>
              </a:lnSpc>
              <a:buFontTx/>
              <a:buNone/>
            </a:pPr>
            <a:r>
              <a:rPr lang="en-US" altLang="en-US" sz="1800">
                <a:latin typeface="Times New Roman" panose="02020603050405020304" pitchFamily="18" charset="0"/>
              </a:rPr>
              <a:t>		Box mybox, mybox1;</a:t>
            </a:r>
          </a:p>
          <a:p>
            <a:pPr>
              <a:lnSpc>
                <a:spcPct val="90000"/>
              </a:lnSpc>
              <a:buFontTx/>
              <a:buNone/>
            </a:pPr>
            <a:r>
              <a:rPr lang="en-US" altLang="en-US" sz="1800">
                <a:latin typeface="Times New Roman" panose="02020603050405020304" pitchFamily="18" charset="0"/>
              </a:rPr>
              <a:t>		mybox = new Box();</a:t>
            </a:r>
          </a:p>
          <a:p>
            <a:pPr>
              <a:lnSpc>
                <a:spcPct val="90000"/>
              </a:lnSpc>
              <a:buFontTx/>
              <a:buNone/>
            </a:pPr>
            <a:r>
              <a:rPr lang="en-US" altLang="en-US" sz="1800">
                <a:latin typeface="Times New Roman" panose="02020603050405020304" pitchFamily="18" charset="0"/>
              </a:rPr>
              <a:t>		mybox1 = new Box();</a:t>
            </a:r>
          </a:p>
          <a:p>
            <a:pPr>
              <a:lnSpc>
                <a:spcPct val="90000"/>
              </a:lnSpc>
              <a:buFontTx/>
              <a:buNone/>
            </a:pPr>
            <a:r>
              <a:rPr lang="en-US" altLang="en-US" sz="1800">
                <a:latin typeface="Times New Roman" panose="02020603050405020304" pitchFamily="18" charset="0"/>
              </a:rPr>
              <a:t>		</a:t>
            </a:r>
          </a:p>
          <a:p>
            <a:pPr>
              <a:lnSpc>
                <a:spcPct val="90000"/>
              </a:lnSpc>
              <a:buFontTx/>
              <a:buNone/>
            </a:pPr>
            <a:r>
              <a:rPr lang="en-US" altLang="en-US" sz="1800">
                <a:latin typeface="Times New Roman" panose="02020603050405020304" pitchFamily="18" charset="0"/>
              </a:rPr>
              <a:t>		mybox.width=10;</a:t>
            </a:r>
          </a:p>
          <a:p>
            <a:pPr>
              <a:lnSpc>
                <a:spcPct val="90000"/>
              </a:lnSpc>
              <a:buFontTx/>
              <a:buNone/>
            </a:pPr>
            <a:r>
              <a:rPr lang="en-US" altLang="en-US" sz="1800">
                <a:latin typeface="Times New Roman" panose="02020603050405020304" pitchFamily="18" charset="0"/>
              </a:rPr>
              <a:t>		mybox.height = 20;</a:t>
            </a:r>
          </a:p>
          <a:p>
            <a:pPr>
              <a:lnSpc>
                <a:spcPct val="90000"/>
              </a:lnSpc>
              <a:buFontTx/>
              <a:buNone/>
            </a:pPr>
            <a:r>
              <a:rPr lang="en-US" altLang="en-US" sz="1800">
                <a:latin typeface="Times New Roman" panose="02020603050405020304" pitchFamily="18" charset="0"/>
              </a:rPr>
              <a:t>		mybox. depth = 15;</a:t>
            </a:r>
          </a:p>
          <a:p>
            <a:pPr>
              <a:lnSpc>
                <a:spcPct val="90000"/>
              </a:lnSpc>
              <a:buFontTx/>
              <a:buNone/>
            </a:pPr>
            <a:endParaRPr lang="en-US" altLang="en-US" sz="1800">
              <a:latin typeface="Times New Roman" panose="02020603050405020304" pitchFamily="18" charset="0"/>
            </a:endParaRPr>
          </a:p>
          <a:p>
            <a:pPr>
              <a:lnSpc>
                <a:spcPct val="90000"/>
              </a:lnSpc>
              <a:buFontTx/>
              <a:buNone/>
            </a:pPr>
            <a:r>
              <a:rPr lang="en-US" altLang="en-US" sz="1800">
                <a:latin typeface="Times New Roman" panose="02020603050405020304" pitchFamily="18" charset="0"/>
              </a:rPr>
              <a:t>		mybox1.width = 10;</a:t>
            </a:r>
          </a:p>
          <a:p>
            <a:pPr>
              <a:lnSpc>
                <a:spcPct val="90000"/>
              </a:lnSpc>
              <a:buFontTx/>
              <a:buNone/>
            </a:pPr>
            <a:r>
              <a:rPr lang="en-US" altLang="en-US" sz="1800">
                <a:latin typeface="Times New Roman" panose="02020603050405020304" pitchFamily="18" charset="0"/>
              </a:rPr>
              <a:t>		mybox1.height = 25;</a:t>
            </a:r>
          </a:p>
          <a:p>
            <a:pPr>
              <a:lnSpc>
                <a:spcPct val="90000"/>
              </a:lnSpc>
              <a:buFontTx/>
              <a:buNone/>
            </a:pPr>
            <a:r>
              <a:rPr lang="en-US" altLang="en-US" sz="1800">
                <a:latin typeface="Times New Roman" panose="02020603050405020304" pitchFamily="18" charset="0"/>
              </a:rPr>
              <a:t>		mybox1.depth=5;</a:t>
            </a:r>
          </a:p>
          <a:p>
            <a:pPr>
              <a:lnSpc>
                <a:spcPct val="90000"/>
              </a:lnSpc>
              <a:buFontTx/>
              <a:buNone/>
            </a:pPr>
            <a:r>
              <a:rPr lang="en-US" altLang="en-US" sz="1800">
                <a:latin typeface="Times New Roman" panose="02020603050405020304" pitchFamily="18" charset="0"/>
              </a:rPr>
              <a:t>	}</a:t>
            </a:r>
          </a:p>
          <a:p>
            <a:pPr>
              <a:lnSpc>
                <a:spcPct val="90000"/>
              </a:lnSpc>
              <a:buFontTx/>
              <a:buNone/>
            </a:pPr>
            <a:r>
              <a:rPr lang="en-US" altLang="en-US" sz="1800">
                <a:latin typeface="Times New Roman" panose="02020603050405020304" pitchFamily="18" charset="0"/>
              </a:rPr>
              <a:t>}</a:t>
            </a:r>
          </a:p>
          <a:p>
            <a:pPr>
              <a:lnSpc>
                <a:spcPct val="90000"/>
              </a:lnSpc>
              <a:buFontTx/>
              <a:buNone/>
            </a:pPr>
            <a:endParaRPr lang="en-US" altLang="en-US" sz="2400"/>
          </a:p>
        </p:txBody>
      </p:sp>
      <p:sp>
        <p:nvSpPr>
          <p:cNvPr id="2" name="Date Placeholder 1"/>
          <p:cNvSpPr>
            <a:spLocks noGrp="1"/>
          </p:cNvSpPr>
          <p:nvPr>
            <p:ph type="dt" sz="half" idx="10"/>
          </p:nvPr>
        </p:nvSpPr>
        <p:spPr/>
        <p:txBody>
          <a:bodyPr/>
          <a:lstStyle/>
          <a:p>
            <a:fld id="{53B94721-AF33-4D46-81B0-EB57DEAF0194}"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2FB82382-93C2-4C36-A888-0CA1776CB574}" type="slidenum">
              <a:rPr lang="en-US" altLang="en-US" smtClean="0"/>
              <a:pPr/>
              <a:t>20</a:t>
            </a:fld>
            <a:endParaRPr lang="en-US" altLang="en-US"/>
          </a:p>
        </p:txBody>
      </p:sp>
    </p:spTree>
    <p:extLst>
      <p:ext uri="{BB962C8B-B14F-4D97-AF65-F5344CB8AC3E}">
        <p14:creationId xmlns:p14="http://schemas.microsoft.com/office/powerpoint/2010/main" val="498880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b="1" dirty="0" smtClean="0">
                <a:solidFill>
                  <a:srgbClr val="C00000"/>
                </a:solidFill>
                <a:latin typeface="+mn-lt"/>
              </a:rPr>
              <a:t>Another </a:t>
            </a:r>
            <a:r>
              <a:rPr lang="en-US" altLang="en-US" b="1" dirty="0">
                <a:solidFill>
                  <a:srgbClr val="C00000"/>
                </a:solidFill>
                <a:latin typeface="+mn-lt"/>
              </a:rPr>
              <a:t>Simple Example- Some points</a:t>
            </a:r>
          </a:p>
        </p:txBody>
      </p:sp>
      <p:sp>
        <p:nvSpPr>
          <p:cNvPr id="25603" name="Rectangle 3"/>
          <p:cNvSpPr>
            <a:spLocks noGrp="1" noChangeArrowheads="1"/>
          </p:cNvSpPr>
          <p:nvPr>
            <p:ph type="body" idx="1"/>
          </p:nvPr>
        </p:nvSpPr>
        <p:spPr/>
        <p:txBody>
          <a:bodyPr/>
          <a:lstStyle/>
          <a:p>
            <a:pPr>
              <a:buFont typeface="Wingdings" panose="05000000000000000000" pitchFamily="2" charset="2"/>
              <a:buChar char="ü"/>
            </a:pPr>
            <a:r>
              <a:rPr lang="en-US" altLang="en-US" sz="2800">
                <a:latin typeface="Times New Roman" panose="02020603050405020304" pitchFamily="18" charset="0"/>
              </a:rPr>
              <a:t>Members are linked to an object using dot (.) operator.</a:t>
            </a:r>
          </a:p>
          <a:p>
            <a:pPr>
              <a:buFont typeface="Wingdings" panose="05000000000000000000" pitchFamily="2" charset="2"/>
              <a:buChar char="ü"/>
            </a:pPr>
            <a:r>
              <a:rPr lang="en-US" altLang="en-US" sz="2800">
                <a:latin typeface="Times New Roman" panose="02020603050405020304" pitchFamily="18" charset="0"/>
              </a:rPr>
              <a:t>Each object contains its own copy of each instance variables defined by the class.</a:t>
            </a:r>
          </a:p>
          <a:p>
            <a:pPr>
              <a:buFont typeface="Wingdings" panose="05000000000000000000" pitchFamily="2" charset="2"/>
              <a:buChar char="ü"/>
            </a:pPr>
            <a:r>
              <a:rPr lang="en-US" altLang="en-US" sz="2800">
                <a:latin typeface="Times New Roman" panose="02020603050405020304" pitchFamily="18" charset="0"/>
              </a:rPr>
              <a:t>The java compiler automatically puts each class into it’s own </a:t>
            </a:r>
            <a:r>
              <a:rPr lang="en-US" altLang="en-US" sz="2800" b="1">
                <a:latin typeface="Times New Roman" panose="02020603050405020304" pitchFamily="18" charset="0"/>
              </a:rPr>
              <a:t>.class</a:t>
            </a:r>
            <a:r>
              <a:rPr lang="en-US" altLang="en-US" sz="2800">
                <a:latin typeface="Times New Roman" panose="02020603050405020304" pitchFamily="18" charset="0"/>
              </a:rPr>
              <a:t> file.</a:t>
            </a:r>
          </a:p>
          <a:p>
            <a:pPr>
              <a:buFont typeface="Wingdings" panose="05000000000000000000" pitchFamily="2" charset="2"/>
              <a:buNone/>
            </a:pPr>
            <a:r>
              <a:rPr lang="en-US" altLang="en-US" sz="2800">
                <a:latin typeface="Times New Roman" panose="02020603050405020304" pitchFamily="18" charset="0"/>
              </a:rPr>
              <a:t>  - For this example, two .class files:</a:t>
            </a:r>
          </a:p>
          <a:p>
            <a:pPr>
              <a:buFont typeface="Wingdings" panose="05000000000000000000" pitchFamily="2" charset="2"/>
              <a:buNone/>
            </a:pPr>
            <a:r>
              <a:rPr lang="en-US" altLang="en-US" sz="2800">
                <a:latin typeface="Times New Roman" panose="02020603050405020304" pitchFamily="18" charset="0"/>
              </a:rPr>
              <a:t>	1. Box.class</a:t>
            </a:r>
          </a:p>
          <a:p>
            <a:pPr>
              <a:buFont typeface="Wingdings" panose="05000000000000000000" pitchFamily="2" charset="2"/>
              <a:buNone/>
            </a:pPr>
            <a:r>
              <a:rPr lang="en-US" altLang="en-US" sz="2800">
                <a:latin typeface="Times New Roman" panose="02020603050405020304" pitchFamily="18" charset="0"/>
              </a:rPr>
              <a:t>    2. BoxDemo.class</a:t>
            </a:r>
          </a:p>
          <a:p>
            <a:pPr>
              <a:buFont typeface="Wingdings" panose="05000000000000000000" pitchFamily="2" charset="2"/>
              <a:buChar char="ü"/>
            </a:pPr>
            <a:endParaRPr lang="en-US" altLang="en-US" sz="2800">
              <a:latin typeface="Times New Roman" panose="02020603050405020304" pitchFamily="18" charset="0"/>
            </a:endParaRPr>
          </a:p>
        </p:txBody>
      </p:sp>
      <p:sp>
        <p:nvSpPr>
          <p:cNvPr id="2" name="Date Placeholder 1"/>
          <p:cNvSpPr>
            <a:spLocks noGrp="1"/>
          </p:cNvSpPr>
          <p:nvPr>
            <p:ph type="dt" sz="half" idx="10"/>
          </p:nvPr>
        </p:nvSpPr>
        <p:spPr/>
        <p:txBody>
          <a:bodyPr/>
          <a:lstStyle/>
          <a:p>
            <a:fld id="{F5DE9453-1F6E-4A9D-B4E1-A190AEDA0500}"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21</a:t>
            </a:fld>
            <a:endParaRPr lang="en-US" altLang="en-US"/>
          </a:p>
        </p:txBody>
      </p:sp>
    </p:spTree>
    <p:extLst>
      <p:ext uri="{BB962C8B-B14F-4D97-AF65-F5344CB8AC3E}">
        <p14:creationId xmlns:p14="http://schemas.microsoft.com/office/powerpoint/2010/main" val="101740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b="1" dirty="0">
                <a:solidFill>
                  <a:srgbClr val="C00000"/>
                </a:solidFill>
                <a:latin typeface="+mn-lt"/>
              </a:rPr>
              <a:t>A Closer Look at New</a:t>
            </a:r>
          </a:p>
        </p:txBody>
      </p:sp>
      <p:sp>
        <p:nvSpPr>
          <p:cNvPr id="26627" name="Rectangle 3"/>
          <p:cNvSpPr>
            <a:spLocks noGrp="1" noChangeArrowheads="1"/>
          </p:cNvSpPr>
          <p:nvPr>
            <p:ph type="body" idx="1"/>
          </p:nvPr>
        </p:nvSpPr>
        <p:spPr>
          <a:xfrm>
            <a:off x="609600" y="1371600"/>
            <a:ext cx="8382000" cy="4953000"/>
          </a:xfrm>
        </p:spPr>
        <p:txBody>
          <a:bodyPr/>
          <a:lstStyle/>
          <a:p>
            <a:pPr>
              <a:buFont typeface="Wingdings" panose="05000000000000000000" pitchFamily="2" charset="2"/>
              <a:buChar char="ü"/>
            </a:pPr>
            <a:r>
              <a:rPr lang="en-US" altLang="en-US" sz="2800">
                <a:latin typeface="Times New Roman" panose="02020603050405020304" pitchFamily="18" charset="0"/>
              </a:rPr>
              <a:t>Box mybox;	</a:t>
            </a:r>
          </a:p>
          <a:p>
            <a:pPr>
              <a:buFont typeface="Wingdings" panose="05000000000000000000" pitchFamily="2" charset="2"/>
              <a:buNone/>
            </a:pPr>
            <a:r>
              <a:rPr lang="en-US" altLang="en-US" sz="2800">
                <a:latin typeface="Times New Roman" panose="02020603050405020304" pitchFamily="18" charset="0"/>
              </a:rPr>
              <a:t>	mybox = new Box();</a:t>
            </a:r>
          </a:p>
          <a:p>
            <a:pPr>
              <a:buFont typeface="Wingdings" panose="05000000000000000000" pitchFamily="2" charset="2"/>
              <a:buNone/>
            </a:pPr>
            <a:endParaRPr lang="en-US" altLang="en-US" sz="2800">
              <a:latin typeface="Times New Roman" panose="02020603050405020304" pitchFamily="18" charset="0"/>
            </a:endParaRPr>
          </a:p>
          <a:p>
            <a:pPr>
              <a:buFont typeface="Wingdings" panose="05000000000000000000" pitchFamily="2" charset="2"/>
              <a:buNone/>
            </a:pPr>
            <a:endParaRPr lang="en-US" altLang="en-US" sz="2800">
              <a:latin typeface="Times New Roman" panose="02020603050405020304" pitchFamily="18" charset="0"/>
            </a:endParaRPr>
          </a:p>
          <a:p>
            <a:pPr>
              <a:buFont typeface="Wingdings" panose="05000000000000000000" pitchFamily="2" charset="2"/>
              <a:buNone/>
            </a:pPr>
            <a:endParaRPr lang="en-US" altLang="en-US" sz="2800">
              <a:latin typeface="Times New Roman" panose="02020603050405020304" pitchFamily="18" charset="0"/>
            </a:endParaRPr>
          </a:p>
          <a:p>
            <a:pPr>
              <a:buFont typeface="Wingdings" panose="05000000000000000000" pitchFamily="2" charset="2"/>
              <a:buNone/>
            </a:pPr>
            <a:endParaRPr lang="en-US" altLang="en-US" sz="2800">
              <a:latin typeface="Times New Roman" panose="02020603050405020304" pitchFamily="18" charset="0"/>
            </a:endParaRPr>
          </a:p>
          <a:p>
            <a:pPr>
              <a:buFont typeface="Wingdings" panose="05000000000000000000" pitchFamily="2" charset="2"/>
              <a:buNone/>
            </a:pPr>
            <a:endParaRPr lang="en-US" altLang="en-US" sz="2800">
              <a:latin typeface="Times New Roman" panose="02020603050405020304" pitchFamily="18" charset="0"/>
            </a:endParaRPr>
          </a:p>
          <a:p>
            <a:pPr>
              <a:buFont typeface="Wingdings" panose="05000000000000000000" pitchFamily="2" charset="2"/>
              <a:buChar char="ü"/>
            </a:pPr>
            <a:r>
              <a:rPr lang="en-US" altLang="en-US" sz="2800">
                <a:latin typeface="Times New Roman" panose="02020603050405020304" pitchFamily="18" charset="0"/>
              </a:rPr>
              <a:t>Box b1 = new Box();</a:t>
            </a:r>
          </a:p>
          <a:p>
            <a:pPr>
              <a:buFont typeface="Wingdings" panose="05000000000000000000" pitchFamily="2" charset="2"/>
              <a:buNone/>
            </a:pPr>
            <a:r>
              <a:rPr lang="en-US" altLang="en-US" sz="2800">
                <a:latin typeface="Times New Roman" panose="02020603050405020304" pitchFamily="18" charset="0"/>
              </a:rPr>
              <a:t>	Box b2 = b1;	</a:t>
            </a:r>
          </a:p>
        </p:txBody>
      </p:sp>
      <p:sp>
        <p:nvSpPr>
          <p:cNvPr id="26628" name="Rectangle 4"/>
          <p:cNvSpPr>
            <a:spLocks noChangeArrowheads="1"/>
          </p:cNvSpPr>
          <p:nvPr/>
        </p:nvSpPr>
        <p:spPr bwMode="auto">
          <a:xfrm>
            <a:off x="4800600" y="1752600"/>
            <a:ext cx="1143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null</a:t>
            </a:r>
          </a:p>
        </p:txBody>
      </p:sp>
      <p:sp>
        <p:nvSpPr>
          <p:cNvPr id="26629" name="Text Box 5"/>
          <p:cNvSpPr txBox="1">
            <a:spLocks noChangeArrowheads="1"/>
          </p:cNvSpPr>
          <p:nvPr/>
        </p:nvSpPr>
        <p:spPr bwMode="auto">
          <a:xfrm>
            <a:off x="6248400" y="1752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mybox</a:t>
            </a:r>
          </a:p>
        </p:txBody>
      </p:sp>
      <p:sp>
        <p:nvSpPr>
          <p:cNvPr id="26630" name="Rectangle 6"/>
          <p:cNvSpPr>
            <a:spLocks noChangeArrowheads="1"/>
          </p:cNvSpPr>
          <p:nvPr/>
        </p:nvSpPr>
        <p:spPr bwMode="auto">
          <a:xfrm>
            <a:off x="4724400" y="2514600"/>
            <a:ext cx="1143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a:latin typeface="Times New Roman" panose="02020603050405020304" pitchFamily="18" charset="0"/>
            </a:endParaRPr>
          </a:p>
        </p:txBody>
      </p:sp>
      <p:sp>
        <p:nvSpPr>
          <p:cNvPr id="26631" name="Text Box 7"/>
          <p:cNvSpPr txBox="1">
            <a:spLocks noChangeArrowheads="1"/>
          </p:cNvSpPr>
          <p:nvPr/>
        </p:nvSpPr>
        <p:spPr bwMode="auto">
          <a:xfrm>
            <a:off x="4800600" y="31384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mybox</a:t>
            </a:r>
          </a:p>
        </p:txBody>
      </p:sp>
      <p:sp>
        <p:nvSpPr>
          <p:cNvPr id="26632" name="Rectangle 8"/>
          <p:cNvSpPr>
            <a:spLocks noChangeArrowheads="1"/>
          </p:cNvSpPr>
          <p:nvPr/>
        </p:nvSpPr>
        <p:spPr bwMode="auto">
          <a:xfrm>
            <a:off x="6324600" y="25146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Width</a:t>
            </a:r>
          </a:p>
        </p:txBody>
      </p:sp>
      <p:sp>
        <p:nvSpPr>
          <p:cNvPr id="26633" name="Rectangle 9"/>
          <p:cNvSpPr>
            <a:spLocks noChangeArrowheads="1"/>
          </p:cNvSpPr>
          <p:nvPr/>
        </p:nvSpPr>
        <p:spPr bwMode="auto">
          <a:xfrm>
            <a:off x="6324600" y="29718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Height</a:t>
            </a:r>
          </a:p>
        </p:txBody>
      </p:sp>
      <p:sp>
        <p:nvSpPr>
          <p:cNvPr id="26634" name="Rectangle 10"/>
          <p:cNvSpPr>
            <a:spLocks noChangeArrowheads="1"/>
          </p:cNvSpPr>
          <p:nvPr/>
        </p:nvSpPr>
        <p:spPr bwMode="auto">
          <a:xfrm>
            <a:off x="6324600" y="34290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Depth</a:t>
            </a:r>
          </a:p>
        </p:txBody>
      </p:sp>
      <p:sp>
        <p:nvSpPr>
          <p:cNvPr id="26635" name="Line 11"/>
          <p:cNvSpPr>
            <a:spLocks noChangeShapeType="1"/>
          </p:cNvSpPr>
          <p:nvPr/>
        </p:nvSpPr>
        <p:spPr bwMode="auto">
          <a:xfrm>
            <a:off x="5410200" y="2743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12"/>
          <p:cNvSpPr>
            <a:spLocks noChangeShapeType="1"/>
          </p:cNvSpPr>
          <p:nvPr/>
        </p:nvSpPr>
        <p:spPr bwMode="auto">
          <a:xfrm flipV="1">
            <a:off x="2514600" y="2438400"/>
            <a:ext cx="1143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Text Box 13"/>
          <p:cNvSpPr txBox="1">
            <a:spLocks noChangeArrowheads="1"/>
          </p:cNvSpPr>
          <p:nvPr/>
        </p:nvSpPr>
        <p:spPr bwMode="auto">
          <a:xfrm>
            <a:off x="1143000" y="3505200"/>
            <a:ext cx="3886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Call to the default constructor defined by the compiler. It initializes the instance variables to 0.</a:t>
            </a:r>
          </a:p>
        </p:txBody>
      </p:sp>
      <p:sp>
        <p:nvSpPr>
          <p:cNvPr id="26638" name="Rectangle 14"/>
          <p:cNvSpPr>
            <a:spLocks noChangeArrowheads="1"/>
          </p:cNvSpPr>
          <p:nvPr/>
        </p:nvSpPr>
        <p:spPr bwMode="auto">
          <a:xfrm>
            <a:off x="6477000" y="47244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Width</a:t>
            </a:r>
          </a:p>
        </p:txBody>
      </p:sp>
      <p:sp>
        <p:nvSpPr>
          <p:cNvPr id="26639" name="Rectangle 15"/>
          <p:cNvSpPr>
            <a:spLocks noChangeArrowheads="1"/>
          </p:cNvSpPr>
          <p:nvPr/>
        </p:nvSpPr>
        <p:spPr bwMode="auto">
          <a:xfrm>
            <a:off x="6477000" y="51816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Height</a:t>
            </a:r>
          </a:p>
        </p:txBody>
      </p:sp>
      <p:sp>
        <p:nvSpPr>
          <p:cNvPr id="26640" name="Rectangle 16"/>
          <p:cNvSpPr>
            <a:spLocks noChangeArrowheads="1"/>
          </p:cNvSpPr>
          <p:nvPr/>
        </p:nvSpPr>
        <p:spPr bwMode="auto">
          <a:xfrm>
            <a:off x="6477000" y="56388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Times New Roman" panose="02020603050405020304" pitchFamily="18" charset="0"/>
              </a:rPr>
              <a:t>Depth</a:t>
            </a:r>
          </a:p>
        </p:txBody>
      </p:sp>
      <p:sp>
        <p:nvSpPr>
          <p:cNvPr id="26641" name="Rectangle 17"/>
          <p:cNvSpPr>
            <a:spLocks noChangeArrowheads="1"/>
          </p:cNvSpPr>
          <p:nvPr/>
        </p:nvSpPr>
        <p:spPr bwMode="auto">
          <a:xfrm>
            <a:off x="4724400" y="4419600"/>
            <a:ext cx="1143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a:latin typeface="Times New Roman" panose="02020603050405020304" pitchFamily="18" charset="0"/>
            </a:endParaRPr>
          </a:p>
        </p:txBody>
      </p:sp>
      <p:sp>
        <p:nvSpPr>
          <p:cNvPr id="26642" name="Rectangle 18"/>
          <p:cNvSpPr>
            <a:spLocks noChangeArrowheads="1"/>
          </p:cNvSpPr>
          <p:nvPr/>
        </p:nvSpPr>
        <p:spPr bwMode="auto">
          <a:xfrm>
            <a:off x="4648200" y="5181600"/>
            <a:ext cx="1143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a:latin typeface="Times New Roman" panose="02020603050405020304" pitchFamily="18" charset="0"/>
            </a:endParaRPr>
          </a:p>
        </p:txBody>
      </p:sp>
      <p:sp>
        <p:nvSpPr>
          <p:cNvPr id="26643" name="Text Box 19"/>
          <p:cNvSpPr txBox="1">
            <a:spLocks noChangeArrowheads="1"/>
          </p:cNvSpPr>
          <p:nvPr/>
        </p:nvSpPr>
        <p:spPr bwMode="auto">
          <a:xfrm>
            <a:off x="4038600" y="4419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b1</a:t>
            </a:r>
          </a:p>
        </p:txBody>
      </p:sp>
      <p:sp>
        <p:nvSpPr>
          <p:cNvPr id="26644" name="Text Box 20"/>
          <p:cNvSpPr txBox="1">
            <a:spLocks noChangeArrowheads="1"/>
          </p:cNvSpPr>
          <p:nvPr/>
        </p:nvSpPr>
        <p:spPr bwMode="auto">
          <a:xfrm>
            <a:off x="4038600" y="5272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b2</a:t>
            </a:r>
          </a:p>
        </p:txBody>
      </p:sp>
      <p:sp>
        <p:nvSpPr>
          <p:cNvPr id="26645" name="Line 21"/>
          <p:cNvSpPr>
            <a:spLocks noChangeShapeType="1"/>
          </p:cNvSpPr>
          <p:nvPr/>
        </p:nvSpPr>
        <p:spPr bwMode="auto">
          <a:xfrm flipV="1">
            <a:off x="5486400" y="50292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6" name="Line 22"/>
          <p:cNvSpPr>
            <a:spLocks noChangeShapeType="1"/>
          </p:cNvSpPr>
          <p:nvPr/>
        </p:nvSpPr>
        <p:spPr bwMode="auto">
          <a:xfrm>
            <a:off x="5562600" y="46482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fld id="{09AF69B5-5A19-4FFD-875E-B965B61E8E98}"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22</a:t>
            </a:fld>
            <a:endParaRPr lang="en-US" altLang="en-US"/>
          </a:p>
        </p:txBody>
      </p:sp>
    </p:spTree>
    <p:extLst>
      <p:ext uri="{BB962C8B-B14F-4D97-AF65-F5344CB8AC3E}">
        <p14:creationId xmlns:p14="http://schemas.microsoft.com/office/powerpoint/2010/main" val="875420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81000"/>
            <a:ext cx="9144000" cy="646331"/>
          </a:xfrm>
          <a:prstGeom prst="rect">
            <a:avLst/>
          </a:prstGeom>
        </p:spPr>
        <p:txBody>
          <a:bodyPr wrap="square">
            <a:spAutoFit/>
          </a:bodyPr>
          <a:lstStyle/>
          <a:p>
            <a:pPr algn="ctr"/>
            <a:r>
              <a:rPr lang="en-US" sz="3600" b="1" dirty="0" smtClean="0">
                <a:solidFill>
                  <a:srgbClr val="C00000"/>
                </a:solidFill>
                <a:effectLst>
                  <a:outerShdw blurRad="38100" dist="38100" dir="2700000" algn="tl">
                    <a:srgbClr val="000000">
                      <a:alpha val="43137"/>
                    </a:srgbClr>
                  </a:outerShdw>
                </a:effectLst>
              </a:rPr>
              <a:t>Different ways to create an object in Java</a:t>
            </a:r>
            <a:endParaRPr lang="en-US" sz="3600" b="1" dirty="0">
              <a:solidFill>
                <a:srgbClr val="C00000"/>
              </a:solidFill>
              <a:effectLst>
                <a:outerShdw blurRad="38100" dist="38100" dir="2700000" algn="tl">
                  <a:srgbClr val="000000">
                    <a:alpha val="43137"/>
                  </a:srgbClr>
                </a:outerShdw>
              </a:effectLst>
            </a:endParaRPr>
          </a:p>
        </p:txBody>
      </p:sp>
      <p:sp>
        <p:nvSpPr>
          <p:cNvPr id="6" name="Rectangle 5"/>
          <p:cNvSpPr/>
          <p:nvPr/>
        </p:nvSpPr>
        <p:spPr>
          <a:xfrm>
            <a:off x="381000" y="1295400"/>
            <a:ext cx="8229600" cy="3323987"/>
          </a:xfrm>
          <a:prstGeom prst="rect">
            <a:avLst/>
          </a:prstGeom>
        </p:spPr>
        <p:txBody>
          <a:bodyPr wrap="square">
            <a:spAutoFit/>
          </a:bodyPr>
          <a:lstStyle/>
          <a:p>
            <a:pPr>
              <a:lnSpc>
                <a:spcPct val="150000"/>
              </a:lnSpc>
              <a:buFont typeface="Arial" pitchFamily="34" charset="0"/>
              <a:buChar char="•"/>
            </a:pPr>
            <a:r>
              <a:rPr lang="en-US" sz="2800" dirty="0" smtClean="0"/>
              <a:t> By new keyword</a:t>
            </a:r>
          </a:p>
          <a:p>
            <a:pPr>
              <a:lnSpc>
                <a:spcPct val="150000"/>
              </a:lnSpc>
              <a:buFont typeface="Arial" pitchFamily="34" charset="0"/>
              <a:buChar char="•"/>
            </a:pPr>
            <a:r>
              <a:rPr lang="en-US" sz="2800" dirty="0" smtClean="0"/>
              <a:t> By </a:t>
            </a:r>
            <a:r>
              <a:rPr lang="en-US" sz="2800" dirty="0" err="1" smtClean="0"/>
              <a:t>newInstance</a:t>
            </a:r>
            <a:r>
              <a:rPr lang="en-US" sz="2800" dirty="0" smtClean="0"/>
              <a:t>() method</a:t>
            </a:r>
          </a:p>
          <a:p>
            <a:pPr>
              <a:lnSpc>
                <a:spcPct val="150000"/>
              </a:lnSpc>
              <a:buFont typeface="Arial" pitchFamily="34" charset="0"/>
              <a:buChar char="•"/>
            </a:pPr>
            <a:r>
              <a:rPr lang="en-US" sz="2800" dirty="0" smtClean="0"/>
              <a:t> By clone() method</a:t>
            </a:r>
          </a:p>
          <a:p>
            <a:pPr>
              <a:lnSpc>
                <a:spcPct val="150000"/>
              </a:lnSpc>
              <a:buFont typeface="Arial" pitchFamily="34" charset="0"/>
              <a:buChar char="•"/>
            </a:pPr>
            <a:r>
              <a:rPr lang="en-US" sz="2800" dirty="0" smtClean="0"/>
              <a:t> </a:t>
            </a:r>
            <a:r>
              <a:rPr lang="en-US" sz="2800" dirty="0" err="1" smtClean="0"/>
              <a:t>Annonymous</a:t>
            </a:r>
            <a:r>
              <a:rPr lang="en-US" sz="2800" dirty="0" smtClean="0"/>
              <a:t> object </a:t>
            </a:r>
          </a:p>
          <a:p>
            <a:pPr>
              <a:lnSpc>
                <a:spcPct val="150000"/>
              </a:lnSpc>
              <a:buFont typeface="Arial" pitchFamily="34" charset="0"/>
              <a:buChar char="•"/>
            </a:pPr>
            <a:r>
              <a:rPr lang="en-US" sz="2800" dirty="0" smtClean="0"/>
              <a:t> multiple objects by one type only</a:t>
            </a:r>
            <a:endParaRPr lang="en-US" sz="2800" dirty="0"/>
          </a:p>
        </p:txBody>
      </p:sp>
    </p:spTree>
    <p:extLst>
      <p:ext uri="{BB962C8B-B14F-4D97-AF65-F5344CB8AC3E}">
        <p14:creationId xmlns:p14="http://schemas.microsoft.com/office/powerpoint/2010/main" val="2781424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2075" tIns="46038" rIns="92075" bIns="46038"/>
          <a:lstStyle/>
          <a:p>
            <a:r>
              <a:rPr lang="en-US" altLang="en-US" b="1" dirty="0">
                <a:solidFill>
                  <a:srgbClr val="C00000"/>
                </a:solidFill>
                <a:latin typeface="+mn-lt"/>
              </a:rPr>
              <a:t>References</a:t>
            </a:r>
          </a:p>
        </p:txBody>
      </p:sp>
      <p:sp>
        <p:nvSpPr>
          <p:cNvPr id="27651" name="Rectangle 3"/>
          <p:cNvSpPr>
            <a:spLocks noGrp="1" noChangeArrowheads="1"/>
          </p:cNvSpPr>
          <p:nvPr>
            <p:ph type="body" idx="1"/>
          </p:nvPr>
        </p:nvSpPr>
        <p:spPr>
          <a:xfrm>
            <a:off x="420757" y="1295400"/>
            <a:ext cx="8148638" cy="4414838"/>
          </a:xfrm>
          <a:noFill/>
          <a:ln/>
        </p:spPr>
        <p:txBody>
          <a:bodyPr lIns="92075" tIns="46038" rIns="92075" bIns="46038">
            <a:normAutofit fontScale="92500" lnSpcReduction="20000"/>
          </a:bodyPr>
          <a:lstStyle/>
          <a:p>
            <a:pPr>
              <a:spcBef>
                <a:spcPct val="70000"/>
              </a:spcBef>
              <a:buFont typeface="Wingdings" panose="05000000000000000000" pitchFamily="2" charset="2"/>
              <a:buChar char="ü"/>
            </a:pPr>
            <a:r>
              <a:rPr lang="en-GB" sz="2800" dirty="0"/>
              <a:t>Java references are used to point to Java objects created by new </a:t>
            </a:r>
            <a:endParaRPr lang="en-GB" sz="2800" dirty="0" smtClean="0"/>
          </a:p>
          <a:p>
            <a:pPr>
              <a:spcBef>
                <a:spcPct val="70000"/>
              </a:spcBef>
              <a:buFont typeface="Wingdings" panose="05000000000000000000" pitchFamily="2" charset="2"/>
              <a:buChar char="ü"/>
            </a:pPr>
            <a:r>
              <a:rPr lang="en-GB" sz="2800" dirty="0" smtClean="0"/>
              <a:t>Java </a:t>
            </a:r>
            <a:r>
              <a:rPr lang="en-GB" sz="2800" dirty="0"/>
              <a:t>objects are </a:t>
            </a:r>
            <a:r>
              <a:rPr lang="en-GB" sz="2800" b="1" dirty="0"/>
              <a:t>always</a:t>
            </a:r>
            <a:r>
              <a:rPr lang="en-GB" sz="2800" dirty="0"/>
              <a:t> passed by </a:t>
            </a:r>
            <a:r>
              <a:rPr lang="en-GB" sz="2800" b="1" dirty="0"/>
              <a:t>reference</a:t>
            </a:r>
            <a:r>
              <a:rPr lang="en-GB" sz="2800" dirty="0"/>
              <a:t> to other functions, </a:t>
            </a:r>
            <a:r>
              <a:rPr lang="en-GB" sz="2800" b="1" dirty="0"/>
              <a:t>never by value</a:t>
            </a:r>
            <a:endParaRPr lang="en-US" altLang="en-US" sz="2800" b="1" dirty="0" smtClean="0">
              <a:latin typeface="Times New Roman" panose="02020603050405020304" pitchFamily="18" charset="0"/>
            </a:endParaRPr>
          </a:p>
          <a:p>
            <a:pPr>
              <a:spcBef>
                <a:spcPct val="70000"/>
              </a:spcBef>
              <a:buFont typeface="Wingdings" panose="05000000000000000000" pitchFamily="2" charset="2"/>
              <a:buChar char="ü"/>
            </a:pPr>
            <a:r>
              <a:rPr lang="en-US" altLang="en-US" sz="2800" dirty="0" smtClean="0">
                <a:latin typeface="Times New Roman" panose="02020603050405020304" pitchFamily="18" charset="0"/>
              </a:rPr>
              <a:t>A </a:t>
            </a:r>
            <a:r>
              <a:rPr lang="en-US" altLang="en-US" sz="2800" dirty="0">
                <a:latin typeface="Times New Roman" panose="02020603050405020304" pitchFamily="18" charset="0"/>
              </a:rPr>
              <a:t>reference variable holds the memory address.</a:t>
            </a:r>
          </a:p>
          <a:p>
            <a:pPr>
              <a:spcBef>
                <a:spcPct val="70000"/>
              </a:spcBef>
              <a:buFont typeface="Wingdings" panose="05000000000000000000" pitchFamily="2" charset="2"/>
              <a:buChar char="ü"/>
            </a:pPr>
            <a:r>
              <a:rPr lang="en-US" altLang="en-US" sz="2800" dirty="0">
                <a:latin typeface="Times New Roman" panose="02020603050405020304" pitchFamily="18" charset="0"/>
              </a:rPr>
              <a:t>It is similar to the </a:t>
            </a:r>
            <a:r>
              <a:rPr lang="en-US" altLang="en-US" sz="2800" dirty="0" smtClean="0">
                <a:latin typeface="Times New Roman" panose="02020603050405020304" pitchFamily="18" charset="0"/>
              </a:rPr>
              <a:t>pointer </a:t>
            </a:r>
            <a:r>
              <a:rPr lang="en-GB" sz="2800" dirty="0"/>
              <a:t>but does not allow pointer arithmetic</a:t>
            </a:r>
            <a:endParaRPr lang="en-US" altLang="en-US" sz="2800" dirty="0">
              <a:latin typeface="Times New Roman" panose="02020603050405020304" pitchFamily="18" charset="0"/>
            </a:endParaRPr>
          </a:p>
          <a:p>
            <a:pPr>
              <a:spcBef>
                <a:spcPct val="70000"/>
              </a:spcBef>
              <a:buFont typeface="Wingdings" panose="05000000000000000000" pitchFamily="2" charset="2"/>
              <a:buChar char="ü"/>
            </a:pPr>
            <a:r>
              <a:rPr lang="en-US" altLang="en-US" sz="2800" dirty="0">
                <a:latin typeface="Times New Roman" panose="02020603050405020304" pitchFamily="18" charset="0"/>
              </a:rPr>
              <a:t>Key difference- cannot manipulate as pointer– It point any arbitrary memory location or it cannot be manipulate like an integer.</a:t>
            </a:r>
          </a:p>
          <a:p>
            <a:pPr>
              <a:spcBef>
                <a:spcPct val="70000"/>
              </a:spcBef>
              <a:buFont typeface="Wingdings" panose="05000000000000000000" pitchFamily="2" charset="2"/>
              <a:buChar char="ü"/>
            </a:pPr>
            <a:endParaRPr lang="en-US" altLang="en-US" sz="2800" dirty="0">
              <a:latin typeface="Times New Roman" panose="02020603050405020304" pitchFamily="18" charset="0"/>
            </a:endParaRPr>
          </a:p>
        </p:txBody>
      </p:sp>
      <p:sp>
        <p:nvSpPr>
          <p:cNvPr id="2" name="Date Placeholder 1"/>
          <p:cNvSpPr>
            <a:spLocks noGrp="1"/>
          </p:cNvSpPr>
          <p:nvPr>
            <p:ph type="dt" sz="half" idx="10"/>
          </p:nvPr>
        </p:nvSpPr>
        <p:spPr/>
        <p:txBody>
          <a:bodyPr/>
          <a:lstStyle/>
          <a:p>
            <a:fld id="{D3565019-E589-4C45-95CC-AF87F52B5E94}"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24</a:t>
            </a:fld>
            <a:endParaRPr lang="en-US" altLang="en-US"/>
          </a:p>
        </p:txBody>
      </p:sp>
    </p:spTree>
    <p:extLst>
      <p:ext uri="{BB962C8B-B14F-4D97-AF65-F5344CB8AC3E}">
        <p14:creationId xmlns:p14="http://schemas.microsoft.com/office/powerpoint/2010/main" val="39114650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b="1" dirty="0">
                <a:solidFill>
                  <a:srgbClr val="C00000"/>
                </a:solidFill>
                <a:latin typeface="Times New Roman" panose="02020603050405020304" pitchFamily="18" charset="0"/>
              </a:rPr>
              <a:t>The null Reference</a:t>
            </a:r>
          </a:p>
        </p:txBody>
      </p:sp>
      <p:sp>
        <p:nvSpPr>
          <p:cNvPr id="28675" name="Rectangle 3"/>
          <p:cNvSpPr>
            <a:spLocks noGrp="1" noChangeArrowheads="1"/>
          </p:cNvSpPr>
          <p:nvPr>
            <p:ph type="body" idx="1"/>
          </p:nvPr>
        </p:nvSpPr>
        <p:spPr/>
        <p:txBody>
          <a:bodyPr>
            <a:normAutofit lnSpcReduction="10000"/>
          </a:bodyPr>
          <a:lstStyle/>
          <a:p>
            <a:pPr>
              <a:lnSpc>
                <a:spcPct val="90000"/>
              </a:lnSpc>
              <a:spcBef>
                <a:spcPct val="70000"/>
              </a:spcBef>
              <a:buFont typeface="Wingdings" panose="05000000000000000000" pitchFamily="2" charset="2"/>
              <a:buChar char="ü"/>
            </a:pPr>
            <a:r>
              <a:rPr lang="en-US" altLang="en-US" sz="2400" dirty="0">
                <a:latin typeface="Times New Roman" panose="02020603050405020304" pitchFamily="18" charset="0"/>
              </a:rPr>
              <a:t>An object reference variable that does not currently point to an object is called a </a:t>
            </a:r>
            <a:r>
              <a:rPr lang="en-US" altLang="en-US" sz="2400" i="1" dirty="0">
                <a:solidFill>
                  <a:srgbClr val="0000CC"/>
                </a:solidFill>
                <a:latin typeface="Times New Roman" panose="02020603050405020304" pitchFamily="18" charset="0"/>
              </a:rPr>
              <a:t>null reference</a:t>
            </a:r>
            <a:endParaRPr lang="en-US" altLang="en-US" sz="2400" dirty="0">
              <a:latin typeface="Times New Roman" panose="02020603050405020304" pitchFamily="18" charset="0"/>
            </a:endParaRPr>
          </a:p>
          <a:p>
            <a:pPr>
              <a:lnSpc>
                <a:spcPct val="90000"/>
              </a:lnSpc>
              <a:spcBef>
                <a:spcPct val="70000"/>
              </a:spcBef>
              <a:buFont typeface="Wingdings" panose="05000000000000000000" pitchFamily="2" charset="2"/>
              <a:buChar char="ü"/>
            </a:pPr>
            <a:r>
              <a:rPr lang="en-US" altLang="en-US" sz="2400" dirty="0">
                <a:latin typeface="Times New Roman" panose="02020603050405020304" pitchFamily="18" charset="0"/>
              </a:rPr>
              <a:t>The reserved word null can be used to explicitly set a null reference:</a:t>
            </a:r>
          </a:p>
          <a:p>
            <a:pPr>
              <a:lnSpc>
                <a:spcPct val="90000"/>
              </a:lnSpc>
              <a:spcBef>
                <a:spcPct val="70000"/>
              </a:spcBef>
              <a:buFont typeface="Wingdings" panose="05000000000000000000" pitchFamily="2" charset="2"/>
              <a:buNone/>
            </a:pPr>
            <a:r>
              <a:rPr lang="en-US" altLang="en-US" sz="2400" dirty="0">
                <a:latin typeface="Times New Roman" panose="02020603050405020304" pitchFamily="18" charset="0"/>
              </a:rPr>
              <a:t>     	name = null;</a:t>
            </a:r>
          </a:p>
          <a:p>
            <a:pPr>
              <a:lnSpc>
                <a:spcPct val="90000"/>
              </a:lnSpc>
              <a:spcBef>
                <a:spcPct val="75000"/>
              </a:spcBef>
              <a:buFont typeface="Wingdings" panose="05000000000000000000" pitchFamily="2" charset="2"/>
              <a:buChar char="ü"/>
            </a:pPr>
            <a:r>
              <a:rPr lang="en-US" altLang="en-US" sz="2400" dirty="0">
                <a:latin typeface="Times New Roman" panose="02020603050405020304" pitchFamily="18" charset="0"/>
              </a:rPr>
              <a:t>An object reference variable declared at the class level (an instance variable) is automatically initialized to null</a:t>
            </a:r>
          </a:p>
          <a:p>
            <a:pPr>
              <a:lnSpc>
                <a:spcPct val="90000"/>
              </a:lnSpc>
              <a:spcBef>
                <a:spcPct val="75000"/>
              </a:spcBef>
              <a:buFont typeface="Wingdings" panose="05000000000000000000" pitchFamily="2" charset="2"/>
              <a:buChar char="ü"/>
            </a:pPr>
            <a:r>
              <a:rPr lang="en-US" altLang="en-US" sz="2400" dirty="0">
                <a:latin typeface="Times New Roman" panose="02020603050405020304" pitchFamily="18" charset="0"/>
              </a:rPr>
              <a:t>The programmer must carefully ensure that an object reference variable refers to a valid object before it is used</a:t>
            </a:r>
          </a:p>
          <a:p>
            <a:pPr>
              <a:lnSpc>
                <a:spcPct val="90000"/>
              </a:lnSpc>
              <a:spcBef>
                <a:spcPct val="70000"/>
              </a:spcBef>
              <a:buFont typeface="Wingdings" panose="05000000000000000000" pitchFamily="2" charset="2"/>
              <a:buNone/>
            </a:pPr>
            <a:endParaRPr lang="en-US" altLang="en-US" sz="2400" dirty="0">
              <a:latin typeface="Times New Roman" panose="02020603050405020304" pitchFamily="18" charset="0"/>
            </a:endParaRPr>
          </a:p>
          <a:p>
            <a:pPr>
              <a:lnSpc>
                <a:spcPct val="90000"/>
              </a:lnSpc>
              <a:spcBef>
                <a:spcPct val="70000"/>
              </a:spcBef>
              <a:buFont typeface="Wingdings" panose="05000000000000000000" pitchFamily="2" charset="2"/>
              <a:buNone/>
            </a:pPr>
            <a:r>
              <a:rPr lang="en-US" altLang="en-US" sz="2400" dirty="0">
                <a:latin typeface="Times New Roman" panose="02020603050405020304" pitchFamily="18" charset="0"/>
              </a:rPr>
              <a:t>	</a:t>
            </a:r>
          </a:p>
        </p:txBody>
      </p:sp>
      <p:sp>
        <p:nvSpPr>
          <p:cNvPr id="2" name="Date Placeholder 1"/>
          <p:cNvSpPr>
            <a:spLocks noGrp="1"/>
          </p:cNvSpPr>
          <p:nvPr>
            <p:ph type="dt" sz="half" idx="10"/>
          </p:nvPr>
        </p:nvSpPr>
        <p:spPr/>
        <p:txBody>
          <a:bodyPr/>
          <a:lstStyle/>
          <a:p>
            <a:fld id="{BBE1C64C-1A5E-4F16-AF87-18977BB9227E}"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25</a:t>
            </a:fld>
            <a:endParaRPr lang="en-US" altLang="en-US"/>
          </a:p>
        </p:txBody>
      </p:sp>
    </p:spTree>
    <p:extLst>
      <p:ext uri="{BB962C8B-B14F-4D97-AF65-F5344CB8AC3E}">
        <p14:creationId xmlns:p14="http://schemas.microsoft.com/office/powerpoint/2010/main" val="2654424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lgn="ctr"/>
            <a:r>
              <a:rPr lang="en-US" b="1" dirty="0" smtClean="0">
                <a:solidFill>
                  <a:srgbClr val="C00000"/>
                </a:solidFill>
                <a:effectLst>
                  <a:outerShdw blurRad="38100" dist="38100" dir="2700000" algn="tl">
                    <a:srgbClr val="000000">
                      <a:alpha val="43137"/>
                    </a:srgbClr>
                  </a:outerShdw>
                </a:effectLst>
              </a:rPr>
              <a:t>Objects </a:t>
            </a:r>
            <a:r>
              <a:rPr lang="en-US" b="1" dirty="0">
                <a:solidFill>
                  <a:srgbClr val="C00000"/>
                </a:solidFill>
                <a:effectLst>
                  <a:outerShdw blurRad="38100" dist="38100" dir="2700000" algn="tl">
                    <a:srgbClr val="000000">
                      <a:alpha val="43137"/>
                    </a:srgbClr>
                  </a:outerShdw>
                </a:effectLst>
              </a:rPr>
              <a:t>&amp; </a:t>
            </a:r>
            <a:r>
              <a:rPr lang="en-US" b="1" dirty="0" smtClean="0">
                <a:solidFill>
                  <a:srgbClr val="C00000"/>
                </a:solidFill>
                <a:effectLst>
                  <a:outerShdw blurRad="38100" dist="38100" dir="2700000" algn="tl">
                    <a:srgbClr val="000000">
                      <a:alpha val="43137"/>
                    </a:srgbClr>
                  </a:outerShdw>
                </a:effectLst>
              </a:rPr>
              <a:t>References </a:t>
            </a:r>
            <a:endParaRPr lang="en-US" dirty="0" smtClean="0"/>
          </a:p>
        </p:txBody>
      </p:sp>
      <p:sp>
        <p:nvSpPr>
          <p:cNvPr id="24580" name="Rectangle 4"/>
          <p:cNvSpPr>
            <a:spLocks noChangeArrowheads="1"/>
          </p:cNvSpPr>
          <p:nvPr/>
        </p:nvSpPr>
        <p:spPr bwMode="auto">
          <a:xfrm>
            <a:off x="5756275" y="5559425"/>
            <a:ext cx="2020888" cy="32861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a:solidFill>
                  <a:schemeClr val="tx2"/>
                </a:solidFill>
                <a:latin typeface="Helvetica" panose="020B0604020202020204" pitchFamily="34" charset="0"/>
              </a:rPr>
              <a:t>L=3, W=9, H=2</a:t>
            </a:r>
            <a:endParaRPr lang="en-US" sz="1800" b="0">
              <a:solidFill>
                <a:schemeClr val="tx2"/>
              </a:solidFill>
            </a:endParaRPr>
          </a:p>
        </p:txBody>
      </p:sp>
      <p:sp>
        <p:nvSpPr>
          <p:cNvPr id="16388" name="Rectangle 5"/>
          <p:cNvSpPr>
            <a:spLocks noChangeArrowheads="1"/>
          </p:cNvSpPr>
          <p:nvPr/>
        </p:nvSpPr>
        <p:spPr bwMode="auto">
          <a:xfrm>
            <a:off x="795338" y="1219200"/>
            <a:ext cx="4564062"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pPr>
            <a:r>
              <a:rPr lang="en-US" sz="1800" u="sng" dirty="0">
                <a:latin typeface="Helvetica" charset="0"/>
              </a:rPr>
              <a:t>Assignment with </a:t>
            </a:r>
            <a:r>
              <a:rPr lang="en-US" sz="1800" i="1" u="sng" dirty="0">
                <a:latin typeface="Helvetica" charset="0"/>
              </a:rPr>
              <a:t>References to Objects:</a:t>
            </a:r>
            <a:endParaRPr lang="en-US" b="0" i="1" u="sng" dirty="0"/>
          </a:p>
          <a:p>
            <a:pPr>
              <a:lnSpc>
                <a:spcPct val="95000"/>
              </a:lnSpc>
            </a:pPr>
            <a:r>
              <a:rPr lang="en-US" sz="1000" b="0" i="1" dirty="0"/>
              <a:t>     </a:t>
            </a:r>
            <a:endParaRPr lang="en-US" sz="2000" b="0" i="1" dirty="0"/>
          </a:p>
          <a:p>
            <a:pPr>
              <a:lnSpc>
                <a:spcPct val="95000"/>
              </a:lnSpc>
            </a:pPr>
            <a:r>
              <a:rPr lang="en-US" sz="2000" b="0" i="1" dirty="0"/>
              <a:t> </a:t>
            </a:r>
            <a:r>
              <a:rPr lang="en-US" sz="1800" i="1" u="sng" dirty="0">
                <a:latin typeface="Helvetica" charset="0"/>
              </a:rPr>
              <a:t>Code</a:t>
            </a:r>
            <a:r>
              <a:rPr lang="en-US" sz="1800" i="1" dirty="0">
                <a:latin typeface="Helvetica" charset="0"/>
              </a:rPr>
              <a:t>:                                         </a:t>
            </a:r>
            <a:r>
              <a:rPr lang="en-US" sz="1800" i="1" u="sng" dirty="0">
                <a:latin typeface="Helvetica" charset="0"/>
              </a:rPr>
              <a:t>Memory:</a:t>
            </a:r>
          </a:p>
        </p:txBody>
      </p:sp>
      <p:sp>
        <p:nvSpPr>
          <p:cNvPr id="16389" name="Rectangle 6"/>
          <p:cNvSpPr>
            <a:spLocks noChangeArrowheads="1"/>
          </p:cNvSpPr>
          <p:nvPr/>
        </p:nvSpPr>
        <p:spPr bwMode="auto">
          <a:xfrm>
            <a:off x="795338" y="2095500"/>
            <a:ext cx="13525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dirty="0">
                <a:latin typeface="Helvetica" charset="0"/>
              </a:rPr>
              <a:t>Box  box1;</a:t>
            </a:r>
          </a:p>
          <a:p>
            <a:pPr>
              <a:lnSpc>
                <a:spcPct val="95000"/>
              </a:lnSpc>
            </a:pPr>
            <a:r>
              <a:rPr lang="en-US" sz="1800" dirty="0">
                <a:latin typeface="Helvetica" charset="0"/>
              </a:rPr>
              <a:t>Box  box2;</a:t>
            </a:r>
          </a:p>
        </p:txBody>
      </p:sp>
      <p:sp>
        <p:nvSpPr>
          <p:cNvPr id="16390" name="Rectangle 7"/>
          <p:cNvSpPr>
            <a:spLocks noChangeArrowheads="1"/>
          </p:cNvSpPr>
          <p:nvPr/>
        </p:nvSpPr>
        <p:spPr bwMode="auto">
          <a:xfrm>
            <a:off x="4156075" y="2100263"/>
            <a:ext cx="7175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a:latin typeface="Helvetica" charset="0"/>
              </a:rPr>
              <a:t>box1</a:t>
            </a:r>
          </a:p>
          <a:p>
            <a:pPr>
              <a:lnSpc>
                <a:spcPct val="95000"/>
              </a:lnSpc>
            </a:pPr>
            <a:r>
              <a:rPr lang="en-US" sz="1800">
                <a:latin typeface="Helvetica" charset="0"/>
              </a:rPr>
              <a:t>box2</a:t>
            </a:r>
            <a:endParaRPr lang="en-US" sz="1800" b="0"/>
          </a:p>
        </p:txBody>
      </p:sp>
      <p:sp>
        <p:nvSpPr>
          <p:cNvPr id="16391" name="Rectangle 8"/>
          <p:cNvSpPr>
            <a:spLocks noChangeArrowheads="1"/>
          </p:cNvSpPr>
          <p:nvPr/>
        </p:nvSpPr>
        <p:spPr bwMode="auto">
          <a:xfrm>
            <a:off x="795338" y="2805113"/>
            <a:ext cx="2693045" cy="35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dirty="0">
                <a:latin typeface="Helvetica" charset="0"/>
              </a:rPr>
              <a:t>box1 = </a:t>
            </a:r>
            <a:r>
              <a:rPr lang="en-US" sz="1800" dirty="0">
                <a:solidFill>
                  <a:srgbClr val="00B050"/>
                </a:solidFill>
                <a:latin typeface="Helvetica" charset="0"/>
              </a:rPr>
              <a:t>new</a:t>
            </a:r>
            <a:r>
              <a:rPr lang="en-US" sz="1800" dirty="0">
                <a:latin typeface="Helvetica" charset="0"/>
              </a:rPr>
              <a:t> Box(8, 5, 7);</a:t>
            </a:r>
          </a:p>
        </p:txBody>
      </p:sp>
      <p:sp>
        <p:nvSpPr>
          <p:cNvPr id="24585" name="Rectangle 9"/>
          <p:cNvSpPr>
            <a:spLocks noChangeArrowheads="1"/>
          </p:cNvSpPr>
          <p:nvPr/>
        </p:nvSpPr>
        <p:spPr bwMode="auto">
          <a:xfrm>
            <a:off x="5756275" y="2862263"/>
            <a:ext cx="2020888" cy="328612"/>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a:solidFill>
                  <a:schemeClr val="tx2"/>
                </a:solidFill>
                <a:latin typeface="Helvetica" panose="020B0604020202020204" pitchFamily="34" charset="0"/>
              </a:rPr>
              <a:t>L=8, W=5, H=7</a:t>
            </a:r>
          </a:p>
        </p:txBody>
      </p:sp>
      <p:sp>
        <p:nvSpPr>
          <p:cNvPr id="16393" name="Rectangle 10"/>
          <p:cNvSpPr>
            <a:spLocks noChangeArrowheads="1"/>
          </p:cNvSpPr>
          <p:nvPr/>
        </p:nvSpPr>
        <p:spPr bwMode="auto">
          <a:xfrm>
            <a:off x="4156075" y="2786063"/>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a:latin typeface="Helvetica" charset="0"/>
              </a:rPr>
              <a:t>box1 </a:t>
            </a:r>
            <a:br>
              <a:rPr lang="en-US" sz="1800">
                <a:latin typeface="Helvetica" charset="0"/>
              </a:rPr>
            </a:br>
            <a:r>
              <a:rPr lang="en-US" sz="500">
                <a:latin typeface="Helvetica" charset="0"/>
              </a:rPr>
              <a:t/>
            </a:r>
            <a:br>
              <a:rPr lang="en-US" sz="500">
                <a:latin typeface="Helvetica" charset="0"/>
              </a:rPr>
            </a:br>
            <a:r>
              <a:rPr lang="en-US" sz="1800">
                <a:latin typeface="Helvetica" charset="0"/>
              </a:rPr>
              <a:t>box2</a:t>
            </a:r>
          </a:p>
        </p:txBody>
      </p:sp>
      <p:sp>
        <p:nvSpPr>
          <p:cNvPr id="16394" name="Rectangle 11"/>
          <p:cNvSpPr>
            <a:spLocks noChangeArrowheads="1"/>
          </p:cNvSpPr>
          <p:nvPr/>
        </p:nvSpPr>
        <p:spPr bwMode="auto">
          <a:xfrm>
            <a:off x="795338" y="3543300"/>
            <a:ext cx="2532745" cy="88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dirty="0">
                <a:latin typeface="Helvetica" charset="0"/>
              </a:rPr>
              <a:t>box2 = box1;</a:t>
            </a:r>
            <a:br>
              <a:rPr lang="en-US" sz="1800" dirty="0">
                <a:latin typeface="Helvetica" charset="0"/>
              </a:rPr>
            </a:br>
            <a:r>
              <a:rPr lang="en-US" sz="1800" dirty="0">
                <a:solidFill>
                  <a:srgbClr val="CC6600"/>
                </a:solidFill>
                <a:latin typeface="Helvetica" charset="0"/>
              </a:rPr>
              <a:t>// note:  two references</a:t>
            </a:r>
            <a:br>
              <a:rPr lang="en-US" sz="1800" dirty="0">
                <a:solidFill>
                  <a:srgbClr val="CC6600"/>
                </a:solidFill>
                <a:latin typeface="Helvetica" charset="0"/>
              </a:rPr>
            </a:br>
            <a:r>
              <a:rPr lang="en-US" sz="1800" dirty="0">
                <a:solidFill>
                  <a:srgbClr val="CC6600"/>
                </a:solidFill>
                <a:latin typeface="Helvetica" charset="0"/>
              </a:rPr>
              <a:t>// but only one object</a:t>
            </a:r>
          </a:p>
        </p:txBody>
      </p:sp>
      <p:sp>
        <p:nvSpPr>
          <p:cNvPr id="16395" name="Rectangle 12"/>
          <p:cNvSpPr>
            <a:spLocks noChangeArrowheads="1"/>
          </p:cNvSpPr>
          <p:nvPr/>
        </p:nvSpPr>
        <p:spPr bwMode="auto">
          <a:xfrm>
            <a:off x="4156075" y="3700463"/>
            <a:ext cx="717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a:latin typeface="Helvetica" charset="0"/>
              </a:rPr>
              <a:t>box1</a:t>
            </a:r>
            <a:br>
              <a:rPr lang="en-US" sz="1800">
                <a:latin typeface="Helvetica" charset="0"/>
              </a:rPr>
            </a:br>
            <a:r>
              <a:rPr lang="en-US" sz="500">
                <a:latin typeface="Helvetica" charset="0"/>
              </a:rPr>
              <a:t/>
            </a:r>
            <a:br>
              <a:rPr lang="en-US" sz="500">
                <a:latin typeface="Helvetica" charset="0"/>
              </a:rPr>
            </a:br>
            <a:r>
              <a:rPr lang="en-US" sz="1800">
                <a:latin typeface="Helvetica" charset="0"/>
              </a:rPr>
              <a:t>box2</a:t>
            </a:r>
          </a:p>
        </p:txBody>
      </p:sp>
      <p:sp>
        <p:nvSpPr>
          <p:cNvPr id="16396" name="Rectangle 13"/>
          <p:cNvSpPr>
            <a:spLocks noChangeArrowheads="1"/>
          </p:cNvSpPr>
          <p:nvPr/>
        </p:nvSpPr>
        <p:spPr bwMode="auto">
          <a:xfrm>
            <a:off x="795338" y="4651375"/>
            <a:ext cx="2058256" cy="61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dirty="0">
                <a:latin typeface="Helvetica" charset="0"/>
              </a:rPr>
              <a:t>box1 = </a:t>
            </a:r>
          </a:p>
          <a:p>
            <a:pPr>
              <a:lnSpc>
                <a:spcPct val="95000"/>
              </a:lnSpc>
            </a:pPr>
            <a:r>
              <a:rPr lang="en-US" sz="1800" dirty="0">
                <a:solidFill>
                  <a:srgbClr val="00B050"/>
                </a:solidFill>
                <a:latin typeface="Helvetica" charset="0"/>
              </a:rPr>
              <a:t>  new </a:t>
            </a:r>
            <a:r>
              <a:rPr lang="en-US" sz="1800" dirty="0">
                <a:latin typeface="Helvetica" charset="0"/>
              </a:rPr>
              <a:t>Box(3, 9, 2);</a:t>
            </a:r>
          </a:p>
        </p:txBody>
      </p:sp>
      <p:sp>
        <p:nvSpPr>
          <p:cNvPr id="16397" name="Rectangle 14"/>
          <p:cNvSpPr>
            <a:spLocks noChangeArrowheads="1"/>
          </p:cNvSpPr>
          <p:nvPr/>
        </p:nvSpPr>
        <p:spPr bwMode="auto">
          <a:xfrm>
            <a:off x="4156075" y="4568825"/>
            <a:ext cx="717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a:latin typeface="Helvetica" charset="0"/>
              </a:rPr>
              <a:t>box1</a:t>
            </a:r>
            <a:br>
              <a:rPr lang="en-US" sz="1800">
                <a:latin typeface="Helvetica" charset="0"/>
              </a:rPr>
            </a:br>
            <a:r>
              <a:rPr lang="en-US" sz="500">
                <a:latin typeface="Helvetica" charset="0"/>
              </a:rPr>
              <a:t/>
            </a:r>
            <a:br>
              <a:rPr lang="en-US" sz="500">
                <a:latin typeface="Helvetica" charset="0"/>
              </a:rPr>
            </a:br>
            <a:r>
              <a:rPr lang="en-US" sz="1800">
                <a:latin typeface="Helvetica" charset="0"/>
              </a:rPr>
              <a:t>box2</a:t>
            </a:r>
          </a:p>
        </p:txBody>
      </p:sp>
      <p:sp>
        <p:nvSpPr>
          <p:cNvPr id="16398" name="Rectangle 15"/>
          <p:cNvSpPr>
            <a:spLocks noChangeArrowheads="1"/>
          </p:cNvSpPr>
          <p:nvPr/>
        </p:nvSpPr>
        <p:spPr bwMode="auto">
          <a:xfrm>
            <a:off x="795338" y="5600700"/>
            <a:ext cx="2263440" cy="88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dirty="0">
                <a:latin typeface="Helvetica" charset="0"/>
              </a:rPr>
              <a:t>box1 = box2;</a:t>
            </a:r>
          </a:p>
          <a:p>
            <a:pPr>
              <a:lnSpc>
                <a:spcPct val="95000"/>
              </a:lnSpc>
            </a:pPr>
            <a:r>
              <a:rPr lang="en-US" sz="1800" dirty="0">
                <a:solidFill>
                  <a:srgbClr val="CC6600"/>
                </a:solidFill>
                <a:latin typeface="Helvetica" charset="0"/>
              </a:rPr>
              <a:t>// Old reference lost!</a:t>
            </a:r>
            <a:br>
              <a:rPr lang="en-US" sz="1800" dirty="0">
                <a:solidFill>
                  <a:srgbClr val="CC6600"/>
                </a:solidFill>
                <a:latin typeface="Helvetica" charset="0"/>
              </a:rPr>
            </a:br>
            <a:endParaRPr lang="en-US" sz="1800" b="0" dirty="0">
              <a:solidFill>
                <a:srgbClr val="CC6600"/>
              </a:solidFill>
            </a:endParaRPr>
          </a:p>
        </p:txBody>
      </p:sp>
      <p:sp>
        <p:nvSpPr>
          <p:cNvPr id="16399" name="Rectangle 16"/>
          <p:cNvSpPr>
            <a:spLocks noChangeArrowheads="1"/>
          </p:cNvSpPr>
          <p:nvPr/>
        </p:nvSpPr>
        <p:spPr bwMode="auto">
          <a:xfrm>
            <a:off x="4156075" y="5635625"/>
            <a:ext cx="717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5000"/>
              </a:lnSpc>
            </a:pPr>
            <a:r>
              <a:rPr lang="en-US" sz="1800">
                <a:latin typeface="Helvetica" charset="0"/>
              </a:rPr>
              <a:t>box1</a:t>
            </a:r>
            <a:br>
              <a:rPr lang="en-US" sz="1800">
                <a:latin typeface="Helvetica" charset="0"/>
              </a:rPr>
            </a:br>
            <a:r>
              <a:rPr lang="en-US" sz="500">
                <a:latin typeface="Helvetica" charset="0"/>
              </a:rPr>
              <a:t/>
            </a:r>
            <a:br>
              <a:rPr lang="en-US" sz="500">
                <a:latin typeface="Helvetica" charset="0"/>
              </a:rPr>
            </a:br>
            <a:r>
              <a:rPr lang="en-US" sz="1800">
                <a:latin typeface="Helvetica" charset="0"/>
              </a:rPr>
              <a:t>box2</a:t>
            </a:r>
          </a:p>
        </p:txBody>
      </p:sp>
      <p:grpSp>
        <p:nvGrpSpPr>
          <p:cNvPr id="16400" name="Group 43"/>
          <p:cNvGrpSpPr>
            <a:grpSpLocks/>
          </p:cNvGrpSpPr>
          <p:nvPr/>
        </p:nvGrpSpPr>
        <p:grpSpPr bwMode="auto">
          <a:xfrm>
            <a:off x="5943600" y="5589588"/>
            <a:ext cx="1544638" cy="303212"/>
            <a:chOff x="3744" y="3744"/>
            <a:chExt cx="973" cy="191"/>
          </a:xfrm>
        </p:grpSpPr>
        <p:sp>
          <p:nvSpPr>
            <p:cNvPr id="16429" name="Line 17"/>
            <p:cNvSpPr>
              <a:spLocks noChangeShapeType="1"/>
            </p:cNvSpPr>
            <p:nvPr/>
          </p:nvSpPr>
          <p:spPr bwMode="auto">
            <a:xfrm>
              <a:off x="3744" y="3744"/>
              <a:ext cx="973" cy="191"/>
            </a:xfrm>
            <a:prstGeom prst="line">
              <a:avLst/>
            </a:prstGeom>
            <a:noFill/>
            <a:ln w="3492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0" name="Line 18"/>
            <p:cNvSpPr>
              <a:spLocks noChangeShapeType="1"/>
            </p:cNvSpPr>
            <p:nvPr/>
          </p:nvSpPr>
          <p:spPr bwMode="auto">
            <a:xfrm flipV="1">
              <a:off x="3744" y="3744"/>
              <a:ext cx="973" cy="191"/>
            </a:xfrm>
            <a:prstGeom prst="line">
              <a:avLst/>
            </a:prstGeom>
            <a:noFill/>
            <a:ln w="3492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5" name="Rectangle 19"/>
          <p:cNvSpPr>
            <a:spLocks noChangeArrowheads="1"/>
          </p:cNvSpPr>
          <p:nvPr/>
        </p:nvSpPr>
        <p:spPr bwMode="auto">
          <a:xfrm>
            <a:off x="5756275" y="3806825"/>
            <a:ext cx="2020888" cy="32861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dirty="0">
                <a:solidFill>
                  <a:schemeClr val="tx2"/>
                </a:solidFill>
                <a:latin typeface="Helvetica" panose="020B0604020202020204" pitchFamily="34" charset="0"/>
              </a:rPr>
              <a:t>L=8, W=5, H=7</a:t>
            </a:r>
          </a:p>
        </p:txBody>
      </p:sp>
      <p:sp>
        <p:nvSpPr>
          <p:cNvPr id="24596" name="Rectangle 20"/>
          <p:cNvSpPr>
            <a:spLocks noChangeArrowheads="1"/>
          </p:cNvSpPr>
          <p:nvPr/>
        </p:nvSpPr>
        <p:spPr bwMode="auto">
          <a:xfrm>
            <a:off x="5756275" y="4949825"/>
            <a:ext cx="2020888" cy="32861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dirty="0">
                <a:solidFill>
                  <a:schemeClr val="tx2"/>
                </a:solidFill>
                <a:latin typeface="Helvetica" panose="020B0604020202020204" pitchFamily="34" charset="0"/>
              </a:rPr>
              <a:t>L=8, W=5, H=7</a:t>
            </a:r>
          </a:p>
        </p:txBody>
      </p:sp>
      <p:sp>
        <p:nvSpPr>
          <p:cNvPr id="24597" name="Rectangle 21"/>
          <p:cNvSpPr>
            <a:spLocks noChangeArrowheads="1"/>
          </p:cNvSpPr>
          <p:nvPr/>
        </p:nvSpPr>
        <p:spPr bwMode="auto">
          <a:xfrm>
            <a:off x="5756275" y="4568825"/>
            <a:ext cx="2020888" cy="32861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dirty="0">
                <a:solidFill>
                  <a:schemeClr val="tx2"/>
                </a:solidFill>
                <a:latin typeface="Helvetica" panose="020B0604020202020204" pitchFamily="34" charset="0"/>
              </a:rPr>
              <a:t>L=3, W=9, H=2</a:t>
            </a:r>
          </a:p>
        </p:txBody>
      </p:sp>
      <p:sp>
        <p:nvSpPr>
          <p:cNvPr id="24598" name="Rectangle 22"/>
          <p:cNvSpPr>
            <a:spLocks noChangeArrowheads="1"/>
          </p:cNvSpPr>
          <p:nvPr/>
        </p:nvSpPr>
        <p:spPr bwMode="auto">
          <a:xfrm>
            <a:off x="5756275" y="5983288"/>
            <a:ext cx="2020888" cy="328612"/>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lIns="92075" tIns="46038" rIns="92075" bIns="46038" anchor="ctr"/>
          <a:lstStyle/>
          <a:p>
            <a:pPr algn="ctr">
              <a:lnSpc>
                <a:spcPct val="95000"/>
              </a:lnSpc>
              <a:defRPr/>
            </a:pPr>
            <a:r>
              <a:rPr lang="en-US" sz="1800">
                <a:solidFill>
                  <a:schemeClr val="tx2"/>
                </a:solidFill>
                <a:latin typeface="Helvetica" panose="020B0604020202020204" pitchFamily="34" charset="0"/>
              </a:rPr>
              <a:t>L=8, W=5, H=7</a:t>
            </a:r>
          </a:p>
        </p:txBody>
      </p:sp>
      <p:grpSp>
        <p:nvGrpSpPr>
          <p:cNvPr id="16405" name="Group 23"/>
          <p:cNvGrpSpPr>
            <a:grpSpLocks/>
          </p:cNvGrpSpPr>
          <p:nvPr/>
        </p:nvGrpSpPr>
        <p:grpSpPr bwMode="auto">
          <a:xfrm>
            <a:off x="4918075" y="2252663"/>
            <a:ext cx="381000" cy="152400"/>
            <a:chOff x="2640" y="1392"/>
            <a:chExt cx="240" cy="96"/>
          </a:xfrm>
        </p:grpSpPr>
        <p:sp>
          <p:nvSpPr>
            <p:cNvPr id="16426" name="Line 24"/>
            <p:cNvSpPr>
              <a:spLocks noChangeShapeType="1"/>
            </p:cNvSpPr>
            <p:nvPr/>
          </p:nvSpPr>
          <p:spPr bwMode="auto">
            <a:xfrm>
              <a:off x="2640" y="1440"/>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7" name="Line 25"/>
            <p:cNvSpPr>
              <a:spLocks noChangeShapeType="1"/>
            </p:cNvSpPr>
            <p:nvPr/>
          </p:nvSpPr>
          <p:spPr bwMode="auto">
            <a:xfrm>
              <a:off x="2832"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8" name="Line 26"/>
            <p:cNvSpPr>
              <a:spLocks noChangeShapeType="1"/>
            </p:cNvSpPr>
            <p:nvPr/>
          </p:nvSpPr>
          <p:spPr bwMode="auto">
            <a:xfrm>
              <a:off x="2880"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06" name="Group 27"/>
          <p:cNvGrpSpPr>
            <a:grpSpLocks/>
          </p:cNvGrpSpPr>
          <p:nvPr/>
        </p:nvGrpSpPr>
        <p:grpSpPr bwMode="auto">
          <a:xfrm>
            <a:off x="4918075" y="2481263"/>
            <a:ext cx="381000" cy="152400"/>
            <a:chOff x="2640" y="1392"/>
            <a:chExt cx="240" cy="96"/>
          </a:xfrm>
        </p:grpSpPr>
        <p:sp>
          <p:nvSpPr>
            <p:cNvPr id="16423" name="Line 28"/>
            <p:cNvSpPr>
              <a:spLocks noChangeShapeType="1"/>
            </p:cNvSpPr>
            <p:nvPr/>
          </p:nvSpPr>
          <p:spPr bwMode="auto">
            <a:xfrm>
              <a:off x="2640" y="1440"/>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Line 29"/>
            <p:cNvSpPr>
              <a:spLocks noChangeShapeType="1"/>
            </p:cNvSpPr>
            <p:nvPr/>
          </p:nvSpPr>
          <p:spPr bwMode="auto">
            <a:xfrm>
              <a:off x="2832"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5" name="Line 30"/>
            <p:cNvSpPr>
              <a:spLocks noChangeShapeType="1"/>
            </p:cNvSpPr>
            <p:nvPr/>
          </p:nvSpPr>
          <p:spPr bwMode="auto">
            <a:xfrm>
              <a:off x="2880"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07" name="Group 31"/>
          <p:cNvGrpSpPr>
            <a:grpSpLocks/>
          </p:cNvGrpSpPr>
          <p:nvPr/>
        </p:nvGrpSpPr>
        <p:grpSpPr bwMode="auto">
          <a:xfrm>
            <a:off x="4918075" y="3243263"/>
            <a:ext cx="381000" cy="152400"/>
            <a:chOff x="2640" y="1392"/>
            <a:chExt cx="240" cy="96"/>
          </a:xfrm>
        </p:grpSpPr>
        <p:sp>
          <p:nvSpPr>
            <p:cNvPr id="16420" name="Line 32"/>
            <p:cNvSpPr>
              <a:spLocks noChangeShapeType="1"/>
            </p:cNvSpPr>
            <p:nvPr/>
          </p:nvSpPr>
          <p:spPr bwMode="auto">
            <a:xfrm>
              <a:off x="2640" y="1440"/>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1" name="Line 33"/>
            <p:cNvSpPr>
              <a:spLocks noChangeShapeType="1"/>
            </p:cNvSpPr>
            <p:nvPr/>
          </p:nvSpPr>
          <p:spPr bwMode="auto">
            <a:xfrm>
              <a:off x="2832"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2" name="Line 34"/>
            <p:cNvSpPr>
              <a:spLocks noChangeShapeType="1"/>
            </p:cNvSpPr>
            <p:nvPr/>
          </p:nvSpPr>
          <p:spPr bwMode="auto">
            <a:xfrm>
              <a:off x="2880" y="1392"/>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08" name="Line 40"/>
          <p:cNvSpPr>
            <a:spLocks noChangeShapeType="1"/>
          </p:cNvSpPr>
          <p:nvPr/>
        </p:nvSpPr>
        <p:spPr bwMode="auto">
          <a:xfrm flipV="1">
            <a:off x="4876800" y="4035425"/>
            <a:ext cx="7620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41"/>
          <p:cNvSpPr>
            <a:spLocks noChangeShapeType="1"/>
          </p:cNvSpPr>
          <p:nvPr/>
        </p:nvSpPr>
        <p:spPr bwMode="auto">
          <a:xfrm>
            <a:off x="4841875" y="3014663"/>
            <a:ext cx="762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42"/>
          <p:cNvSpPr>
            <a:spLocks noChangeShapeType="1"/>
          </p:cNvSpPr>
          <p:nvPr/>
        </p:nvSpPr>
        <p:spPr bwMode="auto">
          <a:xfrm>
            <a:off x="880187" y="2095500"/>
            <a:ext cx="7162800" cy="0"/>
          </a:xfrm>
          <a:prstGeom prst="line">
            <a:avLst/>
          </a:prstGeom>
          <a:noFill/>
          <a:ln w="254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Line 44"/>
          <p:cNvSpPr>
            <a:spLocks noChangeShapeType="1"/>
          </p:cNvSpPr>
          <p:nvPr/>
        </p:nvSpPr>
        <p:spPr bwMode="auto">
          <a:xfrm>
            <a:off x="838200" y="2740025"/>
            <a:ext cx="7162800" cy="0"/>
          </a:xfrm>
          <a:prstGeom prst="line">
            <a:avLst/>
          </a:prstGeom>
          <a:noFill/>
          <a:ln w="254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Line 45"/>
          <p:cNvSpPr>
            <a:spLocks noChangeShapeType="1"/>
          </p:cNvSpPr>
          <p:nvPr/>
        </p:nvSpPr>
        <p:spPr bwMode="auto">
          <a:xfrm>
            <a:off x="838200" y="3502025"/>
            <a:ext cx="7162800" cy="0"/>
          </a:xfrm>
          <a:prstGeom prst="line">
            <a:avLst/>
          </a:prstGeom>
          <a:noFill/>
          <a:ln w="254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46"/>
          <p:cNvSpPr>
            <a:spLocks noChangeShapeType="1"/>
          </p:cNvSpPr>
          <p:nvPr/>
        </p:nvSpPr>
        <p:spPr bwMode="auto">
          <a:xfrm>
            <a:off x="838200" y="4492625"/>
            <a:ext cx="7162800" cy="0"/>
          </a:xfrm>
          <a:prstGeom prst="line">
            <a:avLst/>
          </a:prstGeom>
          <a:noFill/>
          <a:ln w="254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47"/>
          <p:cNvSpPr>
            <a:spLocks noChangeShapeType="1"/>
          </p:cNvSpPr>
          <p:nvPr/>
        </p:nvSpPr>
        <p:spPr bwMode="auto">
          <a:xfrm>
            <a:off x="838200" y="5483225"/>
            <a:ext cx="7162800" cy="0"/>
          </a:xfrm>
          <a:prstGeom prst="line">
            <a:avLst/>
          </a:prstGeom>
          <a:noFill/>
          <a:ln w="254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48"/>
          <p:cNvSpPr>
            <a:spLocks noChangeShapeType="1"/>
          </p:cNvSpPr>
          <p:nvPr/>
        </p:nvSpPr>
        <p:spPr bwMode="auto">
          <a:xfrm>
            <a:off x="4876800" y="3883025"/>
            <a:ext cx="762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Line 49"/>
          <p:cNvSpPr>
            <a:spLocks noChangeShapeType="1"/>
          </p:cNvSpPr>
          <p:nvPr/>
        </p:nvSpPr>
        <p:spPr bwMode="auto">
          <a:xfrm>
            <a:off x="4876800" y="4721225"/>
            <a:ext cx="762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50"/>
          <p:cNvSpPr>
            <a:spLocks noChangeShapeType="1"/>
          </p:cNvSpPr>
          <p:nvPr/>
        </p:nvSpPr>
        <p:spPr bwMode="auto">
          <a:xfrm>
            <a:off x="4876800" y="5102225"/>
            <a:ext cx="762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8" name="Line 51"/>
          <p:cNvSpPr>
            <a:spLocks noChangeShapeType="1"/>
          </p:cNvSpPr>
          <p:nvPr/>
        </p:nvSpPr>
        <p:spPr bwMode="auto">
          <a:xfrm>
            <a:off x="4876800" y="6169025"/>
            <a:ext cx="762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Line 52"/>
          <p:cNvSpPr>
            <a:spLocks noChangeShapeType="1"/>
          </p:cNvSpPr>
          <p:nvPr/>
        </p:nvSpPr>
        <p:spPr bwMode="auto">
          <a:xfrm>
            <a:off x="4876800" y="5788025"/>
            <a:ext cx="762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0799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a:r>
              <a:rPr lang="en-US" b="1" dirty="0">
                <a:solidFill>
                  <a:srgbClr val="C00000"/>
                </a:solidFill>
                <a:effectLst>
                  <a:outerShdw blurRad="38100" dist="38100" dir="2700000" algn="tl">
                    <a:srgbClr val="000000">
                      <a:alpha val="43137"/>
                    </a:srgbClr>
                  </a:outerShdw>
                </a:effectLst>
              </a:rPr>
              <a:t>References vs. Pointers </a:t>
            </a:r>
            <a:endParaRPr lang="en-US" dirty="0" smtClean="0"/>
          </a:p>
        </p:txBody>
      </p:sp>
      <p:sp>
        <p:nvSpPr>
          <p:cNvPr id="17411" name="Rectangle 3"/>
          <p:cNvSpPr>
            <a:spLocks noGrp="1" noChangeArrowheads="1"/>
          </p:cNvSpPr>
          <p:nvPr>
            <p:ph type="body" idx="1"/>
          </p:nvPr>
        </p:nvSpPr>
        <p:spPr>
          <a:xfrm>
            <a:off x="685800" y="1295400"/>
            <a:ext cx="7772400" cy="5334000"/>
          </a:xfrm>
        </p:spPr>
        <p:txBody>
          <a:bodyPr/>
          <a:lstStyle/>
          <a:p>
            <a:pPr eaLnBrk="1" hangingPunct="1"/>
            <a:r>
              <a:rPr lang="en-US" sz="2800" dirty="0" smtClean="0"/>
              <a:t>Java is advertised as “having no pointers.”</a:t>
            </a:r>
          </a:p>
          <a:p>
            <a:pPr eaLnBrk="1" hangingPunct="1"/>
            <a:r>
              <a:rPr lang="en-US" sz="2800" dirty="0" smtClean="0"/>
              <a:t>In reality, Java is mostly pointers!</a:t>
            </a:r>
          </a:p>
          <a:p>
            <a:pPr lvl="1" eaLnBrk="1" hangingPunct="1"/>
            <a:r>
              <a:rPr lang="en-US" sz="2400" dirty="0" smtClean="0">
                <a:solidFill>
                  <a:schemeClr val="tx1"/>
                </a:solidFill>
              </a:rPr>
              <a:t>Every non-primitive datum must be an object.  </a:t>
            </a:r>
          </a:p>
          <a:p>
            <a:pPr lvl="1" eaLnBrk="1" hangingPunct="1"/>
            <a:r>
              <a:rPr lang="en-US" sz="2400" dirty="0" smtClean="0">
                <a:solidFill>
                  <a:schemeClr val="tx1"/>
                </a:solidFill>
              </a:rPr>
              <a:t>All objects are dynamic data, accessible via references.</a:t>
            </a:r>
          </a:p>
          <a:p>
            <a:pPr lvl="1" eaLnBrk="1" hangingPunct="1"/>
            <a:r>
              <a:rPr lang="en-US" sz="2400" dirty="0" smtClean="0">
                <a:solidFill>
                  <a:schemeClr val="tx1"/>
                </a:solidFill>
              </a:rPr>
              <a:t>And references are really implicit pointers.</a:t>
            </a:r>
          </a:p>
          <a:p>
            <a:pPr eaLnBrk="1" hangingPunct="1"/>
            <a:r>
              <a:rPr lang="en-US" sz="2800" dirty="0" smtClean="0">
                <a:solidFill>
                  <a:srgbClr val="00B050"/>
                </a:solidFill>
              </a:rPr>
              <a:t>Java does not have explicit pointers:</a:t>
            </a:r>
          </a:p>
          <a:p>
            <a:pPr lvl="1" eaLnBrk="1" hangingPunct="1"/>
            <a:r>
              <a:rPr lang="en-US" sz="2400" dirty="0" smtClean="0">
                <a:solidFill>
                  <a:schemeClr val="tx1"/>
                </a:solidFill>
              </a:rPr>
              <a:t>There exists no way to explicitly manipulate pointers.</a:t>
            </a:r>
          </a:p>
          <a:p>
            <a:pPr lvl="1" eaLnBrk="1" hangingPunct="1"/>
            <a:r>
              <a:rPr lang="en-US" sz="2400" dirty="0" smtClean="0">
                <a:solidFill>
                  <a:schemeClr val="tx1"/>
                </a:solidFill>
              </a:rPr>
              <a:t> There is no explicit dereferencing operator</a:t>
            </a:r>
          </a:p>
          <a:p>
            <a:pPr eaLnBrk="1" hangingPunct="1"/>
            <a:r>
              <a:rPr lang="en-US" sz="2800" dirty="0" smtClean="0">
                <a:solidFill>
                  <a:srgbClr val="00B050"/>
                </a:solidFill>
              </a:rPr>
              <a:t>Restrictions</a:t>
            </a:r>
            <a:r>
              <a:rPr lang="en-US" sz="2800" dirty="0" smtClean="0"/>
              <a:t> : Java does not allow you to</a:t>
            </a:r>
          </a:p>
          <a:p>
            <a:pPr lvl="1" eaLnBrk="1" hangingPunct="1"/>
            <a:r>
              <a:rPr lang="en-US" sz="2400" dirty="0" smtClean="0">
                <a:solidFill>
                  <a:schemeClr val="tx1"/>
                </a:solidFill>
              </a:rPr>
              <a:t>Cast array or object into integer or vice-versa</a:t>
            </a:r>
          </a:p>
          <a:p>
            <a:pPr lvl="1" eaLnBrk="1" hangingPunct="1"/>
            <a:r>
              <a:rPr lang="en-US" sz="2400" dirty="0" smtClean="0">
                <a:solidFill>
                  <a:schemeClr val="tx1"/>
                </a:solidFill>
              </a:rPr>
              <a:t>Do pointer arithmetic</a:t>
            </a:r>
          </a:p>
        </p:txBody>
      </p:sp>
    </p:spTree>
    <p:extLst>
      <p:ext uri="{BB962C8B-B14F-4D97-AF65-F5344CB8AC3E}">
        <p14:creationId xmlns:p14="http://schemas.microsoft.com/office/powerpoint/2010/main" val="905087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b="1" dirty="0">
                <a:solidFill>
                  <a:srgbClr val="C00000"/>
                </a:solidFill>
                <a:effectLst>
                  <a:outerShdw blurRad="38100" dist="38100" dir="2700000" algn="tl">
                    <a:srgbClr val="000000">
                      <a:alpha val="43137"/>
                    </a:srgbClr>
                  </a:outerShdw>
                </a:effectLst>
              </a:rPr>
              <a:t>Life time of an </a:t>
            </a:r>
            <a:r>
              <a:rPr lang="en-US" b="1" dirty="0" smtClean="0">
                <a:solidFill>
                  <a:srgbClr val="C00000"/>
                </a:solidFill>
                <a:effectLst>
                  <a:outerShdw blurRad="38100" dist="38100" dir="2700000" algn="tl">
                    <a:srgbClr val="000000">
                      <a:alpha val="43137"/>
                    </a:srgbClr>
                  </a:outerShdw>
                </a:effectLst>
              </a:rPr>
              <a:t>Object </a:t>
            </a:r>
            <a:endParaRPr lang="en-US" dirty="0" smtClean="0"/>
          </a:p>
        </p:txBody>
      </p:sp>
      <p:sp>
        <p:nvSpPr>
          <p:cNvPr id="18435" name="Rectangle 3"/>
          <p:cNvSpPr>
            <a:spLocks noGrp="1" noChangeArrowheads="1"/>
          </p:cNvSpPr>
          <p:nvPr>
            <p:ph type="body" idx="1"/>
          </p:nvPr>
        </p:nvSpPr>
        <p:spPr/>
        <p:txBody>
          <a:bodyPr/>
          <a:lstStyle/>
          <a:p>
            <a:pPr eaLnBrk="1" hangingPunct="1"/>
            <a:r>
              <a:rPr lang="en-US" sz="2400" dirty="0" smtClean="0"/>
              <a:t>The object exists as long as its reference exists</a:t>
            </a:r>
          </a:p>
          <a:p>
            <a:pPr eaLnBrk="1" hangingPunct="1"/>
            <a:r>
              <a:rPr lang="en-US" sz="2400" dirty="0" smtClean="0"/>
              <a:t>An object does not exist if there is not reference to it.</a:t>
            </a:r>
          </a:p>
          <a:p>
            <a:pPr eaLnBrk="1" hangingPunct="1">
              <a:buFontTx/>
              <a:buNone/>
            </a:pPr>
            <a:r>
              <a:rPr lang="en-US" sz="2400" dirty="0" smtClean="0"/>
              <a:t>	Box b = new Box();</a:t>
            </a:r>
          </a:p>
          <a:p>
            <a:pPr eaLnBrk="1" hangingPunct="1">
              <a:buFontTx/>
              <a:buNone/>
            </a:pPr>
            <a:r>
              <a:rPr lang="en-US" sz="2400" dirty="0" smtClean="0"/>
              <a:t>	b = null;    </a:t>
            </a:r>
            <a:r>
              <a:rPr lang="en-US" sz="2400" dirty="0" smtClean="0">
                <a:solidFill>
                  <a:srgbClr val="CC6600"/>
                </a:solidFill>
              </a:rPr>
              <a:t>//object now does not exist, it has     </a:t>
            </a:r>
          </a:p>
          <a:p>
            <a:pPr eaLnBrk="1" hangingPunct="1">
              <a:buFontTx/>
              <a:buNone/>
            </a:pPr>
            <a:r>
              <a:rPr lang="en-US" sz="2400" dirty="0" smtClean="0">
                <a:solidFill>
                  <a:srgbClr val="CC6600"/>
                </a:solidFill>
              </a:rPr>
              <a:t>		        // become orphaned object</a:t>
            </a:r>
          </a:p>
          <a:p>
            <a:pPr eaLnBrk="1" hangingPunct="1"/>
            <a:r>
              <a:rPr lang="en-US" sz="2400" dirty="0" smtClean="0"/>
              <a:t>When an object dies</a:t>
            </a:r>
          </a:p>
          <a:p>
            <a:pPr lvl="1" eaLnBrk="1" hangingPunct="1"/>
            <a:r>
              <a:rPr lang="en-US" sz="2000" b="1" dirty="0" smtClean="0">
                <a:solidFill>
                  <a:srgbClr val="035D59"/>
                </a:solidFill>
              </a:rPr>
              <a:t>Local object</a:t>
            </a:r>
            <a:r>
              <a:rPr lang="en-US" sz="2000" dirty="0" smtClean="0"/>
              <a:t>: </a:t>
            </a:r>
            <a:r>
              <a:rPr lang="en-US" sz="2000" dirty="0" smtClean="0">
                <a:solidFill>
                  <a:schemeClr val="tx1"/>
                </a:solidFill>
              </a:rPr>
              <a:t>when the method goes out of scope</a:t>
            </a:r>
            <a:r>
              <a:rPr lang="en-US" sz="2000" dirty="0" smtClean="0"/>
              <a:t>.</a:t>
            </a:r>
          </a:p>
          <a:p>
            <a:pPr lvl="1" eaLnBrk="1" hangingPunct="1"/>
            <a:r>
              <a:rPr lang="en-US" sz="2000" b="1" dirty="0" smtClean="0">
                <a:solidFill>
                  <a:srgbClr val="035D59"/>
                </a:solidFill>
              </a:rPr>
              <a:t>Static object</a:t>
            </a:r>
            <a:r>
              <a:rPr lang="en-US" sz="2000" dirty="0" smtClean="0"/>
              <a:t>: </a:t>
            </a:r>
            <a:r>
              <a:rPr lang="en-US" sz="2000" dirty="0" smtClean="0">
                <a:solidFill>
                  <a:schemeClr val="tx1"/>
                </a:solidFill>
              </a:rPr>
              <a:t>declared as a static member of a class. It remain alive as long as the class is loaded. </a:t>
            </a:r>
          </a:p>
          <a:p>
            <a:pPr lvl="1" eaLnBrk="1" hangingPunct="1"/>
            <a:r>
              <a:rPr lang="en-US" sz="2000" b="1" dirty="0" smtClean="0">
                <a:solidFill>
                  <a:srgbClr val="035D59"/>
                </a:solidFill>
              </a:rPr>
              <a:t>Instance object</a:t>
            </a:r>
            <a:r>
              <a:rPr lang="en-US" sz="2000" dirty="0" smtClean="0">
                <a:solidFill>
                  <a:srgbClr val="035D59"/>
                </a:solidFill>
              </a:rPr>
              <a:t>: </a:t>
            </a:r>
            <a:r>
              <a:rPr lang="en-US" sz="2000" dirty="0" smtClean="0">
                <a:solidFill>
                  <a:schemeClr val="tx1"/>
                </a:solidFill>
              </a:rPr>
              <a:t>created as a variable within an object class, it dies when the owner object dies.</a:t>
            </a:r>
          </a:p>
        </p:txBody>
      </p:sp>
    </p:spTree>
    <p:extLst>
      <p:ext uri="{BB962C8B-B14F-4D97-AF65-F5344CB8AC3E}">
        <p14:creationId xmlns:p14="http://schemas.microsoft.com/office/powerpoint/2010/main" val="1985834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04800"/>
            <a:ext cx="71628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Methods in Java</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228600" y="1143000"/>
            <a:ext cx="8610600" cy="5601533"/>
          </a:xfrm>
          <a:prstGeom prst="rect">
            <a:avLst/>
          </a:prstGeom>
        </p:spPr>
        <p:txBody>
          <a:bodyPr wrap="square">
            <a:spAutoFit/>
          </a:bodyPr>
          <a:lstStyle/>
          <a:p>
            <a:pPr algn="just">
              <a:spcAft>
                <a:spcPts val="1200"/>
              </a:spcAft>
              <a:buFont typeface="Arial" pitchFamily="34" charset="0"/>
              <a:buChar char="•"/>
            </a:pPr>
            <a:r>
              <a:rPr lang="en-US" sz="2400" dirty="0" smtClean="0"/>
              <a:t> In java, a method is like function i.e. used to expose behavior of an object.</a:t>
            </a:r>
          </a:p>
          <a:p>
            <a:pPr algn="just">
              <a:spcAft>
                <a:spcPts val="1200"/>
              </a:spcAft>
              <a:buFont typeface="Arial" pitchFamily="34" charset="0"/>
              <a:buChar char="•"/>
            </a:pPr>
            <a:r>
              <a:rPr lang="en-US" sz="2400" dirty="0" smtClean="0"/>
              <a:t> A method is always invoked with respect to an object. So, inside a method the object is known and there is no need to specify the object when the instance variables are used.</a:t>
            </a:r>
          </a:p>
          <a:p>
            <a:pPr algn="just">
              <a:spcAft>
                <a:spcPts val="1200"/>
              </a:spcAft>
              <a:buFont typeface="Arial" pitchFamily="34" charset="0"/>
              <a:buChar char="•"/>
            </a:pPr>
            <a:r>
              <a:rPr lang="en-US" sz="2400" dirty="0" smtClean="0"/>
              <a:t>A method can directly call the method defined in the same class without any object.</a:t>
            </a:r>
          </a:p>
          <a:p>
            <a:pPr algn="just">
              <a:spcAft>
                <a:spcPts val="1200"/>
              </a:spcAft>
              <a:buFont typeface="Arial" pitchFamily="34" charset="0"/>
              <a:buChar char="•"/>
            </a:pPr>
            <a:r>
              <a:rPr lang="en-US" sz="2400" dirty="0" smtClean="0"/>
              <a:t> The general form of a method:</a:t>
            </a:r>
          </a:p>
          <a:p>
            <a:pPr lvl="2" algn="just">
              <a:spcAft>
                <a:spcPts val="1200"/>
              </a:spcAft>
            </a:pPr>
            <a:r>
              <a:rPr lang="en-US" sz="2400" dirty="0" smtClean="0">
                <a:solidFill>
                  <a:srgbClr val="C00000"/>
                </a:solidFill>
              </a:rPr>
              <a:t>type name (parameter list)	</a:t>
            </a:r>
          </a:p>
          <a:p>
            <a:pPr lvl="2" algn="just">
              <a:spcAft>
                <a:spcPts val="1200"/>
              </a:spcAft>
            </a:pPr>
            <a:r>
              <a:rPr lang="en-US" sz="2400" dirty="0" smtClean="0">
                <a:solidFill>
                  <a:srgbClr val="C00000"/>
                </a:solidFill>
              </a:rPr>
              <a:t>{	</a:t>
            </a:r>
          </a:p>
          <a:p>
            <a:pPr lvl="2" algn="just">
              <a:spcAft>
                <a:spcPts val="1200"/>
              </a:spcAft>
            </a:pPr>
            <a:r>
              <a:rPr lang="en-US" sz="2400" dirty="0" smtClean="0">
                <a:solidFill>
                  <a:srgbClr val="C00000"/>
                </a:solidFill>
              </a:rPr>
              <a:t>// body of the method</a:t>
            </a:r>
          </a:p>
          <a:p>
            <a:pPr lvl="2" algn="just">
              <a:spcAft>
                <a:spcPts val="1200"/>
              </a:spcAft>
            </a:pPr>
            <a:r>
              <a:rPr lang="en-US" sz="2400" dirty="0" smtClean="0">
                <a:solidFill>
                  <a:srgbClr val="C00000"/>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28600"/>
            <a:ext cx="60960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Advantage of OOPs</a:t>
            </a:r>
          </a:p>
        </p:txBody>
      </p:sp>
      <p:sp>
        <p:nvSpPr>
          <p:cNvPr id="3" name="Rectangle 2"/>
          <p:cNvSpPr/>
          <p:nvPr/>
        </p:nvSpPr>
        <p:spPr>
          <a:xfrm>
            <a:off x="304800" y="1219200"/>
            <a:ext cx="8382000" cy="4478149"/>
          </a:xfrm>
          <a:prstGeom prst="rect">
            <a:avLst/>
          </a:prstGeom>
        </p:spPr>
        <p:txBody>
          <a:bodyPr wrap="square">
            <a:spAutoFit/>
          </a:bodyPr>
          <a:lstStyle/>
          <a:p>
            <a:pPr algn="just">
              <a:spcAft>
                <a:spcPts val="1800"/>
              </a:spcAft>
              <a:buFont typeface="Arial" pitchFamily="34" charset="0"/>
              <a:buChar char="•"/>
            </a:pPr>
            <a:r>
              <a:rPr lang="en-US" sz="2400" dirty="0" smtClean="0"/>
              <a:t> OOPs makes development and maintenance easier where as in Procedure-oriented programming language it is not easy to manage if code grows as project size grows.</a:t>
            </a:r>
          </a:p>
          <a:p>
            <a:pPr algn="just">
              <a:spcAft>
                <a:spcPts val="1800"/>
              </a:spcAft>
              <a:buFont typeface="Arial" pitchFamily="34" charset="0"/>
              <a:buChar char="•"/>
            </a:pPr>
            <a:r>
              <a:rPr lang="en-US" sz="2400" dirty="0" smtClean="0"/>
              <a:t> OOPs provides data hiding whereas in Procedure-oriented programming language a global data can be accessed from anywhere.</a:t>
            </a:r>
          </a:p>
          <a:p>
            <a:pPr algn="just">
              <a:spcAft>
                <a:spcPts val="1800"/>
              </a:spcAft>
              <a:buFont typeface="Arial" pitchFamily="34" charset="0"/>
              <a:buChar char="•"/>
            </a:pPr>
            <a:r>
              <a:rPr lang="en-US" sz="2400" dirty="0" smtClean="0"/>
              <a:t> OOPs provides ability to simulate real-world event much more effectively. We can provide the solution of real word problem if we are using the Object-Oriented Programming language.</a:t>
            </a:r>
          </a:p>
          <a:p>
            <a:pPr algn="just">
              <a:spcAft>
                <a:spcPts val="1800"/>
              </a:spcAft>
              <a:buFont typeface="Arial" pitchFamily="34" charset="0"/>
              <a:buChar char="•"/>
            </a:pPr>
            <a:r>
              <a:rPr lang="en-US" sz="2400" dirty="0" smtClean="0"/>
              <a:t> Provide facility of reusability.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7239000" cy="707886"/>
          </a:xfrm>
          <a:prstGeom prst="rect">
            <a:avLst/>
          </a:prstGeom>
          <a:noFill/>
        </p:spPr>
        <p:txBody>
          <a:bodyPr wrap="square" rtlCol="0">
            <a:spAutoFit/>
          </a:bodyPr>
          <a:lstStyle/>
          <a:p>
            <a:pPr algn="ctr"/>
            <a:r>
              <a:rPr lang="en-US" sz="4000" b="1" dirty="0" smtClean="0">
                <a:solidFill>
                  <a:srgbClr val="C00000"/>
                </a:solidFill>
              </a:rPr>
              <a:t>Simple Example of Method </a:t>
            </a:r>
            <a:endParaRPr lang="en-US" sz="4000" b="1" dirty="0">
              <a:solidFill>
                <a:srgbClr val="C00000"/>
              </a:solidFill>
            </a:endParaRPr>
          </a:p>
        </p:txBody>
      </p:sp>
      <p:sp>
        <p:nvSpPr>
          <p:cNvPr id="3" name="Rectangle 2"/>
          <p:cNvSpPr/>
          <p:nvPr/>
        </p:nvSpPr>
        <p:spPr>
          <a:xfrm>
            <a:off x="107196" y="1371600"/>
            <a:ext cx="4572000" cy="3416320"/>
          </a:xfrm>
          <a:prstGeom prst="rect">
            <a:avLst/>
          </a:prstGeom>
          <a:ln>
            <a:solidFill>
              <a:srgbClr val="035D59"/>
            </a:solidFill>
          </a:ln>
        </p:spPr>
        <p:txBody>
          <a:bodyPr>
            <a:spAutoFit/>
          </a:bodyPr>
          <a:lstStyle/>
          <a:p>
            <a:r>
              <a:rPr lang="en-US" b="1" dirty="0" smtClean="0"/>
              <a:t>class</a:t>
            </a:r>
            <a:r>
              <a:rPr lang="en-US" dirty="0" smtClean="0"/>
              <a:t> Student{  </a:t>
            </a:r>
          </a:p>
          <a:p>
            <a:r>
              <a:rPr lang="en-US" dirty="0" smtClean="0"/>
              <a:t> </a:t>
            </a:r>
            <a:r>
              <a:rPr lang="en-US" b="1" dirty="0" err="1" smtClean="0"/>
              <a:t>int</a:t>
            </a:r>
            <a:r>
              <a:rPr lang="en-US" dirty="0" smtClean="0"/>
              <a:t> </a:t>
            </a:r>
            <a:r>
              <a:rPr lang="en-US" dirty="0" err="1" smtClean="0"/>
              <a:t>rollno</a:t>
            </a:r>
            <a:r>
              <a:rPr lang="en-US" dirty="0" smtClean="0"/>
              <a:t>;  </a:t>
            </a:r>
          </a:p>
          <a:p>
            <a:r>
              <a:rPr lang="en-US" dirty="0" smtClean="0"/>
              <a:t> String name;  </a:t>
            </a:r>
          </a:p>
          <a:p>
            <a:endParaRPr lang="en-US" dirty="0" smtClean="0"/>
          </a:p>
          <a:p>
            <a:r>
              <a:rPr lang="en-US" dirty="0" smtClean="0"/>
              <a:t> </a:t>
            </a:r>
            <a:r>
              <a:rPr lang="en-US" b="1" dirty="0" smtClean="0"/>
              <a:t>void</a:t>
            </a:r>
            <a:r>
              <a:rPr lang="en-US" dirty="0" smtClean="0"/>
              <a:t> </a:t>
            </a:r>
            <a:r>
              <a:rPr lang="en-US" dirty="0" err="1" smtClean="0"/>
              <a:t>insertRecord</a:t>
            </a:r>
            <a:r>
              <a:rPr lang="en-US" dirty="0" smtClean="0"/>
              <a:t>(</a:t>
            </a:r>
            <a:r>
              <a:rPr lang="en-US" b="1" dirty="0" err="1" smtClean="0"/>
              <a:t>int</a:t>
            </a:r>
            <a:r>
              <a:rPr lang="en-US" dirty="0" smtClean="0"/>
              <a:t> r, String n){  //method  </a:t>
            </a:r>
          </a:p>
          <a:p>
            <a:r>
              <a:rPr lang="en-US" dirty="0" smtClean="0"/>
              <a:t>  </a:t>
            </a:r>
            <a:r>
              <a:rPr lang="en-US" dirty="0" err="1" smtClean="0"/>
              <a:t>rollno</a:t>
            </a:r>
            <a:r>
              <a:rPr lang="en-US" dirty="0" smtClean="0"/>
              <a:t>=r;  </a:t>
            </a:r>
          </a:p>
          <a:p>
            <a:r>
              <a:rPr lang="en-US" dirty="0" smtClean="0"/>
              <a:t>  name=n;  </a:t>
            </a:r>
          </a:p>
          <a:p>
            <a:r>
              <a:rPr lang="en-US" dirty="0" smtClean="0"/>
              <a:t> }  </a:t>
            </a:r>
          </a:p>
          <a:p>
            <a:r>
              <a:rPr lang="en-US" dirty="0" smtClean="0"/>
              <a:t>  </a:t>
            </a:r>
          </a:p>
          <a:p>
            <a:r>
              <a:rPr lang="en-US" dirty="0" smtClean="0"/>
              <a:t> </a:t>
            </a:r>
            <a:r>
              <a:rPr lang="en-US" b="1" dirty="0" smtClean="0"/>
              <a:t>void</a:t>
            </a:r>
            <a:r>
              <a:rPr lang="en-US" dirty="0" smtClean="0"/>
              <a:t> </a:t>
            </a:r>
            <a:r>
              <a:rPr lang="en-US" dirty="0" err="1" smtClean="0"/>
              <a:t>displayInformation</a:t>
            </a:r>
            <a:r>
              <a:rPr lang="en-US" dirty="0"/>
              <a:t>(){//method  </a:t>
            </a:r>
            <a:endParaRPr lang="en-US" dirty="0" smtClean="0"/>
          </a:p>
          <a:p>
            <a:r>
              <a:rPr lang="en-US" dirty="0" err="1" smtClean="0"/>
              <a:t>System.out.println</a:t>
            </a:r>
            <a:r>
              <a:rPr lang="en-US" dirty="0" smtClean="0"/>
              <a:t>(</a:t>
            </a:r>
            <a:r>
              <a:rPr lang="en-US" dirty="0" err="1" smtClean="0"/>
              <a:t>rollno</a:t>
            </a:r>
            <a:r>
              <a:rPr lang="en-US" dirty="0" smtClean="0"/>
              <a:t>+" "+name);</a:t>
            </a:r>
          </a:p>
          <a:p>
            <a:r>
              <a:rPr lang="en-US" dirty="0" smtClean="0"/>
              <a:t>  }   }</a:t>
            </a:r>
          </a:p>
        </p:txBody>
      </p:sp>
      <p:sp>
        <p:nvSpPr>
          <p:cNvPr id="4" name="Rectangle 3"/>
          <p:cNvSpPr/>
          <p:nvPr/>
        </p:nvSpPr>
        <p:spPr>
          <a:xfrm>
            <a:off x="4679196" y="1371600"/>
            <a:ext cx="4343400" cy="3970318"/>
          </a:xfrm>
          <a:prstGeom prst="rect">
            <a:avLst/>
          </a:prstGeom>
          <a:ln>
            <a:solidFill>
              <a:srgbClr val="035D59"/>
            </a:solidFill>
          </a:ln>
        </p:spPr>
        <p:txBody>
          <a:bodyPr wrap="square">
            <a:spAutoFit/>
          </a:bodyPr>
          <a:lstStyle/>
          <a:p>
            <a:r>
              <a:rPr lang="en-US" dirty="0" smtClean="0"/>
              <a:t> public class </a:t>
            </a:r>
            <a:r>
              <a:rPr lang="en-US" dirty="0" err="1" smtClean="0"/>
              <a:t>StudentTester</a:t>
            </a:r>
            <a:r>
              <a:rPr lang="en-US" dirty="0" smtClean="0"/>
              <a:t> {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Student s1=</a:t>
            </a:r>
            <a:r>
              <a:rPr lang="en-US" b="1" dirty="0" smtClean="0"/>
              <a:t>new</a:t>
            </a:r>
            <a:r>
              <a:rPr lang="en-US" dirty="0" smtClean="0"/>
              <a:t> Student();  </a:t>
            </a:r>
          </a:p>
          <a:p>
            <a:r>
              <a:rPr lang="en-US" dirty="0" smtClean="0"/>
              <a:t>  Student s2=</a:t>
            </a:r>
            <a:r>
              <a:rPr lang="en-US" b="1" dirty="0" smtClean="0"/>
              <a:t>new</a:t>
            </a:r>
            <a:r>
              <a:rPr lang="en-US" dirty="0" smtClean="0"/>
              <a:t> Student();  </a:t>
            </a:r>
          </a:p>
          <a:p>
            <a:r>
              <a:rPr lang="en-US" dirty="0" smtClean="0"/>
              <a:t>  </a:t>
            </a:r>
          </a:p>
          <a:p>
            <a:r>
              <a:rPr lang="en-US" dirty="0" smtClean="0"/>
              <a:t>  s1.insertRecord(111,"Karan");  </a:t>
            </a:r>
          </a:p>
          <a:p>
            <a:r>
              <a:rPr lang="en-US" dirty="0" smtClean="0"/>
              <a:t>  s2.insertRecord(222,"Aryan");  </a:t>
            </a:r>
          </a:p>
          <a:p>
            <a:r>
              <a:rPr lang="en-US" dirty="0" smtClean="0"/>
              <a:t>  </a:t>
            </a:r>
          </a:p>
          <a:p>
            <a:r>
              <a:rPr lang="en-US" dirty="0" smtClean="0"/>
              <a:t>  s1.displayInformation();  </a:t>
            </a:r>
          </a:p>
          <a:p>
            <a:r>
              <a:rPr lang="en-US" dirty="0" smtClean="0"/>
              <a:t>  s2.displayInformation();  </a:t>
            </a:r>
          </a:p>
          <a:p>
            <a:r>
              <a:rPr lang="en-US" dirty="0" smtClean="0"/>
              <a:t> }  </a:t>
            </a:r>
          </a:p>
          <a:p>
            <a:r>
              <a:rPr lang="en-US" dirty="0" smtClean="0"/>
              <a:t>} </a:t>
            </a:r>
          </a:p>
          <a:p>
            <a:endParaRPr lang="en-US" dirty="0" smtClean="0"/>
          </a:p>
          <a:p>
            <a:endParaRPr lang="en-US" dirty="0"/>
          </a:p>
        </p:txBody>
      </p:sp>
      <p:sp>
        <p:nvSpPr>
          <p:cNvPr id="5" name="TextBox 4"/>
          <p:cNvSpPr txBox="1"/>
          <p:nvPr/>
        </p:nvSpPr>
        <p:spPr>
          <a:xfrm>
            <a:off x="914400" y="5486400"/>
            <a:ext cx="1600200" cy="646331"/>
          </a:xfrm>
          <a:prstGeom prst="rect">
            <a:avLst/>
          </a:prstGeom>
          <a:noFill/>
          <a:ln>
            <a:solidFill>
              <a:schemeClr val="accent1"/>
            </a:solidFill>
          </a:ln>
        </p:spPr>
        <p:txBody>
          <a:bodyPr wrap="square" rtlCol="0">
            <a:spAutoFit/>
          </a:bodyPr>
          <a:lstStyle/>
          <a:p>
            <a:r>
              <a:rPr lang="en-GB" dirty="0" err="1"/>
              <a:t>rollno</a:t>
            </a:r>
            <a:r>
              <a:rPr lang="en-GB" dirty="0"/>
              <a:t>=111</a:t>
            </a:r>
          </a:p>
          <a:p>
            <a:r>
              <a:rPr lang="en-GB" dirty="0"/>
              <a:t>name=Karan</a:t>
            </a:r>
          </a:p>
        </p:txBody>
      </p:sp>
      <p:sp>
        <p:nvSpPr>
          <p:cNvPr id="6" name="TextBox 5"/>
          <p:cNvSpPr txBox="1"/>
          <p:nvPr/>
        </p:nvSpPr>
        <p:spPr>
          <a:xfrm>
            <a:off x="3009900" y="5486399"/>
            <a:ext cx="1600200" cy="646331"/>
          </a:xfrm>
          <a:prstGeom prst="rect">
            <a:avLst/>
          </a:prstGeom>
          <a:noFill/>
          <a:ln>
            <a:solidFill>
              <a:schemeClr val="accent1"/>
            </a:solidFill>
          </a:ln>
        </p:spPr>
        <p:txBody>
          <a:bodyPr wrap="square" rtlCol="0">
            <a:spAutoFit/>
          </a:bodyPr>
          <a:lstStyle/>
          <a:p>
            <a:r>
              <a:rPr lang="en-GB" dirty="0" err="1" smtClean="0"/>
              <a:t>rollno</a:t>
            </a:r>
            <a:r>
              <a:rPr lang="en-GB" dirty="0" smtClean="0"/>
              <a:t>=222</a:t>
            </a:r>
          </a:p>
          <a:p>
            <a:r>
              <a:rPr lang="en-GB" dirty="0" smtClean="0"/>
              <a:t>name=Aryan</a:t>
            </a:r>
            <a:endParaRPr lang="en-GB" dirty="0"/>
          </a:p>
        </p:txBody>
      </p:sp>
      <p:sp>
        <p:nvSpPr>
          <p:cNvPr id="7" name="TextBox 6"/>
          <p:cNvSpPr txBox="1"/>
          <p:nvPr/>
        </p:nvSpPr>
        <p:spPr>
          <a:xfrm>
            <a:off x="1371600" y="5181600"/>
            <a:ext cx="388248" cy="369332"/>
          </a:xfrm>
          <a:prstGeom prst="rect">
            <a:avLst/>
          </a:prstGeom>
          <a:noFill/>
        </p:spPr>
        <p:txBody>
          <a:bodyPr wrap="none" rtlCol="0">
            <a:spAutoFit/>
          </a:bodyPr>
          <a:lstStyle/>
          <a:p>
            <a:r>
              <a:rPr lang="en-GB" dirty="0" smtClean="0"/>
              <a:t>s1</a:t>
            </a:r>
            <a:endParaRPr lang="en-GB" dirty="0"/>
          </a:p>
        </p:txBody>
      </p:sp>
      <p:sp>
        <p:nvSpPr>
          <p:cNvPr id="8" name="TextBox 7"/>
          <p:cNvSpPr txBox="1"/>
          <p:nvPr/>
        </p:nvSpPr>
        <p:spPr>
          <a:xfrm>
            <a:off x="3581400" y="5181600"/>
            <a:ext cx="388248" cy="369332"/>
          </a:xfrm>
          <a:prstGeom prst="rect">
            <a:avLst/>
          </a:prstGeom>
          <a:noFill/>
        </p:spPr>
        <p:txBody>
          <a:bodyPr wrap="none" rtlCol="0">
            <a:spAutoFit/>
          </a:bodyPr>
          <a:lstStyle/>
          <a:p>
            <a:r>
              <a:rPr lang="en-GB" dirty="0" smtClean="0"/>
              <a:t>s2</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7239000" cy="707886"/>
          </a:xfrm>
          <a:prstGeom prst="rect">
            <a:avLst/>
          </a:prstGeom>
          <a:noFill/>
        </p:spPr>
        <p:txBody>
          <a:bodyPr wrap="square" rtlCol="0">
            <a:spAutoFit/>
          </a:bodyPr>
          <a:lstStyle/>
          <a:p>
            <a:pPr algn="ctr"/>
            <a:r>
              <a:rPr lang="en-US" sz="4000" b="1" dirty="0" smtClean="0">
                <a:solidFill>
                  <a:srgbClr val="C00000"/>
                </a:solidFill>
              </a:rPr>
              <a:t>Simple Example of Method </a:t>
            </a:r>
            <a:endParaRPr lang="en-US" sz="4000" b="1" dirty="0">
              <a:solidFill>
                <a:srgbClr val="C00000"/>
              </a:solidFill>
            </a:endParaRPr>
          </a:p>
        </p:txBody>
      </p:sp>
      <p:sp>
        <p:nvSpPr>
          <p:cNvPr id="3" name="Rectangle 2"/>
          <p:cNvSpPr/>
          <p:nvPr/>
        </p:nvSpPr>
        <p:spPr>
          <a:xfrm>
            <a:off x="107196" y="1225689"/>
            <a:ext cx="4160004" cy="5909310"/>
          </a:xfrm>
          <a:prstGeom prst="rect">
            <a:avLst/>
          </a:prstGeom>
          <a:ln>
            <a:solidFill>
              <a:srgbClr val="035D59"/>
            </a:solidFill>
          </a:ln>
        </p:spPr>
        <p:txBody>
          <a:bodyPr wrap="square">
            <a:spAutoFit/>
          </a:bodyPr>
          <a:lstStyle/>
          <a:p>
            <a:r>
              <a:rPr lang="en-GB" dirty="0"/>
              <a:t>class Box {</a:t>
            </a:r>
            <a:br>
              <a:rPr lang="en-GB" dirty="0"/>
            </a:br>
            <a:r>
              <a:rPr lang="en-GB" dirty="0"/>
              <a:t>double width;</a:t>
            </a:r>
            <a:br>
              <a:rPr lang="en-GB" dirty="0"/>
            </a:br>
            <a:r>
              <a:rPr lang="en-GB" dirty="0"/>
              <a:t>double height;</a:t>
            </a:r>
            <a:br>
              <a:rPr lang="en-GB" dirty="0"/>
            </a:br>
            <a:r>
              <a:rPr lang="en-GB" dirty="0"/>
              <a:t>double depth</a:t>
            </a:r>
            <a:r>
              <a:rPr lang="en-GB" dirty="0" smtClean="0"/>
              <a:t>;</a:t>
            </a:r>
          </a:p>
          <a:p>
            <a:r>
              <a:rPr lang="en-GB" dirty="0"/>
              <a:t/>
            </a:r>
            <a:br>
              <a:rPr lang="en-GB" dirty="0"/>
            </a:br>
            <a:r>
              <a:rPr lang="en-GB" dirty="0"/>
              <a:t>// compute and return volume</a:t>
            </a:r>
            <a:br>
              <a:rPr lang="en-GB" dirty="0"/>
            </a:br>
            <a:r>
              <a:rPr lang="en-GB" dirty="0"/>
              <a:t>double volume() {</a:t>
            </a:r>
            <a:br>
              <a:rPr lang="en-GB" dirty="0"/>
            </a:br>
            <a:r>
              <a:rPr lang="en-GB" dirty="0"/>
              <a:t>return width * height * depth;</a:t>
            </a:r>
            <a:br>
              <a:rPr lang="en-GB" dirty="0"/>
            </a:br>
            <a:r>
              <a:rPr lang="en-GB" dirty="0" smtClean="0"/>
              <a:t>}</a:t>
            </a:r>
          </a:p>
          <a:p>
            <a:r>
              <a:rPr lang="en-GB" dirty="0"/>
              <a:t/>
            </a:r>
            <a:br>
              <a:rPr lang="en-GB" dirty="0"/>
            </a:br>
            <a:r>
              <a:rPr lang="en-GB" dirty="0"/>
              <a:t>// sets dimensions of box</a:t>
            </a:r>
            <a:br>
              <a:rPr lang="en-GB" dirty="0"/>
            </a:br>
            <a:r>
              <a:rPr lang="en-GB" dirty="0"/>
              <a:t>void </a:t>
            </a:r>
            <a:r>
              <a:rPr lang="en-GB" dirty="0" err="1"/>
              <a:t>setDim</a:t>
            </a:r>
            <a:r>
              <a:rPr lang="en-GB" dirty="0"/>
              <a:t>(double w, double h, double d) {</a:t>
            </a:r>
            <a:br>
              <a:rPr lang="en-GB" dirty="0"/>
            </a:br>
            <a:r>
              <a:rPr lang="en-GB" dirty="0"/>
              <a:t>width = w;</a:t>
            </a:r>
            <a:br>
              <a:rPr lang="en-GB" dirty="0"/>
            </a:br>
            <a:r>
              <a:rPr lang="en-GB" dirty="0"/>
              <a:t>height = h;</a:t>
            </a:r>
            <a:br>
              <a:rPr lang="en-GB" dirty="0"/>
            </a:br>
            <a:r>
              <a:rPr lang="en-GB" dirty="0"/>
              <a:t>depth = d;</a:t>
            </a:r>
            <a:br>
              <a:rPr lang="en-GB" dirty="0"/>
            </a:br>
            <a:endParaRPr lang="en-GB" dirty="0" smtClean="0"/>
          </a:p>
          <a:p>
            <a:r>
              <a:rPr lang="en-GB" dirty="0"/>
              <a:t> </a:t>
            </a:r>
            <a:r>
              <a:rPr lang="en-GB" dirty="0" smtClean="0"/>
              <a:t> }</a:t>
            </a:r>
            <a:r>
              <a:rPr lang="en-GB" dirty="0"/>
              <a:t/>
            </a:r>
            <a:br>
              <a:rPr lang="en-GB" dirty="0"/>
            </a:br>
            <a:r>
              <a:rPr lang="en-GB" dirty="0"/>
              <a:t>} </a:t>
            </a:r>
            <a:br>
              <a:rPr lang="en-GB" dirty="0"/>
            </a:br>
            <a:r>
              <a:rPr lang="en-US" dirty="0" smtClean="0"/>
              <a:t>  </a:t>
            </a:r>
          </a:p>
          <a:p>
            <a:r>
              <a:rPr lang="en-US" dirty="0" smtClean="0"/>
              <a:t>  </a:t>
            </a:r>
          </a:p>
        </p:txBody>
      </p:sp>
      <p:sp>
        <p:nvSpPr>
          <p:cNvPr id="4" name="Rectangle 3"/>
          <p:cNvSpPr/>
          <p:nvPr/>
        </p:nvSpPr>
        <p:spPr>
          <a:xfrm>
            <a:off x="4343400" y="1225689"/>
            <a:ext cx="4526796" cy="6186309"/>
          </a:xfrm>
          <a:prstGeom prst="rect">
            <a:avLst/>
          </a:prstGeom>
          <a:ln>
            <a:solidFill>
              <a:srgbClr val="035D59"/>
            </a:solidFill>
          </a:ln>
        </p:spPr>
        <p:txBody>
          <a:bodyPr wrap="square">
            <a:spAutoFit/>
          </a:bodyPr>
          <a:lstStyle/>
          <a:p>
            <a:r>
              <a:rPr lang="en-GB" dirty="0" smtClean="0"/>
              <a:t>class </a:t>
            </a:r>
            <a:r>
              <a:rPr lang="en-GB" dirty="0"/>
              <a:t>BoxDemo5 { </a:t>
            </a:r>
            <a:br>
              <a:rPr lang="en-GB" dirty="0"/>
            </a:br>
            <a:r>
              <a:rPr lang="en-GB" dirty="0"/>
              <a:t>public static void main(String </a:t>
            </a:r>
            <a:r>
              <a:rPr lang="en-GB" dirty="0" err="1"/>
              <a:t>args</a:t>
            </a:r>
            <a:r>
              <a:rPr lang="en-GB" dirty="0"/>
              <a:t>[]) {</a:t>
            </a:r>
            <a:br>
              <a:rPr lang="en-GB" dirty="0"/>
            </a:br>
            <a:r>
              <a:rPr lang="en-GB" dirty="0"/>
              <a:t>Box mybox1 = new Box();</a:t>
            </a:r>
            <a:br>
              <a:rPr lang="en-GB" dirty="0"/>
            </a:br>
            <a:r>
              <a:rPr lang="en-GB" dirty="0"/>
              <a:t>Box mybox2 = new Box();</a:t>
            </a:r>
            <a:br>
              <a:rPr lang="en-GB" dirty="0"/>
            </a:br>
            <a:r>
              <a:rPr lang="en-GB" dirty="0"/>
              <a:t>double </a:t>
            </a:r>
            <a:r>
              <a:rPr lang="en-GB" dirty="0" err="1"/>
              <a:t>vol</a:t>
            </a:r>
            <a:r>
              <a:rPr lang="en-GB" dirty="0" smtClean="0"/>
              <a:t>;</a:t>
            </a:r>
          </a:p>
          <a:p>
            <a:r>
              <a:rPr lang="en-GB" dirty="0"/>
              <a:t/>
            </a:r>
            <a:br>
              <a:rPr lang="en-GB" dirty="0"/>
            </a:br>
            <a:r>
              <a:rPr lang="en-GB" dirty="0"/>
              <a:t>// initialize each box</a:t>
            </a:r>
            <a:br>
              <a:rPr lang="en-GB" dirty="0"/>
            </a:br>
            <a:r>
              <a:rPr lang="en-GB" dirty="0"/>
              <a:t>mybox1.setDim(10, 20, 15);</a:t>
            </a:r>
            <a:br>
              <a:rPr lang="en-GB" dirty="0"/>
            </a:br>
            <a:r>
              <a:rPr lang="en-GB" dirty="0"/>
              <a:t>mybox2.setDim(3, 6, 9</a:t>
            </a:r>
            <a:r>
              <a:rPr lang="en-GB" dirty="0" smtClean="0"/>
              <a:t>);</a:t>
            </a:r>
          </a:p>
          <a:p>
            <a:r>
              <a:rPr lang="en-GB" dirty="0"/>
              <a:t/>
            </a:r>
            <a:br>
              <a:rPr lang="en-GB" dirty="0"/>
            </a:br>
            <a:r>
              <a:rPr lang="en-GB" dirty="0"/>
              <a:t>// get volume of first box</a:t>
            </a:r>
            <a:br>
              <a:rPr lang="en-GB" dirty="0"/>
            </a:br>
            <a:r>
              <a:rPr lang="en-GB" dirty="0" err="1"/>
              <a:t>vol</a:t>
            </a:r>
            <a:r>
              <a:rPr lang="en-GB" dirty="0"/>
              <a:t> = mybox1.volume();</a:t>
            </a:r>
            <a:br>
              <a:rPr lang="en-GB" dirty="0"/>
            </a:br>
            <a:r>
              <a:rPr lang="en-GB" dirty="0" err="1"/>
              <a:t>System.out.println</a:t>
            </a:r>
            <a:r>
              <a:rPr lang="en-GB" dirty="0"/>
              <a:t>("Volume is " + </a:t>
            </a:r>
            <a:r>
              <a:rPr lang="en-GB" dirty="0" err="1"/>
              <a:t>vol</a:t>
            </a:r>
            <a:r>
              <a:rPr lang="en-GB" dirty="0" smtClean="0"/>
              <a:t>);</a:t>
            </a:r>
          </a:p>
          <a:p>
            <a:r>
              <a:rPr lang="en-GB" dirty="0"/>
              <a:t/>
            </a:r>
            <a:br>
              <a:rPr lang="en-GB" dirty="0"/>
            </a:br>
            <a:r>
              <a:rPr lang="en-GB" dirty="0"/>
              <a:t>// get volume of second box</a:t>
            </a:r>
            <a:br>
              <a:rPr lang="en-GB" dirty="0"/>
            </a:br>
            <a:r>
              <a:rPr lang="en-GB" dirty="0" err="1"/>
              <a:t>vol</a:t>
            </a:r>
            <a:r>
              <a:rPr lang="en-GB" dirty="0"/>
              <a:t> = mybox2.volume();</a:t>
            </a:r>
            <a:br>
              <a:rPr lang="en-GB" dirty="0"/>
            </a:br>
            <a:r>
              <a:rPr lang="en-GB" dirty="0" err="1"/>
              <a:t>System.out.println</a:t>
            </a:r>
            <a:r>
              <a:rPr lang="en-GB" dirty="0"/>
              <a:t>("Volume is " + </a:t>
            </a:r>
            <a:r>
              <a:rPr lang="en-GB" dirty="0" err="1"/>
              <a:t>vol</a:t>
            </a:r>
            <a:r>
              <a:rPr lang="en-GB" dirty="0"/>
              <a:t>);</a:t>
            </a:r>
            <a:br>
              <a:rPr lang="en-GB" dirty="0"/>
            </a:br>
            <a:r>
              <a:rPr lang="en-GB" dirty="0"/>
              <a:t>}</a:t>
            </a:r>
            <a:br>
              <a:rPr lang="en-GB" dirty="0"/>
            </a:br>
            <a:r>
              <a:rPr lang="en-GB" dirty="0"/>
              <a:t>} </a:t>
            </a:r>
            <a:br>
              <a:rPr lang="en-GB" dirty="0"/>
            </a:br>
            <a:r>
              <a:rPr lang="en-GB" dirty="0"/>
              <a:t/>
            </a:r>
            <a:br>
              <a:rPr lang="en-GB" dirty="0"/>
            </a:br>
            <a:endParaRPr lang="en-US" dirty="0" smtClean="0"/>
          </a:p>
          <a:p>
            <a:endParaRPr lang="en-US" dirty="0"/>
          </a:p>
        </p:txBody>
      </p:sp>
    </p:spTree>
    <p:extLst>
      <p:ext uri="{BB962C8B-B14F-4D97-AF65-F5344CB8AC3E}">
        <p14:creationId xmlns:p14="http://schemas.microsoft.com/office/powerpoint/2010/main" val="1536940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04800"/>
            <a:ext cx="4824975"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Constructor in Java</a:t>
            </a:r>
            <a:endParaRPr lang="en-US" sz="4000" b="1" dirty="0">
              <a:solidFill>
                <a:srgbClr val="C00000"/>
              </a:solidFill>
              <a:effectLst>
                <a:outerShdw blurRad="38100" dist="38100" dir="2700000" algn="tl">
                  <a:srgbClr val="000000">
                    <a:alpha val="43137"/>
                  </a:srgbClr>
                </a:outerShdw>
              </a:effectLst>
            </a:endParaRPr>
          </a:p>
        </p:txBody>
      </p:sp>
      <p:sp>
        <p:nvSpPr>
          <p:cNvPr id="3" name="TextBox 2"/>
          <p:cNvSpPr txBox="1"/>
          <p:nvPr/>
        </p:nvSpPr>
        <p:spPr>
          <a:xfrm>
            <a:off x="228600" y="1295400"/>
            <a:ext cx="8686800" cy="4154984"/>
          </a:xfrm>
          <a:prstGeom prst="rect">
            <a:avLst/>
          </a:prstGeom>
          <a:noFill/>
        </p:spPr>
        <p:txBody>
          <a:bodyPr wrap="square" rtlCol="0">
            <a:spAutoFit/>
          </a:bodyPr>
          <a:lstStyle/>
          <a:p>
            <a:pPr algn="just">
              <a:spcAft>
                <a:spcPts val="1200"/>
              </a:spcAft>
              <a:buFont typeface="Arial" pitchFamily="34" charset="0"/>
              <a:buChar char="•"/>
            </a:pPr>
            <a:r>
              <a:rPr lang="en-US" sz="2800" dirty="0" smtClean="0"/>
              <a:t> Constructor in java is a special type of </a:t>
            </a:r>
            <a:r>
              <a:rPr lang="en-US" sz="2800" b="1" dirty="0" smtClean="0"/>
              <a:t>method</a:t>
            </a:r>
            <a:r>
              <a:rPr lang="en-US" sz="2800" dirty="0" smtClean="0"/>
              <a:t> that is used to initialize the object.</a:t>
            </a:r>
          </a:p>
          <a:p>
            <a:pPr algn="just">
              <a:spcAft>
                <a:spcPts val="1200"/>
              </a:spcAft>
              <a:buFont typeface="Arial" pitchFamily="34" charset="0"/>
              <a:buChar char="•"/>
            </a:pPr>
            <a:r>
              <a:rPr lang="en-US" sz="2800" dirty="0" smtClean="0"/>
              <a:t> Java constructor is invoked at the time of object creation. It constructs the values i.e. provides data for the object that is why it is known as constructor.</a:t>
            </a:r>
          </a:p>
          <a:p>
            <a:pPr algn="just">
              <a:spcAft>
                <a:spcPts val="1200"/>
              </a:spcAft>
              <a:buFont typeface="Arial" pitchFamily="34" charset="0"/>
              <a:buChar char="•"/>
            </a:pPr>
            <a:r>
              <a:rPr lang="en-US" sz="2800" dirty="0" smtClean="0"/>
              <a:t> There are basically two rules defined for the constructor.</a:t>
            </a:r>
          </a:p>
          <a:p>
            <a:pPr lvl="1" algn="just">
              <a:spcAft>
                <a:spcPts val="1200"/>
              </a:spcAft>
              <a:buFont typeface="Wingdings" pitchFamily="2" charset="2"/>
              <a:buChar char="ü"/>
            </a:pPr>
            <a:r>
              <a:rPr lang="en-US" sz="2800" dirty="0" smtClean="0"/>
              <a:t> Constructor name must be same as its class name</a:t>
            </a:r>
          </a:p>
          <a:p>
            <a:pPr lvl="1" algn="just">
              <a:spcAft>
                <a:spcPts val="1200"/>
              </a:spcAft>
              <a:buFont typeface="Wingdings" pitchFamily="2" charset="2"/>
              <a:buChar char="ü"/>
            </a:pPr>
            <a:r>
              <a:rPr lang="en-US" sz="2800" dirty="0" smtClean="0"/>
              <a:t> Constructor must have no explicit return type</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0"/>
            <a:ext cx="6392776"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Types of java constructors</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295400"/>
            <a:ext cx="8534400" cy="5278368"/>
          </a:xfrm>
          <a:prstGeom prst="rect">
            <a:avLst/>
          </a:prstGeom>
        </p:spPr>
        <p:txBody>
          <a:bodyPr wrap="square">
            <a:spAutoFit/>
          </a:bodyPr>
          <a:lstStyle/>
          <a:p>
            <a:pPr algn="just">
              <a:spcAft>
                <a:spcPts val="600"/>
              </a:spcAft>
            </a:pPr>
            <a:r>
              <a:rPr lang="en-US" sz="2400" dirty="0" smtClean="0"/>
              <a:t>There are two types of constructors:</a:t>
            </a:r>
          </a:p>
          <a:p>
            <a:pPr algn="just">
              <a:spcAft>
                <a:spcPts val="600"/>
              </a:spcAft>
              <a:buFont typeface="Arial" pitchFamily="34" charset="0"/>
              <a:buChar char="•"/>
            </a:pPr>
            <a:r>
              <a:rPr lang="en-US" sz="2400" dirty="0" smtClean="0"/>
              <a:t> </a:t>
            </a:r>
            <a:r>
              <a:rPr lang="en-US" sz="2400" b="1" dirty="0" smtClean="0"/>
              <a:t>Default constructor (no-</a:t>
            </a:r>
            <a:r>
              <a:rPr lang="en-US" sz="2400" b="1" dirty="0" err="1" smtClean="0"/>
              <a:t>arg</a:t>
            </a:r>
            <a:r>
              <a:rPr lang="en-US" sz="2400" b="1" dirty="0" smtClean="0"/>
              <a:t> constructor) </a:t>
            </a:r>
            <a:r>
              <a:rPr lang="en-US" sz="2400" dirty="0" smtClean="0"/>
              <a:t>: A constructor that have no parameter is known as default constructor. Default constructor provides the default values to the object like 0, null etc. depending on the type.</a:t>
            </a:r>
          </a:p>
          <a:p>
            <a:pPr algn="just">
              <a:spcAft>
                <a:spcPts val="600"/>
              </a:spcAft>
            </a:pPr>
            <a:r>
              <a:rPr lang="en-US" sz="2400" dirty="0" smtClean="0"/>
              <a:t>	</a:t>
            </a:r>
            <a:r>
              <a:rPr lang="en-US" sz="2400" dirty="0" smtClean="0">
                <a:solidFill>
                  <a:srgbClr val="C00000"/>
                </a:solidFill>
              </a:rPr>
              <a:t> &lt;</a:t>
            </a:r>
            <a:r>
              <a:rPr lang="en-US" sz="2400" dirty="0" err="1" smtClean="0">
                <a:solidFill>
                  <a:srgbClr val="C00000"/>
                </a:solidFill>
              </a:rPr>
              <a:t>class_name</a:t>
            </a:r>
            <a:r>
              <a:rPr lang="en-US" sz="2400" dirty="0" smtClean="0">
                <a:solidFill>
                  <a:srgbClr val="C00000"/>
                </a:solidFill>
              </a:rPr>
              <a:t>&gt;(){} </a:t>
            </a:r>
          </a:p>
          <a:p>
            <a:pPr algn="just">
              <a:spcAft>
                <a:spcPts val="600"/>
              </a:spcAft>
              <a:buFont typeface="Arial" pitchFamily="34" charset="0"/>
              <a:buChar char="•"/>
            </a:pPr>
            <a:r>
              <a:rPr lang="en-US" sz="2400" dirty="0" smtClean="0"/>
              <a:t> </a:t>
            </a:r>
            <a:r>
              <a:rPr lang="en-US" sz="2400" b="1" dirty="0" smtClean="0"/>
              <a:t>Parameterized constructor :</a:t>
            </a:r>
            <a:r>
              <a:rPr lang="en-US" sz="2400" dirty="0" smtClean="0"/>
              <a:t> A constructor that have parameters is known as parameterized constructor. Parameterized constructor is used to provide different values to the distinct objects.</a:t>
            </a:r>
          </a:p>
          <a:p>
            <a:pPr algn="just">
              <a:spcAft>
                <a:spcPts val="600"/>
              </a:spcAft>
            </a:pPr>
            <a:endParaRPr lang="en-US" sz="2400" dirty="0" smtClean="0"/>
          </a:p>
          <a:p>
            <a:pPr algn="just">
              <a:spcAft>
                <a:spcPts val="600"/>
              </a:spcAft>
            </a:pPr>
            <a:r>
              <a:rPr lang="en-US" sz="2400" b="1" i="1" dirty="0" smtClean="0">
                <a:solidFill>
                  <a:srgbClr val="C00000"/>
                </a:solidFill>
              </a:rPr>
              <a:t>If there is no constructor in a class, compiler automatically creates a default constructor.</a:t>
            </a:r>
            <a:endParaRPr lang="en-US" sz="2400" b="1" i="1" dirty="0">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23220"/>
          </a:xfrm>
          <a:prstGeom prst="rect">
            <a:avLst/>
          </a:prstGeom>
        </p:spPr>
        <p:txBody>
          <a:bodyPr wrap="square">
            <a:spAutoFit/>
          </a:bodyPr>
          <a:lstStyle/>
          <a:p>
            <a:pPr algn="ctr"/>
            <a:r>
              <a:rPr lang="en-US" sz="2800" b="1" dirty="0" smtClean="0">
                <a:solidFill>
                  <a:srgbClr val="C00000"/>
                </a:solidFill>
                <a:effectLst>
                  <a:outerShdw blurRad="38100" dist="38100" dir="2700000" algn="tl">
                    <a:srgbClr val="000000">
                      <a:alpha val="43137"/>
                    </a:srgbClr>
                  </a:outerShdw>
                </a:effectLst>
              </a:rPr>
              <a:t>Difference between constructor and method in java</a:t>
            </a:r>
            <a:endParaRPr lang="en-US" sz="2800" b="1" dirty="0">
              <a:solidFill>
                <a:srgbClr val="C00000"/>
              </a:solidFill>
              <a:effectLst>
                <a:outerShdw blurRad="38100" dist="38100" dir="2700000" algn="tl">
                  <a:srgbClr val="000000">
                    <a:alpha val="43137"/>
                  </a:srgb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470475048"/>
              </p:ext>
            </p:extLst>
          </p:nvPr>
        </p:nvGraphicFramePr>
        <p:xfrm>
          <a:off x="533400" y="1447800"/>
          <a:ext cx="8153400" cy="4834194"/>
        </p:xfrm>
        <a:graphic>
          <a:graphicData uri="http://schemas.openxmlformats.org/drawingml/2006/table">
            <a:tbl>
              <a:tblPr>
                <a:tableStyleId>{5940675A-B579-460E-94D1-54222C63F5DA}</a:tableStyleId>
              </a:tblPr>
              <a:tblGrid>
                <a:gridCol w="4076700"/>
                <a:gridCol w="4076700"/>
              </a:tblGrid>
              <a:tr h="453504">
                <a:tc>
                  <a:txBody>
                    <a:bodyPr/>
                    <a:lstStyle/>
                    <a:p>
                      <a:pPr algn="ctr" fontAlgn="t"/>
                      <a:r>
                        <a:rPr lang="en-US" sz="2400" dirty="0"/>
                        <a:t>Java Constructor</a:t>
                      </a:r>
                      <a:endParaRPr lang="en-US" sz="2400" b="1" dirty="0">
                        <a:solidFill>
                          <a:srgbClr val="000000"/>
                        </a:solidFill>
                        <a:latin typeface="+mn-lt"/>
                      </a:endParaRPr>
                    </a:p>
                  </a:txBody>
                  <a:tcPr marL="35733" marR="35733" marT="35733" marB="35733"/>
                </a:tc>
                <a:tc>
                  <a:txBody>
                    <a:bodyPr/>
                    <a:lstStyle/>
                    <a:p>
                      <a:pPr algn="ctr" fontAlgn="t"/>
                      <a:r>
                        <a:rPr lang="en-US" sz="2400" dirty="0"/>
                        <a:t>Java Method</a:t>
                      </a:r>
                      <a:endParaRPr lang="en-US" sz="2400" b="1" dirty="0">
                        <a:solidFill>
                          <a:srgbClr val="000000"/>
                        </a:solidFill>
                        <a:latin typeface="+mn-lt"/>
                      </a:endParaRPr>
                    </a:p>
                  </a:txBody>
                  <a:tcPr marL="35733" marR="35733" marT="35733" marB="35733"/>
                </a:tc>
              </a:tr>
              <a:tr h="793219">
                <a:tc>
                  <a:txBody>
                    <a:bodyPr/>
                    <a:lstStyle/>
                    <a:p>
                      <a:pPr algn="l" fontAlgn="t"/>
                      <a:r>
                        <a:rPr lang="en-US" sz="2400" dirty="0"/>
                        <a:t>Constructor is used to initialize the state of an object.</a:t>
                      </a:r>
                      <a:endParaRPr lang="en-US" sz="2400" b="0" i="0" dirty="0">
                        <a:solidFill>
                          <a:srgbClr val="000000"/>
                        </a:solidFill>
                        <a:latin typeface="+mn-lt"/>
                      </a:endParaRPr>
                    </a:p>
                  </a:txBody>
                  <a:tcPr marL="35733" marR="35733" marT="35733" marB="35733"/>
                </a:tc>
                <a:tc>
                  <a:txBody>
                    <a:bodyPr/>
                    <a:lstStyle/>
                    <a:p>
                      <a:pPr algn="just" fontAlgn="t"/>
                      <a:r>
                        <a:rPr lang="en-US" sz="2400" dirty="0"/>
                        <a:t>Method is used to expose </a:t>
                      </a:r>
                      <a:r>
                        <a:rPr lang="en-US" sz="2400" dirty="0" smtClean="0"/>
                        <a:t>behavior </a:t>
                      </a:r>
                      <a:r>
                        <a:rPr lang="en-US" sz="2400" dirty="0"/>
                        <a:t>of an object.</a:t>
                      </a:r>
                      <a:endParaRPr lang="en-US" sz="2400" b="0" i="0" dirty="0">
                        <a:solidFill>
                          <a:srgbClr val="000000"/>
                        </a:solidFill>
                        <a:latin typeface="+mn-lt"/>
                      </a:endParaRPr>
                    </a:p>
                  </a:txBody>
                  <a:tcPr marL="35733" marR="35733" marT="35733" marB="35733"/>
                </a:tc>
              </a:tr>
              <a:tr h="793219">
                <a:tc>
                  <a:txBody>
                    <a:bodyPr/>
                    <a:lstStyle/>
                    <a:p>
                      <a:pPr algn="l" fontAlgn="t"/>
                      <a:r>
                        <a:rPr lang="en-US" sz="2400" dirty="0"/>
                        <a:t>Constructor must not have return type.</a:t>
                      </a:r>
                      <a:endParaRPr lang="en-US" sz="2400" b="0" i="0" dirty="0">
                        <a:solidFill>
                          <a:srgbClr val="000000"/>
                        </a:solidFill>
                        <a:latin typeface="+mn-lt"/>
                      </a:endParaRPr>
                    </a:p>
                  </a:txBody>
                  <a:tcPr marL="35733" marR="35733" marT="35733" marB="35733"/>
                </a:tc>
                <a:tc>
                  <a:txBody>
                    <a:bodyPr/>
                    <a:lstStyle/>
                    <a:p>
                      <a:pPr algn="just" fontAlgn="t"/>
                      <a:r>
                        <a:rPr lang="en-US" sz="2400" dirty="0"/>
                        <a:t>Method must have return type.</a:t>
                      </a:r>
                      <a:endParaRPr lang="en-US" sz="2400" b="0" i="0" dirty="0">
                        <a:solidFill>
                          <a:srgbClr val="000000"/>
                        </a:solidFill>
                        <a:latin typeface="+mn-lt"/>
                      </a:endParaRPr>
                    </a:p>
                  </a:txBody>
                  <a:tcPr marL="35733" marR="35733" marT="35733" marB="35733"/>
                </a:tc>
              </a:tr>
              <a:tr h="453504">
                <a:tc>
                  <a:txBody>
                    <a:bodyPr/>
                    <a:lstStyle/>
                    <a:p>
                      <a:pPr algn="l" fontAlgn="t"/>
                      <a:r>
                        <a:rPr lang="en-US" sz="2400" dirty="0"/>
                        <a:t>Constructor is invoked implicitly.</a:t>
                      </a:r>
                      <a:endParaRPr lang="en-US" sz="2400" b="0" i="0" dirty="0">
                        <a:solidFill>
                          <a:srgbClr val="000000"/>
                        </a:solidFill>
                        <a:latin typeface="+mn-lt"/>
                      </a:endParaRPr>
                    </a:p>
                  </a:txBody>
                  <a:tcPr marL="35733" marR="35733" marT="35733" marB="35733"/>
                </a:tc>
                <a:tc>
                  <a:txBody>
                    <a:bodyPr/>
                    <a:lstStyle/>
                    <a:p>
                      <a:pPr algn="just" fontAlgn="t"/>
                      <a:r>
                        <a:rPr lang="en-US" sz="2400" dirty="0"/>
                        <a:t>Method is invoked explicitly.</a:t>
                      </a:r>
                      <a:endParaRPr lang="en-US" sz="2400" b="0" i="0" dirty="0">
                        <a:solidFill>
                          <a:srgbClr val="000000"/>
                        </a:solidFill>
                        <a:latin typeface="+mn-lt"/>
                      </a:endParaRPr>
                    </a:p>
                  </a:txBody>
                  <a:tcPr marL="35733" marR="35733" marT="35733" marB="35733"/>
                </a:tc>
              </a:tr>
              <a:tr h="1132934">
                <a:tc>
                  <a:txBody>
                    <a:bodyPr/>
                    <a:lstStyle/>
                    <a:p>
                      <a:pPr algn="l" fontAlgn="t"/>
                      <a:r>
                        <a:rPr lang="en-US" sz="2400" dirty="0"/>
                        <a:t>The java compiler provides a default constructor if you don't have any constructor.</a:t>
                      </a:r>
                      <a:endParaRPr lang="en-US" sz="2400" b="0" i="0" dirty="0">
                        <a:solidFill>
                          <a:srgbClr val="000000"/>
                        </a:solidFill>
                        <a:latin typeface="+mn-lt"/>
                      </a:endParaRPr>
                    </a:p>
                  </a:txBody>
                  <a:tcPr marL="35733" marR="35733" marT="35733" marB="35733"/>
                </a:tc>
                <a:tc>
                  <a:txBody>
                    <a:bodyPr/>
                    <a:lstStyle/>
                    <a:p>
                      <a:pPr algn="just" fontAlgn="t"/>
                      <a:r>
                        <a:rPr lang="en-US" sz="2400" dirty="0"/>
                        <a:t>Method is not provided by compiler in any case.</a:t>
                      </a:r>
                      <a:endParaRPr lang="en-US" sz="2400" b="0" i="0" dirty="0">
                        <a:solidFill>
                          <a:srgbClr val="000000"/>
                        </a:solidFill>
                        <a:latin typeface="+mn-lt"/>
                      </a:endParaRPr>
                    </a:p>
                  </a:txBody>
                  <a:tcPr marL="35733" marR="35733" marT="35733" marB="35733"/>
                </a:tc>
              </a:tr>
              <a:tr h="793219">
                <a:tc>
                  <a:txBody>
                    <a:bodyPr/>
                    <a:lstStyle/>
                    <a:p>
                      <a:pPr algn="l" fontAlgn="t"/>
                      <a:r>
                        <a:rPr lang="en-US" sz="2400" dirty="0"/>
                        <a:t>Constructor name must be same as the class name.</a:t>
                      </a:r>
                      <a:endParaRPr lang="en-US" sz="2400" b="0" i="0" dirty="0">
                        <a:solidFill>
                          <a:srgbClr val="000000"/>
                        </a:solidFill>
                        <a:latin typeface="+mn-lt"/>
                      </a:endParaRPr>
                    </a:p>
                  </a:txBody>
                  <a:tcPr marL="35733" marR="35733" marT="35733" marB="35733"/>
                </a:tc>
                <a:tc>
                  <a:txBody>
                    <a:bodyPr/>
                    <a:lstStyle/>
                    <a:p>
                      <a:pPr algn="just" fontAlgn="t"/>
                      <a:r>
                        <a:rPr lang="en-US" sz="2400" dirty="0"/>
                        <a:t>Method name may or may not be same as class name.</a:t>
                      </a:r>
                      <a:endParaRPr lang="en-US" sz="2400" b="0" i="0" dirty="0">
                        <a:solidFill>
                          <a:srgbClr val="000000"/>
                        </a:solidFill>
                        <a:latin typeface="+mn-lt"/>
                      </a:endParaRPr>
                    </a:p>
                  </a:txBody>
                  <a:tcPr marL="35733" marR="35733" marT="35733" marB="35733"/>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7645042"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Example of default constructor</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762000" y="1219200"/>
            <a:ext cx="7848600" cy="5262979"/>
          </a:xfrm>
          <a:prstGeom prst="rect">
            <a:avLst/>
          </a:prstGeom>
        </p:spPr>
        <p:txBody>
          <a:bodyPr wrap="square">
            <a:spAutoFit/>
          </a:bodyPr>
          <a:lstStyle/>
          <a:p>
            <a:r>
              <a:rPr lang="en-US" sz="2400" dirty="0" smtClean="0"/>
              <a:t>class Student{  </a:t>
            </a:r>
          </a:p>
          <a:p>
            <a:pPr lvl="1"/>
            <a:r>
              <a:rPr lang="en-US" sz="2400" dirty="0" err="1" smtClean="0"/>
              <a:t>int</a:t>
            </a:r>
            <a:r>
              <a:rPr lang="en-US" sz="2400" dirty="0" smtClean="0"/>
              <a:t> id;  </a:t>
            </a:r>
          </a:p>
          <a:p>
            <a:pPr lvl="1"/>
            <a:r>
              <a:rPr lang="en-US" sz="2400" dirty="0" smtClean="0"/>
              <a:t>String name;  </a:t>
            </a:r>
          </a:p>
          <a:p>
            <a:pPr lvl="1"/>
            <a:r>
              <a:rPr lang="en-US" sz="2400" dirty="0" smtClean="0"/>
              <a:t>void display(){</a:t>
            </a:r>
          </a:p>
          <a:p>
            <a:pPr lvl="1"/>
            <a:r>
              <a:rPr lang="en-US" sz="2400" dirty="0" err="1" smtClean="0"/>
              <a:t>System.out.println</a:t>
            </a:r>
            <a:r>
              <a:rPr lang="en-US" sz="2400" dirty="0" smtClean="0"/>
              <a:t>(id+" "+name);</a:t>
            </a:r>
          </a:p>
          <a:p>
            <a:r>
              <a:rPr lang="en-US" sz="2400" dirty="0" smtClean="0"/>
              <a:t>}  }</a:t>
            </a:r>
          </a:p>
          <a:p>
            <a:r>
              <a:rPr lang="en-US" sz="2400" dirty="0" smtClean="0"/>
              <a:t>public class </a:t>
            </a:r>
            <a:r>
              <a:rPr lang="en-US" sz="2400" dirty="0" err="1" smtClean="0"/>
              <a:t>StudentTester</a:t>
            </a:r>
            <a:r>
              <a:rPr lang="en-US" sz="2400" dirty="0" smtClean="0"/>
              <a:t>{</a:t>
            </a:r>
          </a:p>
          <a:p>
            <a:r>
              <a:rPr lang="en-US" sz="2400" dirty="0" smtClean="0"/>
              <a:t>public static void main(String </a:t>
            </a:r>
            <a:r>
              <a:rPr lang="en-US" sz="2400" dirty="0" err="1" smtClean="0"/>
              <a:t>args</a:t>
            </a:r>
            <a:r>
              <a:rPr lang="en-US" sz="2400" dirty="0" smtClean="0"/>
              <a:t>[]){  </a:t>
            </a:r>
          </a:p>
          <a:p>
            <a:pPr lvl="1"/>
            <a:r>
              <a:rPr lang="en-US" sz="2400" dirty="0" smtClean="0"/>
              <a:t>Student s1=new Student();  </a:t>
            </a:r>
          </a:p>
          <a:p>
            <a:pPr lvl="1"/>
            <a:r>
              <a:rPr lang="en-US" sz="2400" dirty="0" smtClean="0"/>
              <a:t>Student s2=new Student();  </a:t>
            </a:r>
          </a:p>
          <a:p>
            <a:pPr lvl="1"/>
            <a:r>
              <a:rPr lang="en-US" sz="2400" dirty="0" smtClean="0"/>
              <a:t>s1.display();  </a:t>
            </a:r>
          </a:p>
          <a:p>
            <a:pPr lvl="1"/>
            <a:r>
              <a:rPr lang="en-US" sz="2400" dirty="0" smtClean="0"/>
              <a:t>s2.display();  </a:t>
            </a:r>
          </a:p>
          <a:p>
            <a:pPr lvl="1"/>
            <a:r>
              <a:rPr lang="en-US" sz="2400" dirty="0" smtClean="0"/>
              <a:t>}  </a:t>
            </a:r>
          </a:p>
          <a:p>
            <a:r>
              <a:rPr lang="en-US" sz="2400" dirty="0" smtClean="0"/>
              <a:t>} </a:t>
            </a:r>
            <a:endParaRPr lang="en-US" sz="2400" dirty="0"/>
          </a:p>
        </p:txBody>
      </p:sp>
      <p:sp>
        <p:nvSpPr>
          <p:cNvPr id="4" name="TextBox 3"/>
          <p:cNvSpPr txBox="1"/>
          <p:nvPr/>
        </p:nvSpPr>
        <p:spPr>
          <a:xfrm>
            <a:off x="6248400" y="2209800"/>
            <a:ext cx="2514600" cy="1477328"/>
          </a:xfrm>
          <a:prstGeom prst="rect">
            <a:avLst/>
          </a:prstGeom>
          <a:noFill/>
        </p:spPr>
        <p:txBody>
          <a:bodyPr wrap="square" rtlCol="0">
            <a:spAutoFit/>
          </a:bodyPr>
          <a:lstStyle/>
          <a:p>
            <a:r>
              <a:rPr lang="en-GB" dirty="0" smtClean="0">
                <a:solidFill>
                  <a:srgbClr val="FF0000"/>
                </a:solidFill>
              </a:rPr>
              <a:t>Student ( )</a:t>
            </a:r>
          </a:p>
          <a:p>
            <a:r>
              <a:rPr lang="en-GB" dirty="0" smtClean="0">
                <a:solidFill>
                  <a:srgbClr val="FF0000"/>
                </a:solidFill>
              </a:rPr>
              <a:t>{</a:t>
            </a:r>
          </a:p>
          <a:p>
            <a:r>
              <a:rPr lang="en-GB" dirty="0" smtClean="0">
                <a:solidFill>
                  <a:srgbClr val="FF0000"/>
                </a:solidFill>
              </a:rPr>
              <a:t>…id=0;</a:t>
            </a:r>
          </a:p>
          <a:p>
            <a:r>
              <a:rPr lang="en-GB" dirty="0">
                <a:solidFill>
                  <a:srgbClr val="FF0000"/>
                </a:solidFill>
              </a:rPr>
              <a:t> </a:t>
            </a:r>
            <a:r>
              <a:rPr lang="en-GB" dirty="0" smtClean="0">
                <a:solidFill>
                  <a:srgbClr val="FF0000"/>
                </a:solidFill>
              </a:rPr>
              <a:t>   name =null…</a:t>
            </a:r>
          </a:p>
          <a:p>
            <a:r>
              <a:rPr lang="en-GB" dirty="0" smtClean="0">
                <a:solidFill>
                  <a:srgbClr val="FF0000"/>
                </a:solidFill>
              </a:rPr>
              <a:t>}</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646331"/>
          </a:xfrm>
          <a:prstGeom prst="rect">
            <a:avLst/>
          </a:prstGeom>
        </p:spPr>
        <p:txBody>
          <a:bodyPr wrap="square">
            <a:spAutoFit/>
          </a:bodyPr>
          <a:lstStyle/>
          <a:p>
            <a:pPr algn="ctr"/>
            <a:r>
              <a:rPr lang="en-US" sz="3600" b="1" dirty="0" smtClean="0">
                <a:solidFill>
                  <a:srgbClr val="C00000"/>
                </a:solidFill>
                <a:effectLst>
                  <a:outerShdw blurRad="38100" dist="38100" dir="2700000" algn="tl">
                    <a:srgbClr val="000000">
                      <a:alpha val="43137"/>
                    </a:srgbClr>
                  </a:outerShdw>
                </a:effectLst>
              </a:rPr>
              <a:t>Example of parameterized constructor</a:t>
            </a:r>
            <a:endParaRPr lang="en-US" sz="36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990600" y="1143000"/>
            <a:ext cx="7543800" cy="5632311"/>
          </a:xfrm>
          <a:prstGeom prst="rect">
            <a:avLst/>
          </a:prstGeom>
        </p:spPr>
        <p:txBody>
          <a:bodyPr wrap="square">
            <a:spAutoFit/>
          </a:bodyPr>
          <a:lstStyle/>
          <a:p>
            <a:r>
              <a:rPr lang="en-US" sz="2000" b="1" dirty="0" smtClean="0"/>
              <a:t>class Student4{  </a:t>
            </a:r>
          </a:p>
          <a:p>
            <a:r>
              <a:rPr lang="en-US" sz="2000" b="1" dirty="0" smtClean="0"/>
              <a:t>    </a:t>
            </a:r>
            <a:r>
              <a:rPr lang="en-US" sz="2000" b="1" dirty="0" err="1" smtClean="0"/>
              <a:t>int</a:t>
            </a:r>
            <a:r>
              <a:rPr lang="en-US" sz="2000" b="1" dirty="0" smtClean="0"/>
              <a:t> id;  </a:t>
            </a:r>
          </a:p>
          <a:p>
            <a:r>
              <a:rPr lang="en-US" sz="2000" b="1" dirty="0" smtClean="0"/>
              <a:t>    String name;   </a:t>
            </a:r>
          </a:p>
          <a:p>
            <a:r>
              <a:rPr lang="en-US" sz="2000" b="1" dirty="0" smtClean="0">
                <a:solidFill>
                  <a:srgbClr val="C00000"/>
                </a:solidFill>
              </a:rPr>
              <a:t>    </a:t>
            </a:r>
            <a:r>
              <a:rPr lang="en-US" sz="2000" b="1" dirty="0" smtClean="0">
                <a:solidFill>
                  <a:srgbClr val="C00000"/>
                </a:solidFill>
              </a:rPr>
              <a:t>Student4 (</a:t>
            </a:r>
            <a:r>
              <a:rPr lang="en-US" sz="2000" b="1" dirty="0" err="1" smtClean="0">
                <a:solidFill>
                  <a:srgbClr val="C00000"/>
                </a:solidFill>
              </a:rPr>
              <a:t>int</a:t>
            </a:r>
            <a:r>
              <a:rPr lang="en-US" sz="2000" b="1" dirty="0" smtClean="0">
                <a:solidFill>
                  <a:srgbClr val="C00000"/>
                </a:solidFill>
              </a:rPr>
              <a:t> </a:t>
            </a:r>
            <a:r>
              <a:rPr lang="en-US" sz="2000" b="1" dirty="0" err="1" smtClean="0">
                <a:solidFill>
                  <a:srgbClr val="C00000"/>
                </a:solidFill>
              </a:rPr>
              <a:t>i</a:t>
            </a:r>
            <a:r>
              <a:rPr lang="en-US" sz="2000" b="1" dirty="0" smtClean="0">
                <a:solidFill>
                  <a:srgbClr val="C00000"/>
                </a:solidFill>
              </a:rPr>
              <a:t>, String </a:t>
            </a:r>
            <a:r>
              <a:rPr lang="en-US" sz="2000" b="1" dirty="0" smtClean="0">
                <a:solidFill>
                  <a:srgbClr val="C00000"/>
                </a:solidFill>
              </a:rPr>
              <a:t>n){  </a:t>
            </a:r>
          </a:p>
          <a:p>
            <a:r>
              <a:rPr lang="en-US" sz="2000" b="1" dirty="0" smtClean="0">
                <a:solidFill>
                  <a:srgbClr val="C00000"/>
                </a:solidFill>
              </a:rPr>
              <a:t>    id = </a:t>
            </a:r>
            <a:r>
              <a:rPr lang="en-US" sz="2000" b="1" dirty="0" err="1" smtClean="0">
                <a:solidFill>
                  <a:srgbClr val="C00000"/>
                </a:solidFill>
              </a:rPr>
              <a:t>i</a:t>
            </a:r>
            <a:r>
              <a:rPr lang="en-US" sz="2000" b="1" dirty="0" smtClean="0">
                <a:solidFill>
                  <a:srgbClr val="C00000"/>
                </a:solidFill>
              </a:rPr>
              <a:t>;  </a:t>
            </a:r>
          </a:p>
          <a:p>
            <a:r>
              <a:rPr lang="en-US" sz="2000" b="1" dirty="0" smtClean="0">
                <a:solidFill>
                  <a:srgbClr val="C00000"/>
                </a:solidFill>
              </a:rPr>
              <a:t>    name = n;  </a:t>
            </a:r>
          </a:p>
          <a:p>
            <a:r>
              <a:rPr lang="en-US" sz="2000" b="1" dirty="0" smtClean="0">
                <a:solidFill>
                  <a:srgbClr val="C00000"/>
                </a:solidFill>
              </a:rPr>
              <a:t>    }  </a:t>
            </a:r>
          </a:p>
          <a:p>
            <a:r>
              <a:rPr lang="en-US" sz="2000" b="1" dirty="0" smtClean="0"/>
              <a:t>    void display(){</a:t>
            </a:r>
          </a:p>
          <a:p>
            <a:r>
              <a:rPr lang="en-US" sz="2000" b="1" dirty="0" err="1" smtClean="0"/>
              <a:t>System.out.println</a:t>
            </a:r>
            <a:r>
              <a:rPr lang="en-US" sz="2000" b="1" dirty="0" smtClean="0"/>
              <a:t>(id+" "+name);</a:t>
            </a:r>
          </a:p>
          <a:p>
            <a:r>
              <a:rPr lang="en-US" sz="2000" b="1" dirty="0" smtClean="0"/>
              <a:t>}  }</a:t>
            </a:r>
          </a:p>
          <a:p>
            <a:r>
              <a:rPr lang="en-US" sz="2000" dirty="0"/>
              <a:t>public class </a:t>
            </a:r>
            <a:r>
              <a:rPr lang="en-US" sz="2000" dirty="0" err="1"/>
              <a:t>StudentTester</a:t>
            </a:r>
            <a:r>
              <a:rPr lang="en-US" sz="2000" dirty="0" smtClean="0"/>
              <a:t>{</a:t>
            </a:r>
            <a:endParaRPr lang="en-US" sz="2000" b="1" dirty="0" smtClean="0"/>
          </a:p>
          <a:p>
            <a:r>
              <a:rPr lang="en-US" sz="2000" b="1" dirty="0" smtClean="0"/>
              <a:t>    public static void main(String </a:t>
            </a:r>
            <a:r>
              <a:rPr lang="en-US" sz="2000" b="1" dirty="0" err="1" smtClean="0"/>
              <a:t>args</a:t>
            </a:r>
            <a:r>
              <a:rPr lang="en-US" sz="2000" b="1" dirty="0" smtClean="0"/>
              <a:t>[]){  </a:t>
            </a:r>
          </a:p>
          <a:p>
            <a:r>
              <a:rPr lang="en-US" sz="2000" b="1" dirty="0" smtClean="0"/>
              <a:t>    Student4 s1 = new Student4(111,"Karan");  </a:t>
            </a:r>
          </a:p>
          <a:p>
            <a:r>
              <a:rPr lang="en-US" sz="2000" b="1" dirty="0" smtClean="0"/>
              <a:t>    Student4 s2 = new Student4(222,"Aryan");  </a:t>
            </a:r>
          </a:p>
          <a:p>
            <a:r>
              <a:rPr lang="en-US" sz="2000" b="1" dirty="0" smtClean="0"/>
              <a:t>    s1.display();  </a:t>
            </a:r>
          </a:p>
          <a:p>
            <a:r>
              <a:rPr lang="en-US" sz="2000" b="1" dirty="0" smtClean="0"/>
              <a:t>    s2.display();  </a:t>
            </a:r>
          </a:p>
          <a:p>
            <a:r>
              <a:rPr lang="en-US" sz="2000" b="1" dirty="0" smtClean="0"/>
              <a:t>   }  </a:t>
            </a:r>
          </a:p>
          <a:p>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690" y="245110"/>
            <a:ext cx="7127409" cy="838200"/>
          </a:xfrm>
        </p:spPr>
        <p:txBody>
          <a:bodyPr>
            <a:normAutofit fontScale="90000"/>
          </a:bodyPr>
          <a:lstStyle/>
          <a:p>
            <a:pPr algn="ctr"/>
            <a:r>
              <a:rPr lang="en-US" b="1" dirty="0" smtClean="0">
                <a:solidFill>
                  <a:srgbClr val="C00000"/>
                </a:solidFill>
                <a:effectLst>
                  <a:outerShdw blurRad="38100" dist="38100" dir="2700000" algn="tl">
                    <a:srgbClr val="000000">
                      <a:alpha val="43137"/>
                    </a:srgbClr>
                  </a:outerShdw>
                </a:effectLst>
              </a:rPr>
              <a:t>Simple </a:t>
            </a:r>
            <a:r>
              <a:rPr lang="en-US" b="1" dirty="0">
                <a:solidFill>
                  <a:srgbClr val="C00000"/>
                </a:solidFill>
                <a:effectLst>
                  <a:outerShdw blurRad="38100" dist="38100" dir="2700000" algn="tl">
                    <a:srgbClr val="000000">
                      <a:alpha val="43137"/>
                    </a:srgbClr>
                  </a:outerShdw>
                </a:effectLst>
              </a:rPr>
              <a:t>Example of </a:t>
            </a:r>
            <a:r>
              <a:rPr lang="en-US" b="1" dirty="0" smtClean="0">
                <a:solidFill>
                  <a:srgbClr val="C00000"/>
                </a:solidFill>
                <a:effectLst>
                  <a:outerShdw blurRad="38100" dist="38100" dir="2700000" algn="tl">
                    <a:srgbClr val="000000">
                      <a:alpha val="43137"/>
                    </a:srgbClr>
                  </a:outerShdw>
                </a:effectLst>
              </a:rPr>
              <a:t>Object, Class and Constructors</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91" y="1219200"/>
            <a:ext cx="8727609" cy="5638800"/>
          </a:xfrm>
        </p:spPr>
        <p:txBody>
          <a:bodyPr/>
          <a:lstStyle/>
          <a:p>
            <a:pPr algn="just"/>
            <a:r>
              <a:rPr lang="en-US" dirty="0" smtClean="0"/>
              <a:t>For </a:t>
            </a:r>
            <a:r>
              <a:rPr lang="en-US" dirty="0"/>
              <a:t>example, here we have a class Website that has two data members (also known as fields, instance variables and object states). </a:t>
            </a:r>
            <a:endParaRPr lang="en-US" dirty="0" smtClean="0"/>
          </a:p>
          <a:p>
            <a:pPr algn="just"/>
            <a:r>
              <a:rPr lang="en-US" dirty="0" smtClean="0"/>
              <a:t>This </a:t>
            </a:r>
            <a:r>
              <a:rPr lang="en-US" dirty="0"/>
              <a:t>is just a blueprint, it does not represent any website, however using this we can create Website objects (or instances) that represents the websites. </a:t>
            </a:r>
            <a:endParaRPr lang="en-US" dirty="0" smtClean="0"/>
          </a:p>
          <a:p>
            <a:pPr algn="just"/>
            <a:r>
              <a:rPr lang="en-US" dirty="0" smtClean="0"/>
              <a:t>We </a:t>
            </a:r>
            <a:r>
              <a:rPr lang="en-US" dirty="0"/>
              <a:t>have created two objects, while creating objects we provided separate properties to the objects using constructor.</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37</a:t>
            </a:fld>
            <a:endParaRPr lang="en-US"/>
          </a:p>
        </p:txBody>
      </p:sp>
    </p:spTree>
    <p:extLst>
      <p:ext uri="{BB962C8B-B14F-4D97-AF65-F5344CB8AC3E}">
        <p14:creationId xmlns:p14="http://schemas.microsoft.com/office/powerpoint/2010/main" val="106723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7889409" cy="838200"/>
          </a:xfrm>
        </p:spPr>
        <p:txBody>
          <a:bodyPr>
            <a:normAutofit fontScale="90000"/>
          </a:bodyPr>
          <a:lstStyle/>
          <a:p>
            <a:pPr algn="ctr"/>
            <a:r>
              <a:rPr lang="en-US" b="1" dirty="0">
                <a:solidFill>
                  <a:srgbClr val="C00000"/>
                </a:solidFill>
                <a:effectLst>
                  <a:outerShdw blurRad="38100" dist="38100" dir="2700000" algn="tl">
                    <a:srgbClr val="000000">
                      <a:alpha val="43137"/>
                    </a:srgbClr>
                  </a:outerShdw>
                </a:effectLst>
              </a:rPr>
              <a:t>Another Simple Example of </a:t>
            </a:r>
            <a:r>
              <a:rPr lang="en-US" b="1" dirty="0" smtClean="0">
                <a:solidFill>
                  <a:srgbClr val="C00000"/>
                </a:solidFill>
                <a:effectLst>
                  <a:outerShdw blurRad="38100" dist="38100" dir="2700000" algn="tl">
                    <a:srgbClr val="000000">
                      <a:alpha val="43137"/>
                    </a:srgbClr>
                  </a:outerShdw>
                </a:effectLst>
              </a:rPr>
              <a:t>Object, Class and Constructors</a:t>
            </a:r>
            <a:endParaRPr lang="en-US" b="1" dirty="0">
              <a:solidFill>
                <a:srgbClr val="C0000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38</a:t>
            </a:fld>
            <a:endParaRPr lang="en-US"/>
          </a:p>
        </p:txBody>
      </p:sp>
      <p:sp>
        <p:nvSpPr>
          <p:cNvPr id="4" name="Rectangle 1"/>
          <p:cNvSpPr>
            <a:spLocks noGrp="1" noChangeArrowheads="1"/>
          </p:cNvSpPr>
          <p:nvPr>
            <p:ph idx="1"/>
          </p:nvPr>
        </p:nvSpPr>
        <p:spPr bwMode="auto">
          <a:xfrm>
            <a:off x="557774" y="986934"/>
            <a:ext cx="7987641" cy="563231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B"/>
                </a:solidFill>
                <a:effectLst/>
                <a:latin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8B"/>
                </a:solidFill>
                <a:effectLst/>
                <a:latin typeface="Consolas" panose="020B0609020204030204" pitchFamily="49" charset="0"/>
              </a:rPr>
              <a:t>class</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2B91AF"/>
                </a:solidFill>
                <a:effectLst/>
                <a:latin typeface="Consolas" panose="020B0609020204030204" pitchFamily="49" charset="0"/>
              </a:rPr>
              <a:t>Website</a:t>
            </a: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808080"/>
                </a:solidFill>
                <a:effectLst/>
                <a:latin typeface="Consolas" panose="020B0609020204030204" pitchFamily="49" charset="0"/>
              </a:rPr>
              <a:t>//fields (or instance variable)</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2B91AF"/>
                </a:solidFill>
                <a:effectLst/>
                <a:latin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webName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20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webAge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808080"/>
                </a:solidFill>
                <a:effectLst/>
                <a:latin typeface="Consolas" panose="020B0609020204030204" pitchFamily="49" charset="0"/>
              </a:rPr>
              <a:t>// constructor</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2B91AF"/>
                </a:solidFill>
                <a:effectLst/>
                <a:latin typeface="Consolas" panose="020B0609020204030204" pitchFamily="49" charset="0"/>
              </a:rPr>
              <a:t>Website</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smtClean="0">
                <a:ln>
                  <a:noFill/>
                </a:ln>
                <a:solidFill>
                  <a:srgbClr val="2B91AF"/>
                </a:solidFill>
                <a:effectLst/>
                <a:latin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rPr>
              <a:t> name, </a:t>
            </a:r>
            <a:r>
              <a:rPr kumimoji="0" lang="en-US" altLang="en-US" sz="20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rPr>
              <a:t> age){ </a:t>
            </a:r>
          </a:p>
          <a:p>
            <a:pPr marL="857250" lvl="2" indent="0">
              <a:lnSpc>
                <a:spcPct val="100000"/>
              </a:lnSpc>
              <a:spcBef>
                <a:spcPct val="0"/>
              </a:spcBef>
              <a:buSzTx/>
              <a:buFontTx/>
              <a:buNone/>
            </a:pPr>
            <a:r>
              <a:rPr kumimoji="0" lang="en-US" altLang="en-US" b="0" i="0" u="none" strike="noStrike" cap="none" normalizeH="0" baseline="0" dirty="0" err="1" smtClean="0">
                <a:ln>
                  <a:noFill/>
                </a:ln>
                <a:solidFill>
                  <a:srgbClr val="000000"/>
                </a:solidFill>
                <a:effectLst/>
                <a:latin typeface="Consolas" panose="020B0609020204030204" pitchFamily="49" charset="0"/>
              </a:rPr>
              <a:t>webName</a:t>
            </a:r>
            <a:r>
              <a:rPr kumimoji="0" lang="en-US" altLang="en-US" b="0" i="0" u="none" strike="noStrike" cap="none" normalizeH="0" baseline="0" dirty="0" smtClean="0">
                <a:ln>
                  <a:noFill/>
                </a:ln>
                <a:solidFill>
                  <a:srgbClr val="000000"/>
                </a:solidFill>
                <a:effectLst/>
                <a:latin typeface="Consolas" panose="020B0609020204030204" pitchFamily="49" charset="0"/>
              </a:rPr>
              <a:t> = name; </a:t>
            </a:r>
          </a:p>
          <a:p>
            <a:pPr marL="857250" lvl="2" indent="0">
              <a:lnSpc>
                <a:spcPct val="100000"/>
              </a:lnSpc>
              <a:spcBef>
                <a:spcPct val="0"/>
              </a:spcBef>
              <a:buSzTx/>
              <a:buFontTx/>
              <a:buNone/>
            </a:pPr>
            <a:r>
              <a:rPr kumimoji="0" lang="en-US" altLang="en-US" b="0" i="0" u="none" strike="noStrike" cap="none" normalizeH="0" baseline="0" dirty="0" err="1" smtClean="0">
                <a:ln>
                  <a:noFill/>
                </a:ln>
                <a:solidFill>
                  <a:srgbClr val="000000"/>
                </a:solidFill>
                <a:effectLst/>
                <a:latin typeface="Consolas" panose="020B0609020204030204" pitchFamily="49" charset="0"/>
              </a:rPr>
              <a:t>webAge</a:t>
            </a:r>
            <a:r>
              <a:rPr kumimoji="0" lang="en-US" altLang="en-US" b="0" i="0" u="none" strike="noStrike" cap="none" normalizeH="0" baseline="0" dirty="0" smtClean="0">
                <a:ln>
                  <a:noFill/>
                </a:ln>
                <a:solidFill>
                  <a:srgbClr val="000000"/>
                </a:solidFill>
                <a:effectLst/>
                <a:latin typeface="Consolas" panose="020B0609020204030204" pitchFamily="49" charset="0"/>
              </a:rPr>
              <a:t> = age;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00008B"/>
                </a:solidFill>
                <a:effectLst/>
                <a:latin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8B"/>
                </a:solidFill>
                <a:effectLst/>
                <a:latin typeface="Consolas" panose="020B0609020204030204" pitchFamily="49" charset="0"/>
              </a:rPr>
              <a:t>static</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8B"/>
                </a:solidFill>
                <a:effectLst/>
                <a:latin typeface="Consolas" panose="020B0609020204030204" pitchFamily="49" charset="0"/>
              </a:rPr>
              <a:t>void</a:t>
            </a:r>
            <a:r>
              <a:rPr kumimoji="0" lang="en-US" altLang="en-US" sz="2000" b="0" i="0" u="none" strike="noStrike" cap="none" normalizeH="0" baseline="0" dirty="0" smtClean="0">
                <a:ln>
                  <a:noFill/>
                </a:ln>
                <a:solidFill>
                  <a:srgbClr val="000000"/>
                </a:solidFill>
                <a:effectLst/>
                <a:latin typeface="Consolas" panose="020B0609020204030204" pitchFamily="49" charset="0"/>
              </a:rPr>
              <a:t> main(</a:t>
            </a:r>
            <a:r>
              <a:rPr kumimoji="0" lang="en-US" altLang="en-US" sz="2000" b="0" i="0" u="none" strike="noStrike" cap="none" normalizeH="0" baseline="0" dirty="0" smtClean="0">
                <a:ln>
                  <a:noFill/>
                </a:ln>
                <a:solidFill>
                  <a:srgbClr val="2B91AF"/>
                </a:solidFill>
                <a:effectLst/>
                <a:latin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857250" lvl="2" indent="0">
              <a:lnSpc>
                <a:spcPct val="100000"/>
              </a:lnSpc>
              <a:spcBef>
                <a:spcPct val="0"/>
              </a:spcBef>
              <a:buSzTx/>
              <a:buFontTx/>
              <a:buNone/>
            </a:pPr>
            <a:r>
              <a:rPr kumimoji="0" lang="en-US" altLang="en-US" b="0" i="0" u="none" strike="noStrike" cap="none" normalizeH="0" baseline="0" dirty="0" smtClean="0">
                <a:ln>
                  <a:noFill/>
                </a:ln>
                <a:solidFill>
                  <a:srgbClr val="808080"/>
                </a:solidFill>
                <a:effectLst/>
                <a:latin typeface="Consolas" panose="020B0609020204030204" pitchFamily="49" charset="0"/>
              </a:rPr>
              <a:t>//Creating objects</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857250" lvl="2" indent="0">
              <a:lnSpc>
                <a:spcPct val="100000"/>
              </a:lnSpc>
              <a:spcBef>
                <a:spcPct val="0"/>
              </a:spcBef>
              <a:buSzTx/>
              <a:buFontTx/>
              <a:buNone/>
            </a:pPr>
            <a:r>
              <a:rPr kumimoji="0" lang="en-US" altLang="en-US" b="0" i="0" u="none" strike="noStrike" cap="none" normalizeH="0" baseline="0" dirty="0" smtClean="0">
                <a:ln>
                  <a:noFill/>
                </a:ln>
                <a:solidFill>
                  <a:srgbClr val="2B91AF"/>
                </a:solidFill>
                <a:effectLst/>
                <a:latin typeface="Consolas" panose="020B0609020204030204" pitchFamily="49" charset="0"/>
              </a:rPr>
              <a:t>Website</a:t>
            </a:r>
            <a:r>
              <a:rPr kumimoji="0" lang="en-US" altLang="en-US" b="0" i="0" u="none" strike="noStrike" cap="none" normalizeH="0" baseline="0" dirty="0" smtClean="0">
                <a:ln>
                  <a:noFill/>
                </a:ln>
                <a:solidFill>
                  <a:srgbClr val="000000"/>
                </a:solidFill>
                <a:effectLst/>
                <a:latin typeface="Consolas" panose="020B0609020204030204" pitchFamily="49" charset="0"/>
              </a:rPr>
              <a:t> obj1 = </a:t>
            </a:r>
            <a:r>
              <a:rPr kumimoji="0" lang="en-US" altLang="en-US" b="0" i="0" u="none" strike="noStrike" cap="none" normalizeH="0" baseline="0" dirty="0" smtClean="0">
                <a:ln>
                  <a:noFill/>
                </a:ln>
                <a:solidFill>
                  <a:srgbClr val="00008B"/>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Website</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800000"/>
                </a:solidFill>
                <a:effectLst/>
                <a:latin typeface="Consolas" panose="020B0609020204030204" pitchFamily="49" charset="0"/>
              </a:rPr>
              <a:t>"</a:t>
            </a:r>
            <a:r>
              <a:rPr kumimoji="0" lang="en-US" altLang="en-US" b="0" i="0" u="none" strike="noStrike" cap="none" normalizeH="0" baseline="0" dirty="0" err="1" smtClean="0">
                <a:ln>
                  <a:noFill/>
                </a:ln>
                <a:solidFill>
                  <a:srgbClr val="800000"/>
                </a:solidFill>
                <a:effectLst/>
                <a:latin typeface="Consolas" panose="020B0609020204030204" pitchFamily="49" charset="0"/>
              </a:rPr>
              <a:t>beginnersbook</a:t>
            </a:r>
            <a:r>
              <a:rPr kumimoji="0" lang="en-US" altLang="en-US" b="0" i="0" u="none" strike="noStrike" cap="none" normalizeH="0" baseline="0" dirty="0" smtClean="0">
                <a:ln>
                  <a:noFill/>
                </a:ln>
                <a:solidFill>
                  <a:srgbClr val="8000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800000"/>
                </a:solidFill>
                <a:effectLst/>
                <a:latin typeface="Consolas" panose="020B0609020204030204" pitchFamily="49" charset="0"/>
              </a:rPr>
              <a:t>5</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857250" lvl="2" indent="0">
              <a:lnSpc>
                <a:spcPct val="100000"/>
              </a:lnSpc>
              <a:spcBef>
                <a:spcPct val="0"/>
              </a:spcBef>
              <a:buSzTx/>
              <a:buFontTx/>
              <a:buNone/>
            </a:pPr>
            <a:r>
              <a:rPr kumimoji="0" lang="en-US" altLang="en-US" b="0" i="0" u="none" strike="noStrike" cap="none" normalizeH="0" baseline="0" dirty="0" smtClean="0">
                <a:ln>
                  <a:noFill/>
                </a:ln>
                <a:solidFill>
                  <a:srgbClr val="2B91AF"/>
                </a:solidFill>
                <a:effectLst/>
                <a:latin typeface="Consolas" panose="020B0609020204030204" pitchFamily="49" charset="0"/>
              </a:rPr>
              <a:t>Website</a:t>
            </a:r>
            <a:r>
              <a:rPr kumimoji="0" lang="en-US" altLang="en-US" b="0" i="0" u="none" strike="noStrike" cap="none" normalizeH="0" baseline="0" dirty="0" smtClean="0">
                <a:ln>
                  <a:noFill/>
                </a:ln>
                <a:solidFill>
                  <a:srgbClr val="000000"/>
                </a:solidFill>
                <a:effectLst/>
                <a:latin typeface="Consolas" panose="020B0609020204030204" pitchFamily="49" charset="0"/>
              </a:rPr>
              <a:t> obj2 = </a:t>
            </a:r>
            <a:r>
              <a:rPr kumimoji="0" lang="en-US" altLang="en-US" b="0" i="0" u="none" strike="noStrike" cap="none" normalizeH="0" baseline="0" dirty="0" smtClean="0">
                <a:ln>
                  <a:noFill/>
                </a:ln>
                <a:solidFill>
                  <a:srgbClr val="00008B"/>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Website</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800000"/>
                </a:solidFill>
                <a:effectLst/>
                <a:latin typeface="Consolas" panose="020B0609020204030204" pitchFamily="49" charset="0"/>
              </a:rPr>
              <a:t>"google"</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800000"/>
                </a:solidFill>
                <a:effectLst/>
                <a:latin typeface="Consolas" panose="020B0609020204030204" pitchFamily="49" charset="0"/>
              </a:rPr>
              <a:t>18</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857250" lvl="2" indent="0">
              <a:lnSpc>
                <a:spcPct val="100000"/>
              </a:lnSpc>
              <a:spcBef>
                <a:spcPct val="0"/>
              </a:spcBef>
              <a:buSzTx/>
              <a:buFontTx/>
              <a:buNone/>
            </a:pPr>
            <a:r>
              <a:rPr kumimoji="0" lang="en-US" altLang="en-US" b="0" i="0" u="none" strike="noStrike" cap="none" normalizeH="0" baseline="0" dirty="0" smtClean="0">
                <a:ln>
                  <a:noFill/>
                </a:ln>
                <a:solidFill>
                  <a:srgbClr val="808080"/>
                </a:solidFill>
                <a:effectLst/>
                <a:latin typeface="Consolas" panose="020B0609020204030204" pitchFamily="49" charset="0"/>
              </a:rPr>
              <a:t>//Accessing object data through reference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857250" lvl="2" indent="0">
              <a:lnSpc>
                <a:spcPct val="100000"/>
              </a:lnSpc>
              <a:spcBef>
                <a:spcPct val="0"/>
              </a:spcBef>
              <a:buSzTx/>
              <a:buFontTx/>
              <a:buNone/>
            </a:pPr>
            <a:r>
              <a:rPr kumimoji="0" lang="en-US" altLang="en-US"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b="0" i="0" u="none" strike="noStrike" cap="none" normalizeH="0" baseline="0" dirty="0" err="1"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8B"/>
                </a:solidFill>
                <a:effectLst/>
                <a:latin typeface="Consolas" panose="020B0609020204030204" pitchFamily="49" charset="0"/>
              </a:rPr>
              <a:t>out</a:t>
            </a:r>
            <a:r>
              <a:rPr kumimoji="0" lang="en-US" altLang="en-US"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b="0" i="0" u="none" strike="noStrike" cap="none" normalizeH="0" baseline="0" dirty="0" smtClean="0">
                <a:ln>
                  <a:noFill/>
                </a:ln>
                <a:solidFill>
                  <a:srgbClr val="000000"/>
                </a:solidFill>
                <a:effectLst/>
                <a:latin typeface="Consolas" panose="020B0609020204030204" pitchFamily="49" charset="0"/>
              </a:rPr>
              <a:t>(obj1.webName+</a:t>
            </a:r>
            <a:r>
              <a:rPr kumimoji="0" lang="en-US" altLang="en-US" b="0" i="0" u="none" strike="noStrike" cap="none" normalizeH="0" baseline="0" dirty="0" smtClean="0">
                <a:ln>
                  <a:noFill/>
                </a:ln>
                <a:solidFill>
                  <a:srgbClr val="800000"/>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+obj1.webAge); </a:t>
            </a:r>
          </a:p>
          <a:p>
            <a:pPr marL="857250" lvl="2" indent="0">
              <a:lnSpc>
                <a:spcPct val="100000"/>
              </a:lnSpc>
              <a:spcBef>
                <a:spcPct val="0"/>
              </a:spcBef>
              <a:buSzTx/>
              <a:buFontTx/>
              <a:buNone/>
            </a:pPr>
            <a:r>
              <a:rPr kumimoji="0" lang="en-US" altLang="en-US"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b="0" i="0" u="none" strike="noStrike" cap="none" normalizeH="0" baseline="0" dirty="0" err="1"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8B"/>
                </a:solidFill>
                <a:effectLst/>
                <a:latin typeface="Consolas" panose="020B0609020204030204" pitchFamily="49" charset="0"/>
              </a:rPr>
              <a:t>out</a:t>
            </a:r>
            <a:r>
              <a:rPr kumimoji="0" lang="en-US" altLang="en-US"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b="0" i="0" u="none" strike="noStrike" cap="none" normalizeH="0" baseline="0" dirty="0" smtClean="0">
                <a:ln>
                  <a:noFill/>
                </a:ln>
                <a:solidFill>
                  <a:srgbClr val="000000"/>
                </a:solidFill>
                <a:effectLst/>
                <a:latin typeface="Consolas" panose="020B0609020204030204" pitchFamily="49" charset="0"/>
              </a:rPr>
              <a:t>(obj2.webName+</a:t>
            </a:r>
            <a:r>
              <a:rPr kumimoji="0" lang="en-US" altLang="en-US" b="0" i="0" u="none" strike="noStrike" cap="none" normalizeH="0" baseline="0" dirty="0" smtClean="0">
                <a:ln>
                  <a:noFill/>
                </a:ln>
                <a:solidFill>
                  <a:srgbClr val="800000"/>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+obj2.webAge); </a:t>
            </a:r>
          </a:p>
          <a:p>
            <a:pPr marL="400050" lvl="1" indent="0">
              <a:lnSpc>
                <a:spcPct val="100000"/>
              </a:lnSpc>
              <a:spcBef>
                <a:spcPct val="0"/>
              </a:spcBef>
              <a:buSzTx/>
              <a:buFontTx/>
              <a:buNone/>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372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9452"/>
            <a:ext cx="9032409" cy="838200"/>
          </a:xfrm>
        </p:spPr>
        <p:txBody>
          <a:bodyPr/>
          <a:lstStyle/>
          <a:p>
            <a:r>
              <a:rPr lang="en-US" dirty="0" smtClean="0"/>
              <a:t>Types of Variables</a:t>
            </a:r>
            <a:endParaRPr lang="en-US" dirty="0"/>
          </a:p>
        </p:txBody>
      </p:sp>
      <p:sp>
        <p:nvSpPr>
          <p:cNvPr id="3" name="Content Placeholder 2"/>
          <p:cNvSpPr>
            <a:spLocks noGrp="1"/>
          </p:cNvSpPr>
          <p:nvPr>
            <p:ph idx="1"/>
          </p:nvPr>
        </p:nvSpPr>
        <p:spPr>
          <a:xfrm>
            <a:off x="26505" y="1096562"/>
            <a:ext cx="8584096" cy="5638800"/>
          </a:xfrm>
        </p:spPr>
        <p:txBody>
          <a:bodyPr/>
          <a:lstStyle/>
          <a:p>
            <a:pPr algn="just"/>
            <a:r>
              <a:rPr lang="en-US" dirty="0"/>
              <a:t>A class can contain any of the following variable types.</a:t>
            </a:r>
          </a:p>
          <a:p>
            <a:pPr lvl="1" algn="just"/>
            <a:r>
              <a:rPr lang="en-US" b="1" dirty="0" smtClean="0"/>
              <a:t>Local </a:t>
            </a:r>
            <a:r>
              <a:rPr lang="en-US" b="1" dirty="0"/>
              <a:t>variables </a:t>
            </a:r>
            <a:r>
              <a:rPr lang="en-US" dirty="0"/>
              <a:t>− </a:t>
            </a:r>
            <a:r>
              <a:rPr lang="en-US" dirty="0">
                <a:solidFill>
                  <a:srgbClr val="C00000"/>
                </a:solidFill>
              </a:rPr>
              <a:t>Variables defined inside methods</a:t>
            </a:r>
            <a:r>
              <a:rPr lang="en-US" dirty="0"/>
              <a:t>, constructors or blocks are called local variables. The variable will be declared and initialized within the method and the variable will be destroyed when the method has completed</a:t>
            </a:r>
            <a:r>
              <a:rPr lang="en-US" dirty="0" smtClean="0"/>
              <a:t>.</a:t>
            </a:r>
          </a:p>
          <a:p>
            <a:pPr lvl="1" algn="just"/>
            <a:endParaRPr lang="en-US" dirty="0"/>
          </a:p>
          <a:p>
            <a:pPr lvl="1" algn="just"/>
            <a:r>
              <a:rPr lang="en-US" b="1" dirty="0" smtClean="0"/>
              <a:t>Instance </a:t>
            </a:r>
            <a:r>
              <a:rPr lang="en-US" b="1" dirty="0"/>
              <a:t>variables </a:t>
            </a:r>
            <a:r>
              <a:rPr lang="en-US" dirty="0"/>
              <a:t>− Instance </a:t>
            </a:r>
            <a:r>
              <a:rPr lang="en-US" dirty="0">
                <a:solidFill>
                  <a:srgbClr val="C00000"/>
                </a:solidFill>
              </a:rPr>
              <a:t>variables are variables within a class but outside any method</a:t>
            </a:r>
            <a:r>
              <a:rPr lang="en-US" dirty="0"/>
              <a:t>. These variables are initialized when the class is instantiated. </a:t>
            </a:r>
            <a:r>
              <a:rPr lang="en-US" dirty="0">
                <a:solidFill>
                  <a:srgbClr val="C00000"/>
                </a:solidFill>
              </a:rPr>
              <a:t>Instance</a:t>
            </a:r>
            <a:r>
              <a:rPr lang="en-US" dirty="0"/>
              <a:t> variables can be accessed from inside any method, constructor or blocks of that particular class</a:t>
            </a:r>
            <a:r>
              <a:rPr lang="en-US" dirty="0" smtClean="0"/>
              <a:t>.</a:t>
            </a:r>
          </a:p>
          <a:p>
            <a:pPr lvl="1" algn="just"/>
            <a:endParaRPr lang="en-US" dirty="0"/>
          </a:p>
          <a:p>
            <a:pPr lvl="1" algn="just"/>
            <a:r>
              <a:rPr lang="en-US" b="1" dirty="0" smtClean="0"/>
              <a:t>Class </a:t>
            </a:r>
            <a:r>
              <a:rPr lang="en-US" b="1" dirty="0"/>
              <a:t>variables </a:t>
            </a:r>
            <a:r>
              <a:rPr lang="en-US" dirty="0"/>
              <a:t>− </a:t>
            </a:r>
            <a:r>
              <a:rPr lang="en-US" dirty="0">
                <a:solidFill>
                  <a:srgbClr val="C00000"/>
                </a:solidFill>
              </a:rPr>
              <a:t>Class variables are variables declared within a class, outside any method, with the </a:t>
            </a:r>
            <a:r>
              <a:rPr lang="en-US" b="1" dirty="0">
                <a:solidFill>
                  <a:srgbClr val="FF0000"/>
                </a:solidFill>
              </a:rPr>
              <a:t>static</a:t>
            </a:r>
            <a:r>
              <a:rPr lang="en-US" dirty="0">
                <a:solidFill>
                  <a:srgbClr val="FF0000"/>
                </a:solidFill>
              </a:rPr>
              <a:t> </a:t>
            </a:r>
            <a:r>
              <a:rPr lang="en-US" dirty="0">
                <a:solidFill>
                  <a:srgbClr val="C00000"/>
                </a:solidFill>
              </a:rPr>
              <a:t>keyword</a:t>
            </a:r>
            <a:r>
              <a:rPr lang="en-US" dirty="0"/>
              <a:t>.</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636772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750985" cy="646331"/>
          </a:xfrm>
          <a:prstGeom prst="rect">
            <a:avLst/>
          </a:prstGeom>
        </p:spPr>
        <p:txBody>
          <a:bodyPr wrap="none">
            <a:spAutoFit/>
          </a:bodyPr>
          <a:lstStyle/>
          <a:p>
            <a:pPr algn="ctr"/>
            <a:r>
              <a:rPr lang="en-US" sz="3600" b="1" dirty="0" smtClean="0">
                <a:solidFill>
                  <a:srgbClr val="C00000"/>
                </a:solidFill>
                <a:effectLst>
                  <a:outerShdw blurRad="38100" dist="38100" dir="2700000" algn="tl">
                    <a:srgbClr val="000000">
                      <a:alpha val="43137"/>
                    </a:srgbClr>
                  </a:outerShdw>
                </a:effectLst>
              </a:rPr>
              <a:t>Object Oriented Programming features</a:t>
            </a:r>
            <a:endParaRPr lang="en-US" sz="3600" b="1" dirty="0">
              <a:solidFill>
                <a:srgbClr val="C00000"/>
              </a:solidFill>
              <a:effectLst>
                <a:outerShdw blurRad="38100" dist="38100" dir="2700000" algn="tl">
                  <a:srgbClr val="000000">
                    <a:alpha val="43137"/>
                  </a:srgbClr>
                </a:outerShdw>
              </a:effectLst>
            </a:endParaRPr>
          </a:p>
        </p:txBody>
      </p:sp>
      <p:pic>
        <p:nvPicPr>
          <p:cNvPr id="36866" name="Picture 2" descr="Object-oriented-programming-features"/>
          <p:cNvPicPr>
            <a:picLocks noChangeAspect="1" noChangeArrowheads="1"/>
          </p:cNvPicPr>
          <p:nvPr/>
        </p:nvPicPr>
        <p:blipFill>
          <a:blip r:embed="rId3"/>
          <a:srcRect/>
          <a:stretch>
            <a:fillRect/>
          </a:stretch>
        </p:blipFill>
        <p:spPr bwMode="auto">
          <a:xfrm>
            <a:off x="1219200" y="1600200"/>
            <a:ext cx="6629400" cy="3737971"/>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452"/>
            <a:ext cx="9032409" cy="838200"/>
          </a:xfrm>
        </p:spPr>
        <p:txBody>
          <a:bodyPr/>
          <a:lstStyle/>
          <a:p>
            <a:r>
              <a:rPr lang="en-US" dirty="0"/>
              <a:t>Local Variables</a:t>
            </a:r>
          </a:p>
        </p:txBody>
      </p:sp>
      <p:sp>
        <p:nvSpPr>
          <p:cNvPr id="3" name="Content Placeholder 2"/>
          <p:cNvSpPr>
            <a:spLocks noGrp="1"/>
          </p:cNvSpPr>
          <p:nvPr>
            <p:ph idx="1"/>
          </p:nvPr>
        </p:nvSpPr>
        <p:spPr>
          <a:xfrm>
            <a:off x="111591" y="1083310"/>
            <a:ext cx="9032409" cy="5638800"/>
          </a:xfrm>
        </p:spPr>
        <p:txBody>
          <a:bodyPr/>
          <a:lstStyle/>
          <a:p>
            <a:pPr algn="just"/>
            <a:r>
              <a:rPr lang="en-US" dirty="0"/>
              <a:t>Local </a:t>
            </a:r>
            <a:r>
              <a:rPr lang="en-US" dirty="0">
                <a:solidFill>
                  <a:srgbClr val="C00000"/>
                </a:solidFill>
              </a:rPr>
              <a:t>variables are declared in methods, constructors, or blocks.</a:t>
            </a:r>
          </a:p>
          <a:p>
            <a:pPr algn="just"/>
            <a:r>
              <a:rPr lang="en-US" dirty="0" smtClean="0"/>
              <a:t>Local </a:t>
            </a:r>
            <a:r>
              <a:rPr lang="en-US" dirty="0"/>
              <a:t>variables are created when the method, constructor or block is entered and the variable will be destroyed once it exits the method, constructor, or block.</a:t>
            </a:r>
          </a:p>
          <a:p>
            <a:pPr algn="just"/>
            <a:r>
              <a:rPr lang="en-US" dirty="0" smtClean="0">
                <a:solidFill>
                  <a:srgbClr val="C00000"/>
                </a:solidFill>
              </a:rPr>
              <a:t>Access </a:t>
            </a:r>
            <a:r>
              <a:rPr lang="en-US" dirty="0">
                <a:solidFill>
                  <a:srgbClr val="C00000"/>
                </a:solidFill>
              </a:rPr>
              <a:t>modifiers cannot be used for local variables</a:t>
            </a:r>
            <a:r>
              <a:rPr lang="en-US" dirty="0"/>
              <a:t>.</a:t>
            </a:r>
          </a:p>
          <a:p>
            <a:pPr algn="just"/>
            <a:r>
              <a:rPr lang="en-US" dirty="0" smtClean="0"/>
              <a:t>Local </a:t>
            </a:r>
            <a:r>
              <a:rPr lang="en-US" dirty="0"/>
              <a:t>variables are visible only within the declared method, constructor, or block.</a:t>
            </a:r>
          </a:p>
          <a:p>
            <a:pPr algn="just"/>
            <a:r>
              <a:rPr lang="en-US" dirty="0" smtClean="0"/>
              <a:t>Local </a:t>
            </a:r>
            <a:r>
              <a:rPr lang="en-US" dirty="0"/>
              <a:t>variables are implemented at stack level internally.</a:t>
            </a:r>
          </a:p>
          <a:p>
            <a:pPr algn="just"/>
            <a:r>
              <a:rPr lang="en-US" dirty="0" smtClean="0"/>
              <a:t>There </a:t>
            </a:r>
            <a:r>
              <a:rPr lang="en-US" dirty="0"/>
              <a:t>is </a:t>
            </a:r>
            <a:r>
              <a:rPr lang="en-US" dirty="0">
                <a:solidFill>
                  <a:srgbClr val="C00000"/>
                </a:solidFill>
              </a:rPr>
              <a:t>no default value for local variables</a:t>
            </a:r>
            <a:r>
              <a:rPr lang="en-US" dirty="0"/>
              <a:t>, so local variables should be declared and an initial value should be assigned before the first use..</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Tree>
    <p:extLst>
      <p:ext uri="{BB962C8B-B14F-4D97-AF65-F5344CB8AC3E}">
        <p14:creationId xmlns:p14="http://schemas.microsoft.com/office/powerpoint/2010/main" val="265800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432"/>
            <a:ext cx="9032409" cy="838200"/>
          </a:xfrm>
        </p:spPr>
        <p:txBody>
          <a:bodyPr/>
          <a:lstStyle/>
          <a:p>
            <a:r>
              <a:rPr lang="en-US" dirty="0"/>
              <a:t>Local Variables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sp>
        <p:nvSpPr>
          <p:cNvPr id="4" name="Rectangle 1"/>
          <p:cNvSpPr>
            <a:spLocks noGrp="1" noChangeArrowheads="1"/>
          </p:cNvSpPr>
          <p:nvPr>
            <p:ph idx="1"/>
          </p:nvPr>
        </p:nvSpPr>
        <p:spPr bwMode="auto">
          <a:xfrm>
            <a:off x="111502" y="1367525"/>
            <a:ext cx="8956298" cy="33868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pupAge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age=0</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age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age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7</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"Puppy age is :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new</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pupAge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93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Instance Variables</a:t>
            </a:r>
          </a:p>
        </p:txBody>
      </p:sp>
      <p:sp>
        <p:nvSpPr>
          <p:cNvPr id="3" name="Content Placeholder 2"/>
          <p:cNvSpPr>
            <a:spLocks noGrp="1"/>
          </p:cNvSpPr>
          <p:nvPr>
            <p:ph idx="1"/>
          </p:nvPr>
        </p:nvSpPr>
        <p:spPr>
          <a:xfrm>
            <a:off x="35391" y="1083310"/>
            <a:ext cx="9032409" cy="5638800"/>
          </a:xfrm>
        </p:spPr>
        <p:txBody>
          <a:bodyPr/>
          <a:lstStyle/>
          <a:p>
            <a:pPr algn="just"/>
            <a:r>
              <a:rPr lang="en-US" dirty="0" smtClean="0"/>
              <a:t>Instance </a:t>
            </a:r>
            <a:r>
              <a:rPr lang="en-US" dirty="0"/>
              <a:t>variables are </a:t>
            </a:r>
            <a:r>
              <a:rPr lang="en-US" dirty="0">
                <a:solidFill>
                  <a:srgbClr val="C00000"/>
                </a:solidFill>
              </a:rPr>
              <a:t>declared in a class, but outside a method, constructor or any block</a:t>
            </a:r>
            <a:r>
              <a:rPr lang="en-US" dirty="0"/>
              <a:t>.</a:t>
            </a:r>
          </a:p>
          <a:p>
            <a:pPr algn="just"/>
            <a:r>
              <a:rPr lang="en-US" dirty="0" smtClean="0"/>
              <a:t>Instance </a:t>
            </a:r>
            <a:r>
              <a:rPr lang="en-US" dirty="0"/>
              <a:t>variables are created when an object is created with the use of the keyword 'new' and destroyed when the object is destroyed.</a:t>
            </a:r>
          </a:p>
          <a:p>
            <a:pPr algn="just"/>
            <a:r>
              <a:rPr lang="en-US" b="1" dirty="0" smtClean="0"/>
              <a:t>Access </a:t>
            </a:r>
            <a:r>
              <a:rPr lang="en-US" b="1" dirty="0"/>
              <a:t>modifiers can be given for instance variables.</a:t>
            </a:r>
          </a:p>
          <a:p>
            <a:pPr algn="just"/>
            <a:r>
              <a:rPr lang="en-US" dirty="0" smtClean="0"/>
              <a:t>The </a:t>
            </a:r>
            <a:r>
              <a:rPr lang="en-US" dirty="0"/>
              <a:t>instance variables are visible for all methods, constructors and block in the class. Normally, it is recommended to make these variables private (access level). </a:t>
            </a:r>
            <a:endParaRPr lang="en-US" dirty="0" smtClean="0"/>
          </a:p>
          <a:p>
            <a:pPr algn="just"/>
            <a:r>
              <a:rPr lang="en-US" dirty="0" smtClean="0"/>
              <a:t>Instance </a:t>
            </a:r>
            <a:r>
              <a:rPr lang="en-US" dirty="0">
                <a:solidFill>
                  <a:srgbClr val="C00000"/>
                </a:solidFill>
              </a:rPr>
              <a:t>variables have default values</a:t>
            </a:r>
            <a:r>
              <a:rPr lang="en-US" dirty="0"/>
              <a:t>. For </a:t>
            </a:r>
            <a:r>
              <a:rPr lang="en-US" dirty="0">
                <a:solidFill>
                  <a:srgbClr val="C00000"/>
                </a:solidFill>
              </a:rPr>
              <a:t>numbers, the default value is 0</a:t>
            </a:r>
            <a:r>
              <a:rPr lang="en-US" dirty="0"/>
              <a:t>, for </a:t>
            </a:r>
            <a:r>
              <a:rPr lang="en-US" dirty="0">
                <a:solidFill>
                  <a:srgbClr val="C00000"/>
                </a:solidFill>
              </a:rPr>
              <a:t>Booleans it is false</a:t>
            </a:r>
            <a:r>
              <a:rPr lang="en-US" dirty="0"/>
              <a:t>, and for </a:t>
            </a:r>
            <a:r>
              <a:rPr lang="en-US" dirty="0">
                <a:solidFill>
                  <a:srgbClr val="C00000"/>
                </a:solidFill>
              </a:rPr>
              <a:t>object references it is null</a:t>
            </a:r>
            <a:r>
              <a:rPr lang="en-US" dirty="0"/>
              <a:t>. Values can be assigned during the declaration or within the constructor</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spTree>
    <p:extLst>
      <p:ext uri="{BB962C8B-B14F-4D97-AF65-F5344CB8AC3E}">
        <p14:creationId xmlns:p14="http://schemas.microsoft.com/office/powerpoint/2010/main" val="229325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Instance Variables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
        <p:nvSpPr>
          <p:cNvPr id="5" name="Rectangle 1"/>
          <p:cNvSpPr>
            <a:spLocks noGrp="1" noChangeArrowheads="1"/>
          </p:cNvSpPr>
          <p:nvPr>
            <p:ph idx="1"/>
          </p:nvPr>
        </p:nvSpPr>
        <p:spPr bwMode="auto">
          <a:xfrm>
            <a:off x="152400" y="1098549"/>
            <a:ext cx="9263884" cy="55104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11426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Employee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this instance variable is visible for any child class.</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salary variable is visible in Employee class only.</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private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double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salary</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The name variable is assigned in the constructor.</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Employee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empName</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The salary variable is assigned a value.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setSalary</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double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empSal</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empSal</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This method prints the employee details.</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printEmp</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"name : "</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"salary :"</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salary</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lang="en-US" altLang="en-US" sz="1900" dirty="0">
                <a:solidFill>
                  <a:srgbClr val="000000"/>
                </a:solidFill>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Employee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empOne</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new</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Employee</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Ransika</a:t>
            </a:r>
            <a:r>
              <a:rPr kumimoji="0" lang="en-US" altLang="en-US" sz="1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empOne</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setSalary</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1000</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empOne</a:t>
            </a:r>
            <a:r>
              <a:rPr kumimoji="0" lang="en-US" altLang="en-US" sz="19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printEmp</a:t>
            </a: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400050" lvl="1" indent="0">
              <a:lnSpc>
                <a:spcPct val="100000"/>
              </a:lnSpc>
              <a:spcBef>
                <a:spcPct val="0"/>
              </a:spcBef>
              <a:buSzTx/>
              <a:buFontTx/>
              <a:buNone/>
            </a:pP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smtClean="0">
                <a:ln>
                  <a:noFill/>
                </a:ln>
                <a:solidFill>
                  <a:schemeClr val="tx1"/>
                </a:solidFill>
                <a:effectLst/>
              </a:rPr>
              <a:t> </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205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Class/Static Variables</a:t>
            </a:r>
          </a:p>
        </p:txBody>
      </p:sp>
      <p:sp>
        <p:nvSpPr>
          <p:cNvPr id="3" name="Content Placeholder 2"/>
          <p:cNvSpPr>
            <a:spLocks noGrp="1"/>
          </p:cNvSpPr>
          <p:nvPr>
            <p:ph idx="1"/>
          </p:nvPr>
        </p:nvSpPr>
        <p:spPr>
          <a:xfrm>
            <a:off x="124843" y="1089936"/>
            <a:ext cx="8333357" cy="5638800"/>
          </a:xfrm>
        </p:spPr>
        <p:txBody>
          <a:bodyPr/>
          <a:lstStyle/>
          <a:p>
            <a:r>
              <a:rPr lang="en-US" dirty="0"/>
              <a:t>Class v</a:t>
            </a:r>
            <a:r>
              <a:rPr lang="en-US" dirty="0">
                <a:solidFill>
                  <a:srgbClr val="C00000"/>
                </a:solidFill>
              </a:rPr>
              <a:t>ariables also known as static variables are declared with the static keyword in a class, but outside a method, constructor or a block</a:t>
            </a:r>
            <a:r>
              <a:rPr lang="en-US" dirty="0"/>
              <a:t>.</a:t>
            </a:r>
          </a:p>
          <a:p>
            <a:r>
              <a:rPr lang="en-US" dirty="0"/>
              <a:t>There would </a:t>
            </a:r>
            <a:r>
              <a:rPr lang="en-US" dirty="0">
                <a:solidFill>
                  <a:srgbClr val="C00000"/>
                </a:solidFill>
              </a:rPr>
              <a:t>only be </a:t>
            </a:r>
            <a:r>
              <a:rPr lang="en-US" b="1" dirty="0">
                <a:solidFill>
                  <a:srgbClr val="C00000"/>
                </a:solidFill>
              </a:rPr>
              <a:t>one copy </a:t>
            </a:r>
            <a:r>
              <a:rPr lang="en-US" dirty="0">
                <a:solidFill>
                  <a:srgbClr val="C00000"/>
                </a:solidFill>
              </a:rPr>
              <a:t>of each class variable per class</a:t>
            </a:r>
            <a:r>
              <a:rPr lang="en-US" dirty="0"/>
              <a:t>, regardless of how many objects are created from it.</a:t>
            </a:r>
          </a:p>
          <a:p>
            <a:r>
              <a:rPr lang="en-US" dirty="0"/>
              <a:t>Static variables are rarely used other than being declared as constants</a:t>
            </a:r>
            <a:r>
              <a:rPr lang="en-US" dirty="0">
                <a:solidFill>
                  <a:srgbClr val="C00000"/>
                </a:solidFill>
              </a:rPr>
              <a:t>. Constants are variables that are declared as public/private, final, and static</a:t>
            </a:r>
            <a:r>
              <a:rPr lang="en-US" dirty="0"/>
              <a:t>. </a:t>
            </a:r>
            <a:r>
              <a:rPr lang="en-US" dirty="0">
                <a:solidFill>
                  <a:srgbClr val="C00000"/>
                </a:solidFill>
              </a:rPr>
              <a:t>Constant variables never change from their initial value</a:t>
            </a:r>
            <a:r>
              <a:rPr lang="en-US" dirty="0"/>
              <a:t>.</a:t>
            </a:r>
          </a:p>
          <a:p>
            <a:r>
              <a:rPr lang="en-US" dirty="0" smtClean="0"/>
              <a:t>Static </a:t>
            </a:r>
            <a:r>
              <a:rPr lang="en-US" dirty="0"/>
              <a:t>variables are created when the program starts and destroyed when the program stops</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44</a:t>
            </a:fld>
            <a:endParaRPr lang="en-US"/>
          </a:p>
        </p:txBody>
      </p:sp>
    </p:spTree>
    <p:extLst>
      <p:ext uri="{BB962C8B-B14F-4D97-AF65-F5344CB8AC3E}">
        <p14:creationId xmlns:p14="http://schemas.microsoft.com/office/powerpoint/2010/main" val="154200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Class/Static Variables</a:t>
            </a:r>
          </a:p>
        </p:txBody>
      </p:sp>
      <p:sp>
        <p:nvSpPr>
          <p:cNvPr id="3" name="Content Placeholder 2"/>
          <p:cNvSpPr>
            <a:spLocks noGrp="1"/>
          </p:cNvSpPr>
          <p:nvPr>
            <p:ph idx="1"/>
          </p:nvPr>
        </p:nvSpPr>
        <p:spPr>
          <a:xfrm>
            <a:off x="111591" y="1205948"/>
            <a:ext cx="9032409" cy="5638800"/>
          </a:xfrm>
        </p:spPr>
        <p:txBody>
          <a:bodyPr>
            <a:normAutofit lnSpcReduction="10000"/>
          </a:bodyPr>
          <a:lstStyle/>
          <a:p>
            <a:r>
              <a:rPr lang="en-US" dirty="0">
                <a:solidFill>
                  <a:srgbClr val="C00000"/>
                </a:solidFill>
              </a:rPr>
              <a:t>Visibility is similar to instance variables</a:t>
            </a:r>
            <a:r>
              <a:rPr lang="en-US" dirty="0"/>
              <a:t>. However, most static variables are declared public since they must be available for users of the class.</a:t>
            </a:r>
          </a:p>
          <a:p>
            <a:r>
              <a:rPr lang="en-US" dirty="0">
                <a:solidFill>
                  <a:srgbClr val="C00000"/>
                </a:solidFill>
              </a:rPr>
              <a:t>Default values are same as instance variables</a:t>
            </a:r>
            <a:r>
              <a:rPr lang="en-US" dirty="0"/>
              <a:t>. For numbers, the default value is 0; for Booleans, it is false; and for object references, it is null. Values can be assigned during the declaration or within the constructor. Additionally, values can be assigned in special static initializer blocks.</a:t>
            </a:r>
          </a:p>
          <a:p>
            <a:r>
              <a:rPr lang="en-US" dirty="0">
                <a:solidFill>
                  <a:srgbClr val="C00000"/>
                </a:solidFill>
              </a:rPr>
              <a:t>Static variables can be accessed by calling with the class name</a:t>
            </a:r>
            <a:r>
              <a:rPr lang="en-US" dirty="0"/>
              <a:t> </a:t>
            </a:r>
            <a:r>
              <a:rPr lang="en-US" i="1" dirty="0" err="1" smtClean="0"/>
              <a:t>ClassName.variableName</a:t>
            </a:r>
            <a:r>
              <a:rPr lang="en-US" dirty="0"/>
              <a:t>.</a:t>
            </a:r>
          </a:p>
          <a:p>
            <a:r>
              <a:rPr lang="en-US" dirty="0"/>
              <a:t>When declaring class variables as public static final, then </a:t>
            </a:r>
            <a:r>
              <a:rPr lang="en-US" dirty="0">
                <a:solidFill>
                  <a:srgbClr val="C00000"/>
                </a:solidFill>
              </a:rPr>
              <a:t>variable names (constants) are all in upper case</a:t>
            </a:r>
            <a:r>
              <a:rPr lang="en-US" dirty="0"/>
              <a:t>. If the static variables are not public and final, the naming syntax is the same as instance and local variables.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45</a:t>
            </a:fld>
            <a:endParaRPr lang="en-US"/>
          </a:p>
        </p:txBody>
      </p:sp>
    </p:spTree>
    <p:extLst>
      <p:ext uri="{BB962C8B-B14F-4D97-AF65-F5344CB8AC3E}">
        <p14:creationId xmlns:p14="http://schemas.microsoft.com/office/powerpoint/2010/main" val="333239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Class/Static Variables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sp>
        <p:nvSpPr>
          <p:cNvPr id="7" name="Rectangle 2"/>
          <p:cNvSpPr>
            <a:spLocks noGrp="1" noChangeArrowheads="1"/>
          </p:cNvSpPr>
          <p:nvPr>
            <p:ph idx="1"/>
          </p:nvPr>
        </p:nvSpPr>
        <p:spPr bwMode="auto">
          <a:xfrm>
            <a:off x="88900" y="2179162"/>
            <a:ext cx="8966200" cy="30328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11426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Employee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salary variable is a private static variable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private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salary</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DEPARTMENT is a constant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final</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DEPT</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"Development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salary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1000</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DEPT</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"average</a:t>
            </a:r>
            <a:r>
              <a:rPr kumimoji="0" lang="en-US" altLang="en-US" sz="2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salary:"</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18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304800"/>
            <a:ext cx="6807248"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Method Overloading in Java</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219200"/>
            <a:ext cx="8534400" cy="4585871"/>
          </a:xfrm>
          <a:prstGeom prst="rect">
            <a:avLst/>
          </a:prstGeom>
        </p:spPr>
        <p:txBody>
          <a:bodyPr wrap="square">
            <a:spAutoFit/>
          </a:bodyPr>
          <a:lstStyle/>
          <a:p>
            <a:pPr algn="just">
              <a:spcAft>
                <a:spcPts val="1200"/>
              </a:spcAft>
              <a:buFont typeface="Arial" pitchFamily="34" charset="0"/>
              <a:buChar char="•"/>
            </a:pPr>
            <a:r>
              <a:rPr lang="en-US" sz="2800" dirty="0" smtClean="0"/>
              <a:t> If a class have multiple methods by same name but different parameters, it is known as Method Overloading.</a:t>
            </a:r>
          </a:p>
          <a:p>
            <a:pPr algn="just">
              <a:spcAft>
                <a:spcPts val="1200"/>
              </a:spcAft>
              <a:buFont typeface="Arial" pitchFamily="34" charset="0"/>
              <a:buChar char="•"/>
            </a:pPr>
            <a:r>
              <a:rPr lang="en-US" sz="2800" dirty="0" smtClean="0"/>
              <a:t> Method overloading increases the readability of the program.</a:t>
            </a:r>
          </a:p>
          <a:p>
            <a:pPr algn="just">
              <a:spcAft>
                <a:spcPts val="1200"/>
              </a:spcAft>
              <a:buFont typeface="Arial" pitchFamily="34" charset="0"/>
              <a:buChar char="•"/>
            </a:pPr>
            <a:r>
              <a:rPr lang="en-US" sz="2800" dirty="0" smtClean="0"/>
              <a:t> In java, Method Overloading is not possible by changing the return type of the method.</a:t>
            </a:r>
          </a:p>
          <a:p>
            <a:pPr algn="just">
              <a:spcAft>
                <a:spcPts val="1200"/>
              </a:spcAft>
              <a:buFont typeface="Arial" pitchFamily="34" charset="0"/>
              <a:buChar char="•"/>
            </a:pPr>
            <a:r>
              <a:rPr lang="en-US" sz="2800" dirty="0" smtClean="0"/>
              <a:t> There are two ways to overload the method in java</a:t>
            </a:r>
            <a:br>
              <a:rPr lang="en-US" sz="2800" dirty="0" smtClean="0"/>
            </a:br>
            <a:r>
              <a:rPr lang="en-US" sz="2800" dirty="0" smtClean="0"/>
              <a:t>     - By changing number of arguments</a:t>
            </a:r>
          </a:p>
          <a:p>
            <a:pPr algn="just">
              <a:spcAft>
                <a:spcPts val="1200"/>
              </a:spcAft>
            </a:pPr>
            <a:r>
              <a:rPr lang="en-US" sz="2800" dirty="0" smtClean="0"/>
              <a:t>     - By changing the data type</a:t>
            </a:r>
            <a:endParaRPr lang="en-US" sz="2800" dirty="0"/>
          </a:p>
        </p:txBody>
      </p:sp>
    </p:spTree>
    <p:extLst>
      <p:ext uri="{BB962C8B-B14F-4D97-AF65-F5344CB8AC3E}">
        <p14:creationId xmlns:p14="http://schemas.microsoft.com/office/powerpoint/2010/main" val="4362978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8420254"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Example-1 of Method Overloading</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81000" y="1143000"/>
            <a:ext cx="8229600" cy="5693866"/>
          </a:xfrm>
          <a:prstGeom prst="rect">
            <a:avLst/>
          </a:prstGeom>
        </p:spPr>
        <p:txBody>
          <a:bodyPr wrap="square">
            <a:spAutoFit/>
          </a:bodyPr>
          <a:lstStyle/>
          <a:p>
            <a:r>
              <a:rPr lang="en-US" sz="2800" dirty="0" smtClean="0"/>
              <a:t>class Calculation{  </a:t>
            </a:r>
          </a:p>
          <a:p>
            <a:r>
              <a:rPr lang="en-US" sz="2800" dirty="0" smtClean="0"/>
              <a:t>  void sum(</a:t>
            </a:r>
            <a:r>
              <a:rPr lang="en-US" sz="2800" dirty="0" err="1" smtClean="0"/>
              <a:t>int</a:t>
            </a:r>
            <a:r>
              <a:rPr lang="en-US" sz="2800" dirty="0" smtClean="0"/>
              <a:t> </a:t>
            </a:r>
            <a:r>
              <a:rPr lang="en-US" sz="2800" dirty="0" err="1" smtClean="0"/>
              <a:t>a,int</a:t>
            </a:r>
            <a:r>
              <a:rPr lang="en-US" sz="2800" dirty="0" smtClean="0"/>
              <a:t> b){</a:t>
            </a:r>
          </a:p>
          <a:p>
            <a:r>
              <a:rPr lang="en-US" sz="2800" dirty="0" smtClean="0"/>
              <a:t>	</a:t>
            </a:r>
            <a:r>
              <a:rPr lang="en-US" sz="2800" dirty="0" err="1" smtClean="0"/>
              <a:t>System.out.println</a:t>
            </a:r>
            <a:r>
              <a:rPr lang="en-US" sz="2800" dirty="0" smtClean="0"/>
              <a:t>(</a:t>
            </a:r>
            <a:r>
              <a:rPr lang="en-US" sz="2800" dirty="0" err="1" smtClean="0"/>
              <a:t>a+b</a:t>
            </a:r>
            <a:r>
              <a:rPr lang="en-US" sz="2800" dirty="0" smtClean="0"/>
              <a:t>);</a:t>
            </a:r>
          </a:p>
          <a:p>
            <a:r>
              <a:rPr lang="en-US" sz="2800" dirty="0" smtClean="0"/>
              <a:t>	}  </a:t>
            </a:r>
          </a:p>
          <a:p>
            <a:r>
              <a:rPr lang="en-US" sz="2800" dirty="0" smtClean="0"/>
              <a:t>  void sum(</a:t>
            </a:r>
            <a:r>
              <a:rPr lang="en-US" sz="2800" dirty="0" err="1" smtClean="0"/>
              <a:t>int</a:t>
            </a:r>
            <a:r>
              <a:rPr lang="en-US" sz="2800" dirty="0" smtClean="0"/>
              <a:t> </a:t>
            </a:r>
            <a:r>
              <a:rPr lang="en-US" sz="2800" dirty="0" err="1" smtClean="0"/>
              <a:t>a,int</a:t>
            </a:r>
            <a:r>
              <a:rPr lang="en-US" sz="2800" dirty="0" smtClean="0"/>
              <a:t> </a:t>
            </a:r>
            <a:r>
              <a:rPr lang="en-US" sz="2800" dirty="0" err="1" smtClean="0"/>
              <a:t>b,int</a:t>
            </a:r>
            <a:r>
              <a:rPr lang="en-US" sz="2800" dirty="0" smtClean="0"/>
              <a:t> c){</a:t>
            </a:r>
          </a:p>
          <a:p>
            <a:r>
              <a:rPr lang="en-US" sz="2800" dirty="0" smtClean="0"/>
              <a:t>	</a:t>
            </a:r>
            <a:r>
              <a:rPr lang="en-US" sz="2800" dirty="0" err="1" smtClean="0"/>
              <a:t>System.out.println</a:t>
            </a:r>
            <a:r>
              <a:rPr lang="en-US" sz="2800" dirty="0" smtClean="0"/>
              <a:t>(</a:t>
            </a:r>
            <a:r>
              <a:rPr lang="en-US" sz="2800" dirty="0" err="1" smtClean="0"/>
              <a:t>a+b+c</a:t>
            </a:r>
            <a:r>
              <a:rPr lang="en-US" sz="2800" dirty="0" smtClean="0"/>
              <a:t>);</a:t>
            </a:r>
          </a:p>
          <a:p>
            <a:r>
              <a:rPr lang="en-US" sz="2800" dirty="0" smtClean="0"/>
              <a:t>}  </a:t>
            </a:r>
          </a:p>
          <a:p>
            <a:r>
              <a:rPr lang="en-US" sz="2800" dirty="0" smtClean="0"/>
              <a:t>  public static void main(String </a:t>
            </a:r>
            <a:r>
              <a:rPr lang="en-US" sz="2800" dirty="0" err="1" smtClean="0"/>
              <a:t>args</a:t>
            </a:r>
            <a:r>
              <a:rPr lang="en-US" sz="2800" dirty="0" smtClean="0"/>
              <a:t>[]){  </a:t>
            </a:r>
          </a:p>
          <a:p>
            <a:pPr lvl="1"/>
            <a:r>
              <a:rPr lang="en-US" sz="2800" dirty="0" smtClean="0"/>
              <a:t>  Calculation </a:t>
            </a:r>
            <a:r>
              <a:rPr lang="en-US" sz="2800" dirty="0" err="1" smtClean="0"/>
              <a:t>obj</a:t>
            </a:r>
            <a:r>
              <a:rPr lang="en-US" sz="2800" dirty="0" smtClean="0"/>
              <a:t>=new Calculation();  </a:t>
            </a:r>
          </a:p>
          <a:p>
            <a:pPr lvl="1"/>
            <a:r>
              <a:rPr lang="en-US" sz="2800" dirty="0" smtClean="0"/>
              <a:t>  obj.sum(10,10,10);  </a:t>
            </a:r>
          </a:p>
          <a:p>
            <a:pPr lvl="1"/>
            <a:r>
              <a:rPr lang="en-US" sz="2800" dirty="0" smtClean="0"/>
              <a:t>  obj.sum(20,20);  </a:t>
            </a:r>
          </a:p>
          <a:p>
            <a:r>
              <a:rPr lang="en-US" sz="2800" dirty="0" smtClean="0"/>
              <a:t>  }  </a:t>
            </a:r>
          </a:p>
          <a:p>
            <a:r>
              <a:rPr lang="en-US" sz="2800" dirty="0" smtClean="0"/>
              <a:t>} </a:t>
            </a:r>
            <a:endParaRPr lang="en-US" sz="2800" dirty="0"/>
          </a:p>
        </p:txBody>
      </p:sp>
    </p:spTree>
    <p:extLst>
      <p:ext uri="{BB962C8B-B14F-4D97-AF65-F5344CB8AC3E}">
        <p14:creationId xmlns:p14="http://schemas.microsoft.com/office/powerpoint/2010/main" val="2315314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763000" cy="4893647"/>
          </a:xfrm>
          <a:prstGeom prst="rect">
            <a:avLst/>
          </a:prstGeom>
        </p:spPr>
        <p:txBody>
          <a:bodyPr wrap="square">
            <a:spAutoFit/>
          </a:bodyPr>
          <a:lstStyle/>
          <a:p>
            <a:r>
              <a:rPr lang="en-US" sz="2400" dirty="0" smtClean="0"/>
              <a:t>class Calculation2{  </a:t>
            </a:r>
          </a:p>
          <a:p>
            <a:r>
              <a:rPr lang="en-US" sz="2400" dirty="0" smtClean="0"/>
              <a:t>  void sum(</a:t>
            </a:r>
            <a:r>
              <a:rPr lang="en-US" sz="2400" dirty="0" err="1" smtClean="0"/>
              <a:t>int</a:t>
            </a:r>
            <a:r>
              <a:rPr lang="en-US" sz="2400" dirty="0" smtClean="0"/>
              <a:t> </a:t>
            </a:r>
            <a:r>
              <a:rPr lang="en-US" sz="2400" dirty="0" err="1" smtClean="0"/>
              <a:t>a,int</a:t>
            </a:r>
            <a:r>
              <a:rPr lang="en-US" sz="2400" dirty="0" smtClean="0"/>
              <a:t> b){</a:t>
            </a:r>
          </a:p>
          <a:p>
            <a:r>
              <a:rPr lang="en-US" sz="2400" dirty="0" smtClean="0"/>
              <a:t>	</a:t>
            </a:r>
            <a:r>
              <a:rPr lang="en-US" sz="2400" dirty="0" err="1" smtClean="0"/>
              <a:t>System.out.println</a:t>
            </a:r>
            <a:r>
              <a:rPr lang="en-US" sz="2400" dirty="0" smtClean="0"/>
              <a:t>(</a:t>
            </a:r>
            <a:r>
              <a:rPr lang="en-US" sz="2400" dirty="0" err="1" smtClean="0"/>
              <a:t>a+b</a:t>
            </a:r>
            <a:r>
              <a:rPr lang="en-US" sz="2400" dirty="0" smtClean="0"/>
              <a:t>);</a:t>
            </a:r>
          </a:p>
          <a:p>
            <a:r>
              <a:rPr lang="en-US" sz="2400" dirty="0" smtClean="0"/>
              <a:t>	}  </a:t>
            </a:r>
          </a:p>
          <a:p>
            <a:r>
              <a:rPr lang="en-US" sz="2400" dirty="0" smtClean="0"/>
              <a:t>  void sum(double </a:t>
            </a:r>
            <a:r>
              <a:rPr lang="en-US" sz="2400" dirty="0" err="1" smtClean="0"/>
              <a:t>a,double</a:t>
            </a:r>
            <a:r>
              <a:rPr lang="en-US" sz="2400" dirty="0" smtClean="0"/>
              <a:t> b){</a:t>
            </a:r>
          </a:p>
          <a:p>
            <a:r>
              <a:rPr lang="en-US" sz="2400" dirty="0" smtClean="0"/>
              <a:t>	</a:t>
            </a:r>
            <a:r>
              <a:rPr lang="en-US" sz="2400" dirty="0" err="1" smtClean="0"/>
              <a:t>System.out.println</a:t>
            </a:r>
            <a:r>
              <a:rPr lang="en-US" sz="2400" dirty="0" smtClean="0"/>
              <a:t>(</a:t>
            </a:r>
            <a:r>
              <a:rPr lang="en-US" sz="2400" dirty="0" err="1" smtClean="0"/>
              <a:t>a+b</a:t>
            </a:r>
            <a:r>
              <a:rPr lang="en-US" sz="2400" dirty="0" smtClean="0"/>
              <a:t>);</a:t>
            </a:r>
          </a:p>
          <a:p>
            <a:r>
              <a:rPr lang="en-US" sz="2400" dirty="0" smtClean="0"/>
              <a:t>	}  </a:t>
            </a:r>
          </a:p>
          <a:p>
            <a:r>
              <a:rPr lang="en-US" sz="2400" dirty="0" smtClean="0"/>
              <a:t>  public static void main(String </a:t>
            </a:r>
            <a:r>
              <a:rPr lang="en-US" sz="2400" dirty="0" err="1" smtClean="0"/>
              <a:t>args</a:t>
            </a:r>
            <a:r>
              <a:rPr lang="en-US" sz="2400" dirty="0" smtClean="0"/>
              <a:t>[]){  </a:t>
            </a:r>
          </a:p>
          <a:p>
            <a:pPr lvl="2"/>
            <a:r>
              <a:rPr lang="en-US" sz="2400" dirty="0" smtClean="0"/>
              <a:t>  Calculation2 </a:t>
            </a:r>
            <a:r>
              <a:rPr lang="en-US" sz="2400" dirty="0" err="1" smtClean="0"/>
              <a:t>obj</a:t>
            </a:r>
            <a:r>
              <a:rPr lang="en-US" sz="2400" dirty="0" smtClean="0"/>
              <a:t>=new Calculation2();  </a:t>
            </a:r>
          </a:p>
          <a:p>
            <a:pPr lvl="2"/>
            <a:r>
              <a:rPr lang="en-US" sz="2400" dirty="0" smtClean="0"/>
              <a:t>  obj.sum(10.5,10.5);  </a:t>
            </a:r>
          </a:p>
          <a:p>
            <a:pPr lvl="2"/>
            <a:r>
              <a:rPr lang="en-US" sz="2400" dirty="0" smtClean="0"/>
              <a:t>  obj.sum(20,20);  </a:t>
            </a:r>
          </a:p>
          <a:p>
            <a:r>
              <a:rPr lang="en-US" sz="2400" dirty="0" smtClean="0"/>
              <a:t>  }  </a:t>
            </a:r>
          </a:p>
          <a:p>
            <a:r>
              <a:rPr lang="en-US" sz="2400" dirty="0" smtClean="0"/>
              <a:t>} </a:t>
            </a:r>
            <a:endParaRPr lang="en-US" sz="2400" dirty="0"/>
          </a:p>
        </p:txBody>
      </p:sp>
      <p:sp>
        <p:nvSpPr>
          <p:cNvPr id="5" name="Rectangle 4"/>
          <p:cNvSpPr/>
          <p:nvPr/>
        </p:nvSpPr>
        <p:spPr>
          <a:xfrm>
            <a:off x="457200" y="228600"/>
            <a:ext cx="8420254"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Example-2 of Method Overloading</a:t>
            </a:r>
            <a:endParaRPr lang="en-US"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3004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13" y="0"/>
            <a:ext cx="8229600" cy="990600"/>
          </a:xfrm>
        </p:spPr>
        <p:txBody>
          <a:bodyPr>
            <a:normAutofit fontScale="90000"/>
          </a:bodyPr>
          <a:lstStyle/>
          <a:p>
            <a:r>
              <a:rPr lang="en-US" b="1" dirty="0">
                <a:solidFill>
                  <a:srgbClr val="C00000"/>
                </a:solidFill>
                <a:effectLst>
                  <a:outerShdw blurRad="38100" dist="38100" dir="2700000" algn="tl">
                    <a:srgbClr val="000000">
                      <a:alpha val="43137"/>
                    </a:srgbClr>
                  </a:outerShdw>
                </a:effectLst>
              </a:rPr>
              <a:t>Object Oriented Programming </a:t>
            </a:r>
            <a:r>
              <a:rPr lang="en-US" b="1" dirty="0" smtClean="0">
                <a:solidFill>
                  <a:srgbClr val="C00000"/>
                </a:solidFill>
                <a:effectLst>
                  <a:outerShdw blurRad="38100" dist="38100" dir="2700000" algn="tl">
                    <a:srgbClr val="000000">
                      <a:alpha val="43137"/>
                    </a:srgbClr>
                  </a:outerShdw>
                </a:effectLst>
              </a:rPr>
              <a:t>features</a:t>
            </a:r>
            <a:endParaRPr lang="en-GB" dirty="0"/>
          </a:p>
        </p:txBody>
      </p:sp>
      <p:sp>
        <p:nvSpPr>
          <p:cNvPr id="3" name="Content Placeholder 2"/>
          <p:cNvSpPr>
            <a:spLocks noGrp="1"/>
          </p:cNvSpPr>
          <p:nvPr>
            <p:ph sz="quarter" idx="1"/>
          </p:nvPr>
        </p:nvSpPr>
        <p:spPr>
          <a:xfrm>
            <a:off x="457200" y="1219200"/>
            <a:ext cx="8229600" cy="5257800"/>
          </a:xfrm>
        </p:spPr>
        <p:txBody>
          <a:bodyPr>
            <a:normAutofit fontScale="55000" lnSpcReduction="20000"/>
          </a:bodyPr>
          <a:lstStyle/>
          <a:p>
            <a:pPr fontAlgn="base">
              <a:lnSpc>
                <a:spcPct val="120000"/>
              </a:lnSpc>
            </a:pPr>
            <a:r>
              <a:rPr lang="en-US" sz="3200" b="1" dirty="0"/>
              <a:t>Abstraction</a:t>
            </a:r>
            <a:r>
              <a:rPr lang="en-US" sz="3200" dirty="0"/>
              <a:t>: </a:t>
            </a:r>
            <a:r>
              <a:rPr lang="en-GB" sz="3200" dirty="0"/>
              <a:t>Data Abstraction is the property by virtue of which only the essential details are displayed to the user</a:t>
            </a:r>
            <a:r>
              <a:rPr lang="en-GB" sz="3200" dirty="0" smtClean="0"/>
              <a:t>. The </a:t>
            </a:r>
            <a:r>
              <a:rPr lang="en-GB" sz="3200" dirty="0"/>
              <a:t>trivial or the non-essentials units are not displayed to the user. </a:t>
            </a:r>
            <a:endParaRPr lang="en-GB" sz="3200" dirty="0" smtClean="0"/>
          </a:p>
          <a:p>
            <a:pPr fontAlgn="base">
              <a:lnSpc>
                <a:spcPct val="120000"/>
              </a:lnSpc>
            </a:pPr>
            <a:r>
              <a:rPr lang="en-GB" sz="3200" dirty="0" smtClean="0"/>
              <a:t>Ex</a:t>
            </a:r>
            <a:r>
              <a:rPr lang="en-GB" sz="3200" dirty="0"/>
              <a:t>: A car is viewed as a car rather than its individual </a:t>
            </a:r>
            <a:r>
              <a:rPr lang="en-GB" sz="3200" dirty="0" smtClean="0"/>
              <a:t>components.</a:t>
            </a:r>
          </a:p>
          <a:p>
            <a:pPr marL="0" indent="0" fontAlgn="base">
              <a:lnSpc>
                <a:spcPct val="120000"/>
              </a:lnSpc>
              <a:buNone/>
            </a:pPr>
            <a:endParaRPr lang="en-GB" sz="3200" dirty="0"/>
          </a:p>
          <a:p>
            <a:pPr fontAlgn="base">
              <a:lnSpc>
                <a:spcPct val="120000"/>
              </a:lnSpc>
            </a:pPr>
            <a:r>
              <a:rPr lang="en-US" sz="3200" b="1" dirty="0" smtClean="0"/>
              <a:t>Encapsulation</a:t>
            </a:r>
            <a:r>
              <a:rPr lang="en-US" sz="3200" dirty="0"/>
              <a:t>: </a:t>
            </a:r>
            <a:r>
              <a:rPr lang="en-GB" sz="3200" dirty="0"/>
              <a:t>Encapsulation is defined as the wrapping up of data under a single unit. It is the mechanism that binds together code and the data it manipulates. </a:t>
            </a:r>
            <a:endParaRPr lang="en-GB" sz="3200" dirty="0" smtClean="0"/>
          </a:p>
          <a:p>
            <a:pPr fontAlgn="base"/>
            <a:endParaRPr lang="en-GB" sz="3200" dirty="0" smtClean="0"/>
          </a:p>
          <a:p>
            <a:pPr lvl="1" fontAlgn="base"/>
            <a:r>
              <a:rPr lang="en-GB" sz="2900" dirty="0" smtClean="0"/>
              <a:t>Technically </a:t>
            </a:r>
            <a:r>
              <a:rPr lang="en-GB" sz="2900" dirty="0"/>
              <a:t>in encapsulation, the variables or data of a class is hidden </a:t>
            </a:r>
          </a:p>
          <a:p>
            <a:pPr marL="274320" lvl="1" indent="0" fontAlgn="base">
              <a:buNone/>
            </a:pPr>
            <a:r>
              <a:rPr lang="en-GB" sz="2900" dirty="0" smtClean="0"/>
              <a:t>     from </a:t>
            </a:r>
            <a:r>
              <a:rPr lang="en-GB" sz="2900" dirty="0"/>
              <a:t>any other class and can be accessed only through any member </a:t>
            </a:r>
            <a:endParaRPr lang="en-GB" sz="2900" dirty="0" smtClean="0"/>
          </a:p>
          <a:p>
            <a:pPr marL="274320" lvl="1" indent="0" fontAlgn="base">
              <a:buNone/>
            </a:pPr>
            <a:r>
              <a:rPr lang="en-GB" sz="2900" dirty="0"/>
              <a:t> </a:t>
            </a:r>
            <a:r>
              <a:rPr lang="en-GB" sz="2900" dirty="0" smtClean="0"/>
              <a:t>    function </a:t>
            </a:r>
            <a:r>
              <a:rPr lang="en-GB" sz="2900" dirty="0"/>
              <a:t>of own class in which they are declared.</a:t>
            </a:r>
          </a:p>
          <a:p>
            <a:pPr lvl="1" fontAlgn="base"/>
            <a:r>
              <a:rPr lang="en-GB" sz="2900" dirty="0"/>
              <a:t>As in encapsulation, the data in a class is hidden from other classes, so </a:t>
            </a:r>
            <a:endParaRPr lang="en-GB" sz="2900" dirty="0" smtClean="0"/>
          </a:p>
          <a:p>
            <a:pPr marL="274320" lvl="1" indent="0" fontAlgn="base">
              <a:buNone/>
            </a:pPr>
            <a:r>
              <a:rPr lang="en-GB" sz="2900" dirty="0"/>
              <a:t> </a:t>
            </a:r>
            <a:r>
              <a:rPr lang="en-GB" sz="2900" dirty="0" smtClean="0"/>
              <a:t>    it </a:t>
            </a:r>
            <a:r>
              <a:rPr lang="en-GB" sz="2900" dirty="0"/>
              <a:t>is also known as </a:t>
            </a:r>
            <a:r>
              <a:rPr lang="en-GB" sz="2900" b="1" dirty="0"/>
              <a:t>data-hiding</a:t>
            </a:r>
            <a:r>
              <a:rPr lang="en-GB" sz="2900" dirty="0"/>
              <a:t>.</a:t>
            </a:r>
          </a:p>
          <a:p>
            <a:pPr lvl="1" fontAlgn="base"/>
            <a:r>
              <a:rPr lang="en-GB" sz="2900" dirty="0"/>
              <a:t>Encapsulation can be achieved by </a:t>
            </a:r>
            <a:r>
              <a:rPr lang="en-GB" sz="2900" dirty="0" smtClean="0"/>
              <a:t>declaring </a:t>
            </a:r>
            <a:r>
              <a:rPr lang="en-GB" sz="2900" dirty="0"/>
              <a:t>all the variables in the class </a:t>
            </a:r>
            <a:endParaRPr lang="en-GB" sz="2900" dirty="0" smtClean="0"/>
          </a:p>
          <a:p>
            <a:pPr marL="274320" lvl="1" indent="0" fontAlgn="base">
              <a:buNone/>
            </a:pPr>
            <a:r>
              <a:rPr lang="en-GB" sz="2900" dirty="0"/>
              <a:t> </a:t>
            </a:r>
            <a:r>
              <a:rPr lang="en-GB" sz="2900" dirty="0" smtClean="0"/>
              <a:t>    as </a:t>
            </a:r>
            <a:r>
              <a:rPr lang="en-GB" sz="2900" dirty="0"/>
              <a:t>private and writing public methods in the class to set and get the values </a:t>
            </a:r>
            <a:endParaRPr lang="en-GB" sz="2900" dirty="0" smtClean="0"/>
          </a:p>
          <a:p>
            <a:pPr marL="274320" lvl="1" indent="0" fontAlgn="base">
              <a:buNone/>
            </a:pPr>
            <a:r>
              <a:rPr lang="en-GB" sz="2900" dirty="0"/>
              <a:t> </a:t>
            </a:r>
            <a:r>
              <a:rPr lang="en-GB" sz="2900" dirty="0" smtClean="0"/>
              <a:t>    of </a:t>
            </a:r>
            <a:r>
              <a:rPr lang="en-GB" sz="2900" dirty="0"/>
              <a:t>variables</a:t>
            </a:r>
            <a:r>
              <a:rPr lang="en-GB" sz="2900" dirty="0" smtClean="0"/>
              <a:t>.</a:t>
            </a:r>
            <a:endParaRPr lang="en-GB" sz="2900" dirty="0"/>
          </a:p>
        </p:txBody>
      </p:sp>
      <p:pic>
        <p:nvPicPr>
          <p:cNvPr id="1026" name="Picture 2" descr="Encaps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848100"/>
            <a:ext cx="1447800" cy="1447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44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381000"/>
            <a:ext cx="6371616"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Constructor Overloading </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0" y="1066800"/>
            <a:ext cx="9144000" cy="5909310"/>
          </a:xfrm>
          <a:prstGeom prst="rect">
            <a:avLst/>
          </a:prstGeom>
        </p:spPr>
        <p:txBody>
          <a:bodyPr wrap="square">
            <a:spAutoFit/>
          </a:bodyPr>
          <a:lstStyle/>
          <a:p>
            <a:r>
              <a:rPr lang="en-US" dirty="0" smtClean="0"/>
              <a:t>class Student5{  </a:t>
            </a:r>
          </a:p>
          <a:p>
            <a:r>
              <a:rPr lang="en-US" dirty="0" smtClean="0"/>
              <a:t>    </a:t>
            </a:r>
            <a:r>
              <a:rPr lang="en-US" dirty="0" err="1" smtClean="0"/>
              <a:t>int</a:t>
            </a:r>
            <a:r>
              <a:rPr lang="en-US" dirty="0" smtClean="0"/>
              <a:t> id;  </a:t>
            </a:r>
          </a:p>
          <a:p>
            <a:r>
              <a:rPr lang="en-US" dirty="0" smtClean="0"/>
              <a:t>    String name;  </a:t>
            </a:r>
          </a:p>
          <a:p>
            <a:r>
              <a:rPr lang="en-US" dirty="0" smtClean="0"/>
              <a:t>    </a:t>
            </a:r>
            <a:r>
              <a:rPr lang="en-US" dirty="0" err="1" smtClean="0"/>
              <a:t>int</a:t>
            </a:r>
            <a:r>
              <a:rPr lang="en-US" dirty="0" smtClean="0"/>
              <a:t> age;  </a:t>
            </a:r>
          </a:p>
          <a:p>
            <a:r>
              <a:rPr lang="en-US" dirty="0" smtClean="0"/>
              <a:t>    Student5(</a:t>
            </a:r>
            <a:r>
              <a:rPr lang="en-US" dirty="0" err="1" smtClean="0"/>
              <a:t>int</a:t>
            </a:r>
            <a:r>
              <a:rPr lang="en-US" dirty="0" smtClean="0"/>
              <a:t> </a:t>
            </a:r>
            <a:r>
              <a:rPr lang="en-US" dirty="0" err="1" smtClean="0"/>
              <a:t>i,String</a:t>
            </a:r>
            <a:r>
              <a:rPr lang="en-US" dirty="0" smtClean="0"/>
              <a:t> n){  </a:t>
            </a:r>
          </a:p>
          <a:p>
            <a:r>
              <a:rPr lang="en-US" dirty="0" smtClean="0"/>
              <a:t>    id = </a:t>
            </a:r>
            <a:r>
              <a:rPr lang="en-US" dirty="0" err="1" smtClean="0"/>
              <a:t>i</a:t>
            </a:r>
            <a:r>
              <a:rPr lang="en-US" dirty="0" smtClean="0"/>
              <a:t>;  </a:t>
            </a:r>
          </a:p>
          <a:p>
            <a:r>
              <a:rPr lang="en-US" dirty="0" smtClean="0"/>
              <a:t>    name = n;  </a:t>
            </a:r>
          </a:p>
          <a:p>
            <a:r>
              <a:rPr lang="en-US" dirty="0" smtClean="0"/>
              <a:t>    }  </a:t>
            </a:r>
          </a:p>
          <a:p>
            <a:r>
              <a:rPr lang="en-US" dirty="0" smtClean="0"/>
              <a:t>    Student5(</a:t>
            </a:r>
            <a:r>
              <a:rPr lang="en-US" dirty="0" err="1" smtClean="0"/>
              <a:t>int</a:t>
            </a:r>
            <a:r>
              <a:rPr lang="en-US" dirty="0" smtClean="0"/>
              <a:t> </a:t>
            </a:r>
            <a:r>
              <a:rPr lang="en-US" dirty="0" err="1" smtClean="0"/>
              <a:t>i,String</a:t>
            </a:r>
            <a:r>
              <a:rPr lang="en-US" dirty="0" smtClean="0"/>
              <a:t> </a:t>
            </a:r>
            <a:r>
              <a:rPr lang="en-US" dirty="0" err="1" smtClean="0"/>
              <a:t>n,int</a:t>
            </a:r>
            <a:r>
              <a:rPr lang="en-US" dirty="0" smtClean="0"/>
              <a:t> a){  </a:t>
            </a:r>
          </a:p>
          <a:p>
            <a:r>
              <a:rPr lang="en-US" dirty="0" smtClean="0"/>
              <a:t>    id = </a:t>
            </a:r>
            <a:r>
              <a:rPr lang="en-US" dirty="0" err="1" smtClean="0"/>
              <a:t>i</a:t>
            </a:r>
            <a:r>
              <a:rPr lang="en-US" dirty="0" smtClean="0"/>
              <a:t>;  </a:t>
            </a:r>
          </a:p>
          <a:p>
            <a:r>
              <a:rPr lang="en-US" dirty="0" smtClean="0"/>
              <a:t>    name = n;  </a:t>
            </a:r>
          </a:p>
          <a:p>
            <a:r>
              <a:rPr lang="en-US" dirty="0" smtClean="0"/>
              <a:t>    age=a;  </a:t>
            </a:r>
          </a:p>
          <a:p>
            <a:r>
              <a:rPr lang="en-US" dirty="0" smtClean="0"/>
              <a:t>    }  </a:t>
            </a:r>
          </a:p>
          <a:p>
            <a:r>
              <a:rPr lang="en-US" dirty="0" smtClean="0"/>
              <a:t>    void display(){</a:t>
            </a:r>
            <a:r>
              <a:rPr lang="en-US" dirty="0" err="1" smtClean="0"/>
              <a:t>System.out.println</a:t>
            </a:r>
            <a:r>
              <a:rPr lang="en-US" dirty="0" smtClean="0"/>
              <a:t>(id+" "+name+" "+age);}  </a:t>
            </a:r>
          </a:p>
          <a:p>
            <a:r>
              <a:rPr lang="en-US" dirty="0" smtClean="0"/>
              <a:t>    public static void main(String </a:t>
            </a:r>
            <a:r>
              <a:rPr lang="en-US" dirty="0" err="1" smtClean="0"/>
              <a:t>args</a:t>
            </a:r>
            <a:r>
              <a:rPr lang="en-US" dirty="0" smtClean="0"/>
              <a:t>[]){  </a:t>
            </a:r>
          </a:p>
          <a:p>
            <a:r>
              <a:rPr lang="en-US" dirty="0" smtClean="0"/>
              <a:t>    Student5 s1 = new Student5(111,"Karan");  </a:t>
            </a:r>
          </a:p>
          <a:p>
            <a:r>
              <a:rPr lang="en-US" dirty="0" smtClean="0"/>
              <a:t>    Student5 s2 = new Student5(222,"Aryan",25);  </a:t>
            </a:r>
          </a:p>
          <a:p>
            <a:r>
              <a:rPr lang="en-US" dirty="0" smtClean="0"/>
              <a:t>    s1.display();  </a:t>
            </a:r>
          </a:p>
          <a:p>
            <a:r>
              <a:rPr lang="en-US" dirty="0" smtClean="0"/>
              <a:t>    s2.display();  </a:t>
            </a:r>
          </a:p>
          <a:p>
            <a:r>
              <a:rPr lang="en-US" dirty="0" smtClean="0"/>
              <a:t>   }  </a:t>
            </a:r>
          </a:p>
          <a:p>
            <a:r>
              <a:rPr lang="en-US" dirty="0" smtClean="0"/>
              <a:t>} </a:t>
            </a:r>
            <a:endParaRPr lang="en-US" dirty="0"/>
          </a:p>
        </p:txBody>
      </p:sp>
    </p:spTree>
    <p:extLst>
      <p:ext uri="{BB962C8B-B14F-4D97-AF65-F5344CB8AC3E}">
        <p14:creationId xmlns:p14="http://schemas.microsoft.com/office/powerpoint/2010/main" val="2555269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0010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Multiple Classes in Java</a:t>
            </a:r>
            <a:endParaRPr lang="en-US" sz="4000" b="1" dirty="0">
              <a:solidFill>
                <a:srgbClr val="C00000"/>
              </a:solidFill>
              <a:effectLst>
                <a:outerShdw blurRad="38100" dist="38100" dir="2700000" algn="tl">
                  <a:srgbClr val="000000">
                    <a:alpha val="43137"/>
                  </a:srgbClr>
                </a:outerShdw>
              </a:effectLst>
            </a:endParaRPr>
          </a:p>
        </p:txBody>
      </p:sp>
      <p:sp>
        <p:nvSpPr>
          <p:cNvPr id="6" name="Rectangle 5"/>
          <p:cNvSpPr/>
          <p:nvPr/>
        </p:nvSpPr>
        <p:spPr>
          <a:xfrm>
            <a:off x="76200" y="1295400"/>
            <a:ext cx="6400800" cy="5078313"/>
          </a:xfrm>
          <a:prstGeom prst="rect">
            <a:avLst/>
          </a:prstGeom>
        </p:spPr>
        <p:txBody>
          <a:bodyPr wrap="square">
            <a:spAutoFit/>
          </a:bodyPr>
          <a:lstStyle/>
          <a:p>
            <a:r>
              <a:rPr lang="en-US" dirty="0" smtClean="0"/>
              <a:t>class Computer {</a:t>
            </a:r>
          </a:p>
          <a:p>
            <a:r>
              <a:rPr lang="en-US" dirty="0" smtClean="0"/>
              <a:t>  Computer() {</a:t>
            </a:r>
          </a:p>
          <a:p>
            <a:r>
              <a:rPr lang="en-US" dirty="0" smtClean="0"/>
              <a:t>    </a:t>
            </a:r>
            <a:r>
              <a:rPr lang="en-US" dirty="0" err="1" smtClean="0"/>
              <a:t>System.out.println</a:t>
            </a:r>
            <a:r>
              <a:rPr lang="en-US" dirty="0" smtClean="0"/>
              <a:t>("Constructor of Computer class.");</a:t>
            </a:r>
          </a:p>
          <a:p>
            <a:r>
              <a:rPr lang="en-US" dirty="0" smtClean="0"/>
              <a:t>  }</a:t>
            </a:r>
          </a:p>
          <a:p>
            <a:r>
              <a:rPr lang="en-US" dirty="0" smtClean="0"/>
              <a:t> </a:t>
            </a:r>
          </a:p>
          <a:p>
            <a:r>
              <a:rPr lang="en-US" dirty="0" smtClean="0"/>
              <a:t>  void </a:t>
            </a:r>
            <a:r>
              <a:rPr lang="en-US" dirty="0" err="1" smtClean="0"/>
              <a:t>computer_method</a:t>
            </a:r>
            <a:r>
              <a:rPr lang="en-US" dirty="0" smtClean="0"/>
              <a:t>() {</a:t>
            </a:r>
          </a:p>
          <a:p>
            <a:r>
              <a:rPr lang="en-US" dirty="0" smtClean="0"/>
              <a:t>    </a:t>
            </a:r>
            <a:r>
              <a:rPr lang="en-US" dirty="0" err="1" smtClean="0"/>
              <a:t>System.out.println</a:t>
            </a:r>
            <a:r>
              <a:rPr lang="en-US" dirty="0" smtClean="0"/>
              <a:t>("Power gone! Shut down your PC soon...");</a:t>
            </a:r>
          </a:p>
          <a:p>
            <a:r>
              <a:rPr lang="en-US" dirty="0" smtClean="0"/>
              <a:t>  }</a:t>
            </a:r>
          </a:p>
          <a:p>
            <a:r>
              <a:rPr lang="en-US" dirty="0" smtClean="0"/>
              <a:t> </a:t>
            </a:r>
          </a:p>
          <a:p>
            <a:r>
              <a:rPr lang="en-US" dirty="0" smtClean="0"/>
              <a:t>  public static void main(String[] </a:t>
            </a:r>
            <a:r>
              <a:rPr lang="en-US" dirty="0" err="1" smtClean="0"/>
              <a:t>args</a:t>
            </a:r>
            <a:r>
              <a:rPr lang="en-US" dirty="0" smtClean="0"/>
              <a:t>) {</a:t>
            </a:r>
          </a:p>
          <a:p>
            <a:r>
              <a:rPr lang="en-US" dirty="0" smtClean="0"/>
              <a:t>    Computer my = new Computer();</a:t>
            </a:r>
          </a:p>
          <a:p>
            <a:r>
              <a:rPr lang="en-US" dirty="0" smtClean="0"/>
              <a:t>    Laptop your = new Laptop();</a:t>
            </a:r>
          </a:p>
          <a:p>
            <a:r>
              <a:rPr lang="en-US" dirty="0" smtClean="0"/>
              <a:t> </a:t>
            </a:r>
          </a:p>
          <a:p>
            <a:r>
              <a:rPr lang="en-US" dirty="0" smtClean="0"/>
              <a:t>    </a:t>
            </a:r>
            <a:r>
              <a:rPr lang="en-US" dirty="0" err="1" smtClean="0"/>
              <a:t>my.computer_method</a:t>
            </a:r>
            <a:r>
              <a:rPr lang="en-US" dirty="0" smtClean="0"/>
              <a:t>();</a:t>
            </a:r>
          </a:p>
          <a:p>
            <a:r>
              <a:rPr lang="en-US" dirty="0" smtClean="0"/>
              <a:t>    </a:t>
            </a:r>
            <a:r>
              <a:rPr lang="en-US" dirty="0" err="1" smtClean="0"/>
              <a:t>your.laptop_method</a:t>
            </a:r>
            <a:r>
              <a:rPr lang="en-US" dirty="0" smtClean="0"/>
              <a:t>();</a:t>
            </a:r>
          </a:p>
          <a:p>
            <a:r>
              <a:rPr lang="en-US" dirty="0" smtClean="0"/>
              <a:t>  }</a:t>
            </a:r>
          </a:p>
          <a:p>
            <a:r>
              <a:rPr lang="en-US" dirty="0" smtClean="0"/>
              <a:t>}</a:t>
            </a:r>
          </a:p>
          <a:p>
            <a:endParaRPr lang="en-US" dirty="0" smtClean="0"/>
          </a:p>
        </p:txBody>
      </p:sp>
      <p:sp>
        <p:nvSpPr>
          <p:cNvPr id="7" name="Rectangle 6"/>
          <p:cNvSpPr/>
          <p:nvPr/>
        </p:nvSpPr>
        <p:spPr>
          <a:xfrm>
            <a:off x="4191000" y="3733800"/>
            <a:ext cx="4572000" cy="2862322"/>
          </a:xfrm>
          <a:prstGeom prst="rect">
            <a:avLst/>
          </a:prstGeom>
          <a:ln>
            <a:solidFill>
              <a:schemeClr val="tx1"/>
            </a:solidFill>
          </a:ln>
        </p:spPr>
        <p:txBody>
          <a:bodyPr>
            <a:spAutoFit/>
          </a:bodyPr>
          <a:lstStyle/>
          <a:p>
            <a:r>
              <a:rPr lang="en-US" dirty="0" smtClean="0"/>
              <a:t>class Laptop {</a:t>
            </a:r>
          </a:p>
          <a:p>
            <a:r>
              <a:rPr lang="en-US" dirty="0" smtClean="0"/>
              <a:t>  Laptop() {</a:t>
            </a:r>
          </a:p>
          <a:p>
            <a:r>
              <a:rPr lang="en-US" dirty="0" smtClean="0"/>
              <a:t>    </a:t>
            </a:r>
            <a:r>
              <a:rPr lang="en-US" dirty="0" err="1" smtClean="0"/>
              <a:t>System.out.println</a:t>
            </a:r>
            <a:r>
              <a:rPr lang="en-US" dirty="0" smtClean="0"/>
              <a:t>("Constructor of Laptop class.");</a:t>
            </a:r>
          </a:p>
          <a:p>
            <a:r>
              <a:rPr lang="en-US" dirty="0" smtClean="0"/>
              <a:t>  }</a:t>
            </a:r>
          </a:p>
          <a:p>
            <a:r>
              <a:rPr lang="en-US" dirty="0" smtClean="0"/>
              <a:t> </a:t>
            </a:r>
          </a:p>
          <a:p>
            <a:r>
              <a:rPr lang="en-US" dirty="0" smtClean="0"/>
              <a:t>  void </a:t>
            </a:r>
            <a:r>
              <a:rPr lang="en-US" dirty="0" err="1" smtClean="0"/>
              <a:t>laptop_method</a:t>
            </a:r>
            <a:r>
              <a:rPr lang="en-US" dirty="0" smtClean="0"/>
              <a:t>() {</a:t>
            </a:r>
          </a:p>
          <a:p>
            <a:r>
              <a:rPr lang="en-US" dirty="0" smtClean="0"/>
              <a:t>    </a:t>
            </a:r>
            <a:r>
              <a:rPr lang="en-US" dirty="0" err="1" smtClean="0"/>
              <a:t>System.out.println</a:t>
            </a:r>
            <a:r>
              <a:rPr lang="en-US" dirty="0" smtClean="0"/>
              <a:t>("99% Battery available.");</a:t>
            </a:r>
          </a:p>
          <a:p>
            <a:r>
              <a:rPr lang="en-US" dirty="0" smtClean="0"/>
              <a:t>  }</a:t>
            </a:r>
          </a:p>
          <a:p>
            <a:r>
              <a:rPr lang="en-US" dirty="0" smtClean="0"/>
              <a:t>} </a:t>
            </a:r>
            <a:endParaRPr lang="en-US" dirty="0"/>
          </a:p>
        </p:txBody>
      </p:sp>
    </p:spTree>
    <p:extLst>
      <p:ext uri="{BB962C8B-B14F-4D97-AF65-F5344CB8AC3E}">
        <p14:creationId xmlns:p14="http://schemas.microsoft.com/office/powerpoint/2010/main" val="382250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28600"/>
            <a:ext cx="3239285"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Java Package</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219200"/>
            <a:ext cx="8534400" cy="5216813"/>
          </a:xfrm>
          <a:prstGeom prst="rect">
            <a:avLst/>
          </a:prstGeom>
        </p:spPr>
        <p:txBody>
          <a:bodyPr wrap="square">
            <a:spAutoFit/>
          </a:bodyPr>
          <a:lstStyle/>
          <a:p>
            <a:pPr algn="just">
              <a:lnSpc>
                <a:spcPct val="150000"/>
              </a:lnSpc>
              <a:spcAft>
                <a:spcPts val="1800"/>
              </a:spcAft>
              <a:buFont typeface="Arial" pitchFamily="34" charset="0"/>
              <a:buChar char="•"/>
            </a:pPr>
            <a:r>
              <a:rPr lang="en-US" sz="2400" dirty="0" smtClean="0"/>
              <a:t>A java package is a group of similar types of classes, interfaces and sub-packages.</a:t>
            </a:r>
          </a:p>
          <a:p>
            <a:pPr algn="just">
              <a:lnSpc>
                <a:spcPct val="150000"/>
              </a:lnSpc>
              <a:spcAft>
                <a:spcPts val="1800"/>
              </a:spcAft>
              <a:buFont typeface="Arial" pitchFamily="34" charset="0"/>
              <a:buChar char="•"/>
            </a:pPr>
            <a:r>
              <a:rPr lang="en-US" sz="2400" dirty="0" smtClean="0"/>
              <a:t>Package in java can be categorized in two form, built-in package and user-defined package.</a:t>
            </a:r>
          </a:p>
          <a:p>
            <a:pPr algn="just">
              <a:lnSpc>
                <a:spcPct val="150000"/>
              </a:lnSpc>
              <a:spcAft>
                <a:spcPts val="1800"/>
              </a:spcAft>
              <a:buFont typeface="Arial" pitchFamily="34" charset="0"/>
              <a:buChar char="•"/>
            </a:pPr>
            <a:r>
              <a:rPr lang="en-US" sz="2400" dirty="0" smtClean="0"/>
              <a:t>There are many built-in packages such as java, </a:t>
            </a:r>
            <a:r>
              <a:rPr lang="en-US" sz="2400" dirty="0" err="1" smtClean="0"/>
              <a:t>lang</a:t>
            </a:r>
            <a:r>
              <a:rPr lang="en-US" sz="2400" dirty="0" smtClean="0"/>
              <a:t>, </a:t>
            </a:r>
            <a:r>
              <a:rPr lang="en-US" sz="2400" dirty="0" err="1" smtClean="0"/>
              <a:t>awt</a:t>
            </a:r>
            <a:r>
              <a:rPr lang="en-US" sz="2400" dirty="0" smtClean="0"/>
              <a:t>, </a:t>
            </a:r>
            <a:r>
              <a:rPr lang="en-US" sz="2400" dirty="0" err="1" smtClean="0"/>
              <a:t>javax</a:t>
            </a:r>
            <a:r>
              <a:rPr lang="en-US" sz="2400" dirty="0" smtClean="0"/>
              <a:t>, swing, net, </a:t>
            </a:r>
            <a:r>
              <a:rPr lang="en-US" sz="2400" dirty="0" err="1" smtClean="0"/>
              <a:t>io</a:t>
            </a:r>
            <a:r>
              <a:rPr lang="en-US" sz="2400" dirty="0" smtClean="0"/>
              <a:t>, </a:t>
            </a:r>
            <a:r>
              <a:rPr lang="en-US" sz="2400" dirty="0" err="1" smtClean="0"/>
              <a:t>util</a:t>
            </a:r>
            <a:r>
              <a:rPr lang="en-US" sz="2400" dirty="0" smtClean="0"/>
              <a:t>, </a:t>
            </a:r>
            <a:r>
              <a:rPr lang="en-US" sz="2400" dirty="0" err="1" smtClean="0"/>
              <a:t>sql</a:t>
            </a:r>
            <a:r>
              <a:rPr lang="en-US" sz="2400" dirty="0" smtClean="0"/>
              <a:t> etc.</a:t>
            </a:r>
          </a:p>
          <a:p>
            <a:pPr algn="just">
              <a:spcAft>
                <a:spcPts val="1800"/>
              </a:spcAft>
            </a:pPr>
            <a:r>
              <a:rPr lang="en-US" sz="2400" b="1" dirty="0" smtClean="0">
                <a:solidFill>
                  <a:srgbClr val="C00000"/>
                </a:solidFill>
              </a:rPr>
              <a:t> </a:t>
            </a:r>
            <a:r>
              <a:rPr lang="en-US" sz="2400" b="1" dirty="0" err="1" smtClean="0">
                <a:solidFill>
                  <a:srgbClr val="C00000"/>
                </a:solidFill>
              </a:rPr>
              <a:t>Subpackage</a:t>
            </a:r>
            <a:r>
              <a:rPr lang="en-US" sz="2400" b="1" dirty="0" smtClean="0">
                <a:solidFill>
                  <a:srgbClr val="C00000"/>
                </a:solidFill>
              </a:rPr>
              <a:t> in java : Package inside the package is called the </a:t>
            </a:r>
            <a:r>
              <a:rPr lang="en-US" sz="2400" b="1" dirty="0" err="1" smtClean="0">
                <a:solidFill>
                  <a:srgbClr val="C00000"/>
                </a:solidFill>
              </a:rPr>
              <a:t>subpackage</a:t>
            </a:r>
            <a:r>
              <a:rPr lang="en-US" sz="2400" b="1" dirty="0" smtClean="0">
                <a:solidFill>
                  <a:srgbClr val="C00000"/>
                </a:solidFill>
              </a:rPr>
              <a:t>. It should be created to categorize the package further.</a:t>
            </a:r>
            <a:endParaRPr lang="en-US" sz="2400" b="1" dirty="0">
              <a:solidFill>
                <a:srgbClr val="C00000"/>
              </a:solidFill>
            </a:endParaRPr>
          </a:p>
        </p:txBody>
      </p:sp>
    </p:spTree>
    <p:extLst>
      <p:ext uri="{BB962C8B-B14F-4D97-AF65-F5344CB8AC3E}">
        <p14:creationId xmlns:p14="http://schemas.microsoft.com/office/powerpoint/2010/main" val="2188728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228600"/>
            <a:ext cx="6545190"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Advantage of Java Package</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295400"/>
            <a:ext cx="8534400" cy="2277547"/>
          </a:xfrm>
          <a:prstGeom prst="rect">
            <a:avLst/>
          </a:prstGeom>
        </p:spPr>
        <p:txBody>
          <a:bodyPr wrap="square">
            <a:spAutoFit/>
          </a:bodyPr>
          <a:lstStyle/>
          <a:p>
            <a:pPr algn="just">
              <a:spcAft>
                <a:spcPts val="1800"/>
              </a:spcAft>
              <a:buFont typeface="Arial" pitchFamily="34" charset="0"/>
              <a:buChar char="•"/>
            </a:pPr>
            <a:r>
              <a:rPr lang="en-US" sz="2800" dirty="0" smtClean="0"/>
              <a:t>Java package is used to categorize the classes and interfaces so that they can be easily maintained.</a:t>
            </a:r>
          </a:p>
          <a:p>
            <a:pPr algn="just">
              <a:spcAft>
                <a:spcPts val="1800"/>
              </a:spcAft>
              <a:buFont typeface="Arial" pitchFamily="34" charset="0"/>
              <a:buChar char="•"/>
            </a:pPr>
            <a:r>
              <a:rPr lang="en-US" sz="2800" dirty="0" smtClean="0"/>
              <a:t>Java package provides access protection.</a:t>
            </a:r>
          </a:p>
          <a:p>
            <a:pPr algn="just">
              <a:spcAft>
                <a:spcPts val="1800"/>
              </a:spcAft>
              <a:buFont typeface="Arial" pitchFamily="34" charset="0"/>
              <a:buChar char="•"/>
            </a:pPr>
            <a:r>
              <a:rPr lang="en-US" sz="2800" dirty="0" smtClean="0"/>
              <a:t>Java package removes naming collision.</a:t>
            </a:r>
            <a:endParaRPr lang="en-US" sz="2800" dirty="0"/>
          </a:p>
        </p:txBody>
      </p:sp>
    </p:spTree>
    <p:extLst>
      <p:ext uri="{BB962C8B-B14F-4D97-AF65-F5344CB8AC3E}">
        <p14:creationId xmlns:p14="http://schemas.microsoft.com/office/powerpoint/2010/main" val="29333268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package in java"/>
          <p:cNvPicPr>
            <a:picLocks noChangeAspect="1" noChangeArrowheads="1"/>
          </p:cNvPicPr>
          <p:nvPr/>
        </p:nvPicPr>
        <p:blipFill>
          <a:blip r:embed="rId2"/>
          <a:srcRect/>
          <a:stretch>
            <a:fillRect/>
          </a:stretch>
        </p:blipFill>
        <p:spPr bwMode="auto">
          <a:xfrm>
            <a:off x="80404" y="1219200"/>
            <a:ext cx="9063596" cy="5181600"/>
          </a:xfrm>
          <a:prstGeom prst="rect">
            <a:avLst/>
          </a:prstGeom>
          <a:noFill/>
        </p:spPr>
      </p:pic>
      <p:sp>
        <p:nvSpPr>
          <p:cNvPr id="5" name="Rectangle 4"/>
          <p:cNvSpPr/>
          <p:nvPr/>
        </p:nvSpPr>
        <p:spPr>
          <a:xfrm>
            <a:off x="3048000" y="228600"/>
            <a:ext cx="3239285"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Java Package</a:t>
            </a:r>
            <a:endParaRPr lang="en-US"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49914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7924800" cy="636587"/>
          </a:xfrm>
        </p:spPr>
        <p:txBody>
          <a:bodyPr>
            <a:normAutofit fontScale="90000"/>
          </a:bodyPr>
          <a:lstStyle/>
          <a:p>
            <a:r>
              <a:rPr lang="en-US" altLang="en-US" sz="4000" b="1" dirty="0">
                <a:solidFill>
                  <a:srgbClr val="C00000"/>
                </a:solidFill>
                <a:latin typeface="Times New Roman" panose="02020603050405020304" pitchFamily="18" charset="0"/>
              </a:rPr>
              <a:t>Import Statement</a:t>
            </a:r>
          </a:p>
        </p:txBody>
      </p:sp>
      <p:sp>
        <p:nvSpPr>
          <p:cNvPr id="31747" name="Rectangle 3"/>
          <p:cNvSpPr>
            <a:spLocks noGrp="1" noChangeArrowheads="1"/>
          </p:cNvSpPr>
          <p:nvPr>
            <p:ph type="body" idx="1"/>
          </p:nvPr>
        </p:nvSpPr>
        <p:spPr>
          <a:xfrm>
            <a:off x="457200" y="1285599"/>
            <a:ext cx="7772400" cy="5064125"/>
          </a:xfrm>
        </p:spPr>
        <p:txBody>
          <a:bodyPr>
            <a:normAutofit lnSpcReduction="10000"/>
          </a:bodyPr>
          <a:lstStyle/>
          <a:p>
            <a:pPr>
              <a:buFont typeface="Wingdings" panose="05000000000000000000" pitchFamily="2" charset="2"/>
              <a:buChar char="ü"/>
            </a:pPr>
            <a:r>
              <a:rPr lang="en-US" altLang="en-US" sz="2400" dirty="0">
                <a:latin typeface="Times New Roman" panose="02020603050405020304" pitchFamily="18" charset="0"/>
              </a:rPr>
              <a:t>A java package is a collection of related classes.</a:t>
            </a:r>
          </a:p>
          <a:p>
            <a:pPr>
              <a:buFont typeface="Wingdings" panose="05000000000000000000" pitchFamily="2" charset="2"/>
              <a:buChar char="ü"/>
            </a:pPr>
            <a:r>
              <a:rPr lang="en-US" altLang="en-US" sz="2400" dirty="0">
                <a:latin typeface="Times New Roman" panose="02020603050405020304" pitchFamily="18" charset="0"/>
              </a:rPr>
              <a:t>In order to access the available classes in the package, the program must specify the complete dot </a:t>
            </a:r>
            <a:r>
              <a:rPr lang="en-US" altLang="en-US" sz="2400" dirty="0" err="1">
                <a:latin typeface="Times New Roman" panose="02020603050405020304" pitchFamily="18" charset="0"/>
              </a:rPr>
              <a:t>seperated</a:t>
            </a:r>
            <a:r>
              <a:rPr lang="en-US" altLang="en-US" sz="2400" dirty="0">
                <a:latin typeface="Times New Roman" panose="02020603050405020304" pitchFamily="18" charset="0"/>
              </a:rPr>
              <a:t> package path.</a:t>
            </a:r>
          </a:p>
          <a:p>
            <a:pPr>
              <a:buFont typeface="Wingdings" panose="05000000000000000000" pitchFamily="2" charset="2"/>
              <a:buChar char="ü"/>
            </a:pPr>
            <a:r>
              <a:rPr lang="en-US" altLang="en-US" sz="2400" dirty="0">
                <a:latin typeface="Times New Roman" panose="02020603050405020304" pitchFamily="18" charset="0"/>
              </a:rPr>
              <a:t>The general format:</a:t>
            </a:r>
          </a:p>
          <a:p>
            <a:pPr>
              <a:buFont typeface="Wingdings" panose="05000000000000000000" pitchFamily="2" charset="2"/>
              <a:buNone/>
            </a:pPr>
            <a:r>
              <a:rPr lang="en-US" altLang="en-US" sz="2400" dirty="0">
                <a:latin typeface="Times New Roman" panose="02020603050405020304" pitchFamily="18" charset="0"/>
              </a:rPr>
              <a:t>	import package-level1.[package-level2.]</a:t>
            </a:r>
            <a:r>
              <a:rPr lang="en-US" altLang="en-US" sz="2400" dirty="0" err="1">
                <a:latin typeface="Times New Roman" panose="02020603050405020304" pitchFamily="18" charset="0"/>
              </a:rPr>
              <a:t>classname</a:t>
            </a:r>
            <a:r>
              <a:rPr lang="en-US" altLang="en-US" sz="2400" dirty="0">
                <a:latin typeface="Times New Roman" panose="02020603050405020304" pitchFamily="18" charset="0"/>
              </a:rPr>
              <a:t>|*</a:t>
            </a:r>
          </a:p>
          <a:p>
            <a:pPr>
              <a:buFont typeface="Wingdings" panose="05000000000000000000" pitchFamily="2" charset="2"/>
              <a:buChar char="ü"/>
            </a:pPr>
            <a:r>
              <a:rPr lang="en-US" altLang="en-US" sz="2400" dirty="0">
                <a:latin typeface="Times New Roman" panose="02020603050405020304" pitchFamily="18" charset="0"/>
              </a:rPr>
              <a:t> Two form of import statement:</a:t>
            </a:r>
          </a:p>
          <a:p>
            <a:pPr>
              <a:buFont typeface="Wingdings" panose="05000000000000000000" pitchFamily="2" charset="2"/>
              <a:buNone/>
            </a:pPr>
            <a:r>
              <a:rPr lang="en-US" altLang="en-US" sz="2400" dirty="0">
                <a:latin typeface="Times New Roman" panose="02020603050405020304" pitchFamily="18" charset="0"/>
              </a:rPr>
              <a:t>	1. </a:t>
            </a:r>
            <a:r>
              <a:rPr lang="en-US" altLang="en-US" sz="2400" dirty="0" smtClean="0">
                <a:latin typeface="Times New Roman" panose="02020603050405020304" pitchFamily="18" charset="0"/>
              </a:rPr>
              <a:t>import </a:t>
            </a:r>
            <a:r>
              <a:rPr lang="en-US" altLang="en-US" sz="2400" dirty="0" err="1" smtClean="0">
                <a:latin typeface="Times New Roman" panose="02020603050405020304" pitchFamily="18" charset="0"/>
              </a:rPr>
              <a:t>package.class</a:t>
            </a:r>
            <a:r>
              <a:rPr lang="en-US" altLang="en-US" sz="2400" dirty="0">
                <a:latin typeface="Times New Roman" panose="02020603050405020304" pitchFamily="18" charset="0"/>
              </a:rPr>
              <a:t>;</a:t>
            </a:r>
          </a:p>
          <a:p>
            <a:pPr>
              <a:buFont typeface="Wingdings" panose="05000000000000000000" pitchFamily="2" charset="2"/>
              <a:buNone/>
            </a:pPr>
            <a:r>
              <a:rPr lang="en-US" altLang="en-US" sz="2400" dirty="0">
                <a:latin typeface="Times New Roman" panose="02020603050405020304" pitchFamily="18" charset="0"/>
              </a:rPr>
              <a:t>	2. import package.*;</a:t>
            </a:r>
          </a:p>
          <a:p>
            <a:pPr>
              <a:buFont typeface="Wingdings" panose="05000000000000000000" pitchFamily="2" charset="2"/>
              <a:buNone/>
            </a:pPr>
            <a:r>
              <a:rPr lang="en-US" altLang="en-US" sz="2400" dirty="0">
                <a:latin typeface="Times New Roman" panose="02020603050405020304" pitchFamily="18" charset="0"/>
              </a:rPr>
              <a:t>Example:</a:t>
            </a:r>
          </a:p>
          <a:p>
            <a:pPr>
              <a:buFont typeface="Wingdings" panose="05000000000000000000" pitchFamily="2" charset="2"/>
              <a:buNone/>
            </a:pPr>
            <a:r>
              <a:rPr lang="en-US" altLang="en-US" sz="2400" dirty="0">
                <a:latin typeface="Times New Roman" panose="02020603050405020304" pitchFamily="18" charset="0"/>
              </a:rPr>
              <a:t>import </a:t>
            </a:r>
            <a:r>
              <a:rPr lang="en-US" altLang="en-US" sz="2400" dirty="0" err="1">
                <a:latin typeface="Times New Roman" panose="02020603050405020304" pitchFamily="18" charset="0"/>
              </a:rPr>
              <a:t>java.util.Scanner</a:t>
            </a:r>
            <a:r>
              <a:rPr lang="en-US" altLang="en-US" sz="2400" dirty="0">
                <a:latin typeface="Times New Roman" panose="02020603050405020304" pitchFamily="18" charset="0"/>
              </a:rPr>
              <a:t>;</a:t>
            </a:r>
          </a:p>
          <a:p>
            <a:pPr>
              <a:buFont typeface="Wingdings" panose="05000000000000000000" pitchFamily="2" charset="2"/>
              <a:buNone/>
            </a:pPr>
            <a:r>
              <a:rPr lang="en-US" altLang="en-US" sz="2400" dirty="0">
                <a:latin typeface="Times New Roman" panose="02020603050405020304" pitchFamily="18" charset="0"/>
              </a:rPr>
              <a:t>import </a:t>
            </a:r>
            <a:r>
              <a:rPr lang="en-US" altLang="en-US" sz="2400" dirty="0" err="1">
                <a:latin typeface="Times New Roman" panose="02020603050405020304" pitchFamily="18" charset="0"/>
              </a:rPr>
              <a:t>java.util</a:t>
            </a:r>
            <a:r>
              <a:rPr lang="en-US" altLang="en-US" sz="2400" dirty="0">
                <a:latin typeface="Times New Roman" panose="02020603050405020304" pitchFamily="18" charset="0"/>
              </a:rPr>
              <a:t>.*;</a:t>
            </a:r>
          </a:p>
        </p:txBody>
      </p:sp>
      <p:sp>
        <p:nvSpPr>
          <p:cNvPr id="2" name="Date Placeholder 1"/>
          <p:cNvSpPr>
            <a:spLocks noGrp="1"/>
          </p:cNvSpPr>
          <p:nvPr>
            <p:ph type="dt" sz="half" idx="10"/>
          </p:nvPr>
        </p:nvSpPr>
        <p:spPr/>
        <p:txBody>
          <a:bodyPr/>
          <a:lstStyle/>
          <a:p>
            <a:fld id="{A74C6468-D084-421C-9201-D77E435AF244}"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55</a:t>
            </a:fld>
            <a:endParaRPr lang="en-US" altLang="en-US"/>
          </a:p>
        </p:txBody>
      </p:sp>
    </p:spTree>
    <p:extLst>
      <p:ext uri="{BB962C8B-B14F-4D97-AF65-F5344CB8AC3E}">
        <p14:creationId xmlns:p14="http://schemas.microsoft.com/office/powerpoint/2010/main" val="30010573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b="1" dirty="0">
                <a:solidFill>
                  <a:srgbClr val="C00000"/>
                </a:solidFill>
                <a:latin typeface="Times New Roman" panose="02020603050405020304" pitchFamily="18" charset="0"/>
              </a:rPr>
              <a:t>Example</a:t>
            </a:r>
          </a:p>
        </p:txBody>
      </p:sp>
      <p:sp>
        <p:nvSpPr>
          <p:cNvPr id="32772" name="Rectangle 4"/>
          <p:cNvSpPr>
            <a:spLocks noGrp="1" noChangeArrowheads="1"/>
          </p:cNvSpPr>
          <p:nvPr>
            <p:ph type="body" sz="half" idx="1"/>
          </p:nvPr>
        </p:nvSpPr>
        <p:spPr>
          <a:xfrm>
            <a:off x="604837" y="1327150"/>
            <a:ext cx="4195763" cy="4110038"/>
          </a:xfrm>
          <a:ln>
            <a:solidFill>
              <a:schemeClr val="accent1"/>
            </a:solidFill>
          </a:ln>
        </p:spPr>
        <p:txBody>
          <a:bodyPr>
            <a:normAutofit fontScale="77500" lnSpcReduction="20000"/>
          </a:bodyPr>
          <a:lstStyle/>
          <a:p>
            <a:pPr>
              <a:lnSpc>
                <a:spcPct val="80000"/>
              </a:lnSpc>
              <a:buFontTx/>
              <a:buNone/>
            </a:pPr>
            <a:r>
              <a:rPr lang="en-US" altLang="en-US" sz="2300" dirty="0">
                <a:latin typeface="Times New Roman" panose="02020603050405020304" pitchFamily="18" charset="0"/>
              </a:rPr>
              <a:t>import </a:t>
            </a:r>
            <a:r>
              <a:rPr lang="en-US" altLang="en-US" sz="2300" dirty="0" err="1">
                <a:latin typeface="Times New Roman" panose="02020603050405020304" pitchFamily="18" charset="0"/>
              </a:rPr>
              <a:t>java.util.Random</a:t>
            </a:r>
            <a:r>
              <a:rPr lang="en-US" altLang="en-US" sz="2300" dirty="0">
                <a:latin typeface="Times New Roman" panose="02020603050405020304" pitchFamily="18" charset="0"/>
              </a:rPr>
              <a:t>;</a:t>
            </a:r>
          </a:p>
          <a:p>
            <a:pPr>
              <a:lnSpc>
                <a:spcPct val="80000"/>
              </a:lnSpc>
              <a:buFontTx/>
              <a:buNone/>
            </a:pPr>
            <a:endParaRPr lang="en-US" altLang="en-US" sz="2300" dirty="0">
              <a:latin typeface="Times New Roman" panose="02020603050405020304" pitchFamily="18" charset="0"/>
            </a:endParaRPr>
          </a:p>
          <a:p>
            <a:pPr>
              <a:lnSpc>
                <a:spcPct val="80000"/>
              </a:lnSpc>
              <a:buFontTx/>
              <a:buNone/>
            </a:pPr>
            <a:r>
              <a:rPr lang="en-US" altLang="en-US" sz="2300" dirty="0">
                <a:latin typeface="Times New Roman" panose="02020603050405020304" pitchFamily="18" charset="0"/>
              </a:rPr>
              <a:t>class random</a:t>
            </a:r>
          </a:p>
          <a:p>
            <a:pPr>
              <a:lnSpc>
                <a:spcPct val="80000"/>
              </a:lnSpc>
              <a:buFontTx/>
              <a:buNone/>
            </a:pPr>
            <a:r>
              <a:rPr lang="en-US" altLang="en-US" sz="2300" dirty="0">
                <a:latin typeface="Times New Roman" panose="02020603050405020304" pitchFamily="18" charset="0"/>
              </a:rPr>
              <a:t>{</a:t>
            </a:r>
          </a:p>
          <a:p>
            <a:pPr>
              <a:lnSpc>
                <a:spcPct val="80000"/>
              </a:lnSpc>
              <a:buFontTx/>
              <a:buNone/>
            </a:pPr>
            <a:r>
              <a:rPr lang="en-US" altLang="en-US" sz="2300" dirty="0">
                <a:latin typeface="Times New Roman" panose="02020603050405020304" pitchFamily="18" charset="0"/>
              </a:rPr>
              <a:t>        public static void main(String </a:t>
            </a:r>
            <a:r>
              <a:rPr lang="en-US" altLang="en-US" sz="2300" dirty="0" err="1">
                <a:latin typeface="Times New Roman" panose="02020603050405020304" pitchFamily="18" charset="0"/>
              </a:rPr>
              <a:t>args</a:t>
            </a:r>
            <a:r>
              <a:rPr lang="en-US" altLang="en-US" sz="2300" dirty="0">
                <a:latin typeface="Times New Roman" panose="02020603050405020304" pitchFamily="18" charset="0"/>
              </a:rPr>
              <a:t>[])</a:t>
            </a:r>
          </a:p>
          <a:p>
            <a:pPr>
              <a:lnSpc>
                <a:spcPct val="80000"/>
              </a:lnSpc>
              <a:buFontTx/>
              <a:buNone/>
            </a:pPr>
            <a:r>
              <a:rPr lang="en-US" altLang="en-US" sz="2300" dirty="0">
                <a:latin typeface="Times New Roman" panose="02020603050405020304" pitchFamily="18" charset="0"/>
              </a:rPr>
              <a:t>        {</a:t>
            </a:r>
          </a:p>
          <a:p>
            <a:pPr>
              <a:lnSpc>
                <a:spcPct val="80000"/>
              </a:lnSpc>
              <a:buFontTx/>
              <a:buNone/>
            </a:pPr>
            <a:r>
              <a:rPr lang="en-US" altLang="en-US" sz="2300" dirty="0">
                <a:latin typeface="Times New Roman" panose="02020603050405020304" pitchFamily="18" charset="0"/>
              </a:rPr>
              <a:t>                Random r = new Random();</a:t>
            </a:r>
          </a:p>
          <a:p>
            <a:pPr>
              <a:lnSpc>
                <a:spcPct val="80000"/>
              </a:lnSpc>
              <a:buFontTx/>
              <a:buNone/>
            </a:pPr>
            <a:r>
              <a:rPr lang="en-US" altLang="en-US" sz="2300" dirty="0">
                <a:latin typeface="Times New Roman" panose="02020603050405020304" pitchFamily="18" charset="0"/>
              </a:rPr>
              <a:t>                </a:t>
            </a:r>
            <a:r>
              <a:rPr lang="en-US" altLang="en-US" sz="2300" dirty="0" err="1">
                <a:latin typeface="Times New Roman" panose="02020603050405020304" pitchFamily="18" charset="0"/>
              </a:rPr>
              <a:t>int</a:t>
            </a:r>
            <a:r>
              <a:rPr lang="en-US" altLang="en-US" sz="2300" dirty="0">
                <a:latin typeface="Times New Roman" panose="02020603050405020304" pitchFamily="18" charset="0"/>
              </a:rPr>
              <a:t> </a:t>
            </a:r>
            <a:r>
              <a:rPr lang="en-US" altLang="en-US" sz="2300" dirty="0" err="1">
                <a:latin typeface="Times New Roman" panose="02020603050405020304" pitchFamily="18" charset="0"/>
              </a:rPr>
              <a:t>i</a:t>
            </a:r>
            <a:r>
              <a:rPr lang="en-US" altLang="en-US" sz="2300" dirty="0">
                <a:latin typeface="Times New Roman" panose="02020603050405020304" pitchFamily="18" charset="0"/>
              </a:rPr>
              <a:t>;</a:t>
            </a:r>
          </a:p>
          <a:p>
            <a:pPr>
              <a:lnSpc>
                <a:spcPct val="80000"/>
              </a:lnSpc>
              <a:buFontTx/>
              <a:buNone/>
            </a:pPr>
            <a:r>
              <a:rPr lang="en-US" altLang="en-US" sz="2300" dirty="0">
                <a:latin typeface="Times New Roman" panose="02020603050405020304" pitchFamily="18" charset="0"/>
              </a:rPr>
              <a:t>                float v;</a:t>
            </a:r>
          </a:p>
          <a:p>
            <a:pPr>
              <a:lnSpc>
                <a:spcPct val="80000"/>
              </a:lnSpc>
              <a:buFontTx/>
              <a:buNone/>
            </a:pPr>
            <a:endParaRPr lang="en-US" altLang="en-US" sz="2300" dirty="0">
              <a:latin typeface="Times New Roman" panose="02020603050405020304" pitchFamily="18" charset="0"/>
            </a:endParaRPr>
          </a:p>
          <a:p>
            <a:pPr>
              <a:lnSpc>
                <a:spcPct val="80000"/>
              </a:lnSpc>
              <a:buFontTx/>
              <a:buNone/>
            </a:pPr>
            <a:r>
              <a:rPr lang="en-US" altLang="en-US" sz="2300" dirty="0">
                <a:latin typeface="Times New Roman" panose="02020603050405020304" pitchFamily="18" charset="0"/>
              </a:rPr>
              <a:t>                for(</a:t>
            </a:r>
            <a:r>
              <a:rPr lang="en-US" altLang="en-US" sz="2300" dirty="0" err="1">
                <a:latin typeface="Times New Roman" panose="02020603050405020304" pitchFamily="18" charset="0"/>
              </a:rPr>
              <a:t>i</a:t>
            </a:r>
            <a:r>
              <a:rPr lang="en-US" altLang="en-US" sz="2300" dirty="0">
                <a:latin typeface="Times New Roman" panose="02020603050405020304" pitchFamily="18" charset="0"/>
              </a:rPr>
              <a:t>=0;i&lt;5;i++)</a:t>
            </a:r>
          </a:p>
          <a:p>
            <a:pPr>
              <a:lnSpc>
                <a:spcPct val="80000"/>
              </a:lnSpc>
              <a:buFontTx/>
              <a:buNone/>
            </a:pPr>
            <a:r>
              <a:rPr lang="en-US" altLang="en-US" sz="2300" dirty="0">
                <a:latin typeface="Times New Roman" panose="02020603050405020304" pitchFamily="18" charset="0"/>
              </a:rPr>
              <a:t>                {</a:t>
            </a:r>
          </a:p>
          <a:p>
            <a:pPr>
              <a:lnSpc>
                <a:spcPct val="80000"/>
              </a:lnSpc>
              <a:buFontTx/>
              <a:buNone/>
            </a:pPr>
            <a:r>
              <a:rPr lang="en-US" altLang="en-US" sz="2300" dirty="0">
                <a:latin typeface="Times New Roman" panose="02020603050405020304" pitchFamily="18" charset="0"/>
              </a:rPr>
              <a:t>                        v=</a:t>
            </a:r>
            <a:r>
              <a:rPr lang="en-US" altLang="en-US" sz="2300" dirty="0" err="1">
                <a:latin typeface="Times New Roman" panose="02020603050405020304" pitchFamily="18" charset="0"/>
              </a:rPr>
              <a:t>r.nextFloat</a:t>
            </a:r>
            <a:r>
              <a:rPr lang="en-US" altLang="en-US" sz="2300" dirty="0">
                <a:latin typeface="Times New Roman" panose="02020603050405020304" pitchFamily="18" charset="0"/>
              </a:rPr>
              <a:t>();</a:t>
            </a:r>
          </a:p>
          <a:p>
            <a:pPr>
              <a:lnSpc>
                <a:spcPct val="80000"/>
              </a:lnSpc>
              <a:buFontTx/>
              <a:buNone/>
            </a:pPr>
            <a:r>
              <a:rPr lang="en-US" altLang="en-US" sz="2300" dirty="0">
                <a:latin typeface="Times New Roman" panose="02020603050405020304" pitchFamily="18" charset="0"/>
              </a:rPr>
              <a:t>                        </a:t>
            </a:r>
            <a:r>
              <a:rPr lang="en-US" altLang="en-US" sz="2300" dirty="0" err="1">
                <a:latin typeface="Times New Roman" panose="02020603050405020304" pitchFamily="18" charset="0"/>
              </a:rPr>
              <a:t>System.out.println</a:t>
            </a:r>
            <a:r>
              <a:rPr lang="en-US" altLang="en-US" sz="2300" dirty="0">
                <a:latin typeface="Times New Roman" panose="02020603050405020304" pitchFamily="18" charset="0"/>
              </a:rPr>
              <a:t>(v);</a:t>
            </a:r>
          </a:p>
          <a:p>
            <a:pPr>
              <a:lnSpc>
                <a:spcPct val="80000"/>
              </a:lnSpc>
              <a:buFontTx/>
              <a:buNone/>
            </a:pPr>
            <a:r>
              <a:rPr lang="en-US" altLang="en-US" sz="2300" dirty="0">
                <a:latin typeface="Times New Roman" panose="02020603050405020304" pitchFamily="18" charset="0"/>
              </a:rPr>
              <a:t>                }</a:t>
            </a:r>
          </a:p>
          <a:p>
            <a:pPr>
              <a:lnSpc>
                <a:spcPct val="80000"/>
              </a:lnSpc>
              <a:buFontTx/>
              <a:buNone/>
            </a:pPr>
            <a:r>
              <a:rPr lang="en-US" altLang="en-US" sz="2300" dirty="0">
                <a:latin typeface="Times New Roman" panose="02020603050405020304" pitchFamily="18" charset="0"/>
              </a:rPr>
              <a:t>        }</a:t>
            </a:r>
          </a:p>
          <a:p>
            <a:pPr>
              <a:lnSpc>
                <a:spcPct val="80000"/>
              </a:lnSpc>
              <a:buFontTx/>
              <a:buNone/>
            </a:pPr>
            <a:r>
              <a:rPr lang="en-US" altLang="en-US" sz="2300" dirty="0">
                <a:latin typeface="Times New Roman" panose="02020603050405020304" pitchFamily="18" charset="0"/>
              </a:rPr>
              <a:t>}</a:t>
            </a:r>
          </a:p>
          <a:p>
            <a:pPr>
              <a:lnSpc>
                <a:spcPct val="80000"/>
              </a:lnSpc>
              <a:buFontTx/>
              <a:buNone/>
            </a:pPr>
            <a:endParaRPr lang="en-US" altLang="en-US" sz="1600" dirty="0">
              <a:latin typeface="Times New Roman" panose="02020603050405020304" pitchFamily="18" charset="0"/>
            </a:endParaRPr>
          </a:p>
        </p:txBody>
      </p:sp>
      <p:sp>
        <p:nvSpPr>
          <p:cNvPr id="32773" name="Rectangle 5"/>
          <p:cNvSpPr>
            <a:spLocks noGrp="1" noChangeArrowheads="1"/>
          </p:cNvSpPr>
          <p:nvPr>
            <p:ph type="body" sz="half" idx="2"/>
          </p:nvPr>
        </p:nvSpPr>
        <p:spPr>
          <a:xfrm>
            <a:off x="4954715" y="1517429"/>
            <a:ext cx="4033837" cy="2825971"/>
          </a:xfrm>
        </p:spPr>
        <p:txBody>
          <a:bodyPr/>
          <a:lstStyle/>
          <a:p>
            <a:pPr>
              <a:lnSpc>
                <a:spcPct val="80000"/>
              </a:lnSpc>
              <a:buFontTx/>
              <a:buNone/>
            </a:pPr>
            <a:r>
              <a:rPr lang="en-US" altLang="en-US" sz="1600" b="1" u="sng" dirty="0">
                <a:latin typeface="Times New Roman" panose="02020603050405020304" pitchFamily="18" charset="0"/>
              </a:rPr>
              <a:t>Output:</a:t>
            </a:r>
          </a:p>
        </p:txBody>
      </p:sp>
      <p:pic>
        <p:nvPicPr>
          <p:cNvPr id="327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200400" cy="1622425"/>
          </a:xfrm>
          <a:prstGeom prst="rect">
            <a:avLst/>
          </a:prstGeom>
          <a:noFill/>
          <a:extLst>
            <a:ext uri="{909E8E84-426E-40DD-AFC4-6F175D3DCCD1}">
              <a14:hiddenFill xmlns:a14="http://schemas.microsoft.com/office/drawing/2010/main">
                <a:solidFill>
                  <a:srgbClr val="FFFFFF"/>
                </a:solidFill>
              </a14:hiddenFill>
            </a:ext>
          </a:extLst>
        </p:spPr>
      </p:pic>
      <p:sp>
        <p:nvSpPr>
          <p:cNvPr id="32775" name="Rectangle 7"/>
          <p:cNvSpPr>
            <a:spLocks noChangeArrowheads="1"/>
          </p:cNvSpPr>
          <p:nvPr/>
        </p:nvSpPr>
        <p:spPr bwMode="auto">
          <a:xfrm>
            <a:off x="762000" y="5484813"/>
            <a:ext cx="8077200" cy="914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Wingdings" panose="05000000000000000000" pitchFamily="2" charset="2"/>
              <a:buChar char="ü"/>
            </a:pPr>
            <a:r>
              <a:rPr lang="en-US" altLang="en-US" b="1" dirty="0" err="1">
                <a:solidFill>
                  <a:srgbClr val="CC0000"/>
                </a:solidFill>
                <a:latin typeface="Times New Roman" panose="02020603050405020304" pitchFamily="18" charset="0"/>
              </a:rPr>
              <a:t>java.lang</a:t>
            </a:r>
            <a:r>
              <a:rPr lang="en-US" altLang="en-US" b="1" dirty="0">
                <a:solidFill>
                  <a:srgbClr val="CC0000"/>
                </a:solidFill>
                <a:latin typeface="Times New Roman" panose="02020603050405020304" pitchFamily="18" charset="0"/>
              </a:rPr>
              <a:t> in automatically imported with every java program.</a:t>
            </a:r>
          </a:p>
          <a:p>
            <a:pPr algn="ctr">
              <a:buFont typeface="Wingdings" panose="05000000000000000000" pitchFamily="2" charset="2"/>
              <a:buChar char="ü"/>
            </a:pPr>
            <a:r>
              <a:rPr lang="en-US" altLang="en-US" b="1" dirty="0" err="1">
                <a:solidFill>
                  <a:srgbClr val="CC0000"/>
                </a:solidFill>
                <a:latin typeface="Times New Roman" panose="02020603050405020304" pitchFamily="18" charset="0"/>
              </a:rPr>
              <a:t>System.out.println</a:t>
            </a:r>
            <a:r>
              <a:rPr lang="en-US" altLang="en-US" b="1" dirty="0">
                <a:solidFill>
                  <a:srgbClr val="CC0000"/>
                </a:solidFill>
                <a:latin typeface="Times New Roman" panose="02020603050405020304" pitchFamily="18" charset="0"/>
              </a:rPr>
              <a:t>() belongs to </a:t>
            </a:r>
            <a:r>
              <a:rPr lang="en-US" altLang="en-US" b="1" dirty="0" err="1">
                <a:solidFill>
                  <a:srgbClr val="CC0000"/>
                </a:solidFill>
                <a:latin typeface="Times New Roman" panose="02020603050405020304" pitchFamily="18" charset="0"/>
              </a:rPr>
              <a:t>java.lang</a:t>
            </a:r>
            <a:r>
              <a:rPr lang="en-US" altLang="en-US" b="1" dirty="0">
                <a:solidFill>
                  <a:srgbClr val="CC0000"/>
                </a:solidFill>
                <a:latin typeface="Times New Roman" panose="02020603050405020304" pitchFamily="18" charset="0"/>
              </a:rPr>
              <a:t>.</a:t>
            </a:r>
          </a:p>
        </p:txBody>
      </p:sp>
      <p:sp>
        <p:nvSpPr>
          <p:cNvPr id="2" name="Date Placeholder 1"/>
          <p:cNvSpPr>
            <a:spLocks noGrp="1"/>
          </p:cNvSpPr>
          <p:nvPr>
            <p:ph type="dt" sz="half" idx="10"/>
          </p:nvPr>
        </p:nvSpPr>
        <p:spPr/>
        <p:txBody>
          <a:bodyPr/>
          <a:lstStyle/>
          <a:p>
            <a:fld id="{D6977BF7-7342-49F9-A52E-F2CE99CA7922}"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2FB82382-93C2-4C36-A888-0CA1776CB574}" type="slidenum">
              <a:rPr lang="en-US" altLang="en-US" smtClean="0"/>
              <a:pPr/>
              <a:t>56</a:t>
            </a:fld>
            <a:endParaRPr lang="en-US" altLang="en-US"/>
          </a:p>
        </p:txBody>
      </p:sp>
    </p:spTree>
    <p:extLst>
      <p:ext uri="{BB962C8B-B14F-4D97-AF65-F5344CB8AC3E}">
        <p14:creationId xmlns:p14="http://schemas.microsoft.com/office/powerpoint/2010/main" val="204729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28600"/>
            <a:ext cx="7787645"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Simple example of java package</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533400" y="4648200"/>
            <a:ext cx="8610600" cy="954107"/>
          </a:xfrm>
          <a:prstGeom prst="rect">
            <a:avLst/>
          </a:prstGeom>
        </p:spPr>
        <p:txBody>
          <a:bodyPr wrap="square">
            <a:spAutoFit/>
          </a:bodyPr>
          <a:lstStyle/>
          <a:p>
            <a:r>
              <a:rPr lang="en-US" sz="2800" b="1" u="sng" dirty="0" smtClean="0">
                <a:solidFill>
                  <a:srgbClr val="FF0000"/>
                </a:solidFill>
              </a:rPr>
              <a:t>The package keyword is used to create a package in java.</a:t>
            </a:r>
            <a:endParaRPr lang="en-US" sz="2800" b="1" u="sng" dirty="0">
              <a:solidFill>
                <a:srgbClr val="FF0000"/>
              </a:solidFill>
            </a:endParaRPr>
          </a:p>
        </p:txBody>
      </p:sp>
      <p:sp>
        <p:nvSpPr>
          <p:cNvPr id="6" name="Rectangle 5"/>
          <p:cNvSpPr/>
          <p:nvPr/>
        </p:nvSpPr>
        <p:spPr>
          <a:xfrm>
            <a:off x="381000" y="1219200"/>
            <a:ext cx="8382000" cy="3108543"/>
          </a:xfrm>
          <a:prstGeom prst="rect">
            <a:avLst/>
          </a:prstGeom>
        </p:spPr>
        <p:txBody>
          <a:bodyPr wrap="square">
            <a:spAutoFit/>
          </a:bodyPr>
          <a:lstStyle/>
          <a:p>
            <a:r>
              <a:rPr lang="en-US" sz="2800" dirty="0" smtClean="0"/>
              <a:t>//save as Simple.java  </a:t>
            </a:r>
          </a:p>
          <a:p>
            <a:r>
              <a:rPr lang="en-US" sz="2800" dirty="0" smtClean="0"/>
              <a:t>package </a:t>
            </a:r>
            <a:r>
              <a:rPr lang="en-US" sz="2800" dirty="0" err="1" smtClean="0"/>
              <a:t>mypack</a:t>
            </a:r>
            <a:r>
              <a:rPr lang="en-US" sz="2800" dirty="0" smtClean="0"/>
              <a:t>;  </a:t>
            </a:r>
          </a:p>
          <a:p>
            <a:r>
              <a:rPr lang="en-US" sz="2800" dirty="0" smtClean="0"/>
              <a:t>public class Simple{  </a:t>
            </a:r>
          </a:p>
          <a:p>
            <a:r>
              <a:rPr lang="en-US" sz="2800" dirty="0" smtClean="0"/>
              <a:t> public static void main(String </a:t>
            </a:r>
            <a:r>
              <a:rPr lang="en-US" sz="2800" dirty="0" err="1" smtClean="0"/>
              <a:t>args</a:t>
            </a:r>
            <a:r>
              <a:rPr lang="en-US" sz="2800" dirty="0" smtClean="0"/>
              <a:t>[]){  </a:t>
            </a:r>
          </a:p>
          <a:p>
            <a:r>
              <a:rPr lang="en-US" sz="2800" dirty="0" smtClean="0"/>
              <a:t>    </a:t>
            </a:r>
            <a:r>
              <a:rPr lang="en-US" sz="2800" dirty="0" err="1" smtClean="0"/>
              <a:t>System.out.println</a:t>
            </a:r>
            <a:r>
              <a:rPr lang="en-US" sz="2800" dirty="0" smtClean="0"/>
              <a:t>("Welcome to package");  </a:t>
            </a:r>
          </a:p>
          <a:p>
            <a:r>
              <a:rPr lang="en-US" sz="2800" dirty="0" smtClean="0"/>
              <a:t>   }  </a:t>
            </a:r>
          </a:p>
          <a:p>
            <a:r>
              <a:rPr lang="en-US" sz="2800" dirty="0" smtClean="0"/>
              <a:t>} </a:t>
            </a:r>
            <a:endParaRPr lang="en-US" sz="2800" dirty="0"/>
          </a:p>
        </p:txBody>
      </p:sp>
    </p:spTree>
    <p:extLst>
      <p:ext uri="{BB962C8B-B14F-4D97-AF65-F5344CB8AC3E}">
        <p14:creationId xmlns:p14="http://schemas.microsoft.com/office/powerpoint/2010/main" val="31766334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84775"/>
          </a:xfrm>
          <a:prstGeom prst="rect">
            <a:avLst/>
          </a:prstGeom>
        </p:spPr>
        <p:txBody>
          <a:bodyPr wrap="square">
            <a:spAutoFit/>
          </a:bodyPr>
          <a:lstStyle/>
          <a:p>
            <a:pPr algn="ctr"/>
            <a:r>
              <a:rPr lang="en-US" sz="3200" b="1" dirty="0" smtClean="0">
                <a:solidFill>
                  <a:srgbClr val="C00000"/>
                </a:solidFill>
                <a:effectLst>
                  <a:outerShdw blurRad="38100" dist="38100" dir="2700000" algn="tl">
                    <a:srgbClr val="000000">
                      <a:alpha val="43137"/>
                    </a:srgbClr>
                  </a:outerShdw>
                </a:effectLst>
              </a:rPr>
              <a:t>How to access package from another package?</a:t>
            </a:r>
            <a:endParaRPr lang="en-US" sz="32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295400"/>
            <a:ext cx="8458200" cy="2939266"/>
          </a:xfrm>
          <a:prstGeom prst="rect">
            <a:avLst/>
          </a:prstGeom>
        </p:spPr>
        <p:txBody>
          <a:bodyPr wrap="square">
            <a:spAutoFit/>
          </a:bodyPr>
          <a:lstStyle/>
          <a:p>
            <a:pPr>
              <a:spcAft>
                <a:spcPts val="1800"/>
              </a:spcAft>
            </a:pPr>
            <a:r>
              <a:rPr lang="en-US" sz="2800" dirty="0" smtClean="0"/>
              <a:t>There are three ways to access the package from outside the package.</a:t>
            </a:r>
          </a:p>
          <a:p>
            <a:pPr>
              <a:spcAft>
                <a:spcPts val="1800"/>
              </a:spcAft>
              <a:buFont typeface="Arial" pitchFamily="34" charset="0"/>
              <a:buChar char="•"/>
            </a:pPr>
            <a:r>
              <a:rPr lang="en-US" sz="2800" dirty="0" smtClean="0"/>
              <a:t> import package.*;</a:t>
            </a:r>
          </a:p>
          <a:p>
            <a:pPr>
              <a:spcAft>
                <a:spcPts val="1800"/>
              </a:spcAft>
              <a:buFont typeface="Arial" pitchFamily="34" charset="0"/>
              <a:buChar char="•"/>
            </a:pPr>
            <a:r>
              <a:rPr lang="en-US" sz="2800" dirty="0" smtClean="0"/>
              <a:t> import </a:t>
            </a:r>
            <a:r>
              <a:rPr lang="en-US" sz="2800" dirty="0" err="1" smtClean="0"/>
              <a:t>package.classname</a:t>
            </a:r>
            <a:r>
              <a:rPr lang="en-US" sz="2800" dirty="0" smtClean="0"/>
              <a:t>;</a:t>
            </a:r>
          </a:p>
          <a:p>
            <a:pPr>
              <a:spcAft>
                <a:spcPts val="1800"/>
              </a:spcAft>
              <a:buFont typeface="Arial" pitchFamily="34" charset="0"/>
              <a:buChar char="•"/>
            </a:pPr>
            <a:r>
              <a:rPr lang="en-US" sz="2800" dirty="0" smtClean="0"/>
              <a:t> fully qualified name.</a:t>
            </a:r>
            <a:endParaRPr lang="en-US" sz="2800" dirty="0"/>
          </a:p>
        </p:txBody>
      </p:sp>
    </p:spTree>
    <p:extLst>
      <p:ext uri="{BB962C8B-B14F-4D97-AF65-F5344CB8AC3E}">
        <p14:creationId xmlns:p14="http://schemas.microsoft.com/office/powerpoint/2010/main" val="32029217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04800"/>
            <a:ext cx="5353902"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Using packagename.*</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81000" y="1295400"/>
            <a:ext cx="8001000" cy="2246769"/>
          </a:xfrm>
          <a:prstGeom prst="rect">
            <a:avLst/>
          </a:prstGeom>
          <a:ln>
            <a:solidFill>
              <a:srgbClr val="C00000"/>
            </a:solidFill>
          </a:ln>
        </p:spPr>
        <p:txBody>
          <a:bodyPr wrap="square">
            <a:spAutoFit/>
          </a:bodyPr>
          <a:lstStyle/>
          <a:p>
            <a:r>
              <a:rPr lang="en-US" sz="2000" dirty="0" smtClean="0"/>
              <a:t>//save by A.java  </a:t>
            </a:r>
          </a:p>
          <a:p>
            <a:r>
              <a:rPr lang="en-US" sz="2000" dirty="0" smtClean="0"/>
              <a:t>package pack;  </a:t>
            </a:r>
          </a:p>
          <a:p>
            <a:r>
              <a:rPr lang="en-US" sz="2000" dirty="0" smtClean="0"/>
              <a:t>public class A{  </a:t>
            </a:r>
          </a:p>
          <a:p>
            <a:r>
              <a:rPr lang="en-US" sz="2000" dirty="0" smtClean="0"/>
              <a:t>  public void </a:t>
            </a:r>
            <a:r>
              <a:rPr lang="en-US" sz="2000" dirty="0" err="1" smtClean="0"/>
              <a:t>msg</a:t>
            </a:r>
            <a:r>
              <a:rPr lang="en-US" sz="2000" dirty="0" smtClean="0"/>
              <a:t>(){</a:t>
            </a:r>
          </a:p>
          <a:p>
            <a:r>
              <a:rPr lang="en-US" sz="2000" dirty="0" smtClean="0"/>
              <a:t>	</a:t>
            </a:r>
            <a:r>
              <a:rPr lang="en-US" sz="2000" dirty="0" err="1" smtClean="0"/>
              <a:t>System.out.println</a:t>
            </a:r>
            <a:r>
              <a:rPr lang="en-US" sz="2000" dirty="0" smtClean="0"/>
              <a:t>("Hello");</a:t>
            </a:r>
          </a:p>
          <a:p>
            <a:r>
              <a:rPr lang="en-US" sz="2000" dirty="0" smtClean="0"/>
              <a:t>	}  </a:t>
            </a:r>
          </a:p>
          <a:p>
            <a:r>
              <a:rPr lang="en-US" sz="2000" dirty="0" smtClean="0"/>
              <a:t>} </a:t>
            </a:r>
            <a:endParaRPr lang="en-US" sz="2000" dirty="0"/>
          </a:p>
        </p:txBody>
      </p:sp>
      <p:sp>
        <p:nvSpPr>
          <p:cNvPr id="4" name="Rectangle 3"/>
          <p:cNvSpPr/>
          <p:nvPr/>
        </p:nvSpPr>
        <p:spPr>
          <a:xfrm>
            <a:off x="381000" y="3581400"/>
            <a:ext cx="8001000" cy="2585323"/>
          </a:xfrm>
          <a:prstGeom prst="rect">
            <a:avLst/>
          </a:prstGeom>
          <a:ln>
            <a:solidFill>
              <a:srgbClr val="C00000"/>
            </a:solidFill>
          </a:ln>
        </p:spPr>
        <p:txBody>
          <a:bodyPr wrap="square">
            <a:spAutoFit/>
          </a:bodyPr>
          <a:lstStyle/>
          <a:p>
            <a:r>
              <a:rPr lang="en-US" dirty="0" smtClean="0"/>
              <a:t>//save by B.java  </a:t>
            </a:r>
          </a:p>
          <a:p>
            <a:r>
              <a:rPr lang="en-US" dirty="0" smtClean="0"/>
              <a:t>package </a:t>
            </a:r>
            <a:r>
              <a:rPr lang="en-US" dirty="0" err="1" smtClean="0"/>
              <a:t>mypack</a:t>
            </a:r>
            <a:r>
              <a:rPr lang="en-US" dirty="0" smtClean="0"/>
              <a:t>;  </a:t>
            </a:r>
          </a:p>
          <a:p>
            <a:r>
              <a:rPr lang="en-US" dirty="0" smtClean="0"/>
              <a:t>import pack.*;  </a:t>
            </a:r>
          </a:p>
          <a:p>
            <a:r>
              <a:rPr lang="en-US" dirty="0" smtClean="0"/>
              <a:t>class B{  </a:t>
            </a:r>
          </a:p>
          <a:p>
            <a:r>
              <a:rPr lang="en-US" dirty="0" smtClean="0"/>
              <a:t>  public static void main(String </a:t>
            </a:r>
            <a:r>
              <a:rPr lang="en-US" dirty="0" err="1" smtClean="0"/>
              <a:t>args</a:t>
            </a:r>
            <a:r>
              <a:rPr lang="en-US" dirty="0" smtClean="0"/>
              <a:t>[]){  </a:t>
            </a:r>
          </a:p>
          <a:p>
            <a:r>
              <a:rPr lang="en-US" dirty="0" smtClean="0"/>
              <a:t>   A </a:t>
            </a:r>
            <a:r>
              <a:rPr lang="en-US" dirty="0" err="1" smtClean="0"/>
              <a:t>obj</a:t>
            </a:r>
            <a:r>
              <a:rPr lang="en-US" dirty="0" smtClean="0"/>
              <a:t> = new A();  </a:t>
            </a:r>
          </a:p>
          <a:p>
            <a:r>
              <a:rPr lang="en-US" dirty="0" smtClean="0"/>
              <a:t>   obj.msg();  </a:t>
            </a:r>
          </a:p>
          <a:p>
            <a:r>
              <a:rPr lang="en-US" dirty="0" smtClean="0"/>
              <a:t>  }  </a:t>
            </a:r>
          </a:p>
          <a:p>
            <a:r>
              <a:rPr lang="en-US" dirty="0" smtClean="0"/>
              <a:t>} </a:t>
            </a:r>
            <a:endParaRPr lang="en-US" dirty="0"/>
          </a:p>
        </p:txBody>
      </p:sp>
    </p:spTree>
    <p:extLst>
      <p:ext uri="{BB962C8B-B14F-4D97-AF65-F5344CB8AC3E}">
        <p14:creationId xmlns:p14="http://schemas.microsoft.com/office/powerpoint/2010/main" val="4201258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a:solidFill>
                  <a:srgbClr val="C00000"/>
                </a:solidFill>
                <a:effectLst>
                  <a:outerShdw blurRad="38100" dist="38100" dir="2700000" algn="tl">
                    <a:srgbClr val="000000">
                      <a:alpha val="43137"/>
                    </a:srgbClr>
                  </a:outerShdw>
                </a:effectLst>
              </a:rPr>
              <a:t>Object Oriented Programming </a:t>
            </a:r>
            <a:r>
              <a:rPr lang="en-US" b="1" dirty="0" smtClean="0">
                <a:solidFill>
                  <a:srgbClr val="C00000"/>
                </a:solidFill>
                <a:effectLst>
                  <a:outerShdw blurRad="38100" dist="38100" dir="2700000" algn="tl">
                    <a:srgbClr val="000000">
                      <a:alpha val="43137"/>
                    </a:srgbClr>
                  </a:outerShdw>
                </a:effectLst>
              </a:rPr>
              <a:t>features</a:t>
            </a:r>
            <a:endParaRPr lang="en-GB" dirty="0"/>
          </a:p>
        </p:txBody>
      </p:sp>
      <p:sp>
        <p:nvSpPr>
          <p:cNvPr id="3" name="Content Placeholder 2"/>
          <p:cNvSpPr>
            <a:spLocks noGrp="1"/>
          </p:cNvSpPr>
          <p:nvPr>
            <p:ph sz="quarter" idx="1"/>
          </p:nvPr>
        </p:nvSpPr>
        <p:spPr/>
        <p:txBody>
          <a:bodyPr>
            <a:normAutofit fontScale="92500" lnSpcReduction="10000"/>
          </a:bodyPr>
          <a:lstStyle/>
          <a:p>
            <a:pPr algn="just"/>
            <a:r>
              <a:rPr lang="en-GB" b="1" dirty="0"/>
              <a:t>Polymorphism:</a:t>
            </a:r>
            <a:r>
              <a:rPr lang="en-GB" dirty="0"/>
              <a:t> Polymorphism refers to the ability of OOPs programming languages to differentiate between entities with the same name efficiently. This is done by Java with the help of the signature and declaration of these entities</a:t>
            </a:r>
            <a:r>
              <a:rPr lang="en-GB" dirty="0" smtClean="0"/>
              <a:t>.</a:t>
            </a:r>
          </a:p>
          <a:p>
            <a:pPr algn="just"/>
            <a:endParaRPr lang="en-GB" dirty="0" smtClean="0"/>
          </a:p>
          <a:p>
            <a:pPr fontAlgn="base"/>
            <a:r>
              <a:rPr lang="en-GB" b="1" dirty="0"/>
              <a:t>Inheritance:</a:t>
            </a:r>
            <a:r>
              <a:rPr lang="en-GB" dirty="0"/>
              <a:t> Inheritance is an important pillar of </a:t>
            </a:r>
            <a:r>
              <a:rPr lang="en-GB" dirty="0" smtClean="0"/>
              <a:t>OOP (</a:t>
            </a:r>
            <a:r>
              <a:rPr lang="en-GB" dirty="0"/>
              <a:t>Object Oriented Programming). It is the mechanism in java by which one class is allow to inherit the </a:t>
            </a:r>
            <a:r>
              <a:rPr lang="en-GB" dirty="0" smtClean="0"/>
              <a:t>features (</a:t>
            </a:r>
            <a:r>
              <a:rPr lang="en-GB" dirty="0"/>
              <a:t>fields and methods) of another class.</a:t>
            </a:r>
            <a:br>
              <a:rPr lang="en-GB" dirty="0"/>
            </a:br>
            <a:endParaRPr lang="en-US" b="1" dirty="0" smtClean="0"/>
          </a:p>
          <a:p>
            <a:pPr algn="just"/>
            <a:r>
              <a:rPr lang="en-US" b="1" dirty="0" smtClean="0"/>
              <a:t>Message </a:t>
            </a:r>
            <a:r>
              <a:rPr lang="en-US" b="1" dirty="0"/>
              <a:t>passing: </a:t>
            </a:r>
            <a:r>
              <a:rPr lang="en-US" dirty="0"/>
              <a:t>A single object by itself may not be very useful. An application contains many objects. One object interacts with another object by </a:t>
            </a:r>
            <a:r>
              <a:rPr lang="en-US" dirty="0">
                <a:solidFill>
                  <a:srgbClr val="C00000"/>
                </a:solidFill>
              </a:rPr>
              <a:t>invoking methods </a:t>
            </a:r>
            <a:r>
              <a:rPr lang="en-US" dirty="0"/>
              <a:t>on that object. It is also referred to as Method Invocation. </a:t>
            </a:r>
          </a:p>
          <a:p>
            <a:endParaRPr lang="en-GB" dirty="0"/>
          </a:p>
        </p:txBody>
      </p:sp>
    </p:spTree>
    <p:extLst>
      <p:ext uri="{BB962C8B-B14F-4D97-AF65-F5344CB8AC3E}">
        <p14:creationId xmlns:p14="http://schemas.microsoft.com/office/powerpoint/2010/main" val="2885752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8600"/>
            <a:ext cx="7569253"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Using </a:t>
            </a:r>
            <a:r>
              <a:rPr lang="en-US" sz="4000" b="1" dirty="0" err="1" smtClean="0">
                <a:solidFill>
                  <a:srgbClr val="C00000"/>
                </a:solidFill>
                <a:effectLst>
                  <a:outerShdw blurRad="38100" dist="38100" dir="2700000" algn="tl">
                    <a:srgbClr val="000000">
                      <a:alpha val="43137"/>
                    </a:srgbClr>
                  </a:outerShdw>
                </a:effectLst>
              </a:rPr>
              <a:t>packagename.classname</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228600" y="1143000"/>
            <a:ext cx="8610600" cy="1938992"/>
          </a:xfrm>
          <a:prstGeom prst="rect">
            <a:avLst/>
          </a:prstGeom>
          <a:ln>
            <a:solidFill>
              <a:srgbClr val="C00000"/>
            </a:solidFill>
          </a:ln>
        </p:spPr>
        <p:txBody>
          <a:bodyPr wrap="square">
            <a:spAutoFit/>
          </a:bodyPr>
          <a:lstStyle/>
          <a:p>
            <a:r>
              <a:rPr lang="en-US" sz="2000" dirty="0" smtClean="0"/>
              <a:t>//save by A.java  </a:t>
            </a:r>
          </a:p>
          <a:p>
            <a:r>
              <a:rPr lang="en-US" sz="2000" dirty="0" smtClean="0"/>
              <a:t>package pack;  </a:t>
            </a:r>
          </a:p>
          <a:p>
            <a:endParaRPr lang="en-US" sz="2000" dirty="0" smtClean="0"/>
          </a:p>
          <a:p>
            <a:r>
              <a:rPr lang="en-US" sz="2000" dirty="0" smtClean="0"/>
              <a:t>public class A{  </a:t>
            </a:r>
          </a:p>
          <a:p>
            <a:r>
              <a:rPr lang="en-US" sz="2000" dirty="0" smtClean="0"/>
              <a:t>  public void </a:t>
            </a:r>
            <a:r>
              <a:rPr lang="en-US" sz="2000" dirty="0" err="1" smtClean="0"/>
              <a:t>msg</a:t>
            </a:r>
            <a:r>
              <a:rPr lang="en-US" sz="2000" dirty="0" smtClean="0"/>
              <a:t>(){</a:t>
            </a:r>
            <a:r>
              <a:rPr lang="en-US" sz="2000" dirty="0" err="1" smtClean="0"/>
              <a:t>System.out.println</a:t>
            </a:r>
            <a:r>
              <a:rPr lang="en-US" sz="2000" dirty="0" smtClean="0"/>
              <a:t>("Hello");}  </a:t>
            </a:r>
          </a:p>
          <a:p>
            <a:r>
              <a:rPr lang="en-US" sz="2000" dirty="0" smtClean="0"/>
              <a:t>} </a:t>
            </a:r>
            <a:endParaRPr lang="en-US" sz="2000" dirty="0"/>
          </a:p>
        </p:txBody>
      </p:sp>
      <p:sp>
        <p:nvSpPr>
          <p:cNvPr id="4" name="Rectangle 3"/>
          <p:cNvSpPr/>
          <p:nvPr/>
        </p:nvSpPr>
        <p:spPr>
          <a:xfrm>
            <a:off x="228600" y="3309878"/>
            <a:ext cx="8610600" cy="2862322"/>
          </a:xfrm>
          <a:prstGeom prst="rect">
            <a:avLst/>
          </a:prstGeom>
          <a:ln>
            <a:solidFill>
              <a:srgbClr val="C00000"/>
            </a:solidFill>
          </a:ln>
        </p:spPr>
        <p:txBody>
          <a:bodyPr wrap="square">
            <a:spAutoFit/>
          </a:bodyPr>
          <a:lstStyle/>
          <a:p>
            <a:r>
              <a:rPr lang="en-US" dirty="0" smtClean="0"/>
              <a:t>//save by B.java   </a:t>
            </a:r>
          </a:p>
          <a:p>
            <a:r>
              <a:rPr lang="en-US" dirty="0" smtClean="0"/>
              <a:t>package </a:t>
            </a:r>
            <a:r>
              <a:rPr lang="en-US" dirty="0" err="1" smtClean="0"/>
              <a:t>mypack</a:t>
            </a:r>
            <a:r>
              <a:rPr lang="en-US" dirty="0" smtClean="0"/>
              <a:t>;  </a:t>
            </a:r>
          </a:p>
          <a:p>
            <a:r>
              <a:rPr lang="en-US" dirty="0" smtClean="0"/>
              <a:t>import </a:t>
            </a:r>
            <a:r>
              <a:rPr lang="en-US" dirty="0" err="1" smtClean="0"/>
              <a:t>pack.A</a:t>
            </a:r>
            <a:r>
              <a:rPr lang="en-US" dirty="0" smtClean="0"/>
              <a:t>;  </a:t>
            </a:r>
          </a:p>
          <a:p>
            <a:r>
              <a:rPr lang="en-US" dirty="0" smtClean="0"/>
              <a:t>  </a:t>
            </a:r>
          </a:p>
          <a:p>
            <a:r>
              <a:rPr lang="en-US" dirty="0" smtClean="0"/>
              <a:t>class B{  </a:t>
            </a:r>
          </a:p>
          <a:p>
            <a:r>
              <a:rPr lang="en-US" dirty="0" smtClean="0"/>
              <a:t>  public static void main(String </a:t>
            </a:r>
            <a:r>
              <a:rPr lang="en-US" dirty="0" err="1" smtClean="0"/>
              <a:t>args</a:t>
            </a:r>
            <a:r>
              <a:rPr lang="en-US" dirty="0" smtClean="0"/>
              <a:t>[]){  </a:t>
            </a:r>
          </a:p>
          <a:p>
            <a:r>
              <a:rPr lang="en-US" dirty="0" smtClean="0"/>
              <a:t>   A </a:t>
            </a:r>
            <a:r>
              <a:rPr lang="en-US" dirty="0" err="1" smtClean="0"/>
              <a:t>obj</a:t>
            </a:r>
            <a:r>
              <a:rPr lang="en-US" dirty="0" smtClean="0"/>
              <a:t> = new A();  </a:t>
            </a:r>
          </a:p>
          <a:p>
            <a:r>
              <a:rPr lang="en-US" dirty="0" smtClean="0"/>
              <a:t>   obj.msg();  </a:t>
            </a:r>
          </a:p>
          <a:p>
            <a:r>
              <a:rPr lang="en-US" dirty="0" smtClean="0"/>
              <a:t>  }  </a:t>
            </a:r>
          </a:p>
          <a:p>
            <a:r>
              <a:rPr lang="en-US" dirty="0" smtClean="0"/>
              <a:t>} </a:t>
            </a:r>
            <a:endParaRPr lang="en-US" dirty="0"/>
          </a:p>
        </p:txBody>
      </p:sp>
    </p:spTree>
    <p:extLst>
      <p:ext uri="{BB962C8B-B14F-4D97-AF65-F5344CB8AC3E}">
        <p14:creationId xmlns:p14="http://schemas.microsoft.com/office/powerpoint/2010/main" val="2215507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8600"/>
            <a:ext cx="73152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Using fully qualified name</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228600" y="1143000"/>
            <a:ext cx="8610600" cy="1938992"/>
          </a:xfrm>
          <a:prstGeom prst="rect">
            <a:avLst/>
          </a:prstGeom>
          <a:ln>
            <a:solidFill>
              <a:srgbClr val="C00000"/>
            </a:solidFill>
          </a:ln>
        </p:spPr>
        <p:txBody>
          <a:bodyPr wrap="square">
            <a:spAutoFit/>
          </a:bodyPr>
          <a:lstStyle/>
          <a:p>
            <a:r>
              <a:rPr lang="en-US" sz="2000" dirty="0" smtClean="0"/>
              <a:t>//save by A.java  </a:t>
            </a:r>
          </a:p>
          <a:p>
            <a:r>
              <a:rPr lang="en-US" sz="2000" dirty="0" smtClean="0"/>
              <a:t>package pack;  </a:t>
            </a:r>
          </a:p>
          <a:p>
            <a:endParaRPr lang="en-US" sz="2000" dirty="0" smtClean="0"/>
          </a:p>
          <a:p>
            <a:r>
              <a:rPr lang="en-US" sz="2000" dirty="0" smtClean="0"/>
              <a:t>public class A{  </a:t>
            </a:r>
          </a:p>
          <a:p>
            <a:r>
              <a:rPr lang="en-US" sz="2000" dirty="0" smtClean="0"/>
              <a:t>  public void </a:t>
            </a:r>
            <a:r>
              <a:rPr lang="en-US" sz="2000" dirty="0" err="1" smtClean="0"/>
              <a:t>msg</a:t>
            </a:r>
            <a:r>
              <a:rPr lang="en-US" sz="2000" dirty="0" smtClean="0"/>
              <a:t>(){</a:t>
            </a:r>
            <a:r>
              <a:rPr lang="en-US" sz="2000" dirty="0" err="1" smtClean="0"/>
              <a:t>System.out.println</a:t>
            </a:r>
            <a:r>
              <a:rPr lang="en-US" sz="2000" dirty="0" smtClean="0"/>
              <a:t>("Hello");}  </a:t>
            </a:r>
          </a:p>
          <a:p>
            <a:r>
              <a:rPr lang="en-US" sz="2000" dirty="0" smtClean="0"/>
              <a:t>} </a:t>
            </a:r>
            <a:endParaRPr lang="en-US" sz="2000" dirty="0"/>
          </a:p>
        </p:txBody>
      </p:sp>
      <p:sp>
        <p:nvSpPr>
          <p:cNvPr id="4" name="Rectangle 3"/>
          <p:cNvSpPr/>
          <p:nvPr/>
        </p:nvSpPr>
        <p:spPr>
          <a:xfrm>
            <a:off x="228600" y="3309878"/>
            <a:ext cx="8610600" cy="2308324"/>
          </a:xfrm>
          <a:prstGeom prst="rect">
            <a:avLst/>
          </a:prstGeom>
          <a:ln>
            <a:solidFill>
              <a:srgbClr val="C00000"/>
            </a:solidFill>
          </a:ln>
        </p:spPr>
        <p:txBody>
          <a:bodyPr wrap="square">
            <a:spAutoFit/>
          </a:bodyPr>
          <a:lstStyle/>
          <a:p>
            <a:r>
              <a:rPr lang="en-US" dirty="0" smtClean="0"/>
              <a:t>//save by B.java   </a:t>
            </a:r>
          </a:p>
          <a:p>
            <a:r>
              <a:rPr lang="en-US" dirty="0" smtClean="0"/>
              <a:t>package </a:t>
            </a:r>
            <a:r>
              <a:rPr lang="en-US" dirty="0" err="1" smtClean="0"/>
              <a:t>mypack</a:t>
            </a:r>
            <a:r>
              <a:rPr lang="en-US" dirty="0" smtClean="0"/>
              <a:t>;  </a:t>
            </a:r>
          </a:p>
          <a:p>
            <a:r>
              <a:rPr lang="en-US" dirty="0" smtClean="0"/>
              <a:t>class B{  </a:t>
            </a:r>
          </a:p>
          <a:p>
            <a:r>
              <a:rPr lang="en-US" dirty="0" smtClean="0"/>
              <a:t>  public static void main(String </a:t>
            </a:r>
            <a:r>
              <a:rPr lang="en-US" dirty="0" err="1" smtClean="0"/>
              <a:t>args</a:t>
            </a:r>
            <a:r>
              <a:rPr lang="en-US" dirty="0" smtClean="0"/>
              <a:t>[]){  </a:t>
            </a:r>
          </a:p>
          <a:p>
            <a:r>
              <a:rPr lang="en-US" dirty="0" smtClean="0"/>
              <a:t>   </a:t>
            </a:r>
            <a:r>
              <a:rPr lang="en-US" dirty="0" err="1" smtClean="0"/>
              <a:t>pack.A</a:t>
            </a:r>
            <a:r>
              <a:rPr lang="en-US" dirty="0" smtClean="0"/>
              <a:t> </a:t>
            </a:r>
            <a:r>
              <a:rPr lang="en-US" dirty="0" err="1" smtClean="0"/>
              <a:t>obj</a:t>
            </a:r>
            <a:r>
              <a:rPr lang="en-US" dirty="0" smtClean="0"/>
              <a:t> = new </a:t>
            </a:r>
            <a:r>
              <a:rPr lang="en-US" dirty="0" err="1" smtClean="0"/>
              <a:t>pack.A</a:t>
            </a:r>
            <a:r>
              <a:rPr lang="en-US" dirty="0" smtClean="0"/>
              <a:t>();//using fully qualified name  </a:t>
            </a:r>
          </a:p>
          <a:p>
            <a:r>
              <a:rPr lang="en-US" dirty="0" smtClean="0"/>
              <a:t>   obj.msg();  </a:t>
            </a:r>
          </a:p>
          <a:p>
            <a:r>
              <a:rPr lang="en-US" dirty="0" smtClean="0"/>
              <a:t>  }  </a:t>
            </a:r>
          </a:p>
          <a:p>
            <a:r>
              <a:rPr lang="en-US" dirty="0" smtClean="0"/>
              <a:t>} </a:t>
            </a:r>
            <a:endParaRPr lang="en-US" dirty="0"/>
          </a:p>
        </p:txBody>
      </p:sp>
    </p:spTree>
    <p:extLst>
      <p:ext uri="{BB962C8B-B14F-4D97-AF65-F5344CB8AC3E}">
        <p14:creationId xmlns:p14="http://schemas.microsoft.com/office/powerpoint/2010/main" val="23563706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381000"/>
            <a:ext cx="6284093"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166843"/>
            <a:ext cx="8610600" cy="4893647"/>
          </a:xfrm>
          <a:prstGeom prst="rect">
            <a:avLst/>
          </a:prstGeom>
        </p:spPr>
        <p:txBody>
          <a:bodyPr wrap="square">
            <a:spAutoFit/>
          </a:bodyPr>
          <a:lstStyle/>
          <a:p>
            <a:pPr algn="just">
              <a:buFont typeface="Arial" pitchFamily="34" charset="0"/>
              <a:buChar char="•"/>
            </a:pPr>
            <a:r>
              <a:rPr lang="en-US" sz="2400" dirty="0" smtClean="0"/>
              <a:t>There are two types of modifiers in java: access modifiers and non-access modifiers.</a:t>
            </a:r>
          </a:p>
          <a:p>
            <a:pPr algn="just">
              <a:buFont typeface="Arial" pitchFamily="34" charset="0"/>
              <a:buChar char="•"/>
            </a:pPr>
            <a:r>
              <a:rPr lang="en-US" sz="2400" dirty="0" smtClean="0"/>
              <a:t>The access modifiers in java specifies accessibility (scope) of a data member, method, constructor or class.</a:t>
            </a:r>
          </a:p>
          <a:p>
            <a:pPr algn="just"/>
            <a:endParaRPr lang="en-US" sz="2400" dirty="0" smtClean="0"/>
          </a:p>
          <a:p>
            <a:pPr algn="just">
              <a:buFont typeface="Arial" pitchFamily="34" charset="0"/>
              <a:buChar char="•"/>
            </a:pPr>
            <a:r>
              <a:rPr lang="en-US" sz="2400" dirty="0" smtClean="0"/>
              <a:t>There are 4 types of java access modifiers:</a:t>
            </a:r>
          </a:p>
          <a:p>
            <a:pPr lvl="1" algn="just">
              <a:buFont typeface="Wingdings" pitchFamily="2" charset="2"/>
              <a:buChar char="ü"/>
            </a:pPr>
            <a:r>
              <a:rPr lang="en-US" sz="2400" dirty="0"/>
              <a:t>private: Visible to the class </a:t>
            </a:r>
            <a:r>
              <a:rPr lang="en-US" sz="2400" dirty="0" smtClean="0"/>
              <a:t>only</a:t>
            </a:r>
          </a:p>
          <a:p>
            <a:pPr lvl="1" algn="just">
              <a:buFont typeface="Wingdings" pitchFamily="2" charset="2"/>
              <a:buChar char="ü"/>
            </a:pPr>
            <a:r>
              <a:rPr lang="en-US" sz="2400" dirty="0" smtClean="0"/>
              <a:t>default (package</a:t>
            </a:r>
            <a:r>
              <a:rPr lang="en-US" sz="2400" dirty="0"/>
              <a:t>): Visible to the package, the default. </a:t>
            </a:r>
            <a:endParaRPr lang="en-US" sz="2400" dirty="0" smtClean="0"/>
          </a:p>
          <a:p>
            <a:pPr lvl="1" algn="just"/>
            <a:r>
              <a:rPr lang="en-US" sz="2400" dirty="0"/>
              <a:t> </a:t>
            </a:r>
            <a:r>
              <a:rPr lang="en-US" sz="2400" dirty="0" smtClean="0"/>
              <a:t>                            No </a:t>
            </a:r>
            <a:r>
              <a:rPr lang="en-US" sz="2400" dirty="0"/>
              <a:t>modifiers are needed.</a:t>
            </a:r>
            <a:endParaRPr lang="en-US" sz="2400" dirty="0" smtClean="0"/>
          </a:p>
          <a:p>
            <a:pPr lvl="1" algn="just">
              <a:buFont typeface="Wingdings" pitchFamily="2" charset="2"/>
              <a:buChar char="ü"/>
            </a:pPr>
            <a:r>
              <a:rPr lang="en-US" sz="2400" dirty="0"/>
              <a:t>protected: Visible to the package and all subclasses </a:t>
            </a:r>
            <a:endParaRPr lang="en-US" sz="2400" dirty="0" smtClean="0"/>
          </a:p>
          <a:p>
            <a:pPr lvl="1" algn="just">
              <a:buFont typeface="Wingdings" pitchFamily="2" charset="2"/>
              <a:buChar char="ü"/>
            </a:pPr>
            <a:r>
              <a:rPr lang="en-US" sz="2400" dirty="0"/>
              <a:t>public: Visible to the world</a:t>
            </a:r>
            <a:endParaRPr lang="en-US" sz="2400" dirty="0" smtClean="0"/>
          </a:p>
          <a:p>
            <a:pPr algn="just">
              <a:buFont typeface="Arial" pitchFamily="34" charset="0"/>
              <a:buChar char="•"/>
            </a:pPr>
            <a:r>
              <a:rPr lang="en-US" sz="2400" dirty="0" smtClean="0"/>
              <a:t>There are many </a:t>
            </a:r>
            <a:r>
              <a:rPr lang="en-US" sz="2400" b="1" dirty="0" smtClean="0"/>
              <a:t>non-access modifiers </a:t>
            </a:r>
            <a:r>
              <a:rPr lang="en-US" sz="2400" dirty="0" smtClean="0"/>
              <a:t>such </a:t>
            </a:r>
            <a:r>
              <a:rPr lang="en-US" sz="2400" b="1" dirty="0" smtClean="0"/>
              <a:t>as static, abstract, synchronized, native, volatile, transient etc.</a:t>
            </a:r>
            <a:endParaRPr lang="en-US" sz="2400" b="1" dirty="0"/>
          </a:p>
        </p:txBody>
      </p:sp>
    </p:spTree>
    <p:extLst>
      <p:ext uri="{BB962C8B-B14F-4D97-AF65-F5344CB8AC3E}">
        <p14:creationId xmlns:p14="http://schemas.microsoft.com/office/powerpoint/2010/main" val="2432566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4582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public</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143000"/>
            <a:ext cx="8686800" cy="4524315"/>
          </a:xfrm>
          <a:prstGeom prst="rect">
            <a:avLst/>
          </a:prstGeom>
        </p:spPr>
        <p:txBody>
          <a:bodyPr wrap="square">
            <a:spAutoFit/>
          </a:bodyPr>
          <a:lstStyle/>
          <a:p>
            <a:pPr marL="342900" indent="-342900" algn="just">
              <a:buFont typeface="Arial" panose="020B0604020202020204" pitchFamily="34" charset="0"/>
              <a:buChar char="•"/>
            </a:pPr>
            <a:r>
              <a:rPr lang="en-US" sz="2400" dirty="0" smtClean="0"/>
              <a:t>A class, method, constructor, interface etc declared public can be accessed from any other class. </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Therefore fields, methods, blocks declared inside a public class can be accessed from any class belonging to the Java Universe.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However, </a:t>
            </a:r>
            <a:r>
              <a:rPr lang="en-US" sz="2400" dirty="0">
                <a:solidFill>
                  <a:srgbClr val="C00000"/>
                </a:solidFill>
              </a:rPr>
              <a:t>if the public class we are trying to access is in a different package, then the public class still needs to be imported</a:t>
            </a:r>
            <a:r>
              <a:rPr lang="en-US" sz="2400" dirty="0"/>
              <a:t>.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Because of class inheritance, all public methods and variables of a class are inherited by its subclasses.</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2903827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4582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public</a:t>
            </a:r>
            <a:endParaRPr lang="en-US" sz="4000" b="1" dirty="0">
              <a:solidFill>
                <a:srgbClr val="C00000"/>
              </a:solidFill>
              <a:effectLst>
                <a:outerShdw blurRad="38100" dist="38100" dir="2700000" algn="tl">
                  <a:srgbClr val="000000">
                    <a:alpha val="43137"/>
                  </a:srgbClr>
                </a:outerShdw>
              </a:effectLst>
            </a:endParaRPr>
          </a:p>
        </p:txBody>
      </p:sp>
      <p:sp>
        <p:nvSpPr>
          <p:cNvPr id="6" name="Rectangle 5"/>
          <p:cNvSpPr/>
          <p:nvPr/>
        </p:nvSpPr>
        <p:spPr>
          <a:xfrm>
            <a:off x="308113" y="1371600"/>
            <a:ext cx="3733800" cy="3139321"/>
          </a:xfrm>
          <a:prstGeom prst="rect">
            <a:avLst/>
          </a:prstGeom>
          <a:ln>
            <a:solidFill>
              <a:schemeClr val="tx1"/>
            </a:solidFill>
          </a:ln>
        </p:spPr>
        <p:txBody>
          <a:bodyPr wrap="square">
            <a:spAutoFit/>
          </a:bodyPr>
          <a:lstStyle/>
          <a:p>
            <a:r>
              <a:rPr lang="en-US" sz="2200" dirty="0" smtClean="0"/>
              <a:t>//save by A.java  </a:t>
            </a:r>
          </a:p>
          <a:p>
            <a:r>
              <a:rPr lang="en-US" sz="2200" dirty="0" smtClean="0"/>
              <a:t>package pack;  </a:t>
            </a:r>
          </a:p>
          <a:p>
            <a:r>
              <a:rPr lang="en-US" sz="2200" dirty="0" smtClean="0"/>
              <a:t>public class A{  </a:t>
            </a:r>
          </a:p>
          <a:p>
            <a:r>
              <a:rPr lang="en-US" sz="2200" dirty="0" smtClean="0"/>
              <a:t>public void </a:t>
            </a:r>
            <a:r>
              <a:rPr lang="en-US" sz="2200" dirty="0" err="1" smtClean="0"/>
              <a:t>msg</a:t>
            </a:r>
            <a:r>
              <a:rPr lang="en-US" sz="2200" dirty="0" smtClean="0"/>
              <a:t>()</a:t>
            </a:r>
          </a:p>
          <a:p>
            <a:r>
              <a:rPr lang="en-US" sz="2200" dirty="0" smtClean="0"/>
              <a:t>{</a:t>
            </a:r>
          </a:p>
          <a:p>
            <a:r>
              <a:rPr lang="en-US" sz="2200" dirty="0" err="1" smtClean="0"/>
              <a:t>System.out.println</a:t>
            </a:r>
            <a:r>
              <a:rPr lang="en-US" sz="2200" dirty="0" smtClean="0"/>
              <a:t>("Hello");</a:t>
            </a:r>
          </a:p>
          <a:p>
            <a:r>
              <a:rPr lang="en-US" sz="2200" dirty="0" smtClean="0"/>
              <a:t>}  </a:t>
            </a:r>
          </a:p>
          <a:p>
            <a:r>
              <a:rPr lang="en-US" sz="2200" dirty="0" smtClean="0"/>
              <a:t>} </a:t>
            </a:r>
          </a:p>
          <a:p>
            <a:endParaRPr lang="en-US" sz="2200" dirty="0"/>
          </a:p>
        </p:txBody>
      </p:sp>
      <p:sp>
        <p:nvSpPr>
          <p:cNvPr id="7" name="Rectangle 6"/>
          <p:cNvSpPr/>
          <p:nvPr/>
        </p:nvSpPr>
        <p:spPr>
          <a:xfrm>
            <a:off x="4300330" y="2819400"/>
            <a:ext cx="4615070" cy="3139321"/>
          </a:xfrm>
          <a:prstGeom prst="rect">
            <a:avLst/>
          </a:prstGeom>
          <a:ln>
            <a:solidFill>
              <a:schemeClr val="tx1"/>
            </a:solidFill>
          </a:ln>
        </p:spPr>
        <p:txBody>
          <a:bodyPr wrap="square">
            <a:spAutoFit/>
          </a:bodyPr>
          <a:lstStyle/>
          <a:p>
            <a:r>
              <a:rPr lang="en-US" sz="2200" dirty="0" smtClean="0"/>
              <a:t>//save by B.java  </a:t>
            </a:r>
          </a:p>
          <a:p>
            <a:r>
              <a:rPr lang="en-US" sz="2200" dirty="0" smtClean="0"/>
              <a:t>package </a:t>
            </a:r>
            <a:r>
              <a:rPr lang="en-US" sz="2200" dirty="0" err="1" smtClean="0"/>
              <a:t>mypack</a:t>
            </a:r>
            <a:r>
              <a:rPr lang="en-US" sz="2200" dirty="0" smtClean="0"/>
              <a:t>;  </a:t>
            </a:r>
          </a:p>
          <a:p>
            <a:r>
              <a:rPr lang="en-US" sz="2200" dirty="0" smtClean="0"/>
              <a:t>import pack.*;  </a:t>
            </a:r>
          </a:p>
          <a:p>
            <a:r>
              <a:rPr lang="en-US" sz="2200" dirty="0" smtClean="0"/>
              <a:t>class B{  </a:t>
            </a:r>
          </a:p>
          <a:p>
            <a:r>
              <a:rPr lang="en-US" sz="2200" dirty="0" smtClean="0"/>
              <a:t>  public static void main(String </a:t>
            </a:r>
            <a:r>
              <a:rPr lang="en-US" sz="2200" dirty="0" err="1" smtClean="0"/>
              <a:t>args</a:t>
            </a:r>
            <a:r>
              <a:rPr lang="en-US" sz="2200" dirty="0" smtClean="0"/>
              <a:t>[]){  </a:t>
            </a:r>
          </a:p>
          <a:p>
            <a:r>
              <a:rPr lang="en-US" sz="2200" dirty="0" smtClean="0"/>
              <a:t>   A </a:t>
            </a:r>
            <a:r>
              <a:rPr lang="en-US" sz="2200" dirty="0" err="1" smtClean="0"/>
              <a:t>obj</a:t>
            </a:r>
            <a:r>
              <a:rPr lang="en-US" sz="2200" dirty="0" smtClean="0"/>
              <a:t> = new A();  </a:t>
            </a:r>
          </a:p>
          <a:p>
            <a:r>
              <a:rPr lang="en-US" sz="2200" dirty="0" smtClean="0"/>
              <a:t>   obj.msg();  </a:t>
            </a:r>
          </a:p>
          <a:p>
            <a:r>
              <a:rPr lang="en-US" sz="2200" dirty="0" smtClean="0"/>
              <a:t>  }  </a:t>
            </a:r>
          </a:p>
          <a:p>
            <a:r>
              <a:rPr lang="en-US" sz="2200" dirty="0" smtClean="0"/>
              <a:t>} </a:t>
            </a:r>
            <a:endParaRPr lang="en-US" sz="2200" dirty="0"/>
          </a:p>
        </p:txBody>
      </p:sp>
    </p:spTree>
    <p:extLst>
      <p:ext uri="{BB962C8B-B14F-4D97-AF65-F5344CB8AC3E}">
        <p14:creationId xmlns:p14="http://schemas.microsoft.com/office/powerpoint/2010/main" val="40723554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4582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private</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152400" y="1143000"/>
            <a:ext cx="8839200" cy="3277820"/>
          </a:xfrm>
          <a:prstGeom prst="rect">
            <a:avLst/>
          </a:prstGeom>
        </p:spPr>
        <p:txBody>
          <a:bodyPr wrap="square">
            <a:spAutoFit/>
          </a:bodyPr>
          <a:lstStyle/>
          <a:p>
            <a:pPr algn="just">
              <a:spcAft>
                <a:spcPts val="600"/>
              </a:spcAft>
              <a:buFont typeface="Arial" pitchFamily="34" charset="0"/>
              <a:buChar char="•"/>
            </a:pPr>
            <a:r>
              <a:rPr lang="en-US" sz="2400" dirty="0" smtClean="0"/>
              <a:t> Methods, Variables and Constructors that are declared private </a:t>
            </a:r>
            <a:r>
              <a:rPr lang="en-US" sz="2400" dirty="0" smtClean="0">
                <a:solidFill>
                  <a:srgbClr val="00B0F0"/>
                </a:solidFill>
              </a:rPr>
              <a:t>can only be accessed within the declared class itself.</a:t>
            </a:r>
          </a:p>
          <a:p>
            <a:pPr algn="just">
              <a:spcAft>
                <a:spcPts val="600"/>
              </a:spcAft>
              <a:buFont typeface="Arial" pitchFamily="34" charset="0"/>
              <a:buChar char="•"/>
            </a:pPr>
            <a:r>
              <a:rPr lang="en-US" sz="2400" dirty="0" smtClean="0"/>
              <a:t> Private access modifier is the most restrictive access level. Class and interfaces cannot be private.</a:t>
            </a:r>
          </a:p>
          <a:p>
            <a:pPr algn="just">
              <a:spcAft>
                <a:spcPts val="600"/>
              </a:spcAft>
              <a:buFont typeface="Arial" pitchFamily="34" charset="0"/>
              <a:buChar char="•"/>
            </a:pPr>
            <a:r>
              <a:rPr lang="en-US" sz="2400" dirty="0" smtClean="0"/>
              <a:t>Variables that are declared private can be accessed outside the class if public </a:t>
            </a:r>
            <a:r>
              <a:rPr lang="en-US" sz="2400" b="1" dirty="0" smtClean="0"/>
              <a:t>getter</a:t>
            </a:r>
            <a:r>
              <a:rPr lang="en-US" sz="2400" dirty="0" smtClean="0"/>
              <a:t> methods are present in the class.</a:t>
            </a:r>
          </a:p>
          <a:p>
            <a:pPr algn="just">
              <a:spcAft>
                <a:spcPts val="600"/>
              </a:spcAft>
              <a:buFont typeface="Arial" pitchFamily="34" charset="0"/>
              <a:buChar char="•"/>
            </a:pPr>
            <a:r>
              <a:rPr lang="en-US" sz="2400" dirty="0" smtClean="0"/>
              <a:t> Using the private modifier is the main way that an object encapsulates itself and hide data from the outside world.</a:t>
            </a:r>
            <a:endParaRPr lang="en-US" sz="2400" dirty="0"/>
          </a:p>
        </p:txBody>
      </p:sp>
    </p:spTree>
    <p:extLst>
      <p:ext uri="{BB962C8B-B14F-4D97-AF65-F5344CB8AC3E}">
        <p14:creationId xmlns:p14="http://schemas.microsoft.com/office/powerpoint/2010/main" val="3838510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private (..)</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295400"/>
            <a:ext cx="8534400" cy="4524315"/>
          </a:xfrm>
          <a:prstGeom prst="rect">
            <a:avLst/>
          </a:prstGeom>
        </p:spPr>
        <p:txBody>
          <a:bodyPr wrap="square">
            <a:spAutoFit/>
          </a:bodyPr>
          <a:lstStyle/>
          <a:p>
            <a:r>
              <a:rPr lang="en-US" sz="2400" dirty="0" smtClean="0"/>
              <a:t>class A{  </a:t>
            </a:r>
          </a:p>
          <a:p>
            <a:r>
              <a:rPr lang="en-US" sz="2400" dirty="0" smtClean="0"/>
              <a:t>private </a:t>
            </a:r>
            <a:r>
              <a:rPr lang="en-US" sz="2400" dirty="0" err="1" smtClean="0"/>
              <a:t>int</a:t>
            </a:r>
            <a:r>
              <a:rPr lang="en-US" sz="2400" dirty="0" smtClean="0"/>
              <a:t> data=40;  </a:t>
            </a:r>
          </a:p>
          <a:p>
            <a:r>
              <a:rPr lang="en-US" sz="2400" dirty="0" smtClean="0"/>
              <a:t>private void </a:t>
            </a:r>
            <a:r>
              <a:rPr lang="en-US" sz="2400" dirty="0" err="1" smtClean="0"/>
              <a:t>msg</a:t>
            </a:r>
            <a:r>
              <a:rPr lang="en-US" sz="2400" dirty="0" smtClean="0"/>
              <a:t>(){</a:t>
            </a:r>
            <a:r>
              <a:rPr lang="en-US" sz="2400" dirty="0" err="1" smtClean="0"/>
              <a:t>System.out.println</a:t>
            </a:r>
            <a:r>
              <a:rPr lang="en-US" sz="2400" dirty="0" smtClean="0"/>
              <a:t>("Hello java");}  </a:t>
            </a:r>
          </a:p>
          <a:p>
            <a:r>
              <a:rPr lang="en-US" sz="2400" dirty="0" smtClean="0"/>
              <a:t>}  </a:t>
            </a:r>
          </a:p>
          <a:p>
            <a:r>
              <a:rPr lang="en-US" sz="2400" dirty="0" smtClean="0"/>
              <a:t>  </a:t>
            </a:r>
          </a:p>
          <a:p>
            <a:r>
              <a:rPr lang="en-US" sz="2400" dirty="0" smtClean="0"/>
              <a:t>public class Simple{  </a:t>
            </a:r>
          </a:p>
          <a:p>
            <a:r>
              <a:rPr lang="en-US" sz="2400" dirty="0" smtClean="0"/>
              <a:t> public static void main(String </a:t>
            </a:r>
            <a:r>
              <a:rPr lang="en-US" sz="2400" dirty="0" err="1" smtClean="0"/>
              <a:t>args</a:t>
            </a:r>
            <a:r>
              <a:rPr lang="en-US" sz="2400" dirty="0" smtClean="0"/>
              <a:t>[]){  </a:t>
            </a:r>
          </a:p>
          <a:p>
            <a:r>
              <a:rPr lang="en-US" sz="2400" dirty="0" smtClean="0"/>
              <a:t>   A </a:t>
            </a:r>
            <a:r>
              <a:rPr lang="en-US" sz="2400" dirty="0" err="1" smtClean="0"/>
              <a:t>obj</a:t>
            </a:r>
            <a:r>
              <a:rPr lang="en-US" sz="2400" dirty="0" smtClean="0"/>
              <a:t>=new A();  </a:t>
            </a:r>
          </a:p>
          <a:p>
            <a:r>
              <a:rPr lang="en-US" sz="2400" dirty="0" smtClean="0">
                <a:solidFill>
                  <a:srgbClr val="CC0000"/>
                </a:solidFill>
              </a:rPr>
              <a:t>   </a:t>
            </a:r>
            <a:r>
              <a:rPr lang="en-US" sz="2400" dirty="0" err="1" smtClean="0">
                <a:solidFill>
                  <a:srgbClr val="CC0000"/>
                </a:solidFill>
              </a:rPr>
              <a:t>System.out.println</a:t>
            </a:r>
            <a:r>
              <a:rPr lang="en-US" sz="2400" dirty="0" smtClean="0">
                <a:solidFill>
                  <a:srgbClr val="CC0000"/>
                </a:solidFill>
              </a:rPr>
              <a:t>(</a:t>
            </a:r>
            <a:r>
              <a:rPr lang="en-US" sz="2400" dirty="0" err="1" smtClean="0">
                <a:solidFill>
                  <a:srgbClr val="CC0000"/>
                </a:solidFill>
              </a:rPr>
              <a:t>obj.data</a:t>
            </a:r>
            <a:r>
              <a:rPr lang="en-US" sz="2400" dirty="0" smtClean="0">
                <a:solidFill>
                  <a:srgbClr val="CC0000"/>
                </a:solidFill>
              </a:rPr>
              <a:t>); //Compile Time Error  </a:t>
            </a:r>
          </a:p>
          <a:p>
            <a:r>
              <a:rPr lang="en-US" sz="2400" dirty="0" smtClean="0"/>
              <a:t>   </a:t>
            </a:r>
            <a:r>
              <a:rPr lang="en-US" sz="2400" dirty="0" smtClean="0">
                <a:solidFill>
                  <a:srgbClr val="CC0000"/>
                </a:solidFill>
              </a:rPr>
              <a:t>obj.msg();//Compile Time Error  </a:t>
            </a:r>
          </a:p>
          <a:p>
            <a:r>
              <a:rPr lang="en-US" sz="2400" dirty="0" smtClean="0"/>
              <a:t>   }  </a:t>
            </a:r>
          </a:p>
          <a:p>
            <a:r>
              <a:rPr lang="en-US" sz="2400" dirty="0" smtClean="0"/>
              <a:t>} </a:t>
            </a:r>
            <a:endParaRPr lang="en-US" sz="2400" dirty="0"/>
          </a:p>
        </p:txBody>
      </p:sp>
    </p:spTree>
    <p:extLst>
      <p:ext uri="{BB962C8B-B14F-4D97-AF65-F5344CB8AC3E}">
        <p14:creationId xmlns:p14="http://schemas.microsoft.com/office/powerpoint/2010/main" val="785053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protected</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219200"/>
            <a:ext cx="8763000" cy="4893647"/>
          </a:xfrm>
          <a:prstGeom prst="rect">
            <a:avLst/>
          </a:prstGeom>
        </p:spPr>
        <p:txBody>
          <a:bodyPr wrap="square">
            <a:spAutoFit/>
          </a:bodyPr>
          <a:lstStyle/>
          <a:p>
            <a:pPr algn="just">
              <a:buFont typeface="Arial" pitchFamily="34" charset="0"/>
              <a:buChar char="•"/>
            </a:pPr>
            <a:r>
              <a:rPr lang="en-US" sz="2400" dirty="0" smtClean="0"/>
              <a:t> The protected access modifier is accessible within package and outside the package but through inheritance only.</a:t>
            </a:r>
          </a:p>
          <a:p>
            <a:pPr algn="just">
              <a:buFont typeface="Arial" pitchFamily="34" charset="0"/>
              <a:buChar char="•"/>
            </a:pPr>
            <a:endParaRPr lang="en-US" sz="2400" dirty="0" smtClean="0"/>
          </a:p>
          <a:p>
            <a:pPr algn="just">
              <a:buFont typeface="Arial" pitchFamily="34" charset="0"/>
              <a:buChar char="•"/>
            </a:pPr>
            <a:r>
              <a:rPr lang="en-US" sz="2400" dirty="0" smtClean="0"/>
              <a:t>Variables, methods and constructors which are declared </a:t>
            </a:r>
            <a:r>
              <a:rPr lang="en-US" sz="2400" dirty="0" smtClean="0">
                <a:solidFill>
                  <a:srgbClr val="00B0F0"/>
                </a:solidFill>
              </a:rPr>
              <a:t>protected in a </a:t>
            </a:r>
            <a:r>
              <a:rPr lang="en-US" sz="2400" dirty="0" err="1" smtClean="0">
                <a:solidFill>
                  <a:srgbClr val="00B0F0"/>
                </a:solidFill>
              </a:rPr>
              <a:t>superclass</a:t>
            </a:r>
            <a:r>
              <a:rPr lang="en-US" sz="2400" dirty="0" smtClean="0">
                <a:solidFill>
                  <a:srgbClr val="00B0F0"/>
                </a:solidFill>
              </a:rPr>
              <a:t> can be accessed only by the subclasses in other package or any class within the package of the protected members' class.</a:t>
            </a:r>
          </a:p>
          <a:p>
            <a:pPr algn="just">
              <a:buFont typeface="Arial" pitchFamily="34" charset="0"/>
              <a:buChar char="•"/>
            </a:pPr>
            <a:endParaRPr lang="en-US" sz="2400" dirty="0" smtClean="0"/>
          </a:p>
          <a:p>
            <a:pPr algn="just">
              <a:buFont typeface="Arial" pitchFamily="34" charset="0"/>
              <a:buChar char="•"/>
            </a:pPr>
            <a:r>
              <a:rPr lang="en-US" sz="2400" dirty="0" smtClean="0"/>
              <a:t> The protected access modifier </a:t>
            </a:r>
            <a:r>
              <a:rPr lang="en-US" sz="2400" dirty="0" smtClean="0">
                <a:solidFill>
                  <a:srgbClr val="00B0F0"/>
                </a:solidFill>
              </a:rPr>
              <a:t>cannot be applied to class and interfaces. </a:t>
            </a:r>
          </a:p>
          <a:p>
            <a:pPr algn="just">
              <a:buFont typeface="Arial" pitchFamily="34" charset="0"/>
              <a:buChar char="•"/>
            </a:pPr>
            <a:endParaRPr lang="en-US" sz="2400" dirty="0"/>
          </a:p>
          <a:p>
            <a:pPr algn="just">
              <a:buFont typeface="Arial" pitchFamily="34" charset="0"/>
              <a:buChar char="•"/>
            </a:pPr>
            <a:r>
              <a:rPr lang="en-US" sz="2400" dirty="0" smtClean="0"/>
              <a:t>Methods, fields can be declared protected, however methods and fields in a interface cannot be declared protected.</a:t>
            </a:r>
          </a:p>
        </p:txBody>
      </p:sp>
    </p:spTree>
    <p:extLst>
      <p:ext uri="{BB962C8B-B14F-4D97-AF65-F5344CB8AC3E}">
        <p14:creationId xmlns:p14="http://schemas.microsoft.com/office/powerpoint/2010/main" val="19386163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646331"/>
          </a:xfrm>
          <a:prstGeom prst="rect">
            <a:avLst/>
          </a:prstGeom>
        </p:spPr>
        <p:txBody>
          <a:bodyPr wrap="square">
            <a:spAutoFit/>
          </a:bodyPr>
          <a:lstStyle/>
          <a:p>
            <a:pPr algn="ctr"/>
            <a:r>
              <a:rPr lang="en-US" sz="3600" b="1" dirty="0" smtClean="0">
                <a:solidFill>
                  <a:srgbClr val="C00000"/>
                </a:solidFill>
                <a:effectLst>
                  <a:outerShdw blurRad="38100" dist="38100" dir="2700000" algn="tl">
                    <a:srgbClr val="000000">
                      <a:alpha val="43137"/>
                    </a:srgbClr>
                  </a:outerShdw>
                </a:effectLst>
              </a:rPr>
              <a:t>Member access modifiers : protected(…)</a:t>
            </a:r>
            <a:endParaRPr lang="en-US" sz="36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219200"/>
            <a:ext cx="7162800" cy="2308324"/>
          </a:xfrm>
          <a:prstGeom prst="rect">
            <a:avLst/>
          </a:prstGeom>
          <a:ln>
            <a:solidFill>
              <a:schemeClr val="tx1"/>
            </a:solidFill>
          </a:ln>
        </p:spPr>
        <p:txBody>
          <a:bodyPr wrap="square">
            <a:spAutoFit/>
          </a:bodyPr>
          <a:lstStyle/>
          <a:p>
            <a:r>
              <a:rPr lang="en-US" sz="2400" dirty="0" smtClean="0"/>
              <a:t>//save by A.java </a:t>
            </a:r>
          </a:p>
          <a:p>
            <a:r>
              <a:rPr lang="en-US" sz="2400" dirty="0" smtClean="0"/>
              <a:t>public class A{  </a:t>
            </a:r>
          </a:p>
          <a:p>
            <a:r>
              <a:rPr lang="en-US" sz="2400" dirty="0" smtClean="0"/>
              <a:t>protected void </a:t>
            </a:r>
            <a:r>
              <a:rPr lang="en-US" sz="2400" dirty="0" err="1" smtClean="0"/>
              <a:t>msg</a:t>
            </a:r>
            <a:r>
              <a:rPr lang="en-US" sz="2400" dirty="0" smtClean="0"/>
              <a:t>()</a:t>
            </a:r>
          </a:p>
          <a:p>
            <a:r>
              <a:rPr lang="en-US" sz="2400" dirty="0" smtClean="0"/>
              <a:t>{</a:t>
            </a:r>
          </a:p>
          <a:p>
            <a:r>
              <a:rPr lang="en-US" sz="2400" dirty="0" smtClean="0"/>
              <a:t>	</a:t>
            </a:r>
            <a:r>
              <a:rPr lang="en-US" sz="2400" dirty="0" err="1" smtClean="0"/>
              <a:t>System.out.println</a:t>
            </a:r>
            <a:r>
              <a:rPr lang="en-US" sz="2400" dirty="0" smtClean="0"/>
              <a:t>("Hello");</a:t>
            </a:r>
          </a:p>
          <a:p>
            <a:r>
              <a:rPr lang="en-US" sz="2400" dirty="0" smtClean="0"/>
              <a:t>}  } </a:t>
            </a:r>
            <a:endParaRPr lang="en-US" sz="2400" dirty="0"/>
          </a:p>
        </p:txBody>
      </p:sp>
      <p:sp>
        <p:nvSpPr>
          <p:cNvPr id="6" name="Rectangle 5"/>
          <p:cNvSpPr/>
          <p:nvPr/>
        </p:nvSpPr>
        <p:spPr>
          <a:xfrm>
            <a:off x="304800" y="3559076"/>
            <a:ext cx="7162800" cy="2677656"/>
          </a:xfrm>
          <a:prstGeom prst="rect">
            <a:avLst/>
          </a:prstGeom>
          <a:ln>
            <a:solidFill>
              <a:schemeClr val="tx1"/>
            </a:solidFill>
          </a:ln>
        </p:spPr>
        <p:txBody>
          <a:bodyPr wrap="square">
            <a:spAutoFit/>
          </a:bodyPr>
          <a:lstStyle/>
          <a:p>
            <a:r>
              <a:rPr lang="en-US" sz="2400" dirty="0" smtClean="0"/>
              <a:t>//save by B.java  </a:t>
            </a:r>
          </a:p>
          <a:p>
            <a:r>
              <a:rPr lang="en-US" sz="2400" dirty="0" smtClean="0"/>
              <a:t>class B extends A{  </a:t>
            </a:r>
          </a:p>
          <a:p>
            <a:r>
              <a:rPr lang="en-US" sz="2400" dirty="0" smtClean="0"/>
              <a:t>  public static void main(String </a:t>
            </a:r>
            <a:r>
              <a:rPr lang="en-US" sz="2400" dirty="0" err="1" smtClean="0"/>
              <a:t>args</a:t>
            </a:r>
            <a:r>
              <a:rPr lang="en-US" sz="2400" dirty="0" smtClean="0"/>
              <a:t>[]){  </a:t>
            </a:r>
          </a:p>
          <a:p>
            <a:r>
              <a:rPr lang="en-US" sz="2400" dirty="0" smtClean="0"/>
              <a:t>   B </a:t>
            </a:r>
            <a:r>
              <a:rPr lang="en-US" sz="2400" dirty="0" err="1" smtClean="0"/>
              <a:t>obj</a:t>
            </a:r>
            <a:r>
              <a:rPr lang="en-US" sz="2400" dirty="0" smtClean="0"/>
              <a:t> = new B();  </a:t>
            </a:r>
          </a:p>
          <a:p>
            <a:r>
              <a:rPr lang="en-US" sz="2400" dirty="0" smtClean="0"/>
              <a:t>   obj.msg();  </a:t>
            </a:r>
          </a:p>
          <a:p>
            <a:r>
              <a:rPr lang="en-US" sz="2400" dirty="0" smtClean="0"/>
              <a:t>  }  </a:t>
            </a:r>
          </a:p>
          <a:p>
            <a:r>
              <a:rPr lang="en-US" sz="2400" dirty="0" smtClean="0"/>
              <a:t>} </a:t>
            </a:r>
            <a:endParaRPr lang="en-US" sz="2400" dirty="0"/>
          </a:p>
        </p:txBody>
      </p:sp>
    </p:spTree>
    <p:extLst>
      <p:ext uri="{BB962C8B-B14F-4D97-AF65-F5344CB8AC3E}">
        <p14:creationId xmlns:p14="http://schemas.microsoft.com/office/powerpoint/2010/main" val="29635384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43000"/>
            <a:ext cx="8763000" cy="4862870"/>
          </a:xfrm>
          <a:prstGeom prst="rect">
            <a:avLst/>
          </a:prstGeom>
        </p:spPr>
        <p:txBody>
          <a:bodyPr wrap="square">
            <a:spAutoFit/>
          </a:bodyPr>
          <a:lstStyle/>
          <a:p>
            <a:pPr algn="just">
              <a:spcAft>
                <a:spcPts val="1200"/>
              </a:spcAft>
              <a:buFont typeface="Arial" pitchFamily="34" charset="0"/>
              <a:buChar char="•"/>
            </a:pPr>
            <a:r>
              <a:rPr lang="en-US" sz="2800" dirty="0" smtClean="0"/>
              <a:t> The default Java access modifier is declared by not writing any access modifier at all. </a:t>
            </a:r>
          </a:p>
          <a:p>
            <a:pPr algn="just">
              <a:spcAft>
                <a:spcPts val="1200"/>
              </a:spcAft>
              <a:buFont typeface="Arial" pitchFamily="34" charset="0"/>
              <a:buChar char="•"/>
            </a:pPr>
            <a:r>
              <a:rPr lang="en-US" sz="2800" dirty="0" smtClean="0"/>
              <a:t> The default access modifier means that code inside the class itself as well as code inside classes in the same package as this class, can access the class, field, constructor or method which the default access modifier is assigned to. </a:t>
            </a:r>
          </a:p>
          <a:p>
            <a:pPr algn="just">
              <a:spcAft>
                <a:spcPts val="1200"/>
              </a:spcAft>
              <a:buFont typeface="Arial" pitchFamily="34" charset="0"/>
              <a:buChar char="•"/>
            </a:pPr>
            <a:r>
              <a:rPr lang="en-US" sz="2800" dirty="0" smtClean="0"/>
              <a:t>Therefore, the default access modifier is also sometimes referred to as the </a:t>
            </a:r>
            <a:r>
              <a:rPr lang="en-US" sz="2800" b="1" dirty="0" smtClean="0"/>
              <a:t>package access modifier</a:t>
            </a:r>
            <a:r>
              <a:rPr lang="en-US" sz="2800" dirty="0" smtClean="0"/>
              <a:t>.</a:t>
            </a:r>
          </a:p>
          <a:p>
            <a:pPr algn="just">
              <a:spcAft>
                <a:spcPts val="1200"/>
              </a:spcAft>
              <a:buFont typeface="Arial" pitchFamily="34" charset="0"/>
              <a:buChar char="•"/>
            </a:pPr>
            <a:r>
              <a:rPr lang="en-US" sz="2800" dirty="0"/>
              <a:t>The fields in an interface are implicitly public static final and the methods in an interface are by default public</a:t>
            </a:r>
            <a:r>
              <a:rPr lang="en-US" sz="2800" dirty="0" smtClean="0"/>
              <a:t>.</a:t>
            </a:r>
            <a:endParaRPr lang="en-US" sz="2800" dirty="0"/>
          </a:p>
        </p:txBody>
      </p:sp>
      <p:sp>
        <p:nvSpPr>
          <p:cNvPr id="5" name="Rectangle 4"/>
          <p:cNvSpPr/>
          <p:nvPr/>
        </p:nvSpPr>
        <p:spPr>
          <a:xfrm>
            <a:off x="0" y="228600"/>
            <a:ext cx="91440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default</a:t>
            </a:r>
            <a:endParaRPr lang="en-US"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259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   Java </a:t>
            </a:r>
            <a:r>
              <a:rPr lang="en-US" dirty="0"/>
              <a:t>Classes/Objects</a:t>
            </a:r>
          </a:p>
        </p:txBody>
      </p:sp>
      <p:sp>
        <p:nvSpPr>
          <p:cNvPr id="3" name="Content Placeholder 2"/>
          <p:cNvSpPr>
            <a:spLocks noGrp="1"/>
          </p:cNvSpPr>
          <p:nvPr>
            <p:ph idx="1"/>
          </p:nvPr>
        </p:nvSpPr>
        <p:spPr>
          <a:xfrm>
            <a:off x="381001" y="1205948"/>
            <a:ext cx="8458200" cy="5638800"/>
          </a:xfrm>
        </p:spPr>
        <p:txBody>
          <a:bodyPr/>
          <a:lstStyle/>
          <a:p>
            <a:pPr algn="just"/>
            <a:r>
              <a:rPr lang="en-US" dirty="0"/>
              <a:t>Java is an object-oriented programming language</a:t>
            </a:r>
            <a:r>
              <a:rPr lang="en-US" dirty="0" smtClean="0"/>
              <a:t>.</a:t>
            </a:r>
            <a:endParaRPr lang="en-US" dirty="0"/>
          </a:p>
          <a:p>
            <a:pPr algn="just"/>
            <a:r>
              <a:rPr lang="en-US" dirty="0" smtClean="0"/>
              <a:t>Everything </a:t>
            </a:r>
            <a:r>
              <a:rPr lang="en-US" dirty="0"/>
              <a:t>in Java is associated with classes and objects, along with its attributes and methods. </a:t>
            </a:r>
            <a:endParaRPr lang="en-US" dirty="0" smtClean="0"/>
          </a:p>
          <a:p>
            <a:pPr algn="just"/>
            <a:r>
              <a:rPr lang="en-US" dirty="0" smtClean="0"/>
              <a:t>For </a:t>
            </a:r>
            <a:r>
              <a:rPr lang="en-US" dirty="0"/>
              <a:t>example: in real life, a car is an object. The car has </a:t>
            </a:r>
            <a:r>
              <a:rPr lang="en-US" dirty="0">
                <a:solidFill>
                  <a:srgbClr val="C00000"/>
                </a:solidFill>
              </a:rPr>
              <a:t>attributes, such as weight and color</a:t>
            </a:r>
            <a:r>
              <a:rPr lang="en-US" dirty="0"/>
              <a:t>, and </a:t>
            </a:r>
            <a:r>
              <a:rPr lang="en-US" dirty="0">
                <a:solidFill>
                  <a:srgbClr val="C00000"/>
                </a:solidFill>
              </a:rPr>
              <a:t>methods, such as drive and brake</a:t>
            </a:r>
            <a:r>
              <a:rPr lang="en-US" dirty="0" smtClean="0"/>
              <a:t>.</a:t>
            </a:r>
            <a:endParaRPr lang="en-US" dirty="0"/>
          </a:p>
          <a:p>
            <a:pPr algn="just"/>
            <a:r>
              <a:rPr lang="en-US" dirty="0"/>
              <a:t>A Class is like an object constructor, or a "blueprint" for creating objects.</a:t>
            </a:r>
            <a:endParaRPr lang="en-US" dirty="0" smtClean="0"/>
          </a:p>
        </p:txBody>
      </p:sp>
    </p:spTree>
    <p:extLst>
      <p:ext uri="{BB962C8B-B14F-4D97-AF65-F5344CB8AC3E}">
        <p14:creationId xmlns:p14="http://schemas.microsoft.com/office/powerpoint/2010/main" val="926913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707886"/>
          </a:xfrm>
          <a:prstGeom prst="rect">
            <a:avLst/>
          </a:prstGeom>
        </p:spPr>
        <p:txBody>
          <a:bodyPr wrap="square">
            <a:spAutoFit/>
          </a:bodyPr>
          <a:lstStyle/>
          <a:p>
            <a:pPr algn="ctr"/>
            <a:r>
              <a:rPr lang="en-US" sz="4000" b="1" dirty="0" smtClean="0">
                <a:solidFill>
                  <a:srgbClr val="C00000"/>
                </a:solidFill>
                <a:effectLst>
                  <a:outerShdw blurRad="38100" dist="38100" dir="2700000" algn="tl">
                    <a:srgbClr val="000000">
                      <a:alpha val="43137"/>
                    </a:srgbClr>
                  </a:outerShdw>
                </a:effectLst>
              </a:rPr>
              <a:t>Member access modifiers : default (..)</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152400" y="1143000"/>
            <a:ext cx="3962400" cy="2677656"/>
          </a:xfrm>
          <a:prstGeom prst="rect">
            <a:avLst/>
          </a:prstGeom>
          <a:ln>
            <a:solidFill>
              <a:schemeClr val="tx1"/>
            </a:solidFill>
          </a:ln>
        </p:spPr>
        <p:txBody>
          <a:bodyPr wrap="square">
            <a:spAutoFit/>
          </a:bodyPr>
          <a:lstStyle/>
          <a:p>
            <a:r>
              <a:rPr lang="en-US" sz="2400" dirty="0" smtClean="0"/>
              <a:t>//save by A.java  </a:t>
            </a:r>
          </a:p>
          <a:p>
            <a:r>
              <a:rPr lang="en-US" sz="2400" dirty="0" smtClean="0"/>
              <a:t>package pack;  </a:t>
            </a:r>
          </a:p>
          <a:p>
            <a:r>
              <a:rPr lang="en-US" sz="2400" dirty="0" smtClean="0"/>
              <a:t>class A{  </a:t>
            </a:r>
          </a:p>
          <a:p>
            <a:r>
              <a:rPr lang="en-US" sz="2400" dirty="0" smtClean="0"/>
              <a:t>  void </a:t>
            </a:r>
            <a:r>
              <a:rPr lang="en-US" sz="2400" dirty="0" err="1" smtClean="0"/>
              <a:t>msg</a:t>
            </a:r>
            <a:r>
              <a:rPr lang="en-US" sz="2400" dirty="0" smtClean="0"/>
              <a:t>(){</a:t>
            </a:r>
          </a:p>
          <a:p>
            <a:r>
              <a:rPr lang="en-US" sz="2400" dirty="0" err="1" smtClean="0"/>
              <a:t>System.out.println</a:t>
            </a:r>
            <a:r>
              <a:rPr lang="en-US" sz="2400" dirty="0" smtClean="0"/>
              <a:t>("Hello");</a:t>
            </a:r>
          </a:p>
          <a:p>
            <a:r>
              <a:rPr lang="en-US" sz="2400" dirty="0" smtClean="0"/>
              <a:t>}  </a:t>
            </a:r>
          </a:p>
          <a:p>
            <a:r>
              <a:rPr lang="en-US" sz="2400" dirty="0" smtClean="0"/>
              <a:t>} </a:t>
            </a:r>
            <a:endParaRPr lang="en-US" sz="2400" dirty="0"/>
          </a:p>
        </p:txBody>
      </p:sp>
      <p:sp>
        <p:nvSpPr>
          <p:cNvPr id="6" name="Rectangle 5"/>
          <p:cNvSpPr/>
          <p:nvPr/>
        </p:nvSpPr>
        <p:spPr>
          <a:xfrm>
            <a:off x="4191000" y="1905000"/>
            <a:ext cx="4800600" cy="4524315"/>
          </a:xfrm>
          <a:prstGeom prst="rect">
            <a:avLst/>
          </a:prstGeom>
          <a:ln>
            <a:solidFill>
              <a:schemeClr val="tx1"/>
            </a:solidFill>
          </a:ln>
        </p:spPr>
        <p:txBody>
          <a:bodyPr wrap="square">
            <a:spAutoFit/>
          </a:bodyPr>
          <a:lstStyle/>
          <a:p>
            <a:r>
              <a:rPr lang="en-US" sz="2400" dirty="0" smtClean="0"/>
              <a:t>//save by B.java  </a:t>
            </a:r>
          </a:p>
          <a:p>
            <a:r>
              <a:rPr lang="en-US" sz="2400" dirty="0" smtClean="0"/>
              <a:t>package </a:t>
            </a:r>
            <a:r>
              <a:rPr lang="en-US" sz="2400" dirty="0" err="1" smtClean="0"/>
              <a:t>mypack</a:t>
            </a:r>
            <a:r>
              <a:rPr lang="en-US" sz="2400" dirty="0" smtClean="0"/>
              <a:t>;  </a:t>
            </a:r>
          </a:p>
          <a:p>
            <a:r>
              <a:rPr lang="en-US" sz="2400" dirty="0" smtClean="0"/>
              <a:t>import pack.*;  </a:t>
            </a:r>
          </a:p>
          <a:p>
            <a:r>
              <a:rPr lang="en-US" sz="2400" dirty="0" smtClean="0"/>
              <a:t>class B{  </a:t>
            </a:r>
          </a:p>
          <a:p>
            <a:r>
              <a:rPr lang="en-US" sz="2400" dirty="0" smtClean="0"/>
              <a:t>public static void main(String </a:t>
            </a:r>
            <a:r>
              <a:rPr lang="en-US" sz="2400" dirty="0" err="1" smtClean="0"/>
              <a:t>args</a:t>
            </a:r>
            <a:r>
              <a:rPr lang="en-US" sz="2400" dirty="0" smtClean="0"/>
              <a:t>[])</a:t>
            </a:r>
          </a:p>
          <a:p>
            <a:r>
              <a:rPr lang="en-US" sz="2400" dirty="0" smtClean="0"/>
              <a:t>{  </a:t>
            </a:r>
          </a:p>
          <a:p>
            <a:r>
              <a:rPr lang="en-US" sz="2400" dirty="0" smtClean="0"/>
              <a:t>   A </a:t>
            </a:r>
            <a:r>
              <a:rPr lang="en-US" sz="2400" dirty="0" err="1" smtClean="0"/>
              <a:t>obj</a:t>
            </a:r>
            <a:r>
              <a:rPr lang="en-US" sz="2400" dirty="0" smtClean="0"/>
              <a:t> = new A();</a:t>
            </a:r>
          </a:p>
          <a:p>
            <a:r>
              <a:rPr lang="en-US" sz="2400" dirty="0" smtClean="0"/>
              <a:t>//Compile Time Error  </a:t>
            </a:r>
          </a:p>
          <a:p>
            <a:r>
              <a:rPr lang="en-US" sz="2400" dirty="0" smtClean="0"/>
              <a:t>   obj.msg();</a:t>
            </a:r>
          </a:p>
          <a:p>
            <a:r>
              <a:rPr lang="en-US" sz="2400" dirty="0" smtClean="0"/>
              <a:t>//Compile Time Error  </a:t>
            </a:r>
          </a:p>
          <a:p>
            <a:r>
              <a:rPr lang="en-US" sz="2400" dirty="0" smtClean="0"/>
              <a:t>  }  </a:t>
            </a:r>
          </a:p>
          <a:p>
            <a:r>
              <a:rPr lang="en-US" sz="2400" dirty="0" smtClean="0"/>
              <a:t>} </a:t>
            </a:r>
            <a:endParaRPr lang="en-US" sz="2400" dirty="0"/>
          </a:p>
        </p:txBody>
      </p:sp>
    </p:spTree>
    <p:extLst>
      <p:ext uri="{BB962C8B-B14F-4D97-AF65-F5344CB8AC3E}">
        <p14:creationId xmlns:p14="http://schemas.microsoft.com/office/powerpoint/2010/main" val="726284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688" y="228600"/>
            <a:ext cx="8809912" cy="707886"/>
          </a:xfrm>
          <a:prstGeom prst="rect">
            <a:avLst/>
          </a:prstGeom>
        </p:spPr>
        <p:txBody>
          <a:bodyPr wrap="none">
            <a:spAutoFit/>
          </a:bodyPr>
          <a:lstStyle/>
          <a:p>
            <a:pPr algn="just"/>
            <a:r>
              <a:rPr lang="en-US" sz="4000" b="1" dirty="0" smtClean="0">
                <a:solidFill>
                  <a:srgbClr val="C00000"/>
                </a:solidFill>
                <a:effectLst>
                  <a:outerShdw blurRad="38100" dist="38100" dir="2700000" algn="tl">
                    <a:srgbClr val="000000">
                      <a:alpha val="43137"/>
                    </a:srgbClr>
                  </a:outerShdw>
                </a:effectLst>
              </a:rPr>
              <a:t>Java Access Modifiers Table for Class</a:t>
            </a:r>
            <a:endParaRPr lang="en-US" sz="4000" b="1" dirty="0">
              <a:solidFill>
                <a:srgbClr val="C0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srcRect/>
          <a:stretch>
            <a:fillRect/>
          </a:stretch>
        </p:blipFill>
        <p:spPr bwMode="auto">
          <a:xfrm>
            <a:off x="76200" y="1600200"/>
            <a:ext cx="8953500" cy="1600200"/>
          </a:xfrm>
          <a:prstGeom prst="rect">
            <a:avLst/>
          </a:prstGeom>
          <a:noFill/>
          <a:ln w="9525">
            <a:noFill/>
            <a:miter lim="800000"/>
            <a:headEnd/>
            <a:tailEnd/>
          </a:ln>
          <a:effectLst/>
        </p:spPr>
      </p:pic>
    </p:spTree>
    <p:extLst>
      <p:ext uri="{BB962C8B-B14F-4D97-AF65-F5344CB8AC3E}">
        <p14:creationId xmlns:p14="http://schemas.microsoft.com/office/powerpoint/2010/main" val="40335545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688" y="228600"/>
            <a:ext cx="8719246" cy="646331"/>
          </a:xfrm>
          <a:prstGeom prst="rect">
            <a:avLst/>
          </a:prstGeom>
        </p:spPr>
        <p:txBody>
          <a:bodyPr wrap="none">
            <a:spAutoFit/>
          </a:bodyPr>
          <a:lstStyle/>
          <a:p>
            <a:pPr algn="just"/>
            <a:r>
              <a:rPr lang="en-US" sz="3600" b="1" dirty="0" smtClean="0">
                <a:solidFill>
                  <a:srgbClr val="C00000"/>
                </a:solidFill>
                <a:effectLst>
                  <a:outerShdw blurRad="38100" dist="38100" dir="2700000" algn="tl">
                    <a:srgbClr val="000000">
                      <a:alpha val="43137"/>
                    </a:srgbClr>
                  </a:outerShdw>
                </a:effectLst>
              </a:rPr>
              <a:t>Java Access Modifiers Table for Variables</a:t>
            </a:r>
            <a:endParaRPr lang="en-US" sz="3600" b="1" dirty="0">
              <a:solidFill>
                <a:srgbClr val="C0000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srcRect/>
          <a:stretch>
            <a:fillRect/>
          </a:stretch>
        </p:blipFill>
        <p:spPr bwMode="auto">
          <a:xfrm>
            <a:off x="76200" y="1218387"/>
            <a:ext cx="8991600" cy="4519778"/>
          </a:xfrm>
          <a:prstGeom prst="rect">
            <a:avLst/>
          </a:prstGeom>
          <a:noFill/>
          <a:ln w="9525">
            <a:noFill/>
            <a:miter lim="800000"/>
            <a:headEnd/>
            <a:tailEnd/>
          </a:ln>
          <a:effectLst/>
        </p:spPr>
      </p:pic>
    </p:spTree>
    <p:extLst>
      <p:ext uri="{BB962C8B-B14F-4D97-AF65-F5344CB8AC3E}">
        <p14:creationId xmlns:p14="http://schemas.microsoft.com/office/powerpoint/2010/main" val="419866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b="1" dirty="0" smtClean="0">
                <a:solidFill>
                  <a:srgbClr val="CC0000"/>
                </a:solidFill>
              </a:rPr>
              <a:t>  Java Non Access Modifiers</a:t>
            </a:r>
            <a:endParaRPr lang="en-US" b="1" dirty="0">
              <a:solidFill>
                <a:srgbClr val="CC0000"/>
              </a:solidFill>
            </a:endParaRPr>
          </a:p>
        </p:txBody>
      </p:sp>
      <p:sp>
        <p:nvSpPr>
          <p:cNvPr id="3" name="Content Placeholder 2"/>
          <p:cNvSpPr>
            <a:spLocks noGrp="1"/>
          </p:cNvSpPr>
          <p:nvPr>
            <p:ph idx="1"/>
          </p:nvPr>
        </p:nvSpPr>
        <p:spPr>
          <a:xfrm>
            <a:off x="35391" y="1258957"/>
            <a:ext cx="9032409" cy="5638800"/>
          </a:xfrm>
        </p:spPr>
        <p:txBody>
          <a:bodyPr/>
          <a:lstStyle/>
          <a:p>
            <a:pPr algn="just"/>
            <a:r>
              <a:rPr lang="en-US" dirty="0"/>
              <a:t>Java provides a number of non-access modifiers to achieve many other functionalities.</a:t>
            </a:r>
          </a:p>
          <a:p>
            <a:pPr lvl="1" algn="just"/>
            <a:r>
              <a:rPr lang="en-US" dirty="0" smtClean="0"/>
              <a:t>The </a:t>
            </a:r>
            <a:r>
              <a:rPr lang="en-US" dirty="0">
                <a:latin typeface="Courier New" panose="02070309020205020404" pitchFamily="49" charset="0"/>
                <a:cs typeface="Courier New" panose="02070309020205020404" pitchFamily="49" charset="0"/>
              </a:rPr>
              <a:t>static</a:t>
            </a:r>
            <a:r>
              <a:rPr lang="en-US" dirty="0"/>
              <a:t> modifier for creating class methods and variables.</a:t>
            </a:r>
          </a:p>
          <a:p>
            <a:pPr lvl="1" algn="just"/>
            <a:r>
              <a:rPr lang="en-US" dirty="0" smtClean="0"/>
              <a:t>The </a:t>
            </a:r>
            <a:r>
              <a:rPr lang="en-US" dirty="0">
                <a:latin typeface="Courier New" panose="02070309020205020404" pitchFamily="49" charset="0"/>
                <a:cs typeface="Courier New" panose="02070309020205020404" pitchFamily="49" charset="0"/>
              </a:rPr>
              <a:t>final</a:t>
            </a:r>
            <a:r>
              <a:rPr lang="en-US" dirty="0"/>
              <a:t> modifier for finalizing the implementations of classes, methods, and variables.</a:t>
            </a:r>
          </a:p>
          <a:p>
            <a:pPr lvl="1" algn="just"/>
            <a:r>
              <a:rPr lang="en-US" dirty="0" smtClean="0"/>
              <a:t>The </a:t>
            </a:r>
            <a:r>
              <a:rPr lang="en-US" dirty="0">
                <a:latin typeface="Courier New" panose="02070309020205020404" pitchFamily="49" charset="0"/>
                <a:cs typeface="Courier New" panose="02070309020205020404" pitchFamily="49" charset="0"/>
              </a:rPr>
              <a:t>abstract</a:t>
            </a:r>
            <a:r>
              <a:rPr lang="en-US" dirty="0"/>
              <a:t> modifier for creating abstract classes and methods.</a:t>
            </a:r>
          </a:p>
          <a:p>
            <a:pPr lvl="1" algn="just"/>
            <a:r>
              <a:rPr lang="en-US" dirty="0" smtClean="0"/>
              <a:t>The </a:t>
            </a:r>
            <a:r>
              <a:rPr lang="en-US" dirty="0">
                <a:latin typeface="Courier New" panose="02070309020205020404" pitchFamily="49" charset="0"/>
                <a:cs typeface="Courier New" panose="02070309020205020404" pitchFamily="49" charset="0"/>
              </a:rPr>
              <a:t>synchronized</a:t>
            </a:r>
            <a:r>
              <a:rPr lang="en-US" dirty="0"/>
              <a:t> and </a:t>
            </a:r>
            <a:r>
              <a:rPr lang="en-US" dirty="0">
                <a:latin typeface="Courier New" panose="02070309020205020404" pitchFamily="49" charset="0"/>
                <a:cs typeface="Courier New" panose="02070309020205020404" pitchFamily="49" charset="0"/>
              </a:rPr>
              <a:t>volatile</a:t>
            </a:r>
            <a:r>
              <a:rPr lang="en-US" dirty="0"/>
              <a:t> modifiers, which are used for threads.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73</a:t>
            </a:fld>
            <a:endParaRPr lang="en-US"/>
          </a:p>
        </p:txBody>
      </p:sp>
    </p:spTree>
    <p:extLst>
      <p:ext uri="{BB962C8B-B14F-4D97-AF65-F5344CB8AC3E}">
        <p14:creationId xmlns:p14="http://schemas.microsoft.com/office/powerpoint/2010/main" val="236909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28600"/>
            <a:ext cx="4756687"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Java static keyword</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152400" y="1219200"/>
            <a:ext cx="8839200" cy="3077766"/>
          </a:xfrm>
          <a:prstGeom prst="rect">
            <a:avLst/>
          </a:prstGeom>
        </p:spPr>
        <p:txBody>
          <a:bodyPr wrap="square">
            <a:spAutoFit/>
          </a:bodyPr>
          <a:lstStyle/>
          <a:p>
            <a:pPr algn="just">
              <a:spcAft>
                <a:spcPts val="1200"/>
              </a:spcAft>
              <a:buFont typeface="Arial" pitchFamily="34" charset="0"/>
              <a:buChar char="•"/>
            </a:pPr>
            <a:r>
              <a:rPr lang="en-US" sz="2400" dirty="0" smtClean="0"/>
              <a:t> The static keyword in java is used for memory management mainly.</a:t>
            </a:r>
          </a:p>
          <a:p>
            <a:pPr algn="just">
              <a:spcAft>
                <a:spcPts val="1200"/>
              </a:spcAft>
              <a:buFont typeface="Arial" pitchFamily="34" charset="0"/>
              <a:buChar char="•"/>
            </a:pPr>
            <a:r>
              <a:rPr lang="en-US" sz="2400" dirty="0" smtClean="0"/>
              <a:t> The static can be:</a:t>
            </a:r>
          </a:p>
          <a:p>
            <a:pPr marL="457200" algn="just">
              <a:spcAft>
                <a:spcPts val="1200"/>
              </a:spcAft>
              <a:buFont typeface="Wingdings" pitchFamily="2" charset="2"/>
              <a:buChar char="ü"/>
            </a:pPr>
            <a:r>
              <a:rPr lang="en-US" sz="2400" dirty="0" smtClean="0"/>
              <a:t>variable (also known as class variable)</a:t>
            </a:r>
          </a:p>
          <a:p>
            <a:pPr marL="457200" algn="just">
              <a:spcAft>
                <a:spcPts val="1200"/>
              </a:spcAft>
              <a:buFont typeface="Wingdings" pitchFamily="2" charset="2"/>
              <a:buChar char="ü"/>
            </a:pPr>
            <a:r>
              <a:rPr lang="en-US" sz="2400" dirty="0" smtClean="0"/>
              <a:t>method (also known as class method)</a:t>
            </a:r>
          </a:p>
          <a:p>
            <a:pPr marL="457200" algn="just">
              <a:spcAft>
                <a:spcPts val="1200"/>
              </a:spcAft>
              <a:buFont typeface="Wingdings" pitchFamily="2" charset="2"/>
              <a:buChar char="ü"/>
            </a:pPr>
            <a:r>
              <a:rPr lang="en-US" sz="2400" dirty="0" smtClean="0"/>
              <a:t>block</a:t>
            </a:r>
          </a:p>
          <a:p>
            <a:pPr marL="457200" algn="just">
              <a:spcAft>
                <a:spcPts val="1200"/>
              </a:spcAft>
              <a:buFont typeface="Wingdings" pitchFamily="2" charset="2"/>
              <a:buChar char="ü"/>
            </a:pPr>
            <a:r>
              <a:rPr lang="en-US" sz="2400" dirty="0" smtClean="0"/>
              <a:t>nested class</a:t>
            </a:r>
            <a:endParaRPr lang="en-US" sz="2400" dirty="0"/>
          </a:p>
        </p:txBody>
      </p:sp>
    </p:spTree>
    <p:extLst>
      <p:ext uri="{BB962C8B-B14F-4D97-AF65-F5344CB8AC3E}">
        <p14:creationId xmlns:p14="http://schemas.microsoft.com/office/powerpoint/2010/main" val="28465867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28600"/>
            <a:ext cx="4627613"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Java static variable</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78296" y="1263067"/>
            <a:ext cx="9448800" cy="1754326"/>
          </a:xfrm>
          <a:prstGeom prst="rect">
            <a:avLst/>
          </a:prstGeom>
        </p:spPr>
        <p:txBody>
          <a:bodyPr wrap="square">
            <a:spAutoFit/>
          </a:bodyPr>
          <a:lstStyle/>
          <a:p>
            <a:pPr marL="742950" lvl="1" indent="-285750">
              <a:buFont typeface="Arial" panose="020B0604020202020204" pitchFamily="34" charset="0"/>
              <a:buChar char="•"/>
            </a:pPr>
            <a:r>
              <a:rPr lang="en-US" dirty="0" smtClean="0"/>
              <a:t>The </a:t>
            </a:r>
            <a:r>
              <a:rPr lang="en-US" dirty="0"/>
              <a:t>static keyword is used to create variables that will exist independently of any instances created for the class. </a:t>
            </a:r>
          </a:p>
          <a:p>
            <a:pPr marL="742950" lvl="1" indent="-285750">
              <a:buFont typeface="Arial" panose="020B0604020202020204" pitchFamily="34" charset="0"/>
              <a:buChar char="•"/>
            </a:pPr>
            <a:r>
              <a:rPr lang="en-US" dirty="0">
                <a:solidFill>
                  <a:srgbClr val="C00000"/>
                </a:solidFill>
              </a:rPr>
              <a:t>Only one copy of the static variable exists regardless of the number of instances of the class</a:t>
            </a:r>
            <a:r>
              <a:rPr lang="en-US" dirty="0"/>
              <a:t>.</a:t>
            </a:r>
          </a:p>
          <a:p>
            <a:pPr marL="742950" lvl="1" indent="-285750" algn="just">
              <a:buFont typeface="Arial" panose="020B0604020202020204" pitchFamily="34" charset="0"/>
              <a:buChar char="•"/>
            </a:pPr>
            <a:r>
              <a:rPr lang="en-US" dirty="0"/>
              <a:t>Static variables are also known as class variables. </a:t>
            </a:r>
            <a:r>
              <a:rPr lang="en-US" dirty="0" smtClean="0"/>
              <a:t> It saves memory.</a:t>
            </a:r>
            <a:endParaRPr lang="en-US" dirty="0"/>
          </a:p>
          <a:p>
            <a:pPr marL="742950" lvl="1" indent="-285750" algn="just">
              <a:buFont typeface="Arial" panose="020B0604020202020204" pitchFamily="34" charset="0"/>
              <a:buChar char="•"/>
            </a:pPr>
            <a:r>
              <a:rPr lang="en-US" dirty="0">
                <a:solidFill>
                  <a:srgbClr val="C00000"/>
                </a:solidFill>
              </a:rPr>
              <a:t>Local variables cannot be declared static</a:t>
            </a:r>
            <a:r>
              <a:rPr lang="en-US" dirty="0"/>
              <a:t>.</a:t>
            </a:r>
          </a:p>
        </p:txBody>
      </p:sp>
      <p:sp>
        <p:nvSpPr>
          <p:cNvPr id="6" name="Rectangle 5"/>
          <p:cNvSpPr/>
          <p:nvPr/>
        </p:nvSpPr>
        <p:spPr>
          <a:xfrm>
            <a:off x="76200" y="3069662"/>
            <a:ext cx="3429000" cy="3785652"/>
          </a:xfrm>
          <a:prstGeom prst="rect">
            <a:avLst/>
          </a:prstGeom>
          <a:solidFill>
            <a:schemeClr val="bg1"/>
          </a:solidFill>
          <a:ln>
            <a:solidFill>
              <a:schemeClr val="tx1"/>
            </a:solidFill>
          </a:ln>
        </p:spPr>
        <p:txBody>
          <a:bodyPr wrap="square">
            <a:spAutoFit/>
          </a:bodyPr>
          <a:lstStyle/>
          <a:p>
            <a:r>
              <a:rPr lang="en-US" sz="2000" dirty="0" smtClean="0"/>
              <a:t>//Program of static variable  </a:t>
            </a:r>
          </a:p>
          <a:p>
            <a:r>
              <a:rPr lang="en-US" sz="2000" dirty="0" smtClean="0"/>
              <a:t>class Student8{  </a:t>
            </a:r>
          </a:p>
          <a:p>
            <a:r>
              <a:rPr lang="en-US" sz="2000" dirty="0" smtClean="0"/>
              <a:t>   </a:t>
            </a:r>
            <a:r>
              <a:rPr lang="en-US" sz="2000" dirty="0" err="1" smtClean="0"/>
              <a:t>int</a:t>
            </a:r>
            <a:r>
              <a:rPr lang="en-US" sz="2000" dirty="0" smtClean="0"/>
              <a:t> </a:t>
            </a:r>
            <a:r>
              <a:rPr lang="en-US" sz="2000" dirty="0" err="1" smtClean="0"/>
              <a:t>rollno</a:t>
            </a:r>
            <a:r>
              <a:rPr lang="en-US" sz="2000" dirty="0" smtClean="0"/>
              <a:t>;  </a:t>
            </a:r>
          </a:p>
          <a:p>
            <a:r>
              <a:rPr lang="en-US" sz="2000" dirty="0" smtClean="0"/>
              <a:t>   String name;  </a:t>
            </a:r>
          </a:p>
          <a:p>
            <a:r>
              <a:rPr lang="en-US" sz="2000" dirty="0" smtClean="0"/>
              <a:t>   static String college ="ITS";  </a:t>
            </a:r>
          </a:p>
          <a:p>
            <a:r>
              <a:rPr lang="en-US" sz="2000" dirty="0" smtClean="0"/>
              <a:t>     </a:t>
            </a:r>
          </a:p>
          <a:p>
            <a:r>
              <a:rPr lang="en-US" sz="2000" dirty="0" smtClean="0"/>
              <a:t>   Student8(</a:t>
            </a:r>
            <a:r>
              <a:rPr lang="en-US" sz="2000" dirty="0" err="1" smtClean="0"/>
              <a:t>int</a:t>
            </a:r>
            <a:r>
              <a:rPr lang="en-US" sz="2000" dirty="0" smtClean="0"/>
              <a:t> </a:t>
            </a:r>
            <a:r>
              <a:rPr lang="en-US" sz="2000" dirty="0" err="1" smtClean="0"/>
              <a:t>r,String</a:t>
            </a:r>
            <a:r>
              <a:rPr lang="en-US" sz="2000" dirty="0" smtClean="0"/>
              <a:t> n)</a:t>
            </a:r>
          </a:p>
          <a:p>
            <a:r>
              <a:rPr lang="en-US" sz="2000" dirty="0" smtClean="0"/>
              <a:t>   {  </a:t>
            </a:r>
          </a:p>
          <a:p>
            <a:r>
              <a:rPr lang="en-US" sz="2000" dirty="0" smtClean="0"/>
              <a:t>   </a:t>
            </a:r>
            <a:r>
              <a:rPr lang="en-US" sz="2000" dirty="0" err="1" smtClean="0"/>
              <a:t>rollno</a:t>
            </a:r>
            <a:r>
              <a:rPr lang="en-US" sz="2000" dirty="0" smtClean="0"/>
              <a:t> = r;  </a:t>
            </a:r>
          </a:p>
          <a:p>
            <a:r>
              <a:rPr lang="en-US" sz="2000" dirty="0" smtClean="0"/>
              <a:t>   name = n;  </a:t>
            </a:r>
          </a:p>
          <a:p>
            <a:r>
              <a:rPr lang="en-US" sz="2000" dirty="0" smtClean="0"/>
              <a:t>   }  </a:t>
            </a:r>
          </a:p>
          <a:p>
            <a:r>
              <a:rPr lang="en-US" sz="2000" dirty="0" smtClean="0"/>
              <a:t> </a:t>
            </a:r>
            <a:endParaRPr lang="en-US" sz="2000" dirty="0"/>
          </a:p>
        </p:txBody>
      </p:sp>
      <p:sp>
        <p:nvSpPr>
          <p:cNvPr id="7" name="Rectangle 6"/>
          <p:cNvSpPr/>
          <p:nvPr/>
        </p:nvSpPr>
        <p:spPr>
          <a:xfrm>
            <a:off x="3505200" y="3072348"/>
            <a:ext cx="5410200" cy="3785652"/>
          </a:xfrm>
          <a:prstGeom prst="rect">
            <a:avLst/>
          </a:prstGeom>
          <a:solidFill>
            <a:schemeClr val="bg1"/>
          </a:solidFill>
          <a:ln>
            <a:solidFill>
              <a:schemeClr val="tx1"/>
            </a:solidFill>
          </a:ln>
        </p:spPr>
        <p:txBody>
          <a:bodyPr wrap="square">
            <a:spAutoFit/>
          </a:bodyPr>
          <a:lstStyle/>
          <a:p>
            <a:r>
              <a:rPr lang="en-US" sz="2000" dirty="0" smtClean="0"/>
              <a:t>void display (){</a:t>
            </a:r>
          </a:p>
          <a:p>
            <a:r>
              <a:rPr lang="en-US" sz="2000" dirty="0" err="1" smtClean="0"/>
              <a:t>System.out.println</a:t>
            </a:r>
            <a:r>
              <a:rPr lang="en-US" sz="2000" dirty="0" smtClean="0"/>
              <a:t> (</a:t>
            </a:r>
            <a:r>
              <a:rPr lang="en-US" sz="2000" dirty="0" err="1" smtClean="0"/>
              <a:t>rollno</a:t>
            </a:r>
            <a:r>
              <a:rPr lang="en-US" sz="2000" dirty="0" smtClean="0"/>
              <a:t>+" "+name+" "+college);</a:t>
            </a:r>
          </a:p>
          <a:p>
            <a:r>
              <a:rPr lang="en-US" sz="2000" dirty="0" smtClean="0"/>
              <a:t>}  </a:t>
            </a:r>
          </a:p>
          <a:p>
            <a:r>
              <a:rPr lang="en-US" sz="2000" dirty="0" smtClean="0"/>
              <a:t>  </a:t>
            </a:r>
          </a:p>
          <a:p>
            <a:r>
              <a:rPr lang="en-US" sz="2000" dirty="0" smtClean="0"/>
              <a:t> public static void main(String </a:t>
            </a:r>
            <a:r>
              <a:rPr lang="en-US" sz="2000" dirty="0" err="1" smtClean="0"/>
              <a:t>args</a:t>
            </a:r>
            <a:r>
              <a:rPr lang="en-US" sz="2000" dirty="0" smtClean="0"/>
              <a:t>[])</a:t>
            </a:r>
          </a:p>
          <a:p>
            <a:r>
              <a:rPr lang="en-US" sz="2000" dirty="0" smtClean="0"/>
              <a:t>{  </a:t>
            </a:r>
          </a:p>
          <a:p>
            <a:r>
              <a:rPr lang="en-US" sz="2000" dirty="0" smtClean="0"/>
              <a:t> Student8 s1 = new Student8(111,"Karan");  </a:t>
            </a:r>
          </a:p>
          <a:p>
            <a:r>
              <a:rPr lang="en-US" sz="2000" dirty="0" smtClean="0"/>
              <a:t> Student8 s2 = new Student8(222,"Aryan");  </a:t>
            </a:r>
          </a:p>
          <a:p>
            <a:r>
              <a:rPr lang="en-US" sz="2000" dirty="0" smtClean="0"/>
              <a:t> s1.display();  </a:t>
            </a:r>
          </a:p>
          <a:p>
            <a:r>
              <a:rPr lang="en-US" sz="2000" dirty="0" smtClean="0"/>
              <a:t> s2.display();  </a:t>
            </a:r>
          </a:p>
          <a:p>
            <a:r>
              <a:rPr lang="en-US" sz="2000" dirty="0" smtClean="0"/>
              <a:t> }  </a:t>
            </a:r>
          </a:p>
          <a:p>
            <a:r>
              <a:rPr lang="en-US" sz="2000" dirty="0" smtClean="0"/>
              <a:t>} </a:t>
            </a:r>
            <a:endParaRPr lang="en-US" sz="2000" dirty="0"/>
          </a:p>
        </p:txBody>
      </p:sp>
    </p:spTree>
    <p:extLst>
      <p:ext uri="{BB962C8B-B14F-4D97-AF65-F5344CB8AC3E}">
        <p14:creationId xmlns:p14="http://schemas.microsoft.com/office/powerpoint/2010/main" val="42598223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28600"/>
            <a:ext cx="4622997"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Java static method</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40341" y="1143000"/>
            <a:ext cx="8991600" cy="1015663"/>
          </a:xfrm>
          <a:prstGeom prst="rect">
            <a:avLst/>
          </a:prstGeom>
        </p:spPr>
        <p:txBody>
          <a:bodyPr wrap="square">
            <a:spAutoFit/>
          </a:bodyPr>
          <a:lstStyle/>
          <a:p>
            <a:pPr>
              <a:lnSpc>
                <a:spcPct val="150000"/>
              </a:lnSpc>
              <a:buFont typeface="Arial" pitchFamily="34" charset="0"/>
              <a:buChar char="•"/>
            </a:pPr>
            <a:r>
              <a:rPr lang="en-US" sz="2000" dirty="0" smtClean="0"/>
              <a:t>A static method can be invoked without the need for creating an instance of a class.</a:t>
            </a:r>
          </a:p>
          <a:p>
            <a:pPr>
              <a:lnSpc>
                <a:spcPct val="150000"/>
              </a:lnSpc>
              <a:buFont typeface="Arial" pitchFamily="34" charset="0"/>
              <a:buChar char="•"/>
            </a:pPr>
            <a:r>
              <a:rPr lang="en-US" sz="2000" dirty="0" smtClean="0"/>
              <a:t> static method can access static data member and can change the value of it.</a:t>
            </a:r>
            <a:endParaRPr lang="en-US" sz="2000" dirty="0"/>
          </a:p>
        </p:txBody>
      </p:sp>
      <p:sp>
        <p:nvSpPr>
          <p:cNvPr id="6" name="Rectangle 5"/>
          <p:cNvSpPr/>
          <p:nvPr/>
        </p:nvSpPr>
        <p:spPr>
          <a:xfrm>
            <a:off x="228600" y="2514600"/>
            <a:ext cx="3657600" cy="3693319"/>
          </a:xfrm>
          <a:prstGeom prst="rect">
            <a:avLst/>
          </a:prstGeom>
          <a:ln>
            <a:solidFill>
              <a:schemeClr val="tx1"/>
            </a:solidFill>
          </a:ln>
        </p:spPr>
        <p:txBody>
          <a:bodyPr wrap="square">
            <a:spAutoFit/>
          </a:bodyPr>
          <a:lstStyle/>
          <a:p>
            <a:r>
              <a:rPr lang="en-US" dirty="0" smtClean="0"/>
              <a:t>class Student{  </a:t>
            </a:r>
          </a:p>
          <a:p>
            <a:r>
              <a:rPr lang="en-US" dirty="0" smtClean="0"/>
              <a:t>     </a:t>
            </a:r>
            <a:r>
              <a:rPr lang="en-US" dirty="0" err="1" smtClean="0"/>
              <a:t>int</a:t>
            </a:r>
            <a:r>
              <a:rPr lang="en-US" dirty="0" smtClean="0"/>
              <a:t> </a:t>
            </a:r>
            <a:r>
              <a:rPr lang="en-US" dirty="0" err="1" smtClean="0"/>
              <a:t>rollno</a:t>
            </a:r>
            <a:r>
              <a:rPr lang="en-US" dirty="0" smtClean="0"/>
              <a:t>;  </a:t>
            </a:r>
          </a:p>
          <a:p>
            <a:r>
              <a:rPr lang="en-US" dirty="0" smtClean="0"/>
              <a:t>     String name;  </a:t>
            </a:r>
          </a:p>
          <a:p>
            <a:r>
              <a:rPr lang="en-US" dirty="0" smtClean="0"/>
              <a:t>     static String college = "ITS";  </a:t>
            </a:r>
          </a:p>
          <a:p>
            <a:r>
              <a:rPr lang="en-US" dirty="0" smtClean="0"/>
              <a:t>       </a:t>
            </a:r>
          </a:p>
          <a:p>
            <a:r>
              <a:rPr lang="en-US" dirty="0" smtClean="0"/>
              <a:t>     static void change(){  </a:t>
            </a:r>
          </a:p>
          <a:p>
            <a:r>
              <a:rPr lang="en-US" dirty="0" smtClean="0"/>
              <a:t>     college = "BBDIT";  </a:t>
            </a:r>
          </a:p>
          <a:p>
            <a:r>
              <a:rPr lang="en-US" dirty="0" smtClean="0"/>
              <a:t>     }  </a:t>
            </a:r>
          </a:p>
          <a:p>
            <a:r>
              <a:rPr lang="en-US" dirty="0" smtClean="0"/>
              <a:t>  </a:t>
            </a:r>
          </a:p>
          <a:p>
            <a:r>
              <a:rPr lang="en-US" dirty="0" smtClean="0"/>
              <a:t>     Student(</a:t>
            </a:r>
            <a:r>
              <a:rPr lang="en-US" dirty="0" err="1" smtClean="0"/>
              <a:t>int</a:t>
            </a:r>
            <a:r>
              <a:rPr lang="en-US" dirty="0" smtClean="0"/>
              <a:t> r, String n){  </a:t>
            </a:r>
          </a:p>
          <a:p>
            <a:r>
              <a:rPr lang="en-US" dirty="0" smtClean="0"/>
              <a:t>     </a:t>
            </a:r>
            <a:r>
              <a:rPr lang="en-US" dirty="0" err="1" smtClean="0"/>
              <a:t>rollno</a:t>
            </a:r>
            <a:r>
              <a:rPr lang="en-US" dirty="0" smtClean="0"/>
              <a:t> = r;  </a:t>
            </a:r>
          </a:p>
          <a:p>
            <a:r>
              <a:rPr lang="en-US" dirty="0" smtClean="0"/>
              <a:t>     name = n;  </a:t>
            </a:r>
          </a:p>
          <a:p>
            <a:r>
              <a:rPr lang="en-US" dirty="0" smtClean="0"/>
              <a:t>     }  </a:t>
            </a:r>
          </a:p>
        </p:txBody>
      </p:sp>
      <p:sp>
        <p:nvSpPr>
          <p:cNvPr id="7" name="Rectangle 6"/>
          <p:cNvSpPr/>
          <p:nvPr/>
        </p:nvSpPr>
        <p:spPr>
          <a:xfrm>
            <a:off x="3886200" y="2514600"/>
            <a:ext cx="4953000" cy="3693319"/>
          </a:xfrm>
          <a:prstGeom prst="rect">
            <a:avLst/>
          </a:prstGeom>
          <a:ln>
            <a:solidFill>
              <a:schemeClr val="tx1"/>
            </a:solidFill>
          </a:ln>
        </p:spPr>
        <p:txBody>
          <a:bodyPr wrap="square">
            <a:spAutoFit/>
          </a:bodyPr>
          <a:lstStyle/>
          <a:p>
            <a:r>
              <a:rPr lang="en-US" dirty="0" smtClean="0"/>
              <a:t>void display (){</a:t>
            </a:r>
          </a:p>
          <a:p>
            <a:r>
              <a:rPr lang="en-US" dirty="0" err="1" smtClean="0"/>
              <a:t>System.out.println</a:t>
            </a:r>
            <a:r>
              <a:rPr lang="en-US" dirty="0" smtClean="0"/>
              <a:t>(</a:t>
            </a:r>
            <a:r>
              <a:rPr lang="en-US" dirty="0" err="1" smtClean="0"/>
              <a:t>rollno</a:t>
            </a:r>
            <a:r>
              <a:rPr lang="en-US" dirty="0" smtClean="0"/>
              <a:t>+" "+name+" "+college);</a:t>
            </a:r>
          </a:p>
          <a:p>
            <a:r>
              <a:rPr lang="en-US" dirty="0" smtClean="0"/>
              <a:t>}  </a:t>
            </a:r>
          </a:p>
          <a:p>
            <a:r>
              <a:rPr lang="en-US" dirty="0" smtClean="0"/>
              <a:t>    public static void main(String </a:t>
            </a:r>
            <a:r>
              <a:rPr lang="en-US" dirty="0" err="1" smtClean="0"/>
              <a:t>args</a:t>
            </a:r>
            <a:r>
              <a:rPr lang="en-US" dirty="0" smtClean="0"/>
              <a:t>[]){  </a:t>
            </a:r>
          </a:p>
          <a:p>
            <a:r>
              <a:rPr lang="en-US" dirty="0" smtClean="0"/>
              <a:t>    </a:t>
            </a:r>
            <a:r>
              <a:rPr lang="en-US" dirty="0" err="1" smtClean="0"/>
              <a:t>Student.change</a:t>
            </a:r>
            <a:r>
              <a:rPr lang="en-US" dirty="0" smtClean="0"/>
              <a:t>();  </a:t>
            </a:r>
          </a:p>
          <a:p>
            <a:r>
              <a:rPr lang="en-US" dirty="0" smtClean="0"/>
              <a:t>    Student s1 = new Student (111,"Karan");  </a:t>
            </a:r>
          </a:p>
          <a:p>
            <a:r>
              <a:rPr lang="en-US" dirty="0" smtClean="0"/>
              <a:t>    Student s2 = new Student (222,"Aryan");  </a:t>
            </a:r>
          </a:p>
          <a:p>
            <a:r>
              <a:rPr lang="en-US" dirty="0" smtClean="0"/>
              <a:t>    Student s3 = new Student (333,"Sonoo");  </a:t>
            </a:r>
          </a:p>
          <a:p>
            <a:r>
              <a:rPr lang="en-US" dirty="0" smtClean="0"/>
              <a:t>    s1.display();  </a:t>
            </a:r>
          </a:p>
          <a:p>
            <a:r>
              <a:rPr lang="en-US" dirty="0" smtClean="0"/>
              <a:t>    s2.display();  </a:t>
            </a:r>
          </a:p>
          <a:p>
            <a:r>
              <a:rPr lang="en-US" dirty="0" smtClean="0"/>
              <a:t>    s3.display();  </a:t>
            </a:r>
          </a:p>
          <a:p>
            <a:r>
              <a:rPr lang="en-US" dirty="0" smtClean="0"/>
              <a:t>    }  </a:t>
            </a:r>
          </a:p>
          <a:p>
            <a:r>
              <a:rPr lang="en-US" dirty="0" smtClean="0"/>
              <a:t>} </a:t>
            </a:r>
            <a:endParaRPr lang="en-US" dirty="0"/>
          </a:p>
        </p:txBody>
      </p:sp>
    </p:spTree>
    <p:extLst>
      <p:ext uri="{BB962C8B-B14F-4D97-AF65-F5344CB8AC3E}">
        <p14:creationId xmlns:p14="http://schemas.microsoft.com/office/powerpoint/2010/main" val="1194039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pPr algn="ctr"/>
            <a:r>
              <a:rPr lang="en-US" b="1" dirty="0">
                <a:solidFill>
                  <a:srgbClr val="C00000"/>
                </a:solidFill>
                <a:effectLst>
                  <a:outerShdw blurRad="38100" dist="38100" dir="2700000" algn="tl">
                    <a:srgbClr val="000000">
                      <a:alpha val="43137"/>
                    </a:srgbClr>
                  </a:outerShdw>
                </a:effectLst>
              </a:rPr>
              <a:t>Final in Java</a:t>
            </a:r>
          </a:p>
        </p:txBody>
      </p:sp>
      <p:sp>
        <p:nvSpPr>
          <p:cNvPr id="3" name="Content Placeholder 2"/>
          <p:cNvSpPr>
            <a:spLocks noGrp="1"/>
          </p:cNvSpPr>
          <p:nvPr>
            <p:ph idx="1"/>
          </p:nvPr>
        </p:nvSpPr>
        <p:spPr>
          <a:xfrm>
            <a:off x="35391" y="1371600"/>
            <a:ext cx="9032409" cy="5638800"/>
          </a:xfrm>
        </p:spPr>
        <p:txBody>
          <a:bodyPr/>
          <a:lstStyle/>
          <a:p>
            <a:pPr algn="just"/>
            <a:r>
              <a:rPr lang="en-US" dirty="0" smtClean="0"/>
              <a:t>Final Variables</a:t>
            </a:r>
            <a:endParaRPr lang="en-US" dirty="0"/>
          </a:p>
          <a:p>
            <a:pPr lvl="1" algn="just"/>
            <a:r>
              <a:rPr lang="en-US" dirty="0"/>
              <a:t>A final variable can be explicitly initialized only once. </a:t>
            </a:r>
            <a:endParaRPr lang="en-US" dirty="0" smtClean="0"/>
          </a:p>
          <a:p>
            <a:pPr lvl="1" algn="just"/>
            <a:r>
              <a:rPr lang="en-US" dirty="0" smtClean="0"/>
              <a:t>A </a:t>
            </a:r>
            <a:r>
              <a:rPr lang="en-US" dirty="0"/>
              <a:t>reference variable declared final can never be reassigned to refer to an different object.</a:t>
            </a:r>
          </a:p>
          <a:p>
            <a:pPr lvl="1" algn="just"/>
            <a:r>
              <a:rPr lang="en-US" dirty="0" smtClean="0"/>
              <a:t>However</a:t>
            </a:r>
            <a:r>
              <a:rPr lang="en-US" dirty="0"/>
              <a:t>, the data within the object can be changed. So, the state of the object can be changed but not the reference.</a:t>
            </a:r>
          </a:p>
          <a:p>
            <a:pPr lvl="1" algn="just"/>
            <a:r>
              <a:rPr lang="en-US" dirty="0" smtClean="0"/>
              <a:t>With </a:t>
            </a:r>
            <a:r>
              <a:rPr lang="en-US" dirty="0"/>
              <a:t>variables, </a:t>
            </a:r>
            <a:r>
              <a:rPr lang="en-US" dirty="0">
                <a:solidFill>
                  <a:srgbClr val="C00000"/>
                </a:solidFill>
              </a:rPr>
              <a:t>the final modifier often is used with static to make the constant a class variable</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77</a:t>
            </a:fld>
            <a:endParaRPr lang="en-US"/>
          </a:p>
        </p:txBody>
      </p:sp>
    </p:spTree>
    <p:extLst>
      <p:ext uri="{BB962C8B-B14F-4D97-AF65-F5344CB8AC3E}">
        <p14:creationId xmlns:p14="http://schemas.microsoft.com/office/powerpoint/2010/main" val="3433617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pPr algn="ctr"/>
            <a:r>
              <a:rPr lang="en-US" b="1" dirty="0">
                <a:solidFill>
                  <a:srgbClr val="C00000"/>
                </a:solidFill>
                <a:effectLst>
                  <a:outerShdw blurRad="38100" dist="38100" dir="2700000" algn="tl">
                    <a:srgbClr val="000000">
                      <a:alpha val="43137"/>
                    </a:srgbClr>
                  </a:outerShdw>
                </a:effectLst>
              </a:rPr>
              <a:t>Final in Java</a:t>
            </a:r>
          </a:p>
        </p:txBody>
      </p:sp>
      <p:sp>
        <p:nvSpPr>
          <p:cNvPr id="3" name="Content Placeholder 2"/>
          <p:cNvSpPr>
            <a:spLocks noGrp="1"/>
          </p:cNvSpPr>
          <p:nvPr>
            <p:ph idx="1"/>
          </p:nvPr>
        </p:nvSpPr>
        <p:spPr>
          <a:xfrm>
            <a:off x="164599" y="1119753"/>
            <a:ext cx="8773992" cy="5638800"/>
          </a:xfrm>
        </p:spPr>
        <p:txBody>
          <a:bodyPr>
            <a:normAutofit/>
          </a:bodyPr>
          <a:lstStyle/>
          <a:p>
            <a:pPr algn="just"/>
            <a:r>
              <a:rPr lang="en-US" dirty="0" smtClean="0"/>
              <a:t>Final Methods</a:t>
            </a:r>
            <a:endParaRPr lang="en-US" dirty="0"/>
          </a:p>
          <a:p>
            <a:pPr lvl="1" algn="just"/>
            <a:r>
              <a:rPr lang="en-US" dirty="0"/>
              <a:t>A final </a:t>
            </a:r>
            <a:r>
              <a:rPr lang="en-US" dirty="0">
                <a:solidFill>
                  <a:srgbClr val="C00000"/>
                </a:solidFill>
              </a:rPr>
              <a:t>method cannot be overridden by any subclasses</a:t>
            </a:r>
            <a:r>
              <a:rPr lang="en-US" dirty="0"/>
              <a:t>. </a:t>
            </a:r>
            <a:endParaRPr lang="en-US" dirty="0" smtClean="0"/>
          </a:p>
          <a:p>
            <a:pPr lvl="1" algn="just"/>
            <a:r>
              <a:rPr lang="en-US" dirty="0" smtClean="0"/>
              <a:t>As </a:t>
            </a:r>
            <a:r>
              <a:rPr lang="en-US" dirty="0"/>
              <a:t>mentioned previously, the final modifier prevents a method from being modified in a subclass.</a:t>
            </a:r>
          </a:p>
          <a:p>
            <a:pPr lvl="1" algn="just"/>
            <a:r>
              <a:rPr lang="en-US" dirty="0" smtClean="0"/>
              <a:t>The </a:t>
            </a:r>
            <a:r>
              <a:rPr lang="en-US" dirty="0">
                <a:solidFill>
                  <a:srgbClr val="C00000"/>
                </a:solidFill>
              </a:rPr>
              <a:t>main intention of making a method final would be that the content of </a:t>
            </a:r>
            <a:r>
              <a:rPr lang="en-US" dirty="0" smtClean="0">
                <a:solidFill>
                  <a:srgbClr val="C00000"/>
                </a:solidFill>
              </a:rPr>
              <a:t>the </a:t>
            </a:r>
            <a:r>
              <a:rPr lang="en-US" dirty="0">
                <a:solidFill>
                  <a:srgbClr val="C00000"/>
                </a:solidFill>
              </a:rPr>
              <a:t>method should not be changed by any outsider</a:t>
            </a:r>
            <a:r>
              <a:rPr lang="en-US" dirty="0" smtClean="0"/>
              <a:t>.</a:t>
            </a:r>
          </a:p>
          <a:p>
            <a:r>
              <a:rPr lang="en-US" dirty="0" smtClean="0"/>
              <a:t>Final </a:t>
            </a:r>
            <a:r>
              <a:rPr lang="en-US" dirty="0"/>
              <a:t>Classes</a:t>
            </a:r>
          </a:p>
          <a:p>
            <a:pPr lvl="1"/>
            <a:r>
              <a:rPr lang="en-US" dirty="0"/>
              <a:t>The main purpose of using a class being declared as </a:t>
            </a:r>
            <a:r>
              <a:rPr lang="en-US" i="1" dirty="0"/>
              <a:t>final</a:t>
            </a:r>
            <a:r>
              <a:rPr lang="en-US" dirty="0"/>
              <a:t> is to prevent the class from being </a:t>
            </a:r>
            <a:r>
              <a:rPr lang="en-US" dirty="0" err="1"/>
              <a:t>subclassed</a:t>
            </a:r>
            <a:r>
              <a:rPr lang="en-US" dirty="0" smtClean="0"/>
              <a:t>.</a:t>
            </a:r>
            <a:r>
              <a:rPr lang="en-US" dirty="0"/>
              <a:t> Doing this can confer security and efficiency benefits, so many of the Java standard library classes are final, such as </a:t>
            </a:r>
            <a:r>
              <a:rPr lang="en-US" dirty="0" err="1"/>
              <a:t>java.lang.System</a:t>
            </a:r>
            <a:r>
              <a:rPr lang="en-US" dirty="0"/>
              <a:t> and </a:t>
            </a:r>
            <a:r>
              <a:rPr lang="en-US" dirty="0" err="1"/>
              <a:t>java.lang.String</a:t>
            </a:r>
            <a:r>
              <a:rPr lang="en-US" dirty="0" smtClean="0"/>
              <a:t>.</a:t>
            </a:r>
          </a:p>
          <a:p>
            <a:pPr lvl="1"/>
            <a:r>
              <a:rPr lang="en-US" dirty="0" smtClean="0"/>
              <a:t> </a:t>
            </a:r>
            <a:r>
              <a:rPr lang="en-US" dirty="0"/>
              <a:t>If a class is marked as final then </a:t>
            </a:r>
            <a:r>
              <a:rPr lang="en-US" dirty="0">
                <a:solidFill>
                  <a:srgbClr val="C00000"/>
                </a:solidFill>
              </a:rPr>
              <a:t>no class can inherit any feature from the final class</a:t>
            </a:r>
            <a:r>
              <a:rPr lang="en-US" dirty="0"/>
              <a:t>.</a:t>
            </a:r>
          </a:p>
          <a:p>
            <a:pPr lvl="1" algn="just"/>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78</a:t>
            </a:fld>
            <a:endParaRPr lang="en-US"/>
          </a:p>
        </p:txBody>
      </p:sp>
    </p:spTree>
    <p:extLst>
      <p:ext uri="{BB962C8B-B14F-4D97-AF65-F5344CB8AC3E}">
        <p14:creationId xmlns:p14="http://schemas.microsoft.com/office/powerpoint/2010/main" val="414664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304800"/>
            <a:ext cx="4567276" cy="707886"/>
          </a:xfrm>
          <a:prstGeom prst="rect">
            <a:avLst/>
          </a:prstGeom>
        </p:spPr>
        <p:txBody>
          <a:bodyPr wrap="none">
            <a:spAutoFit/>
          </a:bodyPr>
          <a:lstStyle/>
          <a:p>
            <a:r>
              <a:rPr lang="en-US" sz="4000" b="1" dirty="0" err="1" smtClean="0">
                <a:solidFill>
                  <a:srgbClr val="C00000"/>
                </a:solidFill>
                <a:effectLst>
                  <a:outerShdw blurRad="38100" dist="38100" dir="2700000" algn="tl">
                    <a:srgbClr val="000000">
                      <a:alpha val="43137"/>
                    </a:srgbClr>
                  </a:outerShdw>
                </a:effectLst>
              </a:rPr>
              <a:t>Accessor</a:t>
            </a:r>
            <a:r>
              <a:rPr lang="en-US" sz="4000" b="1" dirty="0" smtClean="0">
                <a:solidFill>
                  <a:srgbClr val="C00000"/>
                </a:solidFill>
                <a:effectLst>
                  <a:outerShdw blurRad="38100" dist="38100" dir="2700000" algn="tl">
                    <a:srgbClr val="000000">
                      <a:alpha val="43137"/>
                    </a:srgbClr>
                  </a:outerShdw>
                </a:effectLst>
              </a:rPr>
              <a:t> Methods</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143000"/>
            <a:ext cx="8686800" cy="1107996"/>
          </a:xfrm>
          <a:prstGeom prst="rect">
            <a:avLst/>
          </a:prstGeom>
        </p:spPr>
        <p:txBody>
          <a:bodyPr wrap="square">
            <a:spAutoFit/>
          </a:bodyPr>
          <a:lstStyle/>
          <a:p>
            <a:pPr algn="just">
              <a:buFont typeface="Arial" pitchFamily="34" charset="0"/>
              <a:buChar char="•"/>
            </a:pPr>
            <a:r>
              <a:rPr lang="en-US" sz="2200" dirty="0" smtClean="0"/>
              <a:t> An </a:t>
            </a:r>
            <a:r>
              <a:rPr lang="en-US" sz="2200" dirty="0" err="1" smtClean="0"/>
              <a:t>accessor</a:t>
            </a:r>
            <a:r>
              <a:rPr lang="en-US" sz="2200" dirty="0" smtClean="0"/>
              <a:t> method is used to return the value of a private field. It follows a naming scheme prefixing the word "get" to the start of the method name</a:t>
            </a:r>
            <a:endParaRPr lang="en-US" sz="2200" dirty="0"/>
          </a:p>
        </p:txBody>
      </p:sp>
      <p:sp>
        <p:nvSpPr>
          <p:cNvPr id="6" name="Rectangle 5"/>
          <p:cNvSpPr/>
          <p:nvPr/>
        </p:nvSpPr>
        <p:spPr>
          <a:xfrm>
            <a:off x="152400" y="2209800"/>
            <a:ext cx="8991600" cy="4524315"/>
          </a:xfrm>
          <a:prstGeom prst="rect">
            <a:avLst/>
          </a:prstGeom>
          <a:ln>
            <a:solidFill>
              <a:schemeClr val="tx1"/>
            </a:solidFill>
          </a:ln>
        </p:spPr>
        <p:txBody>
          <a:bodyPr wrap="square">
            <a:spAutoFit/>
          </a:bodyPr>
          <a:lstStyle/>
          <a:p>
            <a:r>
              <a:rPr lang="en-US" dirty="0" smtClean="0"/>
              <a:t>public class Person {   </a:t>
            </a:r>
          </a:p>
          <a:p>
            <a:r>
              <a:rPr lang="en-US" dirty="0" smtClean="0"/>
              <a:t> //Private fields   </a:t>
            </a:r>
          </a:p>
          <a:p>
            <a:r>
              <a:rPr lang="en-US" dirty="0" smtClean="0"/>
              <a:t>private String </a:t>
            </a:r>
            <a:r>
              <a:rPr lang="en-US" dirty="0" err="1" smtClean="0"/>
              <a:t>firstName</a:t>
            </a:r>
            <a:r>
              <a:rPr lang="en-US" dirty="0" smtClean="0"/>
              <a:t>;   </a:t>
            </a:r>
          </a:p>
          <a:p>
            <a:r>
              <a:rPr lang="en-US" dirty="0" smtClean="0"/>
              <a:t>private String </a:t>
            </a:r>
            <a:r>
              <a:rPr lang="en-US" dirty="0" err="1" smtClean="0"/>
              <a:t>middleNames</a:t>
            </a:r>
            <a:r>
              <a:rPr lang="en-US" dirty="0" smtClean="0"/>
              <a:t>;  </a:t>
            </a:r>
          </a:p>
          <a:p>
            <a:r>
              <a:rPr lang="en-US" dirty="0" smtClean="0"/>
              <a:t>private String </a:t>
            </a:r>
            <a:r>
              <a:rPr lang="en-US" dirty="0" err="1" smtClean="0"/>
              <a:t>lastName</a:t>
            </a:r>
            <a:r>
              <a:rPr lang="en-US" dirty="0" smtClean="0"/>
              <a:t>;</a:t>
            </a:r>
          </a:p>
          <a:p>
            <a:r>
              <a:rPr lang="nb-NO" dirty="0" smtClean="0"/>
              <a:t>private String address;  </a:t>
            </a:r>
          </a:p>
          <a:p>
            <a:r>
              <a:rPr lang="nb-NO" dirty="0" smtClean="0"/>
              <a:t>private String username;</a:t>
            </a:r>
            <a:endParaRPr lang="en-US" dirty="0" smtClean="0"/>
          </a:p>
          <a:p>
            <a:r>
              <a:rPr lang="en-US" dirty="0" smtClean="0"/>
              <a:t>//Constructor method   </a:t>
            </a:r>
          </a:p>
          <a:p>
            <a:r>
              <a:rPr lang="en-US" dirty="0" smtClean="0"/>
              <a:t>public Person(String </a:t>
            </a:r>
            <a:r>
              <a:rPr lang="en-US" dirty="0" err="1" smtClean="0"/>
              <a:t>firstName</a:t>
            </a:r>
            <a:r>
              <a:rPr lang="en-US" dirty="0" smtClean="0"/>
              <a:t>, String </a:t>
            </a:r>
            <a:r>
              <a:rPr lang="en-US" dirty="0" err="1" smtClean="0"/>
              <a:t>middleNames</a:t>
            </a:r>
            <a:r>
              <a:rPr lang="en-US" dirty="0" smtClean="0"/>
              <a:t>, String </a:t>
            </a:r>
            <a:r>
              <a:rPr lang="en-US" dirty="0" err="1" smtClean="0"/>
              <a:t>lastName</a:t>
            </a:r>
            <a:r>
              <a:rPr lang="en-US" dirty="0" smtClean="0"/>
              <a:t>, String address)  </a:t>
            </a:r>
          </a:p>
          <a:p>
            <a:r>
              <a:rPr lang="en-US" dirty="0" smtClean="0"/>
              <a:t> {     </a:t>
            </a:r>
          </a:p>
          <a:p>
            <a:r>
              <a:rPr lang="en-US" dirty="0" err="1" smtClean="0"/>
              <a:t>this.firstName</a:t>
            </a:r>
            <a:r>
              <a:rPr lang="en-US" dirty="0" smtClean="0"/>
              <a:t> = </a:t>
            </a:r>
            <a:r>
              <a:rPr lang="en-US" dirty="0" err="1" smtClean="0"/>
              <a:t>firstName</a:t>
            </a:r>
            <a:r>
              <a:rPr lang="en-US" dirty="0" smtClean="0"/>
              <a:t>;     </a:t>
            </a:r>
          </a:p>
          <a:p>
            <a:r>
              <a:rPr lang="en-US" dirty="0" err="1" smtClean="0"/>
              <a:t>this.middleNames</a:t>
            </a:r>
            <a:r>
              <a:rPr lang="en-US" dirty="0" smtClean="0"/>
              <a:t> = </a:t>
            </a:r>
            <a:r>
              <a:rPr lang="en-US" dirty="0" err="1" smtClean="0"/>
              <a:t>middleNames</a:t>
            </a:r>
            <a:r>
              <a:rPr lang="en-US" dirty="0" smtClean="0"/>
              <a:t>;    </a:t>
            </a:r>
          </a:p>
          <a:p>
            <a:r>
              <a:rPr lang="en-US" dirty="0" err="1" smtClean="0"/>
              <a:t>this.lastName</a:t>
            </a:r>
            <a:r>
              <a:rPr lang="en-US" dirty="0" smtClean="0"/>
              <a:t> = </a:t>
            </a:r>
            <a:r>
              <a:rPr lang="en-US" dirty="0" err="1" smtClean="0"/>
              <a:t>lastName</a:t>
            </a:r>
            <a:r>
              <a:rPr lang="en-US" dirty="0" smtClean="0"/>
              <a:t>;</a:t>
            </a:r>
          </a:p>
          <a:p>
            <a:r>
              <a:rPr lang="en-US" dirty="0" err="1" smtClean="0"/>
              <a:t>this.address</a:t>
            </a:r>
            <a:r>
              <a:rPr lang="en-US" dirty="0" smtClean="0"/>
              <a:t> = address;    </a:t>
            </a:r>
          </a:p>
          <a:p>
            <a:r>
              <a:rPr lang="en-US" dirty="0" smtClean="0"/>
              <a:t> </a:t>
            </a:r>
            <a:r>
              <a:rPr lang="en-US" dirty="0" err="1" smtClean="0"/>
              <a:t>this.username</a:t>
            </a:r>
            <a:r>
              <a:rPr lang="en-US" dirty="0" smtClean="0"/>
              <a:t> = "";</a:t>
            </a:r>
          </a:p>
          <a:p>
            <a:r>
              <a:rPr lang="en-US" dirty="0" smtClean="0"/>
              <a:t>} }</a:t>
            </a:r>
            <a:endParaRPr lang="en-US" dirty="0"/>
          </a:p>
        </p:txBody>
      </p:sp>
    </p:spTree>
    <p:extLst>
      <p:ext uri="{BB962C8B-B14F-4D97-AF65-F5344CB8AC3E}">
        <p14:creationId xmlns:p14="http://schemas.microsoft.com/office/powerpoint/2010/main" val="422395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0"/>
            <a:ext cx="58674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What are Objects?</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295400"/>
            <a:ext cx="8534400" cy="4524315"/>
          </a:xfrm>
          <a:prstGeom prst="rect">
            <a:avLst/>
          </a:prstGeom>
        </p:spPr>
        <p:txBody>
          <a:bodyPr wrap="square">
            <a:spAutoFit/>
          </a:bodyPr>
          <a:lstStyle/>
          <a:p>
            <a:pPr>
              <a:lnSpc>
                <a:spcPct val="150000"/>
              </a:lnSpc>
              <a:buFont typeface="Arial" pitchFamily="34" charset="0"/>
              <a:buChar char="•"/>
            </a:pPr>
            <a:r>
              <a:rPr lang="en-US" sz="2400" dirty="0" smtClean="0"/>
              <a:t> Object means a real word entity such as pen, chair, table etc.</a:t>
            </a:r>
          </a:p>
          <a:p>
            <a:pPr>
              <a:lnSpc>
                <a:spcPct val="150000"/>
              </a:lnSpc>
              <a:buFont typeface="Arial" pitchFamily="34" charset="0"/>
              <a:buChar char="•"/>
            </a:pPr>
            <a:r>
              <a:rPr lang="en-US" sz="2400" dirty="0" smtClean="0"/>
              <a:t>The term "object" usually refers to instance. Objects are instance of a class.</a:t>
            </a:r>
          </a:p>
          <a:p>
            <a:pPr>
              <a:lnSpc>
                <a:spcPct val="150000"/>
              </a:lnSpc>
              <a:buFont typeface="Arial" pitchFamily="34" charset="0"/>
              <a:buChar char="•"/>
            </a:pPr>
            <a:r>
              <a:rPr lang="en-US" sz="2400" dirty="0" smtClean="0"/>
              <a:t> Software objects model real-world objects or abstract concepts </a:t>
            </a:r>
          </a:p>
          <a:p>
            <a:pPr>
              <a:lnSpc>
                <a:spcPct val="150000"/>
              </a:lnSpc>
            </a:pPr>
            <a:r>
              <a:rPr lang="en-US" sz="2400" dirty="0" smtClean="0"/>
              <a:t>  - E.g. dog, bicycle, queue </a:t>
            </a:r>
          </a:p>
          <a:p>
            <a:pPr>
              <a:lnSpc>
                <a:spcPct val="150000"/>
              </a:lnSpc>
            </a:pPr>
            <a:r>
              <a:rPr lang="en-US" sz="2400" dirty="0" smtClean="0"/>
              <a:t>• Objects have states behaviors </a:t>
            </a:r>
          </a:p>
          <a:p>
            <a:pPr>
              <a:lnSpc>
                <a:spcPct val="150000"/>
              </a:lnSpc>
            </a:pPr>
            <a:r>
              <a:rPr lang="en-US" sz="2400" dirty="0" smtClean="0"/>
              <a:t>  - Dogs' states: name, color, breed, hungry </a:t>
            </a:r>
          </a:p>
          <a:p>
            <a:pPr>
              <a:lnSpc>
                <a:spcPct val="150000"/>
              </a:lnSpc>
            </a:pPr>
            <a:r>
              <a:rPr lang="en-US" sz="2400" dirty="0" smtClean="0"/>
              <a:t>  - Dogs' behaviors: barking, fetching, sleeping</a:t>
            </a:r>
            <a:endParaRPr lang="en-US" sz="2400" dirty="0"/>
          </a:p>
        </p:txBody>
      </p:sp>
    </p:spTree>
    <p:extLst>
      <p:ext uri="{BB962C8B-B14F-4D97-AF65-F5344CB8AC3E}">
        <p14:creationId xmlns:p14="http://schemas.microsoft.com/office/powerpoint/2010/main" val="21959840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228600"/>
            <a:ext cx="5617243" cy="707886"/>
          </a:xfrm>
          <a:prstGeom prst="rect">
            <a:avLst/>
          </a:prstGeom>
        </p:spPr>
        <p:txBody>
          <a:bodyPr wrap="none">
            <a:spAutoFit/>
          </a:bodyPr>
          <a:lstStyle/>
          <a:p>
            <a:r>
              <a:rPr lang="en-US" sz="4000" b="1" dirty="0" err="1" smtClean="0">
                <a:solidFill>
                  <a:srgbClr val="C00000"/>
                </a:solidFill>
                <a:effectLst>
                  <a:outerShdw blurRad="38100" dist="38100" dir="2700000" algn="tl">
                    <a:srgbClr val="000000">
                      <a:alpha val="43137"/>
                    </a:srgbClr>
                  </a:outerShdw>
                </a:effectLst>
              </a:rPr>
              <a:t>Accessor</a:t>
            </a:r>
            <a:r>
              <a:rPr lang="en-US" sz="4000" b="1" dirty="0" smtClean="0">
                <a:solidFill>
                  <a:srgbClr val="C00000"/>
                </a:solidFill>
                <a:effectLst>
                  <a:outerShdw blurRad="38100" dist="38100" dir="2700000" algn="tl">
                    <a:srgbClr val="000000">
                      <a:alpha val="43137"/>
                    </a:srgbClr>
                  </a:outerShdw>
                </a:effectLst>
              </a:rPr>
              <a:t> Methods (…)</a:t>
            </a:r>
            <a:endParaRPr lang="en-US" sz="4000" b="1" dirty="0">
              <a:solidFill>
                <a:srgbClr val="C00000"/>
              </a:solidFill>
              <a:effectLst>
                <a:outerShdw blurRad="38100" dist="38100" dir="2700000" algn="tl">
                  <a:srgbClr val="000000">
                    <a:alpha val="43137"/>
                  </a:srgbClr>
                </a:outerShdw>
              </a:effectLst>
            </a:endParaRPr>
          </a:p>
        </p:txBody>
      </p:sp>
      <p:sp>
        <p:nvSpPr>
          <p:cNvPr id="6" name="Rectangle 5"/>
          <p:cNvSpPr/>
          <p:nvPr/>
        </p:nvSpPr>
        <p:spPr>
          <a:xfrm>
            <a:off x="228600" y="1143000"/>
            <a:ext cx="3886200" cy="4708981"/>
          </a:xfrm>
          <a:prstGeom prst="rect">
            <a:avLst/>
          </a:prstGeom>
          <a:ln>
            <a:solidFill>
              <a:schemeClr val="tx1"/>
            </a:solidFill>
          </a:ln>
        </p:spPr>
        <p:txBody>
          <a:bodyPr wrap="square">
            <a:spAutoFit/>
          </a:bodyPr>
          <a:lstStyle/>
          <a:p>
            <a:r>
              <a:rPr lang="en-US" sz="2000" dirty="0" smtClean="0"/>
              <a:t> //</a:t>
            </a:r>
            <a:r>
              <a:rPr lang="en-US" sz="2000" dirty="0" err="1" smtClean="0"/>
              <a:t>Accessor</a:t>
            </a:r>
            <a:r>
              <a:rPr lang="en-US" sz="2000" dirty="0" smtClean="0"/>
              <a:t> for </a:t>
            </a:r>
            <a:r>
              <a:rPr lang="en-US" sz="2000" dirty="0" err="1" smtClean="0"/>
              <a:t>firstName</a:t>
            </a:r>
            <a:r>
              <a:rPr lang="en-US" sz="2000" dirty="0" smtClean="0"/>
              <a:t>   </a:t>
            </a:r>
          </a:p>
          <a:p>
            <a:r>
              <a:rPr lang="en-US" sz="2000" dirty="0" smtClean="0"/>
              <a:t>public String </a:t>
            </a:r>
            <a:r>
              <a:rPr lang="en-US" sz="2000" dirty="0" err="1" smtClean="0"/>
              <a:t>getFirstName</a:t>
            </a:r>
            <a:r>
              <a:rPr lang="en-US" sz="2000" dirty="0" smtClean="0"/>
              <a:t>()   </a:t>
            </a:r>
          </a:p>
          <a:p>
            <a:r>
              <a:rPr lang="en-US" sz="2000" dirty="0" smtClean="0"/>
              <a:t>{     </a:t>
            </a:r>
          </a:p>
          <a:p>
            <a:r>
              <a:rPr lang="en-US" sz="2000" dirty="0" smtClean="0"/>
              <a:t>return </a:t>
            </a:r>
            <a:r>
              <a:rPr lang="en-US" sz="2000" dirty="0" err="1" smtClean="0"/>
              <a:t>firstName</a:t>
            </a:r>
            <a:r>
              <a:rPr lang="en-US" sz="2000" dirty="0" smtClean="0"/>
              <a:t>;  </a:t>
            </a:r>
          </a:p>
          <a:p>
            <a:r>
              <a:rPr lang="en-US" sz="2000" dirty="0" smtClean="0"/>
              <a:t> }   </a:t>
            </a:r>
          </a:p>
          <a:p>
            <a:r>
              <a:rPr lang="en-US" sz="2000" dirty="0" smtClean="0"/>
              <a:t> //</a:t>
            </a:r>
            <a:r>
              <a:rPr lang="en-US" sz="2000" dirty="0" err="1" smtClean="0"/>
              <a:t>Accessor</a:t>
            </a:r>
            <a:r>
              <a:rPr lang="en-US" sz="2000" dirty="0" smtClean="0"/>
              <a:t> for </a:t>
            </a:r>
            <a:r>
              <a:rPr lang="en-US" sz="2000" dirty="0" err="1" smtClean="0"/>
              <a:t>middleNames</a:t>
            </a:r>
            <a:r>
              <a:rPr lang="en-US" sz="2000" dirty="0" smtClean="0"/>
              <a:t>   </a:t>
            </a:r>
          </a:p>
          <a:p>
            <a:r>
              <a:rPr lang="en-US" sz="2000" dirty="0" smtClean="0"/>
              <a:t>public String </a:t>
            </a:r>
            <a:r>
              <a:rPr lang="en-US" sz="2000" dirty="0" err="1" smtClean="0"/>
              <a:t>getMiddlesNames</a:t>
            </a:r>
            <a:r>
              <a:rPr lang="en-US" sz="2000" dirty="0" smtClean="0"/>
              <a:t>()  </a:t>
            </a:r>
          </a:p>
          <a:p>
            <a:r>
              <a:rPr lang="en-US" sz="2000" dirty="0" smtClean="0"/>
              <a:t> {    </a:t>
            </a:r>
          </a:p>
          <a:p>
            <a:r>
              <a:rPr lang="en-US" sz="2000" dirty="0" smtClean="0"/>
              <a:t> return </a:t>
            </a:r>
            <a:r>
              <a:rPr lang="en-US" sz="2000" dirty="0" err="1" smtClean="0"/>
              <a:t>middleNames</a:t>
            </a:r>
            <a:r>
              <a:rPr lang="en-US" sz="2000" dirty="0" smtClean="0"/>
              <a:t>;  </a:t>
            </a:r>
          </a:p>
          <a:p>
            <a:r>
              <a:rPr lang="en-US" sz="2000" dirty="0" smtClean="0"/>
              <a:t> }   </a:t>
            </a:r>
          </a:p>
          <a:p>
            <a:r>
              <a:rPr lang="en-US" sz="2000" dirty="0" smtClean="0"/>
              <a:t> //</a:t>
            </a:r>
            <a:r>
              <a:rPr lang="en-US" sz="2000" dirty="0" err="1" smtClean="0"/>
              <a:t>Accessor</a:t>
            </a:r>
            <a:r>
              <a:rPr lang="en-US" sz="2000" dirty="0" smtClean="0"/>
              <a:t> for </a:t>
            </a:r>
            <a:r>
              <a:rPr lang="en-US" sz="2000" dirty="0" err="1" smtClean="0"/>
              <a:t>lastName</a:t>
            </a:r>
            <a:r>
              <a:rPr lang="en-US" sz="2000" dirty="0" smtClean="0"/>
              <a:t>   </a:t>
            </a:r>
          </a:p>
          <a:p>
            <a:r>
              <a:rPr lang="en-US" sz="2000" dirty="0" smtClean="0"/>
              <a:t>public String </a:t>
            </a:r>
            <a:r>
              <a:rPr lang="en-US" sz="2000" dirty="0" err="1" smtClean="0"/>
              <a:t>getLastName</a:t>
            </a:r>
            <a:r>
              <a:rPr lang="en-US" sz="2000" dirty="0" smtClean="0"/>
              <a:t>()   </a:t>
            </a:r>
          </a:p>
          <a:p>
            <a:r>
              <a:rPr lang="en-US" sz="2000" dirty="0" smtClean="0"/>
              <a:t>{     </a:t>
            </a:r>
          </a:p>
          <a:p>
            <a:r>
              <a:rPr lang="en-US" sz="2000" dirty="0" smtClean="0"/>
              <a:t>return </a:t>
            </a:r>
            <a:r>
              <a:rPr lang="en-US" sz="2000" dirty="0" err="1" smtClean="0"/>
              <a:t>lastName</a:t>
            </a:r>
            <a:r>
              <a:rPr lang="en-US" sz="2000" dirty="0" smtClean="0"/>
              <a:t>;  </a:t>
            </a:r>
          </a:p>
          <a:p>
            <a:r>
              <a:rPr lang="en-US" sz="2000" dirty="0" smtClean="0"/>
              <a:t> }</a:t>
            </a:r>
            <a:endParaRPr lang="en-US" sz="2000" dirty="0"/>
          </a:p>
        </p:txBody>
      </p:sp>
      <p:sp>
        <p:nvSpPr>
          <p:cNvPr id="7" name="Rectangle 6"/>
          <p:cNvSpPr/>
          <p:nvPr/>
        </p:nvSpPr>
        <p:spPr>
          <a:xfrm>
            <a:off x="4114800" y="1143000"/>
            <a:ext cx="5029200" cy="3477875"/>
          </a:xfrm>
          <a:prstGeom prst="rect">
            <a:avLst/>
          </a:prstGeom>
          <a:ln>
            <a:solidFill>
              <a:schemeClr val="tx1"/>
            </a:solidFill>
          </a:ln>
        </p:spPr>
        <p:txBody>
          <a:bodyPr wrap="square">
            <a:spAutoFit/>
          </a:bodyPr>
          <a:lstStyle/>
          <a:p>
            <a:r>
              <a:rPr lang="en-US" sz="2000" dirty="0" smtClean="0"/>
              <a:t>public class </a:t>
            </a:r>
            <a:r>
              <a:rPr lang="en-US" sz="2000" dirty="0" err="1" smtClean="0"/>
              <a:t>PersonExample</a:t>
            </a:r>
            <a:r>
              <a:rPr lang="en-US" sz="2000" dirty="0" smtClean="0"/>
              <a:t> </a:t>
            </a:r>
          </a:p>
          <a:p>
            <a:r>
              <a:rPr lang="en-US" sz="2000" dirty="0" smtClean="0"/>
              <a:t>{    </a:t>
            </a:r>
          </a:p>
          <a:p>
            <a:r>
              <a:rPr lang="en-US" sz="2000" dirty="0" smtClean="0"/>
              <a:t>public static void main(String[] </a:t>
            </a:r>
            <a:r>
              <a:rPr lang="en-US" sz="2000" dirty="0" err="1" smtClean="0"/>
              <a:t>args</a:t>
            </a:r>
            <a:r>
              <a:rPr lang="en-US" sz="2000" dirty="0" smtClean="0"/>
              <a:t>) </a:t>
            </a:r>
          </a:p>
          <a:p>
            <a:r>
              <a:rPr lang="en-US" sz="2000" dirty="0" smtClean="0"/>
              <a:t>{      </a:t>
            </a:r>
          </a:p>
          <a:p>
            <a:r>
              <a:rPr lang="en-US" sz="2000" dirty="0" smtClean="0"/>
              <a:t>Person </a:t>
            </a:r>
            <a:r>
              <a:rPr lang="en-US" sz="2000" dirty="0" err="1" smtClean="0"/>
              <a:t>dave</a:t>
            </a:r>
            <a:r>
              <a:rPr lang="en-US" sz="2000" dirty="0" smtClean="0"/>
              <a:t> = new Person("Dave", "Bob Bill", "Davidson", "12 Pall Mall");     </a:t>
            </a:r>
            <a:r>
              <a:rPr lang="en-US" sz="2000" dirty="0" err="1" smtClean="0"/>
              <a:t>System.out.println</a:t>
            </a:r>
            <a:r>
              <a:rPr lang="en-US" sz="2000" dirty="0" smtClean="0"/>
              <a:t>(</a:t>
            </a:r>
            <a:r>
              <a:rPr lang="en-US" sz="2000" dirty="0" err="1" smtClean="0"/>
              <a:t>dave.getFirstName</a:t>
            </a:r>
            <a:r>
              <a:rPr lang="en-US" sz="2000" dirty="0" smtClean="0"/>
              <a:t>() + " " + </a:t>
            </a:r>
            <a:r>
              <a:rPr lang="en-US" sz="2000" dirty="0" err="1" smtClean="0"/>
              <a:t>dave.getMiddlesNames</a:t>
            </a:r>
            <a:r>
              <a:rPr lang="en-US" sz="2000" dirty="0" smtClean="0"/>
              <a:t>() + " " + </a:t>
            </a:r>
            <a:r>
              <a:rPr lang="en-US" sz="2000" dirty="0" err="1" smtClean="0"/>
              <a:t>dave.getLastName</a:t>
            </a:r>
            <a:r>
              <a:rPr lang="en-US" sz="2000" dirty="0" smtClean="0"/>
              <a:t>());  </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27991595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04800"/>
            <a:ext cx="4373313" cy="707886"/>
          </a:xfrm>
          <a:prstGeom prst="rect">
            <a:avLst/>
          </a:prstGeom>
        </p:spPr>
        <p:txBody>
          <a:bodyPr wrap="none">
            <a:spAutoFit/>
          </a:bodyPr>
          <a:lstStyle/>
          <a:p>
            <a:pPr algn="ctr"/>
            <a:r>
              <a:rPr lang="en-US" sz="4000" b="1" dirty="0" err="1" smtClean="0">
                <a:solidFill>
                  <a:srgbClr val="C00000"/>
                </a:solidFill>
                <a:effectLst>
                  <a:outerShdw blurRad="38100" dist="38100" dir="2700000" algn="tl">
                    <a:srgbClr val="000000">
                      <a:alpha val="43137"/>
                    </a:srgbClr>
                  </a:outerShdw>
                </a:effectLst>
              </a:rPr>
              <a:t>Mutator</a:t>
            </a:r>
            <a:r>
              <a:rPr lang="en-US" sz="4000" b="1" dirty="0" smtClean="0">
                <a:solidFill>
                  <a:srgbClr val="C00000"/>
                </a:solidFill>
                <a:effectLst>
                  <a:outerShdw blurRad="38100" dist="38100" dir="2700000" algn="tl">
                    <a:srgbClr val="000000">
                      <a:alpha val="43137"/>
                    </a:srgbClr>
                  </a:outerShdw>
                </a:effectLst>
              </a:rPr>
              <a:t> Methods</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219200"/>
            <a:ext cx="8686800" cy="1200329"/>
          </a:xfrm>
          <a:prstGeom prst="rect">
            <a:avLst/>
          </a:prstGeom>
        </p:spPr>
        <p:txBody>
          <a:bodyPr wrap="square">
            <a:spAutoFit/>
          </a:bodyPr>
          <a:lstStyle/>
          <a:p>
            <a:pPr algn="just">
              <a:buFont typeface="Arial" pitchFamily="34" charset="0"/>
              <a:buChar char="•"/>
            </a:pPr>
            <a:r>
              <a:rPr lang="en-US" sz="2400" dirty="0" smtClean="0"/>
              <a:t>A </a:t>
            </a:r>
            <a:r>
              <a:rPr lang="en-US" sz="2400" dirty="0" err="1" smtClean="0"/>
              <a:t>mutator</a:t>
            </a:r>
            <a:r>
              <a:rPr lang="en-US" sz="2400" dirty="0" smtClean="0"/>
              <a:t> method is used to set a value of a private field. It follows a naming scheme prefixing the word "set" to the start of the method name.</a:t>
            </a:r>
            <a:endParaRPr lang="en-US" sz="2400" dirty="0"/>
          </a:p>
        </p:txBody>
      </p:sp>
      <p:sp>
        <p:nvSpPr>
          <p:cNvPr id="6" name="Rectangle 5"/>
          <p:cNvSpPr/>
          <p:nvPr/>
        </p:nvSpPr>
        <p:spPr>
          <a:xfrm>
            <a:off x="381000" y="2514600"/>
            <a:ext cx="4572000" cy="3785652"/>
          </a:xfrm>
          <a:prstGeom prst="rect">
            <a:avLst/>
          </a:prstGeom>
          <a:ln>
            <a:solidFill>
              <a:schemeClr val="tx1"/>
            </a:solidFill>
          </a:ln>
        </p:spPr>
        <p:txBody>
          <a:bodyPr>
            <a:spAutoFit/>
          </a:bodyPr>
          <a:lstStyle/>
          <a:p>
            <a:r>
              <a:rPr lang="en-US" sz="2000" dirty="0" smtClean="0"/>
              <a:t>//</a:t>
            </a:r>
            <a:r>
              <a:rPr lang="en-US" sz="2000" dirty="0" err="1" smtClean="0"/>
              <a:t>Mutator</a:t>
            </a:r>
            <a:r>
              <a:rPr lang="en-US" sz="2000" dirty="0" smtClean="0"/>
              <a:t> for address   </a:t>
            </a:r>
          </a:p>
          <a:p>
            <a:r>
              <a:rPr lang="en-US" sz="2000" dirty="0" smtClean="0"/>
              <a:t>public void </a:t>
            </a:r>
            <a:r>
              <a:rPr lang="en-US" sz="2000" dirty="0" err="1" smtClean="0"/>
              <a:t>setAddress</a:t>
            </a:r>
            <a:r>
              <a:rPr lang="en-US" sz="2000" dirty="0" smtClean="0"/>
              <a:t>(String address) </a:t>
            </a:r>
          </a:p>
          <a:p>
            <a:r>
              <a:rPr lang="en-US" sz="2000" dirty="0" smtClean="0"/>
              <a:t>  {   </a:t>
            </a:r>
          </a:p>
          <a:p>
            <a:r>
              <a:rPr lang="en-US" sz="2000" dirty="0" smtClean="0"/>
              <a:t>  </a:t>
            </a:r>
            <a:r>
              <a:rPr lang="en-US" sz="2000" dirty="0" err="1" smtClean="0"/>
              <a:t>this.address</a:t>
            </a:r>
            <a:r>
              <a:rPr lang="en-US" sz="2000" dirty="0" smtClean="0"/>
              <a:t> = address; </a:t>
            </a:r>
          </a:p>
          <a:p>
            <a:r>
              <a:rPr lang="en-US" sz="2000" dirty="0" smtClean="0"/>
              <a:t>  }    </a:t>
            </a:r>
          </a:p>
          <a:p>
            <a:endParaRPr lang="en-US" sz="2000" dirty="0" smtClean="0"/>
          </a:p>
          <a:p>
            <a:r>
              <a:rPr lang="en-US" sz="2000" dirty="0" smtClean="0"/>
              <a:t>//</a:t>
            </a:r>
            <a:r>
              <a:rPr lang="en-US" sz="2000" dirty="0" err="1" smtClean="0"/>
              <a:t>Mutator</a:t>
            </a:r>
            <a:r>
              <a:rPr lang="en-US" sz="2000" dirty="0" smtClean="0"/>
              <a:t> for username  </a:t>
            </a:r>
          </a:p>
          <a:p>
            <a:r>
              <a:rPr lang="en-US" sz="2000" dirty="0" smtClean="0"/>
              <a:t> public void </a:t>
            </a:r>
            <a:r>
              <a:rPr lang="en-US" sz="2000" dirty="0" err="1" smtClean="0"/>
              <a:t>setUsername</a:t>
            </a:r>
            <a:r>
              <a:rPr lang="en-US" sz="2000" dirty="0" smtClean="0"/>
              <a:t>(String username)  </a:t>
            </a:r>
          </a:p>
          <a:p>
            <a:r>
              <a:rPr lang="en-US" sz="2000" dirty="0" smtClean="0"/>
              <a:t> {     </a:t>
            </a:r>
          </a:p>
          <a:p>
            <a:r>
              <a:rPr lang="en-US" sz="2000" dirty="0" err="1" smtClean="0"/>
              <a:t>this.username</a:t>
            </a:r>
            <a:r>
              <a:rPr lang="en-US" sz="2000" dirty="0" smtClean="0"/>
              <a:t> = username;  </a:t>
            </a:r>
          </a:p>
          <a:p>
            <a:r>
              <a:rPr lang="en-US" sz="2000" dirty="0" smtClean="0"/>
              <a:t> }</a:t>
            </a:r>
            <a:endParaRPr lang="en-US" sz="2000" dirty="0"/>
          </a:p>
        </p:txBody>
      </p:sp>
    </p:spTree>
    <p:extLst>
      <p:ext uri="{BB962C8B-B14F-4D97-AF65-F5344CB8AC3E}">
        <p14:creationId xmlns:p14="http://schemas.microsoft.com/office/powerpoint/2010/main" val="26757544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0"/>
            <a:ext cx="8382000" cy="5632311"/>
          </a:xfrm>
          <a:prstGeom prst="rect">
            <a:avLst/>
          </a:prstGeom>
        </p:spPr>
        <p:txBody>
          <a:bodyPr wrap="square">
            <a:spAutoFit/>
          </a:bodyPr>
          <a:lstStyle/>
          <a:p>
            <a:pPr>
              <a:lnSpc>
                <a:spcPct val="150000"/>
              </a:lnSpc>
            </a:pPr>
            <a:r>
              <a:rPr lang="en-US" sz="2400" dirty="0" smtClean="0"/>
              <a:t>public class </a:t>
            </a:r>
            <a:r>
              <a:rPr lang="en-US" sz="2400" dirty="0" err="1" smtClean="0"/>
              <a:t>PersonExample</a:t>
            </a:r>
            <a:r>
              <a:rPr lang="en-US" sz="2400" dirty="0" smtClean="0"/>
              <a:t> </a:t>
            </a:r>
          </a:p>
          <a:p>
            <a:pPr>
              <a:lnSpc>
                <a:spcPct val="150000"/>
              </a:lnSpc>
            </a:pPr>
            <a:r>
              <a:rPr lang="en-US" sz="2400" dirty="0" smtClean="0"/>
              <a:t>{   </a:t>
            </a:r>
          </a:p>
          <a:p>
            <a:pPr>
              <a:lnSpc>
                <a:spcPct val="150000"/>
              </a:lnSpc>
            </a:pPr>
            <a:r>
              <a:rPr lang="en-US" sz="2400" dirty="0" smtClean="0"/>
              <a:t> public static void main(String[] </a:t>
            </a:r>
            <a:r>
              <a:rPr lang="en-US" sz="2400" dirty="0" err="1" smtClean="0"/>
              <a:t>args</a:t>
            </a:r>
            <a:r>
              <a:rPr lang="en-US" sz="2400" dirty="0" smtClean="0"/>
              <a:t>) </a:t>
            </a:r>
          </a:p>
          <a:p>
            <a:pPr>
              <a:lnSpc>
                <a:spcPct val="150000"/>
              </a:lnSpc>
            </a:pPr>
            <a:r>
              <a:rPr lang="en-US" sz="2400" dirty="0" smtClean="0"/>
              <a:t>{      </a:t>
            </a:r>
          </a:p>
          <a:p>
            <a:pPr>
              <a:lnSpc>
                <a:spcPct val="150000"/>
              </a:lnSpc>
            </a:pPr>
            <a:r>
              <a:rPr lang="en-US" sz="2400" dirty="0" smtClean="0"/>
              <a:t>Person </a:t>
            </a:r>
            <a:r>
              <a:rPr lang="en-US" sz="2400" dirty="0" err="1" smtClean="0"/>
              <a:t>dave</a:t>
            </a:r>
            <a:r>
              <a:rPr lang="en-US" sz="2400" dirty="0" smtClean="0"/>
              <a:t> = new Person("Dave", "Bob Bill", "Davidson", "12 Pall Mall");     </a:t>
            </a:r>
          </a:p>
          <a:p>
            <a:pPr>
              <a:lnSpc>
                <a:spcPct val="150000"/>
              </a:lnSpc>
            </a:pPr>
            <a:r>
              <a:rPr lang="en-US" sz="2400" dirty="0" err="1" smtClean="0"/>
              <a:t>dave.setAddress</a:t>
            </a:r>
            <a:r>
              <a:rPr lang="en-US" sz="2400" dirty="0" smtClean="0"/>
              <a:t>("256 Bow Street");     </a:t>
            </a:r>
          </a:p>
          <a:p>
            <a:pPr>
              <a:lnSpc>
                <a:spcPct val="150000"/>
              </a:lnSpc>
            </a:pPr>
            <a:r>
              <a:rPr lang="en-US" sz="2400" dirty="0" err="1" smtClean="0"/>
              <a:t>dave.setUsername</a:t>
            </a:r>
            <a:r>
              <a:rPr lang="en-US" sz="2400" dirty="0" smtClean="0"/>
              <a:t>("</a:t>
            </a:r>
            <a:r>
              <a:rPr lang="en-US" sz="2400" dirty="0" err="1" smtClean="0"/>
              <a:t>DDavidson</a:t>
            </a:r>
            <a:r>
              <a:rPr lang="en-US" sz="2400" dirty="0" smtClean="0"/>
              <a:t>");    </a:t>
            </a:r>
          </a:p>
          <a:p>
            <a:pPr>
              <a:lnSpc>
                <a:spcPct val="150000"/>
              </a:lnSpc>
            </a:pPr>
            <a:r>
              <a:rPr lang="en-US" sz="2400" dirty="0" smtClean="0"/>
              <a:t>}</a:t>
            </a:r>
          </a:p>
          <a:p>
            <a:pPr>
              <a:lnSpc>
                <a:spcPct val="150000"/>
              </a:lnSpc>
            </a:pPr>
            <a:r>
              <a:rPr lang="en-US" sz="2400" dirty="0" smtClean="0"/>
              <a:t> }</a:t>
            </a:r>
            <a:endParaRPr lang="en-US" sz="2400" dirty="0"/>
          </a:p>
        </p:txBody>
      </p:sp>
      <p:sp>
        <p:nvSpPr>
          <p:cNvPr id="5" name="Rectangle 4"/>
          <p:cNvSpPr/>
          <p:nvPr/>
        </p:nvSpPr>
        <p:spPr>
          <a:xfrm>
            <a:off x="2438400" y="304800"/>
            <a:ext cx="5423281" cy="707886"/>
          </a:xfrm>
          <a:prstGeom prst="rect">
            <a:avLst/>
          </a:prstGeom>
        </p:spPr>
        <p:txBody>
          <a:bodyPr wrap="none">
            <a:spAutoFit/>
          </a:bodyPr>
          <a:lstStyle/>
          <a:p>
            <a:pPr algn="ctr"/>
            <a:r>
              <a:rPr lang="en-US" sz="4000" b="1" dirty="0" err="1" smtClean="0">
                <a:solidFill>
                  <a:srgbClr val="C00000"/>
                </a:solidFill>
                <a:effectLst>
                  <a:outerShdw blurRad="38100" dist="38100" dir="2700000" algn="tl">
                    <a:srgbClr val="000000">
                      <a:alpha val="43137"/>
                    </a:srgbClr>
                  </a:outerShdw>
                </a:effectLst>
              </a:rPr>
              <a:t>Mutator</a:t>
            </a:r>
            <a:r>
              <a:rPr lang="en-US" sz="4000" b="1" dirty="0" smtClean="0">
                <a:solidFill>
                  <a:srgbClr val="C00000"/>
                </a:solidFill>
                <a:effectLst>
                  <a:outerShdw blurRad="38100" dist="38100" dir="2700000" algn="tl">
                    <a:srgbClr val="000000">
                      <a:alpha val="43137"/>
                    </a:srgbClr>
                  </a:outerShdw>
                </a:effectLst>
              </a:rPr>
              <a:t> Methods (…)</a:t>
            </a:r>
            <a:endParaRPr lang="en-US"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190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381000"/>
            <a:ext cx="4380879"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The this Keyword</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81000" y="1219200"/>
            <a:ext cx="8382000" cy="5386090"/>
          </a:xfrm>
          <a:prstGeom prst="rect">
            <a:avLst/>
          </a:prstGeom>
        </p:spPr>
        <p:txBody>
          <a:bodyPr wrap="square">
            <a:spAutoFit/>
          </a:bodyPr>
          <a:lstStyle/>
          <a:p>
            <a:pPr algn="just">
              <a:buFont typeface="Arial" pitchFamily="34" charset="0"/>
              <a:buChar char="•"/>
            </a:pPr>
            <a:r>
              <a:rPr lang="en-US" sz="2400" dirty="0" smtClean="0"/>
              <a:t> The this keyword can be used inside any method to refer to the current object.</a:t>
            </a:r>
          </a:p>
          <a:p>
            <a:pPr lvl="1" algn="just"/>
            <a:r>
              <a:rPr lang="en-US" sz="2400" dirty="0" smtClean="0"/>
              <a:t>	</a:t>
            </a:r>
            <a:r>
              <a:rPr lang="en-US" sz="2000" dirty="0" smtClean="0">
                <a:solidFill>
                  <a:srgbClr val="C00000"/>
                </a:solidFill>
              </a:rPr>
              <a:t>Box(double w, double h, double d) {</a:t>
            </a:r>
          </a:p>
          <a:p>
            <a:pPr lvl="2" algn="just"/>
            <a:r>
              <a:rPr lang="en-US" sz="2000" dirty="0" err="1" smtClean="0">
                <a:solidFill>
                  <a:srgbClr val="C00000"/>
                </a:solidFill>
              </a:rPr>
              <a:t>this.width</a:t>
            </a:r>
            <a:r>
              <a:rPr lang="en-US" sz="2000" dirty="0" smtClean="0">
                <a:solidFill>
                  <a:srgbClr val="C00000"/>
                </a:solidFill>
              </a:rPr>
              <a:t> = w;</a:t>
            </a:r>
          </a:p>
          <a:p>
            <a:pPr lvl="2" algn="just"/>
            <a:r>
              <a:rPr lang="en-US" sz="2000" dirty="0" err="1" smtClean="0">
                <a:solidFill>
                  <a:srgbClr val="C00000"/>
                </a:solidFill>
              </a:rPr>
              <a:t>this.height</a:t>
            </a:r>
            <a:r>
              <a:rPr lang="en-US" sz="2000" dirty="0" smtClean="0">
                <a:solidFill>
                  <a:srgbClr val="C00000"/>
                </a:solidFill>
              </a:rPr>
              <a:t> = h;</a:t>
            </a:r>
          </a:p>
          <a:p>
            <a:pPr lvl="2" algn="just"/>
            <a:r>
              <a:rPr lang="en-US" sz="2000" dirty="0" err="1" smtClean="0">
                <a:solidFill>
                  <a:srgbClr val="C00000"/>
                </a:solidFill>
              </a:rPr>
              <a:t>this.depth</a:t>
            </a:r>
            <a:r>
              <a:rPr lang="en-US" sz="2000" dirty="0" smtClean="0">
                <a:solidFill>
                  <a:srgbClr val="C00000"/>
                </a:solidFill>
              </a:rPr>
              <a:t> = d;</a:t>
            </a:r>
          </a:p>
          <a:p>
            <a:pPr lvl="1" algn="just"/>
            <a:r>
              <a:rPr lang="en-US" sz="2000" dirty="0" smtClean="0">
                <a:solidFill>
                  <a:srgbClr val="C00000"/>
                </a:solidFill>
              </a:rPr>
              <a:t>}</a:t>
            </a:r>
            <a:endParaRPr lang="en-US" sz="2400" dirty="0" smtClean="0"/>
          </a:p>
          <a:p>
            <a:pPr algn="just">
              <a:buFont typeface="Arial" pitchFamily="34" charset="0"/>
              <a:buChar char="•"/>
            </a:pPr>
            <a:r>
              <a:rPr lang="en-US" sz="2400" dirty="0" smtClean="0"/>
              <a:t> Instance Variable Hiding : when a local variable has the same name as an instance variable, the local variable hides the instance variable. </a:t>
            </a:r>
          </a:p>
          <a:p>
            <a:pPr lvl="2" algn="just"/>
            <a:r>
              <a:rPr lang="en-US" sz="2000" dirty="0" smtClean="0">
                <a:solidFill>
                  <a:srgbClr val="C00000"/>
                </a:solidFill>
              </a:rPr>
              <a:t>Box(double width, double height, double depth) {</a:t>
            </a:r>
          </a:p>
          <a:p>
            <a:pPr lvl="2" algn="just"/>
            <a:r>
              <a:rPr lang="en-US" sz="2000" dirty="0" err="1" smtClean="0">
                <a:solidFill>
                  <a:srgbClr val="C00000"/>
                </a:solidFill>
              </a:rPr>
              <a:t>this.width</a:t>
            </a:r>
            <a:r>
              <a:rPr lang="en-US" sz="2000" dirty="0" smtClean="0">
                <a:solidFill>
                  <a:srgbClr val="C00000"/>
                </a:solidFill>
              </a:rPr>
              <a:t> = width;</a:t>
            </a:r>
          </a:p>
          <a:p>
            <a:pPr lvl="2" algn="just"/>
            <a:r>
              <a:rPr lang="en-US" sz="2000" dirty="0" err="1" smtClean="0">
                <a:solidFill>
                  <a:srgbClr val="C00000"/>
                </a:solidFill>
              </a:rPr>
              <a:t>this.height</a:t>
            </a:r>
            <a:r>
              <a:rPr lang="en-US" sz="2000" dirty="0" smtClean="0">
                <a:solidFill>
                  <a:srgbClr val="C00000"/>
                </a:solidFill>
              </a:rPr>
              <a:t> = height;</a:t>
            </a:r>
          </a:p>
          <a:p>
            <a:pPr lvl="2" algn="just"/>
            <a:r>
              <a:rPr lang="en-US" sz="2000" dirty="0" err="1" smtClean="0">
                <a:solidFill>
                  <a:srgbClr val="C00000"/>
                </a:solidFill>
              </a:rPr>
              <a:t>this.depth</a:t>
            </a:r>
            <a:r>
              <a:rPr lang="en-US" sz="2000" dirty="0" smtClean="0">
                <a:solidFill>
                  <a:srgbClr val="C00000"/>
                </a:solidFill>
              </a:rPr>
              <a:t> = depth;</a:t>
            </a:r>
          </a:p>
          <a:p>
            <a:pPr lvl="2" algn="just"/>
            <a:r>
              <a:rPr lang="en-US" sz="2000" dirty="0" smtClean="0">
                <a:solidFill>
                  <a:srgbClr val="C00000"/>
                </a:solidFill>
              </a:rPr>
              <a:t>}</a:t>
            </a:r>
          </a:p>
          <a:p>
            <a:pPr lvl="1" algn="just"/>
            <a:endParaRPr lang="en-US" sz="2000" dirty="0">
              <a:solidFill>
                <a:srgbClr val="C00000"/>
              </a:solidFill>
            </a:endParaRPr>
          </a:p>
        </p:txBody>
      </p:sp>
    </p:spTree>
    <p:extLst>
      <p:ext uri="{BB962C8B-B14F-4D97-AF65-F5344CB8AC3E}">
        <p14:creationId xmlns:p14="http://schemas.microsoft.com/office/powerpoint/2010/main" val="41209194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b="1" dirty="0" smtClean="0">
                <a:solidFill>
                  <a:srgbClr val="C00000"/>
                </a:solidFill>
                <a:effectLst>
                  <a:outerShdw blurRad="38100" dist="38100" dir="2700000" algn="tl">
                    <a:srgbClr val="000000">
                      <a:alpha val="43137"/>
                    </a:srgbClr>
                  </a:outerShdw>
                </a:effectLst>
              </a:rPr>
              <a:t>   The </a:t>
            </a:r>
            <a:r>
              <a:rPr lang="en-US" b="1" dirty="0">
                <a:solidFill>
                  <a:srgbClr val="C00000"/>
                </a:solidFill>
                <a:effectLst>
                  <a:outerShdw blurRad="38100" dist="38100" dir="2700000" algn="tl">
                    <a:srgbClr val="000000">
                      <a:alpha val="43137"/>
                    </a:srgbClr>
                  </a:outerShdw>
                </a:effectLst>
              </a:rPr>
              <a:t>this Keyword</a:t>
            </a:r>
          </a:p>
        </p:txBody>
      </p:sp>
      <p:sp>
        <p:nvSpPr>
          <p:cNvPr id="3" name="Content Placeholder 2"/>
          <p:cNvSpPr>
            <a:spLocks noGrp="1"/>
          </p:cNvSpPr>
          <p:nvPr>
            <p:ph idx="1"/>
          </p:nvPr>
        </p:nvSpPr>
        <p:spPr>
          <a:xfrm>
            <a:off x="85087" y="1123067"/>
            <a:ext cx="9032409" cy="5638800"/>
          </a:xfrm>
        </p:spPr>
        <p:txBody>
          <a:bodyPr/>
          <a:lstStyle/>
          <a:p>
            <a:r>
              <a:rPr lang="en-US" dirty="0"/>
              <a:t>There can be a lot of usage of java this keyword. In java, this is a reference variable that refers to the current object.</a:t>
            </a:r>
          </a:p>
          <a:p>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84</a:t>
            </a:fld>
            <a:endParaRPr lang="en-US"/>
          </a:p>
        </p:txBody>
      </p:sp>
      <p:pic>
        <p:nvPicPr>
          <p:cNvPr id="20482" name="Picture 2" descr="java this key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722" y="2568544"/>
            <a:ext cx="6831729" cy="296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6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5110"/>
            <a:ext cx="9032409" cy="838200"/>
          </a:xfrm>
        </p:spPr>
        <p:txBody>
          <a:bodyPr/>
          <a:lstStyle/>
          <a:p>
            <a:r>
              <a:rPr lang="en-US" b="1" dirty="0" smtClean="0">
                <a:solidFill>
                  <a:schemeClr val="tx1"/>
                </a:solidFill>
              </a:rPr>
              <a:t>Usages of this keyword</a:t>
            </a:r>
            <a:endParaRPr lang="en-US" b="1" dirty="0">
              <a:solidFill>
                <a:schemeClr val="tx1"/>
              </a:solidFill>
            </a:endParaRPr>
          </a:p>
        </p:txBody>
      </p:sp>
      <p:sp>
        <p:nvSpPr>
          <p:cNvPr id="3" name="Content Placeholder 2"/>
          <p:cNvSpPr>
            <a:spLocks noGrp="1"/>
          </p:cNvSpPr>
          <p:nvPr>
            <p:ph idx="1"/>
          </p:nvPr>
        </p:nvSpPr>
        <p:spPr>
          <a:xfrm>
            <a:off x="134782" y="1371600"/>
            <a:ext cx="9032409" cy="5638800"/>
          </a:xfrm>
        </p:spPr>
        <p:txBody>
          <a:bodyPr/>
          <a:lstStyle/>
          <a:p>
            <a:r>
              <a:rPr lang="en-US" dirty="0">
                <a:latin typeface="Courier New" panose="02070309020205020404" pitchFamily="49" charset="0"/>
                <a:cs typeface="Courier New" panose="02070309020205020404" pitchFamily="49" charset="0"/>
              </a:rPr>
              <a:t>this</a:t>
            </a:r>
            <a:r>
              <a:rPr lang="en-US" dirty="0"/>
              <a:t> can be used to refer current class instance variable.</a:t>
            </a:r>
          </a:p>
          <a:p>
            <a:r>
              <a:rPr lang="en-US" dirty="0" smtClean="0">
                <a:latin typeface="Courier New" panose="02070309020205020404" pitchFamily="49" charset="0"/>
                <a:cs typeface="Courier New" panose="02070309020205020404" pitchFamily="49" charset="0"/>
              </a:rPr>
              <a:t>this </a:t>
            </a:r>
            <a:r>
              <a:rPr lang="en-US" dirty="0" smtClean="0"/>
              <a:t>can </a:t>
            </a:r>
            <a:r>
              <a:rPr lang="en-US" dirty="0"/>
              <a:t>be used to invoke current class method (implicitly)</a:t>
            </a:r>
          </a:p>
          <a:p>
            <a:r>
              <a:rPr lang="en-US" dirty="0">
                <a:latin typeface="Courier New" panose="02070309020205020404" pitchFamily="49" charset="0"/>
                <a:cs typeface="Courier New" panose="02070309020205020404" pitchFamily="49" charset="0"/>
              </a:rPr>
              <a:t>this()</a:t>
            </a:r>
            <a:r>
              <a:rPr lang="en-US" dirty="0"/>
              <a:t> can be used to invoke current class constructor.</a:t>
            </a:r>
          </a:p>
          <a:p>
            <a:r>
              <a:rPr lang="en-US" dirty="0">
                <a:latin typeface="Courier New" panose="02070309020205020404" pitchFamily="49" charset="0"/>
                <a:cs typeface="Courier New" panose="02070309020205020404" pitchFamily="49" charset="0"/>
              </a:rPr>
              <a:t>this</a:t>
            </a:r>
            <a:r>
              <a:rPr lang="en-US" dirty="0"/>
              <a:t> can be passed as an argument in the method call.</a:t>
            </a:r>
          </a:p>
          <a:p>
            <a:r>
              <a:rPr lang="en-US" dirty="0">
                <a:latin typeface="Courier New" panose="02070309020205020404" pitchFamily="49" charset="0"/>
                <a:cs typeface="Courier New" panose="02070309020205020404" pitchFamily="49" charset="0"/>
              </a:rPr>
              <a:t>this</a:t>
            </a:r>
            <a:r>
              <a:rPr lang="en-US" dirty="0"/>
              <a:t> can be passed as argument in the constructor call.</a:t>
            </a:r>
          </a:p>
          <a:p>
            <a:r>
              <a:rPr lang="en-US" dirty="0">
                <a:latin typeface="Courier New" panose="02070309020205020404" pitchFamily="49" charset="0"/>
                <a:cs typeface="Courier New" panose="02070309020205020404" pitchFamily="49" charset="0"/>
              </a:rPr>
              <a:t>this</a:t>
            </a:r>
            <a:r>
              <a:rPr lang="en-US" dirty="0"/>
              <a:t> can be used to return the current class instance from the method.</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85</a:t>
            </a:fld>
            <a:endParaRPr lang="en-US"/>
          </a:p>
        </p:txBody>
      </p:sp>
    </p:spTree>
    <p:extLst>
      <p:ext uri="{BB962C8B-B14F-4D97-AF65-F5344CB8AC3E}">
        <p14:creationId xmlns:p14="http://schemas.microsoft.com/office/powerpoint/2010/main" val="363743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903"/>
            <a:ext cx="9032409" cy="838200"/>
          </a:xfrm>
        </p:spPr>
        <p:txBody>
          <a:bodyPr/>
          <a:lstStyle/>
          <a:p>
            <a:r>
              <a:rPr lang="en-US" dirty="0" smtClean="0"/>
              <a:t>Refer </a:t>
            </a:r>
            <a:r>
              <a:rPr lang="en-US" dirty="0"/>
              <a:t>current class instance variable</a:t>
            </a:r>
          </a:p>
        </p:txBody>
      </p:sp>
      <p:sp>
        <p:nvSpPr>
          <p:cNvPr id="3" name="Content Placeholder 2"/>
          <p:cNvSpPr>
            <a:spLocks noGrp="1"/>
          </p:cNvSpPr>
          <p:nvPr>
            <p:ph idx="1"/>
          </p:nvPr>
        </p:nvSpPr>
        <p:spPr>
          <a:xfrm>
            <a:off x="111591" y="1143000"/>
            <a:ext cx="9032409" cy="6124107"/>
          </a:xfrm>
        </p:spPr>
        <p:txBody>
          <a:bodyPr>
            <a:normAutofit lnSpcReduction="10000"/>
          </a:bodyPr>
          <a:lstStyle/>
          <a:p>
            <a:pPr marL="0" indent="0">
              <a:buNone/>
            </a:pPr>
            <a:r>
              <a:rPr lang="en-US" sz="1750" b="1" dirty="0">
                <a:solidFill>
                  <a:srgbClr val="006699"/>
                </a:solidFill>
                <a:latin typeface="Courier New" panose="02070309020205020404" pitchFamily="49" charset="0"/>
                <a:cs typeface="Courier New" panose="02070309020205020404" pitchFamily="49" charset="0"/>
              </a:rPr>
              <a:t>class</a:t>
            </a:r>
            <a:r>
              <a:rPr lang="en-US" sz="1750" dirty="0">
                <a:solidFill>
                  <a:srgbClr val="000000"/>
                </a:solidFill>
                <a:latin typeface="Courier New" panose="02070309020205020404" pitchFamily="49" charset="0"/>
                <a:cs typeface="Courier New" panose="02070309020205020404" pitchFamily="49" charset="0"/>
              </a:rPr>
              <a:t> Student{  </a:t>
            </a:r>
          </a:p>
          <a:p>
            <a:pPr marL="400050" lvl="1" indent="0">
              <a:buNone/>
            </a:pPr>
            <a:r>
              <a:rPr lang="en-US" sz="1750" b="1" dirty="0" err="1">
                <a:solidFill>
                  <a:srgbClr val="006699"/>
                </a:solidFill>
                <a:latin typeface="Courier New" panose="02070309020205020404" pitchFamily="49" charset="0"/>
                <a:cs typeface="Courier New" panose="02070309020205020404" pitchFamily="49" charset="0"/>
              </a:rPr>
              <a:t>int</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String name;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float</a:t>
            </a:r>
            <a:r>
              <a:rPr lang="en-US" sz="1750" dirty="0">
                <a:solidFill>
                  <a:srgbClr val="000000"/>
                </a:solidFill>
                <a:latin typeface="Courier New" panose="02070309020205020404" pitchFamily="49" charset="0"/>
                <a:cs typeface="Courier New" panose="02070309020205020404" pitchFamily="49" charset="0"/>
              </a:rPr>
              <a:t> fee;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a:t>
            </a:r>
            <a:r>
              <a:rPr lang="en-US" sz="1750" b="1" dirty="0" err="1">
                <a:solidFill>
                  <a:srgbClr val="006699"/>
                </a:solidFill>
                <a:latin typeface="Courier New" panose="02070309020205020404" pitchFamily="49" charset="0"/>
                <a:cs typeface="Courier New" panose="02070309020205020404" pitchFamily="49" charset="0"/>
              </a:rPr>
              <a:t>int</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rollno,String</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name,</a:t>
            </a:r>
            <a:r>
              <a:rPr lang="en-US" sz="1750" b="1" dirty="0" err="1">
                <a:solidFill>
                  <a:srgbClr val="006699"/>
                </a:solidFill>
                <a:latin typeface="Courier New" panose="02070309020205020404" pitchFamily="49" charset="0"/>
                <a:cs typeface="Courier New" panose="02070309020205020404" pitchFamily="49" charset="0"/>
              </a:rPr>
              <a:t>float</a:t>
            </a:r>
            <a:r>
              <a:rPr lang="en-US" sz="1750" dirty="0">
                <a:solidFill>
                  <a:srgbClr val="000000"/>
                </a:solidFill>
                <a:latin typeface="Courier New" panose="02070309020205020404" pitchFamily="49" charset="0"/>
                <a:cs typeface="Courier New" panose="02070309020205020404" pitchFamily="49" charset="0"/>
              </a:rPr>
              <a:t> fee){  </a:t>
            </a:r>
          </a:p>
          <a:p>
            <a:pPr marL="857250" lvl="2" indent="0">
              <a:buNone/>
            </a:pP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a:t>
            </a: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  </a:t>
            </a:r>
          </a:p>
          <a:p>
            <a:pPr marL="857250" lvl="2" indent="0">
              <a:buNone/>
            </a:pPr>
            <a:r>
              <a:rPr lang="en-US" sz="1750" dirty="0">
                <a:solidFill>
                  <a:srgbClr val="000000"/>
                </a:solidFill>
                <a:latin typeface="Courier New" panose="02070309020205020404" pitchFamily="49" charset="0"/>
                <a:cs typeface="Courier New" panose="02070309020205020404" pitchFamily="49" charset="0"/>
              </a:rPr>
              <a:t>name=name;  </a:t>
            </a:r>
          </a:p>
          <a:p>
            <a:pPr marL="857250" lvl="2" indent="0">
              <a:buNone/>
            </a:pPr>
            <a:r>
              <a:rPr lang="en-US" sz="1750" dirty="0">
                <a:solidFill>
                  <a:srgbClr val="000000"/>
                </a:solidFill>
                <a:latin typeface="Courier New" panose="02070309020205020404" pitchFamily="49" charset="0"/>
                <a:cs typeface="Courier New" panose="02070309020205020404" pitchFamily="49" charset="0"/>
              </a:rPr>
              <a:t>fee=fee;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void</a:t>
            </a:r>
            <a:r>
              <a:rPr lang="en-US" sz="1750" dirty="0">
                <a:solidFill>
                  <a:srgbClr val="000000"/>
                </a:solidFill>
                <a:latin typeface="Courier New" panose="02070309020205020404" pitchFamily="49" charset="0"/>
                <a:cs typeface="Courier New" panose="02070309020205020404" pitchFamily="49" charset="0"/>
              </a:rPr>
              <a:t> display(){</a:t>
            </a:r>
            <a:r>
              <a:rPr lang="en-US" sz="1750" dirty="0" err="1">
                <a:solidFill>
                  <a:srgbClr val="000000"/>
                </a:solidFill>
                <a:latin typeface="Courier New" panose="02070309020205020404" pitchFamily="49" charset="0"/>
                <a:cs typeface="Courier New" panose="02070309020205020404" pitchFamily="49" charset="0"/>
              </a:rPr>
              <a:t>System.out.println</a:t>
            </a:r>
            <a:r>
              <a:rPr lang="en-US" sz="1750" dirty="0">
                <a:solidFill>
                  <a:srgbClr val="000000"/>
                </a:solidFill>
                <a:latin typeface="Courier New" panose="02070309020205020404" pitchFamily="49" charset="0"/>
                <a:cs typeface="Courier New" panose="02070309020205020404" pitchFamily="49" charset="0"/>
              </a:rPr>
              <a:t>(</a:t>
            </a: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 "</a:t>
            </a:r>
            <a:r>
              <a:rPr lang="en-US" sz="1750" dirty="0">
                <a:solidFill>
                  <a:srgbClr val="000000"/>
                </a:solidFill>
                <a:latin typeface="Courier New" panose="02070309020205020404" pitchFamily="49" charset="0"/>
                <a:cs typeface="Courier New" panose="02070309020205020404" pitchFamily="49" charset="0"/>
              </a:rPr>
              <a:t>+name+</a:t>
            </a:r>
            <a:r>
              <a:rPr lang="en-US" sz="1750" dirty="0">
                <a:solidFill>
                  <a:srgbClr val="0000FF"/>
                </a:solidFill>
                <a:latin typeface="Courier New" panose="02070309020205020404" pitchFamily="49" charset="0"/>
                <a:cs typeface="Courier New" panose="02070309020205020404" pitchFamily="49" charset="0"/>
              </a:rPr>
              <a:t>" "</a:t>
            </a:r>
            <a:r>
              <a:rPr lang="en-US" sz="1750" dirty="0">
                <a:solidFill>
                  <a:srgbClr val="000000"/>
                </a:solidFill>
                <a:latin typeface="Courier New" panose="02070309020205020404" pitchFamily="49" charset="0"/>
                <a:cs typeface="Courier New" panose="02070309020205020404" pitchFamily="49" charset="0"/>
              </a:rPr>
              <a:t>+fee);}  </a:t>
            </a:r>
          </a:p>
          <a:p>
            <a:pPr marL="0" indent="0">
              <a:buNone/>
            </a:pPr>
            <a:r>
              <a:rPr lang="en-US" sz="1750" dirty="0">
                <a:solidFill>
                  <a:srgbClr val="000000"/>
                </a:solidFill>
                <a:latin typeface="Courier New" panose="02070309020205020404" pitchFamily="49" charset="0"/>
                <a:cs typeface="Courier New" panose="02070309020205020404" pitchFamily="49" charset="0"/>
              </a:rPr>
              <a:t>}  </a:t>
            </a:r>
          </a:p>
          <a:p>
            <a:pPr marL="0" indent="0">
              <a:buNone/>
            </a:pPr>
            <a:r>
              <a:rPr lang="en-US" sz="1750" b="1" dirty="0">
                <a:solidFill>
                  <a:srgbClr val="006699"/>
                </a:solidFill>
                <a:latin typeface="Courier New" panose="02070309020205020404" pitchFamily="49" charset="0"/>
                <a:cs typeface="Courier New" panose="02070309020205020404" pitchFamily="49" charset="0"/>
              </a:rPr>
              <a:t>class</a:t>
            </a:r>
            <a:r>
              <a:rPr lang="en-US" sz="1750" dirty="0">
                <a:solidFill>
                  <a:srgbClr val="000000"/>
                </a:solidFill>
                <a:latin typeface="Courier New" panose="02070309020205020404" pitchFamily="49" charset="0"/>
                <a:cs typeface="Courier New" panose="02070309020205020404" pitchFamily="49" charset="0"/>
              </a:rPr>
              <a:t> TestThis1{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public</a:t>
            </a:r>
            <a:r>
              <a:rPr lang="en-US" sz="1750" dirty="0">
                <a:solidFill>
                  <a:srgbClr val="000000"/>
                </a:solidFill>
                <a:latin typeface="Courier New" panose="02070309020205020404" pitchFamily="49" charset="0"/>
                <a:cs typeface="Courier New" panose="02070309020205020404" pitchFamily="49" charset="0"/>
              </a:rPr>
              <a:t> </a:t>
            </a:r>
            <a:r>
              <a:rPr lang="en-US" sz="1750" b="1" dirty="0">
                <a:solidFill>
                  <a:srgbClr val="006699"/>
                </a:solidFill>
                <a:latin typeface="Courier New" panose="02070309020205020404" pitchFamily="49" charset="0"/>
                <a:cs typeface="Courier New" panose="02070309020205020404" pitchFamily="49" charset="0"/>
              </a:rPr>
              <a:t>static</a:t>
            </a:r>
            <a:r>
              <a:rPr lang="en-US" sz="1750" dirty="0">
                <a:solidFill>
                  <a:srgbClr val="000000"/>
                </a:solidFill>
                <a:latin typeface="Courier New" panose="02070309020205020404" pitchFamily="49" charset="0"/>
                <a:cs typeface="Courier New" panose="02070309020205020404" pitchFamily="49" charset="0"/>
              </a:rPr>
              <a:t> </a:t>
            </a:r>
            <a:r>
              <a:rPr lang="en-US" sz="1750" b="1" dirty="0">
                <a:solidFill>
                  <a:srgbClr val="006699"/>
                </a:solidFill>
                <a:latin typeface="Courier New" panose="02070309020205020404" pitchFamily="49" charset="0"/>
                <a:cs typeface="Courier New" panose="02070309020205020404" pitchFamily="49" charset="0"/>
              </a:rPr>
              <a:t>void</a:t>
            </a:r>
            <a:r>
              <a:rPr lang="en-US" sz="1750" dirty="0">
                <a:solidFill>
                  <a:srgbClr val="000000"/>
                </a:solidFill>
                <a:latin typeface="Courier New" panose="02070309020205020404" pitchFamily="49" charset="0"/>
                <a:cs typeface="Courier New" panose="02070309020205020404" pitchFamily="49" charset="0"/>
              </a:rPr>
              <a:t> main(String </a:t>
            </a:r>
            <a:r>
              <a:rPr lang="en-US" sz="1750" dirty="0" err="1">
                <a:solidFill>
                  <a:srgbClr val="000000"/>
                </a:solidFill>
                <a:latin typeface="Courier New" panose="02070309020205020404" pitchFamily="49" charset="0"/>
                <a:cs typeface="Courier New" panose="02070309020205020404" pitchFamily="49" charset="0"/>
              </a:rPr>
              <a:t>args</a:t>
            </a: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 s1=</a:t>
            </a:r>
            <a:r>
              <a:rPr lang="en-US" sz="1750" b="1" dirty="0">
                <a:solidFill>
                  <a:srgbClr val="006699"/>
                </a:solidFill>
                <a:latin typeface="Courier New" panose="02070309020205020404" pitchFamily="49" charset="0"/>
                <a:cs typeface="Courier New" panose="02070309020205020404" pitchFamily="49" charset="0"/>
              </a:rPr>
              <a:t>new</a:t>
            </a:r>
            <a:r>
              <a:rPr lang="en-US" sz="1750" dirty="0">
                <a:solidFill>
                  <a:srgbClr val="000000"/>
                </a:solidFill>
                <a:latin typeface="Courier New" panose="02070309020205020404" pitchFamily="49" charset="0"/>
                <a:cs typeface="Courier New" panose="02070309020205020404" pitchFamily="49" charset="0"/>
              </a:rPr>
              <a:t> Student(</a:t>
            </a:r>
            <a:r>
              <a:rPr lang="en-US" sz="1750" dirty="0">
                <a:solidFill>
                  <a:srgbClr val="C00000"/>
                </a:solidFill>
                <a:latin typeface="Courier New" panose="02070309020205020404" pitchFamily="49" charset="0"/>
                <a:cs typeface="Courier New" panose="02070309020205020404" pitchFamily="49" charset="0"/>
              </a:rPr>
              <a:t>111</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"ankit"</a:t>
            </a:r>
            <a:r>
              <a:rPr lang="en-US" sz="1750" dirty="0">
                <a:solidFill>
                  <a:srgbClr val="000000"/>
                </a:solidFill>
                <a:latin typeface="Courier New" panose="02070309020205020404" pitchFamily="49" charset="0"/>
                <a:cs typeface="Courier New" panose="02070309020205020404" pitchFamily="49" charset="0"/>
              </a:rPr>
              <a:t>,5000f);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 s2=</a:t>
            </a:r>
            <a:r>
              <a:rPr lang="en-US" sz="1750" b="1" dirty="0">
                <a:solidFill>
                  <a:srgbClr val="006699"/>
                </a:solidFill>
                <a:latin typeface="Courier New" panose="02070309020205020404" pitchFamily="49" charset="0"/>
                <a:cs typeface="Courier New" panose="02070309020205020404" pitchFamily="49" charset="0"/>
              </a:rPr>
              <a:t>new</a:t>
            </a:r>
            <a:r>
              <a:rPr lang="en-US" sz="1750" dirty="0">
                <a:solidFill>
                  <a:srgbClr val="000000"/>
                </a:solidFill>
                <a:latin typeface="Courier New" panose="02070309020205020404" pitchFamily="49" charset="0"/>
                <a:cs typeface="Courier New" panose="02070309020205020404" pitchFamily="49" charset="0"/>
              </a:rPr>
              <a:t> Student(</a:t>
            </a:r>
            <a:r>
              <a:rPr lang="en-US" sz="1750" dirty="0">
                <a:solidFill>
                  <a:srgbClr val="C00000"/>
                </a:solidFill>
                <a:latin typeface="Courier New" panose="02070309020205020404" pitchFamily="49" charset="0"/>
                <a:cs typeface="Courier New" panose="02070309020205020404" pitchFamily="49" charset="0"/>
              </a:rPr>
              <a:t>112</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"sumit"</a:t>
            </a:r>
            <a:r>
              <a:rPr lang="en-US" sz="1750" dirty="0">
                <a:solidFill>
                  <a:srgbClr val="000000"/>
                </a:solidFill>
                <a:latin typeface="Courier New" panose="02070309020205020404" pitchFamily="49" charset="0"/>
                <a:cs typeface="Courier New" panose="02070309020205020404" pitchFamily="49" charset="0"/>
              </a:rPr>
              <a:t>,6000f);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s1.display();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s2.display();  </a:t>
            </a:r>
          </a:p>
          <a:p>
            <a:pPr marL="400050" lvl="1" indent="0">
              <a:buNone/>
            </a:pPr>
            <a:r>
              <a:rPr lang="en-US" sz="1750"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1750" dirty="0" smtClean="0">
                <a:solidFill>
                  <a:srgbClr val="000000"/>
                </a:solidFill>
                <a:latin typeface="Courier New" panose="02070309020205020404" pitchFamily="49" charset="0"/>
                <a:cs typeface="Courier New" panose="02070309020205020404" pitchFamily="49" charset="0"/>
              </a:rPr>
              <a:t>}</a:t>
            </a:r>
            <a:r>
              <a:rPr lang="en-US" sz="1750" dirty="0">
                <a:solidFill>
                  <a:srgbClr val="000000"/>
                </a:solidFill>
                <a:latin typeface="Courier New" panose="02070309020205020404" pitchFamily="49" charset="0"/>
                <a:cs typeface="Courier New" panose="02070309020205020404" pitchFamily="49" charset="0"/>
              </a:rPr>
              <a:t>  </a:t>
            </a:r>
          </a:p>
          <a:p>
            <a:endParaRPr lang="en-US" sz="175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86</a:t>
            </a:fld>
            <a:endParaRPr lang="en-US"/>
          </a:p>
        </p:txBody>
      </p:sp>
    </p:spTree>
    <p:extLst>
      <p:ext uri="{BB962C8B-B14F-4D97-AF65-F5344CB8AC3E}">
        <p14:creationId xmlns:p14="http://schemas.microsoft.com/office/powerpoint/2010/main" val="202231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9452"/>
            <a:ext cx="9032409" cy="838200"/>
          </a:xfrm>
        </p:spPr>
        <p:txBody>
          <a:bodyPr/>
          <a:lstStyle/>
          <a:p>
            <a:r>
              <a:rPr lang="en-US" dirty="0" smtClean="0"/>
              <a:t>Refer </a:t>
            </a:r>
            <a:r>
              <a:rPr lang="en-US" dirty="0"/>
              <a:t>current class instance variable</a:t>
            </a:r>
          </a:p>
        </p:txBody>
      </p:sp>
      <p:sp>
        <p:nvSpPr>
          <p:cNvPr id="3" name="Content Placeholder 2"/>
          <p:cNvSpPr>
            <a:spLocks noGrp="1"/>
          </p:cNvSpPr>
          <p:nvPr>
            <p:ph idx="1"/>
          </p:nvPr>
        </p:nvSpPr>
        <p:spPr>
          <a:xfrm>
            <a:off x="91713" y="1219200"/>
            <a:ext cx="9032409" cy="6124107"/>
          </a:xfrm>
        </p:spPr>
        <p:txBody>
          <a:bodyPr>
            <a:normAutofit lnSpcReduction="10000"/>
          </a:bodyPr>
          <a:lstStyle/>
          <a:p>
            <a:pPr marL="0" indent="0">
              <a:buNone/>
            </a:pPr>
            <a:r>
              <a:rPr lang="en-US" sz="1750" b="1" dirty="0">
                <a:solidFill>
                  <a:srgbClr val="006699"/>
                </a:solidFill>
                <a:latin typeface="Courier New" panose="02070309020205020404" pitchFamily="49" charset="0"/>
                <a:cs typeface="Courier New" panose="02070309020205020404" pitchFamily="49" charset="0"/>
              </a:rPr>
              <a:t>class</a:t>
            </a:r>
            <a:r>
              <a:rPr lang="en-US" sz="1750" dirty="0">
                <a:solidFill>
                  <a:srgbClr val="000000"/>
                </a:solidFill>
                <a:latin typeface="Courier New" panose="02070309020205020404" pitchFamily="49" charset="0"/>
                <a:cs typeface="Courier New" panose="02070309020205020404" pitchFamily="49" charset="0"/>
              </a:rPr>
              <a:t> Student{  </a:t>
            </a:r>
          </a:p>
          <a:p>
            <a:pPr marL="400050" lvl="1" indent="0">
              <a:buNone/>
            </a:pPr>
            <a:r>
              <a:rPr lang="en-US" sz="1750" b="1" dirty="0" err="1">
                <a:solidFill>
                  <a:srgbClr val="006699"/>
                </a:solidFill>
                <a:latin typeface="Courier New" panose="02070309020205020404" pitchFamily="49" charset="0"/>
                <a:cs typeface="Courier New" panose="02070309020205020404" pitchFamily="49" charset="0"/>
              </a:rPr>
              <a:t>int</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String name;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float</a:t>
            </a:r>
            <a:r>
              <a:rPr lang="en-US" sz="1750" dirty="0">
                <a:solidFill>
                  <a:srgbClr val="000000"/>
                </a:solidFill>
                <a:latin typeface="Courier New" panose="02070309020205020404" pitchFamily="49" charset="0"/>
                <a:cs typeface="Courier New" panose="02070309020205020404" pitchFamily="49" charset="0"/>
              </a:rPr>
              <a:t> fee;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a:t>
            </a:r>
            <a:r>
              <a:rPr lang="en-US" sz="1750" b="1" dirty="0" err="1">
                <a:solidFill>
                  <a:srgbClr val="006699"/>
                </a:solidFill>
                <a:latin typeface="Courier New" panose="02070309020205020404" pitchFamily="49" charset="0"/>
                <a:cs typeface="Courier New" panose="02070309020205020404" pitchFamily="49" charset="0"/>
              </a:rPr>
              <a:t>int</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rollno,String</a:t>
            </a:r>
            <a:r>
              <a:rPr lang="en-US" sz="1750" dirty="0">
                <a:solidFill>
                  <a:srgbClr val="000000"/>
                </a:solidFill>
                <a:latin typeface="Courier New" panose="02070309020205020404" pitchFamily="49" charset="0"/>
                <a:cs typeface="Courier New" panose="02070309020205020404" pitchFamily="49" charset="0"/>
              </a:rPr>
              <a:t> </a:t>
            </a:r>
            <a:r>
              <a:rPr lang="en-US" sz="1750" dirty="0" err="1">
                <a:solidFill>
                  <a:srgbClr val="000000"/>
                </a:solidFill>
                <a:latin typeface="Courier New" panose="02070309020205020404" pitchFamily="49" charset="0"/>
                <a:cs typeface="Courier New" panose="02070309020205020404" pitchFamily="49" charset="0"/>
              </a:rPr>
              <a:t>name,</a:t>
            </a:r>
            <a:r>
              <a:rPr lang="en-US" sz="1750" b="1" dirty="0" err="1">
                <a:solidFill>
                  <a:srgbClr val="006699"/>
                </a:solidFill>
                <a:latin typeface="Courier New" panose="02070309020205020404" pitchFamily="49" charset="0"/>
                <a:cs typeface="Courier New" panose="02070309020205020404" pitchFamily="49" charset="0"/>
              </a:rPr>
              <a:t>float</a:t>
            </a:r>
            <a:r>
              <a:rPr lang="en-US" sz="1750" dirty="0">
                <a:solidFill>
                  <a:srgbClr val="000000"/>
                </a:solidFill>
                <a:latin typeface="Courier New" panose="02070309020205020404" pitchFamily="49" charset="0"/>
                <a:cs typeface="Courier New" panose="02070309020205020404" pitchFamily="49" charset="0"/>
              </a:rPr>
              <a:t> fee){  </a:t>
            </a:r>
          </a:p>
          <a:p>
            <a:pPr marL="857250" lvl="2" indent="0">
              <a:buNone/>
            </a:pPr>
            <a:r>
              <a:rPr lang="en-US" sz="1600" b="1" dirty="0" err="1" smtClean="0">
                <a:solidFill>
                  <a:srgbClr val="006699"/>
                </a:solidFill>
                <a:latin typeface="verdana" panose="020B0604030504040204" pitchFamily="34" charset="0"/>
              </a:rPr>
              <a:t>this</a:t>
            </a:r>
            <a:r>
              <a:rPr lang="en-US" sz="1600" dirty="0" err="1" smtClean="0">
                <a:solidFill>
                  <a:srgbClr val="000000"/>
                </a:solidFill>
                <a:latin typeface="verdana" panose="020B0604030504040204" pitchFamily="34" charset="0"/>
              </a:rPr>
              <a:t>.</a:t>
            </a:r>
            <a:r>
              <a:rPr lang="en-US" sz="1750" dirty="0" err="1" smtClean="0">
                <a:solidFill>
                  <a:srgbClr val="000000"/>
                </a:solidFill>
                <a:latin typeface="Courier New" panose="02070309020205020404" pitchFamily="49" charset="0"/>
                <a:cs typeface="Courier New" panose="02070309020205020404" pitchFamily="49" charset="0"/>
              </a:rPr>
              <a:t>rollno</a:t>
            </a:r>
            <a:r>
              <a:rPr lang="en-US" sz="1750" dirty="0" smtClean="0">
                <a:solidFill>
                  <a:srgbClr val="000000"/>
                </a:solidFill>
                <a:latin typeface="Courier New" panose="02070309020205020404" pitchFamily="49" charset="0"/>
                <a:cs typeface="Courier New" panose="02070309020205020404" pitchFamily="49" charset="0"/>
              </a:rPr>
              <a:t>=</a:t>
            </a:r>
            <a:r>
              <a:rPr lang="en-US" sz="1750" dirty="0" err="1" smtClean="0">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  </a:t>
            </a:r>
          </a:p>
          <a:p>
            <a:pPr marL="857250" lvl="2" indent="0">
              <a:buNone/>
            </a:pPr>
            <a:r>
              <a:rPr lang="en-US" sz="1600" b="1" dirty="0" smtClean="0">
                <a:solidFill>
                  <a:srgbClr val="006699"/>
                </a:solidFill>
                <a:latin typeface="verdana" panose="020B0604030504040204" pitchFamily="34" charset="0"/>
              </a:rPr>
              <a:t>this</a:t>
            </a:r>
            <a:r>
              <a:rPr lang="en-US" sz="1600" dirty="0" smtClean="0">
                <a:solidFill>
                  <a:srgbClr val="000000"/>
                </a:solidFill>
                <a:latin typeface="verdana" panose="020B0604030504040204" pitchFamily="34" charset="0"/>
              </a:rPr>
              <a:t>.</a:t>
            </a:r>
            <a:r>
              <a:rPr lang="en-US" sz="1750" dirty="0" smtClean="0">
                <a:solidFill>
                  <a:srgbClr val="000000"/>
                </a:solidFill>
                <a:latin typeface="Courier New" panose="02070309020205020404" pitchFamily="49" charset="0"/>
                <a:cs typeface="Courier New" panose="02070309020205020404" pitchFamily="49" charset="0"/>
              </a:rPr>
              <a:t>name=name</a:t>
            </a:r>
            <a:r>
              <a:rPr lang="en-US" sz="1750" dirty="0">
                <a:solidFill>
                  <a:srgbClr val="000000"/>
                </a:solidFill>
                <a:latin typeface="Courier New" panose="02070309020205020404" pitchFamily="49" charset="0"/>
                <a:cs typeface="Courier New" panose="02070309020205020404" pitchFamily="49" charset="0"/>
              </a:rPr>
              <a:t>;  </a:t>
            </a:r>
          </a:p>
          <a:p>
            <a:pPr marL="857250" lvl="2" indent="0">
              <a:buNone/>
            </a:pPr>
            <a:r>
              <a:rPr lang="en-US" sz="1600" b="1" dirty="0" err="1" smtClean="0">
                <a:solidFill>
                  <a:srgbClr val="006699"/>
                </a:solidFill>
                <a:latin typeface="verdana" panose="020B0604030504040204" pitchFamily="34" charset="0"/>
              </a:rPr>
              <a:t>this</a:t>
            </a:r>
            <a:r>
              <a:rPr lang="en-US" sz="1600" dirty="0" err="1" smtClean="0">
                <a:solidFill>
                  <a:srgbClr val="000000"/>
                </a:solidFill>
                <a:latin typeface="verdana" panose="020B0604030504040204" pitchFamily="34" charset="0"/>
              </a:rPr>
              <a:t>.</a:t>
            </a:r>
            <a:r>
              <a:rPr lang="en-US" sz="1750" dirty="0" err="1" smtClean="0">
                <a:solidFill>
                  <a:srgbClr val="000000"/>
                </a:solidFill>
                <a:latin typeface="Courier New" panose="02070309020205020404" pitchFamily="49" charset="0"/>
                <a:cs typeface="Courier New" panose="02070309020205020404" pitchFamily="49" charset="0"/>
              </a:rPr>
              <a:t>fee</a:t>
            </a:r>
            <a:r>
              <a:rPr lang="en-US" sz="1750" dirty="0" smtClean="0">
                <a:solidFill>
                  <a:srgbClr val="000000"/>
                </a:solidFill>
                <a:latin typeface="Courier New" panose="02070309020205020404" pitchFamily="49" charset="0"/>
                <a:cs typeface="Courier New" panose="02070309020205020404" pitchFamily="49" charset="0"/>
              </a:rPr>
              <a:t>=fee</a:t>
            </a: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void</a:t>
            </a:r>
            <a:r>
              <a:rPr lang="en-US" sz="1750" dirty="0">
                <a:solidFill>
                  <a:srgbClr val="000000"/>
                </a:solidFill>
                <a:latin typeface="Courier New" panose="02070309020205020404" pitchFamily="49" charset="0"/>
                <a:cs typeface="Courier New" panose="02070309020205020404" pitchFamily="49" charset="0"/>
              </a:rPr>
              <a:t> display(){</a:t>
            </a:r>
            <a:r>
              <a:rPr lang="en-US" sz="1750" dirty="0" err="1">
                <a:solidFill>
                  <a:srgbClr val="000000"/>
                </a:solidFill>
                <a:latin typeface="Courier New" panose="02070309020205020404" pitchFamily="49" charset="0"/>
                <a:cs typeface="Courier New" panose="02070309020205020404" pitchFamily="49" charset="0"/>
              </a:rPr>
              <a:t>System.out.println</a:t>
            </a:r>
            <a:r>
              <a:rPr lang="en-US" sz="1750" dirty="0">
                <a:solidFill>
                  <a:srgbClr val="000000"/>
                </a:solidFill>
                <a:latin typeface="Courier New" panose="02070309020205020404" pitchFamily="49" charset="0"/>
                <a:cs typeface="Courier New" panose="02070309020205020404" pitchFamily="49" charset="0"/>
              </a:rPr>
              <a:t>(</a:t>
            </a:r>
            <a:r>
              <a:rPr lang="en-US" sz="1750" dirty="0" err="1">
                <a:solidFill>
                  <a:srgbClr val="000000"/>
                </a:solidFill>
                <a:latin typeface="Courier New" panose="02070309020205020404" pitchFamily="49" charset="0"/>
                <a:cs typeface="Courier New" panose="02070309020205020404" pitchFamily="49" charset="0"/>
              </a:rPr>
              <a:t>rollno</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 "</a:t>
            </a:r>
            <a:r>
              <a:rPr lang="en-US" sz="1750" dirty="0">
                <a:solidFill>
                  <a:srgbClr val="000000"/>
                </a:solidFill>
                <a:latin typeface="Courier New" panose="02070309020205020404" pitchFamily="49" charset="0"/>
                <a:cs typeface="Courier New" panose="02070309020205020404" pitchFamily="49" charset="0"/>
              </a:rPr>
              <a:t>+name+</a:t>
            </a:r>
            <a:r>
              <a:rPr lang="en-US" sz="1750" dirty="0">
                <a:solidFill>
                  <a:srgbClr val="0000FF"/>
                </a:solidFill>
                <a:latin typeface="Courier New" panose="02070309020205020404" pitchFamily="49" charset="0"/>
                <a:cs typeface="Courier New" panose="02070309020205020404" pitchFamily="49" charset="0"/>
              </a:rPr>
              <a:t>" "</a:t>
            </a:r>
            <a:r>
              <a:rPr lang="en-US" sz="1750" dirty="0">
                <a:solidFill>
                  <a:srgbClr val="000000"/>
                </a:solidFill>
                <a:latin typeface="Courier New" panose="02070309020205020404" pitchFamily="49" charset="0"/>
                <a:cs typeface="Courier New" panose="02070309020205020404" pitchFamily="49" charset="0"/>
              </a:rPr>
              <a:t>+fee);}  </a:t>
            </a:r>
          </a:p>
          <a:p>
            <a:pPr marL="0" indent="0">
              <a:buNone/>
            </a:pPr>
            <a:r>
              <a:rPr lang="en-US" sz="1750" dirty="0">
                <a:solidFill>
                  <a:srgbClr val="000000"/>
                </a:solidFill>
                <a:latin typeface="Courier New" panose="02070309020205020404" pitchFamily="49" charset="0"/>
                <a:cs typeface="Courier New" panose="02070309020205020404" pitchFamily="49" charset="0"/>
              </a:rPr>
              <a:t>}  </a:t>
            </a:r>
          </a:p>
          <a:p>
            <a:pPr marL="0" indent="0">
              <a:buNone/>
            </a:pPr>
            <a:r>
              <a:rPr lang="en-US" sz="1750" b="1" dirty="0">
                <a:solidFill>
                  <a:srgbClr val="006699"/>
                </a:solidFill>
                <a:latin typeface="Courier New" panose="02070309020205020404" pitchFamily="49" charset="0"/>
                <a:cs typeface="Courier New" panose="02070309020205020404" pitchFamily="49" charset="0"/>
              </a:rPr>
              <a:t>class</a:t>
            </a:r>
            <a:r>
              <a:rPr lang="en-US" sz="1750" dirty="0">
                <a:solidFill>
                  <a:srgbClr val="000000"/>
                </a:solidFill>
                <a:latin typeface="Courier New" panose="02070309020205020404" pitchFamily="49" charset="0"/>
                <a:cs typeface="Courier New" panose="02070309020205020404" pitchFamily="49" charset="0"/>
              </a:rPr>
              <a:t> TestThis1{  </a:t>
            </a:r>
          </a:p>
          <a:p>
            <a:pPr marL="400050" lvl="1" indent="0">
              <a:buNone/>
            </a:pPr>
            <a:r>
              <a:rPr lang="en-US" sz="1750" b="1" dirty="0">
                <a:solidFill>
                  <a:srgbClr val="006699"/>
                </a:solidFill>
                <a:latin typeface="Courier New" panose="02070309020205020404" pitchFamily="49" charset="0"/>
                <a:cs typeface="Courier New" panose="02070309020205020404" pitchFamily="49" charset="0"/>
              </a:rPr>
              <a:t>public</a:t>
            </a:r>
            <a:r>
              <a:rPr lang="en-US" sz="1750" dirty="0">
                <a:solidFill>
                  <a:srgbClr val="000000"/>
                </a:solidFill>
                <a:latin typeface="Courier New" panose="02070309020205020404" pitchFamily="49" charset="0"/>
                <a:cs typeface="Courier New" panose="02070309020205020404" pitchFamily="49" charset="0"/>
              </a:rPr>
              <a:t> </a:t>
            </a:r>
            <a:r>
              <a:rPr lang="en-US" sz="1750" b="1" dirty="0">
                <a:solidFill>
                  <a:srgbClr val="006699"/>
                </a:solidFill>
                <a:latin typeface="Courier New" panose="02070309020205020404" pitchFamily="49" charset="0"/>
                <a:cs typeface="Courier New" panose="02070309020205020404" pitchFamily="49" charset="0"/>
              </a:rPr>
              <a:t>static</a:t>
            </a:r>
            <a:r>
              <a:rPr lang="en-US" sz="1750" dirty="0">
                <a:solidFill>
                  <a:srgbClr val="000000"/>
                </a:solidFill>
                <a:latin typeface="Courier New" panose="02070309020205020404" pitchFamily="49" charset="0"/>
                <a:cs typeface="Courier New" panose="02070309020205020404" pitchFamily="49" charset="0"/>
              </a:rPr>
              <a:t> </a:t>
            </a:r>
            <a:r>
              <a:rPr lang="en-US" sz="1750" b="1" dirty="0">
                <a:solidFill>
                  <a:srgbClr val="006699"/>
                </a:solidFill>
                <a:latin typeface="Courier New" panose="02070309020205020404" pitchFamily="49" charset="0"/>
                <a:cs typeface="Courier New" panose="02070309020205020404" pitchFamily="49" charset="0"/>
              </a:rPr>
              <a:t>void</a:t>
            </a:r>
            <a:r>
              <a:rPr lang="en-US" sz="1750" dirty="0">
                <a:solidFill>
                  <a:srgbClr val="000000"/>
                </a:solidFill>
                <a:latin typeface="Courier New" panose="02070309020205020404" pitchFamily="49" charset="0"/>
                <a:cs typeface="Courier New" panose="02070309020205020404" pitchFamily="49" charset="0"/>
              </a:rPr>
              <a:t> main(String </a:t>
            </a:r>
            <a:r>
              <a:rPr lang="en-US" sz="1750" dirty="0" err="1">
                <a:solidFill>
                  <a:srgbClr val="000000"/>
                </a:solidFill>
                <a:latin typeface="Courier New" panose="02070309020205020404" pitchFamily="49" charset="0"/>
                <a:cs typeface="Courier New" panose="02070309020205020404" pitchFamily="49" charset="0"/>
              </a:rPr>
              <a:t>args</a:t>
            </a:r>
            <a:r>
              <a:rPr lang="en-US" sz="17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 s1=</a:t>
            </a:r>
            <a:r>
              <a:rPr lang="en-US" sz="1750" b="1" dirty="0">
                <a:solidFill>
                  <a:srgbClr val="006699"/>
                </a:solidFill>
                <a:latin typeface="Courier New" panose="02070309020205020404" pitchFamily="49" charset="0"/>
                <a:cs typeface="Courier New" panose="02070309020205020404" pitchFamily="49" charset="0"/>
              </a:rPr>
              <a:t>new</a:t>
            </a:r>
            <a:r>
              <a:rPr lang="en-US" sz="1750" dirty="0">
                <a:solidFill>
                  <a:srgbClr val="000000"/>
                </a:solidFill>
                <a:latin typeface="Courier New" panose="02070309020205020404" pitchFamily="49" charset="0"/>
                <a:cs typeface="Courier New" panose="02070309020205020404" pitchFamily="49" charset="0"/>
              </a:rPr>
              <a:t> Student(</a:t>
            </a:r>
            <a:r>
              <a:rPr lang="en-US" sz="1750" dirty="0">
                <a:solidFill>
                  <a:srgbClr val="C00000"/>
                </a:solidFill>
                <a:latin typeface="Courier New" panose="02070309020205020404" pitchFamily="49" charset="0"/>
                <a:cs typeface="Courier New" panose="02070309020205020404" pitchFamily="49" charset="0"/>
              </a:rPr>
              <a:t>111</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"ankit"</a:t>
            </a:r>
            <a:r>
              <a:rPr lang="en-US" sz="1750" dirty="0">
                <a:solidFill>
                  <a:srgbClr val="000000"/>
                </a:solidFill>
                <a:latin typeface="Courier New" panose="02070309020205020404" pitchFamily="49" charset="0"/>
                <a:cs typeface="Courier New" panose="02070309020205020404" pitchFamily="49" charset="0"/>
              </a:rPr>
              <a:t>,5000f);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Student s2=</a:t>
            </a:r>
            <a:r>
              <a:rPr lang="en-US" sz="1750" b="1" dirty="0">
                <a:solidFill>
                  <a:srgbClr val="006699"/>
                </a:solidFill>
                <a:latin typeface="Courier New" panose="02070309020205020404" pitchFamily="49" charset="0"/>
                <a:cs typeface="Courier New" panose="02070309020205020404" pitchFamily="49" charset="0"/>
              </a:rPr>
              <a:t>new</a:t>
            </a:r>
            <a:r>
              <a:rPr lang="en-US" sz="1750" dirty="0">
                <a:solidFill>
                  <a:srgbClr val="000000"/>
                </a:solidFill>
                <a:latin typeface="Courier New" panose="02070309020205020404" pitchFamily="49" charset="0"/>
                <a:cs typeface="Courier New" panose="02070309020205020404" pitchFamily="49" charset="0"/>
              </a:rPr>
              <a:t> Student(</a:t>
            </a:r>
            <a:r>
              <a:rPr lang="en-US" sz="1750" dirty="0">
                <a:solidFill>
                  <a:srgbClr val="C00000"/>
                </a:solidFill>
                <a:latin typeface="Courier New" panose="02070309020205020404" pitchFamily="49" charset="0"/>
                <a:cs typeface="Courier New" panose="02070309020205020404" pitchFamily="49" charset="0"/>
              </a:rPr>
              <a:t>112</a:t>
            </a:r>
            <a:r>
              <a:rPr lang="en-US" sz="1750" dirty="0">
                <a:solidFill>
                  <a:srgbClr val="000000"/>
                </a:solidFill>
                <a:latin typeface="Courier New" panose="02070309020205020404" pitchFamily="49" charset="0"/>
                <a:cs typeface="Courier New" panose="02070309020205020404" pitchFamily="49" charset="0"/>
              </a:rPr>
              <a:t>,</a:t>
            </a:r>
            <a:r>
              <a:rPr lang="en-US" sz="1750" dirty="0">
                <a:solidFill>
                  <a:srgbClr val="0000FF"/>
                </a:solidFill>
                <a:latin typeface="Courier New" panose="02070309020205020404" pitchFamily="49" charset="0"/>
                <a:cs typeface="Courier New" panose="02070309020205020404" pitchFamily="49" charset="0"/>
              </a:rPr>
              <a:t>"sumit"</a:t>
            </a:r>
            <a:r>
              <a:rPr lang="en-US" sz="1750" dirty="0">
                <a:solidFill>
                  <a:srgbClr val="000000"/>
                </a:solidFill>
                <a:latin typeface="Courier New" panose="02070309020205020404" pitchFamily="49" charset="0"/>
                <a:cs typeface="Courier New" panose="02070309020205020404" pitchFamily="49" charset="0"/>
              </a:rPr>
              <a:t>,6000f);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s1.display();  </a:t>
            </a:r>
          </a:p>
          <a:p>
            <a:pPr marL="400050" lvl="1" indent="0">
              <a:buNone/>
            </a:pPr>
            <a:r>
              <a:rPr lang="en-US" sz="1750" dirty="0">
                <a:solidFill>
                  <a:srgbClr val="000000"/>
                </a:solidFill>
                <a:latin typeface="Courier New" panose="02070309020205020404" pitchFamily="49" charset="0"/>
                <a:cs typeface="Courier New" panose="02070309020205020404" pitchFamily="49" charset="0"/>
              </a:rPr>
              <a:t>s2.display();  </a:t>
            </a:r>
          </a:p>
          <a:p>
            <a:pPr marL="400050" lvl="1" indent="0">
              <a:buNone/>
            </a:pPr>
            <a:r>
              <a:rPr lang="en-US" sz="1750"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1750" dirty="0" smtClean="0">
                <a:solidFill>
                  <a:srgbClr val="000000"/>
                </a:solidFill>
                <a:latin typeface="Courier New" panose="02070309020205020404" pitchFamily="49" charset="0"/>
                <a:cs typeface="Courier New" panose="02070309020205020404" pitchFamily="49" charset="0"/>
              </a:rPr>
              <a:t>}</a:t>
            </a:r>
            <a:r>
              <a:rPr lang="en-US" sz="1750" dirty="0">
                <a:solidFill>
                  <a:srgbClr val="000000"/>
                </a:solidFill>
                <a:latin typeface="Courier New" panose="02070309020205020404" pitchFamily="49" charset="0"/>
                <a:cs typeface="Courier New" panose="02070309020205020404" pitchFamily="49" charset="0"/>
              </a:rPr>
              <a:t>  </a:t>
            </a:r>
          </a:p>
          <a:p>
            <a:endParaRPr lang="en-US" sz="175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87</a:t>
            </a:fld>
            <a:endParaRPr lang="en-US"/>
          </a:p>
        </p:txBody>
      </p:sp>
    </p:spTree>
    <p:extLst>
      <p:ext uri="{BB962C8B-B14F-4D97-AF65-F5344CB8AC3E}">
        <p14:creationId xmlns:p14="http://schemas.microsoft.com/office/powerpoint/2010/main" val="319920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 Invoke </a:t>
            </a:r>
            <a:r>
              <a:rPr lang="en-US" dirty="0"/>
              <a:t>current class </a:t>
            </a:r>
            <a:r>
              <a:rPr lang="en-US" dirty="0" smtClean="0"/>
              <a:t>constructor</a:t>
            </a:r>
            <a:endParaRPr lang="en-US" dirty="0"/>
          </a:p>
        </p:txBody>
      </p:sp>
      <p:sp>
        <p:nvSpPr>
          <p:cNvPr id="3" name="Content Placeholder 2"/>
          <p:cNvSpPr>
            <a:spLocks noGrp="1"/>
          </p:cNvSpPr>
          <p:nvPr>
            <p:ph idx="1"/>
          </p:nvPr>
        </p:nvSpPr>
        <p:spPr>
          <a:xfrm>
            <a:off x="111591" y="1096562"/>
            <a:ext cx="9032409" cy="5638800"/>
          </a:xfrm>
        </p:spPr>
        <p:txBody>
          <a:bodyPr/>
          <a:lstStyle/>
          <a:p>
            <a:r>
              <a:rPr lang="en-US" dirty="0"/>
              <a:t>The this() constructor call can be used to invoke the current class constructor. </a:t>
            </a:r>
            <a:endParaRPr lang="en-US" dirty="0" smtClean="0"/>
          </a:p>
          <a:p>
            <a:r>
              <a:rPr lang="en-US" dirty="0" smtClean="0"/>
              <a:t>It </a:t>
            </a:r>
            <a:r>
              <a:rPr lang="en-US" dirty="0"/>
              <a:t>is used to reuse the constructor. In other words, it is used for constructor chaining.</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88</a:t>
            </a:fld>
            <a:endParaRPr lang="en-US"/>
          </a:p>
        </p:txBody>
      </p:sp>
      <p:sp>
        <p:nvSpPr>
          <p:cNvPr id="4" name="Rectangle 3"/>
          <p:cNvSpPr/>
          <p:nvPr/>
        </p:nvSpPr>
        <p:spPr>
          <a:xfrm>
            <a:off x="838200" y="2936458"/>
            <a:ext cx="6650966" cy="3785652"/>
          </a:xfrm>
          <a:prstGeom prst="rect">
            <a:avLst/>
          </a:prstGeom>
        </p:spPr>
        <p:txBody>
          <a:bodyPr wrap="square">
            <a:spAutoFit/>
          </a:bodyPr>
          <a:lstStyle/>
          <a:p>
            <a:r>
              <a:rPr lang="en-US" dirty="0">
                <a:solidFill>
                  <a:srgbClr val="006699"/>
                </a:solidFill>
                <a:latin typeface="verdana" panose="020B0604030504040204" pitchFamily="34" charset="0"/>
              </a:rPr>
              <a:t>class</a:t>
            </a:r>
            <a:r>
              <a:rPr lang="en-US" b="0" dirty="0">
                <a:solidFill>
                  <a:srgbClr val="000000"/>
                </a:solidFill>
                <a:latin typeface="verdana" panose="020B0604030504040204" pitchFamily="34" charset="0"/>
              </a:rPr>
              <a:t> A{  </a:t>
            </a:r>
          </a:p>
          <a:p>
            <a:pPr lvl="1"/>
            <a:r>
              <a:rPr lang="en-US" b="0" dirty="0">
                <a:solidFill>
                  <a:srgbClr val="000000"/>
                </a:solidFill>
                <a:latin typeface="verdana" panose="020B0604030504040204" pitchFamily="34" charset="0"/>
              </a:rPr>
              <a:t>A(){</a:t>
            </a:r>
            <a:r>
              <a:rPr lang="en-US" b="0" dirty="0" err="1">
                <a:solidFill>
                  <a:srgbClr val="000000"/>
                </a:solidFill>
                <a:latin typeface="verdana" panose="020B0604030504040204" pitchFamily="34" charset="0"/>
              </a:rPr>
              <a:t>System.out.println</a:t>
            </a:r>
            <a:r>
              <a:rPr lang="en-US" b="0" dirty="0">
                <a:solidFill>
                  <a:srgbClr val="000000"/>
                </a:solidFill>
                <a:latin typeface="verdana" panose="020B0604030504040204" pitchFamily="34" charset="0"/>
              </a:rPr>
              <a:t>(</a:t>
            </a:r>
            <a:r>
              <a:rPr lang="en-US" b="0" dirty="0">
                <a:solidFill>
                  <a:srgbClr val="0000FF"/>
                </a:solidFill>
                <a:latin typeface="verdana" panose="020B0604030504040204" pitchFamily="34" charset="0"/>
              </a:rPr>
              <a:t>"hello a"</a:t>
            </a:r>
            <a:r>
              <a:rPr lang="en-US" b="0" dirty="0">
                <a:solidFill>
                  <a:srgbClr val="000000"/>
                </a:solidFill>
                <a:latin typeface="verdana" panose="020B0604030504040204" pitchFamily="34" charset="0"/>
              </a:rPr>
              <a:t>);}  </a:t>
            </a:r>
          </a:p>
          <a:p>
            <a:pPr lvl="1"/>
            <a:r>
              <a:rPr lang="en-US" b="0" dirty="0">
                <a:solidFill>
                  <a:srgbClr val="000000"/>
                </a:solidFill>
                <a:latin typeface="verdana" panose="020B0604030504040204" pitchFamily="34" charset="0"/>
              </a:rPr>
              <a:t>A(</a:t>
            </a:r>
            <a:r>
              <a:rPr lang="en-US" dirty="0" err="1">
                <a:solidFill>
                  <a:srgbClr val="006699"/>
                </a:solidFill>
                <a:latin typeface="verdana" panose="020B0604030504040204" pitchFamily="34" charset="0"/>
              </a:rPr>
              <a:t>int</a:t>
            </a:r>
            <a:r>
              <a:rPr lang="en-US" b="0" dirty="0">
                <a:solidFill>
                  <a:srgbClr val="000000"/>
                </a:solidFill>
                <a:latin typeface="verdana" panose="020B0604030504040204" pitchFamily="34" charset="0"/>
              </a:rPr>
              <a:t> x){  </a:t>
            </a:r>
          </a:p>
          <a:p>
            <a:pPr lvl="2"/>
            <a:r>
              <a:rPr lang="en-US" dirty="0">
                <a:solidFill>
                  <a:srgbClr val="006699"/>
                </a:solidFill>
                <a:latin typeface="verdana" panose="020B0604030504040204" pitchFamily="34" charset="0"/>
              </a:rPr>
              <a:t>this</a:t>
            </a:r>
            <a:r>
              <a:rPr lang="en-US" b="0" dirty="0">
                <a:solidFill>
                  <a:srgbClr val="000000"/>
                </a:solidFill>
                <a:latin typeface="verdana" panose="020B0604030504040204" pitchFamily="34" charset="0"/>
              </a:rPr>
              <a:t>();  </a:t>
            </a:r>
          </a:p>
          <a:p>
            <a:pPr lvl="2"/>
            <a:r>
              <a:rPr lang="en-US" b="0" dirty="0" err="1">
                <a:solidFill>
                  <a:srgbClr val="000000"/>
                </a:solidFill>
                <a:latin typeface="verdana" panose="020B0604030504040204" pitchFamily="34" charset="0"/>
              </a:rPr>
              <a:t>System.out.println</a:t>
            </a:r>
            <a:r>
              <a:rPr lang="en-US" b="0" dirty="0">
                <a:solidFill>
                  <a:srgbClr val="000000"/>
                </a:solidFill>
                <a:latin typeface="verdana" panose="020B0604030504040204" pitchFamily="34" charset="0"/>
              </a:rPr>
              <a:t>(x);  </a:t>
            </a:r>
          </a:p>
          <a:p>
            <a:pPr lvl="1"/>
            <a:r>
              <a:rPr lang="en-US" b="0" dirty="0">
                <a:solidFill>
                  <a:srgbClr val="000000"/>
                </a:solidFill>
                <a:latin typeface="verdana" panose="020B0604030504040204" pitchFamily="34" charset="0"/>
              </a:rPr>
              <a:t>}  </a:t>
            </a:r>
          </a:p>
          <a:p>
            <a:r>
              <a:rPr lang="en-US" b="0" dirty="0">
                <a:solidFill>
                  <a:srgbClr val="000000"/>
                </a:solidFill>
                <a:latin typeface="verdana" panose="020B0604030504040204" pitchFamily="34" charset="0"/>
              </a:rPr>
              <a:t>}  </a:t>
            </a:r>
          </a:p>
          <a:p>
            <a:r>
              <a:rPr lang="en-US" dirty="0">
                <a:solidFill>
                  <a:srgbClr val="006699"/>
                </a:solidFill>
                <a:latin typeface="verdana" panose="020B0604030504040204" pitchFamily="34" charset="0"/>
              </a:rPr>
              <a:t>class</a:t>
            </a:r>
            <a:r>
              <a:rPr lang="en-US" b="0" dirty="0">
                <a:solidFill>
                  <a:srgbClr val="000000"/>
                </a:solidFill>
                <a:latin typeface="verdana" panose="020B0604030504040204" pitchFamily="34" charset="0"/>
              </a:rPr>
              <a:t> TestThis5{  </a:t>
            </a:r>
          </a:p>
          <a:p>
            <a:pPr lvl="1"/>
            <a:r>
              <a:rPr lang="en-US" dirty="0">
                <a:solidFill>
                  <a:srgbClr val="006699"/>
                </a:solidFill>
                <a:latin typeface="verdana" panose="020B0604030504040204" pitchFamily="34" charset="0"/>
              </a:rPr>
              <a:t>public</a:t>
            </a:r>
            <a:r>
              <a:rPr lang="en-US" b="0" dirty="0">
                <a:solidFill>
                  <a:srgbClr val="000000"/>
                </a:solidFill>
                <a:latin typeface="verdana" panose="020B0604030504040204" pitchFamily="34" charset="0"/>
              </a:rPr>
              <a:t> </a:t>
            </a:r>
            <a:r>
              <a:rPr lang="en-US" dirty="0">
                <a:solidFill>
                  <a:srgbClr val="006699"/>
                </a:solidFill>
                <a:latin typeface="verdana" panose="020B0604030504040204" pitchFamily="34" charset="0"/>
              </a:rPr>
              <a:t>static</a:t>
            </a:r>
            <a:r>
              <a:rPr lang="en-US" b="0" dirty="0">
                <a:solidFill>
                  <a:srgbClr val="000000"/>
                </a:solidFill>
                <a:latin typeface="verdana" panose="020B0604030504040204" pitchFamily="34" charset="0"/>
              </a:rPr>
              <a:t> </a:t>
            </a:r>
            <a:r>
              <a:rPr lang="en-US" dirty="0">
                <a:solidFill>
                  <a:srgbClr val="006699"/>
                </a:solidFill>
                <a:latin typeface="verdana" panose="020B0604030504040204" pitchFamily="34" charset="0"/>
              </a:rPr>
              <a:t>void</a:t>
            </a:r>
            <a:r>
              <a:rPr lang="en-US" b="0" dirty="0">
                <a:solidFill>
                  <a:srgbClr val="000000"/>
                </a:solidFill>
                <a:latin typeface="verdana" panose="020B0604030504040204" pitchFamily="34" charset="0"/>
              </a:rPr>
              <a:t> main(String </a:t>
            </a:r>
            <a:r>
              <a:rPr lang="en-US" b="0" dirty="0" err="1">
                <a:solidFill>
                  <a:srgbClr val="000000"/>
                </a:solidFill>
                <a:latin typeface="verdana" panose="020B0604030504040204" pitchFamily="34" charset="0"/>
              </a:rPr>
              <a:t>args</a:t>
            </a:r>
            <a:r>
              <a:rPr lang="en-US" b="0" dirty="0">
                <a:solidFill>
                  <a:srgbClr val="000000"/>
                </a:solidFill>
                <a:latin typeface="verdana" panose="020B0604030504040204" pitchFamily="34" charset="0"/>
              </a:rPr>
              <a:t>[]){  </a:t>
            </a:r>
          </a:p>
          <a:p>
            <a:pPr lvl="2"/>
            <a:r>
              <a:rPr lang="en-US" b="0" dirty="0">
                <a:solidFill>
                  <a:srgbClr val="000000"/>
                </a:solidFill>
                <a:latin typeface="verdana" panose="020B0604030504040204" pitchFamily="34" charset="0"/>
              </a:rPr>
              <a:t>A a=</a:t>
            </a:r>
            <a:r>
              <a:rPr lang="en-US" dirty="0">
                <a:solidFill>
                  <a:srgbClr val="006699"/>
                </a:solidFill>
                <a:latin typeface="verdana" panose="020B0604030504040204" pitchFamily="34" charset="0"/>
              </a:rPr>
              <a:t>new</a:t>
            </a:r>
            <a:r>
              <a:rPr lang="en-US" b="0" dirty="0">
                <a:solidFill>
                  <a:srgbClr val="000000"/>
                </a:solidFill>
                <a:latin typeface="verdana" panose="020B0604030504040204" pitchFamily="34" charset="0"/>
              </a:rPr>
              <a:t> A(</a:t>
            </a:r>
            <a:r>
              <a:rPr lang="en-US" b="0" dirty="0">
                <a:solidFill>
                  <a:srgbClr val="C00000"/>
                </a:solidFill>
                <a:latin typeface="verdana" panose="020B0604030504040204" pitchFamily="34" charset="0"/>
              </a:rPr>
              <a:t>10</a:t>
            </a:r>
            <a:r>
              <a:rPr lang="en-US" b="0" dirty="0">
                <a:solidFill>
                  <a:srgbClr val="000000"/>
                </a:solidFill>
                <a:latin typeface="verdana" panose="020B0604030504040204" pitchFamily="34" charset="0"/>
              </a:rPr>
              <a:t>);  </a:t>
            </a:r>
          </a:p>
          <a:p>
            <a:pPr lvl="1"/>
            <a:r>
              <a:rPr lang="en-US" b="0" dirty="0" smtClean="0">
                <a:solidFill>
                  <a:srgbClr val="000000"/>
                </a:solidFill>
                <a:latin typeface="verdana" panose="020B0604030504040204" pitchFamily="34" charset="0"/>
              </a:rPr>
              <a:t>}</a:t>
            </a:r>
          </a:p>
          <a:p>
            <a:r>
              <a:rPr lang="en-US" b="0" dirty="0" smtClean="0">
                <a:solidFill>
                  <a:srgbClr val="000000"/>
                </a:solidFill>
                <a:latin typeface="verdana" panose="020B0604030504040204" pitchFamily="34" charset="0"/>
              </a:rPr>
              <a:t>}</a:t>
            </a:r>
            <a:r>
              <a:rPr lang="en-US" b="0"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7267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92162"/>
          </a:xfrm>
        </p:spPr>
        <p:txBody>
          <a:bodyPr/>
          <a:lstStyle/>
          <a:p>
            <a:r>
              <a:rPr lang="en-US" altLang="en-US" b="1" dirty="0">
                <a:solidFill>
                  <a:srgbClr val="C00000"/>
                </a:solidFill>
                <a:latin typeface="Times New Roman" panose="02020603050405020304" pitchFamily="18" charset="0"/>
              </a:rPr>
              <a:t>Predefined Stream</a:t>
            </a:r>
          </a:p>
        </p:txBody>
      </p:sp>
      <p:sp>
        <p:nvSpPr>
          <p:cNvPr id="17411" name="Rectangle 3"/>
          <p:cNvSpPr>
            <a:spLocks noGrp="1" noChangeArrowheads="1"/>
          </p:cNvSpPr>
          <p:nvPr>
            <p:ph type="body" idx="1"/>
          </p:nvPr>
        </p:nvSpPr>
        <p:spPr>
          <a:xfrm>
            <a:off x="457200" y="1371600"/>
            <a:ext cx="8382000" cy="5029200"/>
          </a:xfrm>
        </p:spPr>
        <p:txBody>
          <a:bodyPr/>
          <a:lstStyle/>
          <a:p>
            <a:pPr>
              <a:buFontTx/>
              <a:buNone/>
            </a:pPr>
            <a:r>
              <a:rPr lang="en-US" altLang="en-US" sz="2400" b="1" u="sng" dirty="0">
                <a:latin typeface="Times New Roman" panose="02020603050405020304" pitchFamily="18" charset="0"/>
              </a:rPr>
              <a:t>Stream:</a:t>
            </a:r>
          </a:p>
          <a:p>
            <a:pPr>
              <a:buFontTx/>
              <a:buNone/>
            </a:pPr>
            <a:r>
              <a:rPr lang="en-US" altLang="en-US" sz="2400" dirty="0">
                <a:latin typeface="Times New Roman" panose="02020603050405020304" pitchFamily="18" charset="0"/>
              </a:rPr>
              <a:t>-A stream is an abstraction that either produces or consumes information.</a:t>
            </a:r>
          </a:p>
          <a:p>
            <a:pPr>
              <a:buFontTx/>
              <a:buNone/>
            </a:pPr>
            <a:r>
              <a:rPr lang="en-US" altLang="en-US" sz="2400" dirty="0">
                <a:latin typeface="Times New Roman" panose="02020603050405020304" pitchFamily="18" charset="0"/>
              </a:rPr>
              <a:t>-It is linked to a physical device by a java I/O system.</a:t>
            </a:r>
          </a:p>
          <a:p>
            <a:pPr>
              <a:buFontTx/>
              <a:buNone/>
            </a:pPr>
            <a:r>
              <a:rPr lang="en-US" altLang="en-US" sz="2400" dirty="0">
                <a:latin typeface="Times New Roman" panose="02020603050405020304" pitchFamily="18" charset="0"/>
              </a:rPr>
              <a:t>-</a:t>
            </a:r>
            <a:r>
              <a:rPr lang="en-US" altLang="en-US" sz="2400" dirty="0" smtClean="0">
                <a:latin typeface="Times New Roman" panose="02020603050405020304" pitchFamily="18" charset="0"/>
              </a:rPr>
              <a:t>They </a:t>
            </a:r>
            <a:r>
              <a:rPr lang="en-US" altLang="en-US" sz="2400" dirty="0">
                <a:latin typeface="Times New Roman" panose="02020603050405020304" pitchFamily="18" charset="0"/>
              </a:rPr>
              <a:t>hide the details of the physical device to which they are connected.</a:t>
            </a:r>
          </a:p>
          <a:p>
            <a:pPr>
              <a:buFontTx/>
              <a:buNone/>
            </a:pPr>
            <a:r>
              <a:rPr lang="en-US" altLang="en-US" sz="2400" b="1" u="sng" dirty="0">
                <a:latin typeface="Times New Roman" panose="02020603050405020304" pitchFamily="18" charset="0"/>
              </a:rPr>
              <a:t>System:</a:t>
            </a:r>
          </a:p>
          <a:p>
            <a:pPr>
              <a:buFontTx/>
              <a:buNone/>
            </a:pPr>
            <a:r>
              <a:rPr lang="en-US" altLang="en-US" sz="2400" dirty="0">
                <a:latin typeface="Times New Roman" panose="02020603050405020304" pitchFamily="18" charset="0"/>
              </a:rPr>
              <a:t>-System is a predefined class included in the package </a:t>
            </a:r>
            <a:r>
              <a:rPr lang="en-US" altLang="en-US" sz="2400" b="1" dirty="0" err="1">
                <a:latin typeface="Times New Roman" panose="02020603050405020304" pitchFamily="18" charset="0"/>
              </a:rPr>
              <a:t>java.lang</a:t>
            </a:r>
            <a:r>
              <a:rPr lang="en-US" altLang="en-US" sz="2400" b="1" dirty="0">
                <a:latin typeface="Times New Roman" panose="02020603050405020304" pitchFamily="18" charset="0"/>
              </a:rPr>
              <a:t>. </a:t>
            </a:r>
            <a:r>
              <a:rPr lang="en-US" altLang="en-US" sz="2400" dirty="0">
                <a:latin typeface="Times New Roman" panose="02020603050405020304" pitchFamily="18" charset="0"/>
              </a:rPr>
              <a:t>(Imported automatically by all java programs).</a:t>
            </a:r>
          </a:p>
          <a:p>
            <a:pPr>
              <a:buFontTx/>
              <a:buNone/>
            </a:pPr>
            <a:r>
              <a:rPr lang="en-US" altLang="en-US" sz="2400" dirty="0">
                <a:latin typeface="Times New Roman" panose="02020603050405020304" pitchFamily="18" charset="0"/>
              </a:rPr>
              <a:t>-It includes three predefined stream variables:</a:t>
            </a:r>
          </a:p>
          <a:p>
            <a:pPr>
              <a:buFontTx/>
              <a:buNone/>
            </a:pPr>
            <a:r>
              <a:rPr lang="en-US" altLang="en-US" sz="2400" dirty="0">
                <a:latin typeface="Times New Roman" panose="02020603050405020304" pitchFamily="18" charset="0"/>
              </a:rPr>
              <a:t>	1. in   2. out.   3. err</a:t>
            </a:r>
            <a:endParaRPr lang="en-US" altLang="en-US" sz="2400" b="1" dirty="0">
              <a:latin typeface="Times New Roman" panose="02020603050405020304" pitchFamily="18" charset="0"/>
            </a:endParaRPr>
          </a:p>
        </p:txBody>
      </p:sp>
      <p:sp>
        <p:nvSpPr>
          <p:cNvPr id="2" name="Date Placeholder 1"/>
          <p:cNvSpPr>
            <a:spLocks noGrp="1"/>
          </p:cNvSpPr>
          <p:nvPr>
            <p:ph type="dt" sz="half" idx="10"/>
          </p:nvPr>
        </p:nvSpPr>
        <p:spPr/>
        <p:txBody>
          <a:bodyPr/>
          <a:lstStyle/>
          <a:p>
            <a:fld id="{CCF16F1A-40A6-4463-8C62-4CD1F169E398}"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89</a:t>
            </a:fld>
            <a:endParaRPr lang="en-US" altLang="en-US"/>
          </a:p>
        </p:txBody>
      </p:sp>
    </p:spTree>
    <p:extLst>
      <p:ext uri="{BB962C8B-B14F-4D97-AF65-F5344CB8AC3E}">
        <p14:creationId xmlns:p14="http://schemas.microsoft.com/office/powerpoint/2010/main" val="396989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153400" cy="707886"/>
          </a:xfrm>
          <a:prstGeom prst="rect">
            <a:avLst/>
          </a:prstGeom>
          <a:noFill/>
        </p:spPr>
        <p:txBody>
          <a:bodyPr wrap="square" rtlCol="0">
            <a:spAutoFit/>
          </a:bodyPr>
          <a:lstStyle/>
          <a:p>
            <a:pPr algn="ctr"/>
            <a:r>
              <a:rPr lang="en-US" sz="4000" b="1" dirty="0" smtClean="0">
                <a:solidFill>
                  <a:srgbClr val="C00000"/>
                </a:solidFill>
                <a:effectLst>
                  <a:outerShdw blurRad="38100" dist="38100" dir="2700000" algn="tl">
                    <a:srgbClr val="000000">
                      <a:alpha val="43137"/>
                    </a:srgbClr>
                  </a:outerShdw>
                </a:effectLst>
              </a:rPr>
              <a:t>What are Objects? (Cont…)</a:t>
            </a:r>
            <a:endParaRPr lang="en-US" sz="4000" b="1"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304800" y="1295400"/>
            <a:ext cx="8534400" cy="2308324"/>
          </a:xfrm>
          <a:prstGeom prst="rect">
            <a:avLst/>
          </a:prstGeom>
        </p:spPr>
        <p:txBody>
          <a:bodyPr wrap="square">
            <a:spAutoFit/>
          </a:bodyPr>
          <a:lstStyle/>
          <a:p>
            <a:pPr>
              <a:lnSpc>
                <a:spcPct val="150000"/>
              </a:lnSpc>
              <a:buFont typeface="Arial" pitchFamily="34" charset="0"/>
              <a:buChar char="•"/>
            </a:pPr>
            <a:r>
              <a:rPr lang="en-US" sz="2400" dirty="0" smtClean="0"/>
              <a:t> How do software objects implement real world objects?</a:t>
            </a:r>
          </a:p>
          <a:p>
            <a:pPr>
              <a:lnSpc>
                <a:spcPct val="150000"/>
              </a:lnSpc>
            </a:pPr>
            <a:r>
              <a:rPr lang="en-US" sz="2400" dirty="0" smtClean="0"/>
              <a:t>   - Use variables/data to implement states </a:t>
            </a:r>
          </a:p>
          <a:p>
            <a:pPr>
              <a:lnSpc>
                <a:spcPct val="150000"/>
              </a:lnSpc>
            </a:pPr>
            <a:r>
              <a:rPr lang="en-US" sz="2400" dirty="0" smtClean="0"/>
              <a:t>   - Use methods/functions to implement behaviors.</a:t>
            </a:r>
          </a:p>
          <a:p>
            <a:pPr>
              <a:lnSpc>
                <a:spcPct val="150000"/>
              </a:lnSpc>
              <a:buFont typeface="Arial" pitchFamily="34" charset="0"/>
              <a:buChar char="•"/>
            </a:pPr>
            <a:r>
              <a:rPr lang="en-US" sz="2400" dirty="0" smtClean="0"/>
              <a:t> An object is a software bundle of variables and related method.</a:t>
            </a:r>
            <a:endParaRPr lang="en-US" sz="2400" dirty="0"/>
          </a:p>
        </p:txBody>
      </p:sp>
    </p:spTree>
    <p:extLst>
      <p:ext uri="{BB962C8B-B14F-4D97-AF65-F5344CB8AC3E}">
        <p14:creationId xmlns:p14="http://schemas.microsoft.com/office/powerpoint/2010/main" val="22625515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1143000"/>
          </a:xfrm>
        </p:spPr>
        <p:txBody>
          <a:bodyPr/>
          <a:lstStyle/>
          <a:p>
            <a:r>
              <a:rPr lang="en-US" altLang="en-US" b="1" dirty="0">
                <a:solidFill>
                  <a:srgbClr val="C00000"/>
                </a:solidFill>
                <a:latin typeface="Times New Roman" panose="02020603050405020304" pitchFamily="18" charset="0"/>
              </a:rPr>
              <a:t>The Predefined Streams</a:t>
            </a:r>
          </a:p>
        </p:txBody>
      </p:sp>
      <p:sp>
        <p:nvSpPr>
          <p:cNvPr id="18435" name="Rectangle 3"/>
          <p:cNvSpPr>
            <a:spLocks noGrp="1" noChangeArrowheads="1"/>
          </p:cNvSpPr>
          <p:nvPr>
            <p:ph type="body" idx="1"/>
          </p:nvPr>
        </p:nvSpPr>
        <p:spPr>
          <a:xfrm>
            <a:off x="457200" y="1219200"/>
            <a:ext cx="8305800" cy="4800600"/>
          </a:xfrm>
        </p:spPr>
        <p:txBody>
          <a:bodyPr>
            <a:normAutofit lnSpcReduction="10000"/>
          </a:bodyPr>
          <a:lstStyle/>
          <a:p>
            <a:pPr marL="533400" indent="-533400">
              <a:lnSpc>
                <a:spcPct val="90000"/>
              </a:lnSpc>
              <a:buFont typeface="Wingdings" panose="05000000000000000000" pitchFamily="2" charset="2"/>
              <a:buAutoNum type="arabicPeriod"/>
            </a:pPr>
            <a:r>
              <a:rPr lang="en-US" altLang="en-US" sz="2400" b="1" u="sng" dirty="0" err="1">
                <a:latin typeface="Times New Roman" panose="02020603050405020304" pitchFamily="18" charset="0"/>
              </a:rPr>
              <a:t>System.out</a:t>
            </a:r>
            <a:r>
              <a:rPr lang="en-US" altLang="en-US" sz="2400" b="1" u="sng" dirty="0">
                <a:latin typeface="Times New Roman" panose="02020603050405020304" pitchFamily="18" charset="0"/>
              </a:rPr>
              <a:t>:</a:t>
            </a:r>
            <a:r>
              <a:rPr lang="en-US" altLang="en-US" sz="2400" dirty="0">
                <a:latin typeface="Times New Roman" panose="02020603050405020304" pitchFamily="18" charset="0"/>
              </a:rPr>
              <a:t> refers to the standard output stream. It is an object of type </a:t>
            </a:r>
            <a:r>
              <a:rPr lang="en-US" altLang="en-US" sz="2400" dirty="0" err="1">
                <a:latin typeface="Times New Roman" panose="02020603050405020304" pitchFamily="18" charset="0"/>
              </a:rPr>
              <a:t>PrintStream</a:t>
            </a:r>
            <a:r>
              <a:rPr lang="en-US" altLang="en-US" sz="2400" dirty="0">
                <a:latin typeface="Times New Roman" panose="02020603050405020304" pitchFamily="18" charset="0"/>
              </a:rPr>
              <a:t>.</a:t>
            </a:r>
          </a:p>
          <a:p>
            <a:pPr marL="533400" indent="-533400">
              <a:lnSpc>
                <a:spcPct val="90000"/>
              </a:lnSpc>
              <a:buFont typeface="Wingdings" panose="05000000000000000000" pitchFamily="2" charset="2"/>
              <a:buAutoNum type="arabicPeriod"/>
            </a:pPr>
            <a:r>
              <a:rPr lang="en-US" altLang="en-US" sz="2400" b="1" u="sng" dirty="0">
                <a:latin typeface="Times New Roman" panose="02020603050405020304" pitchFamily="18" charset="0"/>
              </a:rPr>
              <a:t>System.in:</a:t>
            </a:r>
            <a:r>
              <a:rPr lang="en-US" altLang="en-US" sz="2400" dirty="0">
                <a:latin typeface="Times New Roman" panose="02020603050405020304" pitchFamily="18" charset="0"/>
              </a:rPr>
              <a:t> refers to the standard input stream. It is an object of type </a:t>
            </a:r>
            <a:r>
              <a:rPr lang="en-US" altLang="en-US" sz="2400" dirty="0" err="1">
                <a:latin typeface="Times New Roman" panose="02020603050405020304" pitchFamily="18" charset="0"/>
              </a:rPr>
              <a:t>InputStream</a:t>
            </a:r>
            <a:r>
              <a:rPr lang="en-US" altLang="en-US" sz="2400" dirty="0">
                <a:latin typeface="Times New Roman" panose="02020603050405020304" pitchFamily="18" charset="0"/>
              </a:rPr>
              <a:t>.</a:t>
            </a:r>
          </a:p>
          <a:p>
            <a:pPr marL="533400" indent="-533400">
              <a:lnSpc>
                <a:spcPct val="90000"/>
              </a:lnSpc>
              <a:buFont typeface="Wingdings" panose="05000000000000000000" pitchFamily="2" charset="2"/>
              <a:buAutoNum type="arabicPeriod"/>
            </a:pPr>
            <a:r>
              <a:rPr lang="en-US" altLang="en-US" sz="2400" b="1" u="sng" dirty="0" err="1">
                <a:latin typeface="Times New Roman" panose="02020603050405020304" pitchFamily="18" charset="0"/>
              </a:rPr>
              <a:t>System.err</a:t>
            </a:r>
            <a:r>
              <a:rPr lang="en-US" altLang="en-US" sz="2400" b="1" u="sng" dirty="0">
                <a:latin typeface="Times New Roman" panose="02020603050405020304" pitchFamily="18" charset="0"/>
              </a:rPr>
              <a:t>: </a:t>
            </a:r>
            <a:r>
              <a:rPr lang="en-US" altLang="en-US" sz="2400" dirty="0">
                <a:latin typeface="Times New Roman" panose="02020603050405020304" pitchFamily="18" charset="0"/>
              </a:rPr>
              <a:t>refers to the standard error stream. It is an object of type </a:t>
            </a:r>
            <a:r>
              <a:rPr lang="en-US" altLang="en-US" sz="2400" dirty="0" err="1">
                <a:latin typeface="Times New Roman" panose="02020603050405020304" pitchFamily="18" charset="0"/>
              </a:rPr>
              <a:t>PrintStream</a:t>
            </a:r>
            <a:r>
              <a:rPr lang="en-US" altLang="en-US" sz="2400" dirty="0">
                <a:latin typeface="Times New Roman" panose="02020603050405020304" pitchFamily="18" charset="0"/>
              </a:rPr>
              <a:t>.</a:t>
            </a:r>
          </a:p>
          <a:p>
            <a:pPr marL="533400" indent="-533400">
              <a:lnSpc>
                <a:spcPct val="90000"/>
              </a:lnSpc>
              <a:buFont typeface="Wingdings" panose="05000000000000000000" pitchFamily="2" charset="2"/>
              <a:buNone/>
            </a:pPr>
            <a:r>
              <a:rPr lang="en-US" altLang="en-US" sz="2400" dirty="0">
                <a:latin typeface="Times New Roman" panose="02020603050405020304" pitchFamily="18" charset="0"/>
              </a:rPr>
              <a:t>Note: they are defined as </a:t>
            </a:r>
            <a:r>
              <a:rPr lang="en-US" altLang="en-US" sz="2400" b="1" dirty="0">
                <a:latin typeface="Times New Roman" panose="02020603050405020304" pitchFamily="18" charset="0"/>
              </a:rPr>
              <a:t>public</a:t>
            </a:r>
            <a:r>
              <a:rPr lang="en-US" altLang="en-US" sz="2400" dirty="0">
                <a:latin typeface="Times New Roman" panose="02020603050405020304" pitchFamily="18" charset="0"/>
              </a:rPr>
              <a:t> and </a:t>
            </a:r>
            <a:r>
              <a:rPr lang="en-US" altLang="en-US" sz="2400" b="1" dirty="0">
                <a:latin typeface="Times New Roman" panose="02020603050405020304" pitchFamily="18" charset="0"/>
              </a:rPr>
              <a:t>static</a:t>
            </a:r>
            <a:r>
              <a:rPr lang="en-US" altLang="en-US" sz="2400" dirty="0">
                <a:latin typeface="Times New Roman" panose="02020603050405020304" pitchFamily="18" charset="0"/>
              </a:rPr>
              <a:t>.</a:t>
            </a:r>
          </a:p>
          <a:p>
            <a:pPr marL="533400" indent="-533400">
              <a:lnSpc>
                <a:spcPct val="90000"/>
              </a:lnSpc>
              <a:buFont typeface="Wingdings" panose="05000000000000000000" pitchFamily="2" charset="2"/>
              <a:buNone/>
            </a:pPr>
            <a:endParaRPr lang="en-US" altLang="en-US" sz="2400" b="1" u="sng" dirty="0">
              <a:latin typeface="Times New Roman" panose="02020603050405020304" pitchFamily="18" charset="0"/>
            </a:endParaRPr>
          </a:p>
          <a:p>
            <a:pPr marL="533400" indent="-533400">
              <a:lnSpc>
                <a:spcPct val="90000"/>
              </a:lnSpc>
              <a:buFont typeface="Wingdings" panose="05000000000000000000" pitchFamily="2" charset="2"/>
              <a:buNone/>
            </a:pPr>
            <a:r>
              <a:rPr lang="en-US" altLang="en-US" sz="2400" b="1" u="sng" dirty="0" err="1">
                <a:latin typeface="Times New Roman" panose="02020603050405020304" pitchFamily="18" charset="0"/>
              </a:rPr>
              <a:t>InputStream</a:t>
            </a:r>
            <a:r>
              <a:rPr lang="en-US" altLang="en-US" sz="2400" b="1" u="sng" dirty="0">
                <a:latin typeface="Times New Roman" panose="02020603050405020304" pitchFamily="18" charset="0"/>
              </a:rPr>
              <a:t>:</a:t>
            </a:r>
          </a:p>
          <a:p>
            <a:pPr marL="533400" indent="-533400">
              <a:lnSpc>
                <a:spcPct val="90000"/>
              </a:lnSpc>
              <a:buFontTx/>
              <a:buChar char="-"/>
            </a:pPr>
            <a:r>
              <a:rPr lang="en-US" altLang="en-US" sz="2400" dirty="0">
                <a:latin typeface="Times New Roman" panose="02020603050405020304" pitchFamily="18" charset="0"/>
              </a:rPr>
              <a:t>This class in included in the package </a:t>
            </a:r>
            <a:r>
              <a:rPr lang="en-US" altLang="en-US" sz="2400" b="1" dirty="0">
                <a:latin typeface="Times New Roman" panose="02020603050405020304" pitchFamily="18" charset="0"/>
              </a:rPr>
              <a:t>java.io</a:t>
            </a:r>
            <a:r>
              <a:rPr lang="en-US" altLang="en-US" sz="2400" dirty="0">
                <a:latin typeface="Times New Roman" panose="02020603050405020304" pitchFamily="18" charset="0"/>
              </a:rPr>
              <a:t>.</a:t>
            </a:r>
          </a:p>
          <a:p>
            <a:pPr marL="533400" indent="-533400">
              <a:lnSpc>
                <a:spcPct val="90000"/>
              </a:lnSpc>
              <a:buFontTx/>
              <a:buChar char="-"/>
            </a:pPr>
            <a:r>
              <a:rPr lang="en-US" altLang="en-US" sz="2400" dirty="0">
                <a:latin typeface="Times New Roman" panose="02020603050405020304" pitchFamily="18" charset="0"/>
              </a:rPr>
              <a:t>It has some subclasses the handle the differences between various devices.</a:t>
            </a:r>
          </a:p>
          <a:p>
            <a:pPr marL="533400" indent="-533400">
              <a:lnSpc>
                <a:spcPct val="90000"/>
              </a:lnSpc>
              <a:buFontTx/>
              <a:buChar char="-"/>
            </a:pPr>
            <a:r>
              <a:rPr lang="en-US" altLang="en-US" sz="2400" dirty="0">
                <a:latin typeface="Times New Roman" panose="02020603050405020304" pitchFamily="18" charset="0"/>
              </a:rPr>
              <a:t>Includes some methods that the subclasses will implement.</a:t>
            </a:r>
          </a:p>
          <a:p>
            <a:pPr marL="533400" indent="-533400">
              <a:lnSpc>
                <a:spcPct val="90000"/>
              </a:lnSpc>
              <a:buFontTx/>
              <a:buNone/>
            </a:pPr>
            <a:endParaRPr lang="en-US" altLang="en-US" sz="2400" b="1" u="sng" dirty="0">
              <a:latin typeface="Times New Roman" panose="02020603050405020304" pitchFamily="18" charset="0"/>
            </a:endParaRPr>
          </a:p>
        </p:txBody>
      </p:sp>
      <p:sp>
        <p:nvSpPr>
          <p:cNvPr id="2" name="Date Placeholder 1"/>
          <p:cNvSpPr>
            <a:spLocks noGrp="1"/>
          </p:cNvSpPr>
          <p:nvPr>
            <p:ph type="dt" sz="half" idx="10"/>
          </p:nvPr>
        </p:nvSpPr>
        <p:spPr/>
        <p:txBody>
          <a:bodyPr/>
          <a:lstStyle/>
          <a:p>
            <a:fld id="{7B6D7AE5-D992-4F0B-B397-25FD9D733398}" type="datetime1">
              <a:rPr lang="en-US" altLang="en-US" smtClean="0"/>
              <a:t>8/25/2020</a:t>
            </a:fld>
            <a:endParaRPr lang="en-US" altLang="en-US"/>
          </a:p>
        </p:txBody>
      </p:sp>
      <p:sp>
        <p:nvSpPr>
          <p:cNvPr id="3" name="Slide Number Placeholder 2"/>
          <p:cNvSpPr>
            <a:spLocks noGrp="1"/>
          </p:cNvSpPr>
          <p:nvPr>
            <p:ph type="sldNum" sz="quarter" idx="12"/>
          </p:nvPr>
        </p:nvSpPr>
        <p:spPr/>
        <p:txBody>
          <a:bodyPr/>
          <a:lstStyle/>
          <a:p>
            <a:fld id="{1DF18388-3C63-406A-AB76-F21991FBD4EF}" type="slidenum">
              <a:rPr lang="en-US" altLang="en-US" smtClean="0"/>
              <a:pPr/>
              <a:t>90</a:t>
            </a:fld>
            <a:endParaRPr lang="en-US" altLang="en-US"/>
          </a:p>
        </p:txBody>
      </p:sp>
    </p:spTree>
    <p:extLst>
      <p:ext uri="{BB962C8B-B14F-4D97-AF65-F5344CB8AC3E}">
        <p14:creationId xmlns:p14="http://schemas.microsoft.com/office/powerpoint/2010/main" val="22969772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381000"/>
            <a:ext cx="4835491" cy="707886"/>
          </a:xfrm>
          <a:prstGeom prst="rect">
            <a:avLst/>
          </a:prstGeom>
        </p:spPr>
        <p:txBody>
          <a:bodyPr wrap="none">
            <a:spAutoFit/>
          </a:bodyPr>
          <a:lstStyle/>
          <a:p>
            <a:r>
              <a:rPr lang="en-US" sz="4000" b="1" dirty="0" smtClean="0">
                <a:solidFill>
                  <a:srgbClr val="C00000"/>
                </a:solidFill>
                <a:effectLst>
                  <a:outerShdw blurRad="38100" dist="38100" dir="2700000" algn="tl">
                    <a:srgbClr val="000000">
                      <a:alpha val="43137"/>
                    </a:srgbClr>
                  </a:outerShdw>
                </a:effectLst>
              </a:rPr>
              <a:t>Garbage Collection</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219200"/>
            <a:ext cx="8610600" cy="5355312"/>
          </a:xfrm>
          <a:prstGeom prst="rect">
            <a:avLst/>
          </a:prstGeom>
        </p:spPr>
        <p:txBody>
          <a:bodyPr wrap="square">
            <a:spAutoFit/>
          </a:bodyPr>
          <a:lstStyle/>
          <a:p>
            <a:pPr algn="just">
              <a:spcAft>
                <a:spcPts val="600"/>
              </a:spcAft>
              <a:buFont typeface="Arial" pitchFamily="34" charset="0"/>
              <a:buChar char="•"/>
            </a:pPr>
            <a:r>
              <a:rPr lang="en-US" sz="2400" dirty="0" smtClean="0"/>
              <a:t>In java, garbage means unreferenced objects.</a:t>
            </a:r>
          </a:p>
          <a:p>
            <a:pPr algn="just">
              <a:spcAft>
                <a:spcPts val="600"/>
              </a:spcAft>
              <a:buFont typeface="Arial" pitchFamily="34" charset="0"/>
              <a:buChar char="•"/>
            </a:pPr>
            <a:r>
              <a:rPr lang="en-US" sz="2400" dirty="0" smtClean="0"/>
              <a:t>Garbage Collection is process of reclaiming the runtime unused memory automatically. In other words, it is a way to destroy the unused objects.</a:t>
            </a:r>
          </a:p>
          <a:p>
            <a:pPr algn="just">
              <a:spcAft>
                <a:spcPts val="600"/>
              </a:spcAft>
              <a:buFont typeface="Arial" pitchFamily="34" charset="0"/>
              <a:buChar char="•"/>
            </a:pPr>
            <a:r>
              <a:rPr lang="en-US" sz="2400" dirty="0" smtClean="0"/>
              <a:t>To do so, we were using free() function in C language and delete() in C++. But, in java it is performed automatically. So, java provides better memory management.</a:t>
            </a:r>
          </a:p>
          <a:p>
            <a:pPr algn="just">
              <a:spcAft>
                <a:spcPts val="600"/>
              </a:spcAft>
            </a:pPr>
            <a:endParaRPr lang="en-US" sz="2400" dirty="0" smtClean="0"/>
          </a:p>
          <a:p>
            <a:pPr algn="just">
              <a:spcAft>
                <a:spcPts val="600"/>
              </a:spcAft>
            </a:pPr>
            <a:r>
              <a:rPr lang="en-US" sz="2400" dirty="0" smtClean="0"/>
              <a:t>Advantages: </a:t>
            </a:r>
          </a:p>
          <a:p>
            <a:pPr algn="just">
              <a:spcAft>
                <a:spcPts val="600"/>
              </a:spcAft>
              <a:buFont typeface="Arial" pitchFamily="34" charset="0"/>
              <a:buChar char="•"/>
            </a:pPr>
            <a:r>
              <a:rPr lang="en-US" sz="2400" dirty="0" smtClean="0"/>
              <a:t>It makes java memory efficient because garbage collector removes the unreferenced objects from heap memory.</a:t>
            </a:r>
          </a:p>
          <a:p>
            <a:pPr algn="just">
              <a:spcAft>
                <a:spcPts val="600"/>
              </a:spcAft>
              <a:buFont typeface="Arial" pitchFamily="34" charset="0"/>
              <a:buChar char="•"/>
            </a:pPr>
            <a:r>
              <a:rPr lang="en-US" sz="2400" dirty="0" smtClean="0"/>
              <a:t>It is automatically done by the garbage collector(a part of JVM) so we don't need to make extra efforts.</a:t>
            </a:r>
            <a:endParaRPr 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381000"/>
            <a:ext cx="3143809" cy="707886"/>
          </a:xfrm>
          <a:prstGeom prst="rect">
            <a:avLst/>
          </a:prstGeom>
        </p:spPr>
        <p:txBody>
          <a:bodyPr wrap="none">
            <a:spAutoFit/>
          </a:bodyPr>
          <a:lstStyle/>
          <a:p>
            <a:r>
              <a:rPr lang="en-US" sz="4000" b="1" dirty="0" err="1" smtClean="0">
                <a:solidFill>
                  <a:srgbClr val="C00000"/>
                </a:solidFill>
                <a:effectLst>
                  <a:outerShdw blurRad="38100" dist="38100" dir="2700000" algn="tl">
                    <a:srgbClr val="000000">
                      <a:alpha val="43137"/>
                    </a:srgbClr>
                  </a:outerShdw>
                </a:effectLst>
              </a:rPr>
              <a:t>gc</a:t>
            </a:r>
            <a:r>
              <a:rPr lang="en-US" sz="4000" b="1" dirty="0" smtClean="0">
                <a:solidFill>
                  <a:srgbClr val="C00000"/>
                </a:solidFill>
                <a:effectLst>
                  <a:outerShdw blurRad="38100" dist="38100" dir="2700000" algn="tl">
                    <a:srgbClr val="000000">
                      <a:alpha val="43137"/>
                    </a:srgbClr>
                  </a:outerShdw>
                </a:effectLst>
              </a:rPr>
              <a:t>() method</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304800" y="1371600"/>
            <a:ext cx="8610600" cy="3416320"/>
          </a:xfrm>
          <a:prstGeom prst="rect">
            <a:avLst/>
          </a:prstGeom>
        </p:spPr>
        <p:txBody>
          <a:bodyPr wrap="square">
            <a:spAutoFit/>
          </a:bodyPr>
          <a:lstStyle/>
          <a:p>
            <a:pPr algn="just">
              <a:spcAft>
                <a:spcPts val="1200"/>
              </a:spcAft>
              <a:buFont typeface="Arial" pitchFamily="34" charset="0"/>
              <a:buChar char="•"/>
            </a:pPr>
            <a:r>
              <a:rPr lang="en-US" sz="2800" dirty="0" smtClean="0"/>
              <a:t> The </a:t>
            </a:r>
            <a:r>
              <a:rPr lang="en-US" sz="2800" dirty="0" err="1" smtClean="0"/>
              <a:t>gc</a:t>
            </a:r>
            <a:r>
              <a:rPr lang="en-US" sz="2800" dirty="0" smtClean="0"/>
              <a:t>() method is used to invoke the garbage collector to perform cleanup processing. The </a:t>
            </a:r>
            <a:r>
              <a:rPr lang="en-US" sz="2800" dirty="0" err="1" smtClean="0"/>
              <a:t>gc</a:t>
            </a:r>
            <a:r>
              <a:rPr lang="en-US" sz="2800" dirty="0" smtClean="0"/>
              <a:t>() is found in System and Runtime classes.</a:t>
            </a:r>
          </a:p>
          <a:p>
            <a:pPr algn="just">
              <a:spcAft>
                <a:spcPts val="1200"/>
              </a:spcAft>
            </a:pPr>
            <a:r>
              <a:rPr lang="en-US" sz="2800" dirty="0" smtClean="0"/>
              <a:t>	</a:t>
            </a:r>
            <a:r>
              <a:rPr lang="en-US" sz="2800" dirty="0" smtClean="0">
                <a:solidFill>
                  <a:srgbClr val="C00000"/>
                </a:solidFill>
              </a:rPr>
              <a:t>public static void </a:t>
            </a:r>
            <a:r>
              <a:rPr lang="en-US" sz="2800" dirty="0" err="1" smtClean="0">
                <a:solidFill>
                  <a:srgbClr val="C00000"/>
                </a:solidFill>
              </a:rPr>
              <a:t>gc</a:t>
            </a:r>
            <a:r>
              <a:rPr lang="en-US" sz="2800" dirty="0" smtClean="0">
                <a:solidFill>
                  <a:srgbClr val="C00000"/>
                </a:solidFill>
              </a:rPr>
              <a:t>(){}  </a:t>
            </a:r>
          </a:p>
          <a:p>
            <a:pPr algn="just">
              <a:spcAft>
                <a:spcPts val="1200"/>
              </a:spcAft>
              <a:buFont typeface="Arial" pitchFamily="34" charset="0"/>
              <a:buChar char="•"/>
            </a:pPr>
            <a:r>
              <a:rPr lang="en-US" sz="2800" dirty="0" smtClean="0"/>
              <a:t> Garbage collection is performed by a daemon thread called Garbage Collector(GC). This thread calls the finalize() method before object is garbage collected.</a:t>
            </a:r>
            <a:endParaRPr 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381000"/>
            <a:ext cx="5496376" cy="707886"/>
          </a:xfrm>
          <a:prstGeom prst="rect">
            <a:avLst/>
          </a:prstGeom>
        </p:spPr>
        <p:txBody>
          <a:bodyPr wrap="none">
            <a:spAutoFit/>
          </a:bodyPr>
          <a:lstStyle/>
          <a:p>
            <a:pPr algn="ctr"/>
            <a:r>
              <a:rPr lang="en-US" sz="4000" b="1" dirty="0" smtClean="0">
                <a:solidFill>
                  <a:srgbClr val="C00000"/>
                </a:solidFill>
                <a:effectLst>
                  <a:outerShdw blurRad="38100" dist="38100" dir="2700000" algn="tl">
                    <a:srgbClr val="000000">
                      <a:alpha val="43137"/>
                    </a:srgbClr>
                  </a:outerShdw>
                </a:effectLst>
              </a:rPr>
              <a:t>The finalize( ) Method</a:t>
            </a:r>
            <a:endParaRPr lang="en-US" sz="40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228600" y="1219200"/>
            <a:ext cx="8686800" cy="3508653"/>
          </a:xfrm>
          <a:prstGeom prst="rect">
            <a:avLst/>
          </a:prstGeom>
        </p:spPr>
        <p:txBody>
          <a:bodyPr wrap="square">
            <a:spAutoFit/>
          </a:bodyPr>
          <a:lstStyle/>
          <a:p>
            <a:pPr algn="just">
              <a:spcAft>
                <a:spcPts val="1800"/>
              </a:spcAft>
              <a:buFont typeface="Arial" pitchFamily="34" charset="0"/>
              <a:buChar char="•"/>
            </a:pPr>
            <a:r>
              <a:rPr lang="en-US" sz="2400" dirty="0" smtClean="0"/>
              <a:t> The finalize() method is invoked each time before the object is garbage collected. This method can be used to perform cleanup processing. This method is defined in Object class as:</a:t>
            </a:r>
          </a:p>
          <a:p>
            <a:pPr algn="just">
              <a:spcAft>
                <a:spcPts val="1800"/>
              </a:spcAft>
            </a:pPr>
            <a:r>
              <a:rPr lang="en-US" sz="2400" dirty="0" smtClean="0"/>
              <a:t>	protected void finalize(){} </a:t>
            </a:r>
          </a:p>
          <a:p>
            <a:pPr algn="just">
              <a:spcAft>
                <a:spcPts val="1800"/>
              </a:spcAft>
              <a:buFont typeface="Arial" pitchFamily="34" charset="0"/>
              <a:buChar char="•"/>
            </a:pPr>
            <a:r>
              <a:rPr lang="en-US" sz="2400" dirty="0" smtClean="0"/>
              <a:t> The Garbage collector of JVM collects only those objects that are created by new keyword. So if you have created any object without new, you can use finalize method to perform cleanup processing (destroying remaining objects).</a:t>
            </a:r>
            <a:endParaRPr lang="en-US" sz="2400" dirty="0"/>
          </a:p>
        </p:txBody>
      </p:sp>
    </p:spTree>
    <p:extLst>
      <p:ext uri="{BB962C8B-B14F-4D97-AF65-F5344CB8AC3E}">
        <p14:creationId xmlns:p14="http://schemas.microsoft.com/office/powerpoint/2010/main" val="9406680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706614" cy="584775"/>
          </a:xfrm>
          <a:prstGeom prst="rect">
            <a:avLst/>
          </a:prstGeom>
        </p:spPr>
        <p:txBody>
          <a:bodyPr wrap="none">
            <a:spAutoFit/>
          </a:bodyPr>
          <a:lstStyle/>
          <a:p>
            <a:pPr algn="ctr"/>
            <a:r>
              <a:rPr lang="en-US" sz="3200" b="1" dirty="0" smtClean="0">
                <a:solidFill>
                  <a:srgbClr val="C00000"/>
                </a:solidFill>
                <a:effectLst>
                  <a:outerShdw blurRad="38100" dist="38100" dir="2700000" algn="tl">
                    <a:srgbClr val="000000">
                      <a:alpha val="43137"/>
                    </a:srgbClr>
                  </a:outerShdw>
                </a:effectLst>
              </a:rPr>
              <a:t>Simple Example of garbage collection in java</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p:cNvSpPr/>
          <p:nvPr/>
        </p:nvSpPr>
        <p:spPr>
          <a:xfrm>
            <a:off x="0" y="990600"/>
            <a:ext cx="9144000" cy="5632311"/>
          </a:xfrm>
          <a:prstGeom prst="rect">
            <a:avLst/>
          </a:prstGeom>
        </p:spPr>
        <p:txBody>
          <a:bodyPr wrap="square">
            <a:spAutoFit/>
          </a:bodyPr>
          <a:lstStyle/>
          <a:p>
            <a:pPr>
              <a:lnSpc>
                <a:spcPct val="150000"/>
              </a:lnSpc>
            </a:pPr>
            <a:r>
              <a:rPr lang="en-US" sz="2400" b="1" dirty="0" smtClean="0"/>
              <a:t>public</a:t>
            </a:r>
            <a:r>
              <a:rPr lang="en-US" sz="2400" dirty="0" smtClean="0"/>
              <a:t> </a:t>
            </a:r>
            <a:r>
              <a:rPr lang="en-US" sz="2400" b="1" dirty="0" smtClean="0"/>
              <a:t>class</a:t>
            </a:r>
            <a:r>
              <a:rPr lang="en-US" sz="2400" dirty="0" smtClean="0"/>
              <a:t> TestGarbage1{  </a:t>
            </a:r>
          </a:p>
          <a:p>
            <a:pPr>
              <a:lnSpc>
                <a:spcPct val="150000"/>
              </a:lnSpc>
            </a:pPr>
            <a:r>
              <a:rPr lang="en-US" sz="2400" dirty="0" smtClean="0"/>
              <a:t> </a:t>
            </a:r>
            <a:r>
              <a:rPr lang="en-US" sz="2400" b="1" dirty="0" smtClean="0"/>
              <a:t>public</a:t>
            </a:r>
            <a:r>
              <a:rPr lang="en-US" sz="2400" dirty="0" smtClean="0"/>
              <a:t> </a:t>
            </a:r>
            <a:r>
              <a:rPr lang="en-US" sz="2400" b="1" dirty="0" smtClean="0"/>
              <a:t>void</a:t>
            </a:r>
            <a:r>
              <a:rPr lang="en-US" sz="2400" dirty="0" smtClean="0"/>
              <a:t> finalize(){</a:t>
            </a:r>
            <a:r>
              <a:rPr lang="en-US" sz="2400" dirty="0" err="1" smtClean="0"/>
              <a:t>System.out.println</a:t>
            </a:r>
            <a:r>
              <a:rPr lang="en-US" sz="2400" dirty="0" smtClean="0"/>
              <a:t>("object is garbage collected");}</a:t>
            </a:r>
          </a:p>
          <a:p>
            <a:pPr>
              <a:lnSpc>
                <a:spcPct val="150000"/>
              </a:lnSpc>
            </a:pPr>
            <a:r>
              <a:rPr lang="en-US" sz="2400" dirty="0" smtClean="0"/>
              <a:t>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lnSpc>
                <a:spcPct val="150000"/>
              </a:lnSpc>
            </a:pPr>
            <a:r>
              <a:rPr lang="en-US" sz="2400" dirty="0" smtClean="0"/>
              <a:t>  TestGarbage1 s1=</a:t>
            </a:r>
            <a:r>
              <a:rPr lang="en-US" sz="2400" b="1" dirty="0" smtClean="0"/>
              <a:t>new</a:t>
            </a:r>
            <a:r>
              <a:rPr lang="en-US" sz="2400" dirty="0" smtClean="0"/>
              <a:t> TestGarbage1();  </a:t>
            </a:r>
          </a:p>
          <a:p>
            <a:pPr>
              <a:lnSpc>
                <a:spcPct val="150000"/>
              </a:lnSpc>
            </a:pPr>
            <a:r>
              <a:rPr lang="en-US" sz="2400" dirty="0" smtClean="0"/>
              <a:t>  TestGarbage1 s2=</a:t>
            </a:r>
            <a:r>
              <a:rPr lang="en-US" sz="2400" b="1" dirty="0" smtClean="0"/>
              <a:t>new</a:t>
            </a:r>
            <a:r>
              <a:rPr lang="en-US" sz="2400" dirty="0" smtClean="0"/>
              <a:t> TestGarbage1();  </a:t>
            </a:r>
          </a:p>
          <a:p>
            <a:pPr>
              <a:lnSpc>
                <a:spcPct val="150000"/>
              </a:lnSpc>
            </a:pPr>
            <a:r>
              <a:rPr lang="en-US" sz="2400" dirty="0" smtClean="0"/>
              <a:t>  s1=</a:t>
            </a:r>
            <a:r>
              <a:rPr lang="en-US" sz="2400" b="1" dirty="0" smtClean="0"/>
              <a:t>null</a:t>
            </a:r>
            <a:r>
              <a:rPr lang="en-US" sz="2400" dirty="0" smtClean="0"/>
              <a:t>;  </a:t>
            </a:r>
          </a:p>
          <a:p>
            <a:pPr>
              <a:lnSpc>
                <a:spcPct val="150000"/>
              </a:lnSpc>
            </a:pPr>
            <a:r>
              <a:rPr lang="en-US" sz="2400" dirty="0" smtClean="0"/>
              <a:t>  s2=</a:t>
            </a:r>
            <a:r>
              <a:rPr lang="en-US" sz="2400" b="1" dirty="0" smtClean="0"/>
              <a:t>null</a:t>
            </a:r>
            <a:r>
              <a:rPr lang="en-US" sz="2400" dirty="0" smtClean="0"/>
              <a:t>;  </a:t>
            </a:r>
          </a:p>
          <a:p>
            <a:pPr>
              <a:lnSpc>
                <a:spcPct val="150000"/>
              </a:lnSpc>
            </a:pPr>
            <a:r>
              <a:rPr lang="en-US" sz="2400" dirty="0" smtClean="0"/>
              <a:t>  </a:t>
            </a:r>
            <a:r>
              <a:rPr lang="en-US" sz="2400" dirty="0" err="1" smtClean="0"/>
              <a:t>System.gc</a:t>
            </a:r>
            <a:r>
              <a:rPr lang="en-US" sz="2400" dirty="0" smtClean="0"/>
              <a:t>();  </a:t>
            </a:r>
          </a:p>
          <a:p>
            <a:pPr>
              <a:lnSpc>
                <a:spcPct val="150000"/>
              </a:lnSpc>
            </a:pPr>
            <a:r>
              <a:rPr lang="en-US" sz="2400" dirty="0" smtClean="0"/>
              <a:t> }  </a:t>
            </a:r>
          </a:p>
          <a:p>
            <a:pPr>
              <a:lnSpc>
                <a:spcPct val="150000"/>
              </a:lnSpc>
            </a:pPr>
            <a:r>
              <a:rPr lang="en-US" sz="2400" dirty="0" smtClean="0"/>
              <a:t>}  </a:t>
            </a:r>
            <a:endParaRPr 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606"/>
            <a:ext cx="9048750" cy="869517"/>
          </a:xfrm>
        </p:spPr>
        <p:txBody>
          <a:bodyPr/>
          <a:lstStyle/>
          <a:p>
            <a:r>
              <a:rPr lang="en-GB" dirty="0" smtClean="0">
                <a:latin typeface="+mj-lt"/>
              </a:rPr>
              <a:t>Reading Materials</a:t>
            </a:r>
            <a:endParaRPr lang="en-GB" dirty="0">
              <a:latin typeface="+mj-lt"/>
            </a:endParaRP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rPr>
              <a:t>Java The Complete </a:t>
            </a:r>
            <a:r>
              <a:rPr lang="en-US" altLang="en-US" sz="2400" dirty="0" smtClean="0">
                <a:latin typeface="Times New Roman" panose="02020603050405020304" pitchFamily="18" charset="0"/>
              </a:rPr>
              <a:t>Reference</a:t>
            </a:r>
            <a:endParaRPr lang="en-US" altLang="en-US" sz="2400" dirty="0">
              <a:latin typeface="Times New Roman" panose="02020603050405020304" pitchFamily="18" charset="0"/>
            </a:endParaRPr>
          </a:p>
          <a:p>
            <a:pPr marL="952500" lvl="1" indent="-495300">
              <a:buFont typeface="Wingdings" panose="05000000000000000000" pitchFamily="2" charset="2"/>
              <a:buNone/>
            </a:pPr>
            <a:r>
              <a:rPr lang="en-US" altLang="en-US" sz="2200" dirty="0">
                <a:latin typeface="Times New Roman" panose="02020603050405020304" pitchFamily="18" charset="0"/>
              </a:rPr>
              <a:t>Author : Herbert </a:t>
            </a:r>
            <a:r>
              <a:rPr lang="en-US" altLang="en-US" sz="2200" dirty="0" err="1" smtClean="0">
                <a:latin typeface="Times New Roman" panose="02020603050405020304" pitchFamily="18" charset="0"/>
              </a:rPr>
              <a:t>Schildt</a:t>
            </a:r>
            <a:endParaRPr lang="en-US" altLang="en-US" dirty="0" smtClean="0"/>
          </a:p>
          <a:p>
            <a:r>
              <a:rPr lang="en-US" altLang="en-US" dirty="0" smtClean="0"/>
              <a:t>Chapter 6 </a:t>
            </a:r>
            <a:r>
              <a:rPr lang="en-US" altLang="en-US" dirty="0"/>
              <a:t>of your text </a:t>
            </a:r>
            <a:r>
              <a:rPr lang="en-US" altLang="en-US" dirty="0" smtClean="0"/>
              <a:t>book</a:t>
            </a:r>
          </a:p>
          <a:p>
            <a:pPr marL="952500" lvl="1" indent="-495300">
              <a:buFont typeface="Wingdings" panose="05000000000000000000" pitchFamily="2" charset="2"/>
              <a:buNone/>
            </a:pPr>
            <a:r>
              <a:rPr lang="en-US" altLang="en-US" sz="2200" dirty="0">
                <a:latin typeface="Times New Roman" panose="02020603050405020304" pitchFamily="18" charset="0"/>
              </a:rPr>
              <a:t>Web Source:</a:t>
            </a:r>
          </a:p>
          <a:p>
            <a:pPr marL="952500" lvl="1" indent="-495300">
              <a:buFont typeface="Wingdings" panose="05000000000000000000" pitchFamily="2" charset="2"/>
              <a:buChar char="ü"/>
            </a:pPr>
            <a:r>
              <a:rPr lang="en-US" altLang="en-US" dirty="0">
                <a:latin typeface="Times New Roman" panose="02020603050405020304" pitchFamily="18" charset="0"/>
                <a:hlinkClick r:id="rId2"/>
              </a:rPr>
              <a:t>http://docs.oracle.com/javase/tutorial/</a:t>
            </a:r>
            <a:endParaRPr lang="en-US" altLang="en-US" dirty="0">
              <a:latin typeface="Times New Roman" panose="02020603050405020304" pitchFamily="18" charset="0"/>
            </a:endParaRPr>
          </a:p>
          <a:p>
            <a:pPr marL="952500" lvl="1" indent="-495300">
              <a:buFont typeface="Wingdings" panose="05000000000000000000" pitchFamily="2" charset="2"/>
              <a:buChar char="ü"/>
            </a:pPr>
            <a:r>
              <a:rPr lang="en-US" altLang="en-US" dirty="0">
                <a:latin typeface="Times New Roman" panose="02020603050405020304" pitchFamily="18" charset="0"/>
                <a:hlinkClick r:id="rId3"/>
              </a:rPr>
              <a:t>http://www.tutorialspoint.com/java/</a:t>
            </a:r>
            <a:r>
              <a:rPr lang="en-US" altLang="en-US" dirty="0">
                <a:latin typeface="Times New Roman" panose="02020603050405020304" pitchFamily="18" charset="0"/>
              </a:rPr>
              <a:t> </a:t>
            </a:r>
          </a:p>
          <a:p>
            <a:pPr marL="952500" lvl="1" indent="-495300">
              <a:buFont typeface="Wingdings" panose="05000000000000000000" pitchFamily="2" charset="2"/>
              <a:buChar char="ü"/>
            </a:pPr>
            <a:r>
              <a:rPr lang="en-US" altLang="en-US" dirty="0">
                <a:latin typeface="Times New Roman" panose="02020603050405020304" pitchFamily="18" charset="0"/>
                <a:hlinkClick r:id="rId4"/>
              </a:rPr>
              <a:t>http://www.javatpoint.com/java-tutorial</a:t>
            </a:r>
            <a:r>
              <a:rPr lang="en-US" altLang="en-US" dirty="0" smtClean="0">
                <a:latin typeface="Times New Roman" panose="02020603050405020304" pitchFamily="18" charset="0"/>
                <a:hlinkClick r:id="rId4"/>
              </a:rPr>
              <a:t>/</a:t>
            </a:r>
            <a:endParaRPr lang="en-US" altLang="en-US" dirty="0" smtClean="0">
              <a:latin typeface="Times New Roman" panose="02020603050405020304" pitchFamily="18" charset="0"/>
            </a:endParaRPr>
          </a:p>
          <a:p>
            <a:pPr marL="952500" lvl="1" indent="-495300">
              <a:buFont typeface="Wingdings" panose="05000000000000000000" pitchFamily="2" charset="2"/>
              <a:buChar char="ü"/>
            </a:pPr>
            <a:r>
              <a:rPr lang="en-GB" dirty="0">
                <a:hlinkClick r:id="rId5"/>
              </a:rPr>
              <a:t>https://www.geeksforgeeks.org/java/</a:t>
            </a:r>
            <a:r>
              <a:rPr lang="en-US" altLang="en-US" dirty="0" smtClean="0">
                <a:latin typeface="Times New Roman" panose="02020603050405020304" pitchFamily="18" charset="0"/>
              </a:rPr>
              <a:t> </a:t>
            </a:r>
            <a:endParaRPr lang="en-US" altLang="en-US" dirty="0">
              <a:latin typeface="Times New Roman" panose="02020603050405020304" pitchFamily="18" charset="0"/>
            </a:endParaRPr>
          </a:p>
          <a:p>
            <a:endParaRPr lang="en-US" altLang="en-US" dirty="0"/>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95</a:t>
            </a:fld>
            <a:endParaRPr lang="en-US">
              <a:solidFill>
                <a:srgbClr val="000000"/>
              </a:solidFill>
            </a:endParaRPr>
          </a:p>
        </p:txBody>
      </p:sp>
    </p:spTree>
    <p:extLst>
      <p:ext uri="{BB962C8B-B14F-4D97-AF65-F5344CB8AC3E}">
        <p14:creationId xmlns:p14="http://schemas.microsoft.com/office/powerpoint/2010/main" val="153069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3523</TotalTime>
  <Words>6241</Words>
  <Application>Microsoft Office PowerPoint</Application>
  <PresentationFormat>On-screen Show (4:3)</PresentationFormat>
  <Paragraphs>1128</Paragraphs>
  <Slides>95</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95</vt:i4>
      </vt:variant>
    </vt:vector>
  </HeadingPairs>
  <TitlesOfParts>
    <vt:vector size="108" baseType="lpstr">
      <vt:lpstr>Arial</vt:lpstr>
      <vt:lpstr>Bookman Old Style</vt:lpstr>
      <vt:lpstr>Calibri</vt:lpstr>
      <vt:lpstr>Consolas</vt:lpstr>
      <vt:lpstr>Courier New</vt:lpstr>
      <vt:lpstr>Gill Sans MT</vt:lpstr>
      <vt:lpstr>Helvetica</vt:lpstr>
      <vt:lpstr>PT Sans</vt:lpstr>
      <vt:lpstr>Times New Roman</vt:lpstr>
      <vt:lpstr>verdana</vt:lpstr>
      <vt:lpstr>Wingdings</vt:lpstr>
      <vt:lpstr>Wingdings 3</vt:lpstr>
      <vt:lpstr>Origin</vt:lpstr>
      <vt:lpstr>PowerPoint Presentation</vt:lpstr>
      <vt:lpstr>PowerPoint Presentation</vt:lpstr>
      <vt:lpstr>PowerPoint Presentation</vt:lpstr>
      <vt:lpstr>PowerPoint Presentation</vt:lpstr>
      <vt:lpstr>Object Oriented Programming features</vt:lpstr>
      <vt:lpstr>Object Oriented Programming features</vt:lpstr>
      <vt:lpstr>   Java Classes/Objects</vt:lpstr>
      <vt:lpstr>PowerPoint Presentation</vt:lpstr>
      <vt:lpstr>PowerPoint Presentation</vt:lpstr>
      <vt:lpstr>PowerPoint Presentation</vt:lpstr>
      <vt:lpstr>What are Objects? (Cont…)</vt:lpstr>
      <vt:lpstr>   Characteristics of Objects</vt:lpstr>
      <vt:lpstr>PowerPoint Presentation</vt:lpstr>
      <vt:lpstr>PowerPoint Presentation</vt:lpstr>
      <vt:lpstr>PowerPoint Presentation</vt:lpstr>
      <vt:lpstr>PowerPoint Presentation</vt:lpstr>
      <vt:lpstr>    Creating Objects</vt:lpstr>
      <vt:lpstr>Creating Objects</vt:lpstr>
      <vt:lpstr>PowerPoint Presentation</vt:lpstr>
      <vt:lpstr>Another Simple Example</vt:lpstr>
      <vt:lpstr>Another Simple Example- Some points</vt:lpstr>
      <vt:lpstr>A Closer Look at New</vt:lpstr>
      <vt:lpstr>PowerPoint Presentation</vt:lpstr>
      <vt:lpstr>References</vt:lpstr>
      <vt:lpstr>The null Reference</vt:lpstr>
      <vt:lpstr>Objects &amp; References </vt:lpstr>
      <vt:lpstr>References vs. Pointers </vt:lpstr>
      <vt:lpstr>Life time of an Object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Example of Object, Class and Constructors</vt:lpstr>
      <vt:lpstr>Another Simple Example of Object, Class and Constructors</vt:lpstr>
      <vt:lpstr>Types of Variables</vt:lpstr>
      <vt:lpstr>Local Variables</vt:lpstr>
      <vt:lpstr>Local Variables</vt:lpstr>
      <vt:lpstr>Instance Variables</vt:lpstr>
      <vt:lpstr>Instance Variables</vt:lpstr>
      <vt:lpstr>Class/Static Variables</vt:lpstr>
      <vt:lpstr>Class/Static Variables</vt:lpstr>
      <vt:lpstr>Class/Static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 Statement</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Java Non Access Modifiers</vt:lpstr>
      <vt:lpstr>PowerPoint Presentation</vt:lpstr>
      <vt:lpstr>PowerPoint Presentation</vt:lpstr>
      <vt:lpstr>PowerPoint Presentation</vt:lpstr>
      <vt:lpstr>Final in Java</vt:lpstr>
      <vt:lpstr>Final in Java</vt:lpstr>
      <vt:lpstr>PowerPoint Presentation</vt:lpstr>
      <vt:lpstr>PowerPoint Presentation</vt:lpstr>
      <vt:lpstr>PowerPoint Presentation</vt:lpstr>
      <vt:lpstr>PowerPoint Presentation</vt:lpstr>
      <vt:lpstr>PowerPoint Presentation</vt:lpstr>
      <vt:lpstr>   The this Keyword</vt:lpstr>
      <vt:lpstr>Usages of this keyword</vt:lpstr>
      <vt:lpstr>Refer current class instance variable</vt:lpstr>
      <vt:lpstr>Refer current class instance variable</vt:lpstr>
      <vt:lpstr> Invoke current class constructor</vt:lpstr>
      <vt:lpstr>Predefined Stream</vt:lpstr>
      <vt:lpstr>The Predefined Streams</vt:lpstr>
      <vt:lpstr>PowerPoint Presentation</vt:lpstr>
      <vt:lpstr>PowerPoint Presentation</vt:lpstr>
      <vt:lpstr>PowerPoint Presentation</vt:lpstr>
      <vt:lpstr>PowerPoint Presentation</vt:lpstr>
      <vt:lpstr>Reading Materials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Himu</dc:creator>
  <cp:lastModifiedBy>user</cp:lastModifiedBy>
  <cp:revision>358</cp:revision>
  <dcterms:created xsi:type="dcterms:W3CDTF">2015-11-24T13:39:24Z</dcterms:created>
  <dcterms:modified xsi:type="dcterms:W3CDTF">2020-08-25T05:10:01Z</dcterms:modified>
</cp:coreProperties>
</file>