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  <p:sldMasterId id="2147484069" r:id="rId2"/>
  </p:sldMasterIdLst>
  <p:notesMasterIdLst>
    <p:notesMasterId r:id="rId42"/>
  </p:notesMasterIdLst>
  <p:handoutMasterIdLst>
    <p:handoutMasterId r:id="rId43"/>
  </p:handoutMasterIdLst>
  <p:sldIdLst>
    <p:sldId id="527" r:id="rId3"/>
    <p:sldId id="559" r:id="rId4"/>
    <p:sldId id="560" r:id="rId5"/>
    <p:sldId id="562" r:id="rId6"/>
    <p:sldId id="595" r:id="rId7"/>
    <p:sldId id="596" r:id="rId8"/>
    <p:sldId id="583" r:id="rId9"/>
    <p:sldId id="597" r:id="rId10"/>
    <p:sldId id="584" r:id="rId11"/>
    <p:sldId id="585" r:id="rId12"/>
    <p:sldId id="586" r:id="rId13"/>
    <p:sldId id="587" r:id="rId14"/>
    <p:sldId id="589" r:id="rId15"/>
    <p:sldId id="590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82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91" r:id="rId37"/>
    <p:sldId id="593" r:id="rId38"/>
    <p:sldId id="592" r:id="rId39"/>
    <p:sldId id="594" r:id="rId40"/>
    <p:sldId id="599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FF00"/>
    <a:srgbClr val="BC145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0071" autoAdjust="0"/>
  </p:normalViewPr>
  <p:slideViewPr>
    <p:cSldViewPr snapToGrid="0">
      <p:cViewPr varScale="1">
        <p:scale>
          <a:sx n="57" d="100"/>
          <a:sy n="57" d="100"/>
        </p:scale>
        <p:origin x="1800" y="6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relative path specifies a location starting from the current location.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absolute path specifies a location from the root of the filesystem.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E6C59-41A9-48A0-B703-383DB188A768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660A-97BB-477F-806F-6CB7EFE08018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6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012D-DA44-475A-A049-84B1B2D5A2DA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3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9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1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5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9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A64A0C8C-CCD6-490B-8438-E116FA7061B1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5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1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859DEAF-04D9-4B36-AE54-C8ECB642DD79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9F27BD3-3298-4D6F-91F7-B68D71B9CB80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5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1B87C6B-8638-46C6-B279-4E7221A16A93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090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3878D123-532B-4345-B449-60C691DF57DD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9A4FC77-AC89-4173-852E-A2E816891AB8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AC373-6A51-4BC1-BE4C-ADBEBED383A4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57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5D1-E2F2-48FA-8292-A30A1EC2F57A}" type="datetime3">
              <a:rPr lang="en-US" smtClean="0">
                <a:solidFill>
                  <a:srgbClr val="FFFFFF"/>
                </a:solidFill>
              </a:rPr>
              <a:t>2 January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8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CAF6B2C0-9833-434D-B405-3C79C0075900}" type="datetime3">
              <a:rPr lang="en-US" b="0" smtClean="0">
                <a:solidFill>
                  <a:srgbClr val="FFFFFF"/>
                </a:solidFill>
              </a:rPr>
              <a:t>2 January 2021</a:t>
            </a:fld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C5FE24-B5D2-43AC-996B-07D59EF499F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 January 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256705"/>
            <a:ext cx="9144000" cy="3925330"/>
          </a:xfrm>
          <a:noFill/>
        </p:spPr>
        <p:txBody>
          <a:bodyPr/>
          <a:lstStyle/>
          <a:p>
            <a:r>
              <a:rPr lang="en-US" sz="4000" b="1" dirty="0" smtClean="0">
                <a:solidFill>
                  <a:schemeClr val="accent4"/>
                </a:solidFill>
              </a:rPr>
              <a:t>CSE 212</a:t>
            </a:r>
          </a:p>
          <a:p>
            <a:r>
              <a:rPr lang="en-US" sz="4000" b="1" dirty="0" smtClean="0">
                <a:solidFill>
                  <a:schemeClr val="accent4"/>
                </a:solidFill>
              </a:rPr>
              <a:t>Object Oriented Programming (Java)</a:t>
            </a:r>
          </a:p>
          <a:p>
            <a:endParaRPr lang="en-US" sz="4000" b="1" dirty="0" smtClean="0">
              <a:solidFill>
                <a:schemeClr val="accent4"/>
              </a:solidFill>
            </a:endParaRPr>
          </a:p>
          <a:p>
            <a:r>
              <a:rPr lang="en-US" sz="4000" b="1" dirty="0" smtClean="0">
                <a:solidFill>
                  <a:srgbClr val="0000CC"/>
                </a:solidFill>
              </a:rPr>
              <a:t>Introduction to I/O</a:t>
            </a:r>
            <a:endParaRPr lang="en-US" sz="4000" b="1" dirty="0" smtClean="0">
              <a:solidFill>
                <a:schemeClr val="accent4"/>
              </a:solidFill>
            </a:endParaRPr>
          </a:p>
          <a:p>
            <a:endParaRPr lang="en-US" sz="4000" b="1" dirty="0" smtClean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4182035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Tahsina</a:t>
            </a:r>
            <a:r>
              <a:rPr lang="en-US" sz="360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Hashem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600" kern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286654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 No Command Line Args…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69925" y="1793875"/>
            <a:ext cx="41248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d:\www\java\week10\DirList\.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</a:rPr>
              <a:t>DirFilter.class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</a:rPr>
              <a:t>DirFilter.java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</a:rPr>
              <a:t>DirList.class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</a:rPr>
              <a:t>DirList.java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DirList.java~</a:t>
            </a:r>
          </a:p>
          <a:p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20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34" y="-194734"/>
            <a:ext cx="8458200" cy="1219200"/>
          </a:xfrm>
        </p:spPr>
        <p:txBody>
          <a:bodyPr/>
          <a:lstStyle/>
          <a:p>
            <a:r>
              <a:rPr lang="en-US" altLang="en-US" sz="3200" dirty="0"/>
              <a:t>With “.java” on the Command Line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69925" y="1793875"/>
            <a:ext cx="41248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d:\www\java\week10\DirList\.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DirFilter.java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DirList.java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DirList.java~</a:t>
            </a:r>
          </a:p>
        </p:txBody>
      </p:sp>
    </p:spTree>
    <p:extLst>
      <p:ext uri="{BB962C8B-B14F-4D97-AF65-F5344CB8AC3E}">
        <p14:creationId xmlns:p14="http://schemas.microsoft.com/office/powerpoint/2010/main" val="3270428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DirFilter</a:t>
            </a:r>
            <a:r>
              <a:rPr lang="en-US" altLang="en-US"/>
              <a:t> is a </a:t>
            </a:r>
            <a:r>
              <a:rPr lang="en-US" altLang="en-US" b="1"/>
              <a:t>FilenameFilter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Its only method is </a:t>
            </a:r>
            <a:r>
              <a:rPr lang="en-US" altLang="en-US" b="1"/>
              <a:t>accept()</a:t>
            </a:r>
            <a:r>
              <a:rPr lang="en-US" altLang="en-US"/>
              <a:t>: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16000" y="1479550"/>
            <a:ext cx="675864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import java.io.*;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import </a:t>
            </a:r>
            <a:r>
              <a:rPr lang="en-US" altLang="en-US" sz="2400" b="1" dirty="0" err="1">
                <a:solidFill>
                  <a:schemeClr val="tx1"/>
                </a:solidFill>
              </a:rPr>
              <a:t>java.util</a:t>
            </a:r>
            <a:r>
              <a:rPr lang="en-US" altLang="en-US" sz="2400" b="1" dirty="0">
                <a:solidFill>
                  <a:schemeClr val="tx1"/>
                </a:solidFill>
              </a:rPr>
              <a:t>.*;</a:t>
            </a:r>
          </a:p>
          <a:p>
            <a:endParaRPr lang="en-US" altLang="en-US" sz="2400" b="1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</a:rPr>
              <a:t>public class </a:t>
            </a:r>
            <a:r>
              <a:rPr lang="en-US" altLang="en-US" sz="2400" b="1" dirty="0" err="1">
                <a:solidFill>
                  <a:schemeClr val="tx1"/>
                </a:solidFill>
              </a:rPr>
              <a:t>DirFilter</a:t>
            </a:r>
            <a:r>
              <a:rPr lang="en-US" altLang="en-US" sz="2400" b="1" dirty="0">
                <a:solidFill>
                  <a:schemeClr val="tx1"/>
                </a:solidFill>
              </a:rPr>
              <a:t> implements </a:t>
            </a:r>
            <a:r>
              <a:rPr lang="en-US" altLang="en-US" sz="2400" b="1" dirty="0" err="1">
                <a:solidFill>
                  <a:schemeClr val="tx1"/>
                </a:solidFill>
              </a:rPr>
              <a:t>FilenameFilter</a:t>
            </a:r>
            <a:r>
              <a:rPr lang="en-US" altLang="en-US" sz="2400" b="1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String </a:t>
            </a:r>
            <a:r>
              <a:rPr lang="en-US" altLang="en-US" sz="2400" b="1" dirty="0" err="1">
                <a:solidFill>
                  <a:schemeClr val="tx1"/>
                </a:solidFill>
              </a:rPr>
              <a:t>afn</a:t>
            </a:r>
            <a:r>
              <a:rPr lang="en-US" altLang="en-US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en-US" sz="2400" b="1" dirty="0" err="1">
                <a:solidFill>
                  <a:schemeClr val="tx1"/>
                </a:solidFill>
              </a:rPr>
              <a:t>DirFilter</a:t>
            </a:r>
            <a:r>
              <a:rPr lang="en-US" altLang="en-US" sz="2400" b="1" dirty="0">
                <a:solidFill>
                  <a:schemeClr val="tx1"/>
                </a:solidFill>
              </a:rPr>
              <a:t>(String </a:t>
            </a:r>
            <a:r>
              <a:rPr lang="en-US" altLang="en-US" sz="2400" b="1" dirty="0" err="1">
                <a:solidFill>
                  <a:schemeClr val="tx1"/>
                </a:solidFill>
              </a:rPr>
              <a:t>afn</a:t>
            </a:r>
            <a:r>
              <a:rPr lang="en-US" altLang="en-US" sz="2400" b="1" dirty="0">
                <a:solidFill>
                  <a:schemeClr val="tx1"/>
                </a:solidFill>
              </a:rPr>
              <a:t>) { </a:t>
            </a:r>
            <a:r>
              <a:rPr lang="en-US" altLang="en-US" sz="2400" b="1" dirty="0" err="1">
                <a:solidFill>
                  <a:schemeClr val="tx1"/>
                </a:solidFill>
              </a:rPr>
              <a:t>this.afn</a:t>
            </a:r>
            <a:r>
              <a:rPr lang="en-US" altLang="en-US" sz="2400" b="1" dirty="0">
                <a:solidFill>
                  <a:schemeClr val="tx1"/>
                </a:solidFill>
              </a:rPr>
              <a:t> = </a:t>
            </a:r>
            <a:r>
              <a:rPr lang="en-US" altLang="en-US" sz="2400" b="1" dirty="0" err="1">
                <a:solidFill>
                  <a:schemeClr val="tx1"/>
                </a:solidFill>
              </a:rPr>
              <a:t>afn</a:t>
            </a:r>
            <a:r>
              <a:rPr lang="en-US" altLang="en-US" sz="2400" b="1" dirty="0">
                <a:solidFill>
                  <a:schemeClr val="tx1"/>
                </a:solidFill>
              </a:rPr>
              <a:t>; }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public </a:t>
            </a:r>
            <a:r>
              <a:rPr lang="en-US" altLang="en-US" sz="2400" b="1" dirty="0" err="1">
                <a:solidFill>
                  <a:schemeClr val="tx1"/>
                </a:solidFill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</a:rPr>
              <a:t> accept(File </a:t>
            </a:r>
            <a:r>
              <a:rPr lang="en-US" altLang="en-US" sz="2400" b="1" dirty="0" err="1">
                <a:solidFill>
                  <a:schemeClr val="tx1"/>
                </a:solidFill>
              </a:rPr>
              <a:t>dir</a:t>
            </a:r>
            <a:r>
              <a:rPr lang="en-US" altLang="en-US" sz="2400" b="1" dirty="0">
                <a:solidFill>
                  <a:schemeClr val="tx1"/>
                </a:solidFill>
              </a:rPr>
              <a:t>, String name) {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String f = new File(name).</a:t>
            </a:r>
            <a:r>
              <a:rPr lang="en-US" altLang="en-US" sz="2400" b="1" dirty="0" err="1">
                <a:solidFill>
                  <a:schemeClr val="tx1"/>
                </a:solidFill>
              </a:rPr>
              <a:t>getName</a:t>
            </a:r>
            <a:r>
              <a:rPr lang="en-US" altLang="en-US" sz="24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return </a:t>
            </a:r>
            <a:r>
              <a:rPr lang="en-US" altLang="en-US" sz="2400" b="1" dirty="0" err="1">
                <a:solidFill>
                  <a:schemeClr val="tx1"/>
                </a:solidFill>
              </a:rPr>
              <a:t>f.indexOf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afn</a:t>
            </a:r>
            <a:r>
              <a:rPr lang="en-US" altLang="en-US" sz="2400" b="1" dirty="0">
                <a:solidFill>
                  <a:schemeClr val="tx1"/>
                </a:solidFill>
              </a:rPr>
              <a:t>) != -1;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241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</a:t>
            </a:r>
            <a:r>
              <a:rPr lang="en-US" altLang="en-US" b="1"/>
              <a:t>File</a:t>
            </a:r>
            <a:r>
              <a:rPr lang="en-US" altLang="en-US"/>
              <a:t>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canRead()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canWrite()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exists()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getParent()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isDirectory()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isFile()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lastModified()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length()</a:t>
            </a:r>
          </a:p>
        </p:txBody>
      </p:sp>
    </p:spTree>
    <p:extLst>
      <p:ext uri="{BB962C8B-B14F-4D97-AF65-F5344CB8AC3E}">
        <p14:creationId xmlns:p14="http://schemas.microsoft.com/office/powerpoint/2010/main" val="2483537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File</a:t>
            </a:r>
            <a:r>
              <a:rPr lang="en-US" altLang="en-US"/>
              <a:t> Methods for Modifying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createNewFile()</a:t>
            </a:r>
          </a:p>
          <a:p>
            <a:r>
              <a:rPr lang="en-US" altLang="en-US"/>
              <a:t>delete()</a:t>
            </a:r>
          </a:p>
          <a:p>
            <a:r>
              <a:rPr lang="en-US" altLang="en-US"/>
              <a:t>makeDir()</a:t>
            </a:r>
          </a:p>
          <a:p>
            <a:r>
              <a:rPr lang="en-US" altLang="en-US"/>
              <a:t>makeDirs()</a:t>
            </a:r>
          </a:p>
          <a:p>
            <a:r>
              <a:rPr lang="en-US" altLang="en-US"/>
              <a:t>renameTo()</a:t>
            </a:r>
          </a:p>
          <a:p>
            <a:r>
              <a:rPr lang="en-US" altLang="en-US"/>
              <a:t>setLastModified()</a:t>
            </a:r>
          </a:p>
          <a:p>
            <a:r>
              <a:rPr lang="en-US" altLang="en-US"/>
              <a:t>setReadOnly()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245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#1: Why Is Java I/O Hard?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Java is intended to be used on many very different machines, having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character encodings (ASCII, EBCDIC, 7- 8- or 16-bit…)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internal numerical representations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file systems, so different filename &amp; pathname conventions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arrangements for EOL, EOF, etc.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Java I/O classes have to “stand between” your code and all these different machines and conventions.</a:t>
            </a:r>
          </a:p>
        </p:txBody>
      </p:sp>
    </p:spTree>
    <p:extLst>
      <p:ext uri="{BB962C8B-B14F-4D97-AF65-F5344CB8AC3E}">
        <p14:creationId xmlns:p14="http://schemas.microsoft.com/office/powerpoint/2010/main" val="1059245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#2: Java’s Internal Characters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Unicode. 16-bit. Good idea.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So, the primitive type </a:t>
            </a:r>
            <a:r>
              <a:rPr lang="en-US" altLang="en-US" sz="2800" b="1"/>
              <a:t>char</a:t>
            </a:r>
            <a:r>
              <a:rPr lang="en-US" altLang="en-US" sz="2800"/>
              <a:t> is 16-bit.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Reading from a file using 8-bit ASCII characters (for example) requires conversion.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Same for writing.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But binary files (e.g., graphics) are “byte-sized”, so there is a primitive type </a:t>
            </a:r>
            <a:r>
              <a:rPr lang="en-US" altLang="en-US" sz="2800" b="1"/>
              <a:t>byte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 Java has two systems to handle the two different requirements.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Both are in </a:t>
            </a:r>
            <a:r>
              <a:rPr lang="en-US" altLang="en-US" sz="2800" b="1"/>
              <a:t>java.io</a:t>
            </a:r>
            <a:r>
              <a:rPr lang="en-US" altLang="en-US" sz="2800"/>
              <a:t>, so import this </a:t>
            </a:r>
            <a:r>
              <a:rPr lang="en-US" altLang="en-US" sz="2800" i="1"/>
              <a:t>always</a:t>
            </a:r>
            <a:r>
              <a:rPr lang="en-US" altLang="en-US" sz="2800"/>
              <a:t>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 don’t show imports in the examples below.</a:t>
            </a:r>
          </a:p>
        </p:txBody>
      </p:sp>
    </p:spTree>
    <p:extLst>
      <p:ext uri="{BB962C8B-B14F-4D97-AF65-F5344CB8AC3E}">
        <p14:creationId xmlns:p14="http://schemas.microsoft.com/office/powerpoint/2010/main" val="3085222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Streams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04800" y="3276600"/>
            <a:ext cx="19050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Host Machine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ASCII?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EBCDIC?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657600" y="2209800"/>
            <a:ext cx="17526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InputStream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57600" y="4876800"/>
            <a:ext cx="17526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OutputStream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858000" y="3276600"/>
            <a:ext cx="19050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Java Program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Using Bytes</a:t>
            </a: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V="1">
            <a:off x="2209800" y="2667000"/>
            <a:ext cx="14478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410200" y="2667000"/>
            <a:ext cx="13716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V="1">
            <a:off x="5410200" y="4267200"/>
            <a:ext cx="14478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2209800" y="4267200"/>
            <a:ext cx="13716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3276600" y="3276600"/>
            <a:ext cx="28176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These classes are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tailored to a specific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host machine.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5851525" y="2400300"/>
            <a:ext cx="654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byte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5867400" y="4662488"/>
            <a:ext cx="654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byte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V="1">
            <a:off x="4495800" y="30480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V="1">
            <a:off x="4495800" y="45720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2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Readers and Writers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04800" y="3657600"/>
            <a:ext cx="19050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Host Machine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ASCII?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EBCDIC?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657600" y="2590800"/>
            <a:ext cx="17526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InputStream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657600" y="5257800"/>
            <a:ext cx="17526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OutputStream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858000" y="3657600"/>
            <a:ext cx="19050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Java Program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Using Unicode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V="1">
            <a:off x="2209800" y="3124200"/>
            <a:ext cx="14478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867400" y="3200400"/>
            <a:ext cx="914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5791200" y="4648200"/>
            <a:ext cx="10668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209800" y="4648200"/>
            <a:ext cx="13716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127750" y="2986088"/>
            <a:ext cx="68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char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203950" y="4876800"/>
            <a:ext cx="68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char</a:t>
            </a: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3048000" y="1828800"/>
            <a:ext cx="2895600" cy="2057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641725" y="1946275"/>
            <a:ext cx="1915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Reader Class</a:t>
            </a:r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3048000" y="4495800"/>
            <a:ext cx="2895600" cy="2057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3657600" y="4572000"/>
            <a:ext cx="1856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Writer Class</a:t>
            </a:r>
          </a:p>
        </p:txBody>
      </p:sp>
    </p:spTree>
    <p:extLst>
      <p:ext uri="{BB962C8B-B14F-4D97-AF65-F5344CB8AC3E}">
        <p14:creationId xmlns:p14="http://schemas.microsoft.com/office/powerpoint/2010/main" val="2332704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23334" y="-125503"/>
            <a:ext cx="9990667" cy="1143000"/>
          </a:xfrm>
        </p:spPr>
        <p:txBody>
          <a:bodyPr/>
          <a:lstStyle/>
          <a:p>
            <a:r>
              <a:rPr lang="en-US" altLang="en-US" sz="3200" dirty="0"/>
              <a:t>#3: Is Java “Platform Independent”?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Yes, to the extent that you, the Java programmer, needn’t care about the platform your code will run 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No, to the extent that the Java I/O classes, the compiler, and any browser your clients use, must be programmed specifically for the host machine.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</a:t>
            </a:r>
            <a:r>
              <a:rPr lang="en-US" altLang="en-US" i="1" dirty="0"/>
              <a:t>not</a:t>
            </a:r>
            <a:r>
              <a:rPr lang="en-US" altLang="en-US" dirty="0"/>
              <a:t> a new idea, just well-hyped </a:t>
            </a:r>
            <a:r>
              <a:rPr lang="en-US" altLang="en-US" dirty="0" smtClean="0"/>
              <a:t>by.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182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838200"/>
          </a:xfrm>
        </p:spPr>
        <p:txBody>
          <a:bodyPr/>
          <a:lstStyle/>
          <a:p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" y="914400"/>
            <a:ext cx="9032409" cy="5638800"/>
          </a:xfrm>
        </p:spPr>
        <p:txBody>
          <a:bodyPr/>
          <a:lstStyle/>
          <a:p>
            <a:r>
              <a:rPr lang="en-US" sz="3200" dirty="0"/>
              <a:t>Java I/O (Input and Output) is used to process the input and produce the output.</a:t>
            </a:r>
          </a:p>
          <a:p>
            <a:endParaRPr lang="en-US" sz="3200" dirty="0"/>
          </a:p>
          <a:p>
            <a:r>
              <a:rPr lang="en-US" sz="3200" dirty="0"/>
              <a:t>Java uses the concept of a stream to make I/O operation fast. The </a:t>
            </a:r>
            <a:r>
              <a:rPr lang="en-US" sz="3200" dirty="0">
                <a:solidFill>
                  <a:srgbClr val="C00000"/>
                </a:solidFill>
              </a:rPr>
              <a:t>java.io</a:t>
            </a:r>
            <a:r>
              <a:rPr lang="en-US" sz="3200" dirty="0"/>
              <a:t> package contains all the classes required for input and output operations.</a:t>
            </a:r>
          </a:p>
          <a:p>
            <a:endParaRPr lang="en-US" sz="3200" dirty="0"/>
          </a:p>
          <a:p>
            <a:r>
              <a:rPr lang="en-US" sz="3200" dirty="0"/>
              <a:t>We can perform file handling in Java by Java I/O API.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6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#4: What Are The Input Sources?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System.in</a:t>
            </a:r>
            <a:r>
              <a:rPr lang="en-US" altLang="en-US" sz="2800"/>
              <a:t>, which is an </a:t>
            </a:r>
            <a:r>
              <a:rPr lang="en-US" altLang="en-US" sz="2800" b="1"/>
              <a:t>InputStream</a:t>
            </a:r>
            <a:r>
              <a:rPr lang="en-US" altLang="en-US" sz="2800"/>
              <a:t> connected to your keyboard. (</a:t>
            </a:r>
            <a:r>
              <a:rPr lang="en-US" altLang="en-US" sz="2800" b="1"/>
              <a:t>System</a:t>
            </a:r>
            <a:r>
              <a:rPr lang="en-US" altLang="en-US" sz="2800"/>
              <a:t> is </a:t>
            </a:r>
            <a:r>
              <a:rPr lang="en-US" altLang="en-US" sz="2800" b="1"/>
              <a:t>public</a:t>
            </a:r>
            <a:r>
              <a:rPr lang="en-US" altLang="en-US" sz="2800"/>
              <a:t>, </a:t>
            </a:r>
            <a:r>
              <a:rPr lang="en-US" altLang="en-US" sz="2800" b="1"/>
              <a:t>static</a:t>
            </a:r>
            <a:r>
              <a:rPr lang="en-US" altLang="en-US" sz="2800"/>
              <a:t> and </a:t>
            </a:r>
            <a:r>
              <a:rPr lang="en-US" altLang="en-US" sz="2800" b="1"/>
              <a:t>final</a:t>
            </a:r>
            <a:r>
              <a:rPr lang="en-US" altLang="en-US" sz="2800"/>
              <a:t>, so it’s always there).</a:t>
            </a:r>
          </a:p>
          <a:p>
            <a:r>
              <a:rPr lang="en-US" altLang="en-US" sz="2800"/>
              <a:t>A file on your local machine.  This is accessed through a </a:t>
            </a:r>
            <a:r>
              <a:rPr lang="en-US" altLang="en-US" sz="2800" b="1"/>
              <a:t>Reader</a:t>
            </a:r>
            <a:r>
              <a:rPr lang="en-US" altLang="en-US" sz="2800"/>
              <a:t> and/or an </a:t>
            </a:r>
            <a:r>
              <a:rPr lang="en-US" altLang="en-US" sz="2800" b="1"/>
              <a:t>InputStream</a:t>
            </a:r>
            <a:r>
              <a:rPr lang="en-US" altLang="en-US" sz="2800"/>
              <a:t>, usually using the </a:t>
            </a:r>
            <a:r>
              <a:rPr lang="en-US" altLang="en-US" sz="2800" b="1"/>
              <a:t>File</a:t>
            </a:r>
            <a:r>
              <a:rPr lang="en-US" altLang="en-US" sz="2800"/>
              <a:t> class.</a:t>
            </a:r>
          </a:p>
          <a:p>
            <a:r>
              <a:rPr lang="en-US" altLang="en-US" sz="2800"/>
              <a:t>Resources on another machine through a </a:t>
            </a:r>
            <a:r>
              <a:rPr lang="en-US" altLang="en-US" sz="2800" b="1"/>
              <a:t>Socket</a:t>
            </a:r>
            <a:r>
              <a:rPr lang="en-US" altLang="en-US" sz="2800"/>
              <a:t>, which can be connected to an </a:t>
            </a:r>
            <a:r>
              <a:rPr lang="en-US" altLang="en-US" sz="2800" b="1"/>
              <a:t>InputStream</a:t>
            </a:r>
            <a:r>
              <a:rPr lang="en-US" altLang="en-US" sz="2800"/>
              <a:t>, and through it, a </a:t>
            </a:r>
            <a:r>
              <a:rPr lang="en-US" altLang="en-US" sz="2800" b="1"/>
              <a:t>Reader</a:t>
            </a:r>
            <a:r>
              <a:rPr lang="en-US" altLang="en-US" sz="2800"/>
              <a:t>.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183885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1020"/>
            <a:ext cx="8229600" cy="1143000"/>
          </a:xfrm>
        </p:spPr>
        <p:txBody>
          <a:bodyPr/>
          <a:lstStyle/>
          <a:p>
            <a:r>
              <a:rPr lang="en-US" altLang="en-US" sz="2400" dirty="0"/>
              <a:t>#5: Why Can’t We Read Directly From These?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126772"/>
            <a:ext cx="8966200" cy="5731228"/>
          </a:xfrm>
        </p:spPr>
        <p:txBody>
          <a:bodyPr/>
          <a:lstStyle/>
          <a:p>
            <a:r>
              <a:rPr lang="en-US" altLang="en-US" dirty="0"/>
              <a:t>We can, but Java provides only “low-level” methods for these types. For example, </a:t>
            </a:r>
            <a:r>
              <a:rPr lang="en-US" altLang="en-US" b="1" dirty="0" err="1"/>
              <a:t>InputStream.read</a:t>
            </a:r>
            <a:r>
              <a:rPr lang="en-US" altLang="en-US" b="1" dirty="0"/>
              <a:t>()</a:t>
            </a:r>
            <a:r>
              <a:rPr lang="en-US" altLang="en-US" dirty="0"/>
              <a:t> just reads a byte… </a:t>
            </a:r>
          </a:p>
          <a:p>
            <a:r>
              <a:rPr lang="en-US" altLang="en-US" dirty="0"/>
              <a:t>It is assumed that in actual use, we will “wrap” a basic input source within another class that provides more capability.</a:t>
            </a:r>
          </a:p>
          <a:p>
            <a:r>
              <a:rPr lang="en-US" altLang="en-US" dirty="0"/>
              <a:t>This “wrapper” class provides the methods that we actually use.</a:t>
            </a:r>
          </a:p>
        </p:txBody>
      </p:sp>
    </p:spTree>
    <p:extLst>
      <p:ext uri="{BB962C8B-B14F-4D97-AF65-F5344CB8AC3E}">
        <p14:creationId xmlns:p14="http://schemas.microsoft.com/office/powerpoint/2010/main" val="346828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[Graphic: Figure 11-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3" y="0"/>
            <a:ext cx="7145816" cy="69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38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“Wrapping”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66355"/>
            <a:ext cx="8001000" cy="4454525"/>
          </a:xfrm>
        </p:spPr>
        <p:txBody>
          <a:bodyPr/>
          <a:lstStyle/>
          <a:p>
            <a:r>
              <a:rPr lang="en-US" altLang="en-US" dirty="0"/>
              <a:t>Input comes in through a stream (bytes), but usually we want to read characters, so “wrap” the stream in a Reader to get characters.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830262" y="2802467"/>
            <a:ext cx="74834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InputStreamReader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isr</a:t>
            </a:r>
            <a:r>
              <a:rPr lang="en-US" altLang="en-US" sz="2000" b="1" dirty="0">
                <a:solidFill>
                  <a:schemeClr val="tx1"/>
                </a:solidFill>
              </a:rPr>
              <a:t> = new </a:t>
            </a:r>
            <a:r>
              <a:rPr lang="en-US" altLang="en-US" sz="2000" b="1" dirty="0" err="1">
                <a:solidFill>
                  <a:schemeClr val="tx1"/>
                </a:solidFill>
              </a:rPr>
              <a:t>InputStreamReader</a:t>
            </a:r>
            <a:r>
              <a:rPr lang="en-US" altLang="en-US" sz="2000" b="1" dirty="0">
                <a:solidFill>
                  <a:schemeClr val="tx1"/>
                </a:solidFill>
              </a:rPr>
              <a:t>(System.in);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</a:rPr>
              <a:t> c;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	while ((c = </a:t>
            </a:r>
            <a:r>
              <a:rPr lang="en-US" altLang="en-US" sz="2000" b="1" dirty="0" err="1">
                <a:solidFill>
                  <a:schemeClr val="tx1"/>
                </a:solidFill>
              </a:rPr>
              <a:t>isr.read</a:t>
            </a:r>
            <a:r>
              <a:rPr lang="en-US" altLang="en-US" sz="2000" b="1" dirty="0">
                <a:solidFill>
                  <a:schemeClr val="tx1"/>
                </a:solidFill>
              </a:rPr>
              <a:t>()) != -1)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</a:rPr>
              <a:t>((char) c);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catch(</a:t>
            </a:r>
            <a:r>
              <a:rPr lang="en-US" altLang="en-US" sz="2000" b="1" dirty="0" err="1">
                <a:solidFill>
                  <a:schemeClr val="tx1"/>
                </a:solidFill>
              </a:rPr>
              <a:t>IOException</a:t>
            </a:r>
            <a:r>
              <a:rPr lang="en-US" altLang="en-US" sz="2000" b="1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711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InputStreamReader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is a bridge between bytes and chars.</a:t>
            </a:r>
          </a:p>
          <a:p>
            <a:r>
              <a:rPr lang="en-US" altLang="en-US"/>
              <a:t>The </a:t>
            </a:r>
            <a:r>
              <a:rPr lang="en-US" altLang="en-US" b="1"/>
              <a:t>read()</a:t>
            </a:r>
            <a:r>
              <a:rPr lang="en-US" altLang="en-US"/>
              <a:t> method returns an </a:t>
            </a:r>
            <a:r>
              <a:rPr lang="en-US" altLang="en-US" b="1"/>
              <a:t>int</a:t>
            </a:r>
            <a:r>
              <a:rPr lang="en-US" altLang="en-US"/>
              <a:t>, which must be cast to a </a:t>
            </a:r>
            <a:r>
              <a:rPr lang="en-US" altLang="en-US" b="1"/>
              <a:t>char</a:t>
            </a:r>
            <a:r>
              <a:rPr lang="en-US" altLang="en-US"/>
              <a:t>.</a:t>
            </a:r>
          </a:p>
          <a:p>
            <a:r>
              <a:rPr lang="en-US" altLang="en-US" b="1"/>
              <a:t>read()</a:t>
            </a:r>
            <a:r>
              <a:rPr lang="en-US" altLang="en-US"/>
              <a:t> returns -1 if the end of the stream has been reached.</a:t>
            </a:r>
          </a:p>
          <a:p>
            <a:r>
              <a:rPr lang="en-US" altLang="en-US"/>
              <a:t>We need more methods to do a better job!</a:t>
            </a:r>
          </a:p>
        </p:txBody>
      </p:sp>
    </p:spTree>
    <p:extLst>
      <p:ext uri="{BB962C8B-B14F-4D97-AF65-F5344CB8AC3E}">
        <p14:creationId xmlns:p14="http://schemas.microsoft.com/office/powerpoint/2010/main" val="1155023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Use a </a:t>
            </a:r>
            <a:r>
              <a:rPr lang="en-US" altLang="en-US" b="1">
                <a:solidFill>
                  <a:schemeClr val="tx1"/>
                </a:solidFill>
              </a:rPr>
              <a:t>BufferedReader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0" y="966355"/>
            <a:ext cx="8869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    </a:t>
            </a:r>
            <a:r>
              <a:rPr lang="en-US" altLang="en-US" sz="2400" b="1" dirty="0">
                <a:solidFill>
                  <a:schemeClr val="tx1"/>
                </a:solidFill>
              </a:rPr>
              <a:t>public static void main(String[] </a:t>
            </a:r>
            <a:r>
              <a:rPr lang="en-US" altLang="en-US" sz="2400" b="1" dirty="0" err="1">
                <a:solidFill>
                  <a:schemeClr val="tx1"/>
                </a:solidFill>
              </a:rPr>
              <a:t>args</a:t>
            </a:r>
            <a:r>
              <a:rPr lang="en-US" altLang="en-US" sz="2400" b="1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</a:t>
            </a:r>
            <a:r>
              <a:rPr lang="en-US" altLang="en-US" sz="2400" b="1" dirty="0" err="1">
                <a:solidFill>
                  <a:schemeClr val="tx1"/>
                </a:solidFill>
              </a:rPr>
              <a:t>BufferedReader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br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    new </a:t>
            </a:r>
            <a:r>
              <a:rPr lang="en-US" altLang="en-US" sz="2400" b="1" dirty="0" err="1">
                <a:solidFill>
                  <a:schemeClr val="tx1"/>
                </a:solidFill>
              </a:rPr>
              <a:t>BufferedReader</a:t>
            </a:r>
            <a:r>
              <a:rPr lang="en-US" altLang="en-US" sz="2400" b="1" dirty="0">
                <a:solidFill>
                  <a:schemeClr val="tx1"/>
                </a:solidFill>
              </a:rPr>
              <a:t>(new </a:t>
            </a:r>
            <a:r>
              <a:rPr lang="en-US" altLang="en-US" sz="2400" b="1" dirty="0" err="1">
                <a:solidFill>
                  <a:schemeClr val="tx1"/>
                </a:solidFill>
              </a:rPr>
              <a:t>InputStreamReader</a:t>
            </a:r>
            <a:r>
              <a:rPr lang="en-US" altLang="en-US" sz="2400" b="1" dirty="0">
                <a:solidFill>
                  <a:schemeClr val="tx1"/>
                </a:solidFill>
              </a:rPr>
              <a:t>(System.in));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String s;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	while ((s = </a:t>
            </a:r>
            <a:r>
              <a:rPr lang="en-US" altLang="en-US" sz="2400" b="1" dirty="0" err="1">
                <a:solidFill>
                  <a:schemeClr val="tx1"/>
                </a:solidFill>
              </a:rPr>
              <a:t>br.readLine</a:t>
            </a:r>
            <a:r>
              <a:rPr lang="en-US" altLang="en-US" sz="2400" b="1" dirty="0">
                <a:solidFill>
                  <a:schemeClr val="tx1"/>
                </a:solidFill>
              </a:rPr>
              <a:t>()).length() != 0)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24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</a:rPr>
              <a:t>(s);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catch(</a:t>
            </a:r>
            <a:r>
              <a:rPr lang="en-US" altLang="en-US" sz="2400" b="1" dirty="0" err="1">
                <a:solidFill>
                  <a:schemeClr val="tx1"/>
                </a:solidFill>
              </a:rPr>
              <a:t>IOException</a:t>
            </a:r>
            <a:r>
              <a:rPr lang="en-US" altLang="en-US" sz="2400" b="1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58644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“Transparent Enclosure”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436667" y="2971800"/>
            <a:ext cx="20786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solidFill>
                  <a:schemeClr val="tx1"/>
                </a:solidFill>
              </a:rPr>
              <a:t>System.in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</a:rPr>
              <a:t>(InputStream)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4317115" y="2930525"/>
            <a:ext cx="2286000" cy="1066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3783715" y="2092325"/>
            <a:ext cx="3352800" cy="2286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240915" y="2362200"/>
            <a:ext cx="2830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InputStreamReader</a:t>
            </a:r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3326515" y="1254125"/>
            <a:ext cx="4267200" cy="3581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453640" y="1524000"/>
            <a:ext cx="2298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BufferedReader</a:t>
            </a: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6222115" y="3844925"/>
            <a:ext cx="114300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6739640" y="5105400"/>
            <a:ext cx="2356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an abstract class</a:t>
            </a: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 flipV="1">
            <a:off x="2793115" y="2930525"/>
            <a:ext cx="1447800" cy="1295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862840" y="4343400"/>
            <a:ext cx="29963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adds read()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“looks like” a Stream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“looks like” a Reader</a:t>
            </a: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 flipV="1">
            <a:off x="2488315" y="1787525"/>
            <a:ext cx="19050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278515" y="1676400"/>
            <a:ext cx="29963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1"/>
                </a:solidFill>
              </a:rPr>
              <a:t>adds readLine()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and buffering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“looks like” a Stream</a:t>
            </a:r>
          </a:p>
          <a:p>
            <a:r>
              <a:rPr lang="en-US" altLang="en-US" sz="2400">
                <a:solidFill>
                  <a:schemeClr val="tx1"/>
                </a:solidFill>
              </a:rPr>
              <a:t>“looks like” a Reader</a:t>
            </a:r>
          </a:p>
        </p:txBody>
      </p:sp>
    </p:spTree>
    <p:extLst>
      <p:ext uri="{BB962C8B-B14F-4D97-AF65-F5344CB8AC3E}">
        <p14:creationId xmlns:p14="http://schemas.microsoft.com/office/powerpoint/2010/main" val="2071359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Reading From a File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same idea works, except we need to use a </a:t>
            </a:r>
            <a:r>
              <a:rPr lang="en-US" altLang="en-US" b="1" dirty="0" err="1"/>
              <a:t>FileInputStream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Its constructor takes a string containing the file pathname.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30250" y="2803525"/>
            <a:ext cx="76835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</a:rPr>
              <a:t>) throws </a:t>
            </a:r>
            <a:r>
              <a:rPr lang="en-US" altLang="en-US" sz="2000" b="1" dirty="0" err="1">
                <a:solidFill>
                  <a:schemeClr val="tx1"/>
                </a:solidFill>
              </a:rPr>
              <a:t>IOException</a:t>
            </a:r>
            <a:r>
              <a:rPr lang="en-US" altLang="en-US" sz="2000" b="1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InputStreamReader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isr</a:t>
            </a:r>
            <a:r>
              <a:rPr lang="en-US" altLang="en-US" sz="2000" b="1" dirty="0">
                <a:solidFill>
                  <a:schemeClr val="tx1"/>
                </a:solidFill>
              </a:rPr>
              <a:t> = new 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InputStreamReader</a:t>
            </a:r>
            <a:r>
              <a:rPr lang="en-US" altLang="en-US" sz="2000" b="1" dirty="0">
                <a:solidFill>
                  <a:schemeClr val="tx1"/>
                </a:solidFill>
              </a:rPr>
              <a:t>(new </a:t>
            </a:r>
            <a:r>
              <a:rPr lang="en-US" altLang="en-US" sz="2000" b="1" dirty="0" err="1">
                <a:solidFill>
                  <a:schemeClr val="tx1"/>
                </a:solidFill>
              </a:rPr>
              <a:t>FileInputStream</a:t>
            </a:r>
            <a:r>
              <a:rPr lang="en-US" altLang="en-US" sz="2000" b="1" dirty="0">
                <a:solidFill>
                  <a:schemeClr val="tx1"/>
                </a:solidFill>
              </a:rPr>
              <a:t>("FileInput.java"));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</a:rPr>
              <a:t> c;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while ((c = </a:t>
            </a:r>
            <a:r>
              <a:rPr lang="en-US" altLang="en-US" sz="2000" b="1" dirty="0" err="1">
                <a:solidFill>
                  <a:schemeClr val="tx1"/>
                </a:solidFill>
              </a:rPr>
              <a:t>isr.read</a:t>
            </a:r>
            <a:r>
              <a:rPr lang="en-US" altLang="en-US" sz="2000" b="1" dirty="0">
                <a:solidFill>
                  <a:schemeClr val="tx1"/>
                </a:solidFill>
              </a:rPr>
              <a:t>()) != -1)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</a:rPr>
              <a:t>((char) c);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isr.close</a:t>
            </a:r>
            <a:r>
              <a:rPr lang="en-US" altLang="en-US" sz="20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}</a:t>
            </a:r>
          </a:p>
          <a:p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96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From a File (cont.)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Here we check for a -1, indicating we’ve reached the end of the file.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This works just fine if the file to be read is in the same directory as the class file, but an absolute path name is safer.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</a:t>
            </a:r>
            <a:r>
              <a:rPr lang="en-US" altLang="en-US" sz="2800" b="1"/>
              <a:t>read()</a:t>
            </a:r>
            <a:r>
              <a:rPr lang="en-US" altLang="en-US" sz="2800"/>
              <a:t> method can throw an </a:t>
            </a:r>
            <a:r>
              <a:rPr lang="en-US" altLang="en-US" sz="2800" b="1"/>
              <a:t>IOException</a:t>
            </a:r>
            <a:r>
              <a:rPr lang="en-US" altLang="en-US" sz="2800"/>
              <a:t>, and the </a:t>
            </a:r>
            <a:r>
              <a:rPr lang="en-US" altLang="en-US" sz="2800" b="1"/>
              <a:t>FileInputStream</a:t>
            </a:r>
            <a:r>
              <a:rPr lang="en-US" altLang="en-US" sz="2800"/>
              <a:t> constructor can throw a </a:t>
            </a:r>
            <a:r>
              <a:rPr lang="en-US" altLang="en-US" sz="2800" b="1"/>
              <a:t>FileNotFoundException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Instead of using a try-catch construction, this example shows main() declaring that it throws </a:t>
            </a:r>
            <a:r>
              <a:rPr lang="en-US" altLang="en-US" sz="2800" b="1"/>
              <a:t>IOException</a:t>
            </a:r>
            <a:r>
              <a:rPr lang="en-US" altLang="en-US" sz="2800"/>
              <a:t>.  This is a “dirty trick”.</a:t>
            </a:r>
          </a:p>
        </p:txBody>
      </p:sp>
    </p:spTree>
    <p:extLst>
      <p:ext uri="{BB962C8B-B14F-4D97-AF65-F5344CB8AC3E}">
        <p14:creationId xmlns:p14="http://schemas.microsoft.com/office/powerpoint/2010/main" val="1176531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Input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156325" y="1641475"/>
            <a:ext cx="18975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All of these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return bytes!</a:t>
            </a:r>
          </a:p>
        </p:txBody>
      </p:sp>
      <p:pic>
        <p:nvPicPr>
          <p:cNvPr id="13320" name="Picture 8" descr="defa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6355"/>
            <a:ext cx="6781800" cy="52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3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838200"/>
          </a:xfrm>
        </p:spPr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" y="914400"/>
            <a:ext cx="9032409" cy="5638800"/>
          </a:xfrm>
        </p:spPr>
        <p:txBody>
          <a:bodyPr/>
          <a:lstStyle/>
          <a:p>
            <a:r>
              <a:rPr lang="en-US" sz="3200" dirty="0"/>
              <a:t>A stream is a sequence of data. In Java, a stream is composed of bytes. It's called a stream because it is like a stream of water that continues to flow.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Java, 3 streams are created for us automatically. All these streams are attached with the console.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System.out</a:t>
            </a:r>
            <a:r>
              <a:rPr lang="en-US" dirty="0"/>
              <a:t>: standard output </a:t>
            </a:r>
            <a:r>
              <a:rPr lang="en-US" dirty="0" smtClean="0"/>
              <a:t>stream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"simple message"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  <a:endParaRPr lang="en-US" dirty="0" smtClean="0"/>
          </a:p>
          <a:p>
            <a:pPr lvl="1"/>
            <a:r>
              <a:rPr lang="en-US" dirty="0" smtClean="0"/>
              <a:t>2) System.in: standard input stream</a:t>
            </a:r>
          </a:p>
          <a:p>
            <a:pPr lvl="2"/>
            <a:r>
              <a:rPr lang="en-US" sz="18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System.in.read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US" sz="1800" dirty="0">
                <a:solidFill>
                  <a:srgbClr val="008200"/>
                </a:solidFill>
                <a:latin typeface="verdana" panose="020B0604030504040204" pitchFamily="34" charset="0"/>
              </a:rPr>
              <a:t>//returns ASCII code of 1st character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1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en-US" sz="18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sz="1800" b="1" dirty="0">
                <a:solidFill>
                  <a:srgbClr val="006699"/>
                </a:solidFill>
                <a:latin typeface="verdana" panose="020B0604030504040204" pitchFamily="34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800" dirty="0">
                <a:solidFill>
                  <a:srgbClr val="008200"/>
                </a:solidFill>
                <a:latin typeface="verdana" panose="020B0604030504040204" pitchFamily="34" charset="0"/>
              </a:rPr>
              <a:t>//will print the character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dirty="0" err="1"/>
              <a:t>System.err</a:t>
            </a:r>
            <a:r>
              <a:rPr lang="en-US" dirty="0"/>
              <a:t>: standard error </a:t>
            </a:r>
            <a:r>
              <a:rPr lang="en-US" dirty="0" smtClean="0"/>
              <a:t>stream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System.err.println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"error message"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5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FilterInputStream</a:t>
            </a:r>
            <a:r>
              <a:rPr lang="en-US" altLang="en-US"/>
              <a:t> JavaDoc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dirty="0" err="1"/>
              <a:t>FilterInputStream</a:t>
            </a:r>
            <a:r>
              <a:rPr lang="en-US" altLang="en-US" sz="2800" dirty="0"/>
              <a:t> contains some other input stream, which it uses as its basic source of data, possibly transforming the data along the way or providing additional functionality.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The class </a:t>
            </a:r>
            <a:r>
              <a:rPr lang="en-US" altLang="en-US" sz="2800" dirty="0" err="1"/>
              <a:t>FilterInputStream</a:t>
            </a:r>
            <a:r>
              <a:rPr lang="en-US" altLang="en-US" sz="2800" dirty="0"/>
              <a:t> itself simply overrides all methods of </a:t>
            </a:r>
            <a:r>
              <a:rPr lang="en-US" altLang="en-US" sz="2800" dirty="0" err="1"/>
              <a:t>InputStream</a:t>
            </a:r>
            <a:r>
              <a:rPr lang="en-US" altLang="en-US" sz="2800" dirty="0"/>
              <a:t> with versions that pass all requests to the contained input stream.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Subclasses of </a:t>
            </a:r>
            <a:r>
              <a:rPr lang="en-US" altLang="en-US" sz="2800" dirty="0" err="1"/>
              <a:t>FilterInputStream</a:t>
            </a:r>
            <a:r>
              <a:rPr lang="en-US" altLang="en-US" sz="2800" dirty="0"/>
              <a:t> may further override some of these methods and may also provide additional methods and fields.</a:t>
            </a:r>
          </a:p>
        </p:txBody>
      </p:sp>
    </p:spTree>
    <p:extLst>
      <p:ext uri="{BB962C8B-B14F-4D97-AF65-F5344CB8AC3E}">
        <p14:creationId xmlns:p14="http://schemas.microsoft.com/office/powerpoint/2010/main" val="2088078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Readers</a:t>
            </a:r>
          </a:p>
        </p:txBody>
      </p:sp>
      <p:pic>
        <p:nvPicPr>
          <p:cNvPr id="15363" name="Picture 3" descr="defa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892"/>
            <a:ext cx="6629400" cy="53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32525" y="1793875"/>
            <a:ext cx="1879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These return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chars!</a:t>
            </a:r>
          </a:p>
        </p:txBody>
      </p:sp>
    </p:spTree>
    <p:extLst>
      <p:ext uri="{BB962C8B-B14F-4D97-AF65-F5344CB8AC3E}">
        <p14:creationId xmlns:p14="http://schemas.microsoft.com/office/powerpoint/2010/main" val="2721287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 Saw These Last Time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BufferedReader br =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        new BufferedReader(new InputStreamReader(System.in));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InputStreamReader isr = new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        InputStreamReader(new FileInputStream("FileInput.java")); //slow: unbuffered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This is easier (if we’re happy with the default character encoding and buffer size: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InputStreamReader isr = new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        FileReader(" FileInput.java");</a:t>
            </a:r>
          </a:p>
        </p:txBody>
      </p:sp>
    </p:spTree>
    <p:extLst>
      <p:ext uri="{BB962C8B-B14F-4D97-AF65-F5344CB8AC3E}">
        <p14:creationId xmlns:p14="http://schemas.microsoft.com/office/powerpoint/2010/main" val="858698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OutputStream</a:t>
            </a:r>
            <a:r>
              <a:rPr lang="en-US" altLang="en-US">
                <a:solidFill>
                  <a:schemeClr val="tx1"/>
                </a:solidFill>
              </a:rPr>
              <a:t>s and </a:t>
            </a:r>
            <a:r>
              <a:rPr lang="en-US" altLang="en-US" b="1">
                <a:solidFill>
                  <a:schemeClr val="tx1"/>
                </a:solidFill>
              </a:rPr>
              <a:t>Writer</a:t>
            </a:r>
            <a:r>
              <a:rPr lang="en-US" alt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5008"/>
            <a:ext cx="7772400" cy="4454525"/>
          </a:xfrm>
        </p:spPr>
        <p:txBody>
          <a:bodyPr/>
          <a:lstStyle/>
          <a:p>
            <a:r>
              <a:rPr lang="en-US" altLang="en-US" dirty="0"/>
              <a:t>Basically, a “mirror image” of </a:t>
            </a:r>
            <a:r>
              <a:rPr lang="en-US" altLang="en-US" b="1" dirty="0" err="1"/>
              <a:t>InputStream</a:t>
            </a:r>
            <a:r>
              <a:rPr lang="en-US" altLang="en-US" dirty="0" err="1"/>
              <a:t>s</a:t>
            </a:r>
            <a:r>
              <a:rPr lang="en-US" altLang="en-US" dirty="0"/>
              <a:t> and </a:t>
            </a:r>
            <a:r>
              <a:rPr lang="en-US" altLang="en-US" b="1" dirty="0"/>
              <a:t>Reader</a:t>
            </a:r>
            <a:r>
              <a:rPr lang="en-US" altLang="en-US" dirty="0"/>
              <a:t>s.</a:t>
            </a:r>
          </a:p>
          <a:p>
            <a:r>
              <a:rPr lang="en-US" altLang="en-US" dirty="0"/>
              <a:t>Wrapping is the same, e.g.,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13991" y="2861734"/>
            <a:ext cx="76442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err="1">
                <a:solidFill>
                  <a:schemeClr val="tx1"/>
                </a:solidFill>
              </a:rPr>
              <a:t>BufferedWriter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bw</a:t>
            </a:r>
            <a:r>
              <a:rPr lang="en-US" altLang="en-US" sz="2000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    new </a:t>
            </a:r>
            <a:r>
              <a:rPr lang="en-US" altLang="en-US" sz="2000" dirty="0" err="1">
                <a:solidFill>
                  <a:schemeClr val="tx1"/>
                </a:solidFill>
              </a:rPr>
              <a:t>BufferedWriter</a:t>
            </a:r>
            <a:r>
              <a:rPr lang="en-US" altLang="en-US" sz="2000" dirty="0">
                <a:solidFill>
                  <a:schemeClr val="tx1"/>
                </a:solidFill>
              </a:rPr>
              <a:t>(new </a:t>
            </a:r>
            <a:r>
              <a:rPr lang="en-US" altLang="en-US" sz="2000" dirty="0" err="1">
                <a:solidFill>
                  <a:schemeClr val="tx1"/>
                </a:solidFill>
              </a:rPr>
              <a:t>OutputStreamWriter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</a:rPr>
              <a:t>System.out</a:t>
            </a:r>
            <a:r>
              <a:rPr lang="en-US" altLang="en-US" sz="2000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String s;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	while ((s = </a:t>
            </a:r>
            <a:r>
              <a:rPr lang="en-US" altLang="en-US" sz="2000" dirty="0" err="1">
                <a:solidFill>
                  <a:schemeClr val="tx1"/>
                </a:solidFill>
              </a:rPr>
              <a:t>br.readLine</a:t>
            </a:r>
            <a:r>
              <a:rPr lang="en-US" altLang="en-US" sz="2000" dirty="0">
                <a:solidFill>
                  <a:schemeClr val="tx1"/>
                </a:solidFill>
              </a:rPr>
              <a:t>()).length() != 0) {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        </a:t>
            </a:r>
            <a:r>
              <a:rPr lang="en-US" altLang="en-US" sz="2000" dirty="0" err="1">
                <a:solidFill>
                  <a:schemeClr val="tx1"/>
                </a:solidFill>
              </a:rPr>
              <a:t>bw.write</a:t>
            </a:r>
            <a:r>
              <a:rPr lang="en-US" altLang="en-US" sz="2000" dirty="0">
                <a:solidFill>
                  <a:schemeClr val="tx1"/>
                </a:solidFill>
              </a:rPr>
              <a:t>(s, 0, </a:t>
            </a:r>
            <a:r>
              <a:rPr lang="en-US" altLang="en-US" sz="2000" dirty="0" err="1">
                <a:solidFill>
                  <a:schemeClr val="tx1"/>
                </a:solidFill>
              </a:rPr>
              <a:t>s.length</a:t>
            </a:r>
            <a:r>
              <a:rPr lang="en-US" altLang="en-US" sz="20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        </a:t>
            </a:r>
            <a:r>
              <a:rPr lang="en-US" altLang="en-US" sz="2000" dirty="0" err="1">
                <a:solidFill>
                  <a:schemeClr val="tx1"/>
                </a:solidFill>
              </a:rPr>
              <a:t>bw.newLine</a:t>
            </a:r>
            <a:r>
              <a:rPr lang="en-US" altLang="en-US" sz="2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        </a:t>
            </a:r>
            <a:r>
              <a:rPr lang="en-US" altLang="en-US" sz="2000" dirty="0" err="1">
                <a:solidFill>
                  <a:schemeClr val="tx1"/>
                </a:solidFill>
              </a:rPr>
              <a:t>bw.flush</a:t>
            </a:r>
            <a:r>
              <a:rPr lang="en-US" altLang="en-US" sz="2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	}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13566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FileWriter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Again, basically the same. The constructors are</a:t>
            </a:r>
          </a:p>
          <a:p>
            <a:pPr lvl="1"/>
            <a:r>
              <a:rPr lang="en-US" altLang="en-US" sz="2400" b="1" dirty="0" err="1"/>
              <a:t>FileWriter</a:t>
            </a:r>
            <a:r>
              <a:rPr lang="en-US" altLang="en-US" sz="2400" b="1" dirty="0"/>
              <a:t>(File file)</a:t>
            </a:r>
          </a:p>
          <a:p>
            <a:pPr lvl="1"/>
            <a:r>
              <a:rPr lang="en-US" altLang="en-US" sz="2400" b="1" dirty="0" err="1"/>
              <a:t>FileWriter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FileDescriptor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)</a:t>
            </a:r>
          </a:p>
          <a:p>
            <a:pPr lvl="1"/>
            <a:r>
              <a:rPr lang="en-US" altLang="en-US" sz="2400" b="1" dirty="0" err="1"/>
              <a:t>FileWriter</a:t>
            </a:r>
            <a:r>
              <a:rPr lang="en-US" altLang="en-US" sz="2400" b="1" dirty="0"/>
              <a:t>(String s)</a:t>
            </a:r>
          </a:p>
          <a:p>
            <a:pPr lvl="1"/>
            <a:r>
              <a:rPr lang="en-US" altLang="en-US" sz="2400" b="1" dirty="0" err="1"/>
              <a:t>FileWriter</a:t>
            </a:r>
            <a:r>
              <a:rPr lang="en-US" altLang="en-US" sz="2400" b="1" dirty="0"/>
              <a:t>(String s, </a:t>
            </a:r>
            <a:r>
              <a:rPr lang="en-US" altLang="en-US" sz="2400" b="1" dirty="0" err="1"/>
              <a:t>boolean</a:t>
            </a:r>
            <a:r>
              <a:rPr lang="en-US" altLang="en-US" sz="2400" b="1" dirty="0"/>
              <a:t> append)</a:t>
            </a:r>
          </a:p>
          <a:p>
            <a:r>
              <a:rPr lang="en-US" altLang="en-US" sz="2800" dirty="0"/>
              <a:t>The last one allows appending, rather than writing to the beginning (and erasing an existing file!).</a:t>
            </a:r>
          </a:p>
          <a:p>
            <a:r>
              <a:rPr lang="en-US" altLang="en-US" sz="2800" dirty="0"/>
              <a:t>These </a:t>
            </a:r>
            <a:r>
              <a:rPr lang="en-US" altLang="en-US" sz="2800" i="1" dirty="0"/>
              <a:t>will</a:t>
            </a:r>
            <a:r>
              <a:rPr lang="en-US" altLang="en-US" sz="2800" dirty="0"/>
              <a:t> create files</a:t>
            </a:r>
            <a:r>
              <a:rPr lang="en-US" altLang="en-US" sz="2800" dirty="0" smtClean="0"/>
              <a:t>!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6977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900" y="879471"/>
            <a:ext cx="771044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TextFileReadingExample1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reader =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((character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reader.read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-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character);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800"/>
            <a:ext cx="9048750" cy="869517"/>
          </a:xfrm>
        </p:spPr>
        <p:txBody>
          <a:bodyPr/>
          <a:lstStyle/>
          <a:p>
            <a:r>
              <a:rPr lang="en-US" sz="3200" dirty="0" smtClean="0"/>
              <a:t>Alternate way of Reading a Text File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8900" y="725574"/>
            <a:ext cx="7954101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TextFileReadingExample2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reader 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(reader);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line;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((line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bufferedReader.readLine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7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9555"/>
            <a:ext cx="9048750" cy="869517"/>
          </a:xfrm>
        </p:spPr>
        <p:txBody>
          <a:bodyPr/>
          <a:lstStyle/>
          <a:p>
            <a:r>
              <a:rPr lang="en-US" dirty="0" smtClean="0"/>
              <a:t>Writing to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6866" y="1443192"/>
            <a:ext cx="847026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TextFileWritingExample1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writer =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"\r\n"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// write new line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"Good Bye!"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" y="789962"/>
            <a:ext cx="9567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Fira Mono"/>
              </a:rPr>
              <a:t>/** * Use </a:t>
            </a:r>
            <a:r>
              <a:rPr lang="en-GB" dirty="0" err="1">
                <a:solidFill>
                  <a:schemeClr val="tx1"/>
                </a:solidFill>
                <a:latin typeface="Fira Mono"/>
              </a:rPr>
              <a:t>FileWriter</a:t>
            </a:r>
            <a:r>
              <a:rPr lang="en-GB" dirty="0">
                <a:solidFill>
                  <a:schemeClr val="tx1"/>
                </a:solidFill>
                <a:latin typeface="Fira Mono"/>
              </a:rPr>
              <a:t> when number of write operations are less * </a:t>
            </a:r>
            <a:r>
              <a:rPr lang="en-GB" dirty="0" smtClean="0">
                <a:solidFill>
                  <a:schemeClr val="tx1"/>
                </a:solidFill>
                <a:latin typeface="Fira Mono"/>
              </a:rPr>
              <a:t>*/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78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1600"/>
            <a:ext cx="9048750" cy="869517"/>
          </a:xfrm>
        </p:spPr>
        <p:txBody>
          <a:bodyPr/>
          <a:lstStyle/>
          <a:p>
            <a:r>
              <a:rPr lang="en-US" sz="2800" dirty="0" smtClean="0"/>
              <a:t>Alternate way of Writing to a Text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7184" y="1413669"/>
            <a:ext cx="8976816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TextFileWritingExample2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writer =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(writer);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bufferedWriter.newLine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"See You Again!"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5783"/>
            <a:ext cx="10803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Fira Mono"/>
              </a:rPr>
              <a:t>  /** </a:t>
            </a:r>
            <a:r>
              <a:rPr lang="en-GB" dirty="0">
                <a:solidFill>
                  <a:schemeClr val="tx1"/>
                </a:solidFill>
                <a:latin typeface="Fira Mono"/>
              </a:rPr>
              <a:t>* Use </a:t>
            </a:r>
            <a:r>
              <a:rPr lang="en-GB" dirty="0" err="1">
                <a:solidFill>
                  <a:schemeClr val="tx1"/>
                </a:solidFill>
                <a:latin typeface="Fira Mono"/>
              </a:rPr>
              <a:t>BufferedWriter</a:t>
            </a:r>
            <a:r>
              <a:rPr lang="en-GB" dirty="0">
                <a:solidFill>
                  <a:schemeClr val="tx1"/>
                </a:solidFill>
                <a:latin typeface="Fira Mono"/>
              </a:rPr>
              <a:t> when number of write operations are </a:t>
            </a:r>
            <a:r>
              <a:rPr lang="en-GB" dirty="0" smtClean="0">
                <a:solidFill>
                  <a:schemeClr val="tx1"/>
                </a:solidFill>
                <a:latin typeface="Fira Mono"/>
              </a:rPr>
              <a:t>more</a:t>
            </a:r>
          </a:p>
          <a:p>
            <a:r>
              <a:rPr lang="en-GB" dirty="0">
                <a:solidFill>
                  <a:schemeClr val="tx1"/>
                </a:solidFill>
                <a:latin typeface="Fira Mono"/>
              </a:rPr>
              <a:t> * </a:t>
            </a:r>
            <a:r>
              <a:rPr lang="en-GB" dirty="0" smtClean="0">
                <a:solidFill>
                  <a:schemeClr val="tx1"/>
                </a:solidFill>
                <a:latin typeface="Fira Mono"/>
              </a:rPr>
              <a:t>It </a:t>
            </a:r>
            <a:r>
              <a:rPr lang="en-GB" dirty="0">
                <a:solidFill>
                  <a:schemeClr val="tx1"/>
                </a:solidFill>
                <a:latin typeface="Fira Mono"/>
              </a:rPr>
              <a:t>uses internal buffer to reduce real IO operations and saves time  */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1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Reading Materials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66355"/>
            <a:ext cx="8763000" cy="4525963"/>
          </a:xfrm>
        </p:spPr>
        <p:txBody>
          <a:bodyPr/>
          <a:lstStyle/>
          <a:p>
            <a:r>
              <a:rPr lang="en-US" altLang="en-US" sz="2400" dirty="0"/>
              <a:t>Chapter </a:t>
            </a:r>
            <a:r>
              <a:rPr lang="en-US" altLang="en-US" sz="2400" dirty="0" smtClean="0"/>
              <a:t>13 </a:t>
            </a:r>
            <a:r>
              <a:rPr lang="en-US" altLang="en-US" sz="2200" dirty="0" smtClean="0"/>
              <a:t>of </a:t>
            </a:r>
            <a:r>
              <a:rPr lang="en-US" altLang="en-US" sz="2200" dirty="0"/>
              <a:t>your text book</a:t>
            </a:r>
            <a:r>
              <a:rPr lang="en-US" altLang="en-US" sz="2200" dirty="0" smtClean="0"/>
              <a:t>.</a:t>
            </a:r>
          </a:p>
          <a:p>
            <a:pPr>
              <a:buFontTx/>
              <a:buNone/>
            </a:pPr>
            <a:endParaRPr lang="en-US" alt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C71E-2290-4EF6-9888-B9ABDECB6AEA}" type="datetime1">
              <a:rPr lang="en-US" altLang="en-US" smtClean="0"/>
              <a:t>1/2/2021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1CD2-760B-4F14-80D5-3E5BC49B95A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16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Input/Output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I/O libraries are hard to design, and everyone can find something to complain about.</a:t>
            </a:r>
          </a:p>
          <a:p>
            <a:r>
              <a:rPr lang="en-US" altLang="en-US" dirty="0"/>
              <a:t>Java’s I/O library is extensive, and it seems like you need to know 100 things before you can start using it.</a:t>
            </a:r>
          </a:p>
          <a:p>
            <a:r>
              <a:rPr lang="en-US" altLang="en-US" dirty="0"/>
              <a:t>Today, let’s learn just five things and still do something useful.</a:t>
            </a:r>
          </a:p>
        </p:txBody>
      </p:sp>
    </p:spTree>
    <p:extLst>
      <p:ext uri="{BB962C8B-B14F-4D97-AF65-F5344CB8AC3E}">
        <p14:creationId xmlns:p14="http://schemas.microsoft.com/office/powerpoint/2010/main" val="1525088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444AA6-B64A-45CA-BD07-BE8E21ACB813}" type="datetime1">
              <a:rPr lang="en-US"/>
              <a:pPr eaLnBrk="1" hangingPunct="1"/>
              <a:t>1/2/2021</a:t>
            </a:fld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8B6070-C56A-41C4-8C90-7C938EE1DD8F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latin typeface="Times New Roman" pitchFamily="18" charset="0"/>
              </a:rPr>
              <a:t>File Class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66355"/>
            <a:ext cx="8382000" cy="4876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</a:rPr>
              <a:t>Belongs to java.io.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</a:rPr>
              <a:t>It is used to obtain or manipulate the information associated with a disk file.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</a:rPr>
              <a:t>A directory in java is treated simply as a </a:t>
            </a:r>
            <a:r>
              <a:rPr lang="en-US" sz="2800" b="1" dirty="0" smtClean="0">
                <a:latin typeface="Times New Roman" pitchFamily="18" charset="0"/>
              </a:rPr>
              <a:t>File</a:t>
            </a:r>
            <a:r>
              <a:rPr lang="en-US" sz="2800" dirty="0" smtClean="0">
                <a:latin typeface="Times New Roman" pitchFamily="18" charset="0"/>
              </a:rPr>
              <a:t> object with one additional property- a list of file name can be examined by the </a:t>
            </a:r>
            <a:r>
              <a:rPr lang="en-US" sz="2800" b="1" dirty="0" smtClean="0">
                <a:latin typeface="Times New Roman" pitchFamily="18" charset="0"/>
              </a:rPr>
              <a:t>list()</a:t>
            </a:r>
            <a:r>
              <a:rPr lang="en-US" sz="2800" dirty="0" smtClean="0">
                <a:latin typeface="Times New Roman" pitchFamily="18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150157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B677D1-53A6-4F16-9B52-C9892F9D89B2}" type="datetime1">
              <a:rPr lang="en-US"/>
              <a:pPr eaLnBrk="1" hangingPunct="1"/>
              <a:t>1/2/2021</a:t>
            </a:fld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49E705-1607-4295-9EA2-7546D7120D1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Constructors of File Class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File (String </a:t>
            </a:r>
            <a:r>
              <a:rPr lang="en-US" sz="2800" i="1" dirty="0" err="1" smtClean="0">
                <a:latin typeface="Times New Roman" pitchFamily="18" charset="0"/>
              </a:rPr>
              <a:t>directoryPath</a:t>
            </a:r>
            <a:r>
              <a:rPr lang="en-US" sz="2800" dirty="0" smtClean="0">
                <a:latin typeface="Times New Roman" pitchFamily="18" charset="0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</a:t>
            </a:r>
            <a:r>
              <a:rPr lang="en-US" sz="2800" u="sng" dirty="0" smtClean="0">
                <a:latin typeface="Times New Roman" pitchFamily="18" charset="0"/>
              </a:rPr>
              <a:t>Example: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File f1 = new File(“/java”);</a:t>
            </a:r>
          </a:p>
          <a:p>
            <a:pPr marL="533400" indent="-533400" eaLnBrk="1" hangingPunct="1">
              <a:buFont typeface="Wingdings" pitchFamily="2" charset="2"/>
              <a:buAutoNum type="arabicPeriod" startAt="2"/>
            </a:pPr>
            <a:r>
              <a:rPr lang="en-US" sz="2800" dirty="0" smtClean="0">
                <a:latin typeface="Times New Roman" pitchFamily="18" charset="0"/>
              </a:rPr>
              <a:t>File (String </a:t>
            </a:r>
            <a:r>
              <a:rPr lang="en-US" sz="2800" i="1" dirty="0" err="1" smtClean="0">
                <a:latin typeface="Times New Roman" pitchFamily="18" charset="0"/>
              </a:rPr>
              <a:t>directoryPath</a:t>
            </a:r>
            <a:r>
              <a:rPr lang="en-US" sz="2800" dirty="0" smtClean="0">
                <a:latin typeface="Times New Roman" pitchFamily="18" charset="0"/>
              </a:rPr>
              <a:t>, String </a:t>
            </a:r>
            <a:r>
              <a:rPr lang="en-US" sz="2800" i="1" dirty="0" smtClean="0">
                <a:latin typeface="Times New Roman" pitchFamily="18" charset="0"/>
              </a:rPr>
              <a:t>filename</a:t>
            </a:r>
            <a:r>
              <a:rPr lang="en-US" sz="2800" dirty="0" smtClean="0">
                <a:latin typeface="Times New Roman" pitchFamily="18" charset="0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</a:t>
            </a:r>
            <a:r>
              <a:rPr lang="en-US" sz="2800" u="sng" dirty="0" smtClean="0">
                <a:latin typeface="Times New Roman" pitchFamily="18" charset="0"/>
              </a:rPr>
              <a:t>Example: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File f2 = new File(“/java”, “image.java”);</a:t>
            </a:r>
          </a:p>
          <a:p>
            <a:pPr marL="533400" indent="-533400" eaLnBrk="1" hangingPunct="1">
              <a:buFont typeface="Wingdings" pitchFamily="2" charset="2"/>
              <a:buAutoNum type="arabicPeriod" startAt="3"/>
            </a:pPr>
            <a:r>
              <a:rPr lang="en-US" sz="2800" dirty="0" smtClean="0">
                <a:latin typeface="Times New Roman" pitchFamily="18" charset="0"/>
              </a:rPr>
              <a:t>File (File </a:t>
            </a:r>
            <a:r>
              <a:rPr lang="en-US" sz="2800" i="1" dirty="0" err="1" smtClean="0">
                <a:latin typeface="Times New Roman" pitchFamily="18" charset="0"/>
              </a:rPr>
              <a:t>dirObj</a:t>
            </a:r>
            <a:r>
              <a:rPr lang="en-US" sz="2800" dirty="0" smtClean="0">
                <a:latin typeface="Times New Roman" pitchFamily="18" charset="0"/>
              </a:rPr>
              <a:t>, String </a:t>
            </a:r>
            <a:r>
              <a:rPr lang="en-US" sz="2800" i="1" dirty="0" smtClean="0">
                <a:latin typeface="Times New Roman" pitchFamily="18" charset="0"/>
              </a:rPr>
              <a:t>filename</a:t>
            </a:r>
            <a:r>
              <a:rPr lang="en-US" sz="2800" dirty="0" smtClean="0">
                <a:latin typeface="Times New Roman" pitchFamily="18" charset="0"/>
              </a:rPr>
              <a:t>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</a:t>
            </a:r>
            <a:r>
              <a:rPr lang="en-US" sz="2800" u="sng" dirty="0" smtClean="0">
                <a:latin typeface="Times New Roman" pitchFamily="18" charset="0"/>
              </a:rPr>
              <a:t>Example: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File f3 = new File(f1, “image.java”);</a:t>
            </a:r>
          </a:p>
        </p:txBody>
      </p:sp>
    </p:spTree>
    <p:extLst>
      <p:ext uri="{BB962C8B-B14F-4D97-AF65-F5344CB8AC3E}">
        <p14:creationId xmlns:p14="http://schemas.microsoft.com/office/powerpoint/2010/main" val="2983871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File</a:t>
            </a:r>
            <a:r>
              <a:rPr lang="en-US" altLang="en-US"/>
              <a:t>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066" y="1099609"/>
            <a:ext cx="7924800" cy="4454525"/>
          </a:xfrm>
        </p:spPr>
        <p:txBody>
          <a:bodyPr/>
          <a:lstStyle/>
          <a:p>
            <a:r>
              <a:rPr lang="en-US" altLang="en-US" dirty="0"/>
              <a:t>Think of this as holding a file </a:t>
            </a:r>
            <a:r>
              <a:rPr lang="en-US" altLang="en-US" i="1" dirty="0"/>
              <a:t>name</a:t>
            </a:r>
            <a:r>
              <a:rPr lang="en-US" altLang="en-US" dirty="0"/>
              <a:t>, or a list of file </a:t>
            </a:r>
            <a:r>
              <a:rPr lang="en-US" altLang="en-US" i="1" dirty="0"/>
              <a:t>names</a:t>
            </a:r>
            <a:r>
              <a:rPr lang="en-US" altLang="en-US" dirty="0"/>
              <a:t> (as in a directory).</a:t>
            </a:r>
          </a:p>
          <a:p>
            <a:r>
              <a:rPr lang="en-US" altLang="en-US" dirty="0"/>
              <a:t>You create one by giving the constructor a pathname, as 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/>
              <a:t>File f = new File("d:/www/java/week10/DirList/.");</a:t>
            </a:r>
          </a:p>
          <a:p>
            <a:r>
              <a:rPr lang="en-US" altLang="en-US" dirty="0"/>
              <a:t>This is a directory, so now the </a:t>
            </a:r>
            <a:r>
              <a:rPr lang="en-US" altLang="en-US" b="1" dirty="0"/>
              <a:t>File</a:t>
            </a:r>
            <a:r>
              <a:rPr lang="en-US" altLang="en-US" dirty="0"/>
              <a:t> </a:t>
            </a:r>
            <a:r>
              <a:rPr lang="en-US" altLang="en-US" b="1" dirty="0"/>
              <a:t>f</a:t>
            </a:r>
            <a:r>
              <a:rPr lang="en-US" altLang="en-US" dirty="0"/>
              <a:t> holds a list of (the names of) files in the directory.</a:t>
            </a:r>
          </a:p>
          <a:p>
            <a:r>
              <a:rPr lang="en-US" altLang="en-US" dirty="0"/>
              <a:t>It’s straightforward to print them out.</a:t>
            </a:r>
          </a:p>
        </p:txBody>
      </p:sp>
    </p:spTree>
    <p:extLst>
      <p:ext uri="{BB962C8B-B14F-4D97-AF65-F5344CB8AC3E}">
        <p14:creationId xmlns:p14="http://schemas.microsoft.com/office/powerpoint/2010/main" val="2166678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Example: Obtaining Standard Properties of a File Object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82992"/>
            <a:ext cx="8966200" cy="573122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import java.io</a:t>
            </a:r>
            <a:r>
              <a:rPr lang="en-US" sz="2000" dirty="0" smtClean="0">
                <a:latin typeface="Times New Roman" pitchFamily="18" charset="0"/>
              </a:rPr>
              <a:t>.*;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</a:rPr>
              <a:t>file_tst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public static void main(String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Times New Roman" pitchFamily="18" charset="0"/>
              </a:rPr>
              <a:t>                File f1 = new File(“\\</a:t>
            </a:r>
            <a:r>
              <a:rPr lang="en-US" sz="2000" dirty="0" err="1">
                <a:latin typeface="Times New Roman" pitchFamily="18" charset="0"/>
              </a:rPr>
              <a:t>tmp</a:t>
            </a:r>
            <a:r>
              <a:rPr lang="en-US" sz="2000" dirty="0">
                <a:latin typeface="Times New Roman" pitchFamily="18" charset="0"/>
              </a:rPr>
              <a:t>\\test");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("file name: "+f1.getName());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("file exist: "+f1.exists());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("path: "+f1.getPath());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("parent: "+f1.getParent());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(f1.canWrite() ? "is writeable" : "is not writeable");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(f1.canRead() ? "is readable" : "is not readable");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(f1.isDirectory() ? "is a directory" : "is not a directory");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("file size: "+f1.length()+" bytes</a:t>
            </a:r>
            <a:r>
              <a:rPr lang="en-US" sz="2000" dirty="0" smtClean="0">
                <a:latin typeface="Times New Roman" pitchFamily="18" charset="0"/>
              </a:rPr>
              <a:t>");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4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Listing Files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8995" y="966355"/>
            <a:ext cx="732982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chemeClr val="tx1"/>
                </a:solidFill>
              </a:rPr>
              <a:t>import java.io.*;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import </a:t>
            </a:r>
            <a:r>
              <a:rPr lang="en-US" altLang="en-US" sz="2000" b="1" dirty="0" err="1">
                <a:solidFill>
                  <a:schemeClr val="tx1"/>
                </a:solidFill>
              </a:rPr>
              <a:t>java.util</a:t>
            </a:r>
            <a:r>
              <a:rPr lang="en-US" altLang="en-US" sz="2000" b="1" dirty="0">
                <a:solidFill>
                  <a:schemeClr val="tx1"/>
                </a:solidFill>
              </a:rPr>
              <a:t>.*;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</a:rPr>
              <a:t>DirList</a:t>
            </a:r>
            <a:r>
              <a:rPr lang="en-US" altLang="en-US" sz="2000" b="1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File path = new File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("."); //’.’ means current directory/folder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String[] list;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</a:rPr>
              <a:t>path.getAbsolutePath</a:t>
            </a:r>
            <a:r>
              <a:rPr lang="en-US" altLang="en-US" sz="2000" b="1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if(</a:t>
            </a:r>
            <a:r>
              <a:rPr lang="en-US" altLang="en-US" sz="2000" b="1" dirty="0" err="1">
                <a:solidFill>
                  <a:schemeClr val="tx1"/>
                </a:solidFill>
              </a:rPr>
              <a:t>args.length</a:t>
            </a:r>
            <a:r>
              <a:rPr lang="en-US" altLang="en-US" sz="2000" b="1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    list = </a:t>
            </a:r>
            <a:r>
              <a:rPr lang="en-US" altLang="en-US" sz="2000" b="1" dirty="0" err="1">
                <a:solidFill>
                  <a:schemeClr val="tx1"/>
                </a:solidFill>
              </a:rPr>
              <a:t>path.list</a:t>
            </a:r>
            <a:r>
              <a:rPr lang="en-US" altLang="en-US" sz="20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else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    list = </a:t>
            </a:r>
            <a:r>
              <a:rPr lang="en-US" altLang="en-US" sz="2000" b="1" dirty="0" err="1">
                <a:solidFill>
                  <a:schemeClr val="tx1"/>
                </a:solidFill>
              </a:rPr>
              <a:t>path.list</a:t>
            </a:r>
            <a:r>
              <a:rPr lang="en-US" altLang="en-US" sz="2000" b="1" dirty="0">
                <a:solidFill>
                  <a:schemeClr val="tx1"/>
                </a:solidFill>
              </a:rPr>
              <a:t>(new </a:t>
            </a:r>
            <a:r>
              <a:rPr lang="en-US" altLang="en-US" sz="2000" b="1" dirty="0" err="1">
                <a:solidFill>
                  <a:schemeClr val="tx1"/>
                </a:solidFill>
              </a:rPr>
              <a:t>DirFilter</a:t>
            </a:r>
            <a:r>
              <a:rPr lang="en-US" altLang="en-US" sz="2000" b="1" dirty="0">
                <a:solidFill>
                  <a:schemeClr val="tx1"/>
                </a:solidFill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</a:rPr>
              <a:t>[0]));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for (</a:t>
            </a:r>
            <a:r>
              <a:rPr lang="en-US" altLang="en-US" sz="2000" b="1" dirty="0" err="1">
                <a:solidFill>
                  <a:schemeClr val="tx1"/>
                </a:solidFill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</a:rPr>
              <a:t> = 0; </a:t>
            </a:r>
            <a:r>
              <a:rPr lang="en-US" altLang="en-US" sz="2000" b="1" dirty="0" err="1">
                <a:solidFill>
                  <a:schemeClr val="tx1"/>
                </a:solidFill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</a:rPr>
              <a:t> &lt; </a:t>
            </a:r>
            <a:r>
              <a:rPr lang="en-US" altLang="en-US" sz="2000" b="1" dirty="0" err="1">
                <a:solidFill>
                  <a:schemeClr val="tx1"/>
                </a:solidFill>
              </a:rPr>
              <a:t>list.length</a:t>
            </a:r>
            <a:r>
              <a:rPr lang="en-US" altLang="en-US" sz="2000" b="1" dirty="0">
                <a:solidFill>
                  <a:schemeClr val="tx1"/>
                </a:solidFill>
              </a:rPr>
              <a:t>; </a:t>
            </a:r>
            <a:r>
              <a:rPr lang="en-US" altLang="en-US" sz="2000" b="1" dirty="0" err="1">
                <a:solidFill>
                  <a:schemeClr val="tx1"/>
                </a:solidFill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</a:rPr>
              <a:t>++)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</a:rPr>
              <a:t>(list[</a:t>
            </a:r>
            <a:r>
              <a:rPr lang="en-US" altLang="en-US" sz="2000" b="1" dirty="0" err="1">
                <a:solidFill>
                  <a:schemeClr val="tx1"/>
                </a:solidFill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</a:rPr>
              <a:t>]);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33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5123</TotalTime>
  <Pages>49</Pages>
  <Words>1834</Words>
  <Application>Microsoft Office PowerPoint</Application>
  <PresentationFormat>On-screen Show (4:3)</PresentationFormat>
  <Paragraphs>394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Consolas</vt:lpstr>
      <vt:lpstr>Fira Mono</vt:lpstr>
      <vt:lpstr>Gill Sans MT</vt:lpstr>
      <vt:lpstr>Monotype Sorts</vt:lpstr>
      <vt:lpstr>Times New Roman</vt:lpstr>
      <vt:lpstr>verdana</vt:lpstr>
      <vt:lpstr>verdana</vt:lpstr>
      <vt:lpstr>Wingdings</vt:lpstr>
      <vt:lpstr>Blank Presentation</vt:lpstr>
      <vt:lpstr>intro</vt:lpstr>
      <vt:lpstr>PowerPoint Presentation</vt:lpstr>
      <vt:lpstr>Java I/O</vt:lpstr>
      <vt:lpstr>Stream</vt:lpstr>
      <vt:lpstr>Java Input/Output</vt:lpstr>
      <vt:lpstr>File Class</vt:lpstr>
      <vt:lpstr>Constructors of File Class</vt:lpstr>
      <vt:lpstr>The File Class</vt:lpstr>
      <vt:lpstr>Example: Obtaining Standard Properties of a File Object</vt:lpstr>
      <vt:lpstr>Listing Files</vt:lpstr>
      <vt:lpstr>With No Command Line Args…</vt:lpstr>
      <vt:lpstr>With “.java” on the Command Line</vt:lpstr>
      <vt:lpstr>DirFilter is a FilenameFilter</vt:lpstr>
      <vt:lpstr>Other File Methods</vt:lpstr>
      <vt:lpstr>File Methods for Modifying</vt:lpstr>
      <vt:lpstr>#1: Why Is Java I/O Hard?</vt:lpstr>
      <vt:lpstr>#2: Java’s Internal Characters</vt:lpstr>
      <vt:lpstr>Streams</vt:lpstr>
      <vt:lpstr>Readers and Writers</vt:lpstr>
      <vt:lpstr>#3: Is Java “Platform Independent”?</vt:lpstr>
      <vt:lpstr>#4: What Are The Input Sources?</vt:lpstr>
      <vt:lpstr>#5: Why Can’t We Read Directly From These?</vt:lpstr>
      <vt:lpstr>PowerPoint Presentation</vt:lpstr>
      <vt:lpstr>“Wrapping”</vt:lpstr>
      <vt:lpstr>InputStreamReader</vt:lpstr>
      <vt:lpstr>Use a BufferedReader</vt:lpstr>
      <vt:lpstr>“Transparent Enclosure”</vt:lpstr>
      <vt:lpstr>Reading From a File</vt:lpstr>
      <vt:lpstr>Reading From a File (cont.)</vt:lpstr>
      <vt:lpstr>More on Input</vt:lpstr>
      <vt:lpstr>FilterInputStream JavaDoc</vt:lpstr>
      <vt:lpstr>Readers</vt:lpstr>
      <vt:lpstr>We Saw These Last Time</vt:lpstr>
      <vt:lpstr>OutputStreams and Writers</vt:lpstr>
      <vt:lpstr>FileWriter</vt:lpstr>
      <vt:lpstr>Reading a Text File</vt:lpstr>
      <vt:lpstr>Alternate way of Reading a Text File </vt:lpstr>
      <vt:lpstr>Writing to a Text File</vt:lpstr>
      <vt:lpstr>Alternate way of Writing to a Text File</vt:lpstr>
      <vt:lpstr>Reading Materials</vt:lpstr>
    </vt:vector>
  </TitlesOfParts>
  <Company>George Mason Unviersity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user</cp:lastModifiedBy>
  <cp:revision>364</cp:revision>
  <cp:lastPrinted>2015-08-31T19:39:18Z</cp:lastPrinted>
  <dcterms:created xsi:type="dcterms:W3CDTF">1996-06-15T03:21:08Z</dcterms:created>
  <dcterms:modified xsi:type="dcterms:W3CDTF">2021-01-02T08:49:26Z</dcterms:modified>
</cp:coreProperties>
</file>