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18" r:id="rId2"/>
    <p:sldId id="376" r:id="rId3"/>
    <p:sldId id="377" r:id="rId4"/>
    <p:sldId id="381" r:id="rId5"/>
    <p:sldId id="378" r:id="rId6"/>
    <p:sldId id="386" r:id="rId7"/>
    <p:sldId id="387" r:id="rId8"/>
    <p:sldId id="383" r:id="rId9"/>
    <p:sldId id="382" r:id="rId10"/>
    <p:sldId id="384" r:id="rId11"/>
    <p:sldId id="380" r:id="rId12"/>
    <p:sldId id="385" r:id="rId13"/>
    <p:sldId id="3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D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7" autoAdjust="0"/>
  </p:normalViewPr>
  <p:slideViewPr>
    <p:cSldViewPr>
      <p:cViewPr varScale="1">
        <p:scale>
          <a:sx n="72" d="100"/>
          <a:sy n="72" d="100"/>
        </p:scale>
        <p:origin x="124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AD84B-3A2F-4BAA-A87C-2109496DFC24}" type="datetimeFigureOut">
              <a:rPr lang="en-US" smtClean="0"/>
              <a:pPr/>
              <a:t>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C1509-A1E1-48A3-9DB0-F9A653552BA9}" type="slidenum">
              <a:rPr lang="en-US" smtClean="0"/>
              <a:pPr/>
              <a:t>‹#›</a:t>
            </a:fld>
            <a:endParaRPr lang="en-US"/>
          </a:p>
        </p:txBody>
      </p:sp>
    </p:spTree>
    <p:extLst>
      <p:ext uri="{BB962C8B-B14F-4D97-AF65-F5344CB8AC3E}">
        <p14:creationId xmlns:p14="http://schemas.microsoft.com/office/powerpoint/2010/main" val="272372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40C0ED-ED25-4A11-BA5E-2B8525E5B01D}" type="slidenum">
              <a:rPr lang="en-US" altLang="en-US" smtClean="0"/>
              <a:pPr/>
              <a:t>1</a:t>
            </a:fld>
            <a:endParaRPr lang="en-US" altLang="en-US"/>
          </a:p>
        </p:txBody>
      </p:sp>
    </p:spTree>
    <p:extLst>
      <p:ext uri="{BB962C8B-B14F-4D97-AF65-F5344CB8AC3E}">
        <p14:creationId xmlns:p14="http://schemas.microsoft.com/office/powerpoint/2010/main" val="207415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a:t>
            </a:fld>
            <a:endParaRPr lang="en-US"/>
          </a:p>
        </p:txBody>
      </p:sp>
    </p:spTree>
    <p:extLst>
      <p:ext uri="{BB962C8B-B14F-4D97-AF65-F5344CB8AC3E}">
        <p14:creationId xmlns:p14="http://schemas.microsoft.com/office/powerpoint/2010/main" val="393928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a:t>
            </a:fld>
            <a:endParaRPr lang="en-US"/>
          </a:p>
        </p:txBody>
      </p:sp>
    </p:spTree>
    <p:extLst>
      <p:ext uri="{BB962C8B-B14F-4D97-AF65-F5344CB8AC3E}">
        <p14:creationId xmlns:p14="http://schemas.microsoft.com/office/powerpoint/2010/main" val="227801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a:t>
            </a:fld>
            <a:endParaRPr lang="en-US"/>
          </a:p>
        </p:txBody>
      </p:sp>
    </p:spTree>
    <p:extLst>
      <p:ext uri="{BB962C8B-B14F-4D97-AF65-F5344CB8AC3E}">
        <p14:creationId xmlns:p14="http://schemas.microsoft.com/office/powerpoint/2010/main" val="336964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5</a:t>
            </a:fld>
            <a:endParaRPr lang="en-US"/>
          </a:p>
        </p:txBody>
      </p:sp>
    </p:spTree>
    <p:extLst>
      <p:ext uri="{BB962C8B-B14F-4D97-AF65-F5344CB8AC3E}">
        <p14:creationId xmlns:p14="http://schemas.microsoft.com/office/powerpoint/2010/main" val="380344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6</a:t>
            </a:fld>
            <a:endParaRPr lang="en-US"/>
          </a:p>
        </p:txBody>
      </p:sp>
    </p:spTree>
    <p:extLst>
      <p:ext uri="{BB962C8B-B14F-4D97-AF65-F5344CB8AC3E}">
        <p14:creationId xmlns:p14="http://schemas.microsoft.com/office/powerpoint/2010/main" val="116058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a:t>
            </a:fld>
            <a:endParaRPr lang="en-US"/>
          </a:p>
        </p:txBody>
      </p:sp>
    </p:spTree>
    <p:extLst>
      <p:ext uri="{BB962C8B-B14F-4D97-AF65-F5344CB8AC3E}">
        <p14:creationId xmlns:p14="http://schemas.microsoft.com/office/powerpoint/2010/main" val="52412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11</a:t>
            </a:fld>
            <a:endParaRPr lang="en-US"/>
          </a:p>
        </p:txBody>
      </p:sp>
    </p:spTree>
    <p:extLst>
      <p:ext uri="{BB962C8B-B14F-4D97-AF65-F5344CB8AC3E}">
        <p14:creationId xmlns:p14="http://schemas.microsoft.com/office/powerpoint/2010/main" val="188495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466A314-D281-43A2-8750-BEBFAB8B4F6E}" type="datetimeFigureOut">
              <a:rPr lang="en-US" smtClean="0"/>
              <a:pPr/>
              <a:t>11/2/2020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5EDDB97-D7BD-4CF8-B429-A5D6CB7B08C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466A314-D281-43A2-8750-BEBFAB8B4F6E}" type="datetimeFigureOut">
              <a:rPr lang="en-US" smtClean="0"/>
              <a:pPr/>
              <a:t>11/2/2020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5EDDB97-D7BD-4CF8-B429-A5D6CB7B08C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66A314-D281-43A2-8750-BEBFAB8B4F6E}"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66A314-D281-43A2-8750-BEBFAB8B4F6E}"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DDB97-D7BD-4CF8-B429-A5D6CB7B08C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66A314-D281-43A2-8750-BEBFAB8B4F6E}"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DDB97-D7BD-4CF8-B429-A5D6CB7B08C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6A314-D281-43A2-8750-BEBFAB8B4F6E}"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DDB97-D7BD-4CF8-B429-A5D6CB7B08C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466A314-D281-43A2-8750-BEBFAB8B4F6E}" type="datetimeFigureOut">
              <a:rPr lang="en-US" smtClean="0"/>
              <a:pPr/>
              <a:t>11/2/2020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5EDDB97-D7BD-4CF8-B429-A5D6CB7B08C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2/12/constructor-chaining-in-java-calling-another-constructo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886200"/>
            <a:ext cx="6400800" cy="838200"/>
          </a:xfrm>
        </p:spPr>
        <p:txBody>
          <a:bodyPr>
            <a:normAutofit fontScale="85000" lnSpcReduction="20000"/>
          </a:bodyPr>
          <a:lstStyle/>
          <a:p>
            <a:r>
              <a:rPr lang="en-US" altLang="en-US" sz="7000" b="1" dirty="0" smtClean="0">
                <a:solidFill>
                  <a:srgbClr val="7030A0"/>
                </a:solidFill>
                <a:latin typeface="Times New Roman" panose="02020603050405020304" pitchFamily="18" charset="0"/>
              </a:rPr>
              <a:t>Abstract Class </a:t>
            </a:r>
            <a:r>
              <a:rPr lang="en-US" altLang="en-US" sz="6000" b="1" dirty="0" smtClean="0">
                <a:solidFill>
                  <a:srgbClr val="7030A0"/>
                </a:solidFill>
                <a:latin typeface="Times New Roman" panose="02020603050405020304" pitchFamily="18" charset="0"/>
              </a:rPr>
              <a:t> </a:t>
            </a:r>
            <a:endParaRPr lang="en-US" altLang="en-US" sz="60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890887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Abstract </a:t>
            </a:r>
            <a:r>
              <a:rPr lang="en-GB" b="1" dirty="0"/>
              <a:t>class </a:t>
            </a:r>
            <a:r>
              <a:rPr lang="en-GB" b="1" dirty="0" smtClean="0"/>
              <a:t>has </a:t>
            </a:r>
            <a:r>
              <a:rPr lang="en-GB" b="1" dirty="0"/>
              <a:t>Constructor in </a:t>
            </a:r>
            <a:r>
              <a:rPr lang="en-GB" b="1" dirty="0" smtClean="0"/>
              <a:t>Java</a:t>
            </a:r>
            <a:endParaRPr lang="en-GB" dirty="0"/>
          </a:p>
        </p:txBody>
      </p:sp>
      <p:sp>
        <p:nvSpPr>
          <p:cNvPr id="5" name="TextBox 4"/>
          <p:cNvSpPr txBox="1"/>
          <p:nvPr/>
        </p:nvSpPr>
        <p:spPr>
          <a:xfrm>
            <a:off x="228600" y="1247001"/>
            <a:ext cx="4190999" cy="5078313"/>
          </a:xfrm>
          <a:prstGeom prst="rect">
            <a:avLst/>
          </a:prstGeom>
          <a:noFill/>
          <a:ln>
            <a:solidFill>
              <a:srgbClr val="00B050"/>
            </a:solidFill>
          </a:ln>
        </p:spPr>
        <p:txBody>
          <a:bodyPr wrap="square" rtlCol="0">
            <a:spAutoFit/>
          </a:bodyPr>
          <a:lstStyle/>
          <a:p>
            <a:r>
              <a:rPr lang="en-GB" dirty="0" smtClean="0"/>
              <a:t>public </a:t>
            </a:r>
            <a:r>
              <a:rPr lang="en-GB" dirty="0"/>
              <a:t>class </a:t>
            </a:r>
            <a:r>
              <a:rPr lang="en-GB" dirty="0" err="1"/>
              <a:t>AbstractConstructorTest</a:t>
            </a:r>
            <a:r>
              <a:rPr lang="en-GB" dirty="0"/>
              <a:t> {</a:t>
            </a:r>
          </a:p>
          <a:p>
            <a:endParaRPr lang="en-GB" dirty="0"/>
          </a:p>
          <a:p>
            <a:r>
              <a:rPr lang="en-GB" dirty="0"/>
              <a:t>    public static void main(String </a:t>
            </a:r>
            <a:r>
              <a:rPr lang="en-GB" dirty="0" err="1"/>
              <a:t>args</a:t>
            </a:r>
            <a:r>
              <a:rPr lang="en-GB" dirty="0"/>
              <a:t>[]) {</a:t>
            </a:r>
          </a:p>
          <a:p>
            <a:r>
              <a:rPr lang="en-GB" dirty="0"/>
              <a:t>       Server </a:t>
            </a:r>
            <a:r>
              <a:rPr lang="en-GB" dirty="0" err="1"/>
              <a:t>server</a:t>
            </a:r>
            <a:r>
              <a:rPr lang="en-GB" dirty="0"/>
              <a:t> = new Tomcat("Apache Tomcat");</a:t>
            </a:r>
          </a:p>
          <a:p>
            <a:r>
              <a:rPr lang="en-GB" dirty="0"/>
              <a:t>       </a:t>
            </a:r>
            <a:r>
              <a:rPr lang="en-GB" dirty="0" err="1"/>
              <a:t>server.start</a:t>
            </a:r>
            <a:r>
              <a:rPr lang="en-GB" dirty="0"/>
              <a:t>();</a:t>
            </a:r>
          </a:p>
          <a:p>
            <a:r>
              <a:rPr lang="en-GB" dirty="0"/>
              <a:t>    }</a:t>
            </a:r>
          </a:p>
          <a:p>
            <a:r>
              <a:rPr lang="en-GB" dirty="0"/>
              <a:t>}</a:t>
            </a:r>
          </a:p>
          <a:p>
            <a:endParaRPr lang="en-GB" dirty="0"/>
          </a:p>
          <a:p>
            <a:r>
              <a:rPr lang="en-GB" dirty="0"/>
              <a:t>abstract class Server{</a:t>
            </a:r>
          </a:p>
          <a:p>
            <a:r>
              <a:rPr lang="en-GB" dirty="0"/>
              <a:t>    protected </a:t>
            </a:r>
            <a:r>
              <a:rPr lang="en-GB" dirty="0" smtClean="0"/>
              <a:t>String </a:t>
            </a:r>
            <a:r>
              <a:rPr lang="en-GB" dirty="0"/>
              <a:t>name;</a:t>
            </a:r>
          </a:p>
          <a:p>
            <a:r>
              <a:rPr lang="en-GB" dirty="0"/>
              <a:t>   </a:t>
            </a:r>
          </a:p>
          <a:p>
            <a:r>
              <a:rPr lang="en-GB" dirty="0"/>
              <a:t>    public Server(String name){</a:t>
            </a:r>
          </a:p>
          <a:p>
            <a:r>
              <a:rPr lang="en-GB" dirty="0"/>
              <a:t>        this.name = name;</a:t>
            </a:r>
          </a:p>
          <a:p>
            <a:r>
              <a:rPr lang="en-GB" dirty="0"/>
              <a:t>    }</a:t>
            </a:r>
          </a:p>
          <a:p>
            <a:r>
              <a:rPr lang="en-GB" dirty="0"/>
              <a:t>   </a:t>
            </a:r>
          </a:p>
          <a:p>
            <a:r>
              <a:rPr lang="en-GB" dirty="0"/>
              <a:t>    public abstract </a:t>
            </a:r>
            <a:r>
              <a:rPr lang="en-GB" dirty="0" err="1"/>
              <a:t>boolean</a:t>
            </a:r>
            <a:r>
              <a:rPr lang="en-GB" dirty="0"/>
              <a:t> start();</a:t>
            </a:r>
          </a:p>
          <a:p>
            <a:r>
              <a:rPr lang="en-GB" dirty="0" smtClean="0"/>
              <a:t>}</a:t>
            </a:r>
            <a:endParaRPr lang="en-GB" dirty="0"/>
          </a:p>
        </p:txBody>
      </p:sp>
      <p:sp>
        <p:nvSpPr>
          <p:cNvPr id="7" name="TextBox 6"/>
          <p:cNvSpPr txBox="1"/>
          <p:nvPr/>
        </p:nvSpPr>
        <p:spPr>
          <a:xfrm>
            <a:off x="4572000" y="1247001"/>
            <a:ext cx="4204252" cy="3970318"/>
          </a:xfrm>
          <a:prstGeom prst="rect">
            <a:avLst/>
          </a:prstGeom>
          <a:noFill/>
          <a:ln>
            <a:solidFill>
              <a:srgbClr val="00B050"/>
            </a:solidFill>
          </a:ln>
        </p:spPr>
        <p:txBody>
          <a:bodyPr wrap="square" rtlCol="0">
            <a:spAutoFit/>
          </a:bodyPr>
          <a:lstStyle/>
          <a:p>
            <a:r>
              <a:rPr lang="en-GB" dirty="0"/>
              <a:t>class Tomcat extends Server{</a:t>
            </a:r>
          </a:p>
          <a:p>
            <a:r>
              <a:rPr lang="en-GB" dirty="0"/>
              <a:t>   </a:t>
            </a:r>
          </a:p>
          <a:p>
            <a:r>
              <a:rPr lang="en-GB" dirty="0"/>
              <a:t>    public Tomcat(String name){</a:t>
            </a:r>
          </a:p>
          <a:p>
            <a:r>
              <a:rPr lang="en-GB" dirty="0"/>
              <a:t>        super(name);</a:t>
            </a:r>
          </a:p>
          <a:p>
            <a:r>
              <a:rPr lang="en-GB" dirty="0"/>
              <a:t>    }</a:t>
            </a:r>
          </a:p>
          <a:p>
            <a:endParaRPr lang="en-GB" dirty="0"/>
          </a:p>
          <a:p>
            <a:r>
              <a:rPr lang="en-GB" dirty="0"/>
              <a:t>    @Override</a:t>
            </a:r>
          </a:p>
          <a:p>
            <a:r>
              <a:rPr lang="en-GB" dirty="0"/>
              <a:t>    public </a:t>
            </a:r>
            <a:r>
              <a:rPr lang="en-GB" dirty="0" err="1"/>
              <a:t>boolean</a:t>
            </a:r>
            <a:r>
              <a:rPr lang="en-GB" dirty="0"/>
              <a:t> start() {</a:t>
            </a:r>
          </a:p>
          <a:p>
            <a:r>
              <a:rPr lang="en-GB" dirty="0"/>
              <a:t>       </a:t>
            </a:r>
            <a:r>
              <a:rPr lang="en-GB" dirty="0" err="1"/>
              <a:t>System.out.println</a:t>
            </a:r>
            <a:r>
              <a:rPr lang="en-GB" dirty="0"/>
              <a:t>( this.name + " </a:t>
            </a:r>
            <a:r>
              <a:rPr lang="en-GB" dirty="0" smtClean="0"/>
              <a:t>   started </a:t>
            </a:r>
            <a:r>
              <a:rPr lang="en-GB" dirty="0"/>
              <a:t>successfully");</a:t>
            </a:r>
          </a:p>
          <a:p>
            <a:r>
              <a:rPr lang="en-GB" dirty="0"/>
              <a:t>       return true;</a:t>
            </a:r>
          </a:p>
          <a:p>
            <a:r>
              <a:rPr lang="en-GB" dirty="0"/>
              <a:t>    }</a:t>
            </a:r>
          </a:p>
          <a:p>
            <a:r>
              <a:rPr lang="en-GB" dirty="0"/>
              <a:t>   </a:t>
            </a:r>
          </a:p>
          <a:p>
            <a:r>
              <a:rPr lang="en-GB" dirty="0" smtClean="0"/>
              <a:t>}</a:t>
            </a:r>
            <a:endParaRPr lang="en-GB" dirty="0"/>
          </a:p>
        </p:txBody>
      </p:sp>
      <p:sp>
        <p:nvSpPr>
          <p:cNvPr id="8" name="Rectangle 7"/>
          <p:cNvSpPr/>
          <p:nvPr/>
        </p:nvSpPr>
        <p:spPr>
          <a:xfrm>
            <a:off x="4883426" y="5410200"/>
            <a:ext cx="3581400" cy="646331"/>
          </a:xfrm>
          <a:prstGeom prst="rect">
            <a:avLst/>
          </a:prstGeom>
          <a:ln>
            <a:solidFill>
              <a:srgbClr val="0070C0"/>
            </a:solidFill>
          </a:ln>
        </p:spPr>
        <p:txBody>
          <a:bodyPr wrap="square">
            <a:spAutoFit/>
          </a:bodyPr>
          <a:lstStyle/>
          <a:p>
            <a:r>
              <a:rPr lang="en-GB" b="1" dirty="0" smtClean="0"/>
              <a:t>Output</a:t>
            </a:r>
            <a:r>
              <a:rPr lang="en-GB" b="1" dirty="0"/>
              <a:t>:</a:t>
            </a:r>
          </a:p>
          <a:p>
            <a:r>
              <a:rPr lang="en-GB" dirty="0"/>
              <a:t>Apache Tomcat started successfully</a:t>
            </a:r>
          </a:p>
        </p:txBody>
      </p:sp>
    </p:spTree>
    <p:extLst>
      <p:ext uri="{BB962C8B-B14F-4D97-AF65-F5344CB8AC3E}">
        <p14:creationId xmlns:p14="http://schemas.microsoft.com/office/powerpoint/2010/main" val="293422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98450"/>
            <a:ext cx="7848600" cy="838200"/>
          </a:xfrm>
        </p:spPr>
        <p:txBody>
          <a:bodyPr>
            <a:normAutofit fontScale="90000"/>
          </a:bodyPr>
          <a:lstStyle/>
          <a:p>
            <a:r>
              <a:rPr lang="en-US" dirty="0"/>
              <a:t>Why can’t we create the object of an abstract class?</a:t>
            </a:r>
          </a:p>
        </p:txBody>
      </p:sp>
      <p:sp>
        <p:nvSpPr>
          <p:cNvPr id="3" name="Content Placeholder 2"/>
          <p:cNvSpPr>
            <a:spLocks noGrp="1"/>
          </p:cNvSpPr>
          <p:nvPr>
            <p:ph idx="1"/>
          </p:nvPr>
        </p:nvSpPr>
        <p:spPr>
          <a:xfrm>
            <a:off x="304799" y="900430"/>
            <a:ext cx="8229601" cy="5638800"/>
          </a:xfrm>
        </p:spPr>
        <p:txBody>
          <a:bodyPr/>
          <a:lstStyle/>
          <a:p>
            <a:pPr algn="just"/>
            <a:endParaRPr lang="en-US" dirty="0" smtClean="0"/>
          </a:p>
          <a:p>
            <a:pPr algn="just"/>
            <a:r>
              <a:rPr lang="en-US" dirty="0" smtClean="0"/>
              <a:t>Because </a:t>
            </a:r>
            <a:r>
              <a:rPr lang="en-US" dirty="0"/>
              <a:t>these classes are incomplete, they have abstract methods that have no body so if java allows you to create object of this class then if someone calls the abstract method using that object then What would happen</a:t>
            </a:r>
            <a:r>
              <a:rPr lang="en-US" dirty="0" smtClean="0"/>
              <a:t>? There </a:t>
            </a:r>
            <a:r>
              <a:rPr lang="en-US" dirty="0"/>
              <a:t>would be no actual implementation of the method to invoke.</a:t>
            </a:r>
          </a:p>
          <a:p>
            <a:pPr algn="just"/>
            <a:r>
              <a:rPr lang="en-US" dirty="0"/>
              <a:t>Also because an object is concrete. An abstract class is like a template, so you have to extend it and build on it before you can use it.</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255429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Points to Remember</a:t>
            </a:r>
            <a:endParaRPr lang="en-GB"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GB" sz="2900" dirty="0" smtClean="0"/>
              <a:t>1</a:t>
            </a:r>
            <a:r>
              <a:rPr lang="en-GB" sz="2900" dirty="0"/>
              <a:t>) In Java, an instance of an abstract class cannot be created,</a:t>
            </a:r>
          </a:p>
          <a:p>
            <a:pPr marL="0" indent="0">
              <a:buNone/>
            </a:pPr>
            <a:r>
              <a:rPr lang="en-GB" sz="2900" dirty="0"/>
              <a:t> </a:t>
            </a:r>
            <a:r>
              <a:rPr lang="en-GB" sz="2900" dirty="0" smtClean="0"/>
              <a:t>  we </a:t>
            </a:r>
            <a:r>
              <a:rPr lang="en-GB" sz="2900" dirty="0"/>
              <a:t>can have references of abstract class type though.</a:t>
            </a:r>
          </a:p>
          <a:p>
            <a:pPr marL="0" indent="0">
              <a:buNone/>
            </a:pPr>
            <a:endParaRPr lang="en-GB" sz="2900" dirty="0"/>
          </a:p>
          <a:p>
            <a:pPr marL="0" indent="0">
              <a:buNone/>
            </a:pPr>
            <a:r>
              <a:rPr lang="en-GB" sz="2900" dirty="0"/>
              <a:t>2) </a:t>
            </a:r>
            <a:r>
              <a:rPr lang="en-GB" sz="2900" dirty="0" smtClean="0"/>
              <a:t>An  abstract </a:t>
            </a:r>
            <a:r>
              <a:rPr lang="en-GB" sz="2900" dirty="0"/>
              <a:t>class can contain constructors in Java. </a:t>
            </a:r>
            <a:r>
              <a:rPr lang="en-GB" sz="2900" dirty="0" smtClean="0"/>
              <a:t> </a:t>
            </a:r>
            <a:r>
              <a:rPr lang="en-GB" sz="2900" dirty="0"/>
              <a:t>And a constructor of abstract class is called when an instance of a inherited class is </a:t>
            </a:r>
            <a:r>
              <a:rPr lang="en-GB" sz="2900" dirty="0" smtClean="0"/>
              <a:t> created</a:t>
            </a:r>
            <a:r>
              <a:rPr lang="en-GB" sz="2900" dirty="0"/>
              <a:t>. </a:t>
            </a:r>
          </a:p>
          <a:p>
            <a:pPr marL="0" indent="0">
              <a:buNone/>
            </a:pPr>
            <a:endParaRPr lang="en-GB" sz="2900" dirty="0"/>
          </a:p>
          <a:p>
            <a:pPr marL="0" indent="0">
              <a:buNone/>
            </a:pPr>
            <a:r>
              <a:rPr lang="en-GB" sz="2900" dirty="0"/>
              <a:t>3) In Java, we can have an abstract class without any abstract method. </a:t>
            </a:r>
          </a:p>
          <a:p>
            <a:pPr marL="0" indent="0">
              <a:buNone/>
            </a:pPr>
            <a:r>
              <a:rPr lang="en-GB" sz="2900" dirty="0"/>
              <a:t>This allows us to create classes that cannot be instantiated, but can only be inherited.</a:t>
            </a:r>
          </a:p>
          <a:p>
            <a:pPr marL="0" indent="0">
              <a:buNone/>
            </a:pPr>
            <a:endParaRPr lang="en-GB" sz="2900" dirty="0"/>
          </a:p>
          <a:p>
            <a:pPr marL="0" indent="0">
              <a:buNone/>
            </a:pPr>
            <a:r>
              <a:rPr lang="en-GB" sz="2900" dirty="0"/>
              <a:t>4)Abstract classes can also have final methods (methods that cannot be overridden).</a:t>
            </a:r>
          </a:p>
          <a:p>
            <a:pPr marL="0" indent="0">
              <a:buNone/>
            </a:pPr>
            <a:endParaRPr lang="en-GB" sz="2900" dirty="0"/>
          </a:p>
          <a:p>
            <a:pPr marL="0" indent="0">
              <a:buNone/>
            </a:pPr>
            <a:r>
              <a:rPr lang="en-GB" sz="2900" dirty="0"/>
              <a:t>5) For any abstract java class we are not allowed to create an object i.e., </a:t>
            </a:r>
          </a:p>
          <a:p>
            <a:pPr marL="0" indent="0">
              <a:buNone/>
            </a:pPr>
            <a:r>
              <a:rPr lang="en-GB" sz="2900" dirty="0"/>
              <a:t>  for abstract class instantiation is not possible.</a:t>
            </a:r>
          </a:p>
          <a:p>
            <a:pPr marL="0" indent="0">
              <a:buNone/>
            </a:pPr>
            <a:endParaRPr lang="en-GB" dirty="0"/>
          </a:p>
        </p:txBody>
      </p:sp>
    </p:spTree>
    <p:extLst>
      <p:ext uri="{BB962C8B-B14F-4D97-AF65-F5344CB8AC3E}">
        <p14:creationId xmlns:p14="http://schemas.microsoft.com/office/powerpoint/2010/main" val="4050232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Reading Materials</a:t>
            </a:r>
            <a:endParaRPr lang="en-US" altLang="en-US" dirty="0"/>
          </a:p>
        </p:txBody>
      </p:sp>
      <p:sp>
        <p:nvSpPr>
          <p:cNvPr id="21507" name="Rectangle 3"/>
          <p:cNvSpPr>
            <a:spLocks noGrp="1" noChangeArrowheads="1"/>
          </p:cNvSpPr>
          <p:nvPr>
            <p:ph type="body" idx="1"/>
          </p:nvPr>
        </p:nvSpPr>
        <p:spPr>
          <a:xfrm>
            <a:off x="228600" y="1539875"/>
            <a:ext cx="8763000" cy="4525963"/>
          </a:xfrm>
        </p:spPr>
        <p:txBody>
          <a:bodyPr/>
          <a:lstStyle/>
          <a:p>
            <a:r>
              <a:rPr lang="en-US" altLang="en-US" sz="2200" dirty="0"/>
              <a:t>Chapter </a:t>
            </a:r>
            <a:r>
              <a:rPr lang="en-US" altLang="en-US" sz="2200" b="1" dirty="0" smtClean="0"/>
              <a:t>Eight </a:t>
            </a:r>
            <a:r>
              <a:rPr lang="en-US" altLang="en-US" sz="2200" dirty="0" smtClean="0"/>
              <a:t>of </a:t>
            </a:r>
            <a:r>
              <a:rPr lang="en-US" altLang="en-US" sz="2200" dirty="0"/>
              <a:t>your text book</a:t>
            </a:r>
            <a:r>
              <a:rPr lang="en-US" altLang="en-US" sz="2200" dirty="0" smtClean="0"/>
              <a:t>.</a:t>
            </a:r>
          </a:p>
          <a:p>
            <a:pPr>
              <a:buFontTx/>
              <a:buNone/>
            </a:pPr>
            <a:endParaRPr lang="en-US" altLang="en-US" sz="2200" dirty="0"/>
          </a:p>
        </p:txBody>
      </p:sp>
      <p:sp>
        <p:nvSpPr>
          <p:cNvPr id="2" name="Date Placeholder 1"/>
          <p:cNvSpPr>
            <a:spLocks noGrp="1"/>
          </p:cNvSpPr>
          <p:nvPr>
            <p:ph type="dt" sz="half" idx="10"/>
          </p:nvPr>
        </p:nvSpPr>
        <p:spPr/>
        <p:txBody>
          <a:bodyPr/>
          <a:lstStyle/>
          <a:p>
            <a:fld id="{CACEC71E-2290-4EF6-9888-B9ABDECB6AEA}" type="datetime1">
              <a:rPr lang="en-US" altLang="en-US" smtClean="0"/>
              <a:t>11/2/2020</a:t>
            </a:fld>
            <a:endParaRPr lang="en-US" altLang="en-US"/>
          </a:p>
        </p:txBody>
      </p:sp>
      <p:sp>
        <p:nvSpPr>
          <p:cNvPr id="3" name="Slide Number Placeholder 2"/>
          <p:cNvSpPr>
            <a:spLocks noGrp="1"/>
          </p:cNvSpPr>
          <p:nvPr>
            <p:ph type="sldNum" sz="quarter" idx="12"/>
          </p:nvPr>
        </p:nvSpPr>
        <p:spPr/>
        <p:txBody>
          <a:bodyPr/>
          <a:lstStyle/>
          <a:p>
            <a:fld id="{01AA1CD2-760B-4F14-80D5-3E5BC49B95A6}" type="slidenum">
              <a:rPr lang="en-US" altLang="en-US" smtClean="0"/>
              <a:pPr/>
              <a:t>13</a:t>
            </a:fld>
            <a:endParaRPr lang="en-US" altLang="en-US"/>
          </a:p>
        </p:txBody>
      </p:sp>
    </p:spTree>
    <p:extLst>
      <p:ext uri="{BB962C8B-B14F-4D97-AF65-F5344CB8AC3E}">
        <p14:creationId xmlns:p14="http://schemas.microsoft.com/office/powerpoint/2010/main" val="213821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45110"/>
            <a:ext cx="9032409" cy="838200"/>
          </a:xfrm>
        </p:spPr>
        <p:txBody>
          <a:bodyPr/>
          <a:lstStyle/>
          <a:p>
            <a:r>
              <a:rPr lang="en-US" dirty="0" smtClean="0"/>
              <a:t>Abstract Class</a:t>
            </a:r>
            <a:endParaRPr lang="en-US" dirty="0"/>
          </a:p>
        </p:txBody>
      </p:sp>
      <p:sp>
        <p:nvSpPr>
          <p:cNvPr id="3" name="Content Placeholder 2"/>
          <p:cNvSpPr>
            <a:spLocks noGrp="1"/>
          </p:cNvSpPr>
          <p:nvPr>
            <p:ph idx="1"/>
          </p:nvPr>
        </p:nvSpPr>
        <p:spPr>
          <a:xfrm>
            <a:off x="304801" y="1272209"/>
            <a:ext cx="8458200" cy="5638800"/>
          </a:xfrm>
        </p:spPr>
        <p:txBody>
          <a:bodyPr>
            <a:normAutofit lnSpcReduction="10000"/>
          </a:bodyPr>
          <a:lstStyle/>
          <a:p>
            <a:pPr algn="just"/>
            <a:r>
              <a:rPr lang="en-US" dirty="0"/>
              <a:t>A class that is declared using “</a:t>
            </a:r>
            <a:r>
              <a:rPr lang="en-US" b="1" dirty="0"/>
              <a:t>abstract</a:t>
            </a:r>
            <a:r>
              <a:rPr lang="en-US" dirty="0"/>
              <a:t>” keyword is known as abstract class. </a:t>
            </a:r>
            <a:endParaRPr lang="en-US" dirty="0" smtClean="0"/>
          </a:p>
          <a:p>
            <a:pPr algn="just"/>
            <a:r>
              <a:rPr lang="en-US" dirty="0" smtClean="0"/>
              <a:t>It </a:t>
            </a:r>
            <a:r>
              <a:rPr lang="en-US" dirty="0"/>
              <a:t>can have abstract methods(methods without body) as well as concrete methods (regular methods with body). </a:t>
            </a:r>
            <a:endParaRPr lang="en-US" dirty="0" smtClean="0"/>
          </a:p>
          <a:p>
            <a:pPr algn="just"/>
            <a:r>
              <a:rPr lang="en-US" dirty="0" smtClean="0"/>
              <a:t>A </a:t>
            </a:r>
            <a:r>
              <a:rPr lang="en-US" dirty="0">
                <a:solidFill>
                  <a:srgbClr val="C00000"/>
                </a:solidFill>
              </a:rPr>
              <a:t>normal </a:t>
            </a:r>
            <a:r>
              <a:rPr lang="en-US" dirty="0" smtClean="0">
                <a:solidFill>
                  <a:srgbClr val="C00000"/>
                </a:solidFill>
              </a:rPr>
              <a:t>class (</a:t>
            </a:r>
            <a:r>
              <a:rPr lang="en-US" dirty="0">
                <a:solidFill>
                  <a:srgbClr val="C00000"/>
                </a:solidFill>
              </a:rPr>
              <a:t>non-abstract class) cannot have abst</a:t>
            </a:r>
            <a:r>
              <a:rPr lang="en-US" dirty="0"/>
              <a:t>ract methods. </a:t>
            </a:r>
            <a:endParaRPr lang="en-US" dirty="0" smtClean="0"/>
          </a:p>
          <a:p>
            <a:r>
              <a:rPr lang="en-US" b="1" dirty="0"/>
              <a:t>Points to Remember</a:t>
            </a:r>
          </a:p>
          <a:p>
            <a:pPr lvl="1"/>
            <a:r>
              <a:rPr lang="en-US" dirty="0"/>
              <a:t>An abstract class </a:t>
            </a:r>
            <a:r>
              <a:rPr lang="en-US" dirty="0">
                <a:solidFill>
                  <a:srgbClr val="C00000"/>
                </a:solidFill>
              </a:rPr>
              <a:t>must be declared with an abstract keyword</a:t>
            </a:r>
            <a:r>
              <a:rPr lang="en-US" dirty="0"/>
              <a:t>.</a:t>
            </a:r>
          </a:p>
          <a:p>
            <a:pPr lvl="1"/>
            <a:r>
              <a:rPr lang="en-US" dirty="0"/>
              <a:t>It </a:t>
            </a:r>
            <a:r>
              <a:rPr lang="en-US" dirty="0">
                <a:solidFill>
                  <a:srgbClr val="C00000"/>
                </a:solidFill>
              </a:rPr>
              <a:t>can have abstract and non-abstract methods</a:t>
            </a:r>
            <a:r>
              <a:rPr lang="en-US" dirty="0"/>
              <a:t>.</a:t>
            </a:r>
          </a:p>
          <a:p>
            <a:pPr lvl="1"/>
            <a:r>
              <a:rPr lang="en-US" dirty="0"/>
              <a:t>It </a:t>
            </a:r>
            <a:r>
              <a:rPr lang="en-US" dirty="0">
                <a:solidFill>
                  <a:srgbClr val="C00000"/>
                </a:solidFill>
              </a:rPr>
              <a:t>cannot be instantiated</a:t>
            </a:r>
            <a:r>
              <a:rPr lang="en-US" dirty="0"/>
              <a:t>.</a:t>
            </a:r>
          </a:p>
          <a:p>
            <a:pPr lvl="1"/>
            <a:r>
              <a:rPr lang="en-US" dirty="0"/>
              <a:t>It </a:t>
            </a:r>
            <a:r>
              <a:rPr lang="en-US" dirty="0">
                <a:solidFill>
                  <a:srgbClr val="C00000"/>
                </a:solidFill>
              </a:rPr>
              <a:t>can have constructors and static methods also</a:t>
            </a:r>
            <a:r>
              <a:rPr lang="en-US" dirty="0"/>
              <a:t>.</a:t>
            </a:r>
          </a:p>
          <a:p>
            <a:pPr lvl="1" algn="just"/>
            <a:r>
              <a:rPr lang="en-US" dirty="0"/>
              <a:t>If a </a:t>
            </a:r>
            <a:r>
              <a:rPr lang="en-US" dirty="0">
                <a:solidFill>
                  <a:srgbClr val="C00000"/>
                </a:solidFill>
              </a:rPr>
              <a:t>child does not implement all the abstract methods of abstract parent class</a:t>
            </a:r>
            <a:r>
              <a:rPr lang="en-US" dirty="0"/>
              <a:t>, </a:t>
            </a:r>
            <a:r>
              <a:rPr lang="en-US" dirty="0">
                <a:solidFill>
                  <a:srgbClr val="C00000"/>
                </a:solidFill>
              </a:rPr>
              <a:t>then the child class must need to be declared abstract as well.</a:t>
            </a:r>
            <a:endParaRPr lang="en-US" dirty="0" smtClean="0">
              <a:solidFill>
                <a:srgbClr val="C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a:t>
            </a:fld>
            <a:endParaRPr lang="en-US"/>
          </a:p>
        </p:txBody>
      </p:sp>
    </p:spTree>
    <p:extLst>
      <p:ext uri="{BB962C8B-B14F-4D97-AF65-F5344CB8AC3E}">
        <p14:creationId xmlns:p14="http://schemas.microsoft.com/office/powerpoint/2010/main" val="400780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5" y="245110"/>
            <a:ext cx="9032409" cy="838200"/>
          </a:xfrm>
        </p:spPr>
        <p:txBody>
          <a:bodyPr/>
          <a:lstStyle/>
          <a:p>
            <a:r>
              <a:rPr lang="en-US" dirty="0"/>
              <a:t>Why we need an abstract class?</a:t>
            </a:r>
          </a:p>
        </p:txBody>
      </p:sp>
      <p:sp>
        <p:nvSpPr>
          <p:cNvPr id="3" name="Content Placeholder 2"/>
          <p:cNvSpPr>
            <a:spLocks noGrp="1"/>
          </p:cNvSpPr>
          <p:nvPr>
            <p:ph idx="1"/>
          </p:nvPr>
        </p:nvSpPr>
        <p:spPr>
          <a:xfrm>
            <a:off x="111591" y="1219200"/>
            <a:ext cx="8575209" cy="5638800"/>
          </a:xfrm>
        </p:spPr>
        <p:txBody>
          <a:bodyPr>
            <a:normAutofit/>
          </a:bodyPr>
          <a:lstStyle/>
          <a:p>
            <a:pPr algn="just"/>
            <a:r>
              <a:rPr lang="en-US" dirty="0"/>
              <a:t>Lets say we have a class Animal that has a method sound() and the subclasses(see inheritance) of it like Dog, Lion, Horse, Cat etc. </a:t>
            </a:r>
            <a:endParaRPr lang="en-US" dirty="0" smtClean="0"/>
          </a:p>
          <a:p>
            <a:pPr algn="just"/>
            <a:r>
              <a:rPr lang="en-US" dirty="0" smtClean="0"/>
              <a:t>Since </a:t>
            </a:r>
            <a:r>
              <a:rPr lang="en-US" dirty="0"/>
              <a:t>the animal sound differs from one animal to another, there is no point to implement this method in parent class. </a:t>
            </a:r>
            <a:endParaRPr lang="en-US" dirty="0" smtClean="0"/>
          </a:p>
          <a:p>
            <a:pPr algn="just"/>
            <a:r>
              <a:rPr lang="en-US" dirty="0" smtClean="0"/>
              <a:t>This </a:t>
            </a:r>
            <a:r>
              <a:rPr lang="en-US" dirty="0"/>
              <a:t>is because every child class must override this method to give its own implementation details, like Lion class will say “Roar” in this method and Dog class will say “Woof</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Tree>
    <p:extLst>
      <p:ext uri="{BB962C8B-B14F-4D97-AF65-F5344CB8AC3E}">
        <p14:creationId xmlns:p14="http://schemas.microsoft.com/office/powerpoint/2010/main" val="171660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5" y="245110"/>
            <a:ext cx="9032409" cy="838200"/>
          </a:xfrm>
        </p:spPr>
        <p:txBody>
          <a:bodyPr/>
          <a:lstStyle/>
          <a:p>
            <a:r>
              <a:rPr lang="en-US" dirty="0"/>
              <a:t>Why we need an abstract class?</a:t>
            </a:r>
          </a:p>
        </p:txBody>
      </p:sp>
      <p:sp>
        <p:nvSpPr>
          <p:cNvPr id="3" name="Content Placeholder 2"/>
          <p:cNvSpPr>
            <a:spLocks noGrp="1"/>
          </p:cNvSpPr>
          <p:nvPr>
            <p:ph idx="1"/>
          </p:nvPr>
        </p:nvSpPr>
        <p:spPr>
          <a:xfrm>
            <a:off x="111591" y="1219200"/>
            <a:ext cx="8575209" cy="5638800"/>
          </a:xfrm>
        </p:spPr>
        <p:txBody>
          <a:bodyPr>
            <a:normAutofit/>
          </a:bodyPr>
          <a:lstStyle/>
          <a:p>
            <a:pPr algn="just"/>
            <a:r>
              <a:rPr lang="en-US" dirty="0" smtClean="0"/>
              <a:t>Thus</a:t>
            </a:r>
            <a:r>
              <a:rPr lang="en-US" dirty="0"/>
              <a:t>, making this method abstract would be the good choice as by making this method abstract we force all the sub classes to implement this method( otherwise you will get compilation error), also we need not to give any implementation to this method in parent class</a:t>
            </a:r>
            <a:r>
              <a:rPr lang="en-US" dirty="0" smtClean="0"/>
              <a:t>.</a:t>
            </a:r>
          </a:p>
          <a:p>
            <a:pPr algn="just"/>
            <a:endParaRPr lang="en-US" dirty="0"/>
          </a:p>
          <a:p>
            <a:pPr algn="just"/>
            <a:r>
              <a:rPr lang="en-US" dirty="0" smtClean="0">
                <a:solidFill>
                  <a:srgbClr val="C00000"/>
                </a:solidFill>
              </a:rPr>
              <a:t>Since </a:t>
            </a:r>
            <a:r>
              <a:rPr lang="en-US" dirty="0">
                <a:solidFill>
                  <a:srgbClr val="C00000"/>
                </a:solidFill>
              </a:rPr>
              <a:t>the Animal class has an abstract method, you must need to declare this class abstract.</a:t>
            </a:r>
            <a:endParaRPr lang="en-US" dirty="0" smtClean="0">
              <a:solidFill>
                <a:srgbClr val="C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Tree>
    <p:extLst>
      <p:ext uri="{BB962C8B-B14F-4D97-AF65-F5344CB8AC3E}">
        <p14:creationId xmlns:p14="http://schemas.microsoft.com/office/powerpoint/2010/main" val="16787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175231"/>
            <a:ext cx="9032409" cy="838200"/>
          </a:xfrm>
        </p:spPr>
        <p:txBody>
          <a:bodyPr/>
          <a:lstStyle/>
          <a:p>
            <a:r>
              <a:rPr lang="en-US" dirty="0"/>
              <a:t>Abstract class declaration</a:t>
            </a:r>
          </a:p>
        </p:txBody>
      </p:sp>
      <p:sp>
        <p:nvSpPr>
          <p:cNvPr id="3" name="Content Placeholder 2"/>
          <p:cNvSpPr>
            <a:spLocks noGrp="1"/>
          </p:cNvSpPr>
          <p:nvPr>
            <p:ph idx="1"/>
          </p:nvPr>
        </p:nvSpPr>
        <p:spPr>
          <a:xfrm>
            <a:off x="381001" y="1219200"/>
            <a:ext cx="8382000" cy="5638800"/>
          </a:xfrm>
        </p:spPr>
        <p:txBody>
          <a:bodyPr/>
          <a:lstStyle/>
          <a:p>
            <a:pPr algn="just"/>
            <a:r>
              <a:rPr lang="en-US" dirty="0"/>
              <a:t>An abstract class outlines the methods but not necessarily implements all the methods</a:t>
            </a:r>
            <a:r>
              <a:rPr lang="en-US" dirty="0" smtClean="0"/>
              <a:t>.</a:t>
            </a:r>
          </a:p>
          <a:p>
            <a:pPr algn="just"/>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4" name="Rectangle 1"/>
          <p:cNvSpPr>
            <a:spLocks noChangeArrowheads="1"/>
          </p:cNvSpPr>
          <p:nvPr/>
        </p:nvSpPr>
        <p:spPr bwMode="auto">
          <a:xfrm>
            <a:off x="1570473" y="2468939"/>
            <a:ext cx="5937844" cy="31393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//Declaration using abstract keyword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smtClean="0">
                <a:ln>
                  <a:noFill/>
                </a:ln>
                <a:solidFill>
                  <a:srgbClr val="00008B"/>
                </a:solidFill>
                <a:effectLst/>
                <a:latin typeface="Consolas" panose="020B0609020204030204" pitchFamily="49" charset="0"/>
              </a:rPr>
              <a:t>class</a:t>
            </a:r>
            <a:r>
              <a:rPr kumimoji="0" lang="en-US" altLang="en-US" sz="2200" b="0" i="0" u="none" strike="noStrike" cap="none" normalizeH="0" baseline="0" dirty="0" smtClean="0">
                <a:ln>
                  <a:noFill/>
                </a:ln>
                <a:solidFill>
                  <a:srgbClr val="000000"/>
                </a:solidFill>
                <a:effectLst/>
                <a:latin typeface="Consolas" panose="020B06090202040302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//This is abstract 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smtClean="0">
                <a:ln>
                  <a:noFill/>
                </a:ln>
                <a:solidFill>
                  <a:srgbClr val="00008B"/>
                </a:solidFill>
                <a:effectLst/>
                <a:latin typeface="Consolas" panose="020B0609020204030204" pitchFamily="49" charset="0"/>
              </a:rPr>
              <a:t>void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err="1" smtClean="0">
                <a:ln>
                  <a:noFill/>
                </a:ln>
                <a:solidFill>
                  <a:srgbClr val="000000"/>
                </a:solidFill>
                <a:effectLst/>
                <a:latin typeface="Consolas" panose="020B0609020204030204" pitchFamily="49" charset="0"/>
              </a:rPr>
              <a:t>myMethod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//This is concrete method with body</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void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err="1" smtClean="0">
                <a:ln>
                  <a:noFill/>
                </a:ln>
                <a:solidFill>
                  <a:srgbClr val="000000"/>
                </a:solidFill>
                <a:effectLst/>
                <a:latin typeface="Consolas" panose="020B0609020204030204" pitchFamily="49" charset="0"/>
              </a:rPr>
              <a:t>anotherMethod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//Does something</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onsolas" panose="020B0609020204030204" pitchFamily="49" charset="0"/>
              </a:rPr>
              <a:t>}</a:t>
            </a:r>
            <a:r>
              <a:rPr kumimoji="0" lang="en-US" altLang="en-US" sz="2200" b="0" i="0" u="none" strike="noStrike" cap="none" normalizeH="0" baseline="0" dirty="0" smtClean="0">
                <a:ln>
                  <a:noFill/>
                </a:ln>
                <a:solidFill>
                  <a:schemeClr val="tx1"/>
                </a:solidFill>
                <a:effectLst/>
              </a:rPr>
              <a:t> </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06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016"/>
            <a:ext cx="9032409" cy="838200"/>
          </a:xfrm>
        </p:spPr>
        <p:txBody>
          <a:bodyPr/>
          <a:lstStyle/>
          <a:p>
            <a:r>
              <a:rPr lang="en-US" dirty="0"/>
              <a:t>Abstract class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5" name="Rectangle 1"/>
          <p:cNvSpPr>
            <a:spLocks noGrp="1" noChangeArrowheads="1"/>
          </p:cNvSpPr>
          <p:nvPr>
            <p:ph idx="1"/>
          </p:nvPr>
        </p:nvSpPr>
        <p:spPr bwMode="auto">
          <a:xfrm>
            <a:off x="381000" y="1295400"/>
            <a:ext cx="4387740" cy="3139321"/>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808080"/>
                </a:solidFill>
                <a:effectLst/>
                <a:latin typeface="Consolas" panose="020B0609020204030204" pitchFamily="49" charset="0"/>
              </a:rPr>
              <a:t>//abstract parent 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Animal</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808080"/>
                </a:solidFill>
                <a:effectLst/>
                <a:latin typeface="Consolas" panose="020B0609020204030204" pitchFamily="49" charset="0"/>
              </a:rPr>
              <a:t>//abstract method</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void</a:t>
            </a:r>
            <a:r>
              <a:rPr kumimoji="0" lang="en-US" altLang="en-US" sz="1800" b="0" i="0" u="none" strike="noStrike" cap="none" normalizeH="0" baseline="0" dirty="0" smtClean="0">
                <a:ln>
                  <a:noFill/>
                </a:ln>
                <a:solidFill>
                  <a:srgbClr val="000000"/>
                </a:solidFill>
                <a:effectLst/>
                <a:latin typeface="Consolas" panose="020B0609020204030204" pitchFamily="49" charset="0"/>
              </a:rPr>
              <a:t> sound();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808080"/>
                </a:solidFill>
                <a:effectLst/>
                <a:latin typeface="Consolas" panose="020B0609020204030204" pitchFamily="49" charset="0"/>
              </a:rPr>
              <a:t>//Dog class extends Animal 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Dog</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extends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Animal</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void</a:t>
            </a:r>
            <a:r>
              <a:rPr kumimoji="0" lang="en-US" altLang="en-US" sz="1800" b="0" i="0" u="none" strike="noStrike" cap="none" normalizeH="0" baseline="0" dirty="0" smtClean="0">
                <a:ln>
                  <a:noFill/>
                </a:ln>
                <a:solidFill>
                  <a:srgbClr val="000000"/>
                </a:solidFill>
                <a:effectLst/>
                <a:latin typeface="Consolas" panose="020B0609020204030204" pitchFamily="49" charset="0"/>
              </a:rPr>
              <a:t> sound(){ </a:t>
            </a:r>
          </a:p>
          <a:p>
            <a:pPr marL="400050" lvl="1" indent="0">
              <a:lnSpc>
                <a:spcPct val="100000"/>
              </a:lnSpc>
              <a:spcBef>
                <a:spcPct val="0"/>
              </a:spcBef>
              <a:buSzTx/>
              <a:buFontTx/>
              <a:buNone/>
            </a:pPr>
            <a:r>
              <a:rPr kumimoji="0" lang="en-US" altLang="en-US" sz="1800"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a:t>
            </a:r>
            <a:r>
              <a:rPr kumimoji="0" lang="en-US" altLang="en-US" sz="1800" b="0" i="0" u="none" strike="noStrike" cap="none" normalizeH="0" baseline="0" dirty="0" err="1" smtClean="0">
                <a:ln>
                  <a:noFill/>
                </a:ln>
                <a:solidFill>
                  <a:srgbClr val="00008B"/>
                </a:solidFill>
                <a:effectLst/>
                <a:latin typeface="Consolas" panose="020B0609020204030204" pitchFamily="49" charset="0"/>
              </a:rPr>
              <a:t>out</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800" b="0" i="0" u="none" strike="noStrike" cap="none" normalizeH="0" baseline="0" dirty="0" smtClean="0">
                <a:ln>
                  <a:noFill/>
                </a:ln>
                <a:solidFill>
                  <a:srgbClr val="800000"/>
                </a:solidFill>
                <a:effectLst/>
                <a:latin typeface="Consolas" panose="020B0609020204030204" pitchFamily="49" charset="0"/>
              </a:rPr>
              <a:t>"Woof"</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p>
        </p:txBody>
      </p:sp>
      <p:sp>
        <p:nvSpPr>
          <p:cNvPr id="8" name="Rectangle 1"/>
          <p:cNvSpPr txBox="1">
            <a:spLocks noChangeArrowheads="1"/>
          </p:cNvSpPr>
          <p:nvPr/>
        </p:nvSpPr>
        <p:spPr bwMode="auto">
          <a:xfrm>
            <a:off x="4572000" y="2623066"/>
            <a:ext cx="4490332" cy="3416320"/>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lvl="0" indent="0" eaLnBrk="0" fontAlgn="base" hangingPunct="0">
              <a:spcBef>
                <a:spcPct val="0"/>
              </a:spcBef>
              <a:spcAft>
                <a:spcPct val="0"/>
              </a:spcAft>
              <a:buClrTx/>
              <a:buSzTx/>
              <a:buNone/>
            </a:pPr>
            <a:r>
              <a:rPr lang="en-US" altLang="en-US" sz="1800" dirty="0">
                <a:solidFill>
                  <a:srgbClr val="808080"/>
                </a:solidFill>
                <a:latin typeface="Consolas" panose="020B0609020204030204" pitchFamily="49" charset="0"/>
              </a:rPr>
              <a:t>// </a:t>
            </a:r>
            <a:r>
              <a:rPr lang="en-US" altLang="en-US" sz="1800" dirty="0" err="1">
                <a:solidFill>
                  <a:srgbClr val="808080"/>
                </a:solidFill>
                <a:latin typeface="Consolas" panose="020B0609020204030204" pitchFamily="49" charset="0"/>
              </a:rPr>
              <a:t>BigDog</a:t>
            </a:r>
            <a:r>
              <a:rPr lang="en-US" altLang="en-US" sz="1800" dirty="0">
                <a:solidFill>
                  <a:srgbClr val="808080"/>
                </a:solidFill>
                <a:latin typeface="Consolas" panose="020B0609020204030204" pitchFamily="49" charset="0"/>
              </a:rPr>
              <a:t> class extends </a:t>
            </a:r>
            <a:r>
              <a:rPr lang="en-US" altLang="en-US" sz="1800" dirty="0">
                <a:solidFill>
                  <a:srgbClr val="2B91AF"/>
                </a:solidFill>
                <a:latin typeface="Consolas" panose="020B0609020204030204" pitchFamily="49" charset="0"/>
              </a:rPr>
              <a:t>Dog </a:t>
            </a:r>
            <a:r>
              <a:rPr lang="en-US" altLang="en-US" sz="1800" dirty="0">
                <a:solidFill>
                  <a:srgbClr val="808080"/>
                </a:solidFill>
                <a:latin typeface="Consolas" panose="020B0609020204030204" pitchFamily="49" charset="0"/>
              </a:rPr>
              <a:t>class</a:t>
            </a:r>
            <a:r>
              <a:rPr lang="en-US" altLang="en-US" sz="1800" dirty="0">
                <a:solidFill>
                  <a:srgbClr val="000000"/>
                </a:solidFill>
                <a:latin typeface="Consolas" panose="020B0609020204030204" pitchFamily="49" charset="0"/>
              </a:rPr>
              <a:t> </a:t>
            </a:r>
          </a:p>
          <a:p>
            <a:pPr mar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class</a:t>
            </a:r>
            <a:r>
              <a:rPr lang="en-US" altLang="en-US" sz="1800" dirty="0">
                <a:solidFill>
                  <a:srgbClr val="000000"/>
                </a:solidFill>
                <a:latin typeface="Consolas" panose="020B0609020204030204" pitchFamily="49" charset="0"/>
              </a:rPr>
              <a:t> </a:t>
            </a:r>
            <a:r>
              <a:rPr lang="en-US" altLang="en-US" sz="1800" dirty="0" err="1">
                <a:solidFill>
                  <a:srgbClr val="2B91AF"/>
                </a:solidFill>
                <a:latin typeface="Consolas" panose="020B0609020204030204" pitchFamily="49" charset="0"/>
              </a:rPr>
              <a:t>BigDog</a:t>
            </a:r>
            <a:r>
              <a:rPr lang="en-US" altLang="en-US" sz="1800" dirty="0">
                <a:solidFill>
                  <a:srgbClr val="2B91AF"/>
                </a:solidFill>
                <a:latin typeface="Consolas" panose="020B0609020204030204" pitchFamily="49" charset="0"/>
              </a:rPr>
              <a:t> </a:t>
            </a:r>
            <a:r>
              <a:rPr lang="en-US" altLang="en-US" sz="1800" dirty="0">
                <a:solidFill>
                  <a:srgbClr val="00008B"/>
                </a:solidFill>
                <a:latin typeface="Consolas" panose="020B0609020204030204" pitchFamily="49" charset="0"/>
              </a:rPr>
              <a:t>extends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Dog</a:t>
            </a: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public void </a:t>
            </a:r>
            <a:r>
              <a:rPr lang="en-US" altLang="en-US" sz="1800" dirty="0">
                <a:solidFill>
                  <a:srgbClr val="000000"/>
                </a:solidFill>
                <a:latin typeface="Consolas" panose="020B0609020204030204" pitchFamily="49" charset="0"/>
              </a:rPr>
              <a:t>sound(){</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a:t>
            </a:r>
            <a:r>
              <a:rPr lang="en-US" altLang="en-US" sz="1800" dirty="0" err="1">
                <a:solidFill>
                  <a:srgbClr val="00008B"/>
                </a:solidFill>
                <a:latin typeface="Consolas" panose="020B0609020204030204" pitchFamily="49" charset="0"/>
              </a:rPr>
              <a:t>System.out.println</a:t>
            </a:r>
            <a:r>
              <a:rPr lang="en-US" altLang="en-US" sz="1800" dirty="0">
                <a:solidFill>
                  <a:srgbClr val="00008B"/>
                </a:solidFill>
                <a:latin typeface="Consolas" panose="020B0609020204030204" pitchFamily="49" charset="0"/>
              </a:rPr>
              <a:t>("</a:t>
            </a:r>
            <a:r>
              <a:rPr lang="en-US" altLang="en-US" sz="1800" dirty="0" err="1">
                <a:solidFill>
                  <a:schemeClr val="accent5"/>
                </a:solidFill>
                <a:latin typeface="Consolas" panose="020B0609020204030204" pitchFamily="49" charset="0"/>
              </a:rPr>
              <a:t>Woow</a:t>
            </a:r>
            <a:r>
              <a:rPr lang="en-US" altLang="en-US" sz="1800" dirty="0">
                <a:solidFill>
                  <a:srgbClr val="00008B"/>
                </a:solidFill>
                <a:latin typeface="Consolas" panose="020B0609020204030204" pitchFamily="49" charset="0"/>
              </a:rPr>
              <a:t>!");</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latin typeface="Arial" panose="020B0604020202020204" pitchFamily="34" charset="0"/>
              </a:rPr>
              <a:t>}</a:t>
            </a:r>
          </a:p>
          <a:p>
            <a:pPr marL="0" lvl="0" indent="0" eaLnBrk="0" fontAlgn="base" hangingPunct="0">
              <a:spcBef>
                <a:spcPct val="0"/>
              </a:spcBef>
              <a:spcAft>
                <a:spcPct val="0"/>
              </a:spcAft>
              <a:buClrTx/>
              <a:buSzTx/>
              <a:buNone/>
            </a:pPr>
            <a:r>
              <a:rPr lang="en-US" altLang="en-US" sz="1800" dirty="0" smtClean="0">
                <a:solidFill>
                  <a:srgbClr val="808080"/>
                </a:solidFill>
                <a:latin typeface="Consolas" panose="020B0609020204030204" pitchFamily="49" charset="0"/>
              </a:rPr>
              <a:t>//</a:t>
            </a:r>
            <a:r>
              <a:rPr lang="en-US" altLang="en-US" sz="1800" dirty="0">
                <a:solidFill>
                  <a:srgbClr val="808080"/>
                </a:solidFill>
                <a:latin typeface="Consolas" panose="020B0609020204030204" pitchFamily="49" charset="0"/>
              </a:rPr>
              <a:t>Cat class extends Animal class</a:t>
            </a: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class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Cat </a:t>
            </a:r>
            <a:r>
              <a:rPr lang="en-US" altLang="en-US" sz="1800" dirty="0">
                <a:solidFill>
                  <a:srgbClr val="00008B"/>
                </a:solidFill>
                <a:latin typeface="Consolas" panose="020B0609020204030204" pitchFamily="49" charset="0"/>
              </a:rPr>
              <a:t>extends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Animal</a:t>
            </a:r>
            <a:r>
              <a:rPr lang="en-US" altLang="en-US" sz="1800" dirty="0">
                <a:solidFill>
                  <a:srgbClr val="000000"/>
                </a:solidFill>
                <a:latin typeface="Consolas" panose="020B0609020204030204" pitchFamily="49" charset="0"/>
              </a:rPr>
              <a:t>{ </a:t>
            </a:r>
          </a:p>
          <a:p>
            <a:pPr marL="400050" lvl="1" indent="0">
              <a:lnSpc>
                <a:spcPct val="100000"/>
              </a:lnSpc>
              <a:spcBef>
                <a:spcPct val="0"/>
              </a:spcBef>
              <a:buSzTx/>
              <a:buFont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void</a:t>
            </a:r>
            <a:r>
              <a:rPr lang="en-US" altLang="en-US" sz="1800" dirty="0">
                <a:solidFill>
                  <a:srgbClr val="000000"/>
                </a:solidFill>
                <a:latin typeface="Consolas" panose="020B0609020204030204" pitchFamily="49" charset="0"/>
              </a:rPr>
              <a:t> sound(){ </a:t>
            </a:r>
          </a:p>
          <a:p>
            <a:pPr marL="400050" lvl="1" indent="0">
              <a:lnSpc>
                <a:spcPct val="100000"/>
              </a:lnSpc>
              <a:spcBef>
                <a:spcPct val="0"/>
              </a:spcBef>
              <a:buSzTx/>
              <a:buFontTx/>
              <a:buNone/>
            </a:pPr>
            <a:r>
              <a:rPr lang="en-US" altLang="en-US" sz="1800" dirty="0" err="1">
                <a:solidFill>
                  <a:srgbClr val="2B91AF"/>
                </a:solidFill>
                <a:latin typeface="Consolas" panose="020B0609020204030204" pitchFamily="49" charset="0"/>
              </a:rPr>
              <a:t>System</a:t>
            </a:r>
            <a:r>
              <a:rPr lang="en-US" altLang="en-US" sz="1800" dirty="0" err="1">
                <a:solidFill>
                  <a:srgbClr val="000000"/>
                </a:solidFill>
                <a:latin typeface="Consolas" panose="020B0609020204030204" pitchFamily="49" charset="0"/>
              </a:rPr>
              <a:t>.</a:t>
            </a:r>
            <a:r>
              <a:rPr lang="en-US" altLang="en-US" sz="1800" dirty="0" err="1">
                <a:solidFill>
                  <a:srgbClr val="00008B"/>
                </a:solidFill>
                <a:latin typeface="Consolas" panose="020B0609020204030204" pitchFamily="49" charset="0"/>
              </a:rPr>
              <a:t>out</a:t>
            </a:r>
            <a:r>
              <a:rPr lang="en-US" altLang="en-US" sz="1800" dirty="0" err="1">
                <a:solidFill>
                  <a:srgbClr val="000000"/>
                </a:solidFill>
                <a:latin typeface="Consolas" panose="020B0609020204030204" pitchFamily="49" charset="0"/>
              </a:rPr>
              <a:t>.println</a:t>
            </a:r>
            <a:r>
              <a:rPr lang="en-US" altLang="en-US" sz="1800" dirty="0">
                <a:solidFill>
                  <a:srgbClr val="000000"/>
                </a:solidFill>
                <a:latin typeface="Consolas" panose="020B0609020204030204" pitchFamily="49" charset="0"/>
              </a:rPr>
              <a:t>(</a:t>
            </a:r>
            <a:r>
              <a:rPr lang="en-US" altLang="en-US" sz="1800" dirty="0">
                <a:solidFill>
                  <a:srgbClr val="800000"/>
                </a:solidFill>
                <a:latin typeface="Consolas" panose="020B0609020204030204" pitchFamily="49" charset="0"/>
              </a:rPr>
              <a:t>“</a:t>
            </a:r>
            <a:r>
              <a:rPr lang="en-US" altLang="en-US" sz="1800" dirty="0" err="1">
                <a:solidFill>
                  <a:srgbClr val="800000"/>
                </a:solidFill>
                <a:latin typeface="Consolas" panose="020B0609020204030204" pitchFamily="49" charset="0"/>
              </a:rPr>
              <a:t>Meao</a:t>
            </a:r>
            <a:r>
              <a:rPr lang="en-US" altLang="en-US" sz="1800" dirty="0">
                <a:solidFill>
                  <a:srgbClr val="800000"/>
                </a:solidFill>
                <a:latin typeface="Consolas" panose="020B0609020204030204" pitchFamily="49" charset="0"/>
              </a:rPr>
              <a:t>"</a:t>
            </a:r>
            <a:r>
              <a:rPr lang="en-US" altLang="en-US" sz="1800" dirty="0">
                <a:solidFill>
                  <a:srgbClr val="000000"/>
                </a:solidFill>
                <a:latin typeface="Consolas" panose="020B0609020204030204" pitchFamily="49" charset="0"/>
              </a:rPr>
              <a:t>); </a:t>
            </a:r>
          </a:p>
          <a:p>
            <a:pPr marL="400050" lvl="1" indent="0">
              <a:lnSpc>
                <a:spcPct val="100000"/>
              </a:lnSpc>
              <a:spcBef>
                <a:spcPct val="0"/>
              </a:spcBef>
              <a:buSzTx/>
              <a:buFontTx/>
              <a:buNone/>
            </a:pP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00"/>
                </a:solidFill>
                <a:latin typeface="Consolas" panose="020B0609020204030204" pitchFamily="49" charset="0"/>
              </a:rPr>
              <a:t>}</a:t>
            </a:r>
            <a:r>
              <a:rPr lang="en-US" altLang="en-US" sz="1800" dirty="0"/>
              <a:t> </a:t>
            </a:r>
          </a:p>
        </p:txBody>
      </p:sp>
    </p:spTree>
    <p:extLst>
      <p:ext uri="{BB962C8B-B14F-4D97-AF65-F5344CB8AC3E}">
        <p14:creationId xmlns:p14="http://schemas.microsoft.com/office/powerpoint/2010/main" val="32523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05016"/>
            <a:ext cx="8153400" cy="838200"/>
          </a:xfrm>
        </p:spPr>
        <p:txBody>
          <a:bodyPr/>
          <a:lstStyle/>
          <a:p>
            <a:r>
              <a:rPr lang="en-US" dirty="0"/>
              <a:t>Abstract class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
        <p:nvSpPr>
          <p:cNvPr id="5" name="Rectangle 1"/>
          <p:cNvSpPr>
            <a:spLocks noGrp="1" noChangeArrowheads="1"/>
          </p:cNvSpPr>
          <p:nvPr>
            <p:ph idx="1"/>
          </p:nvPr>
        </p:nvSpPr>
        <p:spPr bwMode="auto">
          <a:xfrm>
            <a:off x="612648" y="1148869"/>
            <a:ext cx="7845552" cy="54168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1600" dirty="0" smtClean="0">
                <a:solidFill>
                  <a:srgbClr val="00008B"/>
                </a:solidFill>
                <a:latin typeface="Consolas" panose="020B0609020204030204" pitchFamily="49" charset="0"/>
              </a:rPr>
              <a:t>public</a:t>
            </a:r>
            <a:r>
              <a:rPr lang="en-US" altLang="en-US" sz="1600" dirty="0" smtClean="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class</a:t>
            </a:r>
            <a:r>
              <a:rPr lang="en-US" altLang="en-US" sz="1600" dirty="0">
                <a:solidFill>
                  <a:srgbClr val="000000"/>
                </a:solidFill>
                <a:latin typeface="Consolas" panose="020B0609020204030204" pitchFamily="49" charset="0"/>
              </a:rPr>
              <a:t> </a:t>
            </a:r>
            <a:r>
              <a:rPr lang="en-GB" altLang="en-US" sz="1600" dirty="0" err="1" smtClean="0">
                <a:solidFill>
                  <a:srgbClr val="0070C0"/>
                </a:solidFill>
                <a:latin typeface="Consolas" panose="020B0609020204030204" pitchFamily="49" charset="0"/>
              </a:rPr>
              <a:t>TestAnimal</a:t>
            </a:r>
            <a:r>
              <a:rPr lang="en-GB" altLang="en-US" sz="1600" dirty="0" smtClean="0">
                <a:solidFill>
                  <a:srgbClr val="0070C0"/>
                </a:solidFill>
                <a:latin typeface="Consolas" panose="020B0609020204030204" pitchFamily="49" charset="0"/>
              </a:rPr>
              <a:t> </a:t>
            </a:r>
            <a:r>
              <a:rPr lang="en-GB" altLang="en-US" sz="1600" dirty="0" smtClean="0">
                <a:latin typeface="Consolas" panose="020B0609020204030204" pitchFamily="49" charset="0"/>
              </a:rPr>
              <a:t>{</a:t>
            </a:r>
          </a:p>
          <a:p>
            <a:pPr marL="0" lvl="0" indent="0" eaLnBrk="0" fontAlgn="base" hangingPunct="0">
              <a:spcBef>
                <a:spcPct val="0"/>
              </a:spcBef>
              <a:spcAft>
                <a:spcPct val="0"/>
              </a:spcAft>
              <a:buClrTx/>
              <a:buSzTx/>
              <a:buNone/>
            </a:pPr>
            <a:r>
              <a:rPr lang="en-GB" altLang="en-US" sz="1600" dirty="0">
                <a:solidFill>
                  <a:srgbClr val="00008B"/>
                </a:solidFill>
                <a:latin typeface="Consolas" panose="020B0609020204030204" pitchFamily="49" charset="0"/>
              </a:rPr>
              <a:t> </a:t>
            </a:r>
            <a:r>
              <a:rPr lang="en-GB" altLang="en-US" sz="1600" dirty="0" smtClean="0">
                <a:solidFill>
                  <a:srgbClr val="00008B"/>
                </a:solidFill>
                <a:latin typeface="Consolas" panose="020B0609020204030204" pitchFamily="49" charset="0"/>
              </a:rPr>
              <a:t>   </a:t>
            </a:r>
            <a:r>
              <a:rPr lang="en-US" altLang="en-US" sz="1600" dirty="0" smtClean="0">
                <a:solidFill>
                  <a:srgbClr val="00008B"/>
                </a:solidFill>
                <a:latin typeface="Consolas" panose="020B0609020204030204" pitchFamily="49" charset="0"/>
              </a:rPr>
              <a:t>public</a:t>
            </a:r>
            <a:r>
              <a:rPr lang="en-US" altLang="en-US" sz="1600" dirty="0" smtClean="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static</a:t>
            </a:r>
            <a:r>
              <a:rPr lang="en-US" altLang="en-US" sz="1600" dirty="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void</a:t>
            </a:r>
            <a:r>
              <a:rPr lang="en-US" altLang="en-US" sz="1600" dirty="0">
                <a:solidFill>
                  <a:srgbClr val="000000"/>
                </a:solidFill>
                <a:latin typeface="Consolas" panose="020B0609020204030204" pitchFamily="49" charset="0"/>
              </a:rPr>
              <a:t> main(</a:t>
            </a:r>
            <a:r>
              <a:rPr lang="en-US" altLang="en-US" sz="1600" dirty="0">
                <a:solidFill>
                  <a:srgbClr val="2B91AF"/>
                </a:solidFill>
                <a:latin typeface="Consolas" panose="020B0609020204030204" pitchFamily="49" charset="0"/>
              </a:rPr>
              <a:t>String</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args</a:t>
            </a:r>
            <a:r>
              <a:rPr lang="en-US" altLang="en-US" sz="16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GB" altLang="en-US" sz="1600" dirty="0" smtClean="0">
                <a:solidFill>
                  <a:srgbClr val="00B050"/>
                </a:solidFill>
                <a:latin typeface="Consolas" panose="020B0609020204030204" pitchFamily="49" charset="0"/>
              </a:rPr>
              <a:t>      </a:t>
            </a:r>
            <a:r>
              <a:rPr lang="en-GB" altLang="en-US" sz="1600" dirty="0">
                <a:solidFill>
                  <a:srgbClr val="00B050"/>
                </a:solidFill>
                <a:latin typeface="Consolas" panose="020B0609020204030204" pitchFamily="49" charset="0"/>
              </a:rPr>
              <a:t>// Using the subclasses</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 </a:t>
            </a:r>
            <a:r>
              <a:rPr lang="en-GB" altLang="en-US" sz="1600" dirty="0">
                <a:latin typeface="Consolas" panose="020B0609020204030204" pitchFamily="49" charset="0"/>
              </a:rPr>
              <a:t>cat1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cat1.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smtClean="0">
                <a:latin typeface="Consolas" panose="020B0609020204030204" pitchFamily="49" charset="0"/>
              </a:rPr>
              <a:t>       </a:t>
            </a:r>
            <a:r>
              <a:rPr lang="en-GB" altLang="en-US" sz="1600" dirty="0" smtClean="0">
                <a:solidFill>
                  <a:srgbClr val="00B0F0"/>
                </a:solidFill>
                <a:latin typeface="Consolas" panose="020B0609020204030204" pitchFamily="49" charset="0"/>
              </a:rPr>
              <a:t>Dog</a:t>
            </a:r>
            <a:r>
              <a:rPr lang="en-GB" altLang="en-US" sz="1600" dirty="0" smtClean="0">
                <a:latin typeface="Consolas" panose="020B0609020204030204" pitchFamily="49" charset="0"/>
              </a:rPr>
              <a:t> </a:t>
            </a:r>
            <a:r>
              <a:rPr lang="en-GB" altLang="en-US" sz="1600" dirty="0">
                <a:latin typeface="Consolas" panose="020B0609020204030204" pitchFamily="49" charset="0"/>
              </a:rPr>
              <a:t>dog1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dog1.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p>
          <a:p>
            <a:pPr marL="0" indent="0" eaLnBrk="0" fontAlgn="base" hangingPunct="0">
              <a:spcBef>
                <a:spcPct val="0"/>
              </a:spcBef>
              <a:spcAft>
                <a:spcPct val="0"/>
              </a:spcAft>
              <a:buClrTx/>
              <a:buSzTx/>
              <a:buNone/>
            </a:pPr>
            <a:r>
              <a:rPr lang="en-GB" altLang="en-US" sz="1600" dirty="0">
                <a:solidFill>
                  <a:srgbClr val="00B0F0"/>
                </a:solidFill>
                <a:latin typeface="Consolas" panose="020B0609020204030204" pitchFamily="49" charset="0"/>
              </a:rPr>
              <a:t> </a:t>
            </a:r>
            <a:r>
              <a:rPr lang="en-GB" altLang="en-US" sz="1600" dirty="0" smtClean="0">
                <a:solidFill>
                  <a:srgbClr val="00B0F0"/>
                </a:solidFill>
                <a:latin typeface="Consolas" panose="020B0609020204030204" pitchFamily="49" charset="0"/>
              </a:rPr>
              <a:t>     </a:t>
            </a:r>
            <a:r>
              <a:rPr lang="en-GB" altLang="en-US" sz="1600" dirty="0" err="1" smtClean="0">
                <a:solidFill>
                  <a:srgbClr val="00B0F0"/>
                </a:solidFill>
                <a:latin typeface="Consolas" panose="020B0609020204030204" pitchFamily="49" charset="0"/>
              </a:rPr>
              <a:t>BigDog</a:t>
            </a:r>
            <a:r>
              <a:rPr lang="en-GB" altLang="en-US" sz="1600" dirty="0" smtClean="0">
                <a:solidFill>
                  <a:srgbClr val="00B0F0"/>
                </a:solidFill>
                <a:latin typeface="Consolas" panose="020B0609020204030204" pitchFamily="49" charset="0"/>
              </a:rPr>
              <a:t> </a:t>
            </a:r>
            <a:r>
              <a:rPr lang="en-GB" altLang="en-US" sz="1600" dirty="0">
                <a:latin typeface="Consolas" panose="020B0609020204030204" pitchFamily="49" charset="0"/>
              </a:rPr>
              <a:t>bigDog1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err="1">
                <a:solidFill>
                  <a:srgbClr val="00B0F0"/>
                </a:solidFill>
                <a:latin typeface="Consolas" panose="020B0609020204030204" pitchFamily="49" charset="0"/>
              </a:rPr>
              <a:t>BigDog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bigDog1</a:t>
            </a:r>
            <a:r>
              <a:rPr lang="en-GB" altLang="en-US" sz="1600" dirty="0" smtClean="0">
                <a:solidFill>
                  <a:srgbClr val="00B0F0"/>
                </a:solidFill>
                <a:latin typeface="Consolas" panose="020B0609020204030204" pitchFamily="49" charset="0"/>
              </a:rPr>
              <a:t>.</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a:t>
            </a:r>
            <a:r>
              <a:rPr lang="en-GB" sz="1600" dirty="0">
                <a:solidFill>
                  <a:srgbClr val="00B050"/>
                </a:solidFill>
              </a:rPr>
              <a:t> </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50"/>
                </a:solidFill>
                <a:latin typeface="Consolas" panose="020B0609020204030204" pitchFamily="49" charset="0"/>
              </a:rPr>
              <a:t>// Using Polymorphism</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Animal</a:t>
            </a:r>
            <a:r>
              <a:rPr lang="en-GB" altLang="en-US" sz="1600" dirty="0">
                <a:latin typeface="Consolas" panose="020B0609020204030204" pitchFamily="49" charset="0"/>
              </a:rPr>
              <a:t> animal1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Cat version</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 </a:t>
            </a:r>
            <a:r>
              <a:rPr lang="en-GB" altLang="en-US" sz="1600" dirty="0">
                <a:latin typeface="Consolas" panose="020B0609020204030204" pitchFamily="49" charset="0"/>
              </a:rPr>
              <a:t>=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Dog version</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 </a:t>
            </a:r>
            <a:r>
              <a:rPr lang="en-GB" altLang="en-US" sz="1600" dirty="0">
                <a:latin typeface="Consolas" panose="020B0609020204030204" pitchFamily="49" charset="0"/>
              </a:rPr>
              <a:t>=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err="1">
                <a:solidFill>
                  <a:srgbClr val="00B0F0"/>
                </a:solidFill>
                <a:latin typeface="Consolas" panose="020B0609020204030204" pitchFamily="49" charset="0"/>
              </a:rPr>
              <a:t>BigDog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a:t>
            </a:r>
            <a:r>
              <a:rPr lang="en-GB" altLang="en-US" sz="1600" dirty="0" err="1">
                <a:solidFill>
                  <a:srgbClr val="00B050"/>
                </a:solidFill>
                <a:latin typeface="Consolas" panose="020B0609020204030204" pitchFamily="49" charset="0"/>
              </a:rPr>
              <a:t>BigDog</a:t>
            </a:r>
            <a:r>
              <a:rPr lang="en-GB" sz="1600" dirty="0" smtClean="0">
                <a:solidFill>
                  <a:srgbClr val="00B050"/>
                </a:solidFill>
              </a:rPr>
              <a:t> version</a:t>
            </a:r>
            <a:endParaRPr lang="en-GB" altLang="en-US" sz="1600" dirty="0">
              <a:latin typeface="Consolas" panose="020B0609020204030204" pitchFamily="49" charset="0"/>
            </a:endParaRP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     </a:t>
            </a:r>
            <a:r>
              <a:rPr lang="en-GB" altLang="en-US" sz="1600" dirty="0" smtClean="0">
                <a:solidFill>
                  <a:srgbClr val="FF0000"/>
                </a:solidFill>
                <a:latin typeface="Consolas" panose="020B0609020204030204" pitchFamily="49" charset="0"/>
              </a:rPr>
              <a:t>animal1 = </a:t>
            </a:r>
            <a:r>
              <a:rPr lang="en-GB" altLang="en-US" sz="1600" dirty="0">
                <a:solidFill>
                  <a:srgbClr val="FF0000"/>
                </a:solidFill>
                <a:latin typeface="Consolas" panose="020B0609020204030204" pitchFamily="49" charset="0"/>
              </a:rPr>
              <a:t>new Animal</a:t>
            </a:r>
            <a:r>
              <a:rPr lang="en-GB" altLang="en-US" sz="1600" dirty="0" smtClean="0">
                <a:solidFill>
                  <a:srgbClr val="FF0000"/>
                </a:solidFill>
                <a:latin typeface="Consolas" panose="020B0609020204030204" pitchFamily="49" charset="0"/>
              </a:rPr>
              <a:t>();</a:t>
            </a:r>
            <a:r>
              <a:rPr lang="en-GB" sz="1600" dirty="0">
                <a:solidFill>
                  <a:srgbClr val="FF0000"/>
                </a:solidFill>
              </a:rPr>
              <a:t> //Compiler Error</a:t>
            </a:r>
          </a:p>
          <a:p>
            <a:pPr marL="0" indent="0">
              <a:buNone/>
            </a:pPr>
            <a:r>
              <a:rPr lang="en-GB" altLang="en-US" sz="1600" dirty="0" smtClean="0">
                <a:solidFill>
                  <a:srgbClr val="FF0000"/>
                </a:solidFill>
                <a:latin typeface="Consolas" panose="020B0609020204030204" pitchFamily="49" charset="0"/>
              </a:rPr>
              <a:t>      animal1</a:t>
            </a:r>
            <a:r>
              <a:rPr lang="en-GB" sz="1600" dirty="0" smtClean="0">
                <a:solidFill>
                  <a:srgbClr val="FF0000"/>
                </a:solidFill>
              </a:rPr>
              <a:t>.sound</a:t>
            </a:r>
            <a:r>
              <a:rPr lang="en-GB" sz="1600" dirty="0">
                <a:solidFill>
                  <a:srgbClr val="FF0000"/>
                </a:solidFill>
              </a:rPr>
              <a:t>(); </a:t>
            </a:r>
            <a:r>
              <a:rPr lang="en-GB" sz="1600" dirty="0" smtClean="0">
                <a:solidFill>
                  <a:srgbClr val="FF0000"/>
                </a:solidFill>
              </a:rPr>
              <a:t> /// </a:t>
            </a:r>
            <a:r>
              <a:rPr lang="en-GB" sz="1600" dirty="0">
                <a:solidFill>
                  <a:srgbClr val="FF0000"/>
                </a:solidFill>
              </a:rPr>
              <a:t>Compiler Error </a:t>
            </a:r>
            <a:endParaRPr lang="en-GB" sz="1600" dirty="0" smtClean="0">
              <a:solidFill>
                <a:srgbClr val="FF0000"/>
              </a:solidFill>
            </a:endParaRPr>
          </a:p>
          <a:p>
            <a:pPr marL="0" indent="0">
              <a:buNone/>
            </a:pPr>
            <a:r>
              <a:rPr lang="en-GB" sz="1600" dirty="0">
                <a:solidFill>
                  <a:srgbClr val="FF0000"/>
                </a:solidFill>
              </a:rPr>
              <a:t> </a:t>
            </a:r>
            <a:r>
              <a:rPr lang="en-GB" sz="1600" dirty="0" smtClean="0">
                <a:solidFill>
                  <a:srgbClr val="FF0000"/>
                </a:solidFill>
              </a:rPr>
              <a:t>                                          since </a:t>
            </a:r>
            <a:r>
              <a:rPr lang="en-GB" sz="1600" dirty="0">
                <a:solidFill>
                  <a:srgbClr val="FF0000"/>
                </a:solidFill>
              </a:rPr>
              <a:t>it </a:t>
            </a:r>
            <a:r>
              <a:rPr lang="en-GB" sz="1600" dirty="0" smtClean="0">
                <a:solidFill>
                  <a:srgbClr val="FF0000"/>
                </a:solidFill>
              </a:rPr>
              <a:t>calls parent </a:t>
            </a:r>
            <a:r>
              <a:rPr lang="en-GB" sz="1600" dirty="0">
                <a:solidFill>
                  <a:srgbClr val="FF0000"/>
                </a:solidFill>
              </a:rPr>
              <a:t>version’s method </a:t>
            </a:r>
            <a:r>
              <a:rPr lang="en-GB" sz="1600" dirty="0" smtClean="0">
                <a:solidFill>
                  <a:srgbClr val="FF0000"/>
                </a:solidFill>
              </a:rPr>
              <a:t> which is abstract!!!!!!!</a:t>
            </a:r>
            <a:endParaRPr lang="en-GB" altLang="en-US" sz="1600" dirty="0">
              <a:solidFill>
                <a:srgbClr val="FF0000"/>
              </a:solidFill>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smtClean="0">
                <a:latin typeface="Consolas" panose="020B0609020204030204" pitchFamily="49" charset="0"/>
              </a:rPr>
              <a:t>}}</a:t>
            </a:r>
            <a:endParaRPr lang="en-US" altLang="en-US" sz="1600" dirty="0">
              <a:latin typeface="Consolas" panose="020B0609020204030204" pitchFamily="49" charset="0"/>
            </a:endParaRPr>
          </a:p>
        </p:txBody>
      </p:sp>
    </p:spTree>
    <p:extLst>
      <p:ext uri="{BB962C8B-B14F-4D97-AF65-F5344CB8AC3E}">
        <p14:creationId xmlns:p14="http://schemas.microsoft.com/office/powerpoint/2010/main" val="275618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0"/>
            <a:ext cx="8229600" cy="1143000"/>
          </a:xfrm>
        </p:spPr>
        <p:txBody>
          <a:bodyPr>
            <a:normAutofit/>
          </a:bodyPr>
          <a:lstStyle/>
          <a:p>
            <a:r>
              <a:rPr lang="en-US" sz="3600" dirty="0"/>
              <a:t>Abstract class Example</a:t>
            </a:r>
            <a:endParaRPr lang="en-US" altLang="en-US" sz="3600" b="1" dirty="0">
              <a:latin typeface="Times New Roman" panose="02020603050405020304" pitchFamily="18" charset="0"/>
            </a:endParaRPr>
          </a:p>
        </p:txBody>
      </p:sp>
      <p:sp>
        <p:nvSpPr>
          <p:cNvPr id="2" name="Date Placeholder 1"/>
          <p:cNvSpPr>
            <a:spLocks noGrp="1"/>
          </p:cNvSpPr>
          <p:nvPr>
            <p:ph type="dt" sz="half" idx="10"/>
          </p:nvPr>
        </p:nvSpPr>
        <p:spPr>
          <a:xfrm>
            <a:off x="6473952" y="6356350"/>
            <a:ext cx="2289048" cy="365760"/>
          </a:xfrm>
        </p:spPr>
        <p:txBody>
          <a:bodyPr/>
          <a:lstStyle/>
          <a:p>
            <a:fld id="{CD23A8F9-C1ED-456D-B78D-C8BACB4DB157}" type="datetime1">
              <a:rPr lang="en-US" altLang="en-US" smtClean="0"/>
              <a:t>11/2/2020</a:t>
            </a:fld>
            <a:r>
              <a:rPr lang="en-US" altLang="en-US" dirty="0" smtClean="0"/>
              <a:t>s</a:t>
            </a:r>
            <a:endParaRPr lang="en-US" altLang="en-US" dirty="0"/>
          </a:p>
        </p:txBody>
      </p:sp>
      <p:sp>
        <p:nvSpPr>
          <p:cNvPr id="3" name="Slide Number Placeholder 2"/>
          <p:cNvSpPr>
            <a:spLocks noGrp="1"/>
          </p:cNvSpPr>
          <p:nvPr>
            <p:ph type="sldNum" sz="quarter" idx="12"/>
          </p:nvPr>
        </p:nvSpPr>
        <p:spPr/>
        <p:txBody>
          <a:bodyPr/>
          <a:lstStyle/>
          <a:p>
            <a:fld id="{01AA1CD2-760B-4F14-80D5-3E5BC49B95A6}" type="slidenum">
              <a:rPr lang="en-US" altLang="en-US" smtClean="0"/>
              <a:pPr/>
              <a:t>8</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63" y="1371600"/>
            <a:ext cx="6467475" cy="49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88429" y="1891909"/>
            <a:ext cx="1185004" cy="369332"/>
          </a:xfrm>
          <a:prstGeom prst="rect">
            <a:avLst/>
          </a:prstGeom>
          <a:noFill/>
        </p:spPr>
        <p:txBody>
          <a:bodyPr wrap="none" rtlCol="0">
            <a:spAutoFit/>
          </a:bodyPr>
          <a:lstStyle/>
          <a:p>
            <a:r>
              <a:rPr lang="en-US" b="1" dirty="0" smtClean="0"/>
              <a:t>OUTPUT:</a:t>
            </a:r>
            <a:endParaRPr lang="en-US"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360" y="2261241"/>
            <a:ext cx="24921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61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Abstract </a:t>
            </a:r>
            <a:r>
              <a:rPr lang="en-GB" b="1" dirty="0"/>
              <a:t>class </a:t>
            </a:r>
            <a:r>
              <a:rPr lang="en-GB" b="1" dirty="0" smtClean="0"/>
              <a:t>has </a:t>
            </a:r>
            <a:r>
              <a:rPr lang="en-GB" b="1" dirty="0"/>
              <a:t>Constructor in </a:t>
            </a:r>
            <a:r>
              <a:rPr lang="en-GB" b="1" dirty="0" smtClean="0"/>
              <a:t>Java</a:t>
            </a:r>
            <a:endParaRPr lang="en-GB" dirty="0"/>
          </a:p>
        </p:txBody>
      </p:sp>
      <p:sp>
        <p:nvSpPr>
          <p:cNvPr id="3" name="Content Placeholder 2"/>
          <p:cNvSpPr>
            <a:spLocks noGrp="1"/>
          </p:cNvSpPr>
          <p:nvPr>
            <p:ph sz="quarter" idx="1"/>
          </p:nvPr>
        </p:nvSpPr>
        <p:spPr/>
        <p:txBody>
          <a:bodyPr/>
          <a:lstStyle/>
          <a:p>
            <a:r>
              <a:rPr lang="en-GB" dirty="0" smtClean="0">
                <a:solidFill>
                  <a:srgbClr val="00B050"/>
                </a:solidFill>
              </a:rPr>
              <a:t>Now, </a:t>
            </a:r>
            <a:r>
              <a:rPr lang="en-GB" dirty="0">
                <a:solidFill>
                  <a:srgbClr val="00B050"/>
                </a:solidFill>
              </a:rPr>
              <a:t>if we say we can not create an instance of an abstract class then why do Java adds a constructor in the abstract </a:t>
            </a:r>
            <a:r>
              <a:rPr lang="en-GB" dirty="0" smtClean="0">
                <a:solidFill>
                  <a:srgbClr val="00B050"/>
                </a:solidFill>
              </a:rPr>
              <a:t>class</a:t>
            </a:r>
            <a:r>
              <a:rPr lang="en-GB" dirty="0" smtClean="0"/>
              <a:t>?</a:t>
            </a:r>
          </a:p>
          <a:p>
            <a:r>
              <a:rPr lang="en-GB" dirty="0" smtClean="0"/>
              <a:t>One </a:t>
            </a:r>
            <a:r>
              <a:rPr lang="en-GB" dirty="0"/>
              <a:t>of the reasons which make sense is  when any class extends an abstract class, the constructor of sub class will invoke the constructor of super class either implicitly or explicitly. </a:t>
            </a:r>
            <a:endParaRPr lang="en-GB" dirty="0" smtClean="0"/>
          </a:p>
          <a:p>
            <a:r>
              <a:rPr lang="en-GB" dirty="0" smtClean="0"/>
              <a:t>This</a:t>
            </a:r>
            <a:r>
              <a:rPr lang="en-GB" dirty="0"/>
              <a:t> </a:t>
            </a:r>
            <a:r>
              <a:rPr lang="en-GB" dirty="0">
                <a:hlinkClick r:id="rId2"/>
              </a:rPr>
              <a:t>chaining of constructors</a:t>
            </a:r>
            <a:r>
              <a:rPr lang="en-GB" dirty="0"/>
              <a:t> is one of the reasons abstract class can have constructors in Java.</a:t>
            </a:r>
          </a:p>
        </p:txBody>
      </p:sp>
    </p:spTree>
    <p:extLst>
      <p:ext uri="{BB962C8B-B14F-4D97-AF65-F5344CB8AC3E}">
        <p14:creationId xmlns:p14="http://schemas.microsoft.com/office/powerpoint/2010/main" val="993891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2375</TotalTime>
  <Words>969</Words>
  <Application>Microsoft Office PowerPoint</Application>
  <PresentationFormat>On-screen Show (4:3)</PresentationFormat>
  <Paragraphs>153</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Bookman Old Style</vt:lpstr>
      <vt:lpstr>Calibri</vt:lpstr>
      <vt:lpstr>Consolas</vt:lpstr>
      <vt:lpstr>Gill Sans MT</vt:lpstr>
      <vt:lpstr>Times New Roman</vt:lpstr>
      <vt:lpstr>Wingdings</vt:lpstr>
      <vt:lpstr>Wingdings 3</vt:lpstr>
      <vt:lpstr>Origin</vt:lpstr>
      <vt:lpstr>PowerPoint Presentation</vt:lpstr>
      <vt:lpstr>Abstract Class</vt:lpstr>
      <vt:lpstr>Why we need an abstract class?</vt:lpstr>
      <vt:lpstr>Why we need an abstract class?</vt:lpstr>
      <vt:lpstr>Abstract class declaration</vt:lpstr>
      <vt:lpstr>Abstract class Example</vt:lpstr>
      <vt:lpstr>Abstract class Example</vt:lpstr>
      <vt:lpstr>Abstract class Example</vt:lpstr>
      <vt:lpstr>Abstract class has Constructor in Java</vt:lpstr>
      <vt:lpstr>Abstract class has Constructor in Java</vt:lpstr>
      <vt:lpstr>Why can’t we create the object of an abstract class?</vt:lpstr>
      <vt:lpstr>Points to Remember</vt:lpstr>
      <vt:lpstr>Reading Materials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Himu</dc:creator>
  <cp:lastModifiedBy>user</cp:lastModifiedBy>
  <cp:revision>340</cp:revision>
  <dcterms:created xsi:type="dcterms:W3CDTF">2015-11-24T13:39:24Z</dcterms:created>
  <dcterms:modified xsi:type="dcterms:W3CDTF">2020-11-02T13:43:22Z</dcterms:modified>
</cp:coreProperties>
</file>