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hqdDiI7mIk2SmM+MKNh8FNdJgO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 name="Google Shape;2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 name="Google Shape;2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6" name="Google Shape;19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8" name="Google Shape;20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0" name="Google Shape;22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2" name="Google Shape;23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4" name="Google Shape;24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6" name="Google Shape;25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 name="Google Shape;3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 name="Google Shape;3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 name="Google Shape;4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8" name="Google Shape;5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0" name="Google Shape;7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2" name="Google Shape;11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4" name="Google Shape;12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2" name="Google Shape;17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4" name="Google Shape;18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5" name="Shape 15"/>
        <p:cNvGrpSpPr/>
        <p:nvPr/>
      </p:nvGrpSpPr>
      <p:grpSpPr>
        <a:xfrm>
          <a:off x="0" y="0"/>
          <a:ext cx="0" cy="0"/>
          <a:chOff x="0" y="0"/>
          <a:chExt cx="0" cy="0"/>
        </a:xfrm>
      </p:grpSpPr>
      <p:sp>
        <p:nvSpPr>
          <p:cNvPr id="16" name="Google Shape;1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JU Mon eps.tif" id="13" name="Google Shape;13;p16"/>
          <p:cNvPicPr preferRelativeResize="0"/>
          <p:nvPr/>
        </p:nvPicPr>
        <p:blipFill rotWithShape="1">
          <a:blip r:embed="rId2">
            <a:alphaModFix/>
          </a:blip>
          <a:srcRect b="0" l="0" r="0" t="0"/>
          <a:stretch/>
        </p:blipFill>
        <p:spPr>
          <a:xfrm>
            <a:off x="381000" y="228600"/>
            <a:ext cx="917067" cy="1135254"/>
          </a:xfrm>
          <a:prstGeom prst="rect">
            <a:avLst/>
          </a:prstGeom>
          <a:noFill/>
          <a:ln>
            <a:noFill/>
          </a:ln>
        </p:spPr>
      </p:pic>
      <p:sp>
        <p:nvSpPr>
          <p:cNvPr id="14" name="Google Shape;14;p16"/>
          <p:cNvSpPr txBox="1"/>
          <p:nvPr/>
        </p:nvSpPr>
        <p:spPr>
          <a:xfrm>
            <a:off x="2133600" y="685800"/>
            <a:ext cx="5715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Indexing and Hashing</a:t>
            </a:r>
            <a:endParaRPr sz="18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 name="Shape 23"/>
        <p:cNvGrpSpPr/>
        <p:nvPr/>
      </p:nvGrpSpPr>
      <p:grpSpPr>
        <a:xfrm>
          <a:off x="0" y="0"/>
          <a:ext cx="0" cy="0"/>
          <a:chOff x="0" y="0"/>
          <a:chExt cx="0" cy="0"/>
        </a:xfrm>
      </p:grpSpPr>
      <p:sp>
        <p:nvSpPr>
          <p:cNvPr id="24" name="Google Shape;24;p1"/>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25" name="Google Shape;25;p1"/>
          <p:cNvSpPr txBox="1"/>
          <p:nvPr>
            <p:ph idx="1" type="body"/>
          </p:nvPr>
        </p:nvSpPr>
        <p:spPr>
          <a:xfrm>
            <a:off x="1371600" y="1905000"/>
            <a:ext cx="6781800" cy="32766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dk1"/>
              </a:buClr>
              <a:buSzPts val="16600"/>
              <a:buFont typeface="Arial"/>
              <a:buNone/>
            </a:pPr>
            <a:r>
              <a:rPr b="0" i="0" lang="en-US" sz="16600" u="none" cap="none" strike="noStrike">
                <a:solidFill>
                  <a:schemeClr val="dk1"/>
                </a:solidFill>
                <a:latin typeface="Times New Roman"/>
                <a:ea typeface="Times New Roman"/>
                <a:cs typeface="Times New Roman"/>
                <a:sym typeface="Times New Roman"/>
              </a:rPr>
              <a:t>L</a:t>
            </a:r>
            <a:r>
              <a:rPr b="0" i="0" lang="en-US" sz="7200" u="none" cap="none" strike="noStrike">
                <a:solidFill>
                  <a:schemeClr val="dk1"/>
                </a:solidFill>
                <a:latin typeface="Times New Roman"/>
                <a:ea typeface="Times New Roman"/>
                <a:cs typeface="Times New Roman"/>
                <a:sym typeface="Times New Roman"/>
              </a:rPr>
              <a:t>ecture </a:t>
            </a:r>
            <a:r>
              <a:rPr b="0" i="0" lang="en-US" sz="19900" u="none" cap="none" strike="noStrike">
                <a:solidFill>
                  <a:schemeClr val="dk1"/>
                </a:solidFill>
                <a:latin typeface="Times New Roman"/>
                <a:ea typeface="Times New Roman"/>
                <a:cs typeface="Times New Roman"/>
                <a:sym typeface="Times New Roman"/>
              </a:rPr>
              <a:t>01</a:t>
            </a:r>
            <a:endParaRPr b="0" i="0" sz="7200" u="none" cap="none" strike="noStrike">
              <a:solidFill>
                <a:schemeClr val="dk1"/>
              </a:solidFill>
              <a:latin typeface="Times New Roman"/>
              <a:ea typeface="Times New Roman"/>
              <a:cs typeface="Times New Roman"/>
              <a:sym typeface="Times New Roman"/>
            </a:endParaRPr>
          </a:p>
        </p:txBody>
      </p:sp>
      <p:sp>
        <p:nvSpPr>
          <p:cNvPr id="26" name="Google Shape;26;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27" name="Google Shape;27;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8" name="Google Shape;28;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9" name="Google Shape;29;p1"/>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30" name="Google Shape;30;p1"/>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199" name="Google Shape;199;p11"/>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Implementation of the Method to Obtain a Solution</a:t>
            </a:r>
            <a:endParaRPr sz="2000">
              <a:solidFill>
                <a:schemeClr val="dk1"/>
              </a:solidFill>
              <a:latin typeface="Times New Roman"/>
              <a:ea typeface="Times New Roman"/>
              <a:cs typeface="Times New Roman"/>
              <a:sym typeface="Times New Roman"/>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third phase of the numerical computing process is the implementation of the method selected. </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This phase is concerned with the following three tasks:</a:t>
            </a:r>
            <a:endParaRPr/>
          </a:p>
          <a:p>
            <a:pPr indent="-228600" lvl="2" marL="11430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Design of an algorithm</a:t>
            </a:r>
            <a:endParaRPr/>
          </a:p>
          <a:p>
            <a:pPr indent="-228600" lvl="2" marL="11430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Writing of a program</a:t>
            </a:r>
            <a:endParaRPr/>
          </a:p>
          <a:p>
            <a:pPr indent="-228600" lvl="2" marL="11430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Executing it on a computer to obtain the results.</a:t>
            </a:r>
            <a:endParaRPr/>
          </a:p>
          <a:p>
            <a:pPr indent="-107950" lvl="1" marL="74295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00" name="Google Shape;20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201" name="Google Shape;20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02" name="Google Shape;20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03" name="Google Shape;203;p11"/>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04" name="Google Shape;204;p11"/>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9" name="Shape 209"/>
        <p:cNvGrpSpPr/>
        <p:nvPr/>
      </p:nvGrpSpPr>
      <p:grpSpPr>
        <a:xfrm>
          <a:off x="0" y="0"/>
          <a:ext cx="0" cy="0"/>
          <a:chOff x="0" y="0"/>
          <a:chExt cx="0" cy="0"/>
        </a:xfrm>
      </p:grpSpPr>
      <p:sp>
        <p:nvSpPr>
          <p:cNvPr id="210" name="Google Shape;210;p12"/>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211" name="Google Shape;211;p12"/>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Validation of the Solution</a:t>
            </a:r>
            <a:endParaRPr sz="2000">
              <a:solidFill>
                <a:schemeClr val="dk1"/>
              </a:solidFill>
              <a:latin typeface="Times New Roman"/>
              <a:ea typeface="Times New Roman"/>
              <a:cs typeface="Times New Roman"/>
              <a:sym typeface="Times New Roman"/>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Once we are able to obtain the results, the next step is the validation of the process.</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Validation means the verification of the results to see that it is within the desired limits of accuracy. If it is not, then we must go back and check each of the following:</a:t>
            </a:r>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228600" lvl="2" marL="11430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Mathematical model itself</a:t>
            </a:r>
            <a:endParaRPr/>
          </a:p>
          <a:p>
            <a:pPr indent="-228600" lvl="2" marL="11430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Numerical method selected</a:t>
            </a:r>
            <a:endParaRPr/>
          </a:p>
          <a:p>
            <a:pPr indent="-228600" lvl="2" marL="11430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Computational algorithm used to implement the method.</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This means modification of the model, selection of an alternate numerical method or improving the algorithm.</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Once a modification is introduced, the cycle begins again.</a:t>
            </a:r>
            <a:endParaRPr/>
          </a:p>
          <a:p>
            <a:pPr indent="-158750" lvl="1" marL="74295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12" name="Google Shape;2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213" name="Google Shape;21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14" name="Google Shape;21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15" name="Google Shape;215;p12"/>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16" name="Google Shape;216;p12"/>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223" name="Google Shape;223;p13"/>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CHARACTERISTICS OF NUMERICAL COMPUTATION</a:t>
            </a:r>
            <a:endParaRPr sz="2000">
              <a:solidFill>
                <a:schemeClr val="dk1"/>
              </a:solidFill>
              <a:latin typeface="Times New Roman"/>
              <a:ea typeface="Times New Roman"/>
              <a:cs typeface="Times New Roman"/>
              <a:sym typeface="Times New Roman"/>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Numerical methods exhibit certain computational characteristics during their implementation. It is important to consider these characteristics while choosing a particular method for implementation. The characteristics that are critical to the success of implementation are:</a:t>
            </a:r>
            <a:endParaRPr/>
          </a:p>
          <a:p>
            <a:pPr indent="-158750" lvl="1" marL="74295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228600" lvl="2" marL="11430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Accuracy</a:t>
            </a:r>
            <a:endParaRPr/>
          </a:p>
          <a:p>
            <a:pPr indent="-228600" lvl="2" marL="11430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Rate of convergence </a:t>
            </a:r>
            <a:endParaRPr/>
          </a:p>
          <a:p>
            <a:pPr indent="-228600" lvl="2" marL="11430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Numerical stability</a:t>
            </a:r>
            <a:endParaRPr/>
          </a:p>
          <a:p>
            <a:pPr indent="-228600" lvl="2" marL="11430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Efficiency</a:t>
            </a:r>
            <a:endParaRPr b="0" i="0" sz="1600" u="none" cap="none" strike="noStrike">
              <a:solidFill>
                <a:schemeClr val="dk1"/>
              </a:solidFill>
              <a:latin typeface="Times New Roman"/>
              <a:ea typeface="Times New Roman"/>
              <a:cs typeface="Times New Roman"/>
              <a:sym typeface="Times New Roman"/>
            </a:endParaRPr>
          </a:p>
          <a:p>
            <a:pPr indent="-342900" lvl="0" marL="342900" marR="0" rtl="0" algn="l">
              <a:spcBef>
                <a:spcPts val="56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p:txBody>
      </p:sp>
      <p:sp>
        <p:nvSpPr>
          <p:cNvPr id="224" name="Google Shape;2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225" name="Google Shape;22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26" name="Google Shape;22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27" name="Google Shape;227;p13"/>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28" name="Google Shape;228;p13"/>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3" name="Shape 233"/>
        <p:cNvGrpSpPr/>
        <p:nvPr/>
      </p:nvGrpSpPr>
      <p:grpSpPr>
        <a:xfrm>
          <a:off x="0" y="0"/>
          <a:ext cx="0" cy="0"/>
          <a:chOff x="0" y="0"/>
          <a:chExt cx="0" cy="0"/>
        </a:xfrm>
      </p:grpSpPr>
      <p:sp>
        <p:nvSpPr>
          <p:cNvPr id="234" name="Google Shape;234;p5"/>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235" name="Google Shape;235;p5"/>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PROCESS OF NUMERICAL COMPUTING</a:t>
            </a:r>
            <a:endParaRPr sz="2000">
              <a:solidFill>
                <a:schemeClr val="dk1"/>
              </a:solidFill>
              <a:latin typeface="Times New Roman"/>
              <a:ea typeface="Times New Roman"/>
              <a:cs typeface="Times New Roman"/>
              <a:sym typeface="Times New Roman"/>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Numerical computing involves formulation of mathematical models of physical problems that can be solved using basic arithmetic operations. </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process of numerical computing can be roughly divided into the following four phases:</a:t>
            </a:r>
            <a:endParaRPr/>
          </a:p>
          <a:p>
            <a:pPr indent="-285750" lvl="1" marL="74295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2" marL="1257300" marR="0" rtl="0" algn="l">
              <a:spcBef>
                <a:spcPts val="320"/>
              </a:spcBef>
              <a:spcAft>
                <a:spcPts val="0"/>
              </a:spcAft>
              <a:buClr>
                <a:schemeClr val="dk1"/>
              </a:buClr>
              <a:buSzPts val="16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Formulation of a mathematical model</a:t>
            </a:r>
            <a:endParaRPr/>
          </a:p>
          <a:p>
            <a:pPr indent="-342900" lvl="2" marL="1257300" marR="0" rtl="0" algn="l">
              <a:spcBef>
                <a:spcPts val="320"/>
              </a:spcBef>
              <a:spcAft>
                <a:spcPts val="0"/>
              </a:spcAft>
              <a:buClr>
                <a:schemeClr val="dk1"/>
              </a:buClr>
              <a:buSzPts val="16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Construction of an appropriate numerical method</a:t>
            </a:r>
            <a:endParaRPr/>
          </a:p>
          <a:p>
            <a:pPr indent="-342900" lvl="2" marL="1257300" marR="0" rtl="0" algn="l">
              <a:spcBef>
                <a:spcPts val="320"/>
              </a:spcBef>
              <a:spcAft>
                <a:spcPts val="0"/>
              </a:spcAft>
              <a:buClr>
                <a:schemeClr val="dk1"/>
              </a:buClr>
              <a:buSzPts val="16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Implementation of the method to obtain a solution</a:t>
            </a:r>
            <a:endParaRPr/>
          </a:p>
          <a:p>
            <a:pPr indent="-342900" lvl="2" marL="1257300" marR="0" rtl="0" algn="l">
              <a:spcBef>
                <a:spcPts val="320"/>
              </a:spcBef>
              <a:spcAft>
                <a:spcPts val="0"/>
              </a:spcAft>
              <a:buClr>
                <a:schemeClr val="dk1"/>
              </a:buClr>
              <a:buSzPts val="16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Validation of the solution</a:t>
            </a:r>
            <a:endParaRPr b="0" i="0" sz="1600" u="none" cap="none" strike="noStrike">
              <a:solidFill>
                <a:schemeClr val="dk1"/>
              </a:solidFill>
              <a:latin typeface="Times New Roman"/>
              <a:ea typeface="Times New Roman"/>
              <a:cs typeface="Times New Roman"/>
              <a:sym typeface="Times New Roman"/>
            </a:endParaRPr>
          </a:p>
        </p:txBody>
      </p:sp>
      <p:sp>
        <p:nvSpPr>
          <p:cNvPr id="236" name="Google Shape;2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237" name="Google Shape;2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38" name="Google Shape;2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39" name="Google Shape;239;p5"/>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40" name="Google Shape;240;p5"/>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247" name="Google Shape;247;p14"/>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CHARACTERISTICS OF NUMERICAL COMPUTATION</a:t>
            </a:r>
            <a:endParaRPr sz="2000">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Accuracy</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Every   method of numerical computing introduces errors.</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They may be either due to using an approximation in place of an exact mathematical procedure or due to inexact representation and manipulation of numbers in the computer. These errors affect the accuracy of the result.</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The results we obtain must be sufficiently accurate to serve the purpose for which the mathematical model was built.</a:t>
            </a:r>
            <a:endParaRPr/>
          </a:p>
          <a:p>
            <a:pPr indent="-342900" lvl="0" marL="342900" marR="0" rtl="0" algn="l">
              <a:spcBef>
                <a:spcPts val="32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600"/>
              <a:buFont typeface="Arial"/>
              <a:buNone/>
            </a:pPr>
            <a:r>
              <a:rPr b="1" lang="en-US" sz="16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Rate of Convergence</a:t>
            </a:r>
            <a:endParaRPr sz="1800">
              <a:solidFill>
                <a:schemeClr val="dk1"/>
              </a:solidFill>
              <a:latin typeface="Times New Roman"/>
              <a:ea typeface="Times New Roman"/>
              <a:cs typeface="Times New Roman"/>
              <a:sym typeface="Times New Roman"/>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Many numerical methods are based on the idea of an iterative process.</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This process involves generation of a sequence of approximations with the hope that the process will converge to the required solution.</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Certain methods converge faster than others.</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Some methods may not converge at all.</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Rapid convergence takes less execution time on the computer.</a:t>
            </a:r>
            <a:endParaRPr/>
          </a:p>
          <a:p>
            <a:pPr indent="-342900" lvl="0" marL="342900" marR="0" rtl="0" algn="l">
              <a:spcBef>
                <a:spcPts val="32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p:txBody>
      </p:sp>
      <p:sp>
        <p:nvSpPr>
          <p:cNvPr id="248" name="Google Shape;24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249" name="Google Shape;24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50" name="Google Shape;250;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51" name="Google Shape;251;p14"/>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52" name="Google Shape;252;p14"/>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7" name="Shape 257"/>
        <p:cNvGrpSpPr/>
        <p:nvPr/>
      </p:nvGrpSpPr>
      <p:grpSpPr>
        <a:xfrm>
          <a:off x="0" y="0"/>
          <a:ext cx="0" cy="0"/>
          <a:chOff x="0" y="0"/>
          <a:chExt cx="0" cy="0"/>
        </a:xfrm>
      </p:grpSpPr>
      <p:sp>
        <p:nvSpPr>
          <p:cNvPr id="258" name="Google Shape;258;p15"/>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259" name="Google Shape;259;p15"/>
          <p:cNvSpPr txBox="1"/>
          <p:nvPr>
            <p:ph idx="1" type="body"/>
          </p:nvPr>
        </p:nvSpPr>
        <p:spPr>
          <a:xfrm>
            <a:off x="533400" y="13716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CHARACTERISTICS OF NUMERICAL COMPUTATION</a:t>
            </a:r>
            <a:endParaRPr sz="2000">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Numerical Stability</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Another problem introduced by some numerical computing methods is that of numerical instability. </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Errors introduced into a computation, from whatever source, propagate in different ways. </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In some cases, these errors tend to grow exponentially, with disastrous computational results. A computing process that exhibits such exponential error growth is said to be numerically unstable. </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We must choose methods that are not only fast but also stable.</a:t>
            </a:r>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Efficiency</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One more consideration in choosing a numerical method for solution of a mathematical model is</a:t>
            </a:r>
            <a:r>
              <a:rPr b="1" i="0" lang="en-US" sz="1600" u="none" cap="none" strike="noStrike">
                <a:solidFill>
                  <a:schemeClr val="dk1"/>
                </a:solidFill>
                <a:latin typeface="Times New Roman"/>
                <a:ea typeface="Times New Roman"/>
                <a:cs typeface="Times New Roman"/>
                <a:sym typeface="Times New Roman"/>
              </a:rPr>
              <a:t> efficiency. </a:t>
            </a:r>
            <a:endParaRPr b="0" i="0" sz="1600" u="none" cap="none" strike="noStrike">
              <a:solidFill>
                <a:schemeClr val="dk1"/>
              </a:solidFill>
              <a:latin typeface="Times New Roman"/>
              <a:ea typeface="Times New Roman"/>
              <a:cs typeface="Times New Roman"/>
              <a:sym typeface="Times New Roman"/>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It means the amount of effort required by both human and computer to implement the method. </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A method that requires less of computing time and less of programming effort and yet achieves the desired accuracy is always preferred.</a:t>
            </a:r>
            <a:endParaRPr/>
          </a:p>
          <a:p>
            <a:pPr indent="-158750" lvl="1" marL="74295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60" name="Google Shape;26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261" name="Google Shape;26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62" name="Google Shape;26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63" name="Google Shape;263;p15"/>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64" name="Google Shape;264;p15"/>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 name="Shape 35"/>
        <p:cNvGrpSpPr/>
        <p:nvPr/>
      </p:nvGrpSpPr>
      <p:grpSpPr>
        <a:xfrm>
          <a:off x="0" y="0"/>
          <a:ext cx="0" cy="0"/>
          <a:chOff x="0" y="0"/>
          <a:chExt cx="0" cy="0"/>
        </a:xfrm>
      </p:grpSpPr>
      <p:sp>
        <p:nvSpPr>
          <p:cNvPr id="36" name="Google Shape;36;p2"/>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37" name="Google Shape;37;p2"/>
          <p:cNvSpPr txBox="1"/>
          <p:nvPr>
            <p:ph idx="1" type="body"/>
          </p:nvPr>
        </p:nvSpPr>
        <p:spPr>
          <a:xfrm>
            <a:off x="533400" y="1371600"/>
            <a:ext cx="8229600" cy="3581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What is Numerical Computing?</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l">
              <a:spcBef>
                <a:spcPts val="40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Numerical Computing</a:t>
            </a:r>
            <a:r>
              <a:rPr b="0" i="0" lang="en-US" sz="2000" u="none" cap="none" strike="noStrike">
                <a:solidFill>
                  <a:schemeClr val="dk1"/>
                </a:solidFill>
                <a:latin typeface="Times New Roman"/>
                <a:ea typeface="Times New Roman"/>
                <a:cs typeface="Times New Roman"/>
                <a:sym typeface="Times New Roman"/>
              </a:rPr>
              <a:t> is an approach for solving complex mathematical problems using only simple arithmetic operations.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approach involves formulation of mathematical models of physical situations that can be solved with arithmetic operations.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It requires development, analysis and use of algorithms.</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Numerical computations invariably involve a large number of arithmetic calculations and therefore, require fast and efficient computing devices.</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
        <p:nvSpPr>
          <p:cNvPr id="38" name="Google Shape;3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39" name="Google Shape;39;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40" name="Google Shape;40;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41" name="Google Shape;41;p2"/>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42" name="Google Shape;42;p2"/>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3"/>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49" name="Google Shape;49;p3"/>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Necessity</a:t>
            </a:r>
            <a:endParaRPr sz="2000">
              <a:solidFill>
                <a:schemeClr val="dk1"/>
              </a:solidFill>
              <a:latin typeface="Times New Roman"/>
              <a:ea typeface="Times New Roman"/>
              <a:cs typeface="Times New Roman"/>
              <a:sym typeface="Times New Roman"/>
            </a:endParaRPr>
          </a:p>
          <a:p>
            <a:pPr indent="-285750" lvl="1" marL="742950" marR="0" rtl="0" algn="l">
              <a:spcBef>
                <a:spcPts val="320"/>
              </a:spcBef>
              <a:spcAft>
                <a:spcPts val="0"/>
              </a:spcAft>
              <a:buClr>
                <a:schemeClr val="dk1"/>
              </a:buClr>
              <a:buSzPts val="1600"/>
              <a:buFont typeface="Arial"/>
              <a:buChar char="–"/>
            </a:pPr>
            <a:r>
              <a:rPr b="1" i="0" lang="en-US" sz="1600" u="none" cap="none" strike="noStrike">
                <a:solidFill>
                  <a:schemeClr val="dk1"/>
                </a:solidFill>
                <a:latin typeface="Times New Roman"/>
                <a:ea typeface="Times New Roman"/>
                <a:cs typeface="Times New Roman"/>
                <a:sym typeface="Times New Roman"/>
              </a:rPr>
              <a:t>Numerical Computations</a:t>
            </a:r>
            <a:r>
              <a:rPr b="0" i="0" lang="en-US" sz="1600" u="none" cap="none" strike="noStrike">
                <a:solidFill>
                  <a:schemeClr val="dk1"/>
                </a:solidFill>
                <a:latin typeface="Times New Roman"/>
                <a:ea typeface="Times New Roman"/>
                <a:cs typeface="Times New Roman"/>
                <a:sym typeface="Times New Roman"/>
              </a:rPr>
              <a:t> play an indispensable role in solving real life mathematical, physical and engineering problems.</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They have been in use for centuries even before digital computers appeared on the scene.</a:t>
            </a:r>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endParaRPr/>
          </a:p>
          <a:p>
            <a:pPr indent="-342900" lvl="0" marL="342900" marR="0" rtl="0" algn="l">
              <a:spcBef>
                <a:spcPts val="40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Some Applications</a:t>
            </a:r>
            <a:endParaRPr sz="2000">
              <a:solidFill>
                <a:schemeClr val="dk1"/>
              </a:solidFill>
              <a:latin typeface="Times New Roman"/>
              <a:ea typeface="Times New Roman"/>
              <a:cs typeface="Times New Roman"/>
              <a:sym typeface="Times New Roman"/>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Numerical methods usually deal with following fields:</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Finding roots of equations</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Solving systems of linear algebraic equations</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Interpolation and regression analysis</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Numerical integration</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Numerical differentiation</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Solution of differential equations</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Boundary value problems</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Solution of matrix problems</a:t>
            </a:r>
            <a:endParaRPr/>
          </a:p>
          <a:p>
            <a:pPr indent="-158750" lvl="1" marL="74295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50" name="Google Shape;5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51" name="Google Shape;51;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52" name="Google Shape;52;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53" name="Google Shape;53;p3"/>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54" name="Google Shape;54;p3"/>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4"/>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61" name="Google Shape;61;p4"/>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Numeric Data</a:t>
            </a:r>
            <a:endParaRPr sz="2000">
              <a:solidFill>
                <a:schemeClr val="dk1"/>
              </a:solidFill>
              <a:latin typeface="Times New Roman"/>
              <a:ea typeface="Times New Roman"/>
              <a:cs typeface="Times New Roman"/>
              <a:sym typeface="Times New Roman"/>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Numerical computing may involved  two types of data:</a:t>
            </a:r>
            <a:endParaRPr/>
          </a:p>
          <a:p>
            <a:pPr indent="-228600" lvl="2" marL="114300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Discrete data and </a:t>
            </a:r>
            <a:endParaRPr/>
          </a:p>
          <a:p>
            <a:pPr indent="-228600" lvl="2" marL="114300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Continuous data</a:t>
            </a:r>
            <a:endParaRPr/>
          </a:p>
          <a:p>
            <a:pPr indent="-342900" lvl="0" marL="342900" marR="0" rtl="0" algn="l">
              <a:spcBef>
                <a:spcPts val="32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Data that are obtained by counting are called </a:t>
            </a:r>
            <a:r>
              <a:rPr b="1" i="0" lang="en-US" sz="1600" u="none" cap="none" strike="noStrike">
                <a:solidFill>
                  <a:schemeClr val="dk1"/>
                </a:solidFill>
                <a:latin typeface="Times New Roman"/>
                <a:ea typeface="Times New Roman"/>
                <a:cs typeface="Times New Roman"/>
                <a:sym typeface="Times New Roman"/>
              </a:rPr>
              <a:t>Discrete Data.</a:t>
            </a:r>
            <a:endParaRPr b="0" i="0" sz="1600" u="none" cap="none" strike="noStrike">
              <a:solidFill>
                <a:schemeClr val="dk1"/>
              </a:solidFill>
              <a:latin typeface="Times New Roman"/>
              <a:ea typeface="Times New Roman"/>
              <a:cs typeface="Times New Roman"/>
              <a:sym typeface="Times New Roman"/>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Examples of discrete data are the total number of items in a box, or the total number of people participating in a race.</a:t>
            </a:r>
            <a:endParaRPr/>
          </a:p>
          <a:p>
            <a:pPr indent="-342900" lvl="0" marL="342900" marR="0" rtl="0" algn="l">
              <a:spcBef>
                <a:spcPts val="320"/>
              </a:spcBef>
              <a:spcAft>
                <a:spcPts val="0"/>
              </a:spcAft>
              <a:buClr>
                <a:schemeClr val="dk1"/>
              </a:buClr>
              <a:buSzPts val="1600"/>
              <a:buFont typeface="Arial"/>
              <a:buNone/>
            </a:pPr>
            <a:r>
              <a:rPr lang="en-US" sz="1600">
                <a:solidFill>
                  <a:schemeClr val="dk1"/>
                </a:solidFill>
                <a:latin typeface="Times New Roman"/>
                <a:ea typeface="Times New Roman"/>
                <a:cs typeface="Times New Roman"/>
                <a:sym typeface="Times New Roman"/>
              </a:rPr>
              <a:t> </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Data that are obtained through measurement are called </a:t>
            </a:r>
            <a:r>
              <a:rPr b="1" i="0" lang="en-US" sz="1600" u="none" cap="none" strike="noStrike">
                <a:solidFill>
                  <a:schemeClr val="dk1"/>
                </a:solidFill>
                <a:latin typeface="Times New Roman"/>
                <a:ea typeface="Times New Roman"/>
                <a:cs typeface="Times New Roman"/>
                <a:sym typeface="Times New Roman"/>
              </a:rPr>
              <a:t>Continuous Data</a:t>
            </a:r>
            <a:r>
              <a:rPr b="0" i="0" lang="en-US" sz="1600" u="none" cap="none" strike="noStrike">
                <a:solidFill>
                  <a:schemeClr val="dk1"/>
                </a:solidFill>
                <a:latin typeface="Times New Roman"/>
                <a:ea typeface="Times New Roman"/>
                <a:cs typeface="Times New Roman"/>
                <a:sym typeface="Times New Roman"/>
              </a:rPr>
              <a:t>.</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Examples of continuous data are the speed of a vehicle as given by a speedometer, or temperature of a patient as measured by a thermometer.</a:t>
            </a:r>
            <a:endParaRPr/>
          </a:p>
          <a:p>
            <a:pPr indent="-184150" lvl="1" marL="74295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62" name="Google Shape;6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63" name="Google Shape;6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64" name="Google Shape;64;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65" name="Google Shape;65;p4"/>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66" name="Google Shape;66;p4"/>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6"/>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73" name="Google Shape;73;p6"/>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PROCESS OF NUMERICAL COMPUTING</a:t>
            </a:r>
            <a:endParaRPr sz="2000">
              <a:solidFill>
                <a:schemeClr val="dk1"/>
              </a:solidFill>
              <a:latin typeface="Times New Roman"/>
              <a:ea typeface="Times New Roman"/>
              <a:cs typeface="Times New Roman"/>
              <a:sym typeface="Times New Roman"/>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phases are illustrated in the following figure.</a:t>
            </a:r>
            <a:endParaRPr b="0" i="0" sz="2000" u="none" cap="none" strike="noStrike">
              <a:solidFill>
                <a:schemeClr val="dk1"/>
              </a:solidFill>
              <a:latin typeface="Times New Roman"/>
              <a:ea typeface="Times New Roman"/>
              <a:cs typeface="Times New Roman"/>
              <a:sym typeface="Times New Roman"/>
            </a:endParaRPr>
          </a:p>
        </p:txBody>
      </p:sp>
      <p:sp>
        <p:nvSpPr>
          <p:cNvPr id="74" name="Google Shape;74;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75" name="Google Shape;7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76" name="Google Shape;76;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77" name="Google Shape;77;p6"/>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78" name="Google Shape;78;p6"/>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grpSp>
        <p:nvGrpSpPr>
          <p:cNvPr id="79" name="Google Shape;79;p6"/>
          <p:cNvGrpSpPr/>
          <p:nvPr/>
        </p:nvGrpSpPr>
        <p:grpSpPr>
          <a:xfrm>
            <a:off x="1371600" y="2179464"/>
            <a:ext cx="5943600" cy="3705225"/>
            <a:chOff x="1440" y="1440"/>
            <a:chExt cx="9360" cy="5835"/>
          </a:xfrm>
        </p:grpSpPr>
        <p:sp>
          <p:nvSpPr>
            <p:cNvPr id="80" name="Google Shape;80;p6"/>
            <p:cNvSpPr/>
            <p:nvPr/>
          </p:nvSpPr>
          <p:spPr>
            <a:xfrm>
              <a:off x="1440" y="1440"/>
              <a:ext cx="9360" cy="58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1" name="Google Shape;81;p6"/>
            <p:cNvGrpSpPr/>
            <p:nvPr/>
          </p:nvGrpSpPr>
          <p:grpSpPr>
            <a:xfrm>
              <a:off x="1770" y="1560"/>
              <a:ext cx="8530" cy="5625"/>
              <a:chOff x="1770" y="1860"/>
              <a:chExt cx="8530" cy="5625"/>
            </a:xfrm>
          </p:grpSpPr>
          <p:sp>
            <p:nvSpPr>
              <p:cNvPr id="82" name="Google Shape;82;p6"/>
              <p:cNvSpPr txBox="1"/>
              <p:nvPr/>
            </p:nvSpPr>
            <p:spPr>
              <a:xfrm>
                <a:off x="3570" y="3290"/>
                <a:ext cx="1455" cy="637"/>
              </a:xfrm>
              <a:prstGeom prst="rect">
                <a:avLst/>
              </a:prstGeom>
              <a:solidFill>
                <a:srgbClr val="FFFFFF">
                  <a:alpha val="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Mathematical model</a:t>
                </a:r>
                <a:endParaRPr b="0" i="0" sz="1800" u="none" cap="none" strike="noStrike">
                  <a:solidFill>
                    <a:schemeClr val="dk1"/>
                  </a:solidFill>
                  <a:latin typeface="Arial"/>
                  <a:ea typeface="Arial"/>
                  <a:cs typeface="Arial"/>
                  <a:sym typeface="Arial"/>
                </a:endParaRPr>
              </a:p>
            </p:txBody>
          </p:sp>
          <p:sp>
            <p:nvSpPr>
              <p:cNvPr id="83" name="Google Shape;83;p6"/>
              <p:cNvSpPr txBox="1"/>
              <p:nvPr/>
            </p:nvSpPr>
            <p:spPr>
              <a:xfrm>
                <a:off x="6825" y="4650"/>
                <a:ext cx="1590" cy="390"/>
              </a:xfrm>
              <a:prstGeom prst="rect">
                <a:avLst/>
              </a:prstGeom>
              <a:solidFill>
                <a:srgbClr val="FFFFFF">
                  <a:alpha val="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Implementation</a:t>
                </a:r>
                <a:endParaRPr b="0" i="0" sz="1800" u="none" cap="none" strike="noStrike">
                  <a:solidFill>
                    <a:schemeClr val="dk1"/>
                  </a:solidFill>
                  <a:latin typeface="Arial"/>
                  <a:ea typeface="Arial"/>
                  <a:cs typeface="Arial"/>
                  <a:sym typeface="Arial"/>
                </a:endParaRPr>
              </a:p>
            </p:txBody>
          </p:sp>
          <p:sp>
            <p:nvSpPr>
              <p:cNvPr id="84" name="Google Shape;84;p6"/>
              <p:cNvSpPr txBox="1"/>
              <p:nvPr/>
            </p:nvSpPr>
            <p:spPr>
              <a:xfrm>
                <a:off x="5340" y="3930"/>
                <a:ext cx="1170" cy="690"/>
              </a:xfrm>
              <a:prstGeom prst="rect">
                <a:avLst/>
              </a:prstGeom>
              <a:solidFill>
                <a:srgbClr val="FFFFFF">
                  <a:alpha val="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Numerical method</a:t>
                </a:r>
                <a:endParaRPr/>
              </a:p>
              <a:p>
                <a:pPr indent="0" lvl="0" marL="0" marR="0" rtl="0" algn="l">
                  <a:lnSpc>
                    <a:spcPct val="100000"/>
                  </a:lnSpc>
                  <a:spcBef>
                    <a:spcPts val="100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5" name="Google Shape;85;p6"/>
              <p:cNvSpPr txBox="1"/>
              <p:nvPr/>
            </p:nvSpPr>
            <p:spPr>
              <a:xfrm>
                <a:off x="8805" y="5106"/>
                <a:ext cx="1020" cy="434"/>
              </a:xfrm>
              <a:prstGeom prst="rect">
                <a:avLst/>
              </a:prstGeom>
              <a:solidFill>
                <a:srgbClr val="FFFFFF">
                  <a:alpha val="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Solution</a:t>
                </a:r>
                <a:endParaRPr b="0" i="0" sz="1800" u="none" cap="none" strike="noStrike">
                  <a:solidFill>
                    <a:schemeClr val="dk1"/>
                  </a:solidFill>
                  <a:latin typeface="Arial"/>
                  <a:ea typeface="Arial"/>
                  <a:cs typeface="Arial"/>
                  <a:sym typeface="Arial"/>
                </a:endParaRPr>
              </a:p>
            </p:txBody>
          </p:sp>
          <p:sp>
            <p:nvSpPr>
              <p:cNvPr id="86" name="Google Shape;86;p6"/>
              <p:cNvSpPr/>
              <p:nvPr/>
            </p:nvSpPr>
            <p:spPr>
              <a:xfrm>
                <a:off x="3254" y="1860"/>
                <a:ext cx="2090" cy="962"/>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Mathematical concepts</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7" name="Google Shape;87;p6"/>
              <p:cNvSpPr/>
              <p:nvPr/>
            </p:nvSpPr>
            <p:spPr>
              <a:xfrm>
                <a:off x="1770" y="2996"/>
                <a:ext cx="1455" cy="1234"/>
              </a:xfrm>
              <a:prstGeom prst="star8">
                <a:avLst>
                  <a:gd fmla="val 38250" name="adj"/>
                </a:avLst>
              </a:prstGeom>
              <a:solidFill>
                <a:srgbClr val="FFFFFF">
                  <a:alpha val="0"/>
                </a:srgbClr>
              </a:solidFill>
              <a:ln cap="flat" cmpd="sng" w="95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Physical problem</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8" name="Google Shape;88;p6"/>
              <p:cNvSpPr/>
              <p:nvPr/>
            </p:nvSpPr>
            <p:spPr>
              <a:xfrm>
                <a:off x="6750" y="2822"/>
                <a:ext cx="1890" cy="870"/>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Computer and software</a:t>
                </a:r>
                <a:endParaRPr b="0" i="0" sz="1800" u="none" cap="none" strike="noStrike">
                  <a:solidFill>
                    <a:schemeClr val="dk1"/>
                  </a:solidFill>
                  <a:latin typeface="Arial"/>
                  <a:ea typeface="Arial"/>
                  <a:cs typeface="Arial"/>
                  <a:sym typeface="Arial"/>
                </a:endParaRPr>
              </a:p>
            </p:txBody>
          </p:sp>
          <p:cxnSp>
            <p:nvCxnSpPr>
              <p:cNvPr id="89" name="Google Shape;89;p6"/>
              <p:cNvCxnSpPr>
                <a:stCxn id="86" idx="4"/>
                <a:endCxn id="82" idx="0"/>
              </p:cNvCxnSpPr>
              <p:nvPr/>
            </p:nvCxnSpPr>
            <p:spPr>
              <a:xfrm>
                <a:off x="4299" y="2822"/>
                <a:ext cx="0" cy="600"/>
              </a:xfrm>
              <a:prstGeom prst="straightConnector1">
                <a:avLst/>
              </a:prstGeom>
              <a:noFill/>
              <a:ln cap="flat" cmpd="sng" w="9525">
                <a:solidFill>
                  <a:srgbClr val="000000"/>
                </a:solidFill>
                <a:prstDash val="solid"/>
                <a:round/>
                <a:headEnd len="med" w="med" type="none"/>
                <a:tailEnd len="med" w="med" type="triangle"/>
              </a:ln>
            </p:spPr>
          </p:cxnSp>
          <p:cxnSp>
            <p:nvCxnSpPr>
              <p:cNvPr id="90" name="Google Shape;90;p6"/>
              <p:cNvCxnSpPr>
                <a:stCxn id="87" idx="3"/>
                <a:endCxn id="82" idx="1"/>
              </p:cNvCxnSpPr>
              <p:nvPr/>
            </p:nvCxnSpPr>
            <p:spPr>
              <a:xfrm flipH="1" rot="10800000">
                <a:off x="1983" y="3749"/>
                <a:ext cx="1500" cy="300"/>
              </a:xfrm>
              <a:prstGeom prst="straightConnector1">
                <a:avLst/>
              </a:prstGeom>
              <a:noFill/>
              <a:ln cap="flat" cmpd="sng" w="9525">
                <a:solidFill>
                  <a:srgbClr val="000000"/>
                </a:solidFill>
                <a:prstDash val="solid"/>
                <a:round/>
                <a:headEnd len="med" w="med" type="none"/>
                <a:tailEnd len="med" w="med" type="triangle"/>
              </a:ln>
            </p:spPr>
          </p:cxnSp>
          <p:cxnSp>
            <p:nvCxnSpPr>
              <p:cNvPr id="91" name="Google Shape;91;p6"/>
              <p:cNvCxnSpPr>
                <a:stCxn id="82" idx="3"/>
                <a:endCxn id="84" idx="0"/>
              </p:cNvCxnSpPr>
              <p:nvPr/>
            </p:nvCxnSpPr>
            <p:spPr>
              <a:xfrm>
                <a:off x="5025" y="3609"/>
                <a:ext cx="900" cy="300"/>
              </a:xfrm>
              <a:prstGeom prst="straightConnector1">
                <a:avLst/>
              </a:prstGeom>
              <a:noFill/>
              <a:ln cap="flat" cmpd="sng" w="9525">
                <a:solidFill>
                  <a:srgbClr val="000000"/>
                </a:solidFill>
                <a:prstDash val="solid"/>
                <a:round/>
                <a:headEnd len="med" w="med" type="none"/>
                <a:tailEnd len="med" w="med" type="triangle"/>
              </a:ln>
            </p:spPr>
          </p:cxnSp>
          <p:cxnSp>
            <p:nvCxnSpPr>
              <p:cNvPr id="92" name="Google Shape;92;p6"/>
              <p:cNvCxnSpPr>
                <a:stCxn id="84" idx="3"/>
                <a:endCxn id="83" idx="0"/>
              </p:cNvCxnSpPr>
              <p:nvPr/>
            </p:nvCxnSpPr>
            <p:spPr>
              <a:xfrm>
                <a:off x="6510" y="4275"/>
                <a:ext cx="1200" cy="300"/>
              </a:xfrm>
              <a:prstGeom prst="straightConnector1">
                <a:avLst/>
              </a:prstGeom>
              <a:noFill/>
              <a:ln cap="flat" cmpd="sng" w="9525">
                <a:solidFill>
                  <a:srgbClr val="000000"/>
                </a:solidFill>
                <a:prstDash val="solid"/>
                <a:round/>
                <a:headEnd len="med" w="med" type="none"/>
                <a:tailEnd len="med" w="med" type="triangle"/>
              </a:ln>
            </p:spPr>
          </p:cxnSp>
          <p:cxnSp>
            <p:nvCxnSpPr>
              <p:cNvPr id="93" name="Google Shape;93;p6"/>
              <p:cNvCxnSpPr>
                <a:stCxn id="83" idx="3"/>
                <a:endCxn id="85" idx="0"/>
              </p:cNvCxnSpPr>
              <p:nvPr/>
            </p:nvCxnSpPr>
            <p:spPr>
              <a:xfrm>
                <a:off x="8415" y="4845"/>
                <a:ext cx="900" cy="300"/>
              </a:xfrm>
              <a:prstGeom prst="straightConnector1">
                <a:avLst/>
              </a:prstGeom>
              <a:noFill/>
              <a:ln cap="flat" cmpd="sng" w="9525">
                <a:solidFill>
                  <a:srgbClr val="000000"/>
                </a:solidFill>
                <a:prstDash val="solid"/>
                <a:round/>
                <a:headEnd len="med" w="med" type="none"/>
                <a:tailEnd len="med" w="med" type="triangle"/>
              </a:ln>
            </p:spPr>
          </p:cxnSp>
          <p:sp>
            <p:nvSpPr>
              <p:cNvPr id="94" name="Google Shape;94;p6"/>
              <p:cNvSpPr/>
              <p:nvPr/>
            </p:nvSpPr>
            <p:spPr>
              <a:xfrm>
                <a:off x="8419" y="6902"/>
                <a:ext cx="1845" cy="579"/>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Application</a:t>
                </a:r>
                <a:endParaRPr b="0" i="0" sz="1800" u="none" cap="none" strike="noStrike">
                  <a:solidFill>
                    <a:schemeClr val="dk1"/>
                  </a:solidFill>
                  <a:latin typeface="Arial"/>
                  <a:ea typeface="Arial"/>
                  <a:cs typeface="Arial"/>
                  <a:sym typeface="Arial"/>
                </a:endParaRPr>
              </a:p>
            </p:txBody>
          </p:sp>
          <p:cxnSp>
            <p:nvCxnSpPr>
              <p:cNvPr id="95" name="Google Shape;95;p6"/>
              <p:cNvCxnSpPr/>
              <p:nvPr/>
            </p:nvCxnSpPr>
            <p:spPr>
              <a:xfrm>
                <a:off x="7695" y="3692"/>
                <a:ext cx="1" cy="958"/>
              </a:xfrm>
              <a:prstGeom prst="straightConnector1">
                <a:avLst/>
              </a:prstGeom>
              <a:noFill/>
              <a:ln cap="flat" cmpd="sng" w="9525">
                <a:solidFill>
                  <a:srgbClr val="000000"/>
                </a:solidFill>
                <a:prstDash val="solid"/>
                <a:round/>
                <a:headEnd len="med" w="med" type="none"/>
                <a:tailEnd len="med" w="med" type="triangle"/>
              </a:ln>
            </p:spPr>
          </p:cxnSp>
          <p:sp>
            <p:nvSpPr>
              <p:cNvPr id="96" name="Google Shape;96;p6"/>
              <p:cNvSpPr/>
              <p:nvPr/>
            </p:nvSpPr>
            <p:spPr>
              <a:xfrm>
                <a:off x="8350" y="5920"/>
                <a:ext cx="1950" cy="645"/>
              </a:xfrm>
              <a:prstGeom prst="diamond">
                <a:avLst/>
              </a:prstGeom>
              <a:solidFill>
                <a:srgbClr val="FFFFFF">
                  <a:alpha val="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Validity</a:t>
                </a:r>
                <a:endParaRPr b="0" i="0" sz="1800" u="none" cap="none" strike="noStrike">
                  <a:solidFill>
                    <a:schemeClr val="dk1"/>
                  </a:solidFill>
                  <a:latin typeface="Arial"/>
                  <a:ea typeface="Arial"/>
                  <a:cs typeface="Arial"/>
                  <a:sym typeface="Arial"/>
                </a:endParaRPr>
              </a:p>
            </p:txBody>
          </p:sp>
          <p:cxnSp>
            <p:nvCxnSpPr>
              <p:cNvPr id="97" name="Google Shape;97;p6"/>
              <p:cNvCxnSpPr>
                <a:stCxn id="85" idx="2"/>
                <a:endCxn id="96" idx="0"/>
              </p:cNvCxnSpPr>
              <p:nvPr/>
            </p:nvCxnSpPr>
            <p:spPr>
              <a:xfrm>
                <a:off x="9315" y="5540"/>
                <a:ext cx="0" cy="300"/>
              </a:xfrm>
              <a:prstGeom prst="straightConnector1">
                <a:avLst/>
              </a:prstGeom>
              <a:noFill/>
              <a:ln cap="flat" cmpd="sng" w="9525">
                <a:solidFill>
                  <a:srgbClr val="000000"/>
                </a:solidFill>
                <a:prstDash val="solid"/>
                <a:round/>
                <a:headEnd len="med" w="med" type="none"/>
                <a:tailEnd len="med" w="med" type="triangle"/>
              </a:ln>
            </p:spPr>
          </p:cxnSp>
          <p:cxnSp>
            <p:nvCxnSpPr>
              <p:cNvPr id="98" name="Google Shape;98;p6"/>
              <p:cNvCxnSpPr>
                <a:stCxn id="96" idx="2"/>
                <a:endCxn id="94" idx="0"/>
              </p:cNvCxnSpPr>
              <p:nvPr/>
            </p:nvCxnSpPr>
            <p:spPr>
              <a:xfrm>
                <a:off x="9325" y="6565"/>
                <a:ext cx="0" cy="300"/>
              </a:xfrm>
              <a:prstGeom prst="straightConnector1">
                <a:avLst/>
              </a:prstGeom>
              <a:noFill/>
              <a:ln cap="flat" cmpd="sng" w="9525">
                <a:solidFill>
                  <a:srgbClr val="000000"/>
                </a:solidFill>
                <a:prstDash val="solid"/>
                <a:round/>
                <a:headEnd len="med" w="med" type="none"/>
                <a:tailEnd len="med" w="med" type="triangle"/>
              </a:ln>
            </p:spPr>
          </p:cxnSp>
          <p:cxnSp>
            <p:nvCxnSpPr>
              <p:cNvPr id="99" name="Google Shape;99;p6"/>
              <p:cNvCxnSpPr>
                <a:stCxn id="96" idx="1"/>
              </p:cNvCxnSpPr>
              <p:nvPr/>
            </p:nvCxnSpPr>
            <p:spPr>
              <a:xfrm rot="10800000">
                <a:off x="4150" y="6243"/>
                <a:ext cx="4200" cy="0"/>
              </a:xfrm>
              <a:prstGeom prst="straightConnector1">
                <a:avLst/>
              </a:prstGeom>
              <a:noFill/>
              <a:ln cap="flat" cmpd="sng" w="9525">
                <a:solidFill>
                  <a:srgbClr val="000000"/>
                </a:solidFill>
                <a:prstDash val="solid"/>
                <a:round/>
                <a:headEnd len="med" w="med" type="none"/>
                <a:tailEnd len="med" w="med" type="none"/>
              </a:ln>
            </p:spPr>
          </p:cxnSp>
          <p:cxnSp>
            <p:nvCxnSpPr>
              <p:cNvPr id="100" name="Google Shape;100;p6"/>
              <p:cNvCxnSpPr>
                <a:endCxn id="82" idx="2"/>
              </p:cNvCxnSpPr>
              <p:nvPr/>
            </p:nvCxnSpPr>
            <p:spPr>
              <a:xfrm rot="10800000">
                <a:off x="4298" y="3927"/>
                <a:ext cx="0" cy="2400"/>
              </a:xfrm>
              <a:prstGeom prst="straightConnector1">
                <a:avLst/>
              </a:prstGeom>
              <a:noFill/>
              <a:ln cap="flat" cmpd="sng" w="9525">
                <a:solidFill>
                  <a:srgbClr val="000000"/>
                </a:solidFill>
                <a:prstDash val="solid"/>
                <a:round/>
                <a:headEnd len="med" w="med" type="none"/>
                <a:tailEnd len="med" w="med" type="triangle"/>
              </a:ln>
            </p:spPr>
          </p:cxnSp>
          <p:cxnSp>
            <p:nvCxnSpPr>
              <p:cNvPr id="101" name="Google Shape;101;p6"/>
              <p:cNvCxnSpPr>
                <a:endCxn id="84" idx="2"/>
              </p:cNvCxnSpPr>
              <p:nvPr/>
            </p:nvCxnSpPr>
            <p:spPr>
              <a:xfrm rot="10800000">
                <a:off x="5925" y="4620"/>
                <a:ext cx="0" cy="1500"/>
              </a:xfrm>
              <a:prstGeom prst="straightConnector1">
                <a:avLst/>
              </a:prstGeom>
              <a:noFill/>
              <a:ln cap="flat" cmpd="sng" w="9525">
                <a:solidFill>
                  <a:srgbClr val="000000"/>
                </a:solidFill>
                <a:prstDash val="solid"/>
                <a:round/>
                <a:headEnd len="med" w="med" type="none"/>
                <a:tailEnd len="med" w="med" type="triangle"/>
              </a:ln>
            </p:spPr>
          </p:cxnSp>
          <p:cxnSp>
            <p:nvCxnSpPr>
              <p:cNvPr id="102" name="Google Shape;102;p6"/>
              <p:cNvCxnSpPr>
                <a:endCxn id="83" idx="2"/>
              </p:cNvCxnSpPr>
              <p:nvPr/>
            </p:nvCxnSpPr>
            <p:spPr>
              <a:xfrm rot="10800000">
                <a:off x="7620" y="5040"/>
                <a:ext cx="0" cy="1200"/>
              </a:xfrm>
              <a:prstGeom prst="straightConnector1">
                <a:avLst/>
              </a:prstGeom>
              <a:noFill/>
              <a:ln cap="flat" cmpd="sng" w="9525">
                <a:solidFill>
                  <a:srgbClr val="000000"/>
                </a:solidFill>
                <a:prstDash val="solid"/>
                <a:round/>
                <a:headEnd len="med" w="med" type="none"/>
                <a:tailEnd len="med" w="med" type="triangle"/>
              </a:ln>
            </p:spPr>
          </p:cxnSp>
          <p:sp>
            <p:nvSpPr>
              <p:cNvPr id="103" name="Google Shape;103;p6"/>
              <p:cNvSpPr txBox="1"/>
              <p:nvPr/>
            </p:nvSpPr>
            <p:spPr>
              <a:xfrm>
                <a:off x="4080" y="7043"/>
                <a:ext cx="3330" cy="442"/>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Fig.: Numerical Computing Process</a:t>
                </a:r>
                <a:endParaRPr b="0" i="0" sz="1800" u="none" cap="none" strike="noStrike">
                  <a:solidFill>
                    <a:schemeClr val="dk1"/>
                  </a:solidFill>
                  <a:latin typeface="Arial"/>
                  <a:ea typeface="Arial"/>
                  <a:cs typeface="Arial"/>
                  <a:sym typeface="Arial"/>
                </a:endParaRPr>
              </a:p>
            </p:txBody>
          </p:sp>
          <p:sp>
            <p:nvSpPr>
              <p:cNvPr id="104" name="Google Shape;104;p6"/>
              <p:cNvSpPr txBox="1"/>
              <p:nvPr/>
            </p:nvSpPr>
            <p:spPr>
              <a:xfrm>
                <a:off x="4200" y="5410"/>
                <a:ext cx="960" cy="637"/>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Modify</a:t>
                </a:r>
                <a:endParaRPr/>
              </a:p>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 model</a:t>
                </a:r>
                <a:endParaRPr b="0" i="0" sz="1800" u="none" cap="none" strike="noStrike">
                  <a:solidFill>
                    <a:schemeClr val="dk1"/>
                  </a:solidFill>
                  <a:latin typeface="Arial"/>
                  <a:ea typeface="Arial"/>
                  <a:cs typeface="Arial"/>
                  <a:sym typeface="Arial"/>
                </a:endParaRPr>
              </a:p>
            </p:txBody>
          </p:sp>
          <p:sp>
            <p:nvSpPr>
              <p:cNvPr id="105" name="Google Shape;105;p6"/>
              <p:cNvSpPr txBox="1"/>
              <p:nvPr/>
            </p:nvSpPr>
            <p:spPr>
              <a:xfrm>
                <a:off x="5850" y="5408"/>
                <a:ext cx="960" cy="637"/>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Change method</a:t>
                </a:r>
                <a:endParaRPr b="0" i="0" sz="1800" u="none" cap="none" strike="noStrike">
                  <a:solidFill>
                    <a:schemeClr val="dk1"/>
                  </a:solidFill>
                  <a:latin typeface="Arial"/>
                  <a:ea typeface="Arial"/>
                  <a:cs typeface="Arial"/>
                  <a:sym typeface="Arial"/>
                </a:endParaRPr>
              </a:p>
            </p:txBody>
          </p:sp>
          <p:sp>
            <p:nvSpPr>
              <p:cNvPr id="106" name="Google Shape;106;p6"/>
              <p:cNvSpPr txBox="1"/>
              <p:nvPr/>
            </p:nvSpPr>
            <p:spPr>
              <a:xfrm>
                <a:off x="7515" y="5410"/>
                <a:ext cx="1095" cy="637"/>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Improve algorithm</a:t>
                </a:r>
                <a:endParaRPr b="0" i="0" sz="1800" u="none" cap="none" strike="noStrike">
                  <a:solidFill>
                    <a:schemeClr val="dk1"/>
                  </a:solidFill>
                  <a:latin typeface="Arial"/>
                  <a:ea typeface="Arial"/>
                  <a:cs typeface="Arial"/>
                  <a:sym typeface="Arial"/>
                </a:endParaRPr>
              </a:p>
            </p:txBody>
          </p:sp>
          <p:sp>
            <p:nvSpPr>
              <p:cNvPr id="107" name="Google Shape;107;p6"/>
              <p:cNvSpPr txBox="1"/>
              <p:nvPr/>
            </p:nvSpPr>
            <p:spPr>
              <a:xfrm>
                <a:off x="9225" y="6505"/>
                <a:ext cx="960" cy="38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Correct</a:t>
                </a:r>
                <a:endParaRPr b="0" i="0" sz="1800" u="none" cap="none" strike="noStrike">
                  <a:solidFill>
                    <a:schemeClr val="dk1"/>
                  </a:solidFill>
                  <a:latin typeface="Arial"/>
                  <a:ea typeface="Arial"/>
                  <a:cs typeface="Arial"/>
                  <a:sym typeface="Arial"/>
                </a:endParaRPr>
              </a:p>
            </p:txBody>
          </p:sp>
          <p:sp>
            <p:nvSpPr>
              <p:cNvPr id="108" name="Google Shape;108;p6"/>
              <p:cNvSpPr txBox="1"/>
              <p:nvPr/>
            </p:nvSpPr>
            <p:spPr>
              <a:xfrm>
                <a:off x="7560" y="6213"/>
                <a:ext cx="960" cy="38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Wrong</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sp>
        <p:nvSpPr>
          <p:cNvPr id="114" name="Google Shape;114;p7"/>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115" name="Google Shape;115;p7"/>
          <p:cNvSpPr txBox="1"/>
          <p:nvPr>
            <p:ph idx="1" type="body"/>
          </p:nvPr>
        </p:nvSpPr>
        <p:spPr>
          <a:xfrm>
            <a:off x="533379" y="1371644"/>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Formulation of a Mathematical Model</a:t>
            </a:r>
            <a:endParaRPr sz="2000">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formulation of a suitable mathematical model is critical to the solution of the problem. </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Modeling is the process of translating a physical problem into a mathematical problem. The process involves: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228600" lvl="2" marL="114300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Making a number of simplifying assumptions.</a:t>
            </a:r>
            <a:endParaRPr/>
          </a:p>
          <a:p>
            <a:pPr indent="-228600" lvl="2" marL="114300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Identification of important variables.</a:t>
            </a:r>
            <a:endParaRPr/>
          </a:p>
          <a:p>
            <a:pPr indent="-228600" lvl="2" marL="114300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Postulation of relationships between the variables.</a:t>
            </a:r>
            <a:endParaRPr/>
          </a:p>
          <a:p>
            <a:pPr indent="-139700" lvl="2" marL="1143000" marR="0" rtl="0" algn="l">
              <a:spcBef>
                <a:spcPts val="28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 mathematical model can be broadly defined as a formulation of certain mathematical equation that expresses the essential features of a physical system or process.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Models may range from a simple algebraic equation to a complex set of differential equations.</a:t>
            </a:r>
            <a:endParaRPr/>
          </a:p>
          <a:p>
            <a:pPr indent="-285750" lvl="1" marL="74295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 name="Google Shape;11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117" name="Google Shape;117;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18" name="Google Shape;11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19" name="Google Shape;119;p7"/>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20" name="Google Shape;120;p7"/>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8"/>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127" name="Google Shape;127;p8"/>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Formulation of a Mathematical Model</a:t>
            </a:r>
            <a:endParaRPr sz="2000">
              <a:solidFill>
                <a:schemeClr val="dk1"/>
              </a:solidFill>
              <a:latin typeface="Times New Roman"/>
              <a:ea typeface="Times New Roman"/>
              <a:cs typeface="Times New Roman"/>
              <a:sym typeface="Times New Roman"/>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The following figure shows various types of mathematical equations that might result while formulating mathematical models of physical processes.</a:t>
            </a:r>
            <a:endParaRPr/>
          </a:p>
          <a:p>
            <a:pPr indent="-285750" lvl="1" marL="74295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28" name="Google Shape;12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129" name="Google Shape;12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30" name="Google Shape;130;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31" name="Google Shape;131;p8"/>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32" name="Google Shape;132;p8"/>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grpSp>
        <p:nvGrpSpPr>
          <p:cNvPr id="133" name="Google Shape;133;p8"/>
          <p:cNvGrpSpPr/>
          <p:nvPr/>
        </p:nvGrpSpPr>
        <p:grpSpPr>
          <a:xfrm>
            <a:off x="1704974" y="2412999"/>
            <a:ext cx="5852160" cy="3777243"/>
            <a:chOff x="2160" y="3270"/>
            <a:chExt cx="8835" cy="5703"/>
          </a:xfrm>
        </p:grpSpPr>
        <p:sp>
          <p:nvSpPr>
            <p:cNvPr id="134" name="Google Shape;134;p8"/>
            <p:cNvSpPr/>
            <p:nvPr/>
          </p:nvSpPr>
          <p:spPr>
            <a:xfrm>
              <a:off x="2160" y="3270"/>
              <a:ext cx="8835" cy="57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8"/>
            <p:cNvSpPr/>
            <p:nvPr/>
          </p:nvSpPr>
          <p:spPr>
            <a:xfrm>
              <a:off x="4845" y="3541"/>
              <a:ext cx="3630" cy="464"/>
            </a:xfrm>
            <a:prstGeom prst="rect">
              <a:avLst/>
            </a:prstGeom>
            <a:solidFill>
              <a:srgbClr val="FFFFFF">
                <a:alpha val="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Mathematical equations</a:t>
              </a:r>
              <a:endParaRPr b="0" i="0" sz="1800" u="none" cap="none" strike="noStrike">
                <a:solidFill>
                  <a:schemeClr val="dk1"/>
                </a:solidFill>
                <a:latin typeface="Arial"/>
                <a:ea typeface="Arial"/>
                <a:cs typeface="Arial"/>
                <a:sym typeface="Arial"/>
              </a:endParaRPr>
            </a:p>
          </p:txBody>
        </p:sp>
        <p:sp>
          <p:nvSpPr>
            <p:cNvPr id="136" name="Google Shape;136;p8"/>
            <p:cNvSpPr/>
            <p:nvPr/>
          </p:nvSpPr>
          <p:spPr>
            <a:xfrm>
              <a:off x="3151" y="5266"/>
              <a:ext cx="1154" cy="599"/>
            </a:xfrm>
            <a:prstGeom prst="rect">
              <a:avLst/>
            </a:prstGeom>
            <a:solidFill>
              <a:srgbClr val="FFFFFF">
                <a:alpha val="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Algebraic equations</a:t>
              </a:r>
              <a:endParaRPr b="0" i="0" sz="1800" u="none" cap="none" strike="noStrike">
                <a:solidFill>
                  <a:schemeClr val="dk1"/>
                </a:solidFill>
                <a:latin typeface="Arial"/>
                <a:ea typeface="Arial"/>
                <a:cs typeface="Arial"/>
                <a:sym typeface="Arial"/>
              </a:endParaRPr>
            </a:p>
          </p:txBody>
        </p:sp>
        <p:sp>
          <p:nvSpPr>
            <p:cNvPr id="137" name="Google Shape;137;p8"/>
            <p:cNvSpPr/>
            <p:nvPr/>
          </p:nvSpPr>
          <p:spPr>
            <a:xfrm>
              <a:off x="4591" y="5266"/>
              <a:ext cx="1154" cy="599"/>
            </a:xfrm>
            <a:prstGeom prst="rect">
              <a:avLst/>
            </a:prstGeom>
            <a:solidFill>
              <a:srgbClr val="FFFFFF">
                <a:alpha val="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Polynomial</a:t>
              </a:r>
              <a:endParaRPr/>
            </a:p>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equations</a:t>
              </a:r>
              <a:endParaRPr b="0" i="0" sz="1800" u="none" cap="none" strike="noStrike">
                <a:solidFill>
                  <a:schemeClr val="dk1"/>
                </a:solidFill>
                <a:latin typeface="Arial"/>
                <a:ea typeface="Arial"/>
                <a:cs typeface="Arial"/>
                <a:sym typeface="Arial"/>
              </a:endParaRPr>
            </a:p>
          </p:txBody>
        </p:sp>
        <p:sp>
          <p:nvSpPr>
            <p:cNvPr id="138" name="Google Shape;138;p8"/>
            <p:cNvSpPr/>
            <p:nvPr/>
          </p:nvSpPr>
          <p:spPr>
            <a:xfrm>
              <a:off x="5972" y="5266"/>
              <a:ext cx="1363" cy="599"/>
            </a:xfrm>
            <a:prstGeom prst="rect">
              <a:avLst/>
            </a:prstGeom>
            <a:solidFill>
              <a:srgbClr val="FFFFFF">
                <a:alpha val="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Transcendental equations</a:t>
              </a:r>
              <a:endParaRPr b="0" i="0" sz="1800" u="none" cap="none" strike="noStrike">
                <a:solidFill>
                  <a:schemeClr val="dk1"/>
                </a:solidFill>
                <a:latin typeface="Arial"/>
                <a:ea typeface="Arial"/>
                <a:cs typeface="Arial"/>
                <a:sym typeface="Arial"/>
              </a:endParaRPr>
            </a:p>
          </p:txBody>
        </p:sp>
        <p:sp>
          <p:nvSpPr>
            <p:cNvPr id="139" name="Google Shape;139;p8"/>
            <p:cNvSpPr/>
            <p:nvPr/>
          </p:nvSpPr>
          <p:spPr>
            <a:xfrm>
              <a:off x="7607" y="5266"/>
              <a:ext cx="1153" cy="599"/>
            </a:xfrm>
            <a:prstGeom prst="rect">
              <a:avLst/>
            </a:prstGeom>
            <a:solidFill>
              <a:srgbClr val="FFFFFF">
                <a:alpha val="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Differential</a:t>
              </a:r>
              <a:endParaRPr/>
            </a:p>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equations</a:t>
              </a:r>
              <a:endParaRPr b="0" i="0" sz="1800" u="none" cap="none" strike="noStrike">
                <a:solidFill>
                  <a:schemeClr val="dk1"/>
                </a:solidFill>
                <a:latin typeface="Arial"/>
                <a:ea typeface="Arial"/>
                <a:cs typeface="Arial"/>
                <a:sym typeface="Arial"/>
              </a:endParaRPr>
            </a:p>
          </p:txBody>
        </p:sp>
        <p:sp>
          <p:nvSpPr>
            <p:cNvPr id="140" name="Google Shape;140;p8"/>
            <p:cNvSpPr/>
            <p:nvPr/>
          </p:nvSpPr>
          <p:spPr>
            <a:xfrm>
              <a:off x="9002" y="5266"/>
              <a:ext cx="1153" cy="599"/>
            </a:xfrm>
            <a:prstGeom prst="rect">
              <a:avLst/>
            </a:prstGeom>
            <a:solidFill>
              <a:srgbClr val="FFFFFF">
                <a:alpha val="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Integral equations</a:t>
              </a:r>
              <a:endParaRPr b="0" i="0" sz="1800" u="none" cap="none" strike="noStrike">
                <a:solidFill>
                  <a:schemeClr val="dk1"/>
                </a:solidFill>
                <a:latin typeface="Arial"/>
                <a:ea typeface="Arial"/>
                <a:cs typeface="Arial"/>
                <a:sym typeface="Arial"/>
              </a:endParaRPr>
            </a:p>
          </p:txBody>
        </p:sp>
        <p:cxnSp>
          <p:nvCxnSpPr>
            <p:cNvPr id="141" name="Google Shape;141;p8"/>
            <p:cNvCxnSpPr>
              <a:stCxn id="135" idx="2"/>
              <a:endCxn id="138" idx="0"/>
            </p:cNvCxnSpPr>
            <p:nvPr/>
          </p:nvCxnSpPr>
          <p:spPr>
            <a:xfrm>
              <a:off x="6660" y="4005"/>
              <a:ext cx="0" cy="1200"/>
            </a:xfrm>
            <a:prstGeom prst="straightConnector1">
              <a:avLst/>
            </a:prstGeom>
            <a:noFill/>
            <a:ln cap="flat" cmpd="sng" w="9525">
              <a:solidFill>
                <a:srgbClr val="000000"/>
              </a:solidFill>
              <a:prstDash val="solid"/>
              <a:round/>
              <a:headEnd len="med" w="med" type="none"/>
              <a:tailEnd len="med" w="med" type="triangle"/>
            </a:ln>
          </p:spPr>
        </p:cxnSp>
        <p:cxnSp>
          <p:nvCxnSpPr>
            <p:cNvPr id="142" name="Google Shape;142;p8"/>
            <p:cNvCxnSpPr/>
            <p:nvPr/>
          </p:nvCxnSpPr>
          <p:spPr>
            <a:xfrm flipH="1">
              <a:off x="3878" y="3983"/>
              <a:ext cx="965" cy="1292"/>
            </a:xfrm>
            <a:prstGeom prst="straightConnector1">
              <a:avLst/>
            </a:prstGeom>
            <a:noFill/>
            <a:ln cap="flat" cmpd="sng" w="9525">
              <a:solidFill>
                <a:srgbClr val="000000"/>
              </a:solidFill>
              <a:prstDash val="solid"/>
              <a:round/>
              <a:headEnd len="med" w="med" type="none"/>
              <a:tailEnd len="med" w="med" type="triangle"/>
            </a:ln>
          </p:spPr>
        </p:cxnSp>
        <p:cxnSp>
          <p:nvCxnSpPr>
            <p:cNvPr id="143" name="Google Shape;143;p8"/>
            <p:cNvCxnSpPr/>
            <p:nvPr/>
          </p:nvCxnSpPr>
          <p:spPr>
            <a:xfrm flipH="1">
              <a:off x="5220" y="4020"/>
              <a:ext cx="605" cy="1224"/>
            </a:xfrm>
            <a:prstGeom prst="straightConnector1">
              <a:avLst/>
            </a:prstGeom>
            <a:noFill/>
            <a:ln cap="flat" cmpd="sng" w="9525">
              <a:solidFill>
                <a:srgbClr val="000000"/>
              </a:solidFill>
              <a:prstDash val="solid"/>
              <a:round/>
              <a:headEnd len="med" w="med" type="none"/>
              <a:tailEnd len="med" w="med" type="triangle"/>
            </a:ln>
          </p:spPr>
        </p:cxnSp>
        <p:cxnSp>
          <p:nvCxnSpPr>
            <p:cNvPr id="144" name="Google Shape;144;p8"/>
            <p:cNvCxnSpPr/>
            <p:nvPr/>
          </p:nvCxnSpPr>
          <p:spPr>
            <a:xfrm>
              <a:off x="7592" y="4005"/>
              <a:ext cx="662" cy="1294"/>
            </a:xfrm>
            <a:prstGeom prst="straightConnector1">
              <a:avLst/>
            </a:prstGeom>
            <a:noFill/>
            <a:ln cap="flat" cmpd="sng" w="9525">
              <a:solidFill>
                <a:srgbClr val="000000"/>
              </a:solidFill>
              <a:prstDash val="solid"/>
              <a:round/>
              <a:headEnd len="med" w="med" type="none"/>
              <a:tailEnd len="med" w="med" type="triangle"/>
            </a:ln>
          </p:spPr>
        </p:cxnSp>
        <p:cxnSp>
          <p:nvCxnSpPr>
            <p:cNvPr id="145" name="Google Shape;145;p8"/>
            <p:cNvCxnSpPr/>
            <p:nvPr/>
          </p:nvCxnSpPr>
          <p:spPr>
            <a:xfrm>
              <a:off x="8475" y="4005"/>
              <a:ext cx="1066" cy="1261"/>
            </a:xfrm>
            <a:prstGeom prst="straightConnector1">
              <a:avLst/>
            </a:prstGeom>
            <a:noFill/>
            <a:ln cap="flat" cmpd="sng" w="9525">
              <a:solidFill>
                <a:srgbClr val="000000"/>
              </a:solidFill>
              <a:prstDash val="solid"/>
              <a:round/>
              <a:headEnd len="med" w="med" type="none"/>
              <a:tailEnd len="med" w="med" type="triangle"/>
            </a:ln>
          </p:spPr>
        </p:cxnSp>
        <p:sp>
          <p:nvSpPr>
            <p:cNvPr id="146" name="Google Shape;146;p8"/>
            <p:cNvSpPr/>
            <p:nvPr/>
          </p:nvSpPr>
          <p:spPr>
            <a:xfrm>
              <a:off x="2190" y="6270"/>
              <a:ext cx="1095" cy="360"/>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Linear</a:t>
              </a:r>
              <a:endParaRPr b="0" i="0" sz="1800" u="none" cap="none" strike="noStrike">
                <a:solidFill>
                  <a:schemeClr val="dk1"/>
                </a:solidFill>
                <a:latin typeface="Arial"/>
                <a:ea typeface="Arial"/>
                <a:cs typeface="Arial"/>
                <a:sym typeface="Arial"/>
              </a:endParaRPr>
            </a:p>
          </p:txBody>
        </p:sp>
        <p:sp>
          <p:nvSpPr>
            <p:cNvPr id="147" name="Google Shape;147;p8"/>
            <p:cNvSpPr/>
            <p:nvPr/>
          </p:nvSpPr>
          <p:spPr>
            <a:xfrm>
              <a:off x="3398" y="6285"/>
              <a:ext cx="1237" cy="360"/>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Non-Linear</a:t>
              </a:r>
              <a:endParaRPr b="0" i="0" sz="1800" u="none" cap="none" strike="noStrike">
                <a:solidFill>
                  <a:schemeClr val="dk1"/>
                </a:solidFill>
                <a:latin typeface="Arial"/>
                <a:ea typeface="Arial"/>
                <a:cs typeface="Arial"/>
                <a:sym typeface="Arial"/>
              </a:endParaRPr>
            </a:p>
          </p:txBody>
        </p:sp>
        <p:sp>
          <p:nvSpPr>
            <p:cNvPr id="148" name="Google Shape;148;p8"/>
            <p:cNvSpPr/>
            <p:nvPr/>
          </p:nvSpPr>
          <p:spPr>
            <a:xfrm>
              <a:off x="3825" y="6840"/>
              <a:ext cx="1230" cy="360"/>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Continuous</a:t>
              </a:r>
              <a:endParaRPr b="0" i="0" sz="1800" u="none" cap="none" strike="noStrike">
                <a:solidFill>
                  <a:schemeClr val="dk1"/>
                </a:solidFill>
                <a:latin typeface="Arial"/>
                <a:ea typeface="Arial"/>
                <a:cs typeface="Arial"/>
                <a:sym typeface="Arial"/>
              </a:endParaRPr>
            </a:p>
          </p:txBody>
        </p:sp>
        <p:sp>
          <p:nvSpPr>
            <p:cNvPr id="149" name="Google Shape;149;p8"/>
            <p:cNvSpPr/>
            <p:nvPr/>
          </p:nvSpPr>
          <p:spPr>
            <a:xfrm>
              <a:off x="5123" y="6855"/>
              <a:ext cx="1237" cy="360"/>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Piecewise</a:t>
              </a:r>
              <a:endParaRPr b="0" i="0" sz="1800" u="none" cap="none" strike="noStrike">
                <a:solidFill>
                  <a:schemeClr val="dk1"/>
                </a:solidFill>
                <a:latin typeface="Arial"/>
                <a:ea typeface="Arial"/>
                <a:cs typeface="Arial"/>
                <a:sym typeface="Arial"/>
              </a:endParaRPr>
            </a:p>
          </p:txBody>
        </p:sp>
        <p:sp>
          <p:nvSpPr>
            <p:cNvPr id="150" name="Google Shape;150;p8"/>
            <p:cNvSpPr/>
            <p:nvPr/>
          </p:nvSpPr>
          <p:spPr>
            <a:xfrm>
              <a:off x="8715" y="6345"/>
              <a:ext cx="915" cy="360"/>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Definite</a:t>
              </a:r>
              <a:endParaRPr b="0" i="0" sz="1800" u="none" cap="none" strike="noStrike">
                <a:solidFill>
                  <a:schemeClr val="dk1"/>
                </a:solidFill>
                <a:latin typeface="Arial"/>
                <a:ea typeface="Arial"/>
                <a:cs typeface="Arial"/>
                <a:sym typeface="Arial"/>
              </a:endParaRPr>
            </a:p>
          </p:txBody>
        </p:sp>
        <p:sp>
          <p:nvSpPr>
            <p:cNvPr id="151" name="Google Shape;151;p8"/>
            <p:cNvSpPr/>
            <p:nvPr/>
          </p:nvSpPr>
          <p:spPr>
            <a:xfrm>
              <a:off x="9713" y="6360"/>
              <a:ext cx="1087" cy="360"/>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Indefinite</a:t>
              </a:r>
              <a:endParaRPr b="0" i="0" sz="1800" u="none" cap="none" strike="noStrike">
                <a:solidFill>
                  <a:schemeClr val="dk1"/>
                </a:solidFill>
                <a:latin typeface="Arial"/>
                <a:ea typeface="Arial"/>
                <a:cs typeface="Arial"/>
                <a:sym typeface="Arial"/>
              </a:endParaRPr>
            </a:p>
          </p:txBody>
        </p:sp>
        <p:sp>
          <p:nvSpPr>
            <p:cNvPr id="152" name="Google Shape;152;p8"/>
            <p:cNvSpPr/>
            <p:nvPr/>
          </p:nvSpPr>
          <p:spPr>
            <a:xfrm>
              <a:off x="7174" y="6825"/>
              <a:ext cx="1061" cy="390"/>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Ordinary</a:t>
              </a:r>
              <a:endParaRPr b="0" i="0" sz="1800" u="none" cap="none" strike="noStrike">
                <a:solidFill>
                  <a:schemeClr val="dk1"/>
                </a:solidFill>
                <a:latin typeface="Arial"/>
                <a:ea typeface="Arial"/>
                <a:cs typeface="Arial"/>
                <a:sym typeface="Arial"/>
              </a:endParaRPr>
            </a:p>
          </p:txBody>
        </p:sp>
        <p:sp>
          <p:nvSpPr>
            <p:cNvPr id="153" name="Google Shape;153;p8"/>
            <p:cNvSpPr/>
            <p:nvPr/>
          </p:nvSpPr>
          <p:spPr>
            <a:xfrm>
              <a:off x="8352" y="6810"/>
              <a:ext cx="843" cy="360"/>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Partial</a:t>
              </a:r>
              <a:endParaRPr b="0" i="0" sz="1800" u="none" cap="none" strike="noStrike">
                <a:solidFill>
                  <a:schemeClr val="dk1"/>
                </a:solidFill>
                <a:latin typeface="Arial"/>
                <a:ea typeface="Arial"/>
                <a:cs typeface="Arial"/>
                <a:sym typeface="Arial"/>
              </a:endParaRPr>
            </a:p>
          </p:txBody>
        </p:sp>
        <p:cxnSp>
          <p:nvCxnSpPr>
            <p:cNvPr id="154" name="Google Shape;154;p8"/>
            <p:cNvCxnSpPr/>
            <p:nvPr/>
          </p:nvCxnSpPr>
          <p:spPr>
            <a:xfrm>
              <a:off x="6639" y="5635"/>
              <a:ext cx="0" cy="1800"/>
            </a:xfrm>
            <a:prstGeom prst="straightConnector1">
              <a:avLst/>
            </a:prstGeom>
            <a:noFill/>
            <a:ln cap="flat" cmpd="sng" w="9525">
              <a:solidFill>
                <a:srgbClr val="000000"/>
              </a:solidFill>
              <a:prstDash val="solid"/>
              <a:round/>
              <a:headEnd len="med" w="med" type="none"/>
              <a:tailEnd len="med" w="med" type="triangle"/>
            </a:ln>
          </p:spPr>
        </p:cxnSp>
        <p:cxnSp>
          <p:nvCxnSpPr>
            <p:cNvPr id="155" name="Google Shape;155;p8"/>
            <p:cNvCxnSpPr>
              <a:stCxn id="136" idx="2"/>
              <a:endCxn id="146" idx="0"/>
            </p:cNvCxnSpPr>
            <p:nvPr/>
          </p:nvCxnSpPr>
          <p:spPr>
            <a:xfrm flipH="1">
              <a:off x="2828" y="5865"/>
              <a:ext cx="900" cy="300"/>
            </a:xfrm>
            <a:prstGeom prst="straightConnector1">
              <a:avLst/>
            </a:prstGeom>
            <a:noFill/>
            <a:ln cap="flat" cmpd="sng" w="9525">
              <a:solidFill>
                <a:srgbClr val="000000"/>
              </a:solidFill>
              <a:prstDash val="solid"/>
              <a:round/>
              <a:headEnd len="med" w="med" type="none"/>
              <a:tailEnd len="med" w="med" type="triangle"/>
            </a:ln>
          </p:spPr>
        </p:cxnSp>
        <p:cxnSp>
          <p:nvCxnSpPr>
            <p:cNvPr id="156" name="Google Shape;156;p8"/>
            <p:cNvCxnSpPr>
              <a:stCxn id="136" idx="2"/>
              <a:endCxn id="147" idx="0"/>
            </p:cNvCxnSpPr>
            <p:nvPr/>
          </p:nvCxnSpPr>
          <p:spPr>
            <a:xfrm>
              <a:off x="3728" y="5865"/>
              <a:ext cx="300" cy="300"/>
            </a:xfrm>
            <a:prstGeom prst="straightConnector1">
              <a:avLst/>
            </a:prstGeom>
            <a:noFill/>
            <a:ln cap="flat" cmpd="sng" w="9525">
              <a:solidFill>
                <a:srgbClr val="000000"/>
              </a:solidFill>
              <a:prstDash val="solid"/>
              <a:round/>
              <a:headEnd len="med" w="med" type="none"/>
              <a:tailEnd len="med" w="med" type="triangle"/>
            </a:ln>
          </p:spPr>
        </p:cxnSp>
        <p:cxnSp>
          <p:nvCxnSpPr>
            <p:cNvPr id="157" name="Google Shape;157;p8"/>
            <p:cNvCxnSpPr>
              <a:stCxn id="140" idx="2"/>
              <a:endCxn id="150" idx="0"/>
            </p:cNvCxnSpPr>
            <p:nvPr/>
          </p:nvCxnSpPr>
          <p:spPr>
            <a:xfrm flipH="1">
              <a:off x="9279" y="5865"/>
              <a:ext cx="300" cy="600"/>
            </a:xfrm>
            <a:prstGeom prst="straightConnector1">
              <a:avLst/>
            </a:prstGeom>
            <a:noFill/>
            <a:ln cap="flat" cmpd="sng" w="9525">
              <a:solidFill>
                <a:srgbClr val="000000"/>
              </a:solidFill>
              <a:prstDash val="solid"/>
              <a:round/>
              <a:headEnd len="med" w="med" type="none"/>
              <a:tailEnd len="med" w="med" type="triangle"/>
            </a:ln>
          </p:spPr>
        </p:cxnSp>
        <p:cxnSp>
          <p:nvCxnSpPr>
            <p:cNvPr id="158" name="Google Shape;158;p8"/>
            <p:cNvCxnSpPr>
              <a:stCxn id="140" idx="2"/>
              <a:endCxn id="151" idx="0"/>
            </p:cNvCxnSpPr>
            <p:nvPr/>
          </p:nvCxnSpPr>
          <p:spPr>
            <a:xfrm>
              <a:off x="9579" y="5865"/>
              <a:ext cx="600" cy="600"/>
            </a:xfrm>
            <a:prstGeom prst="straightConnector1">
              <a:avLst/>
            </a:prstGeom>
            <a:noFill/>
            <a:ln cap="flat" cmpd="sng" w="9525">
              <a:solidFill>
                <a:srgbClr val="000000"/>
              </a:solidFill>
              <a:prstDash val="solid"/>
              <a:round/>
              <a:headEnd len="med" w="med" type="none"/>
              <a:tailEnd len="med" w="med" type="triangle"/>
            </a:ln>
          </p:spPr>
        </p:cxnSp>
        <p:cxnSp>
          <p:nvCxnSpPr>
            <p:cNvPr id="159" name="Google Shape;159;p8"/>
            <p:cNvCxnSpPr>
              <a:stCxn id="137" idx="2"/>
              <a:endCxn id="148" idx="0"/>
            </p:cNvCxnSpPr>
            <p:nvPr/>
          </p:nvCxnSpPr>
          <p:spPr>
            <a:xfrm flipH="1">
              <a:off x="4568" y="5865"/>
              <a:ext cx="600" cy="900"/>
            </a:xfrm>
            <a:prstGeom prst="straightConnector1">
              <a:avLst/>
            </a:prstGeom>
            <a:noFill/>
            <a:ln cap="flat" cmpd="sng" w="9525">
              <a:solidFill>
                <a:srgbClr val="000000"/>
              </a:solidFill>
              <a:prstDash val="solid"/>
              <a:round/>
              <a:headEnd len="med" w="med" type="none"/>
              <a:tailEnd len="med" w="med" type="triangle"/>
            </a:ln>
          </p:spPr>
        </p:cxnSp>
        <p:cxnSp>
          <p:nvCxnSpPr>
            <p:cNvPr id="160" name="Google Shape;160;p8"/>
            <p:cNvCxnSpPr>
              <a:stCxn id="137" idx="2"/>
              <a:endCxn id="149" idx="0"/>
            </p:cNvCxnSpPr>
            <p:nvPr/>
          </p:nvCxnSpPr>
          <p:spPr>
            <a:xfrm>
              <a:off x="5168" y="5865"/>
              <a:ext cx="600" cy="900"/>
            </a:xfrm>
            <a:prstGeom prst="straightConnector1">
              <a:avLst/>
            </a:prstGeom>
            <a:noFill/>
            <a:ln cap="flat" cmpd="sng" w="9525">
              <a:solidFill>
                <a:srgbClr val="000000"/>
              </a:solidFill>
              <a:prstDash val="solid"/>
              <a:round/>
              <a:headEnd len="med" w="med" type="none"/>
              <a:tailEnd len="med" w="med" type="triangle"/>
            </a:ln>
          </p:spPr>
        </p:cxnSp>
        <p:cxnSp>
          <p:nvCxnSpPr>
            <p:cNvPr id="161" name="Google Shape;161;p8"/>
            <p:cNvCxnSpPr>
              <a:stCxn id="139" idx="2"/>
              <a:endCxn id="152" idx="0"/>
            </p:cNvCxnSpPr>
            <p:nvPr/>
          </p:nvCxnSpPr>
          <p:spPr>
            <a:xfrm flipH="1">
              <a:off x="7584" y="5865"/>
              <a:ext cx="600" cy="900"/>
            </a:xfrm>
            <a:prstGeom prst="straightConnector1">
              <a:avLst/>
            </a:prstGeom>
            <a:noFill/>
            <a:ln cap="flat" cmpd="sng" w="9525">
              <a:solidFill>
                <a:srgbClr val="000000"/>
              </a:solidFill>
              <a:prstDash val="solid"/>
              <a:round/>
              <a:headEnd len="med" w="med" type="none"/>
              <a:tailEnd len="med" w="med" type="triangle"/>
            </a:ln>
          </p:spPr>
        </p:cxnSp>
        <p:cxnSp>
          <p:nvCxnSpPr>
            <p:cNvPr id="162" name="Google Shape;162;p8"/>
            <p:cNvCxnSpPr>
              <a:stCxn id="139" idx="2"/>
              <a:endCxn id="153" idx="0"/>
            </p:cNvCxnSpPr>
            <p:nvPr/>
          </p:nvCxnSpPr>
          <p:spPr>
            <a:xfrm>
              <a:off x="8184" y="5865"/>
              <a:ext cx="600" cy="900"/>
            </a:xfrm>
            <a:prstGeom prst="straightConnector1">
              <a:avLst/>
            </a:prstGeom>
            <a:noFill/>
            <a:ln cap="flat" cmpd="sng" w="9525">
              <a:solidFill>
                <a:srgbClr val="000000"/>
              </a:solidFill>
              <a:prstDash val="solid"/>
              <a:round/>
              <a:headEnd len="med" w="med" type="none"/>
              <a:tailEnd len="med" w="med" type="triangle"/>
            </a:ln>
          </p:spPr>
        </p:cxnSp>
        <p:sp>
          <p:nvSpPr>
            <p:cNvPr id="163" name="Google Shape;163;p8"/>
            <p:cNvSpPr/>
            <p:nvPr/>
          </p:nvSpPr>
          <p:spPr>
            <a:xfrm>
              <a:off x="4441" y="7668"/>
              <a:ext cx="1482" cy="360"/>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Trigonometric</a:t>
              </a:r>
              <a:endParaRPr b="0" i="0" sz="1800" u="none" cap="none" strike="noStrike">
                <a:solidFill>
                  <a:schemeClr val="dk1"/>
                </a:solidFill>
                <a:latin typeface="Arial"/>
                <a:ea typeface="Arial"/>
                <a:cs typeface="Arial"/>
                <a:sym typeface="Arial"/>
              </a:endParaRPr>
            </a:p>
          </p:txBody>
        </p:sp>
        <p:sp>
          <p:nvSpPr>
            <p:cNvPr id="164" name="Google Shape;164;p8"/>
            <p:cNvSpPr/>
            <p:nvPr/>
          </p:nvSpPr>
          <p:spPr>
            <a:xfrm>
              <a:off x="6004" y="7668"/>
              <a:ext cx="1290" cy="360"/>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Exponential</a:t>
              </a:r>
              <a:endParaRPr b="0" i="0" sz="1800" u="none" cap="none" strike="noStrike">
                <a:solidFill>
                  <a:schemeClr val="dk1"/>
                </a:solidFill>
                <a:latin typeface="Arial"/>
                <a:ea typeface="Arial"/>
                <a:cs typeface="Arial"/>
                <a:sym typeface="Arial"/>
              </a:endParaRPr>
            </a:p>
          </p:txBody>
        </p:sp>
        <p:sp>
          <p:nvSpPr>
            <p:cNvPr id="165" name="Google Shape;165;p8"/>
            <p:cNvSpPr/>
            <p:nvPr/>
          </p:nvSpPr>
          <p:spPr>
            <a:xfrm>
              <a:off x="7399" y="7668"/>
              <a:ext cx="1391" cy="360"/>
            </a:xfrm>
            <a:prstGeom prst="ellipse">
              <a:avLst/>
            </a:prstGeom>
            <a:solidFill>
              <a:srgbClr val="FFFFFF">
                <a:alpha val="0"/>
              </a:srgbClr>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Logarithmic</a:t>
              </a:r>
              <a:endParaRPr b="0" i="0" sz="1800" u="none" cap="none" strike="noStrike">
                <a:solidFill>
                  <a:schemeClr val="dk1"/>
                </a:solidFill>
                <a:latin typeface="Arial"/>
                <a:ea typeface="Arial"/>
                <a:cs typeface="Arial"/>
                <a:sym typeface="Arial"/>
              </a:endParaRPr>
            </a:p>
          </p:txBody>
        </p:sp>
        <p:cxnSp>
          <p:nvCxnSpPr>
            <p:cNvPr id="166" name="Google Shape;166;p8"/>
            <p:cNvCxnSpPr>
              <a:endCxn id="163" idx="0"/>
            </p:cNvCxnSpPr>
            <p:nvPr/>
          </p:nvCxnSpPr>
          <p:spPr>
            <a:xfrm flipH="1">
              <a:off x="5182" y="7068"/>
              <a:ext cx="1500" cy="600"/>
            </a:xfrm>
            <a:prstGeom prst="straightConnector1">
              <a:avLst/>
            </a:prstGeom>
            <a:noFill/>
            <a:ln cap="flat" cmpd="sng" w="9525">
              <a:solidFill>
                <a:srgbClr val="000000"/>
              </a:solidFill>
              <a:prstDash val="solid"/>
              <a:round/>
              <a:headEnd len="med" w="med" type="none"/>
              <a:tailEnd len="med" w="med" type="triangle"/>
            </a:ln>
          </p:spPr>
        </p:cxnSp>
        <p:cxnSp>
          <p:nvCxnSpPr>
            <p:cNvPr id="167" name="Google Shape;167;p8"/>
            <p:cNvCxnSpPr>
              <a:endCxn id="165" idx="0"/>
            </p:cNvCxnSpPr>
            <p:nvPr/>
          </p:nvCxnSpPr>
          <p:spPr>
            <a:xfrm>
              <a:off x="6594" y="7068"/>
              <a:ext cx="1500" cy="600"/>
            </a:xfrm>
            <a:prstGeom prst="straightConnector1">
              <a:avLst/>
            </a:prstGeom>
            <a:noFill/>
            <a:ln cap="flat" cmpd="sng" w="9525">
              <a:solidFill>
                <a:srgbClr val="000000"/>
              </a:solidFill>
              <a:prstDash val="solid"/>
              <a:round/>
              <a:headEnd len="med" w="med" type="none"/>
              <a:tailEnd len="med" w="med" type="triangle"/>
            </a:ln>
          </p:spPr>
        </p:cxnSp>
        <p:sp>
          <p:nvSpPr>
            <p:cNvPr id="168" name="Google Shape;168;p8"/>
            <p:cNvSpPr/>
            <p:nvPr/>
          </p:nvSpPr>
          <p:spPr>
            <a:xfrm>
              <a:off x="4620" y="8389"/>
              <a:ext cx="4202" cy="464"/>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Fig.: Different forms of mathematical equations</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9"/>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175" name="Google Shape;175;p9"/>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Formulation of a Mathematical Model</a:t>
            </a:r>
            <a:endParaRPr sz="2000">
              <a:solidFill>
                <a:schemeClr val="dk1"/>
              </a:solidFill>
              <a:latin typeface="Times New Roman"/>
              <a:ea typeface="Times New Roman"/>
              <a:cs typeface="Times New Roman"/>
              <a:sym typeface="Times New Roman"/>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formulation of mathematical model begins with a statement of the problem and the associated factors to be considered.</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Real life problems have many uncertainties and unknown. Therefore, it may be necessary to make certain assumptions for approximating and to include only those features of the problem that are considered critical to the final solution.</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model may be enhanced later, if necessary.</a:t>
            </a:r>
            <a:endParaRPr/>
          </a:p>
          <a:p>
            <a:pPr indent="-158750" lvl="1" marL="74295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76" name="Google Shape;176;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177" name="Google Shape;17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78" name="Google Shape;178;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79" name="Google Shape;179;p9"/>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80" name="Google Shape;180;p9"/>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187" name="Google Shape;187;p10"/>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Construction of An Appropriate Numerical Method</a:t>
            </a:r>
            <a:endParaRPr sz="2000">
              <a:solidFill>
                <a:schemeClr val="dk1"/>
              </a:solidFill>
              <a:latin typeface="Times New Roman"/>
              <a:ea typeface="Times New Roman"/>
              <a:cs typeface="Times New Roman"/>
              <a:sym typeface="Times New Roman"/>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 numerical method is a computational technique which involves only a finite number of basic arithmetic operations.</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For a given problem, there might be several alternative numerical methods.</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We must consider different factors or trade-offs before selecting a particular method, such as type of equation, type of computer variables, accuracy, speed of execution, and programming and maintenance efforts required.</a:t>
            </a:r>
            <a:endParaRPr sz="2000">
              <a:solidFill>
                <a:schemeClr val="dk1"/>
              </a:solidFill>
              <a:latin typeface="Times New Roman"/>
              <a:ea typeface="Times New Roman"/>
              <a:cs typeface="Times New Roman"/>
              <a:sym typeface="Times New Roman"/>
            </a:endParaRPr>
          </a:p>
          <a:p>
            <a:pPr indent="-107950" lvl="1" marL="74295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8" name="Google Shape;18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2/26/2020</a:t>
            </a:r>
            <a:endParaRPr>
              <a:solidFill>
                <a:srgbClr val="00B050"/>
              </a:solidFill>
            </a:endParaRPr>
          </a:p>
        </p:txBody>
      </p:sp>
      <p:sp>
        <p:nvSpPr>
          <p:cNvPr id="189" name="Google Shape;18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90" name="Google Shape;19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91" name="Google Shape;191;p10"/>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92" name="Google Shape;192;p10"/>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2014-09-22T15:27:45Z</dcterms:created>
  <dc:creator>user</dc:creator>
</cp:coreProperties>
</file>