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ml" Extension="xml"/>
  <Default ContentType="image/png" Extension="png"/>
  <Default ContentType="application/msword" Extension="doc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msword" PartName="/ppt/embeddings/Microsoft_Office_Word_97_-_2003_Document1.doc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1" roundtripDataSignature="AMtx7mhfV+1b5niCdO8MtGmsjpbeENYJ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" name="Google Shape;2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4" name="Google Shape;47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9" name="Google Shape;51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6" name="Google Shape;56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9" name="Google Shape;61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9" name="Google Shape;66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5" name="Google Shape;72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2" name="Google Shape;78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9" name="Google Shape;83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6" name="Google Shape;89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2" name="Google Shape;96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7.jp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100000" ty="0" sy="100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JU Mon eps.tif" id="13" name="Google Shape;13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228600"/>
            <a:ext cx="917067" cy="113525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6"/>
          <p:cNvSpPr txBox="1"/>
          <p:nvPr/>
        </p:nvSpPr>
        <p:spPr>
          <a:xfrm>
            <a:off x="2133600" y="685800"/>
            <a:ext cx="5715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Indexing and Hashing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1.png"/><Relationship Id="rId5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50.png"/><Relationship Id="rId5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50.png"/><Relationship Id="rId5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43.png"/><Relationship Id="rId5" Type="http://schemas.openxmlformats.org/officeDocument/2006/relationships/image" Target="../media/image26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38.png"/><Relationship Id="rId5" Type="http://schemas.openxmlformats.org/officeDocument/2006/relationships/image" Target="../media/image35.png"/><Relationship Id="rId6" Type="http://schemas.openxmlformats.org/officeDocument/2006/relationships/image" Target="../media/image33.png"/><Relationship Id="rId7" Type="http://schemas.openxmlformats.org/officeDocument/2006/relationships/image" Target="../media/image3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26.png"/><Relationship Id="rId5" Type="http://schemas.openxmlformats.org/officeDocument/2006/relationships/image" Target="../media/image10.png"/><Relationship Id="rId6" Type="http://schemas.openxmlformats.org/officeDocument/2006/relationships/image" Target="../media/image37.png"/><Relationship Id="rId7" Type="http://schemas.openxmlformats.org/officeDocument/2006/relationships/image" Target="../media/image32.png"/><Relationship Id="rId8" Type="http://schemas.openxmlformats.org/officeDocument/2006/relationships/image" Target="../media/image4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42.png"/><Relationship Id="rId5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vmlDrawing" Target="../drawings/vmlDrawing1.vml"/><Relationship Id="rId4" Type="http://schemas.openxmlformats.org/officeDocument/2006/relationships/image" Target="../media/image1.png"/><Relationship Id="rId5" Type="http://schemas.openxmlformats.org/officeDocument/2006/relationships/image" Target="../media/image14.png"/><Relationship Id="rId6" Type="http://schemas.openxmlformats.org/officeDocument/2006/relationships/oleObject" Target="../embeddings/Microsoft_Office_Word_97_-_2003_Document1.doc"/><Relationship Id="rId7" Type="http://schemas.openxmlformats.org/officeDocument/2006/relationships/oleObject" Target="../embeddings/Microsoft_Office_Word_97_-_2003_Document1.doc"/><Relationship Id="rId8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34.png"/><Relationship Id="rId5" Type="http://schemas.openxmlformats.org/officeDocument/2006/relationships/image" Target="../media/image39.png"/><Relationship Id="rId6" Type="http://schemas.openxmlformats.org/officeDocument/2006/relationships/image" Target="../media/image55.png"/><Relationship Id="rId7" Type="http://schemas.openxmlformats.org/officeDocument/2006/relationships/image" Target="../media/image4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34.png"/><Relationship Id="rId5" Type="http://schemas.openxmlformats.org/officeDocument/2006/relationships/image" Target="../media/image39.png"/><Relationship Id="rId6" Type="http://schemas.openxmlformats.org/officeDocument/2006/relationships/image" Target="../media/image55.png"/><Relationship Id="rId7" Type="http://schemas.openxmlformats.org/officeDocument/2006/relationships/image" Target="../media/image4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56.png"/><Relationship Id="rId5" Type="http://schemas.openxmlformats.org/officeDocument/2006/relationships/image" Target="../media/image5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4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48.png"/><Relationship Id="rId5" Type="http://schemas.openxmlformats.org/officeDocument/2006/relationships/image" Target="../media/image54.png"/><Relationship Id="rId6" Type="http://schemas.openxmlformats.org/officeDocument/2006/relationships/image" Target="../media/image45.png"/><Relationship Id="rId7" Type="http://schemas.openxmlformats.org/officeDocument/2006/relationships/image" Target="../media/image51.png"/><Relationship Id="rId8" Type="http://schemas.openxmlformats.org/officeDocument/2006/relationships/image" Target="../media/image4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48.png"/><Relationship Id="rId5" Type="http://schemas.openxmlformats.org/officeDocument/2006/relationships/image" Target="../media/image46.png"/><Relationship Id="rId6" Type="http://schemas.openxmlformats.org/officeDocument/2006/relationships/image" Target="../media/image53.png"/><Relationship Id="rId7" Type="http://schemas.openxmlformats.org/officeDocument/2006/relationships/image" Target="../media/image5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3.png"/><Relationship Id="rId6" Type="http://schemas.openxmlformats.org/officeDocument/2006/relationships/image" Target="../media/image11.png"/><Relationship Id="rId7" Type="http://schemas.openxmlformats.org/officeDocument/2006/relationships/image" Target="../media/image8.png"/><Relationship Id="rId8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3.png"/><Relationship Id="rId6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3.png"/><Relationship Id="rId5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5" Type="http://schemas.openxmlformats.org/officeDocument/2006/relationships/image" Target="../media/image22.png"/><Relationship Id="rId6" Type="http://schemas.openxmlformats.org/officeDocument/2006/relationships/image" Target="../media/image18.png"/><Relationship Id="rId7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"/>
          <p:cNvSpPr txBox="1"/>
          <p:nvPr>
            <p:ph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Numerical Methods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" name="Google Shape;25;p1"/>
          <p:cNvSpPr txBox="1"/>
          <p:nvPr>
            <p:ph idx="1" type="body"/>
          </p:nvPr>
        </p:nvSpPr>
        <p:spPr>
          <a:xfrm>
            <a:off x="1371600" y="1905000"/>
            <a:ext cx="6781800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00"/>
              <a:buFont typeface="Arial"/>
              <a:buNone/>
            </a:pPr>
            <a:r>
              <a:rPr b="0" i="0" lang="en-US" sz="16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0" i="0" lang="en-US" sz="7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ecture </a:t>
            </a:r>
            <a:r>
              <a:rPr b="0" i="0" lang="en-US" sz="19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b="0" i="0" sz="7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" name="Google Shape;26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3/27/2020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27" name="Google Shape;27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B050"/>
                </a:solidFill>
              </a:rPr>
              <a:t>‹#›</a:t>
            </a:fld>
            <a:endParaRPr>
              <a:solidFill>
                <a:srgbClr val="00B050"/>
              </a:solidFill>
            </a:endParaRPr>
          </a:p>
        </p:txBody>
      </p:sp>
      <p:sp>
        <p:nvSpPr>
          <p:cNvPr id="28" name="Google Shape;28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29" name="Google Shape;2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" name="Google Shape;30;p1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0"/>
          <p:cNvSpPr txBox="1"/>
          <p:nvPr>
            <p:ph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Numerical Integration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10"/>
          <p:cNvSpPr txBox="1"/>
          <p:nvPr>
            <p:ph idx="1" type="body"/>
          </p:nvPr>
        </p:nvSpPr>
        <p:spPr>
          <a:xfrm>
            <a:off x="533400" y="13716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COMPOSITE TRAPEZOIDAL RULE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range to be integrated is large, the trapezoidal rule can be improved by dividing the interval (a, b) into a number of small intervals and applying the rule.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sum of areas of all the subintervals is the integral of the interval (a, b). This is known as </a:t>
            </a: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composite or multi-segment approach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3/27/2020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226" name="Google Shape;226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B050"/>
                </a:solidFill>
              </a:rPr>
              <a:t>‹#›</a:t>
            </a:fld>
            <a:endParaRPr>
              <a:solidFill>
                <a:srgbClr val="00B050"/>
              </a:solidFill>
            </a:endParaRPr>
          </a:p>
        </p:txBody>
      </p:sp>
      <p:sp>
        <p:nvSpPr>
          <p:cNvPr id="227" name="Google Shape;227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228" name="Google Shape;22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52400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9" name="Google Shape;229;p10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0" name="Google Shape;230;p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0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0"/>
          <p:cNvSpPr/>
          <p:nvPr/>
        </p:nvSpPr>
        <p:spPr>
          <a:xfrm>
            <a:off x="0" y="13033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0"/>
          <p:cNvSpPr/>
          <p:nvPr/>
        </p:nvSpPr>
        <p:spPr>
          <a:xfrm>
            <a:off x="0" y="15319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5" name="Google Shape;245;p10"/>
          <p:cNvGrpSpPr/>
          <p:nvPr/>
        </p:nvGrpSpPr>
        <p:grpSpPr>
          <a:xfrm>
            <a:off x="2133600" y="3124200"/>
            <a:ext cx="4995540" cy="3200400"/>
            <a:chOff x="2388" y="3688"/>
            <a:chExt cx="7368" cy="4720"/>
          </a:xfrm>
        </p:grpSpPr>
        <p:sp>
          <p:nvSpPr>
            <p:cNvPr id="246" name="Google Shape;246;p10"/>
            <p:cNvSpPr/>
            <p:nvPr/>
          </p:nvSpPr>
          <p:spPr>
            <a:xfrm>
              <a:off x="2388" y="3688"/>
              <a:ext cx="7368" cy="47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7" name="Google Shape;247;p10"/>
            <p:cNvGrpSpPr/>
            <p:nvPr/>
          </p:nvGrpSpPr>
          <p:grpSpPr>
            <a:xfrm>
              <a:off x="2880" y="4116"/>
              <a:ext cx="5844" cy="4200"/>
              <a:chOff x="2880" y="4116"/>
              <a:chExt cx="5844" cy="4200"/>
            </a:xfrm>
          </p:grpSpPr>
          <p:cxnSp>
            <p:nvCxnSpPr>
              <p:cNvPr id="248" name="Google Shape;248;p10"/>
              <p:cNvCxnSpPr/>
              <p:nvPr/>
            </p:nvCxnSpPr>
            <p:spPr>
              <a:xfrm flipH="1" rot="10800000">
                <a:off x="3431" y="7176"/>
                <a:ext cx="5269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49" name="Google Shape;249;p10"/>
              <p:cNvCxnSpPr/>
              <p:nvPr/>
            </p:nvCxnSpPr>
            <p:spPr>
              <a:xfrm flipH="1" rot="10800000">
                <a:off x="3431" y="4116"/>
                <a:ext cx="1" cy="306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50" name="Google Shape;250;p10"/>
              <p:cNvSpPr txBox="1"/>
              <p:nvPr/>
            </p:nvSpPr>
            <p:spPr>
              <a:xfrm>
                <a:off x="3384" y="7164"/>
                <a:ext cx="744" cy="528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Times New Roman"/>
                  <a:buNone/>
                </a:pPr>
                <a:r>
                  <a:rPr b="0" i="1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x</a:t>
                </a:r>
                <a:r>
                  <a:rPr b="0" baseline="-25000" i="0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0</a:t>
                </a:r>
                <a:r>
                  <a:rPr b="0" i="1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= a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10"/>
              <p:cNvSpPr txBox="1"/>
              <p:nvPr/>
            </p:nvSpPr>
            <p:spPr>
              <a:xfrm>
                <a:off x="2880" y="4356"/>
                <a:ext cx="660" cy="528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Times New Roman"/>
                  <a:buNone/>
                </a:pPr>
                <a:r>
                  <a:rPr b="0" i="1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</a:t>
                </a:r>
                <a:r>
                  <a:rPr b="0" i="0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(</a:t>
                </a:r>
                <a:r>
                  <a:rPr b="0" i="1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x</a:t>
                </a:r>
                <a:r>
                  <a:rPr b="0" i="0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10"/>
              <p:cNvSpPr txBox="1"/>
              <p:nvPr/>
            </p:nvSpPr>
            <p:spPr>
              <a:xfrm>
                <a:off x="5796" y="6264"/>
                <a:ext cx="600" cy="528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Times New Roman"/>
                  <a:buNone/>
                </a:pPr>
                <a:r>
                  <a:rPr b="1" i="0" lang="en-US" sz="12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. . . </a:t>
                </a:r>
                <a:r>
                  <a:rPr b="0" i="0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.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10"/>
              <p:cNvSpPr txBox="1"/>
              <p:nvPr/>
            </p:nvSpPr>
            <p:spPr>
              <a:xfrm>
                <a:off x="7116" y="7164"/>
                <a:ext cx="744" cy="528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Times New Roman"/>
                  <a:buNone/>
                </a:pPr>
                <a:r>
                  <a:rPr b="0" i="1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x</a:t>
                </a:r>
                <a:r>
                  <a:rPr b="0" baseline="-25000" i="0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</a:t>
                </a:r>
                <a:r>
                  <a:rPr b="0" i="1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= b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10"/>
              <p:cNvSpPr txBox="1"/>
              <p:nvPr/>
            </p:nvSpPr>
            <p:spPr>
              <a:xfrm>
                <a:off x="8256" y="7153"/>
                <a:ext cx="468" cy="528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Times New Roman"/>
                  <a:buNone/>
                </a:pPr>
                <a:r>
                  <a:rPr b="0" i="1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x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10"/>
              <p:cNvSpPr txBox="1"/>
              <p:nvPr/>
            </p:nvSpPr>
            <p:spPr>
              <a:xfrm>
                <a:off x="3849" y="7788"/>
                <a:ext cx="4446" cy="528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Times New Roman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Fig.: Multi-segment trapezoidal rule</a:t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10"/>
              <p:cNvSpPr/>
              <p:nvPr/>
            </p:nvSpPr>
            <p:spPr>
              <a:xfrm>
                <a:off x="3792" y="4690"/>
                <a:ext cx="4572" cy="1562"/>
              </a:xfrm>
              <a:custGeom>
                <a:rect b="b" l="l" r="r" t="t"/>
                <a:pathLst>
                  <a:path extrusionOk="0" h="1562" w="4572">
                    <a:moveTo>
                      <a:pt x="0" y="1562"/>
                    </a:moveTo>
                    <a:cubicBezTo>
                      <a:pt x="54" y="1205"/>
                      <a:pt x="108" y="848"/>
                      <a:pt x="252" y="734"/>
                    </a:cubicBezTo>
                    <a:cubicBezTo>
                      <a:pt x="396" y="620"/>
                      <a:pt x="672" y="986"/>
                      <a:pt x="864" y="878"/>
                    </a:cubicBezTo>
                    <a:cubicBezTo>
                      <a:pt x="1056" y="770"/>
                      <a:pt x="1252" y="172"/>
                      <a:pt x="1404" y="86"/>
                    </a:cubicBezTo>
                    <a:cubicBezTo>
                      <a:pt x="1556" y="0"/>
                      <a:pt x="1650" y="350"/>
                      <a:pt x="1776" y="362"/>
                    </a:cubicBezTo>
                    <a:cubicBezTo>
                      <a:pt x="1902" y="374"/>
                      <a:pt x="2016" y="26"/>
                      <a:pt x="2160" y="158"/>
                    </a:cubicBezTo>
                    <a:cubicBezTo>
                      <a:pt x="2304" y="290"/>
                      <a:pt x="2448" y="1082"/>
                      <a:pt x="2640" y="1154"/>
                    </a:cubicBezTo>
                    <a:cubicBezTo>
                      <a:pt x="2832" y="1226"/>
                      <a:pt x="3088" y="560"/>
                      <a:pt x="3312" y="590"/>
                    </a:cubicBezTo>
                    <a:cubicBezTo>
                      <a:pt x="3536" y="620"/>
                      <a:pt x="3774" y="1188"/>
                      <a:pt x="3984" y="1334"/>
                    </a:cubicBezTo>
                    <a:cubicBezTo>
                      <a:pt x="4194" y="1480"/>
                      <a:pt x="4474" y="1444"/>
                      <a:pt x="4572" y="1466"/>
                    </a:cubicBez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57" name="Google Shape;257;p10"/>
              <p:cNvCxnSpPr/>
              <p:nvPr/>
            </p:nvCxnSpPr>
            <p:spPr>
              <a:xfrm>
                <a:off x="3828" y="6060"/>
                <a:ext cx="1" cy="1104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8" name="Google Shape;258;p10"/>
              <p:cNvCxnSpPr/>
              <p:nvPr/>
            </p:nvCxnSpPr>
            <p:spPr>
              <a:xfrm>
                <a:off x="4308" y="5484"/>
                <a:ext cx="1" cy="1104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9" name="Google Shape;259;p10"/>
              <p:cNvCxnSpPr/>
              <p:nvPr/>
            </p:nvCxnSpPr>
            <p:spPr>
              <a:xfrm>
                <a:off x="4308" y="6900"/>
                <a:ext cx="1" cy="264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0" name="Google Shape;260;p10"/>
              <p:cNvCxnSpPr/>
              <p:nvPr/>
            </p:nvCxnSpPr>
            <p:spPr>
              <a:xfrm>
                <a:off x="4764" y="6060"/>
                <a:ext cx="1" cy="1104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1" name="Google Shape;261;p10"/>
              <p:cNvCxnSpPr/>
              <p:nvPr/>
            </p:nvCxnSpPr>
            <p:spPr>
              <a:xfrm>
                <a:off x="5244" y="4776"/>
                <a:ext cx="1" cy="1812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2" name="Google Shape;262;p10"/>
              <p:cNvCxnSpPr/>
              <p:nvPr/>
            </p:nvCxnSpPr>
            <p:spPr>
              <a:xfrm>
                <a:off x="5244" y="6900"/>
                <a:ext cx="1" cy="264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3" name="Google Shape;263;p10"/>
              <p:cNvCxnSpPr/>
              <p:nvPr/>
            </p:nvCxnSpPr>
            <p:spPr>
              <a:xfrm flipH="1">
                <a:off x="4308" y="6588"/>
                <a:ext cx="1" cy="324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4" name="Google Shape;264;p10"/>
              <p:cNvCxnSpPr/>
              <p:nvPr/>
            </p:nvCxnSpPr>
            <p:spPr>
              <a:xfrm>
                <a:off x="5244" y="6588"/>
                <a:ext cx="1" cy="324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5" name="Google Shape;265;p10"/>
              <p:cNvCxnSpPr/>
              <p:nvPr/>
            </p:nvCxnSpPr>
            <p:spPr>
              <a:xfrm>
                <a:off x="4764" y="5472"/>
                <a:ext cx="1" cy="924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6" name="Google Shape;266;p10"/>
              <p:cNvCxnSpPr/>
              <p:nvPr/>
            </p:nvCxnSpPr>
            <p:spPr>
              <a:xfrm flipH="1" rot="-10500000">
                <a:off x="3840" y="5472"/>
                <a:ext cx="418" cy="622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7" name="Google Shape;267;p10"/>
              <p:cNvCxnSpPr/>
              <p:nvPr/>
            </p:nvCxnSpPr>
            <p:spPr>
              <a:xfrm>
                <a:off x="4272" y="5484"/>
                <a:ext cx="504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8" name="Google Shape;268;p10"/>
              <p:cNvCxnSpPr/>
              <p:nvPr/>
            </p:nvCxnSpPr>
            <p:spPr>
              <a:xfrm flipH="1" rot="10800000">
                <a:off x="4764" y="4764"/>
                <a:ext cx="461" cy="72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269" name="Google Shape;269;p10"/>
              <p:cNvGrpSpPr/>
              <p:nvPr/>
            </p:nvGrpSpPr>
            <p:grpSpPr>
              <a:xfrm>
                <a:off x="6876" y="5393"/>
                <a:ext cx="489" cy="1784"/>
                <a:chOff x="6876" y="5393"/>
                <a:chExt cx="489" cy="1784"/>
              </a:xfrm>
            </p:grpSpPr>
            <p:grpSp>
              <p:nvGrpSpPr>
                <p:cNvPr id="270" name="Google Shape;270;p10"/>
                <p:cNvGrpSpPr/>
                <p:nvPr/>
              </p:nvGrpSpPr>
              <p:grpSpPr>
                <a:xfrm>
                  <a:off x="6876" y="5393"/>
                  <a:ext cx="489" cy="1783"/>
                  <a:chOff x="6876" y="5393"/>
                  <a:chExt cx="489" cy="1783"/>
                </a:xfrm>
              </p:grpSpPr>
              <p:cxnSp>
                <p:nvCxnSpPr>
                  <p:cNvPr id="271" name="Google Shape;271;p10"/>
                  <p:cNvCxnSpPr/>
                  <p:nvPr/>
                </p:nvCxnSpPr>
                <p:spPr>
                  <a:xfrm>
                    <a:off x="6876" y="6072"/>
                    <a:ext cx="1" cy="1104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72" name="Google Shape;272;p10"/>
                  <p:cNvCxnSpPr/>
                  <p:nvPr/>
                </p:nvCxnSpPr>
                <p:spPr>
                  <a:xfrm>
                    <a:off x="7356" y="5496"/>
                    <a:ext cx="1" cy="1416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73" name="Google Shape;273;p10"/>
                  <p:cNvCxnSpPr/>
                  <p:nvPr/>
                </p:nvCxnSpPr>
                <p:spPr>
                  <a:xfrm>
                    <a:off x="7356" y="6912"/>
                    <a:ext cx="1" cy="264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74" name="Google Shape;274;p10"/>
                  <p:cNvCxnSpPr/>
                  <p:nvPr/>
                </p:nvCxnSpPr>
                <p:spPr>
                  <a:xfrm>
                    <a:off x="6876" y="5436"/>
                    <a:ext cx="1" cy="984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75" name="Google Shape;275;p10"/>
                  <p:cNvCxnSpPr/>
                  <p:nvPr/>
                </p:nvCxnSpPr>
                <p:spPr>
                  <a:xfrm rot="-300000">
                    <a:off x="6886" y="5413"/>
                    <a:ext cx="475" cy="113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cxnSp>
              <p:nvCxnSpPr>
                <p:cNvPr id="276" name="Google Shape;276;p10"/>
                <p:cNvCxnSpPr/>
                <p:nvPr/>
              </p:nvCxnSpPr>
              <p:spPr>
                <a:xfrm flipH="1">
                  <a:off x="6876" y="7176"/>
                  <a:ext cx="475" cy="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77" name="Google Shape;277;p10"/>
              <p:cNvSpPr txBox="1"/>
              <p:nvPr/>
            </p:nvSpPr>
            <p:spPr>
              <a:xfrm>
                <a:off x="4501" y="5100"/>
                <a:ext cx="491" cy="528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Times New Roman"/>
                  <a:buNone/>
                </a:pPr>
                <a:r>
                  <a:rPr b="0" i="1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</a:t>
                </a:r>
                <a:r>
                  <a:rPr b="0" baseline="-25000" i="0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10"/>
              <p:cNvSpPr txBox="1"/>
              <p:nvPr/>
            </p:nvSpPr>
            <p:spPr>
              <a:xfrm>
                <a:off x="3480" y="5794"/>
                <a:ext cx="491" cy="528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Times New Roman"/>
                  <a:buNone/>
                </a:pPr>
                <a:r>
                  <a:rPr b="0" i="1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</a:t>
                </a:r>
                <a:r>
                  <a:rPr b="0" baseline="-25000" i="0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0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10"/>
              <p:cNvSpPr txBox="1"/>
              <p:nvPr/>
            </p:nvSpPr>
            <p:spPr>
              <a:xfrm>
                <a:off x="4116" y="5088"/>
                <a:ext cx="491" cy="528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Times New Roman"/>
                  <a:buNone/>
                </a:pPr>
                <a:r>
                  <a:rPr b="0" i="1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</a:t>
                </a:r>
                <a:r>
                  <a:rPr b="0" baseline="-25000" i="0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10"/>
              <p:cNvSpPr txBox="1"/>
              <p:nvPr/>
            </p:nvSpPr>
            <p:spPr>
              <a:xfrm>
                <a:off x="5029" y="4402"/>
                <a:ext cx="491" cy="528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Times New Roman"/>
                  <a:buNone/>
                </a:pPr>
                <a:r>
                  <a:rPr b="0" i="1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</a:t>
                </a:r>
                <a:r>
                  <a:rPr b="0" baseline="-25000" i="0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10"/>
              <p:cNvSpPr txBox="1"/>
              <p:nvPr/>
            </p:nvSpPr>
            <p:spPr>
              <a:xfrm>
                <a:off x="6421" y="5122"/>
                <a:ext cx="618" cy="528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Times New Roman"/>
                  <a:buNone/>
                </a:pPr>
                <a:r>
                  <a:rPr b="0" i="1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</a:t>
                </a:r>
                <a:r>
                  <a:rPr b="0" baseline="-25000" i="0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n-1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10"/>
              <p:cNvSpPr txBox="1"/>
              <p:nvPr/>
            </p:nvSpPr>
            <p:spPr>
              <a:xfrm>
                <a:off x="7313" y="5178"/>
                <a:ext cx="618" cy="528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Times New Roman"/>
                  <a:buNone/>
                </a:pPr>
                <a:r>
                  <a:rPr b="0" i="1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</a:t>
                </a:r>
                <a:r>
                  <a:rPr b="0" baseline="-25000" i="0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10"/>
              <p:cNvSpPr txBox="1"/>
              <p:nvPr/>
            </p:nvSpPr>
            <p:spPr>
              <a:xfrm>
                <a:off x="4116" y="7164"/>
                <a:ext cx="540" cy="528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Times New Roman"/>
                  <a:buNone/>
                </a:pPr>
                <a:r>
                  <a:rPr b="0" i="1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x</a:t>
                </a:r>
                <a:r>
                  <a:rPr b="0" baseline="-25000" i="0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10"/>
              <p:cNvSpPr txBox="1"/>
              <p:nvPr/>
            </p:nvSpPr>
            <p:spPr>
              <a:xfrm>
                <a:off x="4577" y="7164"/>
                <a:ext cx="540" cy="528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Times New Roman"/>
                  <a:buNone/>
                </a:pPr>
                <a:r>
                  <a:rPr b="0" i="1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x</a:t>
                </a:r>
                <a:r>
                  <a:rPr b="0" baseline="-25000" i="0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10"/>
              <p:cNvSpPr txBox="1"/>
              <p:nvPr/>
            </p:nvSpPr>
            <p:spPr>
              <a:xfrm>
                <a:off x="5052" y="7176"/>
                <a:ext cx="540" cy="528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Times New Roman"/>
                  <a:buNone/>
                </a:pPr>
                <a:r>
                  <a:rPr b="0" i="1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x</a:t>
                </a:r>
                <a:r>
                  <a:rPr b="0" baseline="-25000" i="0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10"/>
              <p:cNvSpPr txBox="1"/>
              <p:nvPr/>
            </p:nvSpPr>
            <p:spPr>
              <a:xfrm>
                <a:off x="6598" y="7140"/>
                <a:ext cx="693" cy="528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Times New Roman"/>
                  <a:buNone/>
                </a:pPr>
                <a:r>
                  <a:rPr b="0" i="1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x</a:t>
                </a:r>
                <a:r>
                  <a:rPr b="0" baseline="-25000" i="0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n-1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1"/>
          <p:cNvSpPr txBox="1"/>
          <p:nvPr>
            <p:ph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Numerical Integration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3" name="Google Shape;293;p11"/>
          <p:cNvSpPr txBox="1"/>
          <p:nvPr>
            <p:ph idx="1" type="body"/>
          </p:nvPr>
        </p:nvSpPr>
        <p:spPr>
          <a:xfrm>
            <a:off x="533400" y="13716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COMPOSITE TRAPEZOIDAL RULE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+1 equally sampling points.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No. of segments =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Segment width, 	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)/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		x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ih         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0, 1, 2, . . . .,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Therefore, area of the subinterval with the nodes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given by: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Thus, the total area of all the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segments is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4" name="Google Shape;29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3/27/2020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295" name="Google Shape;295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B050"/>
                </a:solidFill>
              </a:rPr>
              <a:t>‹#›</a:t>
            </a:fld>
            <a:endParaRPr>
              <a:solidFill>
                <a:srgbClr val="00B050"/>
              </a:solidFill>
            </a:endParaRPr>
          </a:p>
        </p:txBody>
      </p:sp>
      <p:sp>
        <p:nvSpPr>
          <p:cNvPr id="296" name="Google Shape;29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297" name="Google Shape;29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52400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8" name="Google Shape;298;p11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9" name="Google Shape;299;p1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1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11"/>
          <p:cNvSpPr/>
          <p:nvPr/>
        </p:nvSpPr>
        <p:spPr>
          <a:xfrm>
            <a:off x="0" y="13033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1"/>
          <p:cNvSpPr/>
          <p:nvPr/>
        </p:nvSpPr>
        <p:spPr>
          <a:xfrm>
            <a:off x="0" y="15319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1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1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1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1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1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1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5" name="Google Shape;31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83259" y="3429000"/>
            <a:ext cx="3245941" cy="731838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7" name="Google Shape;317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62138" y="4792663"/>
            <a:ext cx="4913312" cy="1531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2"/>
          <p:cNvSpPr txBox="1"/>
          <p:nvPr>
            <p:ph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Numerical Integration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4" name="Google Shape;324;p12"/>
          <p:cNvSpPr txBox="1"/>
          <p:nvPr>
            <p:ph idx="1" type="body"/>
          </p:nvPr>
        </p:nvSpPr>
        <p:spPr>
          <a:xfrm>
            <a:off x="533400" y="13716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COMPOSITE TRAPEZOIDAL RULE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This is known as </a:t>
            </a: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composite trapezoidal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(ct)</a:t>
            </a: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rule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325" name="Google Shape;325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3/27/2020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326" name="Google Shape;326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B050"/>
                </a:solidFill>
              </a:rPr>
              <a:t>‹#›</a:t>
            </a:fld>
            <a:endParaRPr>
              <a:solidFill>
                <a:srgbClr val="00B050"/>
              </a:solidFill>
            </a:endParaRPr>
          </a:p>
        </p:txBody>
      </p:sp>
      <p:sp>
        <p:nvSpPr>
          <p:cNvPr id="327" name="Google Shape;327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328" name="Google Shape;32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52400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9" name="Google Shape;329;p12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0" name="Google Shape;330;p1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1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12"/>
          <p:cNvSpPr/>
          <p:nvPr/>
        </p:nvSpPr>
        <p:spPr>
          <a:xfrm>
            <a:off x="0" y="13033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2"/>
          <p:cNvSpPr/>
          <p:nvPr/>
        </p:nvSpPr>
        <p:spPr>
          <a:xfrm>
            <a:off x="0" y="15319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1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1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1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1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1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1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1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1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1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1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1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1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8" name="Google Shape;34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85031" y="2308225"/>
            <a:ext cx="3901369" cy="73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3"/>
          <p:cNvSpPr txBox="1"/>
          <p:nvPr>
            <p:ph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Numerical Integration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5" name="Google Shape;355;p13"/>
          <p:cNvSpPr txBox="1"/>
          <p:nvPr>
            <p:ph idx="1" type="body"/>
          </p:nvPr>
        </p:nvSpPr>
        <p:spPr>
          <a:xfrm>
            <a:off x="533400" y="1371600"/>
            <a:ext cx="8610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Compute the integral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        using composite trapezoidal rule for (i)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2 and 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(ii)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4.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Solution: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	(i)	For n = 2,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h = (b-a)/n = 1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/>
          </a:p>
        </p:txBody>
      </p:sp>
      <p:sp>
        <p:nvSpPr>
          <p:cNvPr id="356" name="Google Shape;356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3/27/2020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357" name="Google Shape;357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B050"/>
                </a:solidFill>
              </a:rPr>
              <a:t>‹#›</a:t>
            </a:fld>
            <a:endParaRPr>
              <a:solidFill>
                <a:srgbClr val="00B050"/>
              </a:solidFill>
            </a:endParaRPr>
          </a:p>
        </p:txBody>
      </p:sp>
      <p:sp>
        <p:nvSpPr>
          <p:cNvPr id="358" name="Google Shape;35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359" name="Google Shape;35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52400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0" name="Google Shape;360;p13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1" name="Google Shape;361;p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1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13"/>
          <p:cNvSpPr/>
          <p:nvPr/>
        </p:nvSpPr>
        <p:spPr>
          <a:xfrm>
            <a:off x="0" y="13033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3"/>
          <p:cNvSpPr/>
          <p:nvPr/>
        </p:nvSpPr>
        <p:spPr>
          <a:xfrm>
            <a:off x="0" y="15319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0" name="Google Shape;38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88853" y="1463688"/>
            <a:ext cx="1143001" cy="825805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2" name="Google Shape;382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59162" y="2793943"/>
            <a:ext cx="3322638" cy="3530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4"/>
          <p:cNvSpPr txBox="1"/>
          <p:nvPr>
            <p:ph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Numerical Integration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9" name="Google Shape;389;p14"/>
          <p:cNvSpPr txBox="1"/>
          <p:nvPr>
            <p:ph idx="1" type="body"/>
          </p:nvPr>
        </p:nvSpPr>
        <p:spPr>
          <a:xfrm>
            <a:off x="533400" y="13716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Compute the integral	 	                  using composite trapezoidal rule for (i)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2 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(ii)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4.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Solution: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	(ii)	For n = 4,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h = (b-a)/n = 0.5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Exact value, I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exact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2.35040. Thus, n=4 gives better results.</a:t>
            </a:r>
            <a:endParaRPr/>
          </a:p>
        </p:txBody>
      </p:sp>
      <p:sp>
        <p:nvSpPr>
          <p:cNvPr id="390" name="Google Shape;390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3/27/2020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391" name="Google Shape;391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B050"/>
                </a:solidFill>
              </a:rPr>
              <a:t>‹#›</a:t>
            </a:fld>
            <a:endParaRPr>
              <a:solidFill>
                <a:srgbClr val="00B050"/>
              </a:solidFill>
            </a:endParaRPr>
          </a:p>
        </p:txBody>
      </p:sp>
      <p:sp>
        <p:nvSpPr>
          <p:cNvPr id="392" name="Google Shape;39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393" name="Google Shape;39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52400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4" name="Google Shape;394;p14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5" name="Google Shape;395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1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14"/>
          <p:cNvSpPr/>
          <p:nvPr/>
        </p:nvSpPr>
        <p:spPr>
          <a:xfrm>
            <a:off x="0" y="13033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14"/>
          <p:cNvSpPr/>
          <p:nvPr/>
        </p:nvSpPr>
        <p:spPr>
          <a:xfrm>
            <a:off x="0" y="15319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4" name="Google Shape;41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22453" y="1492088"/>
            <a:ext cx="1143001" cy="825805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7" name="Google Shape;417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47800" y="3352800"/>
            <a:ext cx="5667216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5"/>
          <p:cNvSpPr txBox="1"/>
          <p:nvPr>
            <p:ph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Numerical Integration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4" name="Google Shape;424;p15"/>
          <p:cNvSpPr txBox="1"/>
          <p:nvPr>
            <p:ph idx="1" type="body"/>
          </p:nvPr>
        </p:nvSpPr>
        <p:spPr>
          <a:xfrm>
            <a:off x="533400" y="13716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SIMPSON’s 1/3 RULE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(Three-point formula)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another popular method.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 the function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is approximated by a second order polynomial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which passes through three sampling points.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three points include the end points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a mid-point between them, i.e.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)/2.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illustrated in the following figure.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</p:txBody>
      </p:sp>
      <p:sp>
        <p:nvSpPr>
          <p:cNvPr id="425" name="Google Shape;425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3/27/2020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426" name="Google Shape;426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B050"/>
                </a:solidFill>
              </a:rPr>
              <a:t>‹#›</a:t>
            </a:fld>
            <a:endParaRPr>
              <a:solidFill>
                <a:srgbClr val="00B050"/>
              </a:solidFill>
            </a:endParaRPr>
          </a:p>
        </p:txBody>
      </p:sp>
      <p:sp>
        <p:nvSpPr>
          <p:cNvPr id="427" name="Google Shape;427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428" name="Google Shape;42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52400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9" name="Google Shape;429;p15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0" name="Google Shape;430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1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15"/>
          <p:cNvSpPr/>
          <p:nvPr/>
        </p:nvSpPr>
        <p:spPr>
          <a:xfrm>
            <a:off x="0" y="13033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15"/>
          <p:cNvSpPr/>
          <p:nvPr/>
        </p:nvSpPr>
        <p:spPr>
          <a:xfrm>
            <a:off x="0" y="15319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1" name="Google Shape;451;p15"/>
          <p:cNvGrpSpPr/>
          <p:nvPr/>
        </p:nvGrpSpPr>
        <p:grpSpPr>
          <a:xfrm>
            <a:off x="2057400" y="3508375"/>
            <a:ext cx="4762500" cy="2968625"/>
            <a:chOff x="2388" y="3688"/>
            <a:chExt cx="7500" cy="4676"/>
          </a:xfrm>
        </p:grpSpPr>
        <p:sp>
          <p:nvSpPr>
            <p:cNvPr id="452" name="Google Shape;452;p15"/>
            <p:cNvSpPr/>
            <p:nvPr/>
          </p:nvSpPr>
          <p:spPr>
            <a:xfrm>
              <a:off x="2388" y="3688"/>
              <a:ext cx="7500" cy="46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53" name="Google Shape;453;p15"/>
            <p:cNvGrpSpPr/>
            <p:nvPr/>
          </p:nvGrpSpPr>
          <p:grpSpPr>
            <a:xfrm>
              <a:off x="2880" y="4116"/>
              <a:ext cx="5892" cy="4248"/>
              <a:chOff x="2880" y="4116"/>
              <a:chExt cx="5892" cy="4248"/>
            </a:xfrm>
          </p:grpSpPr>
          <p:cxnSp>
            <p:nvCxnSpPr>
              <p:cNvPr id="454" name="Google Shape;454;p15"/>
              <p:cNvCxnSpPr/>
              <p:nvPr/>
            </p:nvCxnSpPr>
            <p:spPr>
              <a:xfrm flipH="1" rot="10800000">
                <a:off x="3431" y="7176"/>
                <a:ext cx="5269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55" name="Google Shape;455;p15"/>
              <p:cNvCxnSpPr/>
              <p:nvPr/>
            </p:nvCxnSpPr>
            <p:spPr>
              <a:xfrm flipH="1" rot="10800000">
                <a:off x="3431" y="4116"/>
                <a:ext cx="1" cy="306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456" name="Google Shape;456;p15"/>
              <p:cNvSpPr/>
              <p:nvPr/>
            </p:nvSpPr>
            <p:spPr>
              <a:xfrm>
                <a:off x="4644" y="5616"/>
                <a:ext cx="1320" cy="1560"/>
              </a:xfrm>
              <a:prstGeom prst="flowChartManualInput">
                <a:avLst/>
              </a:prstGeom>
              <a:solidFill>
                <a:srgbClr val="7F7F7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 txBox="1"/>
              <p:nvPr/>
            </p:nvSpPr>
            <p:spPr>
              <a:xfrm>
                <a:off x="4332" y="7164"/>
                <a:ext cx="744" cy="528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Times New Roman"/>
                  <a:buNone/>
                </a:pPr>
                <a:r>
                  <a:rPr b="0" i="1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x</a:t>
                </a:r>
                <a:r>
                  <a:rPr b="0" baseline="-25000" i="0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0</a:t>
                </a:r>
                <a:r>
                  <a:rPr b="0" i="1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= a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15"/>
              <p:cNvSpPr txBox="1"/>
              <p:nvPr/>
            </p:nvSpPr>
            <p:spPr>
              <a:xfrm>
                <a:off x="2880" y="4356"/>
                <a:ext cx="660" cy="528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Times New Roman"/>
                  <a:buNone/>
                </a:pPr>
                <a:r>
                  <a:rPr b="0" i="1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</a:t>
                </a:r>
                <a:r>
                  <a:rPr b="0" i="0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(</a:t>
                </a:r>
                <a:r>
                  <a:rPr b="0" i="1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x</a:t>
                </a:r>
                <a:r>
                  <a:rPr b="0" i="0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15"/>
              <p:cNvSpPr txBox="1"/>
              <p:nvPr/>
            </p:nvSpPr>
            <p:spPr>
              <a:xfrm>
                <a:off x="5748" y="5180"/>
                <a:ext cx="660" cy="528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Times New Roman"/>
                  <a:buNone/>
                </a:pPr>
                <a:r>
                  <a:rPr b="0" i="1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</a:t>
                </a:r>
                <a:r>
                  <a:rPr b="0" i="0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(</a:t>
                </a:r>
                <a:r>
                  <a:rPr b="0" i="1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x</a:t>
                </a:r>
                <a:r>
                  <a:rPr b="0" baseline="-25000" i="1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r>
                  <a:rPr b="0" i="0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15"/>
              <p:cNvSpPr txBox="1"/>
              <p:nvPr/>
            </p:nvSpPr>
            <p:spPr>
              <a:xfrm>
                <a:off x="4140" y="5700"/>
                <a:ext cx="600" cy="528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Times New Roman"/>
                  <a:buNone/>
                </a:pPr>
                <a:r>
                  <a:rPr b="0" i="1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</a:t>
                </a:r>
                <a:r>
                  <a:rPr b="0" i="0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(</a:t>
                </a:r>
                <a:r>
                  <a:rPr b="0" i="1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r>
                  <a:rPr b="0" i="0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15"/>
              <p:cNvSpPr txBox="1"/>
              <p:nvPr/>
            </p:nvSpPr>
            <p:spPr>
              <a:xfrm>
                <a:off x="7032" y="5520"/>
                <a:ext cx="600" cy="528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Times New Roman"/>
                  <a:buNone/>
                </a:pPr>
                <a:r>
                  <a:rPr b="0" i="1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</a:t>
                </a:r>
                <a:r>
                  <a:rPr b="0" i="0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(</a:t>
                </a:r>
                <a:r>
                  <a:rPr b="0" i="1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</a:t>
                </a:r>
                <a:r>
                  <a:rPr b="0" i="0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15"/>
              <p:cNvSpPr txBox="1"/>
              <p:nvPr/>
            </p:nvSpPr>
            <p:spPr>
              <a:xfrm>
                <a:off x="7956" y="6072"/>
                <a:ext cx="816" cy="528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Times New Roman"/>
                  <a:buNone/>
                </a:pPr>
                <a:r>
                  <a:rPr b="0" i="1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</a:t>
                </a:r>
                <a:r>
                  <a:rPr b="0" baseline="-25000" i="1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r>
                  <a:rPr b="0" i="0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(</a:t>
                </a:r>
                <a:r>
                  <a:rPr b="0" i="1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x</a:t>
                </a:r>
                <a:r>
                  <a:rPr b="0" i="0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15"/>
              <p:cNvSpPr txBox="1"/>
              <p:nvPr/>
            </p:nvSpPr>
            <p:spPr>
              <a:xfrm>
                <a:off x="6996" y="7164"/>
                <a:ext cx="744" cy="528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Times New Roman"/>
                  <a:buNone/>
                </a:pPr>
                <a:r>
                  <a:rPr b="0" i="1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x</a:t>
                </a:r>
                <a:r>
                  <a:rPr b="0" baseline="-25000" i="0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r>
                  <a:rPr b="0" i="1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= b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15"/>
              <p:cNvSpPr txBox="1"/>
              <p:nvPr/>
            </p:nvSpPr>
            <p:spPr>
              <a:xfrm>
                <a:off x="8088" y="7153"/>
                <a:ext cx="468" cy="528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Times New Roman"/>
                  <a:buNone/>
                </a:pPr>
                <a:r>
                  <a:rPr b="0" i="1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x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15"/>
              <p:cNvSpPr txBox="1"/>
              <p:nvPr/>
            </p:nvSpPr>
            <p:spPr>
              <a:xfrm>
                <a:off x="4236" y="7836"/>
                <a:ext cx="4080" cy="528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Times New Roman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Fig.: Representation of Simpson’s 1/3 rule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 flipH="1">
                <a:off x="5952" y="5616"/>
                <a:ext cx="1356" cy="1560"/>
              </a:xfrm>
              <a:prstGeom prst="flowChartManualInput">
                <a:avLst/>
              </a:prstGeom>
              <a:solidFill>
                <a:srgbClr val="D8D8D8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4236" y="5252"/>
                <a:ext cx="3720" cy="1276"/>
              </a:xfrm>
              <a:custGeom>
                <a:rect b="b" l="l" r="r" t="t"/>
                <a:pathLst>
                  <a:path extrusionOk="0" h="1276" w="3720">
                    <a:moveTo>
                      <a:pt x="0" y="1276"/>
                    </a:moveTo>
                    <a:cubicBezTo>
                      <a:pt x="124" y="1078"/>
                      <a:pt x="248" y="880"/>
                      <a:pt x="408" y="676"/>
                    </a:cubicBezTo>
                    <a:cubicBezTo>
                      <a:pt x="568" y="472"/>
                      <a:pt x="742" y="104"/>
                      <a:pt x="960" y="52"/>
                    </a:cubicBezTo>
                    <a:cubicBezTo>
                      <a:pt x="1178" y="0"/>
                      <a:pt x="1482" y="218"/>
                      <a:pt x="1716" y="364"/>
                    </a:cubicBezTo>
                    <a:cubicBezTo>
                      <a:pt x="1950" y="510"/>
                      <a:pt x="2138" y="878"/>
                      <a:pt x="2364" y="928"/>
                    </a:cubicBezTo>
                    <a:cubicBezTo>
                      <a:pt x="2590" y="978"/>
                      <a:pt x="2846" y="800"/>
                      <a:pt x="3072" y="664"/>
                    </a:cubicBezTo>
                    <a:cubicBezTo>
                      <a:pt x="3298" y="528"/>
                      <a:pt x="3509" y="320"/>
                      <a:pt x="3720" y="112"/>
                    </a:cubicBez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 txBox="1"/>
              <p:nvPr/>
            </p:nvSpPr>
            <p:spPr>
              <a:xfrm>
                <a:off x="5748" y="7153"/>
                <a:ext cx="552" cy="528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Times New Roman"/>
                  <a:buNone/>
                </a:pPr>
                <a:r>
                  <a:rPr b="0" i="1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x</a:t>
                </a:r>
                <a:r>
                  <a:rPr b="0" baseline="-25000" i="0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15"/>
              <p:cNvSpPr txBox="1"/>
              <p:nvPr/>
            </p:nvSpPr>
            <p:spPr>
              <a:xfrm>
                <a:off x="7836" y="5268"/>
                <a:ext cx="600" cy="528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Times New Roman"/>
                  <a:buNone/>
                </a:pPr>
                <a:r>
                  <a:rPr b="0" i="1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</a:t>
                </a:r>
                <a:r>
                  <a:rPr b="0" i="0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(</a:t>
                </a:r>
                <a:r>
                  <a:rPr b="0" i="1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x</a:t>
                </a:r>
                <a:r>
                  <a:rPr b="0" i="0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70" name="Google Shape;470;p15"/>
              <p:cNvCxnSpPr/>
              <p:nvPr/>
            </p:nvCxnSpPr>
            <p:spPr>
              <a:xfrm flipH="1">
                <a:off x="4368" y="5928"/>
                <a:ext cx="300" cy="18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1" name="Google Shape;471;p15"/>
              <p:cNvCxnSpPr/>
              <p:nvPr/>
            </p:nvCxnSpPr>
            <p:spPr>
              <a:xfrm>
                <a:off x="7224" y="5904"/>
                <a:ext cx="780" cy="288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6"/>
          <p:cNvSpPr txBox="1"/>
          <p:nvPr>
            <p:ph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Numerical Integration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8" name="Google Shape;478;p16"/>
          <p:cNvSpPr txBox="1"/>
          <p:nvPr>
            <p:ph idx="1" type="body"/>
          </p:nvPr>
        </p:nvSpPr>
        <p:spPr>
          <a:xfrm>
            <a:off x="533400" y="13716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SIMPSON’s 1/3 RULE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(Three-point formula)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width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given by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h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)/2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Newton-Gregory forward formula (polynomial):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Where,</a:t>
            </a:r>
            <a:endParaRPr/>
          </a:p>
        </p:txBody>
      </p:sp>
      <p:sp>
        <p:nvSpPr>
          <p:cNvPr id="479" name="Google Shape;479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3/27/2020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480" name="Google Shape;480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B050"/>
                </a:solidFill>
              </a:rPr>
              <a:t>‹#›</a:t>
            </a:fld>
            <a:endParaRPr>
              <a:solidFill>
                <a:srgbClr val="00B050"/>
              </a:solidFill>
            </a:endParaRPr>
          </a:p>
        </p:txBody>
      </p:sp>
      <p:sp>
        <p:nvSpPr>
          <p:cNvPr id="481" name="Google Shape;481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482" name="Google Shape;48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52400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3" name="Google Shape;483;p16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4" name="Google Shape;484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16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16"/>
          <p:cNvSpPr/>
          <p:nvPr/>
        </p:nvSpPr>
        <p:spPr>
          <a:xfrm>
            <a:off x="0" y="13033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16"/>
          <p:cNvSpPr/>
          <p:nvPr/>
        </p:nvSpPr>
        <p:spPr>
          <a:xfrm>
            <a:off x="0" y="15319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1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6" name="Google Shape;50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4973" y="2743200"/>
            <a:ext cx="5615043" cy="93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06575" y="3886200"/>
            <a:ext cx="1089025" cy="62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06575" y="4495800"/>
            <a:ext cx="1224196" cy="367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58118" y="4890541"/>
            <a:ext cx="1137482" cy="367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636167" y="5334000"/>
            <a:ext cx="3012033" cy="367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1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524000" y="5791200"/>
            <a:ext cx="5422167" cy="380010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16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16"/>
          <p:cNvSpPr/>
          <p:nvPr/>
        </p:nvSpPr>
        <p:spPr>
          <a:xfrm>
            <a:off x="457200" y="8461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0000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16"/>
          <p:cNvSpPr/>
          <p:nvPr/>
        </p:nvSpPr>
        <p:spPr>
          <a:xfrm>
            <a:off x="457200" y="10747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0000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0000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16"/>
          <p:cNvSpPr/>
          <p:nvPr/>
        </p:nvSpPr>
        <p:spPr>
          <a:xfrm>
            <a:off x="0" y="1303338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0000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16"/>
          <p:cNvSpPr/>
          <p:nvPr/>
        </p:nvSpPr>
        <p:spPr>
          <a:xfrm>
            <a:off x="0" y="19891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17"/>
          <p:cNvSpPr txBox="1"/>
          <p:nvPr>
            <p:ph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Numerical Integration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3" name="Google Shape;523;p17"/>
          <p:cNvSpPr txBox="1"/>
          <p:nvPr>
            <p:ph idx="1" type="body"/>
          </p:nvPr>
        </p:nvSpPr>
        <p:spPr>
          <a:xfrm>
            <a:off x="533400" y="13716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SIMPSON’s 1/3 RULE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(Three-point formula)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consists of the first three term T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T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Therefore, the integral for Simpson’s 1/3 rule is given by: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Where,</a:t>
            </a:r>
            <a:endParaRPr/>
          </a:p>
        </p:txBody>
      </p:sp>
      <p:sp>
        <p:nvSpPr>
          <p:cNvPr id="524" name="Google Shape;524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3/27/2020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525" name="Google Shape;525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B050"/>
                </a:solidFill>
              </a:rPr>
              <a:t>‹#›</a:t>
            </a:fld>
            <a:endParaRPr>
              <a:solidFill>
                <a:srgbClr val="00B050"/>
              </a:solidFill>
            </a:endParaRPr>
          </a:p>
        </p:txBody>
      </p:sp>
      <p:sp>
        <p:nvSpPr>
          <p:cNvPr id="526" name="Google Shape;526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527" name="Google Shape;52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52400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8" name="Google Shape;528;p17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9" name="Google Shape;529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1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17"/>
          <p:cNvSpPr/>
          <p:nvPr/>
        </p:nvSpPr>
        <p:spPr>
          <a:xfrm>
            <a:off x="0" y="13033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17"/>
          <p:cNvSpPr/>
          <p:nvPr/>
        </p:nvSpPr>
        <p:spPr>
          <a:xfrm>
            <a:off x="0" y="15319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1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17"/>
          <p:cNvSpPr/>
          <p:nvPr/>
        </p:nvSpPr>
        <p:spPr>
          <a:xfrm>
            <a:off x="457200" y="8461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0000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17"/>
          <p:cNvSpPr/>
          <p:nvPr/>
        </p:nvSpPr>
        <p:spPr>
          <a:xfrm>
            <a:off x="457200" y="10747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0000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0000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17"/>
          <p:cNvSpPr/>
          <p:nvPr/>
        </p:nvSpPr>
        <p:spPr>
          <a:xfrm>
            <a:off x="0" y="1303338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0000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17"/>
          <p:cNvSpPr/>
          <p:nvPr/>
        </p:nvSpPr>
        <p:spPr>
          <a:xfrm>
            <a:off x="0" y="19891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7" name="Google Shape;55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0" y="2346270"/>
            <a:ext cx="3048000" cy="1692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558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58962" y="4114800"/>
            <a:ext cx="1112838" cy="707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28800" y="4876800"/>
            <a:ext cx="1337748" cy="707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28800" y="5617070"/>
            <a:ext cx="2092135" cy="707530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1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17"/>
          <p:cNvSpPr/>
          <p:nvPr/>
        </p:nvSpPr>
        <p:spPr>
          <a:xfrm>
            <a:off x="0" y="9366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17"/>
          <p:cNvSpPr/>
          <p:nvPr/>
        </p:nvSpPr>
        <p:spPr>
          <a:xfrm>
            <a:off x="0" y="141605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18"/>
          <p:cNvSpPr txBox="1"/>
          <p:nvPr>
            <p:ph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Numerical Integration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0" name="Google Shape;570;p18"/>
          <p:cNvSpPr txBox="1"/>
          <p:nvPr>
            <p:ph idx="1" type="body"/>
          </p:nvPr>
        </p:nvSpPr>
        <p:spPr>
          <a:xfrm>
            <a:off x="533400" y="13716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SIMPSON’s 1/3 RULE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(Three-point formula)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expressed in terms of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we need to use the following transformation: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	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	and	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a)/2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At 	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	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)/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)/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At 	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	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)/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)/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Then,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</p:txBody>
      </p:sp>
      <p:sp>
        <p:nvSpPr>
          <p:cNvPr id="571" name="Google Shape;57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3/27/2020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572" name="Google Shape;572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B050"/>
                </a:solidFill>
              </a:rPr>
              <a:t>‹#›</a:t>
            </a:fld>
            <a:endParaRPr>
              <a:solidFill>
                <a:srgbClr val="00B050"/>
              </a:solidFill>
            </a:endParaRPr>
          </a:p>
        </p:txBody>
      </p:sp>
      <p:sp>
        <p:nvSpPr>
          <p:cNvPr id="573" name="Google Shape;573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574" name="Google Shape;57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52400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5" name="Google Shape;575;p18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6" name="Google Shape;576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18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18"/>
          <p:cNvSpPr/>
          <p:nvPr/>
        </p:nvSpPr>
        <p:spPr>
          <a:xfrm>
            <a:off x="0" y="13033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18"/>
          <p:cNvSpPr/>
          <p:nvPr/>
        </p:nvSpPr>
        <p:spPr>
          <a:xfrm>
            <a:off x="0" y="15319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18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18"/>
          <p:cNvSpPr/>
          <p:nvPr/>
        </p:nvSpPr>
        <p:spPr>
          <a:xfrm>
            <a:off x="457200" y="8461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0000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18"/>
          <p:cNvSpPr/>
          <p:nvPr/>
        </p:nvSpPr>
        <p:spPr>
          <a:xfrm>
            <a:off x="457200" y="10747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0000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0000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18"/>
          <p:cNvSpPr/>
          <p:nvPr/>
        </p:nvSpPr>
        <p:spPr>
          <a:xfrm>
            <a:off x="0" y="1303338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0000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18"/>
          <p:cNvSpPr/>
          <p:nvPr/>
        </p:nvSpPr>
        <p:spPr>
          <a:xfrm>
            <a:off x="0" y="19891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18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18"/>
          <p:cNvSpPr/>
          <p:nvPr/>
        </p:nvSpPr>
        <p:spPr>
          <a:xfrm>
            <a:off x="0" y="9366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18"/>
          <p:cNvSpPr/>
          <p:nvPr/>
        </p:nvSpPr>
        <p:spPr>
          <a:xfrm>
            <a:off x="0" y="141605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7" name="Google Shape;60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31937" y="2048473"/>
            <a:ext cx="906463" cy="520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Google Shape;608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0600" y="2584101"/>
            <a:ext cx="1721642" cy="844899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18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18"/>
          <p:cNvSpPr/>
          <p:nvPr/>
        </p:nvSpPr>
        <p:spPr>
          <a:xfrm>
            <a:off x="457200" y="8461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00000A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1" name="Google Shape;611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76400" y="4876800"/>
            <a:ext cx="2384892" cy="641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2" name="Google Shape;612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07157" y="5508625"/>
            <a:ext cx="2864843" cy="641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3" name="Google Shape;613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814218" y="4876800"/>
            <a:ext cx="3567782" cy="1252971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Google Shape;614;p18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18"/>
          <p:cNvSpPr/>
          <p:nvPr/>
        </p:nvSpPr>
        <p:spPr>
          <a:xfrm>
            <a:off x="914400" y="9366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18"/>
          <p:cNvSpPr/>
          <p:nvPr/>
        </p:nvSpPr>
        <p:spPr>
          <a:xfrm>
            <a:off x="0" y="141605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19"/>
          <p:cNvSpPr txBox="1"/>
          <p:nvPr>
            <p:ph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Numerical Integration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3" name="Google Shape;623;p19"/>
          <p:cNvSpPr txBox="1"/>
          <p:nvPr>
            <p:ph idx="1" type="body"/>
          </p:nvPr>
        </p:nvSpPr>
        <p:spPr>
          <a:xfrm>
            <a:off x="533400" y="13716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SIMPSON’s 1/3 RULE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(Three-point formula)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Therefore,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		                                                        --------- (1)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This equation is called </a:t>
            </a: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Simpson’s 1/3 rule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This shows that the area is given by the product of total width of the segments and the weighted average of heights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and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4" name="Google Shape;624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3/27/2020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625" name="Google Shape;625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B050"/>
                </a:solidFill>
              </a:rPr>
              <a:t>‹#›</a:t>
            </a:fld>
            <a:endParaRPr>
              <a:solidFill>
                <a:srgbClr val="00B050"/>
              </a:solidFill>
            </a:endParaRPr>
          </a:p>
        </p:txBody>
      </p:sp>
      <p:sp>
        <p:nvSpPr>
          <p:cNvPr id="626" name="Google Shape;626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627" name="Google Shape;62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52400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8" name="Google Shape;628;p19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9" name="Google Shape;629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p19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p19"/>
          <p:cNvSpPr/>
          <p:nvPr/>
        </p:nvSpPr>
        <p:spPr>
          <a:xfrm>
            <a:off x="0" y="13033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19"/>
          <p:cNvSpPr/>
          <p:nvPr/>
        </p:nvSpPr>
        <p:spPr>
          <a:xfrm>
            <a:off x="0" y="15319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Google Shape;640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Google Shape;644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Google Shape;649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19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19"/>
          <p:cNvSpPr/>
          <p:nvPr/>
        </p:nvSpPr>
        <p:spPr>
          <a:xfrm>
            <a:off x="457200" y="8461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0000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19"/>
          <p:cNvSpPr/>
          <p:nvPr/>
        </p:nvSpPr>
        <p:spPr>
          <a:xfrm>
            <a:off x="457200" y="10747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0000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0000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19"/>
          <p:cNvSpPr/>
          <p:nvPr/>
        </p:nvSpPr>
        <p:spPr>
          <a:xfrm>
            <a:off x="0" y="1303338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0000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19"/>
          <p:cNvSpPr/>
          <p:nvPr/>
        </p:nvSpPr>
        <p:spPr>
          <a:xfrm>
            <a:off x="0" y="19891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19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19"/>
          <p:cNvSpPr/>
          <p:nvPr/>
        </p:nvSpPr>
        <p:spPr>
          <a:xfrm>
            <a:off x="0" y="9366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19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19"/>
          <p:cNvSpPr/>
          <p:nvPr/>
        </p:nvSpPr>
        <p:spPr>
          <a:xfrm>
            <a:off x="457200" y="8461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00000A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19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19"/>
          <p:cNvSpPr/>
          <p:nvPr/>
        </p:nvSpPr>
        <p:spPr>
          <a:xfrm>
            <a:off x="914400" y="9366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4" name="Google Shape;66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09800" y="1805741"/>
            <a:ext cx="3352800" cy="2461459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6" name="Google Shape;666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38726" y="4419600"/>
            <a:ext cx="4666550" cy="54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"/>
          <p:cNvSpPr txBox="1"/>
          <p:nvPr>
            <p:ph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Numerical Integration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" name="Google Shape;37;p2"/>
          <p:cNvSpPr txBox="1"/>
          <p:nvPr>
            <p:ph idx="1" type="body"/>
          </p:nvPr>
        </p:nvSpPr>
        <p:spPr>
          <a:xfrm>
            <a:off x="533400" y="13716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Integration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process of measuring the area under a curve.</a:t>
            </a:r>
            <a:endParaRPr/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Where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f(x)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 integrand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a= lower limit of integration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b= upper limit of integration</a:t>
            </a:r>
            <a:endParaRPr/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" name="Google Shape;3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3/27/2020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39" name="Google Shape;39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B050"/>
                </a:solidFill>
              </a:rPr>
              <a:t>‹#›</a:t>
            </a:fld>
            <a:endParaRPr>
              <a:solidFill>
                <a:srgbClr val="00B050"/>
              </a:solidFill>
            </a:endParaRPr>
          </a:p>
        </p:txBody>
      </p:sp>
      <p:sp>
        <p:nvSpPr>
          <p:cNvPr id="40" name="Google Shape;40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41" name="Google Shape;4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" name="Google Shape;42;p2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3" name="Google Shape;43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28800" y="2125394"/>
            <a:ext cx="1447800" cy="84640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4" name="Google Shape;44;p2"/>
          <p:cNvGraphicFramePr/>
          <p:nvPr/>
        </p:nvGraphicFramePr>
        <p:xfrm>
          <a:off x="4451350" y="1177925"/>
          <a:ext cx="5226050" cy="5832475"/>
        </p:xfrm>
        <a:graphic>
          <a:graphicData uri="http://schemas.openxmlformats.org/presentationml/2006/ole">
            <mc:AlternateContent>
              <mc:Choice Requires="v">
                <p:oleObj r:id="rId6" imgH="5832475" imgW="5226050" progId="Word.Document.8" spid="_x0000_s1">
                  <p:embed/>
                </p:oleObj>
              </mc:Choice>
              <mc:Fallback>
                <p:oleObj r:id="rId7" imgH="5832475" imgW="5226050" progId="Word.Document.8">
                  <p:embed/>
                  <p:pic>
                    <p:nvPicPr>
                      <p:cNvPr id="44" name="Google Shape;44;p2"/>
                      <p:cNvPicPr preferRelativeResize="0"/>
                      <p:nvPr/>
                    </p:nvPicPr>
                    <p:blipFill rotWithShape="1">
                      <a:blip r:embed="rId8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451350" y="1177925"/>
                        <a:ext cx="5226050" cy="583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20"/>
          <p:cNvSpPr txBox="1"/>
          <p:nvPr>
            <p:ph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Numerical Integration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3" name="Google Shape;673;p20"/>
          <p:cNvSpPr txBox="1"/>
          <p:nvPr>
            <p:ph idx="1" type="body"/>
          </p:nvPr>
        </p:nvSpPr>
        <p:spPr>
          <a:xfrm>
            <a:off x="533400" y="13716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Evaluate the following integrals using Simpson’s 1/3 rule: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		(i)		                     (ii)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Solution: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(i)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Here,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-1,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1,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)/2 = 0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   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)/2 = 1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4" name="Google Shape;674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3/27/2020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675" name="Google Shape;675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B050"/>
                </a:solidFill>
              </a:rPr>
              <a:t>‹#›</a:t>
            </a:fld>
            <a:endParaRPr>
              <a:solidFill>
                <a:srgbClr val="00B050"/>
              </a:solidFill>
            </a:endParaRPr>
          </a:p>
        </p:txBody>
      </p:sp>
      <p:sp>
        <p:nvSpPr>
          <p:cNvPr id="676" name="Google Shape;67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677" name="Google Shape;67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52400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8" name="Google Shape;678;p20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9" name="Google Shape;679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Google Shape;680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20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p20"/>
          <p:cNvSpPr/>
          <p:nvPr/>
        </p:nvSpPr>
        <p:spPr>
          <a:xfrm>
            <a:off x="0" y="13033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20"/>
          <p:cNvSpPr/>
          <p:nvPr/>
        </p:nvSpPr>
        <p:spPr>
          <a:xfrm>
            <a:off x="0" y="15319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Google Shape;685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" name="Google Shape;688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Google Shape;689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2" name="Google Shape;692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96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Google Shape;697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8" name="Google Shape;698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0" name="Google Shape;700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Google Shape;701;p20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2" name="Google Shape;702;p20"/>
          <p:cNvSpPr/>
          <p:nvPr/>
        </p:nvSpPr>
        <p:spPr>
          <a:xfrm>
            <a:off x="457200" y="8461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0000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20"/>
          <p:cNvSpPr/>
          <p:nvPr/>
        </p:nvSpPr>
        <p:spPr>
          <a:xfrm>
            <a:off x="457200" y="10747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0000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0000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20"/>
          <p:cNvSpPr/>
          <p:nvPr/>
        </p:nvSpPr>
        <p:spPr>
          <a:xfrm>
            <a:off x="0" y="1303338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0000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20"/>
          <p:cNvSpPr/>
          <p:nvPr/>
        </p:nvSpPr>
        <p:spPr>
          <a:xfrm>
            <a:off x="0" y="19891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20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Google Shape;708;p20"/>
          <p:cNvSpPr/>
          <p:nvPr/>
        </p:nvSpPr>
        <p:spPr>
          <a:xfrm>
            <a:off x="0" y="9366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20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Google Shape;710;p20"/>
          <p:cNvSpPr/>
          <p:nvPr/>
        </p:nvSpPr>
        <p:spPr>
          <a:xfrm>
            <a:off x="457200" y="8461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00000A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20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20"/>
          <p:cNvSpPr/>
          <p:nvPr/>
        </p:nvSpPr>
        <p:spPr>
          <a:xfrm>
            <a:off x="914400" y="9366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Google Shape;714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Google Shape;715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6" name="Google Shape;71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06925" y="2128875"/>
            <a:ext cx="838200" cy="923856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Google Shape;717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8" name="Google Shape;718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57600" y="2133600"/>
            <a:ext cx="1415251" cy="899801"/>
          </a:xfrm>
          <a:prstGeom prst="rect">
            <a:avLst/>
          </a:prstGeom>
          <a:noFill/>
          <a:ln>
            <a:noFill/>
          </a:ln>
        </p:spPr>
      </p:pic>
      <p:sp>
        <p:nvSpPr>
          <p:cNvPr id="719" name="Google Shape;719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0" name="Google Shape;720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24000" y="3421062"/>
            <a:ext cx="2333274" cy="541338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2" name="Google Shape;722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057400" y="4800600"/>
            <a:ext cx="2800918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21"/>
          <p:cNvSpPr txBox="1"/>
          <p:nvPr>
            <p:ph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Numerical Integration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9" name="Google Shape;729;p21"/>
          <p:cNvSpPr txBox="1"/>
          <p:nvPr>
            <p:ph idx="1" type="body"/>
          </p:nvPr>
        </p:nvSpPr>
        <p:spPr>
          <a:xfrm>
            <a:off x="533400" y="13716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Evaluate the following integrals using Simpson’s 1/3 rule: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		(i)		                       (ii)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Solution: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(ii)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Here,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0,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π/2,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)/2 = π/4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   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)/2 = π/4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0" name="Google Shape;730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3/27/2020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731" name="Google Shape;731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B050"/>
                </a:solidFill>
              </a:rPr>
              <a:t>‹#›</a:t>
            </a:fld>
            <a:endParaRPr>
              <a:solidFill>
                <a:srgbClr val="00B050"/>
              </a:solidFill>
            </a:endParaRPr>
          </a:p>
        </p:txBody>
      </p:sp>
      <p:sp>
        <p:nvSpPr>
          <p:cNvPr id="732" name="Google Shape;73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733" name="Google Shape;73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52400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4" name="Google Shape;734;p21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5" name="Google Shape;735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p2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Google Shape;738;p21"/>
          <p:cNvSpPr/>
          <p:nvPr/>
        </p:nvSpPr>
        <p:spPr>
          <a:xfrm>
            <a:off x="0" y="13033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21"/>
          <p:cNvSpPr/>
          <p:nvPr/>
        </p:nvSpPr>
        <p:spPr>
          <a:xfrm>
            <a:off x="0" y="15319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1" name="Google Shape;741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Google Shape;742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Google Shape;743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Google Shape;744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Google Shape;746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Google Shape;747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Google Shape;748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Google Shape;749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Google Shape;752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3" name="Google Shape;753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4" name="Google Shape;754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5" name="Google Shape;755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6" name="Google Shape;756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7" name="Google Shape;757;p2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8" name="Google Shape;758;p21"/>
          <p:cNvSpPr/>
          <p:nvPr/>
        </p:nvSpPr>
        <p:spPr>
          <a:xfrm>
            <a:off x="457200" y="8461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0000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21"/>
          <p:cNvSpPr/>
          <p:nvPr/>
        </p:nvSpPr>
        <p:spPr>
          <a:xfrm>
            <a:off x="457200" y="10747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0000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0000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21"/>
          <p:cNvSpPr/>
          <p:nvPr/>
        </p:nvSpPr>
        <p:spPr>
          <a:xfrm>
            <a:off x="0" y="1303338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0000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21"/>
          <p:cNvSpPr/>
          <p:nvPr/>
        </p:nvSpPr>
        <p:spPr>
          <a:xfrm>
            <a:off x="0" y="19891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Google Shape;762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Google Shape;763;p2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p21"/>
          <p:cNvSpPr/>
          <p:nvPr/>
        </p:nvSpPr>
        <p:spPr>
          <a:xfrm>
            <a:off x="0" y="9366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2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Google Shape;766;p21"/>
          <p:cNvSpPr/>
          <p:nvPr/>
        </p:nvSpPr>
        <p:spPr>
          <a:xfrm>
            <a:off x="457200" y="8461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00000A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2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Google Shape;768;p21"/>
          <p:cNvSpPr/>
          <p:nvPr/>
        </p:nvSpPr>
        <p:spPr>
          <a:xfrm>
            <a:off x="914400" y="9366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Google Shape;770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Google Shape;771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2" name="Google Shape;77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2675" y="2128875"/>
            <a:ext cx="838200" cy="923856"/>
          </a:xfrm>
          <a:prstGeom prst="rect">
            <a:avLst/>
          </a:prstGeom>
          <a:noFill/>
          <a:ln>
            <a:noFill/>
          </a:ln>
        </p:spPr>
      </p:pic>
      <p:sp>
        <p:nvSpPr>
          <p:cNvPr id="773" name="Google Shape;773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4" name="Google Shape;774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57600" y="2133600"/>
            <a:ext cx="1415251" cy="899801"/>
          </a:xfrm>
          <a:prstGeom prst="rect">
            <a:avLst/>
          </a:prstGeom>
          <a:noFill/>
          <a:ln>
            <a:noFill/>
          </a:ln>
        </p:spPr>
      </p:pic>
      <p:sp>
        <p:nvSpPr>
          <p:cNvPr id="775" name="Google Shape;775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6" name="Google Shape;776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24000" y="3421062"/>
            <a:ext cx="2333274" cy="541338"/>
          </a:xfrm>
          <a:prstGeom prst="rect">
            <a:avLst/>
          </a:prstGeom>
          <a:noFill/>
          <a:ln>
            <a:noFill/>
          </a:ln>
        </p:spPr>
      </p:pic>
      <p:sp>
        <p:nvSpPr>
          <p:cNvPr id="777" name="Google Shape;777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Google Shape;778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9" name="Google Shape;779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024458" y="4800600"/>
            <a:ext cx="5214542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22"/>
          <p:cNvSpPr txBox="1"/>
          <p:nvPr>
            <p:ph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Numerical Integration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6" name="Google Shape;786;p22"/>
          <p:cNvSpPr txBox="1"/>
          <p:nvPr>
            <p:ph idx="1" type="body"/>
          </p:nvPr>
        </p:nvSpPr>
        <p:spPr>
          <a:xfrm>
            <a:off x="533400" y="13716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COMPOSITE SIMPSON’s 1/3 RULE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(Three-point formula)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improve the accuracy.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interval is divided into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number of segments of equal width, where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an even number.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step size is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ih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;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0, 1, . . .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Now we can apply equation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(1)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each of the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 pairs of segments or subintervals 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2i-2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2i-1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2i-1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2i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	Therefore,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7" name="Google Shape;78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3/27/2020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788" name="Google Shape;788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B050"/>
                </a:solidFill>
              </a:rPr>
              <a:t>‹#›</a:t>
            </a:fld>
            <a:endParaRPr>
              <a:solidFill>
                <a:srgbClr val="00B050"/>
              </a:solidFill>
            </a:endParaRPr>
          </a:p>
        </p:txBody>
      </p:sp>
      <p:sp>
        <p:nvSpPr>
          <p:cNvPr id="789" name="Google Shape;789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790" name="Google Shape;79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52400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1" name="Google Shape;791;p22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2" name="Google Shape;792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3" name="Google Shape;793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p2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5" name="Google Shape;795;p22"/>
          <p:cNvSpPr/>
          <p:nvPr/>
        </p:nvSpPr>
        <p:spPr>
          <a:xfrm>
            <a:off x="0" y="13033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22"/>
          <p:cNvSpPr/>
          <p:nvPr/>
        </p:nvSpPr>
        <p:spPr>
          <a:xfrm>
            <a:off x="0" y="15319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Google Shape;798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Google Shape;799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Google Shape;800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Google Shape;801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802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3" name="Google Shape;803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4" name="Google Shape;804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Google Shape;805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6" name="Google Shape;806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7" name="Google Shape;807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8" name="Google Shape;808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Google Shape;809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Google Shape;810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Google Shape;812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3" name="Google Shape;813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4" name="Google Shape;814;p2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Google Shape;815;p22"/>
          <p:cNvSpPr/>
          <p:nvPr/>
        </p:nvSpPr>
        <p:spPr>
          <a:xfrm>
            <a:off x="457200" y="8461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0000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22"/>
          <p:cNvSpPr/>
          <p:nvPr/>
        </p:nvSpPr>
        <p:spPr>
          <a:xfrm>
            <a:off x="457200" y="10747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0000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0000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22"/>
          <p:cNvSpPr/>
          <p:nvPr/>
        </p:nvSpPr>
        <p:spPr>
          <a:xfrm>
            <a:off x="0" y="1303338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0000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22"/>
          <p:cNvSpPr/>
          <p:nvPr/>
        </p:nvSpPr>
        <p:spPr>
          <a:xfrm>
            <a:off x="0" y="19891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9" name="Google Shape;819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0" name="Google Shape;820;p2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1" name="Google Shape;821;p22"/>
          <p:cNvSpPr/>
          <p:nvPr/>
        </p:nvSpPr>
        <p:spPr>
          <a:xfrm>
            <a:off x="0" y="9366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2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3" name="Google Shape;823;p22"/>
          <p:cNvSpPr/>
          <p:nvPr/>
        </p:nvSpPr>
        <p:spPr>
          <a:xfrm>
            <a:off x="457200" y="8461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00000A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2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5" name="Google Shape;825;p22"/>
          <p:cNvSpPr/>
          <p:nvPr/>
        </p:nvSpPr>
        <p:spPr>
          <a:xfrm>
            <a:off x="914400" y="9366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7" name="Google Shape;827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8" name="Google Shape;828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9" name="Google Shape;829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0" name="Google Shape;830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1" name="Google Shape;831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2" name="Google Shape;832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3" name="Google Shape;833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4" name="Google Shape;83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38400" y="2971800"/>
            <a:ext cx="990600" cy="6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835" name="Google Shape;835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6" name="Google Shape;836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81200" y="5247565"/>
            <a:ext cx="4724400" cy="1077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23"/>
          <p:cNvSpPr txBox="1"/>
          <p:nvPr>
            <p:ph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Numerical Integration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3" name="Google Shape;843;p23"/>
          <p:cNvSpPr txBox="1"/>
          <p:nvPr>
            <p:ph idx="1" type="body"/>
          </p:nvPr>
        </p:nvSpPr>
        <p:spPr>
          <a:xfrm>
            <a:off x="533400" y="13716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COMPOSITE SIMPSON’s 1/3 RULE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(Three-point formula)</a:t>
            </a:r>
            <a:endParaRPr/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regrouping terms,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4" name="Google Shape;844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3/27/2020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845" name="Google Shape;845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B050"/>
                </a:solidFill>
              </a:rPr>
              <a:t>‹#›</a:t>
            </a:fld>
            <a:endParaRPr>
              <a:solidFill>
                <a:srgbClr val="00B050"/>
              </a:solidFill>
            </a:endParaRPr>
          </a:p>
        </p:txBody>
      </p:sp>
      <p:sp>
        <p:nvSpPr>
          <p:cNvPr id="846" name="Google Shape;846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847" name="Google Shape;84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52400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8" name="Google Shape;848;p23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9" name="Google Shape;849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0" name="Google Shape;850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1" name="Google Shape;851;p2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2" name="Google Shape;852;p23"/>
          <p:cNvSpPr/>
          <p:nvPr/>
        </p:nvSpPr>
        <p:spPr>
          <a:xfrm>
            <a:off x="0" y="13033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23"/>
          <p:cNvSpPr/>
          <p:nvPr/>
        </p:nvSpPr>
        <p:spPr>
          <a:xfrm>
            <a:off x="0" y="15319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5" name="Google Shape;855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6" name="Google Shape;856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7" name="Google Shape;857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8" name="Google Shape;858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9" name="Google Shape;859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0" name="Google Shape;860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1" name="Google Shape;861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2" name="Google Shape;862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3" name="Google Shape;863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4" name="Google Shape;864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5" name="Google Shape;865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6" name="Google Shape;866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Google Shape;867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Google Shape;868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9" name="Google Shape;869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0" name="Google Shape;870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1" name="Google Shape;871;p2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2" name="Google Shape;872;p23"/>
          <p:cNvSpPr/>
          <p:nvPr/>
        </p:nvSpPr>
        <p:spPr>
          <a:xfrm>
            <a:off x="457200" y="8461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0000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23"/>
          <p:cNvSpPr/>
          <p:nvPr/>
        </p:nvSpPr>
        <p:spPr>
          <a:xfrm>
            <a:off x="457200" y="10747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0000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0000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Google Shape;874;p23"/>
          <p:cNvSpPr/>
          <p:nvPr/>
        </p:nvSpPr>
        <p:spPr>
          <a:xfrm>
            <a:off x="0" y="1303338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0000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p23"/>
          <p:cNvSpPr/>
          <p:nvPr/>
        </p:nvSpPr>
        <p:spPr>
          <a:xfrm>
            <a:off x="0" y="19891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6" name="Google Shape;876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7" name="Google Shape;877;p2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8" name="Google Shape;878;p23"/>
          <p:cNvSpPr/>
          <p:nvPr/>
        </p:nvSpPr>
        <p:spPr>
          <a:xfrm>
            <a:off x="0" y="9366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p2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0" name="Google Shape;880;p23"/>
          <p:cNvSpPr/>
          <p:nvPr/>
        </p:nvSpPr>
        <p:spPr>
          <a:xfrm>
            <a:off x="457200" y="8461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00000A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2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2" name="Google Shape;882;p23"/>
          <p:cNvSpPr/>
          <p:nvPr/>
        </p:nvSpPr>
        <p:spPr>
          <a:xfrm>
            <a:off x="914400" y="9366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4" name="Google Shape;884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5" name="Google Shape;885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6" name="Google Shape;886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7" name="Google Shape;887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8" name="Google Shape;888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9" name="Google Shape;889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0" name="Google Shape;890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1" name="Google Shape;891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2" name="Google Shape;892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3" name="Google Shape;89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9200" y="2743200"/>
            <a:ext cx="7326842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24"/>
          <p:cNvSpPr txBox="1"/>
          <p:nvPr>
            <p:ph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Numerical Integration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0" name="Google Shape;900;p24"/>
          <p:cNvSpPr txBox="1"/>
          <p:nvPr>
            <p:ph idx="1" type="body"/>
          </p:nvPr>
        </p:nvSpPr>
        <p:spPr>
          <a:xfrm>
            <a:off x="533400" y="13716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Compute the integral                     applying Simpson’s 1/3 rule for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4 and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6 with an accuracy to five decimal places.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Solution: 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i) For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4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five sampling points given by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1" name="Google Shape;901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3/27/2020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902" name="Google Shape;902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B050"/>
                </a:solidFill>
              </a:rPr>
              <a:t>‹#›</a:t>
            </a:fld>
            <a:endParaRPr>
              <a:solidFill>
                <a:srgbClr val="00B050"/>
              </a:solidFill>
            </a:endParaRPr>
          </a:p>
        </p:txBody>
      </p:sp>
      <p:sp>
        <p:nvSpPr>
          <p:cNvPr id="903" name="Google Shape;903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904" name="Google Shape;90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52400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5" name="Google Shape;905;p24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6" name="Google Shape;906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7" name="Google Shape;907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8" name="Google Shape;908;p2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9" name="Google Shape;909;p24"/>
          <p:cNvSpPr/>
          <p:nvPr/>
        </p:nvSpPr>
        <p:spPr>
          <a:xfrm>
            <a:off x="0" y="13033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p24"/>
          <p:cNvSpPr/>
          <p:nvPr/>
        </p:nvSpPr>
        <p:spPr>
          <a:xfrm>
            <a:off x="0" y="15319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2" name="Google Shape;912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3" name="Google Shape;913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4" name="Google Shape;914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5" name="Google Shape;915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6" name="Google Shape;916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7" name="Google Shape;917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8" name="Google Shape;918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9" name="Google Shape;919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0" name="Google Shape;920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1" name="Google Shape;921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2" name="Google Shape;922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3" name="Google Shape;923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4" name="Google Shape;924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5" name="Google Shape;925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6" name="Google Shape;926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7" name="Google Shape;927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8" name="Google Shape;928;p2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9" name="Google Shape;929;p24"/>
          <p:cNvSpPr/>
          <p:nvPr/>
        </p:nvSpPr>
        <p:spPr>
          <a:xfrm>
            <a:off x="457200" y="8461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0000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p24"/>
          <p:cNvSpPr/>
          <p:nvPr/>
        </p:nvSpPr>
        <p:spPr>
          <a:xfrm>
            <a:off x="457200" y="10747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0000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0000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p24"/>
          <p:cNvSpPr/>
          <p:nvPr/>
        </p:nvSpPr>
        <p:spPr>
          <a:xfrm>
            <a:off x="0" y="1303338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0000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p24"/>
          <p:cNvSpPr/>
          <p:nvPr/>
        </p:nvSpPr>
        <p:spPr>
          <a:xfrm>
            <a:off x="0" y="19891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3" name="Google Shape;933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4" name="Google Shape;934;p2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5" name="Google Shape;935;p24"/>
          <p:cNvSpPr/>
          <p:nvPr/>
        </p:nvSpPr>
        <p:spPr>
          <a:xfrm>
            <a:off x="0" y="9366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p2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7" name="Google Shape;937;p24"/>
          <p:cNvSpPr/>
          <p:nvPr/>
        </p:nvSpPr>
        <p:spPr>
          <a:xfrm>
            <a:off x="457200" y="8461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00000A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p2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9" name="Google Shape;939;p24"/>
          <p:cNvSpPr/>
          <p:nvPr/>
        </p:nvSpPr>
        <p:spPr>
          <a:xfrm>
            <a:off x="914400" y="9366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1" name="Google Shape;941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2" name="Google Shape;942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3" name="Google Shape;943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4" name="Google Shape;944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5" name="Google Shape;945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6" name="Google Shape;946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7" name="Google Shape;947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8" name="Google Shape;948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9" name="Google Shape;949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0" name="Google Shape;950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1" name="Google Shape;95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86391" y="1438922"/>
            <a:ext cx="993765" cy="631825"/>
          </a:xfrm>
          <a:prstGeom prst="rect">
            <a:avLst/>
          </a:prstGeom>
          <a:noFill/>
          <a:ln>
            <a:noFill/>
          </a:ln>
        </p:spPr>
      </p:pic>
      <p:sp>
        <p:nvSpPr>
          <p:cNvPr id="952" name="Google Shape;952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3" name="Google Shape;953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31004" y="3048000"/>
            <a:ext cx="1897996" cy="541338"/>
          </a:xfrm>
          <a:prstGeom prst="rect">
            <a:avLst/>
          </a:prstGeom>
          <a:noFill/>
          <a:ln>
            <a:noFill/>
          </a:ln>
        </p:spPr>
      </p:pic>
      <p:sp>
        <p:nvSpPr>
          <p:cNvPr id="954" name="Google Shape;954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5" name="Google Shape;955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24000" y="3962400"/>
            <a:ext cx="2333274" cy="541338"/>
          </a:xfrm>
          <a:prstGeom prst="rect">
            <a:avLst/>
          </a:prstGeom>
          <a:noFill/>
          <a:ln>
            <a:noFill/>
          </a:ln>
        </p:spPr>
      </p:pic>
      <p:sp>
        <p:nvSpPr>
          <p:cNvPr id="956" name="Google Shape;956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7" name="Google Shape;957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71600" y="4495800"/>
            <a:ext cx="4452540" cy="1020763"/>
          </a:xfrm>
          <a:prstGeom prst="rect">
            <a:avLst/>
          </a:prstGeom>
          <a:noFill/>
          <a:ln>
            <a:noFill/>
          </a:ln>
        </p:spPr>
      </p:pic>
      <p:sp>
        <p:nvSpPr>
          <p:cNvPr id="958" name="Google Shape;958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9" name="Google Shape;959;p2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71600" y="5539668"/>
            <a:ext cx="4010422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25"/>
          <p:cNvSpPr txBox="1"/>
          <p:nvPr>
            <p:ph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Numerical Integration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6" name="Google Shape;966;p25"/>
          <p:cNvSpPr txBox="1"/>
          <p:nvPr>
            <p:ph idx="1" type="body"/>
          </p:nvPr>
        </p:nvSpPr>
        <p:spPr>
          <a:xfrm>
            <a:off x="533400" y="13716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Compute the integral                     applying Simpson’s 1/3 rule for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4 and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6 with an accuracy to five decimal places.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Solution: 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ii) For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6,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7 sampling points given by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7" name="Google Shape;967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3/27/2020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968" name="Google Shape;968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B050"/>
                </a:solidFill>
              </a:rPr>
              <a:t>‹#›</a:t>
            </a:fld>
            <a:endParaRPr>
              <a:solidFill>
                <a:srgbClr val="00B050"/>
              </a:solidFill>
            </a:endParaRPr>
          </a:p>
        </p:txBody>
      </p:sp>
      <p:sp>
        <p:nvSpPr>
          <p:cNvPr id="969" name="Google Shape;969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970" name="Google Shape;97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52400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1" name="Google Shape;971;p25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2" name="Google Shape;972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3" name="Google Shape;973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4" name="Google Shape;974;p2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5" name="Google Shape;975;p25"/>
          <p:cNvSpPr/>
          <p:nvPr/>
        </p:nvSpPr>
        <p:spPr>
          <a:xfrm>
            <a:off x="0" y="13033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6" name="Google Shape;976;p25"/>
          <p:cNvSpPr/>
          <p:nvPr/>
        </p:nvSpPr>
        <p:spPr>
          <a:xfrm>
            <a:off x="0" y="15319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7" name="Google Shape;977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8" name="Google Shape;978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9" name="Google Shape;979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0" name="Google Shape;980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1" name="Google Shape;981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2" name="Google Shape;982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3" name="Google Shape;983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4" name="Google Shape;984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5" name="Google Shape;985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6" name="Google Shape;986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7" name="Google Shape;987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8" name="Google Shape;988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9" name="Google Shape;989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0" name="Google Shape;990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1" name="Google Shape;991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2" name="Google Shape;992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3" name="Google Shape;993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4" name="Google Shape;994;p2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5" name="Google Shape;995;p25"/>
          <p:cNvSpPr/>
          <p:nvPr/>
        </p:nvSpPr>
        <p:spPr>
          <a:xfrm>
            <a:off x="457200" y="8461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0000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6" name="Google Shape;996;p25"/>
          <p:cNvSpPr/>
          <p:nvPr/>
        </p:nvSpPr>
        <p:spPr>
          <a:xfrm>
            <a:off x="457200" y="10747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0000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0000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7" name="Google Shape;997;p25"/>
          <p:cNvSpPr/>
          <p:nvPr/>
        </p:nvSpPr>
        <p:spPr>
          <a:xfrm>
            <a:off x="0" y="1303338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0000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8" name="Google Shape;998;p25"/>
          <p:cNvSpPr/>
          <p:nvPr/>
        </p:nvSpPr>
        <p:spPr>
          <a:xfrm>
            <a:off x="0" y="19891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9" name="Google Shape;999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0" name="Google Shape;1000;p2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1" name="Google Shape;1001;p25"/>
          <p:cNvSpPr/>
          <p:nvPr/>
        </p:nvSpPr>
        <p:spPr>
          <a:xfrm>
            <a:off x="0" y="9366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p2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3" name="Google Shape;1003;p25"/>
          <p:cNvSpPr/>
          <p:nvPr/>
        </p:nvSpPr>
        <p:spPr>
          <a:xfrm>
            <a:off x="457200" y="8461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00000A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4" name="Google Shape;1004;p2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5" name="Google Shape;1005;p25"/>
          <p:cNvSpPr/>
          <p:nvPr/>
        </p:nvSpPr>
        <p:spPr>
          <a:xfrm>
            <a:off x="914400" y="9366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6" name="Google Shape;1006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7" name="Google Shape;1007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8" name="Google Shape;1008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9" name="Google Shape;1009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0" name="Google Shape;1010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1" name="Google Shape;1011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2" name="Google Shape;1012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3" name="Google Shape;1013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4" name="Google Shape;1014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5" name="Google Shape;1015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6" name="Google Shape;1016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7" name="Google Shape;101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86391" y="1438922"/>
            <a:ext cx="993765" cy="63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8" name="Google Shape;1018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9" name="Google Shape;1019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27288" y="2582862"/>
            <a:ext cx="1916112" cy="541338"/>
          </a:xfrm>
          <a:prstGeom prst="rect">
            <a:avLst/>
          </a:prstGeom>
          <a:noFill/>
          <a:ln>
            <a:noFill/>
          </a:ln>
        </p:spPr>
      </p:pic>
      <p:sp>
        <p:nvSpPr>
          <p:cNvPr id="1020" name="Google Shape;1020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1" name="Google Shape;1021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57763" y="3192462"/>
            <a:ext cx="2281237" cy="541338"/>
          </a:xfrm>
          <a:prstGeom prst="rect">
            <a:avLst/>
          </a:prstGeom>
          <a:noFill/>
          <a:ln>
            <a:noFill/>
          </a:ln>
        </p:spPr>
      </p:pic>
      <p:sp>
        <p:nvSpPr>
          <p:cNvPr id="1022" name="Google Shape;1022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3" name="Google Shape;1023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4" name="Google Shape;1024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5" name="Google Shape;1025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00200" y="3810000"/>
            <a:ext cx="5158827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"/>
          <p:cNvSpPr txBox="1"/>
          <p:nvPr>
            <p:ph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Numerical Integration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" name="Google Shape;51;p3"/>
          <p:cNvSpPr txBox="1"/>
          <p:nvPr>
            <p:ph idx="1" type="body"/>
          </p:nvPr>
        </p:nvSpPr>
        <p:spPr>
          <a:xfrm>
            <a:off x="533400" y="13716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Numerical Integration?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need to seek the help of numerical integration techniques in the following situations:</a:t>
            </a:r>
            <a:endParaRPr/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 don’t possess closed form solutions. Example: </a:t>
            </a:r>
            <a:endParaRPr/>
          </a:p>
          <a:p>
            <a: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Closed form solutions exist but these solutions are complex and difficult to use for calculations.</a:t>
            </a:r>
            <a:endParaRPr/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for variables are available in the form of a table, but no mathematical relationship between them is known.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Google Shape;52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3/27/2020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53" name="Google Shape;53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B050"/>
                </a:solidFill>
              </a:rPr>
              <a:t>‹#›</a:t>
            </a:fld>
            <a:endParaRPr>
              <a:solidFill>
                <a:srgbClr val="00B050"/>
              </a:solidFill>
            </a:endParaRPr>
          </a:p>
        </p:txBody>
      </p:sp>
      <p:sp>
        <p:nvSpPr>
          <p:cNvPr id="54" name="Google Shape;54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55" name="Google Shape;5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Google Shape;56;p3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p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" name="Google Shape;5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86307" y="2162235"/>
            <a:ext cx="1487487" cy="68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"/>
          <p:cNvSpPr txBox="1"/>
          <p:nvPr>
            <p:ph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Numerical Integration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4"/>
          <p:cNvSpPr txBox="1"/>
          <p:nvPr>
            <p:ph idx="1" type="body"/>
          </p:nvPr>
        </p:nvSpPr>
        <p:spPr>
          <a:xfrm>
            <a:off x="533400" y="13716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TRAPEZOIDAL RULE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(Two-point formula)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trapezoidal rule is the first and the simplest of the Newton-Cotes formulae.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it is a </a:t>
            </a: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point formula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it uses the first order interpolation polynomial p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for approximating the function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and assumes 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=a and 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=b.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illustrated in the following figure.</a:t>
            </a:r>
            <a:endParaRPr/>
          </a:p>
        </p:txBody>
      </p:sp>
      <p:sp>
        <p:nvSpPr>
          <p:cNvPr id="66" name="Google Shape;6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3/27/2020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67" name="Google Shape;67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B050"/>
                </a:solidFill>
              </a:rPr>
              <a:t>‹#›</a:t>
            </a:fld>
            <a:endParaRPr>
              <a:solidFill>
                <a:srgbClr val="00B050"/>
              </a:solidFill>
            </a:endParaRPr>
          </a:p>
        </p:txBody>
      </p:sp>
      <p:sp>
        <p:nvSpPr>
          <p:cNvPr id="68" name="Google Shape;68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69" name="Google Shape;6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" name="Google Shape;70;p4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" name="Google Shape;71;p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2" name="Google Shape;72;p4"/>
          <p:cNvGrpSpPr/>
          <p:nvPr/>
        </p:nvGrpSpPr>
        <p:grpSpPr>
          <a:xfrm>
            <a:off x="2057400" y="3031011"/>
            <a:ext cx="5334000" cy="3217389"/>
            <a:chOff x="2388" y="3688"/>
            <a:chExt cx="7692" cy="4640"/>
          </a:xfrm>
        </p:grpSpPr>
        <p:sp>
          <p:nvSpPr>
            <p:cNvPr id="73" name="Google Shape;73;p4"/>
            <p:cNvSpPr/>
            <p:nvPr/>
          </p:nvSpPr>
          <p:spPr>
            <a:xfrm>
              <a:off x="2388" y="3688"/>
              <a:ext cx="7692" cy="46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4" name="Google Shape;74;p4"/>
            <p:cNvGrpSpPr/>
            <p:nvPr/>
          </p:nvGrpSpPr>
          <p:grpSpPr>
            <a:xfrm>
              <a:off x="2880" y="4116"/>
              <a:ext cx="6669" cy="4128"/>
              <a:chOff x="3252" y="4752"/>
              <a:chExt cx="6669" cy="4128"/>
            </a:xfrm>
          </p:grpSpPr>
          <p:cxnSp>
            <p:nvCxnSpPr>
              <p:cNvPr id="75" name="Google Shape;75;p4"/>
              <p:cNvCxnSpPr/>
              <p:nvPr/>
            </p:nvCxnSpPr>
            <p:spPr>
              <a:xfrm flipH="1" rot="10800000">
                <a:off x="3803" y="7812"/>
                <a:ext cx="5269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76" name="Google Shape;76;p4"/>
              <p:cNvCxnSpPr/>
              <p:nvPr/>
            </p:nvCxnSpPr>
            <p:spPr>
              <a:xfrm flipH="1" rot="10800000">
                <a:off x="3803" y="4752"/>
                <a:ext cx="1" cy="306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77" name="Google Shape;77;p4"/>
              <p:cNvSpPr/>
              <p:nvPr/>
            </p:nvSpPr>
            <p:spPr>
              <a:xfrm>
                <a:off x="4128" y="5760"/>
                <a:ext cx="3803" cy="1536"/>
              </a:xfrm>
              <a:custGeom>
                <a:rect b="b" l="l" r="r" t="t"/>
                <a:pathLst>
                  <a:path extrusionOk="0" h="1610" w="3803">
                    <a:moveTo>
                      <a:pt x="0" y="1610"/>
                    </a:moveTo>
                    <a:cubicBezTo>
                      <a:pt x="198" y="1203"/>
                      <a:pt x="396" y="796"/>
                      <a:pt x="756" y="542"/>
                    </a:cubicBezTo>
                    <a:cubicBezTo>
                      <a:pt x="1116" y="288"/>
                      <a:pt x="1652" y="172"/>
                      <a:pt x="2160" y="86"/>
                    </a:cubicBezTo>
                    <a:cubicBezTo>
                      <a:pt x="2668" y="0"/>
                      <a:pt x="3529" y="36"/>
                      <a:pt x="3803" y="26"/>
                    </a:cubicBez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4"/>
              <p:cNvSpPr/>
              <p:nvPr/>
            </p:nvSpPr>
            <p:spPr>
              <a:xfrm>
                <a:off x="5016" y="5808"/>
                <a:ext cx="1968" cy="2004"/>
              </a:xfrm>
              <a:prstGeom prst="flowChartManualInput">
                <a:avLst/>
              </a:prstGeom>
              <a:solidFill>
                <a:srgbClr val="7F7F7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4"/>
              <p:cNvSpPr txBox="1"/>
              <p:nvPr/>
            </p:nvSpPr>
            <p:spPr>
              <a:xfrm>
                <a:off x="4704" y="7800"/>
                <a:ext cx="744" cy="528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Times New Roman"/>
                  <a:buNone/>
                </a:pPr>
                <a:r>
                  <a:rPr b="0" i="1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x</a:t>
                </a:r>
                <a:r>
                  <a:rPr b="0" baseline="-25000" i="0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0</a:t>
                </a:r>
                <a:r>
                  <a:rPr b="0" i="1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= a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4"/>
              <p:cNvSpPr txBox="1"/>
              <p:nvPr/>
            </p:nvSpPr>
            <p:spPr>
              <a:xfrm>
                <a:off x="3252" y="4992"/>
                <a:ext cx="660" cy="528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Times New Roman"/>
                  <a:buNone/>
                </a:pPr>
                <a:r>
                  <a:rPr b="0" i="1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</a:t>
                </a:r>
                <a:r>
                  <a:rPr b="0" i="0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(</a:t>
                </a:r>
                <a:r>
                  <a:rPr b="0" i="1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x</a:t>
                </a:r>
                <a:r>
                  <a:rPr b="0" i="0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4"/>
              <p:cNvSpPr txBox="1"/>
              <p:nvPr/>
            </p:nvSpPr>
            <p:spPr>
              <a:xfrm>
                <a:off x="7896" y="5616"/>
                <a:ext cx="660" cy="528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Times New Roman"/>
                  <a:buNone/>
                </a:pPr>
                <a:r>
                  <a:rPr b="0" i="1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</a:t>
                </a:r>
                <a:r>
                  <a:rPr b="0" i="0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(</a:t>
                </a:r>
                <a:r>
                  <a:rPr b="0" i="1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x</a:t>
                </a:r>
                <a:r>
                  <a:rPr b="0" i="0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4"/>
              <p:cNvSpPr txBox="1"/>
              <p:nvPr/>
            </p:nvSpPr>
            <p:spPr>
              <a:xfrm>
                <a:off x="4524" y="5916"/>
                <a:ext cx="600" cy="528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Times New Roman"/>
                  <a:buNone/>
                </a:pPr>
                <a:r>
                  <a:rPr b="0" i="1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</a:t>
                </a:r>
                <a:r>
                  <a:rPr b="0" i="0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(</a:t>
                </a:r>
                <a:r>
                  <a:rPr b="0" i="1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r>
                  <a:rPr b="0" i="0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4"/>
              <p:cNvSpPr txBox="1"/>
              <p:nvPr/>
            </p:nvSpPr>
            <p:spPr>
              <a:xfrm>
                <a:off x="6660" y="5424"/>
                <a:ext cx="600" cy="528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Times New Roman"/>
                  <a:buNone/>
                </a:pPr>
                <a:r>
                  <a:rPr b="0" i="1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</a:t>
                </a:r>
                <a:r>
                  <a:rPr b="0" i="0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(</a:t>
                </a:r>
                <a:r>
                  <a:rPr b="0" i="1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</a:t>
                </a:r>
                <a:r>
                  <a:rPr b="0" i="0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4" name="Google Shape;84;p4"/>
              <p:cNvCxnSpPr/>
              <p:nvPr/>
            </p:nvCxnSpPr>
            <p:spPr>
              <a:xfrm flipH="1" rot="10800000">
                <a:off x="4284" y="5532"/>
                <a:ext cx="4008" cy="84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5" name="Google Shape;85;p4"/>
              <p:cNvSpPr txBox="1"/>
              <p:nvPr/>
            </p:nvSpPr>
            <p:spPr>
              <a:xfrm>
                <a:off x="7836" y="5184"/>
                <a:ext cx="816" cy="528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Times New Roman"/>
                  <a:buNone/>
                </a:pPr>
                <a:r>
                  <a:rPr b="0" i="1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</a:t>
                </a:r>
                <a:r>
                  <a:rPr b="0" baseline="-25000" i="1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r>
                  <a:rPr b="0" i="0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(</a:t>
                </a:r>
                <a:r>
                  <a:rPr b="0" i="1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x</a:t>
                </a:r>
                <a:r>
                  <a:rPr b="0" i="0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4"/>
              <p:cNvSpPr txBox="1"/>
              <p:nvPr/>
            </p:nvSpPr>
            <p:spPr>
              <a:xfrm>
                <a:off x="6912" y="6504"/>
                <a:ext cx="3009" cy="798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4"/>
              <p:cNvSpPr txBox="1"/>
              <p:nvPr/>
            </p:nvSpPr>
            <p:spPr>
              <a:xfrm>
                <a:off x="6516" y="7800"/>
                <a:ext cx="744" cy="528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Times New Roman"/>
                  <a:buNone/>
                </a:pPr>
                <a:r>
                  <a:rPr b="0" i="1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x</a:t>
                </a:r>
                <a:r>
                  <a:rPr b="0" baseline="-25000" i="0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r>
                  <a:rPr b="0" i="1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= b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4"/>
              <p:cNvSpPr txBox="1"/>
              <p:nvPr/>
            </p:nvSpPr>
            <p:spPr>
              <a:xfrm>
                <a:off x="8460" y="7789"/>
                <a:ext cx="468" cy="528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Times New Roman"/>
                  <a:buNone/>
                </a:pPr>
                <a:r>
                  <a:rPr b="0" i="1" lang="en-US" sz="1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x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4"/>
              <p:cNvSpPr txBox="1"/>
              <p:nvPr/>
            </p:nvSpPr>
            <p:spPr>
              <a:xfrm>
                <a:off x="4111" y="8352"/>
                <a:ext cx="4473" cy="528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Times New Roman"/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Fig.: Representation of trapezoidal rule</a:t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0" name="Google Shape;90;p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000" y="4487862"/>
            <a:ext cx="2408399" cy="54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/>
          <p:nvPr>
            <p:ph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Numerical Integration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5"/>
          <p:cNvSpPr txBox="1"/>
          <p:nvPr>
            <p:ph idx="1" type="body"/>
          </p:nvPr>
        </p:nvSpPr>
        <p:spPr>
          <a:xfrm>
            <a:off x="533400" y="13716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TRAPEZOIDAL RULE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(Two-point formula)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Newton-Gregory forward formula (polynomial):</a:t>
            </a:r>
            <a:endParaRPr/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Where,</a:t>
            </a:r>
            <a:endParaRPr/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3/27/2020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100" name="Google Shape;100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B050"/>
                </a:solidFill>
              </a:rPr>
              <a:t>‹#›</a:t>
            </a:fld>
            <a:endParaRPr>
              <a:solidFill>
                <a:srgbClr val="00B050"/>
              </a:solidFill>
            </a:endParaRPr>
          </a:p>
        </p:txBody>
      </p:sp>
      <p:sp>
        <p:nvSpPr>
          <p:cNvPr id="101" name="Google Shape;10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102" name="Google Shape;10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5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" name="Google Shape;104;p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99770" y="2111375"/>
            <a:ext cx="5158230" cy="86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57400" y="3352800"/>
            <a:ext cx="990600" cy="568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57400" y="4009334"/>
            <a:ext cx="1113554" cy="334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981200" y="4495800"/>
            <a:ext cx="1034677" cy="334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905000" y="4953000"/>
            <a:ext cx="2739808" cy="33406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5"/>
          <p:cNvSpPr/>
          <p:nvPr/>
        </p:nvSpPr>
        <p:spPr>
          <a:xfrm>
            <a:off x="457200" y="8461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0000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"/>
          <p:cNvSpPr/>
          <p:nvPr/>
        </p:nvSpPr>
        <p:spPr>
          <a:xfrm>
            <a:off x="457200" y="10747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0000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00000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"/>
          <p:cNvSpPr/>
          <p:nvPr/>
        </p:nvSpPr>
        <p:spPr>
          <a:xfrm>
            <a:off x="0" y="13033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5"/>
          <p:cNvSpPr/>
          <p:nvPr/>
        </p:nvSpPr>
        <p:spPr>
          <a:xfrm>
            <a:off x="0" y="15319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Numerical Integration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6"/>
          <p:cNvSpPr txBox="1"/>
          <p:nvPr>
            <p:ph idx="1" type="body"/>
          </p:nvPr>
        </p:nvSpPr>
        <p:spPr>
          <a:xfrm>
            <a:off x="533400" y="13716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TRAPEZOIDAL RULE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(Two-point formula)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consists of the first two term T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T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Therefore, the integral for trapezoidal rule is given by:</a:t>
            </a:r>
            <a:endParaRPr/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expressed in terms of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we need to use the following transformation:</a:t>
            </a:r>
            <a:endParaRPr/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3/27/2020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124" name="Google Shape;12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B050"/>
                </a:solidFill>
              </a:rPr>
              <a:t>‹#›</a:t>
            </a:fld>
            <a:endParaRPr>
              <a:solidFill>
                <a:srgbClr val="00B050"/>
              </a:solidFill>
            </a:endParaRPr>
          </a:p>
        </p:txBody>
      </p:sp>
      <p:sp>
        <p:nvSpPr>
          <p:cNvPr id="125" name="Google Shape;125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126" name="Google Shape;12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52400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6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6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6"/>
          <p:cNvSpPr/>
          <p:nvPr/>
        </p:nvSpPr>
        <p:spPr>
          <a:xfrm>
            <a:off x="0" y="13033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6"/>
          <p:cNvSpPr/>
          <p:nvPr/>
        </p:nvSpPr>
        <p:spPr>
          <a:xfrm>
            <a:off x="0" y="15319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6400" y="2416174"/>
            <a:ext cx="3983234" cy="70802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28800" y="4038600"/>
            <a:ext cx="1143000" cy="65582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71600" y="4876800"/>
            <a:ext cx="1863263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 txBox="1"/>
          <p:nvPr>
            <p:ph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Numerical Integration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7"/>
          <p:cNvSpPr txBox="1"/>
          <p:nvPr>
            <p:ph idx="1" type="body"/>
          </p:nvPr>
        </p:nvSpPr>
        <p:spPr>
          <a:xfrm>
            <a:off x="533400" y="13716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TRAPEZOIDAL RULE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(Two-point formula)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	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	and 	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At 	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	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)/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)/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At 	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	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)/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)/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Then,</a:t>
            </a:r>
            <a:endParaRPr/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endParaRPr/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3/27/2020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147" name="Google Shape;147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B050"/>
                </a:solidFill>
              </a:rPr>
              <a:t>‹#›</a:t>
            </a:fld>
            <a:endParaRPr>
              <a:solidFill>
                <a:srgbClr val="00B050"/>
              </a:solidFill>
            </a:endParaRPr>
          </a:p>
        </p:txBody>
      </p:sp>
      <p:sp>
        <p:nvSpPr>
          <p:cNvPr id="148" name="Google Shape;1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149" name="Google Shape;14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52400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7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1" name="Google Shape;151;p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7"/>
          <p:cNvSpPr/>
          <p:nvPr/>
        </p:nvSpPr>
        <p:spPr>
          <a:xfrm>
            <a:off x="0" y="13033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7"/>
          <p:cNvSpPr/>
          <p:nvPr/>
        </p:nvSpPr>
        <p:spPr>
          <a:xfrm>
            <a:off x="0" y="15319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1600" y="3657600"/>
            <a:ext cx="3387736" cy="70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47800" y="4648200"/>
            <a:ext cx="3240771" cy="78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"/>
          <p:cNvSpPr txBox="1"/>
          <p:nvPr>
            <p:ph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Numerical Integration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8"/>
          <p:cNvSpPr txBox="1"/>
          <p:nvPr>
            <p:ph idx="1" type="body"/>
          </p:nvPr>
        </p:nvSpPr>
        <p:spPr>
          <a:xfrm>
            <a:off x="533400" y="13716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TRAPEZOIDAL RULE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(Two-point formula)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	 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Therefore, </a:t>
            </a:r>
            <a:endParaRPr/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area is the product of width of the segment 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and average height of the points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and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.</a:t>
            </a:r>
            <a:endParaRPr/>
          </a:p>
        </p:txBody>
      </p:sp>
      <p:sp>
        <p:nvSpPr>
          <p:cNvPr id="170" name="Google Shape;170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3/27/2020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171" name="Google Shape;171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B050"/>
                </a:solidFill>
              </a:rPr>
              <a:t>‹#›</a:t>
            </a:fld>
            <a:endParaRPr>
              <a:solidFill>
                <a:srgbClr val="00B050"/>
              </a:solidFill>
            </a:endParaRPr>
          </a:p>
        </p:txBody>
      </p:sp>
      <p:sp>
        <p:nvSpPr>
          <p:cNvPr id="172" name="Google Shape;17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173" name="Google Shape;17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52400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Google Shape;174;p8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5" name="Google Shape;175;p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8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8"/>
          <p:cNvSpPr/>
          <p:nvPr/>
        </p:nvSpPr>
        <p:spPr>
          <a:xfrm>
            <a:off x="0" y="13033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8"/>
          <p:cNvSpPr/>
          <p:nvPr/>
        </p:nvSpPr>
        <p:spPr>
          <a:xfrm>
            <a:off x="0" y="15319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1600" y="2414896"/>
            <a:ext cx="4953000" cy="1743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"/>
          <p:cNvSpPr txBox="1"/>
          <p:nvPr>
            <p:ph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Numerical Integration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9"/>
          <p:cNvSpPr txBox="1"/>
          <p:nvPr>
            <p:ph idx="1" type="body"/>
          </p:nvPr>
        </p:nvSpPr>
        <p:spPr>
          <a:xfrm>
            <a:off x="533400" y="13716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Evaluate the integral		                      for the intervals (i) (1, 2) and (ii) (1, 1.5).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Solution: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(i)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Here, a = 1 and b = 2, and h = b - a = 2 - 1 = 1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Therefore,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(ii) 	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Here, a=1 and b=1.5, and h=b-a=1.5-1=0.5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3/27/2020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195" name="Google Shape;195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B050"/>
                </a:solidFill>
              </a:rPr>
              <a:t>‹#›</a:t>
            </a:fld>
            <a:endParaRPr>
              <a:solidFill>
                <a:srgbClr val="00B050"/>
              </a:solidFill>
            </a:endParaRPr>
          </a:p>
        </p:txBody>
      </p:sp>
      <p:sp>
        <p:nvSpPr>
          <p:cNvPr id="196" name="Google Shape;196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197" name="Google Shape;19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52400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8" name="Google Shape;198;p9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9" name="Google Shape;199;p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9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9"/>
          <p:cNvSpPr/>
          <p:nvPr/>
        </p:nvSpPr>
        <p:spPr>
          <a:xfrm>
            <a:off x="0" y="13033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9"/>
          <p:cNvSpPr/>
          <p:nvPr/>
        </p:nvSpPr>
        <p:spPr>
          <a:xfrm>
            <a:off x="0" y="15319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2850" y="1460007"/>
            <a:ext cx="1524002" cy="737577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04999" y="2354262"/>
            <a:ext cx="2132207" cy="541338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05000" y="3657600"/>
            <a:ext cx="1973120" cy="541338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38754" y="4868862"/>
            <a:ext cx="3266646" cy="617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2014-09-22T15:27:45Z</dcterms:created>
  <dc:creator>user</dc:creator>
</cp:coreProperties>
</file>