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9" roundtripDataSignature="AMtx7miqNcR7U7vPfSqyjfjwCrtH/rND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1E0CF3-CD6A-433A-B761-C244F1418338}">
  <a:tblStyle styleId="{381E0CF3-CD6A-433A-B761-C244F141833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6" name="Google Shape;20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3" name="Google Shape;233;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4" name="Google Shape;26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7" name="Google Shape;29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2" name="Google Shape;332;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5" name="Google Shape;365;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9" name="Google Shape;40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0" name="Google Shape;41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8" name="Google Shape;458;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3" name="Google Shape;50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5" name="Google Shape;54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 name="Google Shape;3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5" name="Google Shape;595;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0" name="Google Shape;64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0" name="Google Shape;69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40" name="Google Shape;74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3" name="Google Shape;79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4" name="Google Shape;794;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7" name="Google Shape;84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8" name="Google Shape;84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7" name="Google Shape;90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2" name="Google Shape;97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3" name="Google Shape;973;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81" name="Google Shape;108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1" name="Google Shape;114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2" name="Google Shape;1142;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 name="Google Shape;4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3" name="Google Shape;120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4" name="Google Shape;120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2" name="Shape 1262"/>
        <p:cNvGrpSpPr/>
        <p:nvPr/>
      </p:nvGrpSpPr>
      <p:grpSpPr>
        <a:xfrm>
          <a:off x="0" y="0"/>
          <a:ext cx="0" cy="0"/>
          <a:chOff x="0" y="0"/>
          <a:chExt cx="0" cy="0"/>
        </a:xfrm>
      </p:grpSpPr>
      <p:sp>
        <p:nvSpPr>
          <p:cNvPr id="1263" name="Google Shape;12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4" name="Google Shape;126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5" name="Google Shape;126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9" name="Google Shape;1329;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30" name="Google Shape;1330;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8" name="Google Shape;139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99" name="Google Shape;139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4" name="Google Shape;147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75" name="Google Shape;147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4" name="Google Shape;155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55" name="Google Shape;155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6" name="Shape 1636"/>
        <p:cNvGrpSpPr/>
        <p:nvPr/>
      </p:nvGrpSpPr>
      <p:grpSpPr>
        <a:xfrm>
          <a:off x="0" y="0"/>
          <a:ext cx="0" cy="0"/>
          <a:chOff x="0" y="0"/>
          <a:chExt cx="0" cy="0"/>
        </a:xfrm>
      </p:grpSpPr>
      <p:sp>
        <p:nvSpPr>
          <p:cNvPr id="1637" name="Google Shape;163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8" name="Google Shape;163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9" name="Google Shape;1639;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6" name="Google Shape;1726;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7" name="Google Shape;172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8" name="Google Shape;181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9" name="Google Shape;1819;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6" name="Google Shape;190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7" name="Google Shape;190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 name="Google Shape;6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 name="Google Shape;6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7" name="Google Shape;198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8" name="Google Shape;1988;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1" name="Shape 2071"/>
        <p:cNvGrpSpPr/>
        <p:nvPr/>
      </p:nvGrpSpPr>
      <p:grpSpPr>
        <a:xfrm>
          <a:off x="0" y="0"/>
          <a:ext cx="0" cy="0"/>
          <a:chOff x="0" y="0"/>
          <a:chExt cx="0" cy="0"/>
        </a:xfrm>
      </p:grpSpPr>
      <p:sp>
        <p:nvSpPr>
          <p:cNvPr id="2072" name="Google Shape;207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3" name="Google Shape;207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74" name="Google Shape;2074;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8" name="Google Shape;215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59" name="Google Shape;215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8" name="Shape 2238"/>
        <p:cNvGrpSpPr/>
        <p:nvPr/>
      </p:nvGrpSpPr>
      <p:grpSpPr>
        <a:xfrm>
          <a:off x="0" y="0"/>
          <a:ext cx="0" cy="0"/>
          <a:chOff x="0" y="0"/>
          <a:chExt cx="0" cy="0"/>
        </a:xfrm>
      </p:grpSpPr>
      <p:sp>
        <p:nvSpPr>
          <p:cNvPr id="2239" name="Google Shape;223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0" name="Google Shape;224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41" name="Google Shape;2241;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5" name="Google Shape;232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26" name="Google Shape;2326;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5" name="Shape 2405"/>
        <p:cNvGrpSpPr/>
        <p:nvPr/>
      </p:nvGrpSpPr>
      <p:grpSpPr>
        <a:xfrm>
          <a:off x="0" y="0"/>
          <a:ext cx="0" cy="0"/>
          <a:chOff x="0" y="0"/>
          <a:chExt cx="0" cy="0"/>
        </a:xfrm>
      </p:grpSpPr>
      <p:sp>
        <p:nvSpPr>
          <p:cNvPr id="2406" name="Google Shape;240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7" name="Google Shape;240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08" name="Google Shape;240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7" name="Shape 2487"/>
        <p:cNvGrpSpPr/>
        <p:nvPr/>
      </p:nvGrpSpPr>
      <p:grpSpPr>
        <a:xfrm>
          <a:off x="0" y="0"/>
          <a:ext cx="0" cy="0"/>
          <a:chOff x="0" y="0"/>
          <a:chExt cx="0" cy="0"/>
        </a:xfrm>
      </p:grpSpPr>
      <p:sp>
        <p:nvSpPr>
          <p:cNvPr id="2488" name="Google Shape;248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9" name="Google Shape;248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90" name="Google Shape;2490;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4" name="Shape 2574"/>
        <p:cNvGrpSpPr/>
        <p:nvPr/>
      </p:nvGrpSpPr>
      <p:grpSpPr>
        <a:xfrm>
          <a:off x="0" y="0"/>
          <a:ext cx="0" cy="0"/>
          <a:chOff x="0" y="0"/>
          <a:chExt cx="0" cy="0"/>
        </a:xfrm>
      </p:grpSpPr>
      <p:sp>
        <p:nvSpPr>
          <p:cNvPr id="2575" name="Google Shape;257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6" name="Google Shape;2576;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77" name="Google Shape;2577;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0" name="Shape 2660"/>
        <p:cNvGrpSpPr/>
        <p:nvPr/>
      </p:nvGrpSpPr>
      <p:grpSpPr>
        <a:xfrm>
          <a:off x="0" y="0"/>
          <a:ext cx="0" cy="0"/>
          <a:chOff x="0" y="0"/>
          <a:chExt cx="0" cy="0"/>
        </a:xfrm>
      </p:grpSpPr>
      <p:sp>
        <p:nvSpPr>
          <p:cNvPr id="2661" name="Google Shape;266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2" name="Google Shape;266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63" name="Google Shape;266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5" name="Shape 2745"/>
        <p:cNvGrpSpPr/>
        <p:nvPr/>
      </p:nvGrpSpPr>
      <p:grpSpPr>
        <a:xfrm>
          <a:off x="0" y="0"/>
          <a:ext cx="0" cy="0"/>
          <a:chOff x="0" y="0"/>
          <a:chExt cx="0" cy="0"/>
        </a:xfrm>
      </p:grpSpPr>
      <p:sp>
        <p:nvSpPr>
          <p:cNvPr id="2746" name="Google Shape;274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7" name="Google Shape;274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48" name="Google Shape;2748;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 name="Google Shape;8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2" name="Google Shape;283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33" name="Google Shape;2833;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3" name="Shape 2913"/>
        <p:cNvGrpSpPr/>
        <p:nvPr/>
      </p:nvGrpSpPr>
      <p:grpSpPr>
        <a:xfrm>
          <a:off x="0" y="0"/>
          <a:ext cx="0" cy="0"/>
          <a:chOff x="0" y="0"/>
          <a:chExt cx="0" cy="0"/>
        </a:xfrm>
      </p:grpSpPr>
      <p:sp>
        <p:nvSpPr>
          <p:cNvPr id="2914" name="Google Shape;291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5" name="Google Shape;2915;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16" name="Google Shape;2916;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6" name="Shape 2996"/>
        <p:cNvGrpSpPr/>
        <p:nvPr/>
      </p:nvGrpSpPr>
      <p:grpSpPr>
        <a:xfrm>
          <a:off x="0" y="0"/>
          <a:ext cx="0" cy="0"/>
          <a:chOff x="0" y="0"/>
          <a:chExt cx="0" cy="0"/>
        </a:xfrm>
      </p:grpSpPr>
      <p:sp>
        <p:nvSpPr>
          <p:cNvPr id="2997" name="Google Shape;299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8" name="Google Shape;299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99" name="Google Shape;2999;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1" name="Google Shape;10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2" name="Google Shape;13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0" name="Google Shape;18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 name="Shape 15"/>
        <p:cNvGrpSpPr/>
        <p:nvPr/>
      </p:nvGrpSpPr>
      <p:grpSpPr>
        <a:xfrm>
          <a:off x="0" y="0"/>
          <a:ext cx="0" cy="0"/>
          <a:chOff x="0" y="0"/>
          <a:chExt cx="0" cy="0"/>
        </a:xfrm>
      </p:grpSpPr>
      <p:sp>
        <p:nvSpPr>
          <p:cNvPr id="16" name="Google Shape;16;p5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 name="Google Shape;17;p5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JU Mon eps.tif" id="13" name="Google Shape;13;p53"/>
          <p:cNvPicPr preferRelativeResize="0"/>
          <p:nvPr/>
        </p:nvPicPr>
        <p:blipFill rotWithShape="1">
          <a:blip r:embed="rId2">
            <a:alphaModFix/>
          </a:blip>
          <a:srcRect b="0" l="0" r="0" t="0"/>
          <a:stretch/>
        </p:blipFill>
        <p:spPr>
          <a:xfrm>
            <a:off x="381000" y="228600"/>
            <a:ext cx="917067" cy="1135254"/>
          </a:xfrm>
          <a:prstGeom prst="rect">
            <a:avLst/>
          </a:prstGeom>
          <a:noFill/>
          <a:ln>
            <a:noFill/>
          </a:ln>
        </p:spPr>
      </p:pic>
      <p:sp>
        <p:nvSpPr>
          <p:cNvPr id="14" name="Google Shape;14;p53"/>
          <p:cNvSpPr txBox="1"/>
          <p:nvPr/>
        </p:nvSpPr>
        <p:spPr>
          <a:xfrm>
            <a:off x="2133600" y="685800"/>
            <a:ext cx="57150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Indexing and Hashing</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5.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32.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5.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4.png"/><Relationship Id="rId9"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1.pn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34.png"/><Relationship Id="rId5"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29.png"/><Relationship Id="rId5"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48.png"/><Relationship Id="rId5" Type="http://schemas.openxmlformats.org/officeDocument/2006/relationships/image" Target="../media/image47.png"/><Relationship Id="rId6"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38.png"/><Relationship Id="rId5" Type="http://schemas.openxmlformats.org/officeDocument/2006/relationships/image" Target="../media/image43.png"/><Relationship Id="rId6" Type="http://schemas.openxmlformats.org/officeDocument/2006/relationships/image" Target="../media/image54.png"/><Relationship Id="rId7" Type="http://schemas.openxmlformats.org/officeDocument/2006/relationships/image" Target="../media/image45.png"/><Relationship Id="rId8"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49.png"/><Relationship Id="rId5"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52.png"/><Relationship Id="rId5" Type="http://schemas.openxmlformats.org/officeDocument/2006/relationships/image" Target="../media/image56.png"/><Relationship Id="rId6"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51.png"/><Relationship Id="rId5" Type="http://schemas.openxmlformats.org/officeDocument/2006/relationships/image" Target="../media/image65.png"/><Relationship Id="rId6" Type="http://schemas.openxmlformats.org/officeDocument/2006/relationships/image" Target="../media/image50.png"/><Relationship Id="rId7" Type="http://schemas.openxmlformats.org/officeDocument/2006/relationships/image" Target="../media/image53.png"/><Relationship Id="rId8" Type="http://schemas.openxmlformats.org/officeDocument/2006/relationships/image" Target="../media/image5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51.png"/><Relationship Id="rId5" Type="http://schemas.openxmlformats.org/officeDocument/2006/relationships/image" Target="../media/image68.png"/><Relationship Id="rId6" Type="http://schemas.openxmlformats.org/officeDocument/2006/relationships/image" Target="../media/image57.png"/><Relationship Id="rId7" Type="http://schemas.openxmlformats.org/officeDocument/2006/relationships/image" Target="../media/image62.png"/><Relationship Id="rId8" Type="http://schemas.openxmlformats.org/officeDocument/2006/relationships/image" Target="../media/image6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51.png"/><Relationship Id="rId5" Type="http://schemas.openxmlformats.org/officeDocument/2006/relationships/image" Target="../media/image61.png"/><Relationship Id="rId6" Type="http://schemas.openxmlformats.org/officeDocument/2006/relationships/image" Target="../media/image76.png"/><Relationship Id="rId7" Type="http://schemas.openxmlformats.org/officeDocument/2006/relationships/image" Target="../media/image78.png"/><Relationship Id="rId8" Type="http://schemas.openxmlformats.org/officeDocument/2006/relationships/image" Target="../media/image9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51.png"/><Relationship Id="rId5" Type="http://schemas.openxmlformats.org/officeDocument/2006/relationships/image" Target="../media/image75.png"/><Relationship Id="rId6" Type="http://schemas.openxmlformats.org/officeDocument/2006/relationships/image" Target="../media/image88.png"/><Relationship Id="rId7" Type="http://schemas.openxmlformats.org/officeDocument/2006/relationships/image" Target="../media/image63.png"/><Relationship Id="rId8" Type="http://schemas.openxmlformats.org/officeDocument/2006/relationships/image" Target="../media/image7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51.png"/><Relationship Id="rId5" Type="http://schemas.openxmlformats.org/officeDocument/2006/relationships/image" Target="../media/image74.png"/><Relationship Id="rId6" Type="http://schemas.openxmlformats.org/officeDocument/2006/relationships/image" Target="../media/image67.png"/><Relationship Id="rId7" Type="http://schemas.openxmlformats.org/officeDocument/2006/relationships/image" Target="../media/image80.png"/><Relationship Id="rId8" Type="http://schemas.openxmlformats.org/officeDocument/2006/relationships/image" Target="../media/image7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73.png"/><Relationship Id="rId5" Type="http://schemas.openxmlformats.org/officeDocument/2006/relationships/image" Target="../media/image70.png"/><Relationship Id="rId6" Type="http://schemas.openxmlformats.org/officeDocument/2006/relationships/image" Target="../media/image72.png"/><Relationship Id="rId7" Type="http://schemas.openxmlformats.org/officeDocument/2006/relationships/image" Target="../media/image104.png"/><Relationship Id="rId8" Type="http://schemas.openxmlformats.org/officeDocument/2006/relationships/image" Target="../media/image6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84.png"/><Relationship Id="rId5" Type="http://schemas.openxmlformats.org/officeDocument/2006/relationships/image" Target="../media/image79.png"/><Relationship Id="rId6" Type="http://schemas.openxmlformats.org/officeDocument/2006/relationships/image" Target="../media/image92.png"/><Relationship Id="rId7" Type="http://schemas.openxmlformats.org/officeDocument/2006/relationships/image" Target="../media/image8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9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83.png"/><Relationship Id="rId5" Type="http://schemas.openxmlformats.org/officeDocument/2006/relationships/image" Target="../media/image85.png"/><Relationship Id="rId6" Type="http://schemas.openxmlformats.org/officeDocument/2006/relationships/image" Target="../media/image95.png"/><Relationship Id="rId7" Type="http://schemas.openxmlformats.org/officeDocument/2006/relationships/image" Target="../media/image8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8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9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90.png"/><Relationship Id="rId9"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image" Target="../media/image89.png"/><Relationship Id="rId7" Type="http://schemas.openxmlformats.org/officeDocument/2006/relationships/image" Target="../media/image87.png"/><Relationship Id="rId8" Type="http://schemas.openxmlformats.org/officeDocument/2006/relationships/image" Target="../media/image10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90.png"/><Relationship Id="rId5" Type="http://schemas.openxmlformats.org/officeDocument/2006/relationships/image" Target="../media/image94.png"/><Relationship Id="rId6" Type="http://schemas.openxmlformats.org/officeDocument/2006/relationships/image" Target="../media/image89.png"/><Relationship Id="rId7" Type="http://schemas.openxmlformats.org/officeDocument/2006/relationships/image" Target="../media/image96.png"/><Relationship Id="rId8" Type="http://schemas.openxmlformats.org/officeDocument/2006/relationships/image" Target="../media/image1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 Id="rId4" Type="http://schemas.openxmlformats.org/officeDocument/2006/relationships/image" Target="../media/image90.png"/><Relationship Id="rId5" Type="http://schemas.openxmlformats.org/officeDocument/2006/relationships/image" Target="../media/image94.png"/><Relationship Id="rId6" Type="http://schemas.openxmlformats.org/officeDocument/2006/relationships/image" Target="../media/image89.png"/><Relationship Id="rId7" Type="http://schemas.openxmlformats.org/officeDocument/2006/relationships/image" Target="../media/image9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 Id="rId4" Type="http://schemas.openxmlformats.org/officeDocument/2006/relationships/image" Target="../media/image102.png"/><Relationship Id="rId5" Type="http://schemas.openxmlformats.org/officeDocument/2006/relationships/image" Target="../media/image108.png"/><Relationship Id="rId6" Type="http://schemas.openxmlformats.org/officeDocument/2006/relationships/image" Target="../media/image107.png"/><Relationship Id="rId7"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7.png"/><Relationship Id="rId4" Type="http://schemas.openxmlformats.org/officeDocument/2006/relationships/image" Target="../media/image106.png"/><Relationship Id="rId5" Type="http://schemas.openxmlformats.org/officeDocument/2006/relationships/image" Target="../media/image10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7.png"/><Relationship Id="rId4" Type="http://schemas.openxmlformats.org/officeDocument/2006/relationships/image" Target="../media/image109.png"/><Relationship Id="rId5" Type="http://schemas.openxmlformats.org/officeDocument/2006/relationships/image" Target="../media/image10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1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3" name="Shape 23"/>
        <p:cNvGrpSpPr/>
        <p:nvPr/>
      </p:nvGrpSpPr>
      <p:grpSpPr>
        <a:xfrm>
          <a:off x="0" y="0"/>
          <a:ext cx="0" cy="0"/>
          <a:chOff x="0" y="0"/>
          <a:chExt cx="0" cy="0"/>
        </a:xfrm>
      </p:grpSpPr>
      <p:sp>
        <p:nvSpPr>
          <p:cNvPr id="24" name="Google Shape;24;p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5" name="Google Shape;25;p1"/>
          <p:cNvSpPr txBox="1"/>
          <p:nvPr>
            <p:ph idx="1" type="body"/>
          </p:nvPr>
        </p:nvSpPr>
        <p:spPr>
          <a:xfrm>
            <a:off x="1371600" y="1905000"/>
            <a:ext cx="6781800" cy="3276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16600"/>
              <a:buFont typeface="Arial"/>
              <a:buNone/>
            </a:pPr>
            <a:r>
              <a:rPr b="0" i="0" lang="en-US" sz="16600" u="none" cap="none" strike="noStrike">
                <a:solidFill>
                  <a:schemeClr val="dk1"/>
                </a:solidFill>
                <a:latin typeface="Times New Roman"/>
                <a:ea typeface="Times New Roman"/>
                <a:cs typeface="Times New Roman"/>
                <a:sym typeface="Times New Roman"/>
              </a:rPr>
              <a:t>L</a:t>
            </a:r>
            <a:r>
              <a:rPr b="0" i="0" lang="en-US" sz="7200" u="none" cap="none" strike="noStrike">
                <a:solidFill>
                  <a:schemeClr val="dk1"/>
                </a:solidFill>
                <a:latin typeface="Times New Roman"/>
                <a:ea typeface="Times New Roman"/>
                <a:cs typeface="Times New Roman"/>
                <a:sym typeface="Times New Roman"/>
              </a:rPr>
              <a:t>ecture </a:t>
            </a:r>
            <a:r>
              <a:rPr b="0" i="0" lang="en-US" sz="19900" u="none" cap="none" strike="noStrike">
                <a:solidFill>
                  <a:schemeClr val="dk1"/>
                </a:solidFill>
                <a:latin typeface="Times New Roman"/>
                <a:ea typeface="Times New Roman"/>
                <a:cs typeface="Times New Roman"/>
                <a:sym typeface="Times New Roman"/>
              </a:rPr>
              <a:t>11</a:t>
            </a:r>
            <a:endParaRPr b="0" i="0" sz="7200" u="none" cap="none" strike="noStrike">
              <a:solidFill>
                <a:schemeClr val="dk1"/>
              </a:solidFill>
              <a:latin typeface="Times New Roman"/>
              <a:ea typeface="Times New Roman"/>
              <a:cs typeface="Times New Roman"/>
              <a:sym typeface="Times New Roman"/>
            </a:endParaRPr>
          </a:p>
        </p:txBody>
      </p:sp>
      <p:sp>
        <p:nvSpPr>
          <p:cNvPr id="26" name="Google Shape;2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7" name="Google Shape;2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8" name="Google Shape;28;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9" name="Google Shape;29;p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 name="Google Shape;30;p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07" name="Shape 207"/>
        <p:cNvGrpSpPr/>
        <p:nvPr/>
      </p:nvGrpSpPr>
      <p:grpSpPr>
        <a:xfrm>
          <a:off x="0" y="0"/>
          <a:ext cx="0" cy="0"/>
          <a:chOff x="0" y="0"/>
          <a:chExt cx="0" cy="0"/>
        </a:xfrm>
      </p:grpSpPr>
      <p:sp>
        <p:nvSpPr>
          <p:cNvPr id="208" name="Google Shape;208;p1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09" name="Google Shape;209;p10"/>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to solve the differential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0.25 and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0.5, given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1.</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 function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about a point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using Taylor’s theorem of expansion:</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is the ith derivative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differential equation is: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Thus,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0" name="Google Shape;210;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11" name="Google Shape;21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12" name="Google Shape;21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13" name="Google Shape;213;p1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14" name="Google Shape;214;p1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15" name="Google Shape;215;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0"/>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5" name="Google Shape;225;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9" name="Google Shape;229;p10"/>
          <p:cNvPicPr preferRelativeResize="0"/>
          <p:nvPr/>
        </p:nvPicPr>
        <p:blipFill rotWithShape="1">
          <a:blip r:embed="rId4">
            <a:alphaModFix/>
          </a:blip>
          <a:srcRect b="0" l="0" r="0" t="0"/>
          <a:stretch/>
        </p:blipFill>
        <p:spPr>
          <a:xfrm>
            <a:off x="1149927" y="3414946"/>
            <a:ext cx="6234546" cy="57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34" name="Shape 234"/>
        <p:cNvGrpSpPr/>
        <p:nvPr/>
      </p:nvGrpSpPr>
      <p:grpSpPr>
        <a:xfrm>
          <a:off x="0" y="0"/>
          <a:ext cx="0" cy="0"/>
          <a:chOff x="0" y="0"/>
          <a:chExt cx="0" cy="0"/>
        </a:xfrm>
      </p:grpSpPr>
      <p:sp>
        <p:nvSpPr>
          <p:cNvPr id="235" name="Google Shape;235;p1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36" name="Google Shape;236;p11"/>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to solve the differential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0.25 and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0.5, given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1.</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0,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(0)</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(1)</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1</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 2(0) + 2(1)(1) = 2</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2 + 2(1)(2) + 2(1)</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8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Thus, the series becomes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7" name="Google Shape;23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38" name="Google Shape;23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39" name="Google Shape;23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40" name="Google Shape;240;p1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41" name="Google Shape;241;p1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42" name="Google Shape;242;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1"/>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2" name="Google Shape;252;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6" name="Google Shape;256;p11"/>
          <p:cNvPicPr preferRelativeResize="0"/>
          <p:nvPr/>
        </p:nvPicPr>
        <p:blipFill rotWithShape="1">
          <a:blip r:embed="rId4">
            <a:alphaModFix/>
          </a:blip>
          <a:srcRect b="0" l="0" r="0" t="0"/>
          <a:stretch/>
        </p:blipFill>
        <p:spPr>
          <a:xfrm>
            <a:off x="1676399" y="4618038"/>
            <a:ext cx="6147949" cy="563562"/>
          </a:xfrm>
          <a:prstGeom prst="rect">
            <a:avLst/>
          </a:prstGeom>
          <a:noFill/>
          <a:ln>
            <a:noFill/>
          </a:ln>
        </p:spPr>
      </p:pic>
      <p:pic>
        <p:nvPicPr>
          <p:cNvPr id="257" name="Google Shape;257;p11"/>
          <p:cNvPicPr preferRelativeResize="0"/>
          <p:nvPr/>
        </p:nvPicPr>
        <p:blipFill rotWithShape="1">
          <a:blip r:embed="rId5">
            <a:alphaModFix/>
          </a:blip>
          <a:srcRect b="0" l="0" r="0" t="0"/>
          <a:stretch/>
        </p:blipFill>
        <p:spPr>
          <a:xfrm>
            <a:off x="1676400" y="5161835"/>
            <a:ext cx="3893700" cy="1086565"/>
          </a:xfrm>
          <a:prstGeom prst="rect">
            <a:avLst/>
          </a:prstGeom>
          <a:noFill/>
          <a:ln>
            <a:noFill/>
          </a:ln>
        </p:spPr>
      </p:pic>
      <p:sp>
        <p:nvSpPr>
          <p:cNvPr id="258" name="Google Shape;258;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1"/>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0" name="Google Shape;260;p11"/>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65" name="Shape 265"/>
        <p:cNvGrpSpPr/>
        <p:nvPr/>
      </p:nvGrpSpPr>
      <p:grpSpPr>
        <a:xfrm>
          <a:off x="0" y="0"/>
          <a:ext cx="0" cy="0"/>
          <a:chOff x="0" y="0"/>
          <a:chExt cx="0" cy="0"/>
        </a:xfrm>
      </p:grpSpPr>
      <p:sp>
        <p:nvSpPr>
          <p:cNvPr id="266" name="Google Shape;266;p1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67" name="Google Shape;267;p1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to solve the differential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0.25 and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0.5, given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1.</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Now calculate the values of the function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0.25 and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0.5</a:t>
            </a:r>
            <a:endParaRPr/>
          </a:p>
        </p:txBody>
      </p:sp>
      <p:sp>
        <p:nvSpPr>
          <p:cNvPr id="268" name="Google Shape;26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69" name="Google Shape;26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70" name="Google Shape;270;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71" name="Google Shape;271;p1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72" name="Google Shape;272;p1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73" name="Google Shape;273;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2"/>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3" name="Google Shape;283;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2"/>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9" name="Google Shape;289;p12"/>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0" name="Google Shape;290;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1" name="Google Shape;291;p12"/>
          <p:cNvPicPr preferRelativeResize="0"/>
          <p:nvPr/>
        </p:nvPicPr>
        <p:blipFill rotWithShape="1">
          <a:blip r:embed="rId4">
            <a:alphaModFix/>
          </a:blip>
          <a:srcRect b="0" l="0" r="0" t="0"/>
          <a:stretch/>
        </p:blipFill>
        <p:spPr>
          <a:xfrm>
            <a:off x="2308578" y="3429000"/>
            <a:ext cx="3406422" cy="1295400"/>
          </a:xfrm>
          <a:prstGeom prst="rect">
            <a:avLst/>
          </a:prstGeom>
          <a:noFill/>
          <a:ln>
            <a:noFill/>
          </a:ln>
        </p:spPr>
      </p:pic>
      <p:sp>
        <p:nvSpPr>
          <p:cNvPr id="292" name="Google Shape;292;p1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3" name="Google Shape;293;p12"/>
          <p:cNvPicPr preferRelativeResize="0"/>
          <p:nvPr/>
        </p:nvPicPr>
        <p:blipFill rotWithShape="1">
          <a:blip r:embed="rId5">
            <a:alphaModFix/>
          </a:blip>
          <a:srcRect b="0" l="0" r="0" t="0"/>
          <a:stretch/>
        </p:blipFill>
        <p:spPr>
          <a:xfrm>
            <a:off x="2261672" y="4953000"/>
            <a:ext cx="2919928" cy="1265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98" name="Shape 298"/>
        <p:cNvGrpSpPr/>
        <p:nvPr/>
      </p:nvGrpSpPr>
      <p:grpSpPr>
        <a:xfrm>
          <a:off x="0" y="0"/>
          <a:ext cx="0" cy="0"/>
          <a:chOff x="0" y="0"/>
          <a:chExt cx="0" cy="0"/>
        </a:xfrm>
      </p:grpSpPr>
      <p:sp>
        <p:nvSpPr>
          <p:cNvPr id="299" name="Google Shape;299;p1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300" name="Google Shape;300;p13"/>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Improving Accuracy of Taylor Series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accuracy can be improved by dividing the entire interval into subintervals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 . . . of equal length and computing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 1, 2, 3 . . .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successively using the Taylor series expansion. Thus the series becomes, </a:t>
            </a:r>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is the initial value.</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we denote the size of each subinterval as </a:t>
            </a:r>
            <a:r>
              <a:rPr b="0" i="1" lang="en-US" sz="1800" u="none" cap="none" strike="noStrike">
                <a:solidFill>
                  <a:schemeClr val="dk1"/>
                </a:solidFill>
                <a:latin typeface="Times New Roman"/>
                <a:ea typeface="Times New Roman"/>
                <a:cs typeface="Times New Roman"/>
                <a:sym typeface="Times New Roman"/>
              </a:rPr>
              <a:t>h</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h</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for i = 0, 1, . . . .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-1</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then, the series becomes,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01" name="Google Shape;30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302" name="Google Shape;30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03" name="Google Shape;303;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04" name="Google Shape;304;p1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5" name="Google Shape;305;p1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06" name="Google Shape;306;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3"/>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16" name="Google Shape;316;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3"/>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22" name="Google Shape;322;p13"/>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23" name="Google Shape;323;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6" name="Google Shape;326;p13"/>
          <p:cNvPicPr preferRelativeResize="0"/>
          <p:nvPr/>
        </p:nvPicPr>
        <p:blipFill rotWithShape="1">
          <a:blip r:embed="rId4">
            <a:alphaModFix/>
          </a:blip>
          <a:srcRect b="0" l="0" r="0" t="0"/>
          <a:stretch/>
        </p:blipFill>
        <p:spPr>
          <a:xfrm>
            <a:off x="1295400" y="2667000"/>
            <a:ext cx="6858000" cy="571500"/>
          </a:xfrm>
          <a:prstGeom prst="rect">
            <a:avLst/>
          </a:prstGeom>
          <a:noFill/>
          <a:ln>
            <a:noFill/>
          </a:ln>
        </p:spPr>
      </p:pic>
      <p:sp>
        <p:nvSpPr>
          <p:cNvPr id="327" name="Google Shape;327;p1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13"/>
          <p:cNvPicPr preferRelativeResize="0"/>
          <p:nvPr/>
        </p:nvPicPr>
        <p:blipFill rotWithShape="1">
          <a:blip r:embed="rId5">
            <a:alphaModFix/>
          </a:blip>
          <a:srcRect b="0" l="0" r="0" t="0"/>
          <a:stretch/>
        </p:blipFill>
        <p:spPr>
          <a:xfrm>
            <a:off x="1600200" y="4748590"/>
            <a:ext cx="3352800" cy="5854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333" name="Shape 333"/>
        <p:cNvGrpSpPr/>
        <p:nvPr/>
      </p:nvGrpSpPr>
      <p:grpSpPr>
        <a:xfrm>
          <a:off x="0" y="0"/>
          <a:ext cx="0" cy="0"/>
          <a:chOff x="0" y="0"/>
          <a:chExt cx="0" cy="0"/>
        </a:xfrm>
      </p:grpSpPr>
      <p:sp>
        <p:nvSpPr>
          <p:cNvPr id="334" name="Google Shape;334;p1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335" name="Google Shape;335;p14"/>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recursively to solve the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the interval (0, 0.4) using two subintervals of size 0.2.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Subinterval,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 0.2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derivatives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are given by </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4 </a:t>
            </a:r>
            <a:r>
              <a:rPr b="0" i="0" lang="en-US" sz="1800" u="none" cap="none" strike="noStrike">
                <a:solidFill>
                  <a:schemeClr val="dk1"/>
                </a:solidFill>
                <a:latin typeface="Times New Roman"/>
                <a:ea typeface="Times New Roman"/>
                <a:cs typeface="Times New Roman"/>
                <a:sym typeface="Times New Roman"/>
              </a:rPr>
              <a:t>= 6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+ 2y</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36" name="Google Shape;33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337" name="Google Shape;33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38" name="Google Shape;33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39" name="Google Shape;339;p1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40" name="Google Shape;340;p1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41" name="Google Shape;341;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4"/>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51" name="Google Shape;351;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4"/>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57" name="Google Shape;357;p14"/>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58" name="Google Shape;358;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366" name="Shape 366"/>
        <p:cNvGrpSpPr/>
        <p:nvPr/>
      </p:nvGrpSpPr>
      <p:grpSpPr>
        <a:xfrm>
          <a:off x="0" y="0"/>
          <a:ext cx="0" cy="0"/>
          <a:chOff x="0" y="0"/>
          <a:chExt cx="0" cy="0"/>
        </a:xfrm>
      </p:grpSpPr>
      <p:sp>
        <p:nvSpPr>
          <p:cNvPr id="367" name="Google Shape;367;p1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368" name="Google Shape;368;p15"/>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recursively to solve the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the interval (0, 0.4) using two subintervals of size 0.2.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u="none" cap="none" strike="noStrike">
                <a:solidFill>
                  <a:schemeClr val="dk1"/>
                </a:solidFill>
                <a:latin typeface="Times New Roman"/>
                <a:ea typeface="Times New Roman"/>
                <a:cs typeface="Times New Roman"/>
                <a:sym typeface="Times New Roman"/>
              </a:rPr>
              <a:t>	Iteration 1: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1"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Given	      h</a:t>
            </a:r>
            <a:r>
              <a:rPr b="0" i="0" lang="en-US" sz="1800" u="none" cap="none" strike="noStrike">
                <a:solidFill>
                  <a:schemeClr val="dk1"/>
                </a:solidFill>
                <a:latin typeface="Times New Roman"/>
                <a:ea typeface="Times New Roman"/>
                <a:cs typeface="Times New Roman"/>
                <a:sym typeface="Times New Roman"/>
              </a:rPr>
              <a:t> = 0.2,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0.2,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69" name="Google Shape;36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370" name="Google Shape;37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71" name="Google Shape;37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72" name="Google Shape;372;p1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73" name="Google Shape;373;p1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74" name="Google Shape;374;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5"/>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84" name="Google Shape;384;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15"/>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90" name="Google Shape;390;p15"/>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91" name="Google Shape;391;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6" name="Google Shape;396;p15"/>
          <p:cNvPicPr preferRelativeResize="0"/>
          <p:nvPr/>
        </p:nvPicPr>
        <p:blipFill rotWithShape="1">
          <a:blip r:embed="rId4">
            <a:alphaModFix/>
          </a:blip>
          <a:srcRect b="0" l="0" r="0" t="0"/>
          <a:stretch/>
        </p:blipFill>
        <p:spPr>
          <a:xfrm>
            <a:off x="1600200" y="3173766"/>
            <a:ext cx="3352800" cy="630238"/>
          </a:xfrm>
          <a:prstGeom prst="rect">
            <a:avLst/>
          </a:prstGeom>
          <a:noFill/>
          <a:ln>
            <a:noFill/>
          </a:ln>
        </p:spPr>
      </p:pic>
      <p:pic>
        <p:nvPicPr>
          <p:cNvPr id="397" name="Google Shape;397;p15"/>
          <p:cNvPicPr preferRelativeResize="0"/>
          <p:nvPr/>
        </p:nvPicPr>
        <p:blipFill rotWithShape="1">
          <a:blip r:embed="rId5">
            <a:alphaModFix/>
          </a:blip>
          <a:srcRect b="0" l="0" r="0" t="0"/>
          <a:stretch/>
        </p:blipFill>
        <p:spPr>
          <a:xfrm>
            <a:off x="1752600" y="4572000"/>
            <a:ext cx="2301341" cy="357188"/>
          </a:xfrm>
          <a:prstGeom prst="rect">
            <a:avLst/>
          </a:prstGeom>
          <a:noFill/>
          <a:ln>
            <a:noFill/>
          </a:ln>
        </p:spPr>
      </p:pic>
      <p:pic>
        <p:nvPicPr>
          <p:cNvPr id="398" name="Google Shape;398;p15"/>
          <p:cNvPicPr preferRelativeResize="0"/>
          <p:nvPr/>
        </p:nvPicPr>
        <p:blipFill rotWithShape="1">
          <a:blip r:embed="rId6">
            <a:alphaModFix/>
          </a:blip>
          <a:srcRect b="0" l="0" r="0" t="0"/>
          <a:stretch/>
        </p:blipFill>
        <p:spPr>
          <a:xfrm>
            <a:off x="1751328" y="4900614"/>
            <a:ext cx="3049272" cy="357186"/>
          </a:xfrm>
          <a:prstGeom prst="rect">
            <a:avLst/>
          </a:prstGeom>
          <a:noFill/>
          <a:ln>
            <a:noFill/>
          </a:ln>
        </p:spPr>
      </p:pic>
      <p:pic>
        <p:nvPicPr>
          <p:cNvPr id="399" name="Google Shape;399;p15"/>
          <p:cNvPicPr preferRelativeResize="0"/>
          <p:nvPr/>
        </p:nvPicPr>
        <p:blipFill rotWithShape="1">
          <a:blip r:embed="rId7">
            <a:alphaModFix/>
          </a:blip>
          <a:srcRect b="0" l="0" r="0" t="0"/>
          <a:stretch/>
        </p:blipFill>
        <p:spPr>
          <a:xfrm>
            <a:off x="1676400" y="5232046"/>
            <a:ext cx="4303028" cy="357188"/>
          </a:xfrm>
          <a:prstGeom prst="rect">
            <a:avLst/>
          </a:prstGeom>
          <a:noFill/>
          <a:ln>
            <a:noFill/>
          </a:ln>
        </p:spPr>
      </p:pic>
      <p:pic>
        <p:nvPicPr>
          <p:cNvPr id="400" name="Google Shape;400;p15"/>
          <p:cNvPicPr preferRelativeResize="0"/>
          <p:nvPr/>
        </p:nvPicPr>
        <p:blipFill rotWithShape="1">
          <a:blip r:embed="rId8">
            <a:alphaModFix/>
          </a:blip>
          <a:srcRect b="0" l="0" r="0" t="0"/>
          <a:stretch/>
        </p:blipFill>
        <p:spPr>
          <a:xfrm>
            <a:off x="1752600" y="5586414"/>
            <a:ext cx="3636593" cy="357186"/>
          </a:xfrm>
          <a:prstGeom prst="rect">
            <a:avLst/>
          </a:prstGeom>
          <a:noFill/>
          <a:ln>
            <a:noFill/>
          </a:ln>
        </p:spPr>
      </p:pic>
      <p:sp>
        <p:nvSpPr>
          <p:cNvPr id="401" name="Google Shape;401;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03" name="Google Shape;403;p15"/>
          <p:cNvSpPr/>
          <p:nvPr/>
        </p:nvSpPr>
        <p:spPr>
          <a:xfrm>
            <a:off x="0" y="9302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04" name="Google Shape;404;p15"/>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05" name="Google Shape;405;p1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06" name="Google Shape;406;p15"/>
          <p:cNvPicPr preferRelativeResize="0"/>
          <p:nvPr/>
        </p:nvPicPr>
        <p:blipFill rotWithShape="1">
          <a:blip r:embed="rId9">
            <a:alphaModFix/>
          </a:blip>
          <a:srcRect b="0" l="0" r="0" t="0"/>
          <a:stretch/>
        </p:blipFill>
        <p:spPr>
          <a:xfrm>
            <a:off x="3048000" y="5908088"/>
            <a:ext cx="3435835" cy="5413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411" name="Shape 411"/>
        <p:cNvGrpSpPr/>
        <p:nvPr/>
      </p:nvGrpSpPr>
      <p:grpSpPr>
        <a:xfrm>
          <a:off x="0" y="0"/>
          <a:ext cx="0" cy="0"/>
          <a:chOff x="0" y="0"/>
          <a:chExt cx="0" cy="0"/>
        </a:xfrm>
      </p:grpSpPr>
      <p:sp>
        <p:nvSpPr>
          <p:cNvPr id="412" name="Google Shape;412;p1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413" name="Google Shape;413;p16"/>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recursively to solve the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the interval (0, 0.4) using two subintervals of size 0.2.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u="none" cap="none" strike="noStrike">
                <a:solidFill>
                  <a:schemeClr val="dk1"/>
                </a:solidFill>
                <a:latin typeface="Times New Roman"/>
                <a:ea typeface="Times New Roman"/>
                <a:cs typeface="Times New Roman"/>
                <a:sym typeface="Times New Roman"/>
              </a:rPr>
              <a:t>	Iteration 2: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Given 	h</a:t>
            </a:r>
            <a:r>
              <a:rPr b="0" i="0" lang="en-US" sz="1800" u="none" cap="none" strike="noStrike">
                <a:solidFill>
                  <a:schemeClr val="dk1"/>
                </a:solidFill>
                <a:latin typeface="Times New Roman"/>
                <a:ea typeface="Times New Roman"/>
                <a:cs typeface="Times New Roman"/>
                <a:sym typeface="Times New Roman"/>
              </a:rPr>
              <a:t> = 0.2,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0.2,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0.002667</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a:t>
            </a:r>
            <a:endParaRPr b="0" i="1"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p:txBody>
      </p:sp>
      <p:sp>
        <p:nvSpPr>
          <p:cNvPr id="414" name="Google Shape;41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415" name="Google Shape;41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16" name="Google Shape;41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17" name="Google Shape;417;p1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18" name="Google Shape;418;p1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19" name="Google Shape;419;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6"/>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29" name="Google Shape;429;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6"/>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35" name="Google Shape;435;p16"/>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36" name="Google Shape;436;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43" name="Google Shape;443;p16"/>
          <p:cNvSpPr/>
          <p:nvPr/>
        </p:nvSpPr>
        <p:spPr>
          <a:xfrm>
            <a:off x="0" y="9302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44" name="Google Shape;444;p16"/>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45" name="Google Shape;445;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6" name="Google Shape;446;p16"/>
          <p:cNvPicPr preferRelativeResize="0"/>
          <p:nvPr/>
        </p:nvPicPr>
        <p:blipFill rotWithShape="1">
          <a:blip r:embed="rId4">
            <a:alphaModFix/>
          </a:blip>
          <a:srcRect b="0" l="0" r="0" t="0"/>
          <a:stretch/>
        </p:blipFill>
        <p:spPr>
          <a:xfrm>
            <a:off x="1424262" y="4114800"/>
            <a:ext cx="3928160" cy="365126"/>
          </a:xfrm>
          <a:prstGeom prst="rect">
            <a:avLst/>
          </a:prstGeom>
          <a:noFill/>
          <a:ln>
            <a:noFill/>
          </a:ln>
        </p:spPr>
      </p:pic>
      <p:pic>
        <p:nvPicPr>
          <p:cNvPr id="447" name="Google Shape;447;p16"/>
          <p:cNvPicPr preferRelativeResize="0"/>
          <p:nvPr/>
        </p:nvPicPr>
        <p:blipFill rotWithShape="1">
          <a:blip r:embed="rId5">
            <a:alphaModFix/>
          </a:blip>
          <a:srcRect b="0" l="0" r="0" t="0"/>
          <a:stretch/>
        </p:blipFill>
        <p:spPr>
          <a:xfrm>
            <a:off x="1376180" y="4664075"/>
            <a:ext cx="5645972" cy="365125"/>
          </a:xfrm>
          <a:prstGeom prst="rect">
            <a:avLst/>
          </a:prstGeom>
          <a:noFill/>
          <a:ln>
            <a:noFill/>
          </a:ln>
        </p:spPr>
      </p:pic>
      <p:pic>
        <p:nvPicPr>
          <p:cNvPr id="448" name="Google Shape;448;p16"/>
          <p:cNvPicPr preferRelativeResize="0"/>
          <p:nvPr/>
        </p:nvPicPr>
        <p:blipFill rotWithShape="1">
          <a:blip r:embed="rId6">
            <a:alphaModFix/>
          </a:blip>
          <a:srcRect b="0" l="0" r="0" t="0"/>
          <a:stretch/>
        </p:blipFill>
        <p:spPr>
          <a:xfrm>
            <a:off x="1371600" y="5181600"/>
            <a:ext cx="7481392" cy="365126"/>
          </a:xfrm>
          <a:prstGeom prst="rect">
            <a:avLst/>
          </a:prstGeom>
          <a:noFill/>
          <a:ln>
            <a:noFill/>
          </a:ln>
        </p:spPr>
      </p:pic>
      <p:pic>
        <p:nvPicPr>
          <p:cNvPr id="449" name="Google Shape;449;p16"/>
          <p:cNvPicPr preferRelativeResize="0"/>
          <p:nvPr/>
        </p:nvPicPr>
        <p:blipFill rotWithShape="1">
          <a:blip r:embed="rId7">
            <a:alphaModFix/>
          </a:blip>
          <a:srcRect b="0" l="0" r="0" t="0"/>
          <a:stretch/>
        </p:blipFill>
        <p:spPr>
          <a:xfrm>
            <a:off x="1424261" y="5654675"/>
            <a:ext cx="7577347" cy="365125"/>
          </a:xfrm>
          <a:prstGeom prst="rect">
            <a:avLst/>
          </a:prstGeom>
          <a:noFill/>
          <a:ln>
            <a:noFill/>
          </a:ln>
        </p:spPr>
      </p:pic>
      <p:sp>
        <p:nvSpPr>
          <p:cNvPr id="450" name="Google Shape;450;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52" name="Google Shape;452;p16"/>
          <p:cNvSpPr/>
          <p:nvPr/>
        </p:nvSpPr>
        <p:spPr>
          <a:xfrm>
            <a:off x="0" y="9302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53" name="Google Shape;453;p16"/>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54" name="Google Shape;454;p1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459" name="Shape 459"/>
        <p:cNvGrpSpPr/>
        <p:nvPr/>
      </p:nvGrpSpPr>
      <p:grpSpPr>
        <a:xfrm>
          <a:off x="0" y="0"/>
          <a:ext cx="0" cy="0"/>
          <a:chOff x="0" y="0"/>
          <a:chExt cx="0" cy="0"/>
        </a:xfrm>
      </p:grpSpPr>
      <p:sp>
        <p:nvSpPr>
          <p:cNvPr id="460" name="Google Shape;460;p1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461" name="Google Shape;461;p17"/>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Use the Taylor method recursively to solve the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the interval (0, 0.4) using two subintervals of size 0.2.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u="none" cap="none" strike="noStrike">
                <a:solidFill>
                  <a:schemeClr val="dk1"/>
                </a:solidFill>
                <a:latin typeface="Times New Roman"/>
                <a:ea typeface="Times New Roman"/>
                <a:cs typeface="Times New Roman"/>
                <a:sym typeface="Times New Roman"/>
              </a:rPr>
              <a:t>	Iteration 2: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0.4,</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That is,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(0.4) = 0.021352.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If we use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 0.4,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(0.4) = 0.021333. The correct answer is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(0.4) = 0.021359.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It shows that the accuracy has been improved by using subintervals. The accuracy can be further improved by reducing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462" name="Google Shape;46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463" name="Google Shape;46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64" name="Google Shape;464;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65" name="Google Shape;465;p1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66" name="Google Shape;466;p1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67" name="Google Shape;467;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17"/>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77" name="Google Shape;477;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17"/>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83" name="Google Shape;483;p17"/>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84" name="Google Shape;484;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1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1" name="Google Shape;491;p17"/>
          <p:cNvSpPr/>
          <p:nvPr/>
        </p:nvSpPr>
        <p:spPr>
          <a:xfrm>
            <a:off x="0" y="9302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2" name="Google Shape;492;p17"/>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3" name="Google Shape;493;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1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6" name="Google Shape;496;p17"/>
          <p:cNvSpPr/>
          <p:nvPr/>
        </p:nvSpPr>
        <p:spPr>
          <a:xfrm>
            <a:off x="0" y="9302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7" name="Google Shape;497;p17"/>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98" name="Google Shape;498;p1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9" name="Google Shape;499;p17"/>
          <p:cNvPicPr preferRelativeResize="0"/>
          <p:nvPr/>
        </p:nvPicPr>
        <p:blipFill rotWithShape="1">
          <a:blip r:embed="rId4">
            <a:alphaModFix/>
          </a:blip>
          <a:srcRect b="0" l="0" r="0" t="0"/>
          <a:stretch/>
        </p:blipFill>
        <p:spPr>
          <a:xfrm>
            <a:off x="1371600" y="3657600"/>
            <a:ext cx="7410634" cy="93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504" name="Shape 504"/>
        <p:cNvGrpSpPr/>
        <p:nvPr/>
      </p:nvGrpSpPr>
      <p:grpSpPr>
        <a:xfrm>
          <a:off x="0" y="0"/>
          <a:ext cx="0" cy="0"/>
          <a:chOff x="0" y="0"/>
          <a:chExt cx="0" cy="0"/>
        </a:xfrm>
      </p:grpSpPr>
      <p:sp>
        <p:nvSpPr>
          <p:cNvPr id="505" name="Google Shape;505;p1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506" name="Google Shape;506;p18"/>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Disadvantage:</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Evaluation of higher order derivatives.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This is a semi-numeric method.</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07" name="Google Shape;50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508" name="Google Shape;50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09" name="Google Shape;50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10" name="Google Shape;510;p1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11" name="Google Shape;511;p1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512" name="Google Shape;512;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18"/>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22" name="Google Shape;522;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18"/>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28" name="Google Shape;528;p18"/>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29" name="Google Shape;529;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1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36" name="Google Shape;536;p18"/>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37" name="Google Shape;537;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1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40" name="Google Shape;540;p18"/>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41" name="Google Shape;541;p1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546" name="Shape 546"/>
        <p:cNvGrpSpPr/>
        <p:nvPr/>
      </p:nvGrpSpPr>
      <p:grpSpPr>
        <a:xfrm>
          <a:off x="0" y="0"/>
          <a:ext cx="0" cy="0"/>
          <a:chOff x="0" y="0"/>
          <a:chExt cx="0" cy="0"/>
        </a:xfrm>
      </p:grpSpPr>
      <p:sp>
        <p:nvSpPr>
          <p:cNvPr id="547" name="Google Shape;547;p1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548" name="Google Shape;548;p19"/>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Picard’s Method</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Consider the differential equation: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To obtain the solution, integrate this in the interval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Since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appears under the integral sign on the right, the integration cannot be formed. The dependent variable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should be replaced by either a constant or a function of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Since we know the initial value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we can use this as a first approximation to the solution. And the result can be used on the right hand side to obtain the next approximation. The iterative equation is written as:</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This equation is known a </a:t>
            </a:r>
            <a:r>
              <a:rPr b="1" i="0" lang="en-US" sz="1800" u="none" cap="none" strike="noStrike">
                <a:solidFill>
                  <a:schemeClr val="dk1"/>
                </a:solidFill>
                <a:latin typeface="Times New Roman"/>
                <a:ea typeface="Times New Roman"/>
                <a:cs typeface="Times New Roman"/>
                <a:sym typeface="Times New Roman"/>
              </a:rPr>
              <a:t>Picard’s method</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49" name="Google Shape;54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550" name="Google Shape;55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51" name="Google Shape;55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52" name="Google Shape;552;p1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53" name="Google Shape;553;p1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554" name="Google Shape;554;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3" name="Google Shape;563;p19"/>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64" name="Google Shape;564;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19"/>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70" name="Google Shape;570;p19"/>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71" name="Google Shape;571;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1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78" name="Google Shape;578;p19"/>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79" name="Google Shape;579;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1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82" name="Google Shape;582;p19"/>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83" name="Google Shape;583;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5" name="Google Shape;585;p19"/>
          <p:cNvPicPr preferRelativeResize="0"/>
          <p:nvPr/>
        </p:nvPicPr>
        <p:blipFill rotWithShape="1">
          <a:blip r:embed="rId4">
            <a:alphaModFix/>
          </a:blip>
          <a:srcRect b="0" l="0" r="0" t="0"/>
          <a:stretch/>
        </p:blipFill>
        <p:spPr>
          <a:xfrm>
            <a:off x="4267200" y="1629710"/>
            <a:ext cx="1066800" cy="495012"/>
          </a:xfrm>
          <a:prstGeom prst="rect">
            <a:avLst/>
          </a:prstGeom>
          <a:noFill/>
          <a:ln>
            <a:noFill/>
          </a:ln>
        </p:spPr>
      </p:pic>
      <p:pic>
        <p:nvPicPr>
          <p:cNvPr id="586" name="Google Shape;586;p19"/>
          <p:cNvPicPr preferRelativeResize="0"/>
          <p:nvPr/>
        </p:nvPicPr>
        <p:blipFill rotWithShape="1">
          <a:blip r:embed="rId5">
            <a:alphaModFix/>
          </a:blip>
          <a:srcRect b="0" l="0" r="0" t="0"/>
          <a:stretch/>
        </p:blipFill>
        <p:spPr>
          <a:xfrm>
            <a:off x="1714500" y="2362200"/>
            <a:ext cx="1777439" cy="487363"/>
          </a:xfrm>
          <a:prstGeom prst="rect">
            <a:avLst/>
          </a:prstGeom>
          <a:noFill/>
          <a:ln>
            <a:noFill/>
          </a:ln>
        </p:spPr>
      </p:pic>
      <p:pic>
        <p:nvPicPr>
          <p:cNvPr id="587" name="Google Shape;587;p19"/>
          <p:cNvPicPr preferRelativeResize="0"/>
          <p:nvPr/>
        </p:nvPicPr>
        <p:blipFill rotWithShape="1">
          <a:blip r:embed="rId6">
            <a:alphaModFix/>
          </a:blip>
          <a:srcRect b="0" l="0" r="0" t="0"/>
          <a:stretch/>
        </p:blipFill>
        <p:spPr>
          <a:xfrm>
            <a:off x="1733118" y="2865438"/>
            <a:ext cx="2381682" cy="487362"/>
          </a:xfrm>
          <a:prstGeom prst="rect">
            <a:avLst/>
          </a:prstGeom>
          <a:noFill/>
          <a:ln>
            <a:noFill/>
          </a:ln>
        </p:spPr>
      </p:pic>
      <p:sp>
        <p:nvSpPr>
          <p:cNvPr id="588" name="Google Shape;588;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19"/>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90" name="Google Shape;590;p1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1" name="Google Shape;591;p19"/>
          <p:cNvPicPr preferRelativeResize="0"/>
          <p:nvPr/>
        </p:nvPicPr>
        <p:blipFill rotWithShape="1">
          <a:blip r:embed="rId7">
            <a:alphaModFix/>
          </a:blip>
          <a:srcRect b="0" l="0" r="0" t="0"/>
          <a:stretch/>
        </p:blipFill>
        <p:spPr>
          <a:xfrm>
            <a:off x="1905000" y="5179369"/>
            <a:ext cx="2362200" cy="540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35" name="Shape 35"/>
        <p:cNvGrpSpPr/>
        <p:nvPr/>
      </p:nvGrpSpPr>
      <p:grpSpPr>
        <a:xfrm>
          <a:off x="0" y="0"/>
          <a:ext cx="0" cy="0"/>
          <a:chOff x="0" y="0"/>
          <a:chExt cx="0" cy="0"/>
        </a:xfrm>
      </p:grpSpPr>
      <p:sp>
        <p:nvSpPr>
          <p:cNvPr id="36" name="Google Shape;36;p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37" name="Google Shape;37;p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Why?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Many of the laws in Physics, Chemistry, Engineering, Biology and Economics are based on empirical observations that describe changes in the states of systems.</a:t>
            </a:r>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Mathematical models that describe the state of such systems are often expressed in terms of not only certain system parameters but also their derivatives.</a:t>
            </a:r>
            <a:endParaRPr/>
          </a:p>
          <a:p>
            <a:pPr indent="-342900" lvl="0" marL="342900" marR="0" rtl="0" algn="just">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For example:</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Kirchhoff’s law for an electric circuit:</a:t>
            </a:r>
            <a:r>
              <a:rPr b="0" i="0" lang="en-US" sz="1800" u="none" cap="none" strike="noStrike">
                <a:solidFill>
                  <a:schemeClr val="dk1"/>
                </a:solidFill>
                <a:latin typeface="Times New Roman"/>
                <a:ea typeface="Times New Roman"/>
                <a:cs typeface="Times New Roman"/>
                <a:sym typeface="Times New Roman"/>
              </a:rPr>
              <a:t> The voltage across an electric circuit containing an inductance </a:t>
            </a:r>
            <a:r>
              <a:rPr b="0" i="1" lang="en-US" sz="1800" u="none" cap="none" strike="noStrike">
                <a:solidFill>
                  <a:schemeClr val="dk1"/>
                </a:solidFill>
                <a:latin typeface="Times New Roman"/>
                <a:ea typeface="Times New Roman"/>
                <a:cs typeface="Times New Roman"/>
                <a:sym typeface="Times New Roman"/>
              </a:rPr>
              <a:t>L</a:t>
            </a:r>
            <a:r>
              <a:rPr b="0" i="0" lang="en-US" sz="1800" u="none" cap="none" strike="noStrike">
                <a:solidFill>
                  <a:schemeClr val="dk1"/>
                </a:solidFill>
                <a:latin typeface="Times New Roman"/>
                <a:ea typeface="Times New Roman"/>
                <a:cs typeface="Times New Roman"/>
                <a:sym typeface="Times New Roman"/>
              </a:rPr>
              <a:t> and a resistance </a:t>
            </a:r>
            <a:r>
              <a:rPr b="0" i="1" lang="en-US" sz="1800" u="none" cap="none" strike="noStrike">
                <a:solidFill>
                  <a:schemeClr val="dk1"/>
                </a:solidFill>
                <a:latin typeface="Times New Roman"/>
                <a:ea typeface="Times New Roman"/>
                <a:cs typeface="Times New Roman"/>
                <a:sym typeface="Times New Roman"/>
              </a:rPr>
              <a:t>R</a:t>
            </a:r>
            <a:r>
              <a:rPr b="0" i="0" lang="en-US" sz="1800" u="none" cap="none" strike="noStrike">
                <a:solidFill>
                  <a:schemeClr val="dk1"/>
                </a:solidFill>
                <a:latin typeface="Times New Roman"/>
                <a:ea typeface="Times New Roman"/>
                <a:cs typeface="Times New Roman"/>
                <a:sym typeface="Times New Roman"/>
              </a:rPr>
              <a:t> is given by:</a:t>
            </a:r>
            <a:endParaRPr/>
          </a:p>
          <a:p>
            <a:pPr indent="-342900" lvl="0" marL="342900" marR="0" rtl="0" algn="just">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This is an </a:t>
            </a:r>
            <a:r>
              <a:rPr b="1" i="0" lang="en-US" sz="1800" u="none" cap="none" strike="noStrike">
                <a:solidFill>
                  <a:schemeClr val="dk1"/>
                </a:solidFill>
                <a:latin typeface="Times New Roman"/>
                <a:ea typeface="Times New Roman"/>
                <a:cs typeface="Times New Roman"/>
                <a:sym typeface="Times New Roman"/>
              </a:rPr>
              <a:t>ordinary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38" name="Google Shape;3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39" name="Google Shape;3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0" name="Google Shape;4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1" name="Google Shape;41;p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2" name="Google Shape;42;p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3" name="Google Shape;43;p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 name="Google Shape;44;p2"/>
          <p:cNvPicPr preferRelativeResize="0"/>
          <p:nvPr/>
        </p:nvPicPr>
        <p:blipFill rotWithShape="1">
          <a:blip r:embed="rId4">
            <a:alphaModFix/>
          </a:blip>
          <a:srcRect b="0" l="0" r="0" t="0"/>
          <a:stretch/>
        </p:blipFill>
        <p:spPr>
          <a:xfrm>
            <a:off x="2286000" y="4787923"/>
            <a:ext cx="1219200" cy="54607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596" name="Shape 596"/>
        <p:cNvGrpSpPr/>
        <p:nvPr/>
      </p:nvGrpSpPr>
      <p:grpSpPr>
        <a:xfrm>
          <a:off x="0" y="0"/>
          <a:ext cx="0" cy="0"/>
          <a:chOff x="0" y="0"/>
          <a:chExt cx="0" cy="0"/>
        </a:xfrm>
      </p:grpSpPr>
      <p:sp>
        <p:nvSpPr>
          <p:cNvPr id="597" name="Google Shape;597;p2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598" name="Google Shape;598;p20"/>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Picard’s Method: Disadvantage</a:t>
            </a:r>
            <a:endParaRPr b="0" i="0" sz="1800" u="none" cap="none" strike="noStrike">
              <a:solidFill>
                <a:schemeClr val="dk1"/>
              </a:solidFill>
              <a:latin typeface="Times New Roman"/>
              <a:ea typeface="Times New Roman"/>
              <a:cs typeface="Times New Roman"/>
              <a:sym typeface="Times New Roman"/>
            </a:endParaRPr>
          </a:p>
          <a:p>
            <a:pPr indent="-2286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Sometimes it may not be possible to carry out the integration.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Like Taylor’s series method, this is also a semi-numeric method.</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99" name="Google Shape;59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600" name="Google Shape;60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01" name="Google Shape;60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602" name="Google Shape;602;p2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603" name="Google Shape;603;p2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604" name="Google Shape;604;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20"/>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14" name="Google Shape;614;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0"/>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20" name="Google Shape;620;p20"/>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21" name="Google Shape;621;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28" name="Google Shape;628;p20"/>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29" name="Google Shape;629;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2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32" name="Google Shape;632;p20"/>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33" name="Google Shape;633;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20"/>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641" name="Shape 641"/>
        <p:cNvGrpSpPr/>
        <p:nvPr/>
      </p:nvGrpSpPr>
      <p:grpSpPr>
        <a:xfrm>
          <a:off x="0" y="0"/>
          <a:ext cx="0" cy="0"/>
          <a:chOff x="0" y="0"/>
          <a:chExt cx="0" cy="0"/>
        </a:xfrm>
      </p:grpSpPr>
      <p:sp>
        <p:nvSpPr>
          <p:cNvPr id="642" name="Google Shape;642;p2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643" name="Google Shape;643;p21"/>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Solve the differential equation by Picard’s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and estimate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and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44" name="Google Shape;64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645" name="Google Shape;6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46" name="Google Shape;64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647" name="Google Shape;647;p2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648" name="Google Shape;648;p2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649" name="Google Shape;649;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21"/>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59" name="Google Shape;659;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21"/>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65" name="Google Shape;665;p21"/>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66" name="Google Shape;666;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2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73" name="Google Shape;673;p21"/>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74" name="Google Shape;674;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2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77" name="Google Shape;677;p21"/>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678" name="Google Shape;678;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21"/>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682" name="Google Shape;682;p21"/>
          <p:cNvPicPr preferRelativeResize="0"/>
          <p:nvPr/>
        </p:nvPicPr>
        <p:blipFill rotWithShape="1">
          <a:blip r:embed="rId4">
            <a:alphaModFix/>
          </a:blip>
          <a:srcRect b="0" l="0" r="0" t="0"/>
          <a:stretch/>
        </p:blipFill>
        <p:spPr>
          <a:xfrm>
            <a:off x="1431924" y="3866698"/>
            <a:ext cx="2225675" cy="1018040"/>
          </a:xfrm>
          <a:prstGeom prst="rect">
            <a:avLst/>
          </a:prstGeom>
          <a:noFill/>
          <a:ln>
            <a:noFill/>
          </a:ln>
        </p:spPr>
      </p:pic>
      <p:pic>
        <p:nvPicPr>
          <p:cNvPr id="683" name="Google Shape;683;p21"/>
          <p:cNvPicPr preferRelativeResize="0"/>
          <p:nvPr/>
        </p:nvPicPr>
        <p:blipFill rotWithShape="1">
          <a:blip r:embed="rId5">
            <a:alphaModFix/>
          </a:blip>
          <a:srcRect b="0" l="0" r="0" t="0"/>
          <a:stretch/>
        </p:blipFill>
        <p:spPr>
          <a:xfrm>
            <a:off x="1431925" y="5018196"/>
            <a:ext cx="2790337" cy="1077804"/>
          </a:xfrm>
          <a:prstGeom prst="rect">
            <a:avLst/>
          </a:prstGeom>
          <a:noFill/>
          <a:ln>
            <a:noFill/>
          </a:ln>
        </p:spPr>
      </p:pic>
      <p:sp>
        <p:nvSpPr>
          <p:cNvPr id="684" name="Google Shape;684;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2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686" name="Google Shape;686;p21"/>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691" name="Shape 691"/>
        <p:cNvGrpSpPr/>
        <p:nvPr/>
      </p:nvGrpSpPr>
      <p:grpSpPr>
        <a:xfrm>
          <a:off x="0" y="0"/>
          <a:ext cx="0" cy="0"/>
          <a:chOff x="0" y="0"/>
          <a:chExt cx="0" cy="0"/>
        </a:xfrm>
      </p:grpSpPr>
      <p:sp>
        <p:nvSpPr>
          <p:cNvPr id="692" name="Google Shape;692;p2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693" name="Google Shape;693;p2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Solve the differential equation by Picard’s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and estimate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and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This process can be continued further. But it may be a difficult task. If we stop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then</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 0.00003333</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 0.0026667</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 = 0.3492063</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94" name="Google Shape;69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695" name="Google Shape;69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96" name="Google Shape;69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697" name="Google Shape;697;p2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698" name="Google Shape;698;p2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699" name="Google Shape;699;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22"/>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09" name="Google Shape;709;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22"/>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15" name="Google Shape;715;p22"/>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16" name="Google Shape;716;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2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23" name="Google Shape;723;p22"/>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24" name="Google Shape;724;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2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27" name="Google Shape;727;p22"/>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28" name="Google Shape;728;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22"/>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32" name="Google Shape;732;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2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34" name="Google Shape;734;p22"/>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35" name="Google Shape;735;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6" name="Google Shape;736;p22"/>
          <p:cNvPicPr preferRelativeResize="0"/>
          <p:nvPr/>
        </p:nvPicPr>
        <p:blipFill rotWithShape="1">
          <a:blip r:embed="rId4">
            <a:alphaModFix/>
          </a:blip>
          <a:srcRect b="0" l="0" r="0" t="0"/>
          <a:stretch/>
        </p:blipFill>
        <p:spPr>
          <a:xfrm>
            <a:off x="2057400" y="3502269"/>
            <a:ext cx="1447800" cy="61253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741" name="Shape 741"/>
        <p:cNvGrpSpPr/>
        <p:nvPr/>
      </p:nvGrpSpPr>
      <p:grpSpPr>
        <a:xfrm>
          <a:off x="0" y="0"/>
          <a:ext cx="0" cy="0"/>
          <a:chOff x="0" y="0"/>
          <a:chExt cx="0" cy="0"/>
        </a:xfrm>
      </p:grpSpPr>
      <p:sp>
        <p:nvSpPr>
          <p:cNvPr id="742" name="Google Shape;742;p2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743" name="Google Shape;743;p23"/>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Solve the differential equation by Picard’s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xe</a:t>
            </a:r>
            <a:r>
              <a:rPr b="0" baseline="3000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and estimate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and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xe</a:t>
            </a:r>
            <a:r>
              <a:rPr b="0" baseline="30000" i="1" lang="en-US" sz="1800" u="none" cap="none" strike="noStrike">
                <a:solidFill>
                  <a:schemeClr val="dk1"/>
                </a:solidFill>
                <a:latin typeface="Times New Roman"/>
                <a:ea typeface="Times New Roman"/>
                <a:cs typeface="Times New Roman"/>
                <a:sym typeface="Times New Roman"/>
              </a:rPr>
              <a:t>y</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44" name="Google Shape;74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745" name="Google Shape;74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746" name="Google Shape;74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747" name="Google Shape;747;p2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748" name="Google Shape;748;p2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749" name="Google Shape;749;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23"/>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59" name="Google Shape;759;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23"/>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65" name="Google Shape;765;p23"/>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66" name="Google Shape;766;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2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73" name="Google Shape;773;p23"/>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74" name="Google Shape;774;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2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77" name="Google Shape;777;p23"/>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78" name="Google Shape;778;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1" name="Google Shape;781;p23"/>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782" name="Google Shape;782;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3" name="Google Shape;783;p2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4" name="Google Shape;784;p23"/>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85" name="Google Shape;785;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6" name="Google Shape;786;p23"/>
          <p:cNvPicPr preferRelativeResize="0"/>
          <p:nvPr/>
        </p:nvPicPr>
        <p:blipFill rotWithShape="1">
          <a:blip r:embed="rId4">
            <a:alphaModFix/>
          </a:blip>
          <a:srcRect b="0" l="0" r="0" t="0"/>
          <a:stretch/>
        </p:blipFill>
        <p:spPr>
          <a:xfrm>
            <a:off x="1420813" y="4140200"/>
            <a:ext cx="1779587" cy="1011238"/>
          </a:xfrm>
          <a:prstGeom prst="rect">
            <a:avLst/>
          </a:prstGeom>
          <a:noFill/>
          <a:ln>
            <a:noFill/>
          </a:ln>
        </p:spPr>
      </p:pic>
      <p:pic>
        <p:nvPicPr>
          <p:cNvPr id="787" name="Google Shape;787;p23"/>
          <p:cNvPicPr preferRelativeResize="0"/>
          <p:nvPr/>
        </p:nvPicPr>
        <p:blipFill rotWithShape="1">
          <a:blip r:embed="rId5">
            <a:alphaModFix/>
          </a:blip>
          <a:srcRect b="0" l="0" r="0" t="0"/>
          <a:stretch/>
        </p:blipFill>
        <p:spPr>
          <a:xfrm>
            <a:off x="1447800" y="5226483"/>
            <a:ext cx="2183091" cy="1021917"/>
          </a:xfrm>
          <a:prstGeom prst="rect">
            <a:avLst/>
          </a:prstGeom>
          <a:noFill/>
          <a:ln>
            <a:noFill/>
          </a:ln>
        </p:spPr>
      </p:pic>
      <p:sp>
        <p:nvSpPr>
          <p:cNvPr id="788" name="Google Shape;788;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2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90" name="Google Shape;790;p23"/>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795" name="Shape 795"/>
        <p:cNvGrpSpPr/>
        <p:nvPr/>
      </p:nvGrpSpPr>
      <p:grpSpPr>
        <a:xfrm>
          <a:off x="0" y="0"/>
          <a:ext cx="0" cy="0"/>
          <a:chOff x="0" y="0"/>
          <a:chExt cx="0" cy="0"/>
        </a:xfrm>
      </p:grpSpPr>
      <p:sp>
        <p:nvSpPr>
          <p:cNvPr id="796" name="Google Shape;796;p2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797" name="Google Shape;797;p24"/>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Solve the differential equation by Picard’s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r>
              <a:rPr b="0" baseline="30000"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xe</a:t>
            </a:r>
            <a:r>
              <a:rPr b="0" baseline="3000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 = 0</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and estimate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and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If we stop here,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(0.1) = 0.0050125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(0.2) = 0.0202013</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 = 0.6487213</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98" name="Google Shape;79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799" name="Google Shape;79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800" name="Google Shape;80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801" name="Google Shape;801;p2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802" name="Google Shape;802;p2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803" name="Google Shape;80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24"/>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13" name="Google Shape;81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24"/>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19" name="Google Shape;819;p24"/>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20" name="Google Shape;820;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2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27" name="Google Shape;827;p24"/>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28" name="Google Shape;828;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9" name="Google Shape;829;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0" name="Google Shape;830;p2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31" name="Google Shape;831;p24"/>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32" name="Google Shape;832;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24"/>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36" name="Google Shape;836;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2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8" name="Google Shape;838;p24"/>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39" name="Google Shape;839;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2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2" name="Google Shape;842;p24"/>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43" name="Google Shape;84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44" name="Google Shape;844;p24"/>
          <p:cNvPicPr preferRelativeResize="0"/>
          <p:nvPr/>
        </p:nvPicPr>
        <p:blipFill rotWithShape="1">
          <a:blip r:embed="rId4">
            <a:alphaModFix/>
          </a:blip>
          <a:srcRect b="0" l="0" r="0" t="0"/>
          <a:stretch/>
        </p:blipFill>
        <p:spPr>
          <a:xfrm>
            <a:off x="2362200" y="3611355"/>
            <a:ext cx="1447800" cy="5796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849" name="Shape 849"/>
        <p:cNvGrpSpPr/>
        <p:nvPr/>
      </p:nvGrpSpPr>
      <p:grpSpPr>
        <a:xfrm>
          <a:off x="0" y="0"/>
          <a:ext cx="0" cy="0"/>
          <a:chOff x="0" y="0"/>
          <a:chExt cx="0" cy="0"/>
        </a:xfrm>
      </p:grpSpPr>
      <p:sp>
        <p:nvSpPr>
          <p:cNvPr id="850" name="Google Shape;850;p2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851" name="Google Shape;851;p25"/>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EULER’S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Euler’s method is the simplest one-step method.</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has limited applications because of its low accuracy.</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Consider the first two terms of the Taylor’s series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Given the differential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f</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with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have,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f</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Then the value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is given by,</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852" name="Google Shape;85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853" name="Google Shape;8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854" name="Google Shape;85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855" name="Google Shape;855;p2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856" name="Google Shape;856;p2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857" name="Google Shape;85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25"/>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67" name="Google Shape;86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25"/>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73" name="Google Shape;873;p25"/>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74" name="Google Shape;874;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2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81" name="Google Shape;881;p25"/>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82" name="Google Shape;882;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2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85" name="Google Shape;885;p25"/>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86" name="Google Shape;886;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25"/>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890" name="Google Shape;890;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2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2" name="Google Shape;892;p25"/>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3" name="Google Shape;893;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2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6" name="Google Shape;896;p25"/>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897" name="Google Shape;89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9" name="Google Shape;899;p25"/>
          <p:cNvPicPr preferRelativeResize="0"/>
          <p:nvPr/>
        </p:nvPicPr>
        <p:blipFill rotWithShape="1">
          <a:blip r:embed="rId4">
            <a:alphaModFix/>
          </a:blip>
          <a:srcRect b="0" l="0" r="0" t="0"/>
          <a:stretch/>
        </p:blipFill>
        <p:spPr>
          <a:xfrm>
            <a:off x="1752600" y="2743200"/>
            <a:ext cx="3611837" cy="465138"/>
          </a:xfrm>
          <a:prstGeom prst="rect">
            <a:avLst/>
          </a:prstGeom>
          <a:noFill/>
          <a:ln>
            <a:noFill/>
          </a:ln>
        </p:spPr>
      </p:pic>
      <p:sp>
        <p:nvSpPr>
          <p:cNvPr id="900" name="Google Shape;900;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1" name="Google Shape;901;p25"/>
          <p:cNvPicPr preferRelativeResize="0"/>
          <p:nvPr/>
        </p:nvPicPr>
        <p:blipFill rotWithShape="1">
          <a:blip r:embed="rId5">
            <a:alphaModFix/>
          </a:blip>
          <a:srcRect b="0" l="0" r="0" t="0"/>
          <a:stretch/>
        </p:blipFill>
        <p:spPr>
          <a:xfrm>
            <a:off x="2286000" y="4724400"/>
            <a:ext cx="3352271" cy="381000"/>
          </a:xfrm>
          <a:prstGeom prst="rect">
            <a:avLst/>
          </a:prstGeom>
          <a:noFill/>
          <a:ln>
            <a:noFill/>
          </a:ln>
        </p:spPr>
      </p:pic>
      <p:sp>
        <p:nvSpPr>
          <p:cNvPr id="902" name="Google Shape;902;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3" name="Google Shape;903;p25"/>
          <p:cNvPicPr preferRelativeResize="0"/>
          <p:nvPr/>
        </p:nvPicPr>
        <p:blipFill rotWithShape="1">
          <a:blip r:embed="rId6">
            <a:alphaModFix/>
          </a:blip>
          <a:srcRect b="0" l="0" r="0" t="0"/>
          <a:stretch/>
        </p:blipFill>
        <p:spPr>
          <a:xfrm>
            <a:off x="2209800" y="5791200"/>
            <a:ext cx="3542772" cy="381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908" name="Shape 908"/>
        <p:cNvGrpSpPr/>
        <p:nvPr/>
      </p:nvGrpSpPr>
      <p:grpSpPr>
        <a:xfrm>
          <a:off x="0" y="0"/>
          <a:ext cx="0" cy="0"/>
          <a:chOff x="0" y="0"/>
          <a:chExt cx="0" cy="0"/>
        </a:xfrm>
      </p:grpSpPr>
      <p:sp>
        <p:nvSpPr>
          <p:cNvPr id="909" name="Google Shape;909;p2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910" name="Google Shape;910;p26"/>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EULER’S Method</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Let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we get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Similarly, the value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is given by,</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In general, we obtain a recursive relation as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This formula is known as </a:t>
            </a:r>
            <a:r>
              <a:rPr b="1" i="0" lang="en-US" sz="1800" u="none" cap="none" strike="noStrike">
                <a:solidFill>
                  <a:schemeClr val="dk1"/>
                </a:solidFill>
                <a:latin typeface="Times New Roman"/>
                <a:ea typeface="Times New Roman"/>
                <a:cs typeface="Times New Roman"/>
                <a:sym typeface="Times New Roman"/>
              </a:rPr>
              <a:t>Euler’s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Here                   is the increment value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the slope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1" lang="en-US" sz="1800" u="none" cap="none" strike="noStrike">
                <a:solidFill>
                  <a:schemeClr val="dk1"/>
                </a:solidFill>
                <a:latin typeface="Times New Roman"/>
                <a:ea typeface="Times New Roman"/>
                <a:cs typeface="Times New Roman"/>
                <a:sym typeface="Times New Roman"/>
              </a:rPr>
              <a:t>, y</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is the step size.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Therefore,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New value = Old value + slope × step size</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11" name="Google Shape;91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912" name="Google Shape;91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913" name="Google Shape;9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914" name="Google Shape;914;p2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915" name="Google Shape;915;p2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916" name="Google Shape;91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26"/>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26" name="Google Shape;92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26"/>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32" name="Google Shape;932;p26"/>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33" name="Google Shape;933;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2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40" name="Google Shape;940;p26"/>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41" name="Google Shape;941;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2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44" name="Google Shape;944;p26"/>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45" name="Google Shape;945;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8" name="Google Shape;948;p26"/>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49" name="Google Shape;949;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2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1" name="Google Shape;951;p26"/>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2" name="Google Shape;952;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2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5" name="Google Shape;955;p26"/>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56" name="Google Shape;95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1" name="Google Shape;961;p26"/>
          <p:cNvPicPr preferRelativeResize="0"/>
          <p:nvPr/>
        </p:nvPicPr>
        <p:blipFill rotWithShape="1">
          <a:blip r:embed="rId4">
            <a:alphaModFix/>
          </a:blip>
          <a:srcRect b="0" l="0" r="0" t="0"/>
          <a:stretch/>
        </p:blipFill>
        <p:spPr>
          <a:xfrm>
            <a:off x="1524000" y="2016712"/>
            <a:ext cx="2108731" cy="381000"/>
          </a:xfrm>
          <a:prstGeom prst="rect">
            <a:avLst/>
          </a:prstGeom>
          <a:noFill/>
          <a:ln>
            <a:noFill/>
          </a:ln>
        </p:spPr>
      </p:pic>
      <p:sp>
        <p:nvSpPr>
          <p:cNvPr id="962" name="Google Shape;962;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3" name="Google Shape;963;p26"/>
          <p:cNvPicPr preferRelativeResize="0"/>
          <p:nvPr/>
        </p:nvPicPr>
        <p:blipFill rotWithShape="1">
          <a:blip r:embed="rId5">
            <a:alphaModFix/>
          </a:blip>
          <a:srcRect b="0" l="0" r="0" t="0"/>
          <a:stretch/>
        </p:blipFill>
        <p:spPr>
          <a:xfrm>
            <a:off x="1582944" y="2675878"/>
            <a:ext cx="2074656" cy="373063"/>
          </a:xfrm>
          <a:prstGeom prst="rect">
            <a:avLst/>
          </a:prstGeom>
          <a:noFill/>
          <a:ln>
            <a:noFill/>
          </a:ln>
        </p:spPr>
      </p:pic>
      <p:sp>
        <p:nvSpPr>
          <p:cNvPr id="964" name="Google Shape;964;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5" name="Google Shape;965;p26"/>
          <p:cNvPicPr preferRelativeResize="0"/>
          <p:nvPr/>
        </p:nvPicPr>
        <p:blipFill rotWithShape="1">
          <a:blip r:embed="rId6">
            <a:alphaModFix/>
          </a:blip>
          <a:srcRect b="0" l="0" r="0" t="0"/>
          <a:stretch/>
        </p:blipFill>
        <p:spPr>
          <a:xfrm>
            <a:off x="1600200" y="3352800"/>
            <a:ext cx="2159000" cy="381000"/>
          </a:xfrm>
          <a:prstGeom prst="rect">
            <a:avLst/>
          </a:prstGeom>
          <a:noFill/>
          <a:ln>
            <a:noFill/>
          </a:ln>
        </p:spPr>
      </p:pic>
      <p:sp>
        <p:nvSpPr>
          <p:cNvPr id="966" name="Google Shape;96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7" name="Google Shape;967;p26"/>
          <p:cNvPicPr preferRelativeResize="0"/>
          <p:nvPr/>
        </p:nvPicPr>
        <p:blipFill rotWithShape="1">
          <a:blip r:embed="rId7">
            <a:alphaModFix/>
          </a:blip>
          <a:srcRect b="0" l="0" r="0" t="0"/>
          <a:stretch/>
        </p:blipFill>
        <p:spPr>
          <a:xfrm>
            <a:off x="1524000" y="4038600"/>
            <a:ext cx="823384" cy="304800"/>
          </a:xfrm>
          <a:prstGeom prst="rect">
            <a:avLst/>
          </a:prstGeom>
          <a:noFill/>
          <a:ln>
            <a:noFill/>
          </a:ln>
        </p:spPr>
      </p:pic>
      <p:sp>
        <p:nvSpPr>
          <p:cNvPr id="968" name="Google Shape;96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9" name="Google Shape;969;p26"/>
          <p:cNvPicPr preferRelativeResize="0"/>
          <p:nvPr/>
        </p:nvPicPr>
        <p:blipFill rotWithShape="1">
          <a:blip r:embed="rId8">
            <a:alphaModFix/>
          </a:blip>
          <a:srcRect b="0" l="0" r="0" t="0"/>
          <a:stretch/>
        </p:blipFill>
        <p:spPr>
          <a:xfrm>
            <a:off x="1524000" y="4393713"/>
            <a:ext cx="838200" cy="3306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974" name="Shape 974"/>
        <p:cNvGrpSpPr/>
        <p:nvPr/>
      </p:nvGrpSpPr>
      <p:grpSpPr>
        <a:xfrm>
          <a:off x="0" y="0"/>
          <a:ext cx="0" cy="0"/>
          <a:chOff x="0" y="0"/>
          <a:chExt cx="0" cy="0"/>
        </a:xfrm>
      </p:grpSpPr>
      <p:sp>
        <p:nvSpPr>
          <p:cNvPr id="975" name="Google Shape;975;p2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976" name="Google Shape;976;p27"/>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EULER’S Method</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Illustration:</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977" name="Google Shape;9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978" name="Google Shape;97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979" name="Google Shape;97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980" name="Google Shape;980;p2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981" name="Google Shape;981;p2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982" name="Google Shape;982;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27"/>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92" name="Google Shape;992;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27"/>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998" name="Google Shape;998;p27"/>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999" name="Google Shape;999;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5" name="Google Shape;1005;p2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006" name="Google Shape;1006;p27"/>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007" name="Google Shape;1007;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2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010" name="Google Shape;1010;p27"/>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011" name="Google Shape;1011;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27"/>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015" name="Google Shape;1015;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2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17" name="Google Shape;1017;p27"/>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18" name="Google Shape;1018;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2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21" name="Google Shape;1021;p27"/>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022" name="Google Shape;1022;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2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31" name="Google Shape;1031;p27"/>
          <p:cNvGrpSpPr/>
          <p:nvPr/>
        </p:nvGrpSpPr>
        <p:grpSpPr>
          <a:xfrm>
            <a:off x="2116137" y="1965325"/>
            <a:ext cx="5732463" cy="3978275"/>
            <a:chOff x="1440" y="2075"/>
            <a:chExt cx="9027" cy="6265"/>
          </a:xfrm>
        </p:grpSpPr>
        <p:sp>
          <p:nvSpPr>
            <p:cNvPr id="1032" name="Google Shape;1032;p27"/>
            <p:cNvSpPr/>
            <p:nvPr/>
          </p:nvSpPr>
          <p:spPr>
            <a:xfrm>
              <a:off x="1440" y="2075"/>
              <a:ext cx="9027" cy="62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33" name="Google Shape;1033;p27"/>
            <p:cNvGrpSpPr/>
            <p:nvPr/>
          </p:nvGrpSpPr>
          <p:grpSpPr>
            <a:xfrm>
              <a:off x="2565" y="2113"/>
              <a:ext cx="7422" cy="5432"/>
              <a:chOff x="2565" y="2113"/>
              <a:chExt cx="7422" cy="5432"/>
            </a:xfrm>
          </p:grpSpPr>
          <p:cxnSp>
            <p:nvCxnSpPr>
              <p:cNvPr id="1034" name="Google Shape;1034;p27"/>
              <p:cNvCxnSpPr/>
              <p:nvPr/>
            </p:nvCxnSpPr>
            <p:spPr>
              <a:xfrm flipH="1" rot="10800000">
                <a:off x="3150" y="6540"/>
                <a:ext cx="6209" cy="1"/>
              </a:xfrm>
              <a:prstGeom prst="straightConnector1">
                <a:avLst/>
              </a:prstGeom>
              <a:noFill/>
              <a:ln cap="flat" cmpd="sng" w="9525">
                <a:solidFill>
                  <a:srgbClr val="000000"/>
                </a:solidFill>
                <a:prstDash val="solid"/>
                <a:round/>
                <a:headEnd len="med" w="med" type="none"/>
                <a:tailEnd len="med" w="med" type="triangle"/>
              </a:ln>
            </p:spPr>
          </p:cxnSp>
          <p:cxnSp>
            <p:nvCxnSpPr>
              <p:cNvPr id="1035" name="Google Shape;1035;p27"/>
              <p:cNvCxnSpPr/>
              <p:nvPr/>
            </p:nvCxnSpPr>
            <p:spPr>
              <a:xfrm flipH="1" rot="10800000">
                <a:off x="3150" y="3031"/>
                <a:ext cx="1" cy="3509"/>
              </a:xfrm>
              <a:prstGeom prst="straightConnector1">
                <a:avLst/>
              </a:prstGeom>
              <a:noFill/>
              <a:ln cap="flat" cmpd="sng" w="9525">
                <a:solidFill>
                  <a:srgbClr val="000000"/>
                </a:solidFill>
                <a:prstDash val="solid"/>
                <a:round/>
                <a:headEnd len="med" w="med" type="none"/>
                <a:tailEnd len="med" w="med" type="triangle"/>
              </a:ln>
            </p:spPr>
          </p:cxnSp>
          <p:sp>
            <p:nvSpPr>
              <p:cNvPr id="1036" name="Google Shape;1036;p27"/>
              <p:cNvSpPr/>
              <p:nvPr/>
            </p:nvSpPr>
            <p:spPr>
              <a:xfrm flipH="1" rot="-9874451">
                <a:off x="3414" y="2448"/>
                <a:ext cx="2887" cy="2706"/>
              </a:xfrm>
              <a:custGeom>
                <a:rect b="b" l="l" r="r" t="t"/>
                <a:pathLst>
                  <a:path extrusionOk="0" fill="none" h="23274" w="28535">
                    <a:moveTo>
                      <a:pt x="0" y="1143"/>
                    </a:moveTo>
                    <a:cubicBezTo>
                      <a:pt x="2233" y="386"/>
                      <a:pt x="4576" y="-1"/>
                      <a:pt x="6935" y="0"/>
                    </a:cubicBezTo>
                    <a:cubicBezTo>
                      <a:pt x="18864" y="0"/>
                      <a:pt x="28535" y="9670"/>
                      <a:pt x="28535" y="21600"/>
                    </a:cubicBezTo>
                    <a:cubicBezTo>
                      <a:pt x="28535" y="22158"/>
                      <a:pt x="28513" y="22717"/>
                      <a:pt x="28470" y="23274"/>
                    </a:cubicBezTo>
                  </a:path>
                  <a:path extrusionOk="0" h="23274" w="28535">
                    <a:moveTo>
                      <a:pt x="0" y="1143"/>
                    </a:moveTo>
                    <a:cubicBezTo>
                      <a:pt x="2233" y="386"/>
                      <a:pt x="4576" y="-1"/>
                      <a:pt x="6935" y="0"/>
                    </a:cubicBezTo>
                    <a:cubicBezTo>
                      <a:pt x="18864" y="0"/>
                      <a:pt x="28535" y="9670"/>
                      <a:pt x="28535" y="21600"/>
                    </a:cubicBezTo>
                    <a:cubicBezTo>
                      <a:pt x="28535" y="22158"/>
                      <a:pt x="28513" y="22717"/>
                      <a:pt x="28470" y="23274"/>
                    </a:cubicBezTo>
                    <a:lnTo>
                      <a:pt x="6935" y="21600"/>
                    </a:lnTo>
                    <a:close/>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37" name="Google Shape;1037;p27"/>
              <p:cNvCxnSpPr/>
              <p:nvPr/>
            </p:nvCxnSpPr>
            <p:spPr>
              <a:xfrm>
                <a:off x="2811" y="4998"/>
                <a:ext cx="4749" cy="1"/>
              </a:xfrm>
              <a:prstGeom prst="straightConnector1">
                <a:avLst/>
              </a:prstGeom>
              <a:noFill/>
              <a:ln cap="flat" cmpd="sng" w="9525">
                <a:solidFill>
                  <a:srgbClr val="000000"/>
                </a:solidFill>
                <a:prstDash val="dash"/>
                <a:round/>
                <a:headEnd len="med" w="med" type="none"/>
                <a:tailEnd len="med" w="med" type="none"/>
              </a:ln>
            </p:spPr>
          </p:cxnSp>
          <p:cxnSp>
            <p:nvCxnSpPr>
              <p:cNvPr id="1038" name="Google Shape;1038;p27"/>
              <p:cNvCxnSpPr/>
              <p:nvPr/>
            </p:nvCxnSpPr>
            <p:spPr>
              <a:xfrm>
                <a:off x="4281" y="4983"/>
                <a:ext cx="10" cy="1570"/>
              </a:xfrm>
              <a:prstGeom prst="straightConnector1">
                <a:avLst/>
              </a:prstGeom>
              <a:noFill/>
              <a:ln cap="flat" cmpd="sng" w="9525">
                <a:solidFill>
                  <a:srgbClr val="000000"/>
                </a:solidFill>
                <a:prstDash val="dash"/>
                <a:round/>
                <a:headEnd len="med" w="med" type="none"/>
                <a:tailEnd len="med" w="med" type="none"/>
              </a:ln>
            </p:spPr>
          </p:cxnSp>
          <p:cxnSp>
            <p:nvCxnSpPr>
              <p:cNvPr id="1039" name="Google Shape;1039;p27"/>
              <p:cNvCxnSpPr/>
              <p:nvPr/>
            </p:nvCxnSpPr>
            <p:spPr>
              <a:xfrm>
                <a:off x="6081" y="4398"/>
                <a:ext cx="10" cy="2142"/>
              </a:xfrm>
              <a:prstGeom prst="straightConnector1">
                <a:avLst/>
              </a:prstGeom>
              <a:noFill/>
              <a:ln cap="flat" cmpd="sng" w="9525">
                <a:solidFill>
                  <a:srgbClr val="000000"/>
                </a:solidFill>
                <a:prstDash val="dash"/>
                <a:round/>
                <a:headEnd len="med" w="med" type="none"/>
                <a:tailEnd len="med" w="med" type="none"/>
              </a:ln>
            </p:spPr>
          </p:cxnSp>
          <p:cxnSp>
            <p:nvCxnSpPr>
              <p:cNvPr id="1040" name="Google Shape;1040;p27"/>
              <p:cNvCxnSpPr/>
              <p:nvPr/>
            </p:nvCxnSpPr>
            <p:spPr>
              <a:xfrm>
                <a:off x="5196" y="4983"/>
                <a:ext cx="10" cy="1570"/>
              </a:xfrm>
              <a:prstGeom prst="straightConnector1">
                <a:avLst/>
              </a:prstGeom>
              <a:noFill/>
              <a:ln cap="flat" cmpd="sng" w="9525">
                <a:solidFill>
                  <a:srgbClr val="000000"/>
                </a:solidFill>
                <a:prstDash val="dash"/>
                <a:round/>
                <a:headEnd len="med" w="med" type="none"/>
                <a:tailEnd len="med" w="med" type="none"/>
              </a:ln>
            </p:spPr>
          </p:cxnSp>
          <p:sp>
            <p:nvSpPr>
              <p:cNvPr id="1041" name="Google Shape;1041;p27"/>
              <p:cNvSpPr txBox="1"/>
              <p:nvPr/>
            </p:nvSpPr>
            <p:spPr>
              <a:xfrm>
                <a:off x="5130" y="6615"/>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1</a:t>
                </a:r>
                <a:endParaRPr b="0" i="0" sz="1800" u="none" cap="none" strike="noStrike">
                  <a:solidFill>
                    <a:schemeClr val="dk1"/>
                  </a:solidFill>
                  <a:latin typeface="Arial"/>
                  <a:ea typeface="Arial"/>
                  <a:cs typeface="Arial"/>
                  <a:sym typeface="Arial"/>
                </a:endParaRPr>
              </a:p>
            </p:txBody>
          </p:sp>
          <p:sp>
            <p:nvSpPr>
              <p:cNvPr id="1042" name="Google Shape;1042;p27"/>
              <p:cNvSpPr txBox="1"/>
              <p:nvPr/>
            </p:nvSpPr>
            <p:spPr>
              <a:xfrm>
                <a:off x="4206" y="6600"/>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Arial"/>
                  <a:ea typeface="Arial"/>
                  <a:cs typeface="Arial"/>
                  <a:sym typeface="Arial"/>
                </a:endParaRPr>
              </a:p>
            </p:txBody>
          </p:sp>
          <p:sp>
            <p:nvSpPr>
              <p:cNvPr id="1043" name="Google Shape;1043;p27"/>
              <p:cNvSpPr txBox="1"/>
              <p:nvPr/>
            </p:nvSpPr>
            <p:spPr>
              <a:xfrm>
                <a:off x="5981" y="6630"/>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dk1"/>
                  </a:solidFill>
                  <a:latin typeface="Arial"/>
                  <a:ea typeface="Arial"/>
                  <a:cs typeface="Arial"/>
                  <a:sym typeface="Arial"/>
                </a:endParaRPr>
              </a:p>
            </p:txBody>
          </p:sp>
          <p:cxnSp>
            <p:nvCxnSpPr>
              <p:cNvPr id="1044" name="Google Shape;1044;p27"/>
              <p:cNvCxnSpPr/>
              <p:nvPr/>
            </p:nvCxnSpPr>
            <p:spPr>
              <a:xfrm>
                <a:off x="4291" y="7065"/>
                <a:ext cx="1" cy="480"/>
              </a:xfrm>
              <a:prstGeom prst="straightConnector1">
                <a:avLst/>
              </a:prstGeom>
              <a:noFill/>
              <a:ln cap="flat" cmpd="sng" w="9525">
                <a:solidFill>
                  <a:srgbClr val="000000"/>
                </a:solidFill>
                <a:prstDash val="solid"/>
                <a:round/>
                <a:headEnd len="med" w="med" type="none"/>
                <a:tailEnd len="med" w="med" type="none"/>
              </a:ln>
            </p:spPr>
          </p:cxnSp>
          <p:cxnSp>
            <p:nvCxnSpPr>
              <p:cNvPr id="1045" name="Google Shape;1045;p27"/>
              <p:cNvCxnSpPr/>
              <p:nvPr/>
            </p:nvCxnSpPr>
            <p:spPr>
              <a:xfrm>
                <a:off x="5206" y="7065"/>
                <a:ext cx="1" cy="480"/>
              </a:xfrm>
              <a:prstGeom prst="straightConnector1">
                <a:avLst/>
              </a:prstGeom>
              <a:noFill/>
              <a:ln cap="flat" cmpd="sng" w="9525">
                <a:solidFill>
                  <a:srgbClr val="000000"/>
                </a:solidFill>
                <a:prstDash val="solid"/>
                <a:round/>
                <a:headEnd len="med" w="med" type="none"/>
                <a:tailEnd len="med" w="med" type="none"/>
              </a:ln>
            </p:spPr>
          </p:cxnSp>
          <p:cxnSp>
            <p:nvCxnSpPr>
              <p:cNvPr id="1046" name="Google Shape;1046;p27"/>
              <p:cNvCxnSpPr/>
              <p:nvPr/>
            </p:nvCxnSpPr>
            <p:spPr>
              <a:xfrm>
                <a:off x="6091" y="7065"/>
                <a:ext cx="1" cy="480"/>
              </a:xfrm>
              <a:prstGeom prst="straightConnector1">
                <a:avLst/>
              </a:prstGeom>
              <a:noFill/>
              <a:ln cap="flat" cmpd="sng" w="9525">
                <a:solidFill>
                  <a:srgbClr val="000000"/>
                </a:solidFill>
                <a:prstDash val="solid"/>
                <a:round/>
                <a:headEnd len="med" w="med" type="none"/>
                <a:tailEnd len="med" w="med" type="none"/>
              </a:ln>
            </p:spPr>
          </p:cxnSp>
          <p:sp>
            <p:nvSpPr>
              <p:cNvPr id="1047" name="Google Shape;1047;p27"/>
              <p:cNvSpPr txBox="1"/>
              <p:nvPr/>
            </p:nvSpPr>
            <p:spPr>
              <a:xfrm>
                <a:off x="4676" y="7200"/>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1" lang="en-US" sz="1100" u="none" cap="none" strike="noStrike">
                    <a:solidFill>
                      <a:schemeClr val="dk1"/>
                    </a:solidFill>
                    <a:latin typeface="Times New Roman"/>
                    <a:ea typeface="Times New Roman"/>
                    <a:cs typeface="Times New Roman"/>
                    <a:sym typeface="Times New Roman"/>
                  </a:rPr>
                  <a:t>h</a:t>
                </a:r>
                <a:endParaRPr b="0" i="0" sz="1800" u="none" cap="none" strike="noStrike">
                  <a:solidFill>
                    <a:schemeClr val="dk1"/>
                  </a:solidFill>
                  <a:latin typeface="Arial"/>
                  <a:ea typeface="Arial"/>
                  <a:cs typeface="Arial"/>
                  <a:sym typeface="Arial"/>
                </a:endParaRPr>
              </a:p>
            </p:txBody>
          </p:sp>
          <p:cxnSp>
            <p:nvCxnSpPr>
              <p:cNvPr id="1048" name="Google Shape;1048;p27"/>
              <p:cNvCxnSpPr/>
              <p:nvPr/>
            </p:nvCxnSpPr>
            <p:spPr>
              <a:xfrm>
                <a:off x="4881" y="7320"/>
                <a:ext cx="288" cy="1"/>
              </a:xfrm>
              <a:prstGeom prst="straightConnector1">
                <a:avLst/>
              </a:prstGeom>
              <a:noFill/>
              <a:ln cap="flat" cmpd="sng" w="9525">
                <a:solidFill>
                  <a:srgbClr val="000000"/>
                </a:solidFill>
                <a:prstDash val="solid"/>
                <a:round/>
                <a:headEnd len="med" w="med" type="none"/>
                <a:tailEnd len="med" w="med" type="triangle"/>
              </a:ln>
            </p:spPr>
          </p:cxnSp>
          <p:cxnSp>
            <p:nvCxnSpPr>
              <p:cNvPr id="1049" name="Google Shape;1049;p27"/>
              <p:cNvCxnSpPr/>
              <p:nvPr/>
            </p:nvCxnSpPr>
            <p:spPr>
              <a:xfrm>
                <a:off x="4326" y="7320"/>
                <a:ext cx="288" cy="1"/>
              </a:xfrm>
              <a:prstGeom prst="straightConnector1">
                <a:avLst/>
              </a:prstGeom>
              <a:noFill/>
              <a:ln cap="flat" cmpd="sng" w="9525">
                <a:solidFill>
                  <a:srgbClr val="000000"/>
                </a:solidFill>
                <a:prstDash val="solid"/>
                <a:round/>
                <a:headEnd len="med" w="med" type="triangle"/>
                <a:tailEnd len="med" w="med" type="none"/>
              </a:ln>
            </p:spPr>
          </p:cxnSp>
          <p:sp>
            <p:nvSpPr>
              <p:cNvPr id="1050" name="Google Shape;1050;p27"/>
              <p:cNvSpPr txBox="1"/>
              <p:nvPr/>
            </p:nvSpPr>
            <p:spPr>
              <a:xfrm>
                <a:off x="5576" y="7200"/>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1" lang="en-US" sz="1100" u="none" cap="none" strike="noStrike">
                    <a:solidFill>
                      <a:schemeClr val="dk1"/>
                    </a:solidFill>
                    <a:latin typeface="Times New Roman"/>
                    <a:ea typeface="Times New Roman"/>
                    <a:cs typeface="Times New Roman"/>
                    <a:sym typeface="Times New Roman"/>
                  </a:rPr>
                  <a:t>h</a:t>
                </a:r>
                <a:endParaRPr b="0" i="0" sz="1800" u="none" cap="none" strike="noStrike">
                  <a:solidFill>
                    <a:schemeClr val="dk1"/>
                  </a:solidFill>
                  <a:latin typeface="Arial"/>
                  <a:ea typeface="Arial"/>
                  <a:cs typeface="Arial"/>
                  <a:sym typeface="Arial"/>
                </a:endParaRPr>
              </a:p>
            </p:txBody>
          </p:sp>
          <p:cxnSp>
            <p:nvCxnSpPr>
              <p:cNvPr id="1051" name="Google Shape;1051;p27"/>
              <p:cNvCxnSpPr/>
              <p:nvPr/>
            </p:nvCxnSpPr>
            <p:spPr>
              <a:xfrm>
                <a:off x="5781" y="7320"/>
                <a:ext cx="288" cy="1"/>
              </a:xfrm>
              <a:prstGeom prst="straightConnector1">
                <a:avLst/>
              </a:prstGeom>
              <a:noFill/>
              <a:ln cap="flat" cmpd="sng" w="9525">
                <a:solidFill>
                  <a:srgbClr val="000000"/>
                </a:solidFill>
                <a:prstDash val="solid"/>
                <a:round/>
                <a:headEnd len="med" w="med" type="none"/>
                <a:tailEnd len="med" w="med" type="triangle"/>
              </a:ln>
            </p:spPr>
          </p:cxnSp>
          <p:cxnSp>
            <p:nvCxnSpPr>
              <p:cNvPr id="1052" name="Google Shape;1052;p27"/>
              <p:cNvCxnSpPr/>
              <p:nvPr/>
            </p:nvCxnSpPr>
            <p:spPr>
              <a:xfrm>
                <a:off x="5226" y="7320"/>
                <a:ext cx="288" cy="1"/>
              </a:xfrm>
              <a:prstGeom prst="straightConnector1">
                <a:avLst/>
              </a:prstGeom>
              <a:noFill/>
              <a:ln cap="flat" cmpd="sng" w="9525">
                <a:solidFill>
                  <a:srgbClr val="000000"/>
                </a:solidFill>
                <a:prstDash val="solid"/>
                <a:round/>
                <a:headEnd len="med" w="med" type="triangle"/>
                <a:tailEnd len="med" w="med" type="none"/>
              </a:ln>
            </p:spPr>
          </p:cxnSp>
          <p:sp>
            <p:nvSpPr>
              <p:cNvPr id="1053" name="Google Shape;1053;p27"/>
              <p:cNvSpPr txBox="1"/>
              <p:nvPr/>
            </p:nvSpPr>
            <p:spPr>
              <a:xfrm>
                <a:off x="3963" y="4680"/>
                <a:ext cx="723"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0</a:t>
                </a:r>
                <a:r>
                  <a:rPr b="0" i="0" lang="en-US" sz="1100" u="none" cap="none" strike="noStrike">
                    <a:solidFill>
                      <a:schemeClr val="dk1"/>
                    </a:solidFill>
                    <a:latin typeface="Times New Roman"/>
                    <a:ea typeface="Times New Roman"/>
                    <a:cs typeface="Times New Roman"/>
                    <a:sym typeface="Times New Roman"/>
                  </a:rPr>
                  <a:t>, y</a:t>
                </a:r>
                <a:r>
                  <a:rPr b="0" baseline="-25000" i="0" lang="en-US" sz="1100" u="none" cap="none" strike="noStrike">
                    <a:solidFill>
                      <a:schemeClr val="dk1"/>
                    </a:solidFill>
                    <a:latin typeface="Times New Roman"/>
                    <a:ea typeface="Times New Roman"/>
                    <a:cs typeface="Times New Roman"/>
                    <a:sym typeface="Times New Roman"/>
                  </a:rPr>
                  <a:t>0</a:t>
                </a:r>
                <a:r>
                  <a:rPr b="0" i="0" lang="en-US" sz="11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p:txBody>
          </p:sp>
          <p:sp>
            <p:nvSpPr>
              <p:cNvPr id="1054" name="Google Shape;1054;p27"/>
              <p:cNvSpPr/>
              <p:nvPr/>
            </p:nvSpPr>
            <p:spPr>
              <a:xfrm>
                <a:off x="6035" y="4504"/>
                <a:ext cx="101" cy="10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p27"/>
              <p:cNvSpPr/>
              <p:nvPr/>
            </p:nvSpPr>
            <p:spPr>
              <a:xfrm>
                <a:off x="4235" y="4939"/>
                <a:ext cx="101" cy="10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27"/>
              <p:cNvSpPr/>
              <p:nvPr/>
            </p:nvSpPr>
            <p:spPr>
              <a:xfrm>
                <a:off x="5150" y="4939"/>
                <a:ext cx="101" cy="10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057" name="Google Shape;1057;p27"/>
              <p:cNvCxnSpPr/>
              <p:nvPr/>
            </p:nvCxnSpPr>
            <p:spPr>
              <a:xfrm flipH="1" rot="10800000">
                <a:off x="4746" y="4003"/>
                <a:ext cx="2448" cy="1213"/>
              </a:xfrm>
              <a:prstGeom prst="straightConnector1">
                <a:avLst/>
              </a:prstGeom>
              <a:noFill/>
              <a:ln cap="flat" cmpd="sng" w="9525">
                <a:solidFill>
                  <a:srgbClr val="000000"/>
                </a:solidFill>
                <a:prstDash val="dash"/>
                <a:round/>
                <a:headEnd len="med" w="med" type="none"/>
                <a:tailEnd len="med" w="med" type="none"/>
              </a:ln>
            </p:spPr>
          </p:cxnSp>
          <p:sp>
            <p:nvSpPr>
              <p:cNvPr id="1058" name="Google Shape;1058;p27"/>
              <p:cNvSpPr txBox="1"/>
              <p:nvPr/>
            </p:nvSpPr>
            <p:spPr>
              <a:xfrm>
                <a:off x="6147" y="4560"/>
                <a:ext cx="723"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2</a:t>
                </a:r>
                <a:r>
                  <a:rPr b="0" i="0" lang="en-US" sz="1100" u="none" cap="none" strike="noStrike">
                    <a:solidFill>
                      <a:schemeClr val="dk1"/>
                    </a:solidFill>
                    <a:latin typeface="Times New Roman"/>
                    <a:ea typeface="Times New Roman"/>
                    <a:cs typeface="Times New Roman"/>
                    <a:sym typeface="Times New Roman"/>
                  </a:rPr>
                  <a:t>, y</a:t>
                </a:r>
                <a:r>
                  <a:rPr b="0" baseline="-25000" i="0" lang="en-US" sz="1100" u="none" cap="none" strike="noStrike">
                    <a:solidFill>
                      <a:schemeClr val="dk1"/>
                    </a:solidFill>
                    <a:latin typeface="Times New Roman"/>
                    <a:ea typeface="Times New Roman"/>
                    <a:cs typeface="Times New Roman"/>
                    <a:sym typeface="Times New Roman"/>
                  </a:rPr>
                  <a:t>2</a:t>
                </a:r>
                <a:r>
                  <a:rPr b="0" i="0" lang="en-US" sz="11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p:txBody>
          </p:sp>
          <p:sp>
            <p:nvSpPr>
              <p:cNvPr id="1059" name="Google Shape;1059;p27"/>
              <p:cNvSpPr txBox="1"/>
              <p:nvPr/>
            </p:nvSpPr>
            <p:spPr>
              <a:xfrm>
                <a:off x="5202" y="5055"/>
                <a:ext cx="723"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0"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1</a:t>
                </a:r>
                <a:r>
                  <a:rPr b="0" i="0" lang="en-US" sz="1100" u="none" cap="none" strike="noStrike">
                    <a:solidFill>
                      <a:schemeClr val="dk1"/>
                    </a:solidFill>
                    <a:latin typeface="Times New Roman"/>
                    <a:ea typeface="Times New Roman"/>
                    <a:cs typeface="Times New Roman"/>
                    <a:sym typeface="Times New Roman"/>
                  </a:rPr>
                  <a:t>, y</a:t>
                </a:r>
                <a:r>
                  <a:rPr b="0" baseline="-25000" i="0" lang="en-US" sz="1100" u="none" cap="none" strike="noStrike">
                    <a:solidFill>
                      <a:schemeClr val="dk1"/>
                    </a:solidFill>
                    <a:latin typeface="Times New Roman"/>
                    <a:ea typeface="Times New Roman"/>
                    <a:cs typeface="Times New Roman"/>
                    <a:sym typeface="Times New Roman"/>
                  </a:rPr>
                  <a:t>1</a:t>
                </a:r>
                <a:r>
                  <a:rPr b="0" i="0" lang="en-US" sz="11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p:txBody>
          </p:sp>
          <p:sp>
            <p:nvSpPr>
              <p:cNvPr id="1060" name="Google Shape;1060;p27"/>
              <p:cNvSpPr txBox="1"/>
              <p:nvPr/>
            </p:nvSpPr>
            <p:spPr>
              <a:xfrm>
                <a:off x="6672" y="2775"/>
                <a:ext cx="1938"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Actual solution </a:t>
                </a:r>
                <a:r>
                  <a:rPr b="0" i="1" lang="en-US" sz="1200" u="none" cap="none" strike="noStrike">
                    <a:solidFill>
                      <a:schemeClr val="dk1"/>
                    </a:solidFill>
                    <a:latin typeface="Times New Roman"/>
                    <a:ea typeface="Times New Roman"/>
                    <a:cs typeface="Times New Roman"/>
                    <a:sym typeface="Times New Roman"/>
                  </a:rPr>
                  <a:t>y</a:t>
                </a:r>
                <a:r>
                  <a:rPr b="0" i="0" lang="en-US" sz="1200" u="none" cap="none" strike="noStrike">
                    <a:solidFill>
                      <a:schemeClr val="dk1"/>
                    </a:solidFill>
                    <a:latin typeface="Times New Roman"/>
                    <a:ea typeface="Times New Roman"/>
                    <a:cs typeface="Times New Roman"/>
                    <a:sym typeface="Times New Roman"/>
                  </a:rPr>
                  <a:t>(</a:t>
                </a:r>
                <a:r>
                  <a:rPr b="0" i="1" lang="en-US" sz="1200" u="none" cap="none" strike="noStrike">
                    <a:solidFill>
                      <a:schemeClr val="dk1"/>
                    </a:solidFill>
                    <a:latin typeface="Times New Roman"/>
                    <a:ea typeface="Times New Roman"/>
                    <a:cs typeface="Times New Roman"/>
                    <a:sym typeface="Times New Roman"/>
                  </a:rPr>
                  <a:t>x</a:t>
                </a:r>
                <a:r>
                  <a:rPr b="0" i="0" lang="en-US" sz="12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Arial"/>
                  <a:ea typeface="Arial"/>
                  <a:cs typeface="Arial"/>
                  <a:sym typeface="Arial"/>
                </a:endParaRPr>
              </a:p>
            </p:txBody>
          </p:sp>
          <p:sp>
            <p:nvSpPr>
              <p:cNvPr id="1061" name="Google Shape;1061;p27"/>
              <p:cNvSpPr/>
              <p:nvPr/>
            </p:nvSpPr>
            <p:spPr>
              <a:xfrm>
                <a:off x="5135" y="4714"/>
                <a:ext cx="101" cy="101"/>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27"/>
              <p:cNvSpPr/>
              <p:nvPr/>
            </p:nvSpPr>
            <p:spPr>
              <a:xfrm>
                <a:off x="6035" y="3979"/>
                <a:ext cx="101" cy="101"/>
              </a:xfrm>
              <a:prstGeom prst="ellipse">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3" name="Google Shape;1063;p27"/>
              <p:cNvSpPr txBox="1"/>
              <p:nvPr/>
            </p:nvSpPr>
            <p:spPr>
              <a:xfrm>
                <a:off x="4043" y="3255"/>
                <a:ext cx="1193" cy="21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Exact value</a:t>
                </a:r>
                <a:endParaRPr b="0" i="0" sz="1200" u="none" cap="none" strike="noStrike">
                  <a:solidFill>
                    <a:schemeClr val="dk1"/>
                  </a:solidFill>
                  <a:latin typeface="Arial"/>
                  <a:ea typeface="Arial"/>
                  <a:cs typeface="Arial"/>
                  <a:sym typeface="Arial"/>
                </a:endParaRPr>
              </a:p>
            </p:txBody>
          </p:sp>
          <p:sp>
            <p:nvSpPr>
              <p:cNvPr id="1064" name="Google Shape;1064;p27"/>
              <p:cNvSpPr txBox="1"/>
              <p:nvPr/>
            </p:nvSpPr>
            <p:spPr>
              <a:xfrm>
                <a:off x="5607" y="3735"/>
                <a:ext cx="528"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1" lang="en-US" sz="1100" u="none" cap="none" strike="noStrike">
                    <a:solidFill>
                      <a:schemeClr val="dk1"/>
                    </a:solidFill>
                    <a:latin typeface="Times New Roman"/>
                    <a:ea typeface="Times New Roman"/>
                    <a:cs typeface="Times New Roman"/>
                    <a:sym typeface="Times New Roman"/>
                  </a:rPr>
                  <a:t>y</a:t>
                </a:r>
                <a:r>
                  <a:rPr b="0" i="0" lang="en-US" sz="1100" u="none" cap="none" strike="noStrike">
                    <a:solidFill>
                      <a:schemeClr val="dk1"/>
                    </a:solidFill>
                    <a:latin typeface="Times New Roman"/>
                    <a:ea typeface="Times New Roman"/>
                    <a:cs typeface="Times New Roman"/>
                    <a:sym typeface="Times New Roman"/>
                  </a:rPr>
                  <a:t>(</a:t>
                </a:r>
                <a:r>
                  <a:rPr b="0" i="1"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2</a:t>
                </a:r>
                <a:r>
                  <a:rPr b="0" i="0" lang="en-US" sz="11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p:txBody>
          </p:sp>
          <p:sp>
            <p:nvSpPr>
              <p:cNvPr id="1065" name="Google Shape;1065;p27"/>
              <p:cNvSpPr txBox="1"/>
              <p:nvPr/>
            </p:nvSpPr>
            <p:spPr>
              <a:xfrm>
                <a:off x="4926" y="4438"/>
                <a:ext cx="528"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Times New Roman"/>
                  <a:buNone/>
                </a:pPr>
                <a:r>
                  <a:rPr b="0" i="1" lang="en-US" sz="1100" u="none" cap="none" strike="noStrike">
                    <a:solidFill>
                      <a:schemeClr val="dk1"/>
                    </a:solidFill>
                    <a:latin typeface="Times New Roman"/>
                    <a:ea typeface="Times New Roman"/>
                    <a:cs typeface="Times New Roman"/>
                    <a:sym typeface="Times New Roman"/>
                  </a:rPr>
                  <a:t>y</a:t>
                </a:r>
                <a:r>
                  <a:rPr b="0" i="0" lang="en-US" sz="1100" u="none" cap="none" strike="noStrike">
                    <a:solidFill>
                      <a:schemeClr val="dk1"/>
                    </a:solidFill>
                    <a:latin typeface="Times New Roman"/>
                    <a:ea typeface="Times New Roman"/>
                    <a:cs typeface="Times New Roman"/>
                    <a:sym typeface="Times New Roman"/>
                  </a:rPr>
                  <a:t>(</a:t>
                </a:r>
                <a:r>
                  <a:rPr b="0" i="1" lang="en-US" sz="1100" u="none" cap="none" strike="noStrike">
                    <a:solidFill>
                      <a:schemeClr val="dk1"/>
                    </a:solidFill>
                    <a:latin typeface="Times New Roman"/>
                    <a:ea typeface="Times New Roman"/>
                    <a:cs typeface="Times New Roman"/>
                    <a:sym typeface="Times New Roman"/>
                  </a:rPr>
                  <a:t>x</a:t>
                </a:r>
                <a:r>
                  <a:rPr b="0" baseline="-25000" i="0" lang="en-US" sz="1100" u="none" cap="none" strike="noStrike">
                    <a:solidFill>
                      <a:schemeClr val="dk1"/>
                    </a:solidFill>
                    <a:latin typeface="Times New Roman"/>
                    <a:ea typeface="Times New Roman"/>
                    <a:cs typeface="Times New Roman"/>
                    <a:sym typeface="Times New Roman"/>
                  </a:rPr>
                  <a:t>1</a:t>
                </a:r>
                <a:r>
                  <a:rPr b="0" i="0" lang="en-US" sz="11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Arial"/>
                  <a:ea typeface="Arial"/>
                  <a:cs typeface="Arial"/>
                  <a:sym typeface="Arial"/>
                </a:endParaRPr>
              </a:p>
            </p:txBody>
          </p:sp>
          <p:cxnSp>
            <p:nvCxnSpPr>
              <p:cNvPr id="1066" name="Google Shape;1066;p27"/>
              <p:cNvCxnSpPr>
                <a:stCxn id="1063" idx="2"/>
                <a:endCxn id="1064" idx="1"/>
              </p:cNvCxnSpPr>
              <p:nvPr/>
            </p:nvCxnSpPr>
            <p:spPr>
              <a:xfrm>
                <a:off x="4640" y="3465"/>
                <a:ext cx="900" cy="300"/>
              </a:xfrm>
              <a:prstGeom prst="straightConnector1">
                <a:avLst/>
              </a:prstGeom>
              <a:noFill/>
              <a:ln cap="flat" cmpd="sng" w="9525">
                <a:solidFill>
                  <a:srgbClr val="000000"/>
                </a:solidFill>
                <a:prstDash val="solid"/>
                <a:round/>
                <a:headEnd len="med" w="med" type="none"/>
                <a:tailEnd len="med" w="med" type="triangle"/>
              </a:ln>
            </p:spPr>
          </p:cxnSp>
          <p:cxnSp>
            <p:nvCxnSpPr>
              <p:cNvPr id="1067" name="Google Shape;1067;p27"/>
              <p:cNvCxnSpPr>
                <a:stCxn id="1063" idx="2"/>
                <a:endCxn id="1065" idx="0"/>
              </p:cNvCxnSpPr>
              <p:nvPr/>
            </p:nvCxnSpPr>
            <p:spPr>
              <a:xfrm>
                <a:off x="4640" y="3465"/>
                <a:ext cx="600" cy="900"/>
              </a:xfrm>
              <a:prstGeom prst="straightConnector1">
                <a:avLst/>
              </a:prstGeom>
              <a:noFill/>
              <a:ln cap="flat" cmpd="sng" w="9525">
                <a:solidFill>
                  <a:srgbClr val="000000"/>
                </a:solidFill>
                <a:prstDash val="solid"/>
                <a:round/>
                <a:headEnd len="med" w="med" type="none"/>
                <a:tailEnd len="med" w="med" type="triangle"/>
              </a:ln>
            </p:spPr>
          </p:cxnSp>
          <p:cxnSp>
            <p:nvCxnSpPr>
              <p:cNvPr id="1068" name="Google Shape;1068;p27"/>
              <p:cNvCxnSpPr/>
              <p:nvPr/>
            </p:nvCxnSpPr>
            <p:spPr>
              <a:xfrm>
                <a:off x="5184" y="4725"/>
                <a:ext cx="1" cy="315"/>
              </a:xfrm>
              <a:prstGeom prst="straightConnector1">
                <a:avLst/>
              </a:prstGeom>
              <a:noFill/>
              <a:ln cap="flat" cmpd="sng" w="9525">
                <a:solidFill>
                  <a:srgbClr val="000000"/>
                </a:solidFill>
                <a:prstDash val="solid"/>
                <a:round/>
                <a:headEnd len="med" w="med" type="triangle"/>
                <a:tailEnd len="med" w="med" type="triangle"/>
              </a:ln>
            </p:spPr>
          </p:cxnSp>
          <p:cxnSp>
            <p:nvCxnSpPr>
              <p:cNvPr id="1069" name="Google Shape;1069;p27"/>
              <p:cNvCxnSpPr/>
              <p:nvPr/>
            </p:nvCxnSpPr>
            <p:spPr>
              <a:xfrm>
                <a:off x="6075" y="4020"/>
                <a:ext cx="1" cy="495"/>
              </a:xfrm>
              <a:prstGeom prst="straightConnector1">
                <a:avLst/>
              </a:prstGeom>
              <a:noFill/>
              <a:ln cap="flat" cmpd="sng" w="9525">
                <a:solidFill>
                  <a:srgbClr val="000000"/>
                </a:solidFill>
                <a:prstDash val="solid"/>
                <a:round/>
                <a:headEnd len="med" w="med" type="triangle"/>
                <a:tailEnd len="med" w="med" type="triangle"/>
              </a:ln>
            </p:spPr>
          </p:cxnSp>
          <p:sp>
            <p:nvSpPr>
              <p:cNvPr id="1070" name="Google Shape;1070;p27"/>
              <p:cNvSpPr txBox="1"/>
              <p:nvPr/>
            </p:nvSpPr>
            <p:spPr>
              <a:xfrm>
                <a:off x="3842" y="3694"/>
                <a:ext cx="548" cy="21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Error</a:t>
                </a:r>
                <a:endParaRPr b="0" i="0" sz="1200" u="none" cap="none" strike="noStrike">
                  <a:solidFill>
                    <a:schemeClr val="dk1"/>
                  </a:solidFill>
                  <a:latin typeface="Arial"/>
                  <a:ea typeface="Arial"/>
                  <a:cs typeface="Arial"/>
                  <a:sym typeface="Arial"/>
                </a:endParaRPr>
              </a:p>
            </p:txBody>
          </p:sp>
          <p:cxnSp>
            <p:nvCxnSpPr>
              <p:cNvPr id="1071" name="Google Shape;1071;p27"/>
              <p:cNvCxnSpPr/>
              <p:nvPr/>
            </p:nvCxnSpPr>
            <p:spPr>
              <a:xfrm>
                <a:off x="4397" y="3966"/>
                <a:ext cx="1642" cy="303"/>
              </a:xfrm>
              <a:prstGeom prst="straightConnector1">
                <a:avLst/>
              </a:prstGeom>
              <a:noFill/>
              <a:ln cap="flat" cmpd="sng" w="9525">
                <a:solidFill>
                  <a:srgbClr val="000000"/>
                </a:solidFill>
                <a:prstDash val="solid"/>
                <a:round/>
                <a:headEnd len="med" w="med" type="none"/>
                <a:tailEnd len="med" w="med" type="triangle"/>
              </a:ln>
            </p:spPr>
          </p:cxnSp>
          <p:cxnSp>
            <p:nvCxnSpPr>
              <p:cNvPr id="1072" name="Google Shape;1072;p27"/>
              <p:cNvCxnSpPr>
                <a:stCxn id="1070" idx="2"/>
                <a:endCxn id="1056" idx="1"/>
              </p:cNvCxnSpPr>
              <p:nvPr/>
            </p:nvCxnSpPr>
            <p:spPr>
              <a:xfrm>
                <a:off x="4116" y="3904"/>
                <a:ext cx="900" cy="900"/>
              </a:xfrm>
              <a:prstGeom prst="straightConnector1">
                <a:avLst/>
              </a:prstGeom>
              <a:noFill/>
              <a:ln cap="flat" cmpd="sng" w="9525">
                <a:solidFill>
                  <a:srgbClr val="000000"/>
                </a:solidFill>
                <a:prstDash val="solid"/>
                <a:round/>
                <a:headEnd len="med" w="med" type="none"/>
                <a:tailEnd len="med" w="med" type="triangle"/>
              </a:ln>
            </p:spPr>
          </p:cxnSp>
          <p:sp>
            <p:nvSpPr>
              <p:cNvPr id="1073" name="Google Shape;1073;p27"/>
              <p:cNvSpPr txBox="1"/>
              <p:nvPr/>
            </p:nvSpPr>
            <p:spPr>
              <a:xfrm>
                <a:off x="7320" y="3694"/>
                <a:ext cx="2547" cy="54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Tangent Line at (</a:t>
                </a:r>
                <a:r>
                  <a:rPr b="0" i="1" lang="en-US" sz="1200" u="none" cap="none" strike="noStrike">
                    <a:solidFill>
                      <a:schemeClr val="dk1"/>
                    </a:solidFill>
                    <a:latin typeface="Times New Roman"/>
                    <a:ea typeface="Times New Roman"/>
                    <a:cs typeface="Times New Roman"/>
                    <a:sym typeface="Times New Roman"/>
                  </a:rPr>
                  <a:t>x</a:t>
                </a:r>
                <a:r>
                  <a:rPr b="0" baseline="-25000" i="0" lang="en-US" sz="1200" u="none" cap="none" strike="noStrike">
                    <a:solidFill>
                      <a:schemeClr val="dk1"/>
                    </a:solidFill>
                    <a:latin typeface="Times New Roman"/>
                    <a:ea typeface="Times New Roman"/>
                    <a:cs typeface="Times New Roman"/>
                    <a:sym typeface="Times New Roman"/>
                  </a:rPr>
                  <a:t>1</a:t>
                </a:r>
                <a:r>
                  <a:rPr b="0" i="1" lang="en-US" sz="1200" u="none" cap="none" strike="noStrike">
                    <a:solidFill>
                      <a:schemeClr val="dk1"/>
                    </a:solidFill>
                    <a:latin typeface="Times New Roman"/>
                    <a:ea typeface="Times New Roman"/>
                    <a:cs typeface="Times New Roman"/>
                    <a:sym typeface="Times New Roman"/>
                  </a:rPr>
                  <a:t>, y</a:t>
                </a:r>
                <a:r>
                  <a:rPr b="0" baseline="-25000" i="0" lang="en-US" sz="1200" u="none" cap="none" strike="noStrike">
                    <a:solidFill>
                      <a:schemeClr val="dk1"/>
                    </a:solidFill>
                    <a:latin typeface="Times New Roman"/>
                    <a:ea typeface="Times New Roman"/>
                    <a:cs typeface="Times New Roman"/>
                    <a:sym typeface="Times New Roman"/>
                  </a:rPr>
                  <a:t>1</a:t>
                </a:r>
                <a:r>
                  <a:rPr b="0" i="0" lang="en-US" sz="12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Arial"/>
                  <a:ea typeface="Arial"/>
                  <a:cs typeface="Arial"/>
                  <a:sym typeface="Arial"/>
                </a:endParaRPr>
              </a:p>
            </p:txBody>
          </p:sp>
          <p:sp>
            <p:nvSpPr>
              <p:cNvPr id="1074" name="Google Shape;1074;p27"/>
              <p:cNvSpPr txBox="1"/>
              <p:nvPr/>
            </p:nvSpPr>
            <p:spPr>
              <a:xfrm>
                <a:off x="7754" y="4980"/>
                <a:ext cx="2233" cy="274"/>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Tangent Line at (</a:t>
                </a:r>
                <a:r>
                  <a:rPr b="0" i="1" lang="en-US" sz="1200" u="none" cap="none" strike="noStrike">
                    <a:solidFill>
                      <a:schemeClr val="dk1"/>
                    </a:solidFill>
                    <a:latin typeface="Times New Roman"/>
                    <a:ea typeface="Times New Roman"/>
                    <a:cs typeface="Times New Roman"/>
                    <a:sym typeface="Times New Roman"/>
                  </a:rPr>
                  <a:t>x</a:t>
                </a:r>
                <a:r>
                  <a:rPr b="0" baseline="-25000" i="0" lang="en-US" sz="1200" u="none" cap="none" strike="noStrike">
                    <a:solidFill>
                      <a:schemeClr val="dk1"/>
                    </a:solidFill>
                    <a:latin typeface="Times New Roman"/>
                    <a:ea typeface="Times New Roman"/>
                    <a:cs typeface="Times New Roman"/>
                    <a:sym typeface="Times New Roman"/>
                  </a:rPr>
                  <a:t>0</a:t>
                </a:r>
                <a:r>
                  <a:rPr b="0" i="1" lang="en-US" sz="1200" u="none" cap="none" strike="noStrike">
                    <a:solidFill>
                      <a:schemeClr val="dk1"/>
                    </a:solidFill>
                    <a:latin typeface="Times New Roman"/>
                    <a:ea typeface="Times New Roman"/>
                    <a:cs typeface="Times New Roman"/>
                    <a:sym typeface="Times New Roman"/>
                  </a:rPr>
                  <a:t>, y</a:t>
                </a:r>
                <a:r>
                  <a:rPr b="0" baseline="-25000" i="0" lang="en-US" sz="1200" u="none" cap="none" strike="noStrike">
                    <a:solidFill>
                      <a:schemeClr val="dk1"/>
                    </a:solidFill>
                    <a:latin typeface="Times New Roman"/>
                    <a:ea typeface="Times New Roman"/>
                    <a:cs typeface="Times New Roman"/>
                    <a:sym typeface="Times New Roman"/>
                  </a:rPr>
                  <a:t>0</a:t>
                </a:r>
                <a:r>
                  <a:rPr b="0" i="0" lang="en-US" sz="1200" u="none" cap="none" strike="noStrike">
                    <a:solidFill>
                      <a:schemeClr val="dk1"/>
                    </a:solidFill>
                    <a:latin typeface="Times New Roman"/>
                    <a:ea typeface="Times New Roman"/>
                    <a:cs typeface="Times New Roman"/>
                    <a:sym typeface="Times New Roman"/>
                  </a:rPr>
                  <a:t>)</a:t>
                </a:r>
                <a:endParaRPr b="0" i="0" sz="1200" u="none" cap="none" strike="noStrike">
                  <a:solidFill>
                    <a:schemeClr val="dk1"/>
                  </a:solidFill>
                  <a:latin typeface="Arial"/>
                  <a:ea typeface="Arial"/>
                  <a:cs typeface="Arial"/>
                  <a:sym typeface="Arial"/>
                </a:endParaRPr>
              </a:p>
            </p:txBody>
          </p:sp>
          <p:sp>
            <p:nvSpPr>
              <p:cNvPr id="1075" name="Google Shape;1075;p27"/>
              <p:cNvSpPr txBox="1"/>
              <p:nvPr/>
            </p:nvSpPr>
            <p:spPr>
              <a:xfrm>
                <a:off x="8760" y="6570"/>
                <a:ext cx="335" cy="300"/>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cap="none" strike="noStrike">
                    <a:solidFill>
                      <a:schemeClr val="dk1"/>
                    </a:solidFill>
                    <a:latin typeface="Times New Roman"/>
                    <a:ea typeface="Times New Roman"/>
                    <a:cs typeface="Times New Roman"/>
                    <a:sym typeface="Times New Roman"/>
                  </a:rPr>
                  <a:t>x</a:t>
                </a:r>
                <a:endParaRPr b="0" i="0" sz="1400" u="none" cap="none" strike="noStrike">
                  <a:solidFill>
                    <a:schemeClr val="dk1"/>
                  </a:solidFill>
                  <a:latin typeface="Arial"/>
                  <a:ea typeface="Arial"/>
                  <a:cs typeface="Arial"/>
                  <a:sym typeface="Arial"/>
                </a:endParaRPr>
              </a:p>
            </p:txBody>
          </p:sp>
          <p:sp>
            <p:nvSpPr>
              <p:cNvPr id="1076" name="Google Shape;1076;p27"/>
              <p:cNvSpPr txBox="1"/>
              <p:nvPr/>
            </p:nvSpPr>
            <p:spPr>
              <a:xfrm>
                <a:off x="2565" y="3255"/>
                <a:ext cx="455" cy="345"/>
              </a:xfrm>
              <a:prstGeom prst="rect">
                <a:avLst/>
              </a:prstGeom>
              <a:solidFill>
                <a:srgbClr val="FFFFFF">
                  <a:alpha val="0"/>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cap="none" strike="noStrike">
                    <a:solidFill>
                      <a:schemeClr val="dk1"/>
                    </a:solidFill>
                    <a:latin typeface="Times New Roman"/>
                    <a:ea typeface="Times New Roman"/>
                    <a:cs typeface="Times New Roman"/>
                    <a:sym typeface="Times New Roman"/>
                  </a:rPr>
                  <a:t>y</a:t>
                </a:r>
                <a:r>
                  <a:rPr b="0" i="0" lang="en-US" sz="1400" u="none" cap="none" strike="noStrike">
                    <a:solidFill>
                      <a:schemeClr val="dk1"/>
                    </a:solidFill>
                    <a:latin typeface="Times New Roman"/>
                    <a:ea typeface="Times New Roman"/>
                    <a:cs typeface="Times New Roman"/>
                    <a:sym typeface="Times New Roman"/>
                  </a:rPr>
                  <a:t>(</a:t>
                </a:r>
                <a:r>
                  <a:rPr b="0" i="1" lang="en-US" sz="1400" u="none" cap="none" strike="noStrike">
                    <a:solidFill>
                      <a:schemeClr val="dk1"/>
                    </a:solidFill>
                    <a:latin typeface="Times New Roman"/>
                    <a:ea typeface="Times New Roman"/>
                    <a:cs typeface="Times New Roman"/>
                    <a:sym typeface="Times New Roman"/>
                  </a:rPr>
                  <a:t>x</a:t>
                </a:r>
                <a:r>
                  <a:rPr b="0" i="0" lang="en-US" sz="1400" u="none" cap="none" strike="noStrike">
                    <a:solidFill>
                      <a:schemeClr val="dk1"/>
                    </a:solidFill>
                    <a:latin typeface="Times New Roman"/>
                    <a:ea typeface="Times New Roman"/>
                    <a:cs typeface="Times New Roman"/>
                    <a:sym typeface="Times New Roman"/>
                  </a:rPr>
                  <a:t>)</a:t>
                </a:r>
                <a:endParaRPr b="0" i="0" sz="1400" u="none" cap="none" strike="noStrike">
                  <a:solidFill>
                    <a:schemeClr val="dk1"/>
                  </a:solidFill>
                  <a:latin typeface="Arial"/>
                  <a:ea typeface="Arial"/>
                  <a:cs typeface="Arial"/>
                  <a:sym typeface="Arial"/>
                </a:endParaRPr>
              </a:p>
            </p:txBody>
          </p:sp>
        </p:grpSp>
        <p:sp>
          <p:nvSpPr>
            <p:cNvPr id="1077" name="Google Shape;1077;p27"/>
            <p:cNvSpPr txBox="1"/>
            <p:nvPr/>
          </p:nvSpPr>
          <p:spPr>
            <a:xfrm>
              <a:off x="2907" y="7815"/>
              <a:ext cx="6120" cy="405"/>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Fig. Illustration of Euler’s method for two steps</a:t>
              </a:r>
              <a:endParaRPr b="1" i="0" sz="1400" u="none" cap="none" strike="noStrike">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082" name="Shape 1082"/>
        <p:cNvGrpSpPr/>
        <p:nvPr/>
      </p:nvGrpSpPr>
      <p:grpSpPr>
        <a:xfrm>
          <a:off x="0" y="0"/>
          <a:ext cx="0" cy="0"/>
          <a:chOff x="0" y="0"/>
          <a:chExt cx="0" cy="0"/>
        </a:xfrm>
      </p:grpSpPr>
      <p:sp>
        <p:nvSpPr>
          <p:cNvPr id="1083" name="Google Shape;1083;p2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084" name="Google Shape;1084;p28"/>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EULER’S Method</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Euler’s method is illustrated in the above figure.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approximates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and </a:t>
            </a:r>
            <a:r>
              <a:rPr b="0" i="1"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approximates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The difference between them is the error introduced by the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85" name="Google Shape;108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086" name="Google Shape;108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087" name="Google Shape;108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088" name="Google Shape;1088;p2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089" name="Google Shape;1089;p2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090" name="Google Shape;1090;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28"/>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00" name="Google Shape;1100;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28"/>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06" name="Google Shape;1106;p28"/>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07" name="Google Shape;1107;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8" name="Google Shape;1108;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9" name="Google Shape;1109;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2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14" name="Google Shape;1114;p28"/>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15" name="Google Shape;1115;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2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18" name="Google Shape;1118;p28"/>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19" name="Google Shape;1119;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28"/>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23" name="Google Shape;1123;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2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25" name="Google Shape;1125;p28"/>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26" name="Google Shape;1126;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2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29" name="Google Shape;1129;p28"/>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30" name="Google Shape;1130;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2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143" name="Shape 1143"/>
        <p:cNvGrpSpPr/>
        <p:nvPr/>
      </p:nvGrpSpPr>
      <p:grpSpPr>
        <a:xfrm>
          <a:off x="0" y="0"/>
          <a:ext cx="0" cy="0"/>
          <a:chOff x="0" y="0"/>
          <a:chExt cx="0" cy="0"/>
        </a:xfrm>
      </p:grpSpPr>
      <p:sp>
        <p:nvSpPr>
          <p:cNvPr id="1144" name="Google Shape;1144;p2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145" name="Google Shape;1145;p29"/>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 </a:t>
            </a:r>
            <a:r>
              <a:rPr b="0" i="0" lang="en-US" sz="1800" u="none" cap="none" strike="noStrike">
                <a:solidFill>
                  <a:schemeClr val="dk1"/>
                </a:solidFill>
                <a:latin typeface="Times New Roman"/>
                <a:ea typeface="Times New Roman"/>
                <a:cs typeface="Times New Roman"/>
                <a:sym typeface="Times New Roman"/>
              </a:rPr>
              <a:t>Given the differential equation:</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estimate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(2) by Euler’s method using i)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 0.5 and ii) </a:t>
            </a:r>
            <a:r>
              <a:rPr b="0" i="1" lang="en-US" sz="1800" u="none" cap="none" strike="noStrike">
                <a:solidFill>
                  <a:schemeClr val="dk1"/>
                </a:solidFill>
                <a:latin typeface="Times New Roman"/>
                <a:ea typeface="Times New Roman"/>
                <a:cs typeface="Times New Roman"/>
                <a:sym typeface="Times New Roman"/>
              </a:rPr>
              <a:t>h</a:t>
            </a:r>
            <a:r>
              <a:rPr b="0" i="0" lang="en-US" sz="1800" u="none" cap="none" strike="noStrike">
                <a:solidFill>
                  <a:schemeClr val="dk1"/>
                </a:solidFill>
                <a:latin typeface="Times New Roman"/>
                <a:ea typeface="Times New Roman"/>
                <a:cs typeface="Times New Roman"/>
                <a:sym typeface="Times New Roman"/>
              </a:rPr>
              <a:t> = 0.25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Solution: (i) for </a:t>
            </a:r>
            <a:r>
              <a:rPr b="1" i="1" lang="en-US" sz="1800" u="none" cap="none" strike="noStrike">
                <a:solidFill>
                  <a:schemeClr val="dk1"/>
                </a:solidFill>
                <a:latin typeface="Times New Roman"/>
                <a:ea typeface="Times New Roman"/>
                <a:cs typeface="Times New Roman"/>
                <a:sym typeface="Times New Roman"/>
              </a:rPr>
              <a:t>h</a:t>
            </a:r>
            <a:r>
              <a:rPr b="1" i="0" lang="en-US" sz="1800" u="none" cap="none" strike="noStrike">
                <a:solidFill>
                  <a:schemeClr val="dk1"/>
                </a:solidFill>
                <a:latin typeface="Times New Roman"/>
                <a:ea typeface="Times New Roman"/>
                <a:cs typeface="Times New Roman"/>
                <a:sym typeface="Times New Roman"/>
              </a:rPr>
              <a:t> = 0.5</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(1.5) = 2 + 0.5 [3(1)</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4</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(2)    = 4 + 0.5 [3(1.5)</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7.875</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 (ii) for </a:t>
            </a:r>
            <a:r>
              <a:rPr b="1" i="1" lang="en-US" sz="1800" u="none" cap="none" strike="noStrike">
                <a:solidFill>
                  <a:schemeClr val="dk1"/>
                </a:solidFill>
                <a:latin typeface="Times New Roman"/>
                <a:ea typeface="Times New Roman"/>
                <a:cs typeface="Times New Roman"/>
                <a:sym typeface="Times New Roman"/>
              </a:rPr>
              <a:t>h</a:t>
            </a:r>
            <a:r>
              <a:rPr b="1" i="0" lang="en-US" sz="1800" u="none" cap="none" strike="noStrike">
                <a:solidFill>
                  <a:schemeClr val="dk1"/>
                </a:solidFill>
                <a:latin typeface="Times New Roman"/>
                <a:ea typeface="Times New Roman"/>
                <a:cs typeface="Times New Roman"/>
                <a:sym typeface="Times New Roman"/>
              </a:rPr>
              <a:t> = 0.25</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(1.25) = 2 + 0.25 [3(1)</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3</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(1.50) = 3 + 0.25 [3(1.25)</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5.42188</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(1.75) = 5.42188 + 0.25 [3(1.5)</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7.35938</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(2)      = 7.35938 + 0.25 [3(1.75)</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+1] = 9.90626</a:t>
            </a:r>
            <a:endParaRPr/>
          </a:p>
        </p:txBody>
      </p:sp>
      <p:sp>
        <p:nvSpPr>
          <p:cNvPr id="1146" name="Google Shape;11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147" name="Google Shape;114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148" name="Google Shape;114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149" name="Google Shape;1149;p2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150" name="Google Shape;1150;p2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151" name="Google Shape;1151;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29"/>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61" name="Google Shape;1161;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29"/>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67" name="Google Shape;1167;p29"/>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68" name="Google Shape;1168;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9" name="Google Shape;1169;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2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75" name="Google Shape;1175;p29"/>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76" name="Google Shape;1176;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7" name="Google Shape;1177;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8" name="Google Shape;1178;p2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79" name="Google Shape;1179;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29"/>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183" name="Google Shape;1183;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p2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85" name="Google Shape;1185;p29"/>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86" name="Google Shape;1186;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2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89" name="Google Shape;1189;p29"/>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190" name="Google Shape;1190;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2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0" name="Google Shape;1200;p29"/>
          <p:cNvPicPr preferRelativeResize="0"/>
          <p:nvPr/>
        </p:nvPicPr>
        <p:blipFill rotWithShape="1">
          <a:blip r:embed="rId4">
            <a:alphaModFix/>
          </a:blip>
          <a:srcRect b="0" l="0" r="0" t="0"/>
          <a:stretch/>
        </p:blipFill>
        <p:spPr>
          <a:xfrm>
            <a:off x="1981200" y="1744662"/>
            <a:ext cx="1270363" cy="6175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49" name="Shape 49"/>
        <p:cNvGrpSpPr/>
        <p:nvPr/>
      </p:nvGrpSpPr>
      <p:grpSpPr>
        <a:xfrm>
          <a:off x="0" y="0"/>
          <a:ext cx="0" cy="0"/>
          <a:chOff x="0" y="0"/>
          <a:chExt cx="0" cy="0"/>
        </a:xfrm>
      </p:grpSpPr>
      <p:sp>
        <p:nvSpPr>
          <p:cNvPr id="50" name="Google Shape;50;p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51" name="Google Shape;51;p3"/>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Number of Independent Variables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quantity being differentiated is called the </a:t>
            </a:r>
            <a:r>
              <a:rPr b="1" i="0" lang="en-US" sz="1800" u="none" cap="none" strike="noStrike">
                <a:solidFill>
                  <a:schemeClr val="dk1"/>
                </a:solidFill>
                <a:latin typeface="Times New Roman"/>
                <a:ea typeface="Times New Roman"/>
                <a:cs typeface="Times New Roman"/>
                <a:sym typeface="Times New Roman"/>
              </a:rPr>
              <a:t>dependent variable</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quantity with respect to which the dependent variable is differentiated is called the </a:t>
            </a:r>
            <a:r>
              <a:rPr b="1" i="0" lang="en-US" sz="1800" u="none" cap="none" strike="noStrike">
                <a:solidFill>
                  <a:schemeClr val="dk1"/>
                </a:solidFill>
                <a:latin typeface="Times New Roman"/>
                <a:ea typeface="Times New Roman"/>
                <a:cs typeface="Times New Roman"/>
                <a:sym typeface="Times New Roman"/>
              </a:rPr>
              <a:t>independent variable</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there is only one independent variable, the equation is called an </a:t>
            </a:r>
            <a:r>
              <a:rPr b="1" i="0" lang="en-US" sz="1800" u="none" cap="none" strike="noStrike">
                <a:solidFill>
                  <a:schemeClr val="dk1"/>
                </a:solidFill>
                <a:latin typeface="Times New Roman"/>
                <a:ea typeface="Times New Roman"/>
                <a:cs typeface="Times New Roman"/>
                <a:sym typeface="Times New Roman"/>
              </a:rPr>
              <a:t>ordinary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it contains two or more independent variables, the derivatives will be partial and therefore, the equation is called a </a:t>
            </a:r>
            <a:r>
              <a:rPr b="1" i="0" lang="en-US" sz="1800" u="none" cap="none" strike="noStrike">
                <a:solidFill>
                  <a:schemeClr val="dk1"/>
                </a:solidFill>
                <a:latin typeface="Times New Roman"/>
                <a:ea typeface="Times New Roman"/>
                <a:cs typeface="Times New Roman"/>
                <a:sym typeface="Times New Roman"/>
              </a:rPr>
              <a:t>partial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This is a </a:t>
            </a:r>
            <a:r>
              <a:rPr b="1" i="0" lang="en-US" sz="1800" u="none" cap="none" strike="noStrike">
                <a:solidFill>
                  <a:schemeClr val="dk1"/>
                </a:solidFill>
                <a:latin typeface="Times New Roman"/>
                <a:ea typeface="Times New Roman"/>
                <a:cs typeface="Times New Roman"/>
                <a:sym typeface="Times New Roman"/>
              </a:rPr>
              <a:t>partial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52" name="Google Shape;5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53" name="Google Shape;5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4" name="Google Shape;5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5" name="Google Shape;55;p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6" name="Google Shape;56;p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57" name="Google Shape;57;p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 name="Google Shape;59;p3"/>
          <p:cNvPicPr preferRelativeResize="0"/>
          <p:nvPr/>
        </p:nvPicPr>
        <p:blipFill rotWithShape="1">
          <a:blip r:embed="rId4">
            <a:alphaModFix/>
          </a:blip>
          <a:srcRect b="0" l="0" r="0" t="0"/>
          <a:stretch/>
        </p:blipFill>
        <p:spPr>
          <a:xfrm>
            <a:off x="2209800" y="3886200"/>
            <a:ext cx="1676400" cy="5916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205" name="Shape 1205"/>
        <p:cNvGrpSpPr/>
        <p:nvPr/>
      </p:nvGrpSpPr>
      <p:grpSpPr>
        <a:xfrm>
          <a:off x="0" y="0"/>
          <a:ext cx="0" cy="0"/>
          <a:chOff x="0" y="0"/>
          <a:chExt cx="0" cy="0"/>
        </a:xfrm>
      </p:grpSpPr>
      <p:sp>
        <p:nvSpPr>
          <p:cNvPr id="1206" name="Google Shape;1206;p3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207" name="Google Shape;1207;p30"/>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HEUN’S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Euler’s method is the simplest of all one-step methods.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does not require any differentiation and easy to implement on computers.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But major weakness is large truncation errors.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uses only the first two terms of the Taylor series.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Heun’s method is an improved version of Euler’s method.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208" name="Google Shape;120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209" name="Google Shape;120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210" name="Google Shape;121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211" name="Google Shape;1211;p3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212" name="Google Shape;1212;p3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213" name="Google Shape;1213;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5" name="Google Shape;1215;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30"/>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23" name="Google Shape;1223;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30"/>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29" name="Google Shape;1229;p30"/>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30" name="Google Shape;1230;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3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37" name="Google Shape;1237;p30"/>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38" name="Google Shape;1238;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3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41" name="Google Shape;1241;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30"/>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45" name="Google Shape;1245;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3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47" name="Google Shape;1247;p30"/>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48" name="Google Shape;1248;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3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51" name="Google Shape;1251;p30"/>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52" name="Google Shape;1252;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3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266" name="Shape 1266"/>
        <p:cNvGrpSpPr/>
        <p:nvPr/>
      </p:nvGrpSpPr>
      <p:grpSpPr>
        <a:xfrm>
          <a:off x="0" y="0"/>
          <a:ext cx="0" cy="0"/>
          <a:chOff x="0" y="0"/>
          <a:chExt cx="0" cy="0"/>
        </a:xfrm>
      </p:grpSpPr>
      <p:sp>
        <p:nvSpPr>
          <p:cNvPr id="1267" name="Google Shape;1267;p3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268" name="Google Shape;1268;p31"/>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HEUN’S Method: Working Principle</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This method uses a line whose slope is the average of the slopes at the end points of the interval. Then,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 - - - - - - - - - - - - -	(1)</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 	</a:t>
            </a:r>
            <a:r>
              <a:rPr b="0" i="1" lang="en-US" sz="1800" u="none" cap="none" strike="noStrike">
                <a:solidFill>
                  <a:schemeClr val="dk1"/>
                </a:solidFill>
                <a:latin typeface="Times New Roman"/>
                <a:ea typeface="Times New Roman"/>
                <a:cs typeface="Times New Roman"/>
                <a:sym typeface="Times New Roman"/>
              </a:rPr>
              <a:t>m</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is the slope at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m</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is the slope at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25000" i="1" lang="en-US" sz="1800" u="none" cap="none" strike="noStrike">
                <a:solidFill>
                  <a:schemeClr val="dk1"/>
                </a:solidFill>
                <a:latin typeface="Times New Roman"/>
                <a:ea typeface="Times New Roman"/>
                <a:cs typeface="Times New Roman"/>
                <a:sym typeface="Times New Roman"/>
              </a:rPr>
              <a:t>i+</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a:t>
            </a:r>
            <a:endParaRPr/>
          </a:p>
          <a:p>
            <a:pPr indent="-2286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Given the differential equation:</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a:t>
            </a:r>
            <a:r>
              <a:rPr i="1" lang="en-US" sz="1800">
                <a:solidFill>
                  <a:schemeClr val="dk1"/>
                </a:solidFill>
                <a:latin typeface="Times New Roman"/>
                <a:ea typeface="Times New Roman"/>
                <a:cs typeface="Times New Roman"/>
                <a:sym typeface="Times New Roman"/>
              </a:rPr>
              <a:t>f</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 	</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Therefore,  </a:t>
            </a:r>
            <a:r>
              <a:rPr b="0" i="1" lang="en-US" sz="1800" u="none" cap="none" strike="noStrike">
                <a:solidFill>
                  <a:schemeClr val="dk1"/>
                </a:solidFill>
                <a:latin typeface="Times New Roman"/>
                <a:ea typeface="Times New Roman"/>
                <a:cs typeface="Times New Roman"/>
                <a:sym typeface="Times New Roman"/>
              </a:rPr>
              <a:t>m</a:t>
            </a:r>
            <a:r>
              <a:rPr b="0" baseline="-25000" i="0" lang="en-US" sz="1800" u="none" cap="none" strike="noStrike">
                <a:solidFill>
                  <a:schemeClr val="dk1"/>
                </a:solidFill>
                <a:latin typeface="Times New Roman"/>
                <a:ea typeface="Times New Roman"/>
                <a:cs typeface="Times New Roman"/>
                <a:sym typeface="Times New Roman"/>
              </a:rPr>
              <a:t>1 </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f</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and </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m</a:t>
            </a:r>
            <a:r>
              <a:rPr baseline="-25000" lang="en-US" sz="1800">
                <a:solidFill>
                  <a:schemeClr val="dk1"/>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a:t>
            </a:r>
            <a:r>
              <a:rPr i="1" lang="en-US" sz="1800">
                <a:solidFill>
                  <a:schemeClr val="dk1"/>
                </a:solidFill>
                <a:latin typeface="Times New Roman"/>
                <a:ea typeface="Times New Roman"/>
                <a:cs typeface="Times New Roman"/>
                <a:sym typeface="Times New Roman"/>
              </a:rPr>
              <a:t>f</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Thus, we obtain,	 </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269" name="Google Shape;1269;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270" name="Google Shape;127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271" name="Google Shape;127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272" name="Google Shape;1272;p3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273" name="Google Shape;1273;p3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274" name="Google Shape;1274;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31"/>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84" name="Google Shape;1284;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31"/>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90" name="Google Shape;1290;p31"/>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291" name="Google Shape;1291;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2" name="Google Shape;1292;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3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98" name="Google Shape;1298;p31"/>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99" name="Google Shape;1299;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3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02" name="Google Shape;1302;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31"/>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06" name="Google Shape;1306;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3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08" name="Google Shape;1308;p31"/>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09" name="Google Shape;1309;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3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3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12" name="Google Shape;1312;p31"/>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13" name="Google Shape;1313;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4" name="Google Shape;1324;p31"/>
          <p:cNvPicPr preferRelativeResize="0"/>
          <p:nvPr/>
        </p:nvPicPr>
        <p:blipFill rotWithShape="1">
          <a:blip r:embed="rId4">
            <a:alphaModFix/>
          </a:blip>
          <a:srcRect b="0" l="0" r="0" t="0"/>
          <a:stretch/>
        </p:blipFill>
        <p:spPr>
          <a:xfrm>
            <a:off x="1676400" y="2362200"/>
            <a:ext cx="1828800" cy="563881"/>
          </a:xfrm>
          <a:prstGeom prst="rect">
            <a:avLst/>
          </a:prstGeom>
          <a:noFill/>
          <a:ln>
            <a:noFill/>
          </a:ln>
        </p:spPr>
      </p:pic>
      <p:sp>
        <p:nvSpPr>
          <p:cNvPr id="1325" name="Google Shape;1325;p3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6" name="Google Shape;1326;p31"/>
          <p:cNvPicPr preferRelativeResize="0"/>
          <p:nvPr/>
        </p:nvPicPr>
        <p:blipFill rotWithShape="1">
          <a:blip r:embed="rId5">
            <a:alphaModFix/>
          </a:blip>
          <a:srcRect b="0" l="0" r="0" t="0"/>
          <a:stretch/>
        </p:blipFill>
        <p:spPr>
          <a:xfrm>
            <a:off x="2438400" y="5608637"/>
            <a:ext cx="3747180" cy="6397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331" name="Shape 1331"/>
        <p:cNvGrpSpPr/>
        <p:nvPr/>
      </p:nvGrpSpPr>
      <p:grpSpPr>
        <a:xfrm>
          <a:off x="0" y="0"/>
          <a:ext cx="0" cy="0"/>
          <a:chOff x="0" y="0"/>
          <a:chExt cx="0" cy="0"/>
        </a:xfrm>
      </p:grpSpPr>
      <p:sp>
        <p:nvSpPr>
          <p:cNvPr id="1332" name="Google Shape;1332;p3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333" name="Google Shape;1333;p3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HEUN’S Method: Working Principle</a:t>
            </a:r>
            <a:endParaRPr sz="18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Equation (1) becomes</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 - - - - - - - - (2)</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Since the term </a:t>
            </a:r>
            <a:r>
              <a:rPr i="1" lang="en-US" sz="18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appears on both sides of the equation (2), the value of </a:t>
            </a:r>
            <a:r>
              <a:rPr i="1" lang="en-US" sz="1800">
                <a:solidFill>
                  <a:schemeClr val="dk1"/>
                </a:solidFill>
                <a:latin typeface="Times New Roman"/>
                <a:ea typeface="Times New Roman"/>
                <a:cs typeface="Times New Roman"/>
                <a:sym typeface="Times New Roman"/>
              </a:rPr>
              <a:t>y</a:t>
            </a:r>
            <a:r>
              <a:rPr baseline="-25000"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inside the function can be predicted using the Euler’s formula as</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 - - - - - - - - - (3)</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Then, Heun’s formula becomes finally,</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 - - - - - - - - - (4)</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Equation (4) is an improved version of Euler’s method. Since it attempts to correct the value of </a:t>
            </a:r>
            <a:r>
              <a:rPr b="0" i="1" lang="en-US" sz="1800" u="none" cap="none" strike="noStrike">
                <a:solidFill>
                  <a:schemeClr val="dk1"/>
                </a:solidFill>
                <a:latin typeface="Times New Roman"/>
                <a:ea typeface="Times New Roman"/>
                <a:cs typeface="Times New Roman"/>
                <a:sym typeface="Times New Roman"/>
              </a:rPr>
              <a:t>y</a:t>
            </a:r>
            <a:r>
              <a:rPr b="0" baseline="-25000" i="1" lang="en-US" sz="1800" u="none" cap="none" strike="noStrike">
                <a:solidFill>
                  <a:schemeClr val="dk1"/>
                </a:solidFill>
                <a:latin typeface="Times New Roman"/>
                <a:ea typeface="Times New Roman"/>
                <a:cs typeface="Times New Roman"/>
                <a:sym typeface="Times New Roman"/>
              </a:rPr>
              <a:t>i</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using the predicted value of </a:t>
            </a:r>
            <a:r>
              <a:rPr b="0" i="1" lang="en-US" sz="1800" u="none" cap="none" strike="noStrike">
                <a:solidFill>
                  <a:schemeClr val="dk1"/>
                </a:solidFill>
                <a:latin typeface="Times New Roman"/>
                <a:ea typeface="Times New Roman"/>
                <a:cs typeface="Times New Roman"/>
                <a:sym typeface="Times New Roman"/>
              </a:rPr>
              <a:t>y</a:t>
            </a:r>
            <a:r>
              <a:rPr b="0" baseline="-25000" i="1" lang="en-US" sz="1800" u="none" cap="none" strike="noStrike">
                <a:solidFill>
                  <a:schemeClr val="dk1"/>
                </a:solidFill>
                <a:latin typeface="Times New Roman"/>
                <a:ea typeface="Times New Roman"/>
                <a:cs typeface="Times New Roman"/>
                <a:sym typeface="Times New Roman"/>
              </a:rPr>
              <a:t>i</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by Euler’s method, it is classified as a </a:t>
            </a:r>
            <a:r>
              <a:rPr b="1" i="1" lang="en-US" sz="1800" u="none" cap="none" strike="noStrike">
                <a:solidFill>
                  <a:schemeClr val="dk1"/>
                </a:solidFill>
                <a:latin typeface="Times New Roman"/>
                <a:ea typeface="Times New Roman"/>
                <a:cs typeface="Times New Roman"/>
                <a:sym typeface="Times New Roman"/>
              </a:rPr>
              <a:t>one-step predictor-corrector</a:t>
            </a:r>
            <a:r>
              <a:rPr b="0" i="0" lang="en-US" sz="1800" u="none" cap="none" strike="noStrike">
                <a:solidFill>
                  <a:schemeClr val="dk1"/>
                </a:solidFill>
                <a:latin typeface="Times New Roman"/>
                <a:ea typeface="Times New Roman"/>
                <a:cs typeface="Times New Roman"/>
                <a:sym typeface="Times New Roman"/>
              </a:rPr>
              <a:t> method.</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Equation (3) is known as the </a:t>
            </a:r>
            <a:r>
              <a:rPr b="1" i="1" lang="en-US" sz="1800" u="none" cap="none" strike="noStrike">
                <a:solidFill>
                  <a:schemeClr val="dk1"/>
                </a:solidFill>
                <a:latin typeface="Times New Roman"/>
                <a:ea typeface="Times New Roman"/>
                <a:cs typeface="Times New Roman"/>
                <a:sym typeface="Times New Roman"/>
              </a:rPr>
              <a:t>predictor</a:t>
            </a:r>
            <a:r>
              <a:rPr b="0" i="0" lang="en-US" sz="1800" u="none" cap="none" strike="noStrike">
                <a:solidFill>
                  <a:schemeClr val="dk1"/>
                </a:solidFill>
                <a:latin typeface="Times New Roman"/>
                <a:ea typeface="Times New Roman"/>
                <a:cs typeface="Times New Roman"/>
                <a:sym typeface="Times New Roman"/>
              </a:rPr>
              <a:t> and equation (4) is known as the </a:t>
            </a:r>
            <a:r>
              <a:rPr b="1" i="1" lang="en-US" sz="1800" u="none" cap="none" strike="noStrike">
                <a:solidFill>
                  <a:schemeClr val="dk1"/>
                </a:solidFill>
                <a:latin typeface="Times New Roman"/>
                <a:ea typeface="Times New Roman"/>
                <a:cs typeface="Times New Roman"/>
                <a:sym typeface="Times New Roman"/>
              </a:rPr>
              <a:t>corrector</a:t>
            </a:r>
            <a:r>
              <a:rPr b="0" i="0" lang="en-US" sz="1800" u="none" cap="none" strike="noStrike">
                <a:solidFill>
                  <a:schemeClr val="dk1"/>
                </a:solidFill>
                <a:latin typeface="Times New Roman"/>
                <a:ea typeface="Times New Roman"/>
                <a:cs typeface="Times New Roman"/>
                <a:sym typeface="Times New Roman"/>
              </a:rPr>
              <a:t>.</a:t>
            </a:r>
            <a:endParaRPr/>
          </a:p>
        </p:txBody>
      </p:sp>
      <p:sp>
        <p:nvSpPr>
          <p:cNvPr id="1334" name="Google Shape;133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335" name="Google Shape;133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336" name="Google Shape;133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337" name="Google Shape;1337;p3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338" name="Google Shape;1338;p3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339" name="Google Shape;1339;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4" name="Google Shape;1344;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5" name="Google Shape;1345;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6" name="Google Shape;1346;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8" name="Google Shape;1348;p32"/>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49" name="Google Shape;1349;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2" name="Google Shape;1352;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3" name="Google Shape;1353;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32"/>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55" name="Google Shape;1355;p32"/>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56" name="Google Shape;1356;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8" name="Google Shape;1358;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9" name="Google Shape;1359;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0" name="Google Shape;1360;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1" name="Google Shape;1361;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2" name="Google Shape;1362;p3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63" name="Google Shape;1363;p32"/>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64" name="Google Shape;1364;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3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67" name="Google Shape;1367;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32"/>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371" name="Google Shape;1371;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3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73" name="Google Shape;1373;p32"/>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74" name="Google Shape;1374;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3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3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77" name="Google Shape;1377;p32"/>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378" name="Google Shape;1378;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1" name="Google Shape;1391;p32"/>
          <p:cNvPicPr preferRelativeResize="0"/>
          <p:nvPr/>
        </p:nvPicPr>
        <p:blipFill rotWithShape="1">
          <a:blip r:embed="rId4">
            <a:alphaModFix/>
          </a:blip>
          <a:srcRect b="0" l="0" r="0" t="0"/>
          <a:stretch/>
        </p:blipFill>
        <p:spPr>
          <a:xfrm>
            <a:off x="1600200" y="2049462"/>
            <a:ext cx="3223719" cy="541338"/>
          </a:xfrm>
          <a:prstGeom prst="rect">
            <a:avLst/>
          </a:prstGeom>
          <a:noFill/>
          <a:ln>
            <a:noFill/>
          </a:ln>
        </p:spPr>
      </p:pic>
      <p:sp>
        <p:nvSpPr>
          <p:cNvPr id="1392" name="Google Shape;1392;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3" name="Google Shape;1393;p32"/>
          <p:cNvPicPr preferRelativeResize="0"/>
          <p:nvPr/>
        </p:nvPicPr>
        <p:blipFill rotWithShape="1">
          <a:blip r:embed="rId5">
            <a:alphaModFix/>
          </a:blip>
          <a:srcRect b="0" l="0" r="0" t="0"/>
          <a:stretch/>
        </p:blipFill>
        <p:spPr>
          <a:xfrm>
            <a:off x="1600200" y="3322553"/>
            <a:ext cx="2133600" cy="335047"/>
          </a:xfrm>
          <a:prstGeom prst="rect">
            <a:avLst/>
          </a:prstGeom>
          <a:noFill/>
          <a:ln>
            <a:noFill/>
          </a:ln>
        </p:spPr>
      </p:pic>
      <p:sp>
        <p:nvSpPr>
          <p:cNvPr id="1394" name="Google Shape;1394;p3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5" name="Google Shape;1395;p32"/>
          <p:cNvPicPr preferRelativeResize="0"/>
          <p:nvPr/>
        </p:nvPicPr>
        <p:blipFill rotWithShape="1">
          <a:blip r:embed="rId6">
            <a:alphaModFix/>
          </a:blip>
          <a:srcRect b="0" l="0" r="0" t="0"/>
          <a:stretch/>
        </p:blipFill>
        <p:spPr>
          <a:xfrm>
            <a:off x="1627573" y="3962400"/>
            <a:ext cx="3630227"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400" name="Shape 1400"/>
        <p:cNvGrpSpPr/>
        <p:nvPr/>
      </p:nvGrpSpPr>
      <p:grpSpPr>
        <a:xfrm>
          <a:off x="0" y="0"/>
          <a:ext cx="0" cy="0"/>
          <a:chOff x="0" y="0"/>
          <a:chExt cx="0" cy="0"/>
        </a:xfrm>
      </p:grpSpPr>
      <p:sp>
        <p:nvSpPr>
          <p:cNvPr id="1401" name="Google Shape;1401;p3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402" name="Google Shape;1402;p33"/>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Given                                            ,    </a:t>
            </a:r>
            <a:r>
              <a:rPr i="1"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1, </a:t>
            </a:r>
            <a:r>
              <a:rPr i="1"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2,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 Using Euler’s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403" name="Google Shape;1403;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404" name="Google Shape;140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405" name="Google Shape;140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406" name="Google Shape;1406;p3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407" name="Google Shape;1407;p3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408" name="Google Shape;1408;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4" name="Google Shape;1414;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5" name="Google Shape;1415;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7" name="Google Shape;1417;p33"/>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18" name="Google Shape;1418;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9" name="Google Shape;141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33"/>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24" name="Google Shape;1424;p33"/>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25" name="Google Shape;1425;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3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32" name="Google Shape;1432;p33"/>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33" name="Google Shape;1433;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3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36" name="Google Shape;1436;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7" name="Google Shape;1437;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8" name="Google Shape;1438;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9" name="Google Shape;1439;p33"/>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40" name="Google Shape;1440;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3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42" name="Google Shape;1442;p33"/>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43" name="Google Shape;1443;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3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46" name="Google Shape;1446;p33"/>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447" name="Google Shape;1447;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3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63" name="Google Shape;1463;p33"/>
          <p:cNvPicPr preferRelativeResize="0"/>
          <p:nvPr/>
        </p:nvPicPr>
        <p:blipFill rotWithShape="1">
          <a:blip r:embed="rId4">
            <a:alphaModFix/>
          </a:blip>
          <a:srcRect b="0" l="0" r="0" t="0"/>
          <a:stretch/>
        </p:blipFill>
        <p:spPr>
          <a:xfrm>
            <a:off x="1981200" y="2962922"/>
            <a:ext cx="1905000" cy="555626"/>
          </a:xfrm>
          <a:prstGeom prst="rect">
            <a:avLst/>
          </a:prstGeom>
          <a:noFill/>
          <a:ln>
            <a:noFill/>
          </a:ln>
        </p:spPr>
      </p:pic>
      <p:pic>
        <p:nvPicPr>
          <p:cNvPr id="1464" name="Google Shape;1464;p33"/>
          <p:cNvPicPr preferRelativeResize="0"/>
          <p:nvPr/>
        </p:nvPicPr>
        <p:blipFill rotWithShape="1">
          <a:blip r:embed="rId5">
            <a:alphaModFix/>
          </a:blip>
          <a:srcRect b="0" l="0" r="0" t="0"/>
          <a:stretch/>
        </p:blipFill>
        <p:spPr>
          <a:xfrm>
            <a:off x="1828799" y="3886200"/>
            <a:ext cx="4542607" cy="509588"/>
          </a:xfrm>
          <a:prstGeom prst="rect">
            <a:avLst/>
          </a:prstGeom>
          <a:noFill/>
          <a:ln>
            <a:noFill/>
          </a:ln>
        </p:spPr>
      </p:pic>
      <p:pic>
        <p:nvPicPr>
          <p:cNvPr id="1465" name="Google Shape;1465;p33"/>
          <p:cNvPicPr preferRelativeResize="0"/>
          <p:nvPr/>
        </p:nvPicPr>
        <p:blipFill rotWithShape="1">
          <a:blip r:embed="rId6">
            <a:alphaModFix/>
          </a:blip>
          <a:srcRect b="0" l="0" r="0" t="0"/>
          <a:stretch/>
        </p:blipFill>
        <p:spPr>
          <a:xfrm>
            <a:off x="1828800" y="4443413"/>
            <a:ext cx="4182779" cy="509587"/>
          </a:xfrm>
          <a:prstGeom prst="rect">
            <a:avLst/>
          </a:prstGeom>
          <a:noFill/>
          <a:ln>
            <a:noFill/>
          </a:ln>
        </p:spPr>
      </p:pic>
      <p:pic>
        <p:nvPicPr>
          <p:cNvPr id="1466" name="Google Shape;1466;p33"/>
          <p:cNvPicPr preferRelativeResize="0"/>
          <p:nvPr/>
        </p:nvPicPr>
        <p:blipFill rotWithShape="1">
          <a:blip r:embed="rId7">
            <a:alphaModFix/>
          </a:blip>
          <a:srcRect b="0" l="0" r="0" t="0"/>
          <a:stretch/>
        </p:blipFill>
        <p:spPr>
          <a:xfrm>
            <a:off x="1828800" y="5029200"/>
            <a:ext cx="4592526" cy="509588"/>
          </a:xfrm>
          <a:prstGeom prst="rect">
            <a:avLst/>
          </a:prstGeom>
          <a:noFill/>
          <a:ln>
            <a:noFill/>
          </a:ln>
        </p:spPr>
      </p:pic>
      <p:pic>
        <p:nvPicPr>
          <p:cNvPr id="1467" name="Google Shape;1467;p33"/>
          <p:cNvPicPr preferRelativeResize="0"/>
          <p:nvPr/>
        </p:nvPicPr>
        <p:blipFill rotWithShape="1">
          <a:blip r:embed="rId8">
            <a:alphaModFix/>
          </a:blip>
          <a:srcRect b="0" l="0" r="0" t="0"/>
          <a:stretch/>
        </p:blipFill>
        <p:spPr>
          <a:xfrm>
            <a:off x="1828799" y="5638800"/>
            <a:ext cx="4342935" cy="509587"/>
          </a:xfrm>
          <a:prstGeom prst="rect">
            <a:avLst/>
          </a:prstGeom>
          <a:noFill/>
          <a:ln>
            <a:noFill/>
          </a:ln>
        </p:spPr>
      </p:pic>
      <p:sp>
        <p:nvSpPr>
          <p:cNvPr id="1468" name="Google Shape;1468;p3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33"/>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70" name="Google Shape;1470;p33"/>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71" name="Google Shape;1471;p33"/>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476" name="Shape 1476"/>
        <p:cNvGrpSpPr/>
        <p:nvPr/>
      </p:nvGrpSpPr>
      <p:grpSpPr>
        <a:xfrm>
          <a:off x="0" y="0"/>
          <a:ext cx="0" cy="0"/>
          <a:chOff x="0" y="0"/>
          <a:chExt cx="0" cy="0"/>
        </a:xfrm>
      </p:grpSpPr>
      <p:sp>
        <p:nvSpPr>
          <p:cNvPr id="1477" name="Google Shape;1477;p3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478" name="Google Shape;1478;p34"/>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Given                                            ,    </a:t>
            </a:r>
            <a:r>
              <a:rPr i="1"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1, </a:t>
            </a:r>
            <a:r>
              <a:rPr i="1"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2,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(ii) Using Heun’s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a:solidFill>
                  <a:schemeClr val="dk1"/>
                </a:solidFill>
                <a:latin typeface="Times New Roman"/>
                <a:ea typeface="Times New Roman"/>
                <a:cs typeface="Times New Roman"/>
                <a:sym typeface="Times New Roman"/>
              </a:rPr>
              <a:t>		Iteration 1:</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479" name="Google Shape;147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480" name="Google Shape;148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481" name="Google Shape;148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482" name="Google Shape;1482;p3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483" name="Google Shape;1483;p3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484" name="Google Shape;1484;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8" name="Google Shape;1488;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9" name="Google Shape;1489;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34"/>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494" name="Google Shape;1494;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8" name="Google Shape;1498;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9" name="Google Shape;1499;p34"/>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00" name="Google Shape;1500;p34"/>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01" name="Google Shape;1501;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2" name="Google Shape;1502;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3" name="Google Shape;1503;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4" name="Google Shape;1504;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5" name="Google Shape;1505;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7" name="Google Shape;1507;p3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08" name="Google Shape;1508;p34"/>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09" name="Google Shape;1509;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0" name="Google Shape;1510;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1" name="Google Shape;1511;p3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12" name="Google Shape;1512;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3" name="Google Shape;1513;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34"/>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16" name="Google Shape;1516;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3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8" name="Google Shape;1518;p34"/>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9" name="Google Shape;1519;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0" name="Google Shape;1520;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1" name="Google Shape;1521;p3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22" name="Google Shape;1522;p34"/>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23" name="Google Shape;1523;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6" name="Google Shape;1526;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0" name="Google Shape;1530;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1" name="Google Shape;1531;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2" name="Google Shape;1532;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3" name="Google Shape;1533;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6" name="Google Shape;1536;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3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9" name="Google Shape;1539;p34"/>
          <p:cNvPicPr preferRelativeResize="0"/>
          <p:nvPr/>
        </p:nvPicPr>
        <p:blipFill rotWithShape="1">
          <a:blip r:embed="rId4">
            <a:alphaModFix/>
          </a:blip>
          <a:srcRect b="0" l="0" r="0" t="0"/>
          <a:stretch/>
        </p:blipFill>
        <p:spPr>
          <a:xfrm>
            <a:off x="1981200" y="2962922"/>
            <a:ext cx="1905000" cy="555626"/>
          </a:xfrm>
          <a:prstGeom prst="rect">
            <a:avLst/>
          </a:prstGeom>
          <a:noFill/>
          <a:ln>
            <a:noFill/>
          </a:ln>
        </p:spPr>
      </p:pic>
      <p:sp>
        <p:nvSpPr>
          <p:cNvPr id="1540" name="Google Shape;1540;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34"/>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42" name="Google Shape;1542;p34"/>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43" name="Google Shape;1543;p34"/>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1544" name="Google Shape;1544;p34"/>
          <p:cNvPicPr preferRelativeResize="0"/>
          <p:nvPr/>
        </p:nvPicPr>
        <p:blipFill rotWithShape="1">
          <a:blip r:embed="rId5">
            <a:alphaModFix/>
          </a:blip>
          <a:srcRect b="0" l="0" r="0" t="0"/>
          <a:stretch/>
        </p:blipFill>
        <p:spPr>
          <a:xfrm>
            <a:off x="2819400" y="3962400"/>
            <a:ext cx="1216710" cy="517525"/>
          </a:xfrm>
          <a:prstGeom prst="rect">
            <a:avLst/>
          </a:prstGeom>
          <a:noFill/>
          <a:ln>
            <a:noFill/>
          </a:ln>
        </p:spPr>
      </p:pic>
      <p:pic>
        <p:nvPicPr>
          <p:cNvPr id="1545" name="Google Shape;1545;p34"/>
          <p:cNvPicPr preferRelativeResize="0"/>
          <p:nvPr/>
        </p:nvPicPr>
        <p:blipFill rotWithShape="1">
          <a:blip r:embed="rId6">
            <a:alphaModFix/>
          </a:blip>
          <a:srcRect b="0" l="0" r="0" t="0"/>
          <a:stretch/>
        </p:blipFill>
        <p:spPr>
          <a:xfrm>
            <a:off x="2819400" y="4572622"/>
            <a:ext cx="2139808" cy="304178"/>
          </a:xfrm>
          <a:prstGeom prst="rect">
            <a:avLst/>
          </a:prstGeom>
          <a:noFill/>
          <a:ln>
            <a:noFill/>
          </a:ln>
        </p:spPr>
      </p:pic>
      <p:pic>
        <p:nvPicPr>
          <p:cNvPr id="1546" name="Google Shape;1546;p34"/>
          <p:cNvPicPr preferRelativeResize="0"/>
          <p:nvPr/>
        </p:nvPicPr>
        <p:blipFill rotWithShape="1">
          <a:blip r:embed="rId7">
            <a:alphaModFix/>
          </a:blip>
          <a:srcRect b="0" l="0" r="0" t="0"/>
          <a:stretch/>
        </p:blipFill>
        <p:spPr>
          <a:xfrm>
            <a:off x="2819400" y="4892676"/>
            <a:ext cx="1379362" cy="517524"/>
          </a:xfrm>
          <a:prstGeom prst="rect">
            <a:avLst/>
          </a:prstGeom>
          <a:noFill/>
          <a:ln>
            <a:noFill/>
          </a:ln>
        </p:spPr>
      </p:pic>
      <p:pic>
        <p:nvPicPr>
          <p:cNvPr id="1547" name="Google Shape;1547;p34"/>
          <p:cNvPicPr preferRelativeResize="0"/>
          <p:nvPr/>
        </p:nvPicPr>
        <p:blipFill rotWithShape="1">
          <a:blip r:embed="rId8">
            <a:alphaModFix/>
          </a:blip>
          <a:srcRect b="0" l="0" r="0" t="0"/>
          <a:stretch/>
        </p:blipFill>
        <p:spPr>
          <a:xfrm>
            <a:off x="2819400" y="5486400"/>
            <a:ext cx="2828430" cy="517525"/>
          </a:xfrm>
          <a:prstGeom prst="rect">
            <a:avLst/>
          </a:prstGeom>
          <a:noFill/>
          <a:ln>
            <a:noFill/>
          </a:ln>
        </p:spPr>
      </p:pic>
      <p:sp>
        <p:nvSpPr>
          <p:cNvPr id="1548" name="Google Shape;1548;p3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34"/>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50" name="Google Shape;1550;p34"/>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51" name="Google Shape;1551;p34"/>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556" name="Shape 1556"/>
        <p:cNvGrpSpPr/>
        <p:nvPr/>
      </p:nvGrpSpPr>
      <p:grpSpPr>
        <a:xfrm>
          <a:off x="0" y="0"/>
          <a:ext cx="0" cy="0"/>
          <a:chOff x="0" y="0"/>
          <a:chExt cx="0" cy="0"/>
        </a:xfrm>
      </p:grpSpPr>
      <p:sp>
        <p:nvSpPr>
          <p:cNvPr id="1557" name="Google Shape;1557;p3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558" name="Google Shape;1558;p35"/>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Given                                            ,    </a:t>
            </a:r>
            <a:r>
              <a:rPr i="1"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1, </a:t>
            </a:r>
            <a:r>
              <a:rPr i="1"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2,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(ii) Using Heun’s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a:solidFill>
                  <a:schemeClr val="dk1"/>
                </a:solidFill>
                <a:latin typeface="Times New Roman"/>
                <a:ea typeface="Times New Roman"/>
                <a:cs typeface="Times New Roman"/>
                <a:sym typeface="Times New Roman"/>
              </a:rPr>
              <a:t>		Iteration 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559" name="Google Shape;1559;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560" name="Google Shape;15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561" name="Google Shape;156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562" name="Google Shape;1562;p3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563" name="Google Shape;1563;p3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564" name="Google Shape;1564;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35"/>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74" name="Google Shape;1574;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35"/>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80" name="Google Shape;1580;p35"/>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81" name="Google Shape;1581;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2" name="Google Shape;1582;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3" name="Google Shape;1583;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5" name="Google Shape;1585;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3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88" name="Google Shape;1588;p35"/>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89" name="Google Shape;1589;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3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92" name="Google Shape;1592;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p35"/>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96" name="Google Shape;1596;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7" name="Google Shape;1597;p3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98" name="Google Shape;1598;p35"/>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99" name="Google Shape;1599;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0" name="Google Shape;1600;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1" name="Google Shape;1601;p3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02" name="Google Shape;1602;p35"/>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03" name="Google Shape;1603;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4" name="Google Shape;1604;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4" name="Google Shape;1614;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5" name="Google Shape;1615;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6" name="Google Shape;1616;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7" name="Google Shape;1617;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8" name="Google Shape;1618;p3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19" name="Google Shape;1619;p35"/>
          <p:cNvPicPr preferRelativeResize="0"/>
          <p:nvPr/>
        </p:nvPicPr>
        <p:blipFill rotWithShape="1">
          <a:blip r:embed="rId4">
            <a:alphaModFix/>
          </a:blip>
          <a:srcRect b="0" l="0" r="0" t="0"/>
          <a:stretch/>
        </p:blipFill>
        <p:spPr>
          <a:xfrm>
            <a:off x="1981200" y="2962922"/>
            <a:ext cx="1905000" cy="555626"/>
          </a:xfrm>
          <a:prstGeom prst="rect">
            <a:avLst/>
          </a:prstGeom>
          <a:noFill/>
          <a:ln>
            <a:noFill/>
          </a:ln>
        </p:spPr>
      </p:pic>
      <p:sp>
        <p:nvSpPr>
          <p:cNvPr id="1620" name="Google Shape;1620;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1" name="Google Shape;1621;p35"/>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22" name="Google Shape;1622;p35"/>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23" name="Google Shape;1623;p35"/>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24" name="Google Shape;1624;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5" name="Google Shape;1625;p3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26" name="Google Shape;1626;p3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27" name="Google Shape;1627;p35"/>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1628" name="Google Shape;1628;p35"/>
          <p:cNvPicPr preferRelativeResize="0"/>
          <p:nvPr/>
        </p:nvPicPr>
        <p:blipFill rotWithShape="1">
          <a:blip r:embed="rId5">
            <a:alphaModFix/>
          </a:blip>
          <a:srcRect b="0" l="0" r="0" t="0"/>
          <a:stretch/>
        </p:blipFill>
        <p:spPr>
          <a:xfrm>
            <a:off x="2827336" y="3962400"/>
            <a:ext cx="1723673" cy="517525"/>
          </a:xfrm>
          <a:prstGeom prst="rect">
            <a:avLst/>
          </a:prstGeom>
          <a:noFill/>
          <a:ln>
            <a:noFill/>
          </a:ln>
        </p:spPr>
      </p:pic>
      <p:pic>
        <p:nvPicPr>
          <p:cNvPr id="1629" name="Google Shape;1629;p35"/>
          <p:cNvPicPr preferRelativeResize="0"/>
          <p:nvPr/>
        </p:nvPicPr>
        <p:blipFill rotWithShape="1">
          <a:blip r:embed="rId6">
            <a:alphaModFix/>
          </a:blip>
          <a:srcRect b="0" l="0" r="0" t="0"/>
          <a:stretch/>
        </p:blipFill>
        <p:spPr>
          <a:xfrm>
            <a:off x="2827336" y="4572622"/>
            <a:ext cx="2900253" cy="304178"/>
          </a:xfrm>
          <a:prstGeom prst="rect">
            <a:avLst/>
          </a:prstGeom>
          <a:noFill/>
          <a:ln>
            <a:noFill/>
          </a:ln>
        </p:spPr>
      </p:pic>
      <p:pic>
        <p:nvPicPr>
          <p:cNvPr id="1630" name="Google Shape;1630;p35"/>
          <p:cNvPicPr preferRelativeResize="0"/>
          <p:nvPr/>
        </p:nvPicPr>
        <p:blipFill rotWithShape="1">
          <a:blip r:embed="rId7">
            <a:alphaModFix/>
          </a:blip>
          <a:srcRect b="0" l="0" r="0" t="0"/>
          <a:stretch/>
        </p:blipFill>
        <p:spPr>
          <a:xfrm>
            <a:off x="2827337" y="5037139"/>
            <a:ext cx="1734236" cy="517524"/>
          </a:xfrm>
          <a:prstGeom prst="rect">
            <a:avLst/>
          </a:prstGeom>
          <a:noFill/>
          <a:ln>
            <a:noFill/>
          </a:ln>
        </p:spPr>
      </p:pic>
      <p:pic>
        <p:nvPicPr>
          <p:cNvPr id="1631" name="Google Shape;1631;p35"/>
          <p:cNvPicPr preferRelativeResize="0"/>
          <p:nvPr/>
        </p:nvPicPr>
        <p:blipFill rotWithShape="1">
          <a:blip r:embed="rId8">
            <a:alphaModFix/>
          </a:blip>
          <a:srcRect b="0" l="0" r="0" t="0"/>
          <a:stretch/>
        </p:blipFill>
        <p:spPr>
          <a:xfrm>
            <a:off x="2827337" y="5578475"/>
            <a:ext cx="3436785" cy="517525"/>
          </a:xfrm>
          <a:prstGeom prst="rect">
            <a:avLst/>
          </a:prstGeom>
          <a:noFill/>
          <a:ln>
            <a:noFill/>
          </a:ln>
        </p:spPr>
      </p:pic>
      <p:sp>
        <p:nvSpPr>
          <p:cNvPr id="1632" name="Google Shape;1632;p3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3" name="Google Shape;1633;p3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34" name="Google Shape;1634;p3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35" name="Google Shape;1635;p35"/>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640" name="Shape 1640"/>
        <p:cNvGrpSpPr/>
        <p:nvPr/>
      </p:nvGrpSpPr>
      <p:grpSpPr>
        <a:xfrm>
          <a:off x="0" y="0"/>
          <a:ext cx="0" cy="0"/>
          <a:chOff x="0" y="0"/>
          <a:chExt cx="0" cy="0"/>
        </a:xfrm>
      </p:grpSpPr>
      <p:sp>
        <p:nvSpPr>
          <p:cNvPr id="1641" name="Google Shape;1641;p3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642" name="Google Shape;1642;p36"/>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Given                                            ,    </a:t>
            </a:r>
            <a:r>
              <a:rPr i="1"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1, </a:t>
            </a:r>
            <a:r>
              <a:rPr i="1"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2,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(ii) Using Heun’s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a:solidFill>
                  <a:schemeClr val="dk1"/>
                </a:solidFill>
                <a:latin typeface="Times New Roman"/>
                <a:ea typeface="Times New Roman"/>
                <a:cs typeface="Times New Roman"/>
                <a:sym typeface="Times New Roman"/>
              </a:rPr>
              <a:t>		Iteration 3:</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643" name="Google Shape;1643;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644" name="Google Shape;164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645" name="Google Shape;164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646" name="Google Shape;1646;p3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647" name="Google Shape;1647;p3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648" name="Google Shape;1648;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7" name="Google Shape;1657;p36"/>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58" name="Google Shape;1658;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9" name="Google Shape;1659;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0" name="Google Shape;1660;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2" name="Google Shape;1662;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36"/>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64" name="Google Shape;1664;p36"/>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65" name="Google Shape;1665;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8" name="Google Shape;1668;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9" name="Google Shape;1669;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3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72" name="Google Shape;1672;p36"/>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73" name="Google Shape;1673;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4" name="Google Shape;1674;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3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76" name="Google Shape;1676;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7" name="Google Shape;1677;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8" name="Google Shape;1678;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9" name="Google Shape;1679;p36"/>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680" name="Google Shape;1680;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3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82" name="Google Shape;1682;p36"/>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83" name="Google Shape;1683;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5" name="Google Shape;1685;p3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86" name="Google Shape;1686;p36"/>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87" name="Google Shape;1687;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3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03" name="Google Shape;1703;p36"/>
          <p:cNvPicPr preferRelativeResize="0"/>
          <p:nvPr/>
        </p:nvPicPr>
        <p:blipFill rotWithShape="1">
          <a:blip r:embed="rId4">
            <a:alphaModFix/>
          </a:blip>
          <a:srcRect b="0" l="0" r="0" t="0"/>
          <a:stretch/>
        </p:blipFill>
        <p:spPr>
          <a:xfrm>
            <a:off x="1981200" y="2962922"/>
            <a:ext cx="1905000" cy="555626"/>
          </a:xfrm>
          <a:prstGeom prst="rect">
            <a:avLst/>
          </a:prstGeom>
          <a:noFill/>
          <a:ln>
            <a:noFill/>
          </a:ln>
        </p:spPr>
      </p:pic>
      <p:sp>
        <p:nvSpPr>
          <p:cNvPr id="1704" name="Google Shape;1704;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36"/>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06" name="Google Shape;1706;p36"/>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07" name="Google Shape;1707;p36"/>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08" name="Google Shape;1708;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3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10" name="Google Shape;1710;p3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11" name="Google Shape;1711;p36"/>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12" name="Google Shape;1712;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3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14" name="Google Shape;1714;p3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15" name="Google Shape;1715;p36"/>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1716" name="Google Shape;1716;p36"/>
          <p:cNvPicPr preferRelativeResize="0"/>
          <p:nvPr/>
        </p:nvPicPr>
        <p:blipFill rotWithShape="1">
          <a:blip r:embed="rId5">
            <a:alphaModFix/>
          </a:blip>
          <a:srcRect b="0" l="0" r="0" t="0"/>
          <a:stretch/>
        </p:blipFill>
        <p:spPr>
          <a:xfrm>
            <a:off x="2895601" y="3912793"/>
            <a:ext cx="1888890" cy="567131"/>
          </a:xfrm>
          <a:prstGeom prst="rect">
            <a:avLst/>
          </a:prstGeom>
          <a:noFill/>
          <a:ln>
            <a:noFill/>
          </a:ln>
        </p:spPr>
      </p:pic>
      <p:pic>
        <p:nvPicPr>
          <p:cNvPr id="1717" name="Google Shape;1717;p36"/>
          <p:cNvPicPr preferRelativeResize="0"/>
          <p:nvPr/>
        </p:nvPicPr>
        <p:blipFill rotWithShape="1">
          <a:blip r:embed="rId6">
            <a:alphaModFix/>
          </a:blip>
          <a:srcRect b="0" l="0" r="0" t="0"/>
          <a:stretch/>
        </p:blipFill>
        <p:spPr>
          <a:xfrm>
            <a:off x="2877066" y="4561222"/>
            <a:ext cx="3178246" cy="333334"/>
          </a:xfrm>
          <a:prstGeom prst="rect">
            <a:avLst/>
          </a:prstGeom>
          <a:noFill/>
          <a:ln>
            <a:noFill/>
          </a:ln>
        </p:spPr>
      </p:pic>
      <p:pic>
        <p:nvPicPr>
          <p:cNvPr id="1718" name="Google Shape;1718;p36"/>
          <p:cNvPicPr preferRelativeResize="0"/>
          <p:nvPr/>
        </p:nvPicPr>
        <p:blipFill rotWithShape="1">
          <a:blip r:embed="rId7">
            <a:alphaModFix/>
          </a:blip>
          <a:srcRect b="0" l="0" r="0" t="0"/>
          <a:stretch/>
        </p:blipFill>
        <p:spPr>
          <a:xfrm>
            <a:off x="2895600" y="4987532"/>
            <a:ext cx="1900467" cy="567130"/>
          </a:xfrm>
          <a:prstGeom prst="rect">
            <a:avLst/>
          </a:prstGeom>
          <a:noFill/>
          <a:ln>
            <a:noFill/>
          </a:ln>
        </p:spPr>
      </p:pic>
      <p:pic>
        <p:nvPicPr>
          <p:cNvPr id="1719" name="Google Shape;1719;p36"/>
          <p:cNvPicPr preferRelativeResize="0"/>
          <p:nvPr/>
        </p:nvPicPr>
        <p:blipFill rotWithShape="1">
          <a:blip r:embed="rId8">
            <a:alphaModFix/>
          </a:blip>
          <a:srcRect b="0" l="0" r="0" t="0"/>
          <a:stretch/>
        </p:blipFill>
        <p:spPr>
          <a:xfrm>
            <a:off x="2895600" y="5605069"/>
            <a:ext cx="3733800" cy="567131"/>
          </a:xfrm>
          <a:prstGeom prst="rect">
            <a:avLst/>
          </a:prstGeom>
          <a:noFill/>
          <a:ln>
            <a:noFill/>
          </a:ln>
        </p:spPr>
      </p:pic>
      <p:sp>
        <p:nvSpPr>
          <p:cNvPr id="1720" name="Google Shape;1720;p3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3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22" name="Google Shape;1722;p3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23" name="Google Shape;1723;p36"/>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728" name="Shape 1728"/>
        <p:cNvGrpSpPr/>
        <p:nvPr/>
      </p:nvGrpSpPr>
      <p:grpSpPr>
        <a:xfrm>
          <a:off x="0" y="0"/>
          <a:ext cx="0" cy="0"/>
          <a:chOff x="0" y="0"/>
          <a:chExt cx="0" cy="0"/>
        </a:xfrm>
      </p:grpSpPr>
      <p:sp>
        <p:nvSpPr>
          <p:cNvPr id="1729" name="Google Shape;1729;p3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730" name="Google Shape;1730;p37"/>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Given                                            ,    </a:t>
            </a:r>
            <a:r>
              <a:rPr i="1"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1, </a:t>
            </a:r>
            <a:r>
              <a:rPr i="1" lang="en-US" sz="1800">
                <a:solidFill>
                  <a:schemeClr val="dk1"/>
                </a:solidFill>
                <a:latin typeface="Times New Roman"/>
                <a:ea typeface="Times New Roman"/>
                <a:cs typeface="Times New Roman"/>
                <a:sym typeface="Times New Roman"/>
              </a:rPr>
              <a:t>y</a:t>
            </a:r>
            <a:r>
              <a:rPr baseline="-25000" lang="en-US" sz="1800">
                <a:solidFill>
                  <a:schemeClr val="dk1"/>
                </a:solidFill>
                <a:latin typeface="Times New Roman"/>
                <a:ea typeface="Times New Roman"/>
                <a:cs typeface="Times New Roman"/>
                <a:sym typeface="Times New Roman"/>
              </a:rPr>
              <a:t>0</a:t>
            </a:r>
            <a:r>
              <a:rPr lang="en-US" sz="1800">
                <a:solidFill>
                  <a:schemeClr val="dk1"/>
                </a:solidFill>
                <a:latin typeface="Times New Roman"/>
                <a:ea typeface="Times New Roman"/>
                <a:cs typeface="Times New Roman"/>
                <a:sym typeface="Times New Roman"/>
              </a:rPr>
              <a:t> = 2,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(ii) Using Heun’s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1" lang="en-US" sz="1800">
                <a:solidFill>
                  <a:schemeClr val="dk1"/>
                </a:solidFill>
                <a:latin typeface="Times New Roman"/>
                <a:ea typeface="Times New Roman"/>
                <a:cs typeface="Times New Roman"/>
                <a:sym typeface="Times New Roman"/>
              </a:rPr>
              <a:t>		Iteration 4:</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731" name="Google Shape;173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732" name="Google Shape;17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733" name="Google Shape;173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734" name="Google Shape;1734;p3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735" name="Google Shape;1735;p3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736" name="Google Shape;1736;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8" name="Google Shape;1738;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9" name="Google Shape;1739;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0" name="Google Shape;1740;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1" name="Google Shape;1741;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2" name="Google Shape;1742;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3" name="Google Shape;1743;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4" name="Google Shape;1744;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5" name="Google Shape;1745;p37"/>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46" name="Google Shape;1746;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7" name="Google Shape;1747;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8" name="Google Shape;1748;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9" name="Google Shape;1749;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0" name="Google Shape;1750;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p37"/>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52" name="Google Shape;1752;p37"/>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53" name="Google Shape;1753;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4" name="Google Shape;1754;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5" name="Google Shape;1755;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6" name="Google Shape;1756;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7" name="Google Shape;1757;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8" name="Google Shape;1758;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9" name="Google Shape;1759;p3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60" name="Google Shape;1760;p37"/>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61" name="Google Shape;1761;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2" name="Google Shape;1762;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3" name="Google Shape;1763;p3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64" name="Google Shape;1764;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5" name="Google Shape;1765;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6" name="Google Shape;1766;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7" name="Google Shape;1767;p37"/>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68" name="Google Shape;1768;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3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0" name="Google Shape;1770;p37"/>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1" name="Google Shape;1771;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3" name="Google Shape;1773;p3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4" name="Google Shape;1774;p37"/>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75" name="Google Shape;1775;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6" name="Google Shape;1776;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7" name="Google Shape;1777;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8" name="Google Shape;1778;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9" name="Google Shape;1779;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1" name="Google Shape;1781;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2" name="Google Shape;1782;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3" name="Google Shape;1783;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6" name="Google Shape;1786;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7" name="Google Shape;1787;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9" name="Google Shape;1789;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0" name="Google Shape;1790;p3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91" name="Google Shape;1791;p37"/>
          <p:cNvPicPr preferRelativeResize="0"/>
          <p:nvPr/>
        </p:nvPicPr>
        <p:blipFill rotWithShape="1">
          <a:blip r:embed="rId4">
            <a:alphaModFix/>
          </a:blip>
          <a:srcRect b="0" l="0" r="0" t="0"/>
          <a:stretch/>
        </p:blipFill>
        <p:spPr>
          <a:xfrm>
            <a:off x="1981200" y="2962922"/>
            <a:ext cx="1905000" cy="555626"/>
          </a:xfrm>
          <a:prstGeom prst="rect">
            <a:avLst/>
          </a:prstGeom>
          <a:noFill/>
          <a:ln>
            <a:noFill/>
          </a:ln>
        </p:spPr>
      </p:pic>
      <p:sp>
        <p:nvSpPr>
          <p:cNvPr id="1792" name="Google Shape;1792;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3" name="Google Shape;1793;p37"/>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94" name="Google Shape;1794;p37"/>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95" name="Google Shape;1795;p37"/>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96" name="Google Shape;1796;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7" name="Google Shape;1797;p3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98" name="Google Shape;1798;p3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99" name="Google Shape;1799;p37"/>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0" name="Google Shape;1800;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1" name="Google Shape;1801;p3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2" name="Google Shape;1802;p3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3" name="Google Shape;1803;p37"/>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4" name="Google Shape;1804;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p3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6" name="Google Shape;1806;p3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07" name="Google Shape;1807;p37"/>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1808" name="Google Shape;1808;p37"/>
          <p:cNvPicPr preferRelativeResize="0"/>
          <p:nvPr/>
        </p:nvPicPr>
        <p:blipFill rotWithShape="1">
          <a:blip r:embed="rId5">
            <a:alphaModFix/>
          </a:blip>
          <a:srcRect b="0" l="0" r="0" t="0"/>
          <a:stretch/>
        </p:blipFill>
        <p:spPr>
          <a:xfrm>
            <a:off x="3124200" y="3871635"/>
            <a:ext cx="1761325" cy="532090"/>
          </a:xfrm>
          <a:prstGeom prst="rect">
            <a:avLst/>
          </a:prstGeom>
          <a:noFill/>
          <a:ln>
            <a:noFill/>
          </a:ln>
        </p:spPr>
      </p:pic>
      <p:pic>
        <p:nvPicPr>
          <p:cNvPr id="1809" name="Google Shape;1809;p37"/>
          <p:cNvPicPr preferRelativeResize="0"/>
          <p:nvPr/>
        </p:nvPicPr>
        <p:blipFill rotWithShape="1">
          <a:blip r:embed="rId6">
            <a:alphaModFix/>
          </a:blip>
          <a:srcRect b="0" l="0" r="0" t="0"/>
          <a:stretch/>
        </p:blipFill>
        <p:spPr>
          <a:xfrm>
            <a:off x="3124200" y="4487862"/>
            <a:ext cx="2751661" cy="312738"/>
          </a:xfrm>
          <a:prstGeom prst="rect">
            <a:avLst/>
          </a:prstGeom>
          <a:noFill/>
          <a:ln>
            <a:noFill/>
          </a:ln>
        </p:spPr>
      </p:pic>
      <p:pic>
        <p:nvPicPr>
          <p:cNvPr id="1810" name="Google Shape;1810;p37"/>
          <p:cNvPicPr preferRelativeResize="0"/>
          <p:nvPr/>
        </p:nvPicPr>
        <p:blipFill rotWithShape="1">
          <a:blip r:embed="rId7">
            <a:alphaModFix/>
          </a:blip>
          <a:srcRect b="0" l="0" r="0" t="0"/>
          <a:stretch/>
        </p:blipFill>
        <p:spPr>
          <a:xfrm>
            <a:off x="3124199" y="4946375"/>
            <a:ext cx="1783041" cy="532088"/>
          </a:xfrm>
          <a:prstGeom prst="rect">
            <a:avLst/>
          </a:prstGeom>
          <a:noFill/>
          <a:ln>
            <a:noFill/>
          </a:ln>
        </p:spPr>
      </p:pic>
      <p:pic>
        <p:nvPicPr>
          <p:cNvPr id="1811" name="Google Shape;1811;p37"/>
          <p:cNvPicPr preferRelativeResize="0"/>
          <p:nvPr/>
        </p:nvPicPr>
        <p:blipFill rotWithShape="1">
          <a:blip r:embed="rId8">
            <a:alphaModFix/>
          </a:blip>
          <a:srcRect b="0" l="0" r="0" t="0"/>
          <a:stretch/>
        </p:blipFill>
        <p:spPr>
          <a:xfrm>
            <a:off x="3124200" y="5562600"/>
            <a:ext cx="3272893" cy="532090"/>
          </a:xfrm>
          <a:prstGeom prst="rect">
            <a:avLst/>
          </a:prstGeom>
          <a:noFill/>
          <a:ln>
            <a:noFill/>
          </a:ln>
        </p:spPr>
      </p:pic>
      <p:sp>
        <p:nvSpPr>
          <p:cNvPr id="1812" name="Google Shape;1812;p3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3" name="Google Shape;1813;p3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14" name="Google Shape;1814;p3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15" name="Google Shape;1815;p37"/>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820" name="Shape 1820"/>
        <p:cNvGrpSpPr/>
        <p:nvPr/>
      </p:nvGrpSpPr>
      <p:grpSpPr>
        <a:xfrm>
          <a:off x="0" y="0"/>
          <a:ext cx="0" cy="0"/>
          <a:chOff x="0" y="0"/>
          <a:chExt cx="0" cy="0"/>
        </a:xfrm>
      </p:grpSpPr>
      <p:sp>
        <p:nvSpPr>
          <p:cNvPr id="1821" name="Google Shape;1821;p3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822" name="Google Shape;1822;p38"/>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For the following differential equation, estimate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(2) using i) Euler’s method and ii) Heun’s method using </a:t>
            </a:r>
            <a:r>
              <a:rPr i="1" lang="en-US" sz="1800">
                <a:solidFill>
                  <a:schemeClr val="dk1"/>
                </a:solidFill>
                <a:latin typeface="Times New Roman"/>
                <a:ea typeface="Times New Roman"/>
                <a:cs typeface="Times New Roman"/>
                <a:sym typeface="Times New Roman"/>
              </a:rPr>
              <a:t>h</a:t>
            </a:r>
            <a:r>
              <a:rPr lang="en-US" sz="1800">
                <a:solidFill>
                  <a:schemeClr val="dk1"/>
                </a:solidFill>
                <a:latin typeface="Times New Roman"/>
                <a:ea typeface="Times New Roman"/>
                <a:cs typeface="Times New Roman"/>
                <a:sym typeface="Times New Roman"/>
              </a:rPr>
              <a:t> = 0.25. Compare the results with exact answers.</a:t>
            </a:r>
            <a:endParaRPr/>
          </a:p>
          <a:p>
            <a:pPr indent="-342900" lvl="0" marL="342900" marR="0" rtl="0" algn="l">
              <a:spcBef>
                <a:spcPts val="360"/>
              </a:spcBef>
              <a:spcAft>
                <a:spcPts val="0"/>
              </a:spcAft>
              <a:buClr>
                <a:schemeClr val="dk1"/>
              </a:buClr>
              <a:buSzPts val="1800"/>
              <a:buFont typeface="Arial"/>
              <a:buNone/>
            </a:pPr>
            <a:r>
              <a:rPr i="1" lang="en-US" sz="1800">
                <a:solidFill>
                  <a:schemeClr val="dk1"/>
                </a:solidFill>
                <a:latin typeface="Times New Roman"/>
                <a:ea typeface="Times New Roman"/>
                <a:cs typeface="Times New Roman"/>
                <a:sym typeface="Times New Roman"/>
              </a:rPr>
              <a:t>		y</a:t>
            </a:r>
            <a:r>
              <a:rPr baseline="30000"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y/x</a:t>
            </a:r>
            <a:r>
              <a:rPr lang="en-US" sz="1800">
                <a:solidFill>
                  <a:schemeClr val="dk1"/>
                </a:solidFill>
                <a:latin typeface="Times New Roman"/>
                <a:ea typeface="Times New Roman"/>
                <a:cs typeface="Times New Roman"/>
                <a:sym typeface="Times New Roman"/>
              </a:rPr>
              <a:t>            with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(1) = 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Exact solution: </a:t>
            </a:r>
            <a:r>
              <a:rPr i="1" lang="en-US" sz="1800">
                <a:solidFill>
                  <a:schemeClr val="dk1"/>
                </a:solidFill>
                <a:latin typeface="Times New Roman"/>
                <a:ea typeface="Times New Roman"/>
                <a:cs typeface="Times New Roman"/>
                <a:sym typeface="Times New Roman"/>
              </a:rPr>
              <a:t>y</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2</a:t>
            </a:r>
            <a:r>
              <a:rPr i="1" lang="en-US" sz="1800">
                <a:solidFill>
                  <a:schemeClr val="dk1"/>
                </a:solidFill>
                <a:latin typeface="Times New Roman"/>
                <a:ea typeface="Times New Roman"/>
                <a:cs typeface="Times New Roman"/>
                <a:sym typeface="Times New Roman"/>
              </a:rPr>
              <a:t>x</a:t>
            </a:r>
            <a:r>
              <a:rPr baseline="30000"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Comparison:</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It is clear that Heun’s method provides better results compared to Euler’s method.</a:t>
            </a:r>
            <a:endParaRPr/>
          </a:p>
        </p:txBody>
      </p:sp>
      <p:sp>
        <p:nvSpPr>
          <p:cNvPr id="1823" name="Google Shape;182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824" name="Google Shape;182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825" name="Google Shape;182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826" name="Google Shape;1826;p3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827" name="Google Shape;1827;p3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828" name="Google Shape;1828;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9" name="Google Shape;1829;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0" name="Google Shape;1830;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1" name="Google Shape;1831;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2" name="Google Shape;1832;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3" name="Google Shape;1833;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4" name="Google Shape;1834;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5" name="Google Shape;1835;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6" name="Google Shape;1836;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7" name="Google Shape;1837;p38"/>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38" name="Google Shape;1838;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9" name="Google Shape;1839;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1" name="Google Shape;1841;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2" name="Google Shape;1842;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3" name="Google Shape;1843;p38"/>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44" name="Google Shape;1844;p38"/>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45" name="Google Shape;1845;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6" name="Google Shape;1846;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7" name="Google Shape;1847;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8" name="Google Shape;1848;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9" name="Google Shape;1849;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3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52" name="Google Shape;1852;p38"/>
          <p:cNvSpPr/>
          <p:nvPr/>
        </p:nvSpPr>
        <p:spPr>
          <a:xfrm>
            <a:off x="0" y="16240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53" name="Google Shape;1853;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3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56" name="Google Shape;1856;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7" name="Google Shape;1857;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p38"/>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60" name="Google Shape;1860;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3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2" name="Google Shape;1862;p38"/>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3" name="Google Shape;1863;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5" name="Google Shape;1865;p3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6" name="Google Shape;1866;p38"/>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67" name="Google Shape;1867;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8" name="Google Shape;1868;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9" name="Google Shape;1869;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1" name="Google Shape;1871;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2" name="Google Shape;1872;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4" name="Google Shape;1874;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5" name="Google Shape;1875;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8" name="Google Shape;1878;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0" name="Google Shape;1880;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1" name="Google Shape;1881;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2" name="Google Shape;1882;p3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3" name="Google Shape;1883;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4" name="Google Shape;1884;p38"/>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85" name="Google Shape;1885;p38"/>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86" name="Google Shape;1886;p38"/>
          <p:cNvSpPr/>
          <p:nvPr/>
        </p:nvSpPr>
        <p:spPr>
          <a:xfrm>
            <a:off x="0" y="20812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87" name="Google Shape;1887;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8" name="Google Shape;1888;p3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89" name="Google Shape;1889;p3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0" name="Google Shape;1890;p38"/>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1" name="Google Shape;1891;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2" name="Google Shape;1892;p3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3" name="Google Shape;1893;p3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4" name="Google Shape;1894;p38"/>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5" name="Google Shape;1895;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6" name="Google Shape;1896;p3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7" name="Google Shape;1897;p3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8" name="Google Shape;1898;p38"/>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899" name="Google Shape;1899;p3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0" name="Google Shape;1900;p3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01" name="Google Shape;1901;p3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02" name="Google Shape;1902;p38"/>
          <p:cNvSpPr/>
          <p:nvPr/>
        </p:nvSpPr>
        <p:spPr>
          <a:xfrm>
            <a:off x="0" y="19208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graphicFrame>
        <p:nvGraphicFramePr>
          <p:cNvPr id="1903" name="Google Shape;1903;p38"/>
          <p:cNvGraphicFramePr/>
          <p:nvPr/>
        </p:nvGraphicFramePr>
        <p:xfrm>
          <a:off x="3358690" y="3401609"/>
          <a:ext cx="3000000" cy="3000000"/>
        </p:xfrm>
        <a:graphic>
          <a:graphicData uri="http://schemas.openxmlformats.org/drawingml/2006/table">
            <a:tbl>
              <a:tblPr>
                <a:noFill/>
                <a:tableStyleId>{381E0CF3-CD6A-433A-B761-C244F1418338}</a:tableStyleId>
              </a:tblPr>
              <a:tblGrid>
                <a:gridCol w="908500"/>
                <a:gridCol w="1295400"/>
                <a:gridCol w="1295400"/>
                <a:gridCol w="990600"/>
              </a:tblGrid>
              <a:tr h="190425">
                <a:tc rowSpan="2">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x</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0" marR="0" rtl="0" algn="ctr">
                        <a:lnSpc>
                          <a:spcPct val="115000"/>
                        </a:lnSpc>
                        <a:spcBef>
                          <a:spcPts val="0"/>
                        </a:spcBef>
                        <a:spcAft>
                          <a:spcPts val="0"/>
                        </a:spcAft>
                        <a:buNone/>
                      </a:pPr>
                      <a:r>
                        <a:rPr i="1" lang="en-US" sz="1200" u="none" cap="none" strike="noStrike">
                          <a:latin typeface="Times New Roman"/>
                          <a:ea typeface="Times New Roman"/>
                          <a:cs typeface="Times New Roman"/>
                          <a:sym typeface="Times New Roman"/>
                        </a:rPr>
                        <a:t>y</a:t>
                      </a:r>
                      <a:r>
                        <a:rPr lang="en-US" sz="1200" u="none" cap="none" strike="noStrike">
                          <a:latin typeface="Times New Roman"/>
                          <a:ea typeface="Times New Roman"/>
                          <a:cs typeface="Times New Roman"/>
                          <a:sym typeface="Times New Roman"/>
                        </a:rPr>
                        <a:t>(</a:t>
                      </a:r>
                      <a:r>
                        <a:rPr i="1" lang="en-US" sz="1200" u="none" cap="none" strike="noStrike">
                          <a:latin typeface="Times New Roman"/>
                          <a:ea typeface="Times New Roman"/>
                          <a:cs typeface="Times New Roman"/>
                          <a:sym typeface="Times New Roman"/>
                        </a:rPr>
                        <a:t>x</a:t>
                      </a:r>
                      <a:r>
                        <a:rPr lang="en-US" sz="1200" u="none" cap="none" strike="noStrike">
                          <a:latin typeface="Times New Roman"/>
                          <a:ea typeface="Times New Roman"/>
                          <a:cs typeface="Times New Roman"/>
                          <a:sym typeface="Times New Roman"/>
                        </a:rPr>
                        <a:t>)</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403100">
                <a:tc vMerge="1"/>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Euler’s Method</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Heun’s Method</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Analytical</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965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480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1.25</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3.10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3.125</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730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1.50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4.20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4.44</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4.50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055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1.75</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5.60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6.03</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6.125</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0855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7.20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7.86</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8.00</a:t>
                      </a:r>
                      <a:endParaRPr sz="1200" u="none" cap="none" strike="noStrike">
                        <a:latin typeface="Calibri"/>
                        <a:ea typeface="Calibri"/>
                        <a:cs typeface="Calibri"/>
                        <a:sym typeface="Calibri"/>
                      </a:endParaRPr>
                    </a:p>
                  </a:txBody>
                  <a:tcPr marT="0" marB="0" marR="41425" marL="4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908" name="Shape 1908"/>
        <p:cNvGrpSpPr/>
        <p:nvPr/>
      </p:nvGrpSpPr>
      <p:grpSpPr>
        <a:xfrm>
          <a:off x="0" y="0"/>
          <a:ext cx="0" cy="0"/>
          <a:chOff x="0" y="0"/>
          <a:chExt cx="0" cy="0"/>
        </a:xfrm>
      </p:grpSpPr>
      <p:sp>
        <p:nvSpPr>
          <p:cNvPr id="1909" name="Google Shape;1909;p3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910" name="Google Shape;1910;p39"/>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RUNGE-KUTTA  Method</a:t>
            </a:r>
            <a:endParaRPr sz="1800">
              <a:solidFill>
                <a:schemeClr val="dk1"/>
              </a:solidFill>
              <a:latin typeface="Times New Roman"/>
              <a:ea typeface="Times New Roman"/>
              <a:cs typeface="Times New Roman"/>
              <a:sym typeface="Times New Roman"/>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Runge-Kutta methods refer to a family of one-step methods used for numerical solution of initial value problems.</a:t>
            </a:r>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Runge-Kutta (RK) methods are known by their order. For instance, an RK method is called the r-order Runge-Kutta method when slopes at </a:t>
            </a:r>
            <a:r>
              <a:rPr b="0" i="1" lang="en-US" sz="1800" u="none" cap="none" strike="noStrike">
                <a:solidFill>
                  <a:schemeClr val="dk1"/>
                </a:solidFill>
                <a:latin typeface="Times New Roman"/>
                <a:ea typeface="Times New Roman"/>
                <a:cs typeface="Times New Roman"/>
                <a:sym typeface="Times New Roman"/>
              </a:rPr>
              <a:t>r</a:t>
            </a:r>
            <a:r>
              <a:rPr b="0" i="0" lang="en-US" sz="1800" u="none" cap="none" strike="noStrike">
                <a:solidFill>
                  <a:schemeClr val="dk1"/>
                </a:solidFill>
                <a:latin typeface="Times New Roman"/>
                <a:ea typeface="Times New Roman"/>
                <a:cs typeface="Times New Roman"/>
                <a:sym typeface="Times New Roman"/>
              </a:rPr>
              <a:t> points are used to construct the weighted average slope </a:t>
            </a:r>
            <a:r>
              <a:rPr b="0" i="1" lang="en-US" sz="1800" u="none" cap="none" strike="noStrike">
                <a:solidFill>
                  <a:schemeClr val="dk1"/>
                </a:solidFill>
                <a:latin typeface="Times New Roman"/>
                <a:ea typeface="Times New Roman"/>
                <a:cs typeface="Times New Roman"/>
                <a:sym typeface="Times New Roman"/>
              </a:rPr>
              <a:t>m</a:t>
            </a:r>
            <a:r>
              <a:rPr b="0" i="0" lang="en-US" sz="1800" u="none" cap="none" strike="noStrike">
                <a:solidFill>
                  <a:schemeClr val="dk1"/>
                </a:solidFill>
                <a:latin typeface="Times New Roman"/>
                <a:ea typeface="Times New Roman"/>
                <a:cs typeface="Times New Roman"/>
                <a:sym typeface="Times New Roman"/>
              </a:rPr>
              <a:t>. In Euler’s method we used only one slope at (x</a:t>
            </a:r>
            <a:r>
              <a:rPr b="0" baseline="-25000" i="0"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,y</a:t>
            </a:r>
            <a:r>
              <a:rPr b="0" baseline="-25000" i="0"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to estimate y(i+1) and therefore, Euler’s method  is a second-order  Runge-Kutta  method . Similarly, Heun’s method is a Runge-Kutta method because it employs slops at two end points of the interval.</a:t>
            </a:r>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Higher the order, better would be the accuracy of estimates. Therefore, selection of order for using RK methods depends on the problem under consideration. </a:t>
            </a:r>
            <a:endParaRPr/>
          </a:p>
          <a:p>
            <a:pPr indent="-342900" lvl="0" marL="342900" marR="0" rtl="0" algn="just">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1911" name="Google Shape;191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912" name="Google Shape;191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913" name="Google Shape;191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914" name="Google Shape;1914;p3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915" name="Google Shape;1915;p3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916" name="Google Shape;1916;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7" name="Google Shape;1917;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8" name="Google Shape;1918;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9" name="Google Shape;1919;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0" name="Google Shape;1920;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1" name="Google Shape;1921;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2" name="Google Shape;1922;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3" name="Google Shape;1923;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4" name="Google Shape;1924;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5" name="Google Shape;1925;p39"/>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26" name="Google Shape;1926;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7" name="Google Shape;1927;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8" name="Google Shape;1928;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9" name="Google Shape;1929;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0" name="Google Shape;1930;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1" name="Google Shape;1931;p39"/>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32" name="Google Shape;1932;p39"/>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33" name="Google Shape;1933;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4" name="Google Shape;1934;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5" name="Google Shape;1935;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7" name="Google Shape;1937;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8" name="Google Shape;1938;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9" name="Google Shape;1939;p3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40" name="Google Shape;1940;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1" name="Google Shape;1941;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2" name="Google Shape;1942;p3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43" name="Google Shape;1943;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4" name="Google Shape;1944;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5" name="Google Shape;1945;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6" name="Google Shape;1946;p39"/>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47" name="Google Shape;1947;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8" name="Google Shape;1948;p3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49" name="Google Shape;1949;p39"/>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50" name="Google Shape;1950;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1" name="Google Shape;1951;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2" name="Google Shape;1952;p3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53" name="Google Shape;1953;p39"/>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54" name="Google Shape;1954;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5" name="Google Shape;1955;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6" name="Google Shape;1956;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8" name="Google Shape;1958;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9" name="Google Shape;1959;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0" name="Google Shape;1960;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1" name="Google Shape;1961;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2" name="Google Shape;1962;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3" name="Google Shape;1963;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4" name="Google Shape;1964;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5" name="Google Shape;1965;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6" name="Google Shape;1966;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7" name="Google Shape;1967;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8" name="Google Shape;1968;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9" name="Google Shape;1969;p3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0" name="Google Shape;1970;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1" name="Google Shape;1971;p39"/>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2" name="Google Shape;1972;p39"/>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3" name="Google Shape;1973;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4" name="Google Shape;1974;p3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5" name="Google Shape;1975;p3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6" name="Google Shape;1976;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7" name="Google Shape;1977;p3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8" name="Google Shape;1978;p3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79" name="Google Shape;1979;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0" name="Google Shape;1980;p3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81" name="Google Shape;1981;p3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82" name="Google Shape;1982;p3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3" name="Google Shape;1983;p3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84" name="Google Shape;1984;p3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64" name="Shape 64"/>
        <p:cNvGrpSpPr/>
        <p:nvPr/>
      </p:nvGrpSpPr>
      <p:grpSpPr>
        <a:xfrm>
          <a:off x="0" y="0"/>
          <a:ext cx="0" cy="0"/>
          <a:chOff x="0" y="0"/>
          <a:chExt cx="0" cy="0"/>
        </a:xfrm>
      </p:grpSpPr>
      <p:sp>
        <p:nvSpPr>
          <p:cNvPr id="65" name="Google Shape;65;p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66" name="Google Shape;66;p4"/>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Order of Equations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order of a differential equation is the </a:t>
            </a:r>
            <a:r>
              <a:rPr b="1" i="0" lang="en-US" sz="1800" u="none" cap="none" strike="noStrike">
                <a:solidFill>
                  <a:schemeClr val="dk1"/>
                </a:solidFill>
                <a:latin typeface="Times New Roman"/>
                <a:ea typeface="Times New Roman"/>
                <a:cs typeface="Times New Roman"/>
                <a:sym typeface="Times New Roman"/>
              </a:rPr>
              <a:t>highest derivative</a:t>
            </a:r>
            <a:r>
              <a:rPr b="0" i="0" lang="en-US" sz="1800" u="none" cap="none" strike="noStrike">
                <a:solidFill>
                  <a:schemeClr val="dk1"/>
                </a:solidFill>
                <a:latin typeface="Times New Roman"/>
                <a:ea typeface="Times New Roman"/>
                <a:cs typeface="Times New Roman"/>
                <a:sym typeface="Times New Roman"/>
              </a:rPr>
              <a:t> that appears in the equation.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the equation contains only a first derivative, it is called a </a:t>
            </a:r>
            <a:r>
              <a:rPr b="1" i="0" lang="en-US" sz="1800" u="none" cap="none" strike="noStrike">
                <a:solidFill>
                  <a:schemeClr val="dk1"/>
                </a:solidFill>
                <a:latin typeface="Times New Roman"/>
                <a:ea typeface="Times New Roman"/>
                <a:cs typeface="Times New Roman"/>
                <a:sym typeface="Times New Roman"/>
              </a:rPr>
              <a:t>first-order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 highest derivative is a second derivative, the equation is called a </a:t>
            </a:r>
            <a:r>
              <a:rPr b="1" i="0" lang="en-US" sz="1800" u="none" cap="none" strike="noStrike">
                <a:solidFill>
                  <a:schemeClr val="dk1"/>
                </a:solidFill>
                <a:latin typeface="Times New Roman"/>
                <a:ea typeface="Times New Roman"/>
                <a:cs typeface="Times New Roman"/>
                <a:sym typeface="Times New Roman"/>
              </a:rPr>
              <a:t>second-order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a </a:t>
            </a:r>
            <a:r>
              <a:rPr b="1" i="0" lang="en-US" sz="1800" u="none" cap="none" strike="noStrike">
                <a:solidFill>
                  <a:schemeClr val="dk1"/>
                </a:solidFill>
                <a:latin typeface="Times New Roman"/>
                <a:ea typeface="Times New Roman"/>
                <a:cs typeface="Times New Roman"/>
                <a:sym typeface="Times New Roman"/>
              </a:rPr>
              <a:t>first-order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a </a:t>
            </a:r>
            <a:r>
              <a:rPr b="1" i="0" lang="en-US" sz="1800" u="none" cap="none" strike="noStrike">
                <a:solidFill>
                  <a:schemeClr val="dk1"/>
                </a:solidFill>
                <a:latin typeface="Times New Roman"/>
                <a:ea typeface="Times New Roman"/>
                <a:cs typeface="Times New Roman"/>
                <a:sym typeface="Times New Roman"/>
              </a:rPr>
              <a:t>second-order differential equation</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7" name="Google Shape;6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68" name="Google Shape;6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9" name="Google Shape;6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70" name="Google Shape;70;p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71" name="Google Shape;71;p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72" name="Google Shape;72;p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5" name="Google Shape;75;p4"/>
          <p:cNvPicPr preferRelativeResize="0"/>
          <p:nvPr/>
        </p:nvPicPr>
        <p:blipFill rotWithShape="1">
          <a:blip r:embed="rId4">
            <a:alphaModFix/>
          </a:blip>
          <a:srcRect b="0" l="0" r="0" t="0"/>
          <a:stretch/>
        </p:blipFill>
        <p:spPr>
          <a:xfrm>
            <a:off x="2050253" y="3733800"/>
            <a:ext cx="1378747" cy="617538"/>
          </a:xfrm>
          <a:prstGeom prst="rect">
            <a:avLst/>
          </a:prstGeom>
          <a:noFill/>
          <a:ln>
            <a:noFill/>
          </a:ln>
        </p:spPr>
      </p:pic>
      <p:sp>
        <p:nvSpPr>
          <p:cNvPr id="76" name="Google Shape;76;p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 name="Google Shape;77;p4"/>
          <p:cNvPicPr preferRelativeResize="0"/>
          <p:nvPr/>
        </p:nvPicPr>
        <p:blipFill rotWithShape="1">
          <a:blip r:embed="rId5">
            <a:alphaModFix/>
          </a:blip>
          <a:srcRect b="0" l="0" r="0" t="0"/>
          <a:stretch/>
        </p:blipFill>
        <p:spPr>
          <a:xfrm>
            <a:off x="1866900" y="4800600"/>
            <a:ext cx="1714500" cy="381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989" name="Shape 1989"/>
        <p:cNvGrpSpPr/>
        <p:nvPr/>
      </p:nvGrpSpPr>
      <p:grpSpPr>
        <a:xfrm>
          <a:off x="0" y="0"/>
          <a:ext cx="0" cy="0"/>
          <a:chOff x="0" y="0"/>
          <a:chExt cx="0" cy="0"/>
        </a:xfrm>
      </p:grpSpPr>
      <p:sp>
        <p:nvSpPr>
          <p:cNvPr id="1990" name="Google Shape;1990;p4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991" name="Google Shape;1991;p40"/>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Runge-Kutta 4</a:t>
            </a:r>
            <a:r>
              <a:rPr b="1" baseline="30000" lang="en-US" sz="2000">
                <a:solidFill>
                  <a:schemeClr val="dk1"/>
                </a:solidFill>
                <a:latin typeface="Times New Roman"/>
                <a:ea typeface="Times New Roman"/>
                <a:cs typeface="Times New Roman"/>
                <a:sym typeface="Times New Roman"/>
              </a:rPr>
              <a:t>th</a:t>
            </a:r>
            <a:r>
              <a:rPr b="1" lang="en-US" sz="2000">
                <a:solidFill>
                  <a:schemeClr val="dk1"/>
                </a:solidFill>
                <a:latin typeface="Times New Roman"/>
                <a:ea typeface="Times New Roman"/>
                <a:cs typeface="Times New Roman"/>
                <a:sym typeface="Times New Roman"/>
              </a:rPr>
              <a:t> Order Method </a:t>
            </a:r>
            <a:endParaRPr sz="2000">
              <a:solidFill>
                <a:schemeClr val="dk1"/>
              </a:solidFill>
              <a:latin typeface="Times New Roman"/>
              <a:ea typeface="Times New Roman"/>
              <a:cs typeface="Times New Roman"/>
              <a:sym typeface="Times New Roman"/>
            </a:endParaRPr>
          </a:p>
          <a:p>
            <a:pPr indent="-285750" lvl="1" marL="742950" marR="0" rtl="0" algn="just">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is possible to construct RK methods of different orders. The most commonly used is the 4</a:t>
            </a:r>
            <a:r>
              <a:rPr b="0" baseline="30000" i="0" lang="en-US" sz="1800" u="none" cap="none" strike="noStrike">
                <a:solidFill>
                  <a:schemeClr val="dk1"/>
                </a:solidFill>
                <a:latin typeface="Times New Roman"/>
                <a:ea typeface="Times New Roman"/>
                <a:cs typeface="Times New Roman"/>
                <a:sym typeface="Times New Roman"/>
              </a:rPr>
              <a:t>th</a:t>
            </a:r>
            <a:r>
              <a:rPr b="0" i="0" lang="en-US" sz="1800" u="none" cap="none" strike="noStrike">
                <a:solidFill>
                  <a:schemeClr val="dk1"/>
                </a:solidFill>
                <a:latin typeface="Times New Roman"/>
                <a:ea typeface="Times New Roman"/>
                <a:cs typeface="Times New Roman"/>
                <a:sym typeface="Times New Roman"/>
              </a:rPr>
              <a:t> order Runge-Kutta method. The classical fourth-order Runge-Kutta method is given below:</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just">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a:t>
            </a:r>
            <a:endParaRPr/>
          </a:p>
        </p:txBody>
      </p:sp>
      <p:sp>
        <p:nvSpPr>
          <p:cNvPr id="1992" name="Google Shape;199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993" name="Google Shape;199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994" name="Google Shape;199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995" name="Google Shape;1995;p4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996" name="Google Shape;1996;p4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997" name="Google Shape;1997;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8" name="Google Shape;1998;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9" name="Google Shape;1999;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0" name="Google Shape;2000;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1" name="Google Shape;2001;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2" name="Google Shape;2002;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3" name="Google Shape;2003;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4" name="Google Shape;2004;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5" name="Google Shape;2005;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6" name="Google Shape;2006;p40"/>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07" name="Google Shape;2007;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8" name="Google Shape;2008;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9" name="Google Shape;2009;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0" name="Google Shape;2010;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1" name="Google Shape;2011;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2" name="Google Shape;2012;p40"/>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13" name="Google Shape;2013;p40"/>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14" name="Google Shape;2014;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5" name="Google Shape;2015;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6" name="Google Shape;2016;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7" name="Google Shape;2017;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8" name="Google Shape;2018;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9" name="Google Shape;2019;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p4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21" name="Google Shape;2021;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2" name="Google Shape;2022;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3" name="Google Shape;2023;p4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24" name="Google Shape;2024;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5" name="Google Shape;2025;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6" name="Google Shape;2026;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7" name="Google Shape;2027;p40"/>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28" name="Google Shape;2028;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9" name="Google Shape;2029;p4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30" name="Google Shape;2030;p40"/>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31" name="Google Shape;2031;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2" name="Google Shape;2032;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3" name="Google Shape;2033;p4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34" name="Google Shape;2034;p40"/>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35" name="Google Shape;2035;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7" name="Google Shape;2037;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8" name="Google Shape;2038;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9" name="Google Shape;2039;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0" name="Google Shape;2040;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1" name="Google Shape;2041;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2" name="Google Shape;2042;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3" name="Google Shape;2043;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4" name="Google Shape;2044;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5" name="Google Shape;2045;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6" name="Google Shape;2046;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7" name="Google Shape;2047;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8" name="Google Shape;2048;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9" name="Google Shape;2049;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0" name="Google Shape;2050;p4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1" name="Google Shape;2051;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2" name="Google Shape;2052;p40"/>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53" name="Google Shape;2053;p40"/>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54" name="Google Shape;2054;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4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56" name="Google Shape;2056;p4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57" name="Google Shape;2057;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4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59" name="Google Shape;2059;p4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60" name="Google Shape;2060;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1" name="Google Shape;2061;p4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62" name="Google Shape;2062;p4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63" name="Google Shape;2063;p4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4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65" name="Google Shape;2065;p4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066" name="Google Shape;2066;p40"/>
          <p:cNvPicPr preferRelativeResize="0"/>
          <p:nvPr/>
        </p:nvPicPr>
        <p:blipFill rotWithShape="1">
          <a:blip r:embed="rId4">
            <a:alphaModFix/>
          </a:blip>
          <a:srcRect b="0" l="0" r="0" t="0"/>
          <a:stretch/>
        </p:blipFill>
        <p:spPr>
          <a:xfrm>
            <a:off x="2501899" y="2692400"/>
            <a:ext cx="3633429" cy="622300"/>
          </a:xfrm>
          <a:prstGeom prst="rect">
            <a:avLst/>
          </a:prstGeom>
          <a:noFill/>
          <a:ln>
            <a:noFill/>
          </a:ln>
        </p:spPr>
      </p:pic>
      <p:pic>
        <p:nvPicPr>
          <p:cNvPr id="2067" name="Google Shape;2067;p40"/>
          <p:cNvPicPr preferRelativeResize="0"/>
          <p:nvPr/>
        </p:nvPicPr>
        <p:blipFill rotWithShape="1">
          <a:blip r:embed="rId5">
            <a:alphaModFix/>
          </a:blip>
          <a:srcRect b="0" l="0" r="0" t="0"/>
          <a:stretch/>
        </p:blipFill>
        <p:spPr>
          <a:xfrm>
            <a:off x="2397125" y="3613765"/>
            <a:ext cx="1425266" cy="361335"/>
          </a:xfrm>
          <a:prstGeom prst="rect">
            <a:avLst/>
          </a:prstGeom>
          <a:noFill/>
          <a:ln>
            <a:noFill/>
          </a:ln>
        </p:spPr>
      </p:pic>
      <p:pic>
        <p:nvPicPr>
          <p:cNvPr id="2068" name="Google Shape;2068;p40"/>
          <p:cNvPicPr preferRelativeResize="0"/>
          <p:nvPr/>
        </p:nvPicPr>
        <p:blipFill rotWithShape="1">
          <a:blip r:embed="rId6">
            <a:alphaModFix/>
          </a:blip>
          <a:srcRect b="0" l="0" r="0" t="0"/>
          <a:stretch/>
        </p:blipFill>
        <p:spPr>
          <a:xfrm>
            <a:off x="2397125" y="3995379"/>
            <a:ext cx="2710016" cy="722671"/>
          </a:xfrm>
          <a:prstGeom prst="rect">
            <a:avLst/>
          </a:prstGeom>
          <a:noFill/>
          <a:ln>
            <a:noFill/>
          </a:ln>
        </p:spPr>
      </p:pic>
      <p:pic>
        <p:nvPicPr>
          <p:cNvPr id="2069" name="Google Shape;2069;p40"/>
          <p:cNvPicPr preferRelativeResize="0"/>
          <p:nvPr/>
        </p:nvPicPr>
        <p:blipFill rotWithShape="1">
          <a:blip r:embed="rId7">
            <a:alphaModFix/>
          </a:blip>
          <a:srcRect b="0" l="0" r="0" t="0"/>
          <a:stretch/>
        </p:blipFill>
        <p:spPr>
          <a:xfrm>
            <a:off x="2397124" y="4738329"/>
            <a:ext cx="2770241" cy="722671"/>
          </a:xfrm>
          <a:prstGeom prst="rect">
            <a:avLst/>
          </a:prstGeom>
          <a:noFill/>
          <a:ln>
            <a:noFill/>
          </a:ln>
        </p:spPr>
      </p:pic>
      <p:pic>
        <p:nvPicPr>
          <p:cNvPr id="2070" name="Google Shape;2070;p40"/>
          <p:cNvPicPr preferRelativeResize="0"/>
          <p:nvPr/>
        </p:nvPicPr>
        <p:blipFill rotWithShape="1">
          <a:blip r:embed="rId8">
            <a:alphaModFix/>
          </a:blip>
          <a:srcRect b="0" l="0" r="0" t="0"/>
          <a:stretch/>
        </p:blipFill>
        <p:spPr>
          <a:xfrm>
            <a:off x="2397124" y="5506065"/>
            <a:ext cx="2569493" cy="36133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075" name="Shape 2075"/>
        <p:cNvGrpSpPr/>
        <p:nvPr/>
      </p:nvGrpSpPr>
      <p:grpSpPr>
        <a:xfrm>
          <a:off x="0" y="0"/>
          <a:ext cx="0" cy="0"/>
          <a:chOff x="0" y="0"/>
          <a:chExt cx="0" cy="0"/>
        </a:xfrm>
      </p:grpSpPr>
      <p:sp>
        <p:nvSpPr>
          <p:cNvPr id="2076" name="Google Shape;2076;p4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077" name="Google Shape;2077;p41"/>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Use the classical RK method to estimate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(0.4) when:</a:t>
            </a:r>
            <a:endParaRPr/>
          </a:p>
          <a:p>
            <a:pPr indent="-342900" lvl="0" marL="342900" marR="0" rtl="0" algn="just">
              <a:spcBef>
                <a:spcPts val="400"/>
              </a:spcBef>
              <a:spcAft>
                <a:spcPts val="0"/>
              </a:spcAft>
              <a:buClr>
                <a:schemeClr val="dk1"/>
              </a:buClr>
              <a:buSzPts val="2000"/>
              <a:buFont typeface="Arial"/>
              <a:buNone/>
            </a:pPr>
            <a:r>
              <a:rPr i="1" lang="en-US" sz="2000">
                <a:solidFill>
                  <a:schemeClr val="dk1"/>
                </a:solidFill>
                <a:latin typeface="Times New Roman"/>
                <a:ea typeface="Times New Roman"/>
                <a:cs typeface="Times New Roman"/>
                <a:sym typeface="Times New Roman"/>
              </a:rPr>
              <a:t>		y</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a:t>
            </a:r>
            <a:r>
              <a:rPr baseline="30000"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with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 = 0</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assume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0.2.</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a:p>
          <a:p>
            <a:pPr indent="-342900" lvl="0" marL="342900" marR="0" rtl="0" algn="just">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	Solution:</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b="1" i="1" lang="en-US" sz="2000">
                <a:solidFill>
                  <a:schemeClr val="dk1"/>
                </a:solidFill>
                <a:latin typeface="Times New Roman"/>
                <a:ea typeface="Times New Roman"/>
                <a:cs typeface="Times New Roman"/>
                <a:sym typeface="Times New Roman"/>
              </a:rPr>
              <a:t>	Iteration 1:</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 = 0,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0.2</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a:t>
            </a:r>
            <a:r>
              <a:rPr baseline="30000"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2</a:t>
            </a:r>
            <a:endParaRPr sz="2000">
              <a:solidFill>
                <a:schemeClr val="dk1"/>
              </a:solidFill>
              <a:latin typeface="Times New Roman"/>
              <a:ea typeface="Times New Roman"/>
              <a:cs typeface="Times New Roman"/>
              <a:sym typeface="Times New Roman"/>
            </a:endParaRPr>
          </a:p>
          <a:p>
            <a:pPr indent="-158750" lvl="1" marL="742950" marR="0" rtl="0" algn="just">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078" name="Google Shape;207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079" name="Google Shape;207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080" name="Google Shape;208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081" name="Google Shape;2081;p4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082" name="Google Shape;2082;p4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083" name="Google Shape;2083;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4" name="Google Shape;2084;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5" name="Google Shape;2085;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7" name="Google Shape;2087;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8" name="Google Shape;2088;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9" name="Google Shape;2089;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0" name="Google Shape;2090;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1" name="Google Shape;2091;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p41"/>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93" name="Google Shape;2093;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5" name="Google Shape;2095;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6" name="Google Shape;2096;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7" name="Google Shape;2097;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8" name="Google Shape;2098;p41"/>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099" name="Google Shape;2099;p41"/>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00" name="Google Shape;2100;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1" name="Google Shape;2101;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2" name="Google Shape;2102;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3" name="Google Shape;2103;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4" name="Google Shape;2104;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5" name="Google Shape;2105;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6" name="Google Shape;2106;p4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07" name="Google Shape;2107;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8" name="Google Shape;2108;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9" name="Google Shape;2109;p4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10" name="Google Shape;2110;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1" name="Google Shape;2111;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2" name="Google Shape;2112;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3" name="Google Shape;2113;p41"/>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14" name="Google Shape;2114;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5" name="Google Shape;2115;p4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16" name="Google Shape;2116;p41"/>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17" name="Google Shape;2117;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8" name="Google Shape;2118;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9" name="Google Shape;2119;p4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20" name="Google Shape;2120;p41"/>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21" name="Google Shape;2121;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2" name="Google Shape;2122;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3" name="Google Shape;2123;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4" name="Google Shape;2124;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5" name="Google Shape;2125;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6" name="Google Shape;2126;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7" name="Google Shape;2127;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8" name="Google Shape;2128;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0" name="Google Shape;2130;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1" name="Google Shape;2131;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2" name="Google Shape;2132;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3" name="Google Shape;2133;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4" name="Google Shape;2134;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5" name="Google Shape;2135;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6" name="Google Shape;2136;p4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7" name="Google Shape;2137;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8" name="Google Shape;2138;p41"/>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39" name="Google Shape;2139;p41"/>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0" name="Google Shape;2140;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1" name="Google Shape;2141;p4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2" name="Google Shape;2142;p4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3" name="Google Shape;2143;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4" name="Google Shape;2144;p4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5" name="Google Shape;2145;p4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6" name="Google Shape;2146;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7" name="Google Shape;2147;p4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8" name="Google Shape;2148;p4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49" name="Google Shape;2149;p4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0" name="Google Shape;2150;p4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51" name="Google Shape;2151;p4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152" name="Google Shape;2152;p41"/>
          <p:cNvPicPr preferRelativeResize="0"/>
          <p:nvPr/>
        </p:nvPicPr>
        <p:blipFill rotWithShape="1">
          <a:blip r:embed="rId4">
            <a:alphaModFix/>
          </a:blip>
          <a:srcRect b="0" l="0" r="0" t="0"/>
          <a:stretch/>
        </p:blipFill>
        <p:spPr>
          <a:xfrm>
            <a:off x="1524001" y="4746625"/>
            <a:ext cx="1921868" cy="371475"/>
          </a:xfrm>
          <a:prstGeom prst="rect">
            <a:avLst/>
          </a:prstGeom>
          <a:noFill/>
          <a:ln>
            <a:noFill/>
          </a:ln>
        </p:spPr>
      </p:pic>
      <p:pic>
        <p:nvPicPr>
          <p:cNvPr id="2153" name="Google Shape;2153;p41"/>
          <p:cNvPicPr preferRelativeResize="0"/>
          <p:nvPr/>
        </p:nvPicPr>
        <p:blipFill rotWithShape="1">
          <a:blip r:embed="rId5">
            <a:alphaModFix/>
          </a:blip>
          <a:srcRect b="0" l="0" r="0" t="0"/>
          <a:stretch/>
        </p:blipFill>
        <p:spPr>
          <a:xfrm>
            <a:off x="3911600" y="4591050"/>
            <a:ext cx="4622800" cy="742950"/>
          </a:xfrm>
          <a:prstGeom prst="rect">
            <a:avLst/>
          </a:prstGeom>
          <a:noFill/>
          <a:ln>
            <a:noFill/>
          </a:ln>
        </p:spPr>
      </p:pic>
      <p:pic>
        <p:nvPicPr>
          <p:cNvPr id="2154" name="Google Shape;2154;p41"/>
          <p:cNvPicPr preferRelativeResize="0"/>
          <p:nvPr/>
        </p:nvPicPr>
        <p:blipFill rotWithShape="1">
          <a:blip r:embed="rId6">
            <a:alphaModFix/>
          </a:blip>
          <a:srcRect b="0" l="0" r="0" t="0"/>
          <a:stretch/>
        </p:blipFill>
        <p:spPr>
          <a:xfrm>
            <a:off x="1455737" y="5276850"/>
            <a:ext cx="5097463" cy="742950"/>
          </a:xfrm>
          <a:prstGeom prst="rect">
            <a:avLst/>
          </a:prstGeom>
          <a:noFill/>
          <a:ln>
            <a:noFill/>
          </a:ln>
        </p:spPr>
      </p:pic>
      <p:pic>
        <p:nvPicPr>
          <p:cNvPr id="2155" name="Google Shape;2155;p41"/>
          <p:cNvPicPr preferRelativeResize="0"/>
          <p:nvPr/>
        </p:nvPicPr>
        <p:blipFill rotWithShape="1">
          <a:blip r:embed="rId7">
            <a:alphaModFix/>
          </a:blip>
          <a:srcRect b="0" l="0" r="0" t="0"/>
          <a:stretch/>
        </p:blipFill>
        <p:spPr>
          <a:xfrm>
            <a:off x="1447800" y="6019800"/>
            <a:ext cx="4953000" cy="371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160" name="Shape 2160"/>
        <p:cNvGrpSpPr/>
        <p:nvPr/>
      </p:nvGrpSpPr>
      <p:grpSpPr>
        <a:xfrm>
          <a:off x="0" y="0"/>
          <a:ext cx="0" cy="0"/>
          <a:chOff x="0" y="0"/>
          <a:chExt cx="0" cy="0"/>
        </a:xfrm>
      </p:grpSpPr>
      <p:sp>
        <p:nvSpPr>
          <p:cNvPr id="2161" name="Google Shape;2161;p4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162" name="Google Shape;2162;p4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Use the classical RK method to estimate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(0.4) when:</a:t>
            </a:r>
            <a:endParaRPr/>
          </a:p>
          <a:p>
            <a:pPr indent="-342900" lvl="0" marL="342900" marR="0" rtl="0" algn="just">
              <a:spcBef>
                <a:spcPts val="400"/>
              </a:spcBef>
              <a:spcAft>
                <a:spcPts val="0"/>
              </a:spcAft>
              <a:buClr>
                <a:schemeClr val="dk1"/>
              </a:buClr>
              <a:buSzPts val="2000"/>
              <a:buFont typeface="Arial"/>
              <a:buNone/>
            </a:pPr>
            <a:r>
              <a:rPr i="1" lang="en-US" sz="2000">
                <a:solidFill>
                  <a:schemeClr val="dk1"/>
                </a:solidFill>
                <a:latin typeface="Times New Roman"/>
                <a:ea typeface="Times New Roman"/>
                <a:cs typeface="Times New Roman"/>
                <a:sym typeface="Times New Roman"/>
              </a:rPr>
              <a:t>		y</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a:t>
            </a:r>
            <a:r>
              <a:rPr baseline="30000"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	with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 = 0</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assume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0.2.</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a:p>
          <a:p>
            <a:pPr indent="-342900" lvl="0" marL="342900" marR="0" rtl="0" algn="just">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	Solution:</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b="1" i="1" lang="en-US" sz="2000">
                <a:solidFill>
                  <a:schemeClr val="dk1"/>
                </a:solidFill>
                <a:latin typeface="Times New Roman"/>
                <a:ea typeface="Times New Roman"/>
                <a:cs typeface="Times New Roman"/>
                <a:sym typeface="Times New Roman"/>
              </a:rPr>
              <a:t>	Iteration 1:</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163" name="Google Shape;216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164" name="Google Shape;216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165" name="Google Shape;216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166" name="Google Shape;2166;p4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167" name="Google Shape;2167;p4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168" name="Google Shape;2168;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9" name="Google Shape;2169;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0" name="Google Shape;2170;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1" name="Google Shape;2171;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2" name="Google Shape;2172;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3" name="Google Shape;2173;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4" name="Google Shape;2174;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5" name="Google Shape;2175;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6" name="Google Shape;2176;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7" name="Google Shape;2177;p42"/>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78" name="Google Shape;2178;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9" name="Google Shape;2179;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0" name="Google Shape;2180;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1" name="Google Shape;2181;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2" name="Google Shape;2182;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3" name="Google Shape;2183;p42"/>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84" name="Google Shape;2184;p42"/>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85" name="Google Shape;2185;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6" name="Google Shape;2186;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7" name="Google Shape;2187;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8" name="Google Shape;2188;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9" name="Google Shape;2189;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0" name="Google Shape;2190;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1" name="Google Shape;2191;p4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92" name="Google Shape;2192;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3" name="Google Shape;2193;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4" name="Google Shape;2194;p4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95" name="Google Shape;2195;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6" name="Google Shape;2196;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7" name="Google Shape;2197;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8" name="Google Shape;2198;p42"/>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99" name="Google Shape;2199;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0" name="Google Shape;2200;p4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01" name="Google Shape;2201;p42"/>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02" name="Google Shape;2202;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3" name="Google Shape;2203;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4" name="Google Shape;2204;p4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05" name="Google Shape;2205;p42"/>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06" name="Google Shape;2206;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7" name="Google Shape;2207;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8" name="Google Shape;2208;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9" name="Google Shape;2209;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0" name="Google Shape;2210;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1" name="Google Shape;2211;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2" name="Google Shape;2212;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3" name="Google Shape;2213;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4" name="Google Shape;2214;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5" name="Google Shape;2215;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6" name="Google Shape;2216;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7" name="Google Shape;2217;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8" name="Google Shape;2218;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9" name="Google Shape;2219;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0" name="Google Shape;2220;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1" name="Google Shape;2221;p4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2" name="Google Shape;2222;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3" name="Google Shape;2223;p42"/>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24" name="Google Shape;2224;p42"/>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25" name="Google Shape;2225;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6" name="Google Shape;2226;p4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27" name="Google Shape;2227;p4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28" name="Google Shape;2228;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9" name="Google Shape;2229;p4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30" name="Google Shape;2230;p4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31" name="Google Shape;2231;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2" name="Google Shape;2232;p4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33" name="Google Shape;2233;p4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34" name="Google Shape;2234;p4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5" name="Google Shape;2235;p4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36" name="Google Shape;2236;p4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237" name="Google Shape;2237;p42"/>
          <p:cNvPicPr preferRelativeResize="0"/>
          <p:nvPr/>
        </p:nvPicPr>
        <p:blipFill rotWithShape="1">
          <a:blip r:embed="rId4">
            <a:alphaModFix/>
          </a:blip>
          <a:srcRect b="0" l="0" r="0" t="0"/>
          <a:stretch/>
        </p:blipFill>
        <p:spPr>
          <a:xfrm>
            <a:off x="2514600" y="3429000"/>
            <a:ext cx="5105400" cy="25427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242" name="Shape 2242"/>
        <p:cNvGrpSpPr/>
        <p:nvPr/>
      </p:nvGrpSpPr>
      <p:grpSpPr>
        <a:xfrm>
          <a:off x="0" y="0"/>
          <a:ext cx="0" cy="0"/>
          <a:chOff x="0" y="0"/>
          <a:chExt cx="0" cy="0"/>
        </a:xfrm>
      </p:grpSpPr>
      <p:sp>
        <p:nvSpPr>
          <p:cNvPr id="2243" name="Google Shape;2243;p4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244" name="Google Shape;2244;p43"/>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Iteration 2:</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1, </a:t>
            </a:r>
            <a:r>
              <a:rPr i="1" lang="en-US" sz="2000">
                <a:solidFill>
                  <a:schemeClr val="dk1"/>
                </a:solidFill>
                <a:latin typeface="Times New Roman"/>
                <a:ea typeface="Times New Roman"/>
                <a:cs typeface="Times New Roman"/>
                <a:sym typeface="Times New Roman"/>
              </a:rPr>
              <a:t>x</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 = 0.2, </a:t>
            </a:r>
            <a:r>
              <a:rPr i="1" lang="en-US" sz="2000">
                <a:solidFill>
                  <a:schemeClr val="dk1"/>
                </a:solidFill>
                <a:latin typeface="Times New Roman"/>
                <a:ea typeface="Times New Roman"/>
                <a:cs typeface="Times New Roman"/>
                <a:sym typeface="Times New Roman"/>
              </a:rPr>
              <a:t>y</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(0.2) = 0.002667,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0.2</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a:t>
            </a:r>
            <a:r>
              <a:rPr baseline="30000"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x</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x</a:t>
            </a:r>
            <a:r>
              <a:rPr baseline="30000" lang="en-US" sz="2000">
                <a:solidFill>
                  <a:schemeClr val="dk1"/>
                </a:solidFill>
                <a:latin typeface="Times New Roman"/>
                <a:ea typeface="Times New Roman"/>
                <a:cs typeface="Times New Roman"/>
                <a:sym typeface="Times New Roman"/>
              </a:rPr>
              <a:t>2 </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y</a:t>
            </a:r>
            <a:r>
              <a:rPr baseline="30000" lang="en-US" sz="2000">
                <a:solidFill>
                  <a:schemeClr val="dk1"/>
                </a:solidFill>
                <a:latin typeface="Times New Roman"/>
                <a:ea typeface="Times New Roman"/>
                <a:cs typeface="Times New Roman"/>
                <a:sym typeface="Times New Roman"/>
              </a:rPr>
              <a:t>2</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245" name="Google Shape;224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246" name="Google Shape;224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247" name="Google Shape;2247;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248" name="Google Shape;2248;p4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249" name="Google Shape;2249;p4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250" name="Google Shape;2250;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1" name="Google Shape;2251;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2" name="Google Shape;2252;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3" name="Google Shape;2253;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4" name="Google Shape;2254;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5" name="Google Shape;2255;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6" name="Google Shape;2256;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7" name="Google Shape;2257;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8" name="Google Shape;2258;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9" name="Google Shape;2259;p43"/>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60" name="Google Shape;2260;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1" name="Google Shape;2261;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2" name="Google Shape;2262;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3" name="Google Shape;2263;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4" name="Google Shape;2264;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5" name="Google Shape;2265;p43"/>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66" name="Google Shape;2266;p43"/>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67" name="Google Shape;2267;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8" name="Google Shape;2268;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9" name="Google Shape;2269;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 name="Google Shape;2270;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1" name="Google Shape;2271;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2" name="Google Shape;2272;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3" name="Google Shape;2273;p4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74" name="Google Shape;2274;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5" name="Google Shape;2275;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6" name="Google Shape;2276;p43"/>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77" name="Google Shape;2277;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8" name="Google Shape;2278;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9" name="Google Shape;2279;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0" name="Google Shape;2280;p43"/>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281" name="Google Shape;2281;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2" name="Google Shape;2282;p4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3" name="Google Shape;2283;p43"/>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4" name="Google Shape;2284;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5" name="Google Shape;2285;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6" name="Google Shape;2286;p43"/>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7" name="Google Shape;2287;p43"/>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88" name="Google Shape;2288;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9" name="Google Shape;2289;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0" name="Google Shape;2290;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1" name="Google Shape;2291;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2" name="Google Shape;2292;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3" name="Google Shape;2293;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4" name="Google Shape;2294;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5" name="Google Shape;2295;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6" name="Google Shape;2296;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7" name="Google Shape;2297;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8" name="Google Shape;2298;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9" name="Google Shape;2299;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0" name="Google Shape;2300;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1" name="Google Shape;2301;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2" name="Google Shape;2302;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3" name="Google Shape;2303;p4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4" name="Google Shape;2304;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5" name="Google Shape;2305;p43"/>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06" name="Google Shape;2306;p43"/>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07" name="Google Shape;2307;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8" name="Google Shape;2308;p43"/>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09" name="Google Shape;2309;p43"/>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0" name="Google Shape;2310;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1" name="Google Shape;2311;p43"/>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2" name="Google Shape;2312;p43"/>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3" name="Google Shape;2313;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4" name="Google Shape;2314;p43"/>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5" name="Google Shape;2315;p43"/>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6" name="Google Shape;2316;p4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7" name="Google Shape;2317;p43"/>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18" name="Google Shape;2318;p43"/>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319" name="Google Shape;2319;p43"/>
          <p:cNvPicPr preferRelativeResize="0"/>
          <p:nvPr/>
        </p:nvPicPr>
        <p:blipFill rotWithShape="1">
          <a:blip r:embed="rId4">
            <a:alphaModFix/>
          </a:blip>
          <a:srcRect b="0" l="0" r="0" t="0"/>
          <a:stretch/>
        </p:blipFill>
        <p:spPr>
          <a:xfrm>
            <a:off x="1511224" y="3276600"/>
            <a:ext cx="3822776" cy="329466"/>
          </a:xfrm>
          <a:prstGeom prst="rect">
            <a:avLst/>
          </a:prstGeom>
          <a:noFill/>
          <a:ln>
            <a:noFill/>
          </a:ln>
        </p:spPr>
      </p:pic>
      <p:pic>
        <p:nvPicPr>
          <p:cNvPr id="2320" name="Google Shape;2320;p43"/>
          <p:cNvPicPr preferRelativeResize="0"/>
          <p:nvPr/>
        </p:nvPicPr>
        <p:blipFill rotWithShape="1">
          <a:blip r:embed="rId5">
            <a:alphaModFix/>
          </a:blip>
          <a:srcRect b="0" l="0" r="0" t="0"/>
          <a:stretch/>
        </p:blipFill>
        <p:spPr>
          <a:xfrm>
            <a:off x="1447800" y="3798107"/>
            <a:ext cx="6705600" cy="697693"/>
          </a:xfrm>
          <a:prstGeom prst="rect">
            <a:avLst/>
          </a:prstGeom>
          <a:noFill/>
          <a:ln>
            <a:noFill/>
          </a:ln>
        </p:spPr>
      </p:pic>
      <p:pic>
        <p:nvPicPr>
          <p:cNvPr id="2321" name="Google Shape;2321;p43"/>
          <p:cNvPicPr preferRelativeResize="0"/>
          <p:nvPr/>
        </p:nvPicPr>
        <p:blipFill rotWithShape="1">
          <a:blip r:embed="rId6">
            <a:alphaModFix/>
          </a:blip>
          <a:srcRect b="0" l="0" r="0" t="0"/>
          <a:stretch/>
        </p:blipFill>
        <p:spPr>
          <a:xfrm>
            <a:off x="1457931" y="4560107"/>
            <a:ext cx="7228869" cy="697693"/>
          </a:xfrm>
          <a:prstGeom prst="rect">
            <a:avLst/>
          </a:prstGeom>
          <a:noFill/>
          <a:ln>
            <a:noFill/>
          </a:ln>
        </p:spPr>
      </p:pic>
      <p:pic>
        <p:nvPicPr>
          <p:cNvPr id="2322" name="Google Shape;2322;p43"/>
          <p:cNvPicPr preferRelativeResize="0"/>
          <p:nvPr/>
        </p:nvPicPr>
        <p:blipFill rotWithShape="1">
          <a:blip r:embed="rId7">
            <a:alphaModFix/>
          </a:blip>
          <a:srcRect b="0" l="0" r="0" t="0"/>
          <a:stretch/>
        </p:blipFill>
        <p:spPr>
          <a:xfrm>
            <a:off x="1442514" y="5442354"/>
            <a:ext cx="7015686" cy="3488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327" name="Shape 2327"/>
        <p:cNvGrpSpPr/>
        <p:nvPr/>
      </p:nvGrpSpPr>
      <p:grpSpPr>
        <a:xfrm>
          <a:off x="0" y="0"/>
          <a:ext cx="0" cy="0"/>
          <a:chOff x="0" y="0"/>
          <a:chExt cx="0" cy="0"/>
        </a:xfrm>
      </p:grpSpPr>
      <p:sp>
        <p:nvSpPr>
          <p:cNvPr id="2328" name="Google Shape;2328;p4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329" name="Google Shape;2329;p44"/>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Iteration 2:</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	Answer: 0.021360</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The exact answer is 0.021359. If we use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0.1, then </a:t>
            </a:r>
            <a:r>
              <a:rPr i="1" lang="en-US" sz="2000">
                <a:solidFill>
                  <a:schemeClr val="dk1"/>
                </a:solidFill>
                <a:latin typeface="Times New Roman"/>
                <a:ea typeface="Times New Roman"/>
                <a:cs typeface="Times New Roman"/>
                <a:sym typeface="Times New Roman"/>
              </a:rPr>
              <a:t>y</a:t>
            </a:r>
            <a:r>
              <a:rPr lang="en-US" sz="2000">
                <a:solidFill>
                  <a:schemeClr val="dk1"/>
                </a:solidFill>
                <a:latin typeface="Times New Roman"/>
                <a:ea typeface="Times New Roman"/>
                <a:cs typeface="Times New Roman"/>
                <a:sym typeface="Times New Roman"/>
              </a:rPr>
              <a:t>(0.4) will be 0.021359.</a:t>
            </a:r>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330" name="Google Shape;2330;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331" name="Google Shape;2331;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332" name="Google Shape;233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333" name="Google Shape;2333;p4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334" name="Google Shape;2334;p4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335" name="Google Shape;2335;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6" name="Google Shape;2336;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7" name="Google Shape;2337;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8" name="Google Shape;2338;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9" name="Google Shape;2339;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0" name="Google Shape;2340;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1" name="Google Shape;2341;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2" name="Google Shape;2342;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3" name="Google Shape;2343;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p44"/>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45" name="Google Shape;2345;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6" name="Google Shape;2346;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7" name="Google Shape;2347;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8" name="Google Shape;2348;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9" name="Google Shape;2349;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0" name="Google Shape;2350;p44"/>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51" name="Google Shape;2351;p44"/>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52" name="Google Shape;2352;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3" name="Google Shape;2353;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4" name="Google Shape;2354;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5" name="Google Shape;2355;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6" name="Google Shape;2356;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7" name="Google Shape;2357;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8" name="Google Shape;2358;p4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59" name="Google Shape;2359;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0" name="Google Shape;2360;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1" name="Google Shape;2361;p44"/>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62" name="Google Shape;2362;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3" name="Google Shape;2363;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4" name="Google Shape;2364;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5" name="Google Shape;2365;p44"/>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66" name="Google Shape;2366;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7" name="Google Shape;2367;p4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68" name="Google Shape;2368;p44"/>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69" name="Google Shape;2369;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0" name="Google Shape;2370;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1" name="Google Shape;2371;p44"/>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72" name="Google Shape;2372;p44"/>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73" name="Google Shape;2373;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4" name="Google Shape;2374;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5" name="Google Shape;2375;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6" name="Google Shape;2376;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7" name="Google Shape;2377;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8" name="Google Shape;2378;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9" name="Google Shape;2379;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0" name="Google Shape;2380;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1" name="Google Shape;2381;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2" name="Google Shape;2382;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3" name="Google Shape;2383;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4" name="Google Shape;2384;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5" name="Google Shape;2385;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6" name="Google Shape;2386;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7" name="Google Shape;2387;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8" name="Google Shape;2388;p4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9" name="Google Shape;2389;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0" name="Google Shape;2390;p44"/>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1" name="Google Shape;2391;p44"/>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2" name="Google Shape;2392;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3" name="Google Shape;2393;p44"/>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4" name="Google Shape;2394;p44"/>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5" name="Google Shape;2395;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6" name="Google Shape;2396;p44"/>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7" name="Google Shape;2397;p44"/>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398" name="Google Shape;2398;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9" name="Google Shape;2399;p44"/>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00" name="Google Shape;2400;p44"/>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01" name="Google Shape;2401;p4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2" name="Google Shape;2402;p44"/>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03" name="Google Shape;2403;p44"/>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404" name="Google Shape;2404;p44"/>
          <p:cNvPicPr preferRelativeResize="0"/>
          <p:nvPr/>
        </p:nvPicPr>
        <p:blipFill rotWithShape="1">
          <a:blip r:embed="rId4">
            <a:alphaModFix/>
          </a:blip>
          <a:srcRect b="0" l="0" r="0" t="0"/>
          <a:stretch/>
        </p:blipFill>
        <p:spPr>
          <a:xfrm>
            <a:off x="1752600" y="2209800"/>
            <a:ext cx="6690895" cy="1981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409" name="Shape 2409"/>
        <p:cNvGrpSpPr/>
        <p:nvPr/>
      </p:nvGrpSpPr>
      <p:grpSpPr>
        <a:xfrm>
          <a:off x="0" y="0"/>
          <a:ext cx="0" cy="0"/>
          <a:chOff x="0" y="0"/>
          <a:chExt cx="0" cy="0"/>
        </a:xfrm>
      </p:grpSpPr>
      <p:sp>
        <p:nvSpPr>
          <p:cNvPr id="2410" name="Google Shape;2410;p4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411" name="Google Shape;2411;p45"/>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 ball at 1200K is allowed to cool down in air at an ambient temperature of 300K. Assuming heat is lost only due to radiation, the differential equation for the temperature of the ball is given by</a:t>
            </a:r>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Find the temperature at </a:t>
            </a:r>
            <a:r>
              <a:rPr i="1" lang="en-US" sz="2000">
                <a:solidFill>
                  <a:schemeClr val="dk1"/>
                </a:solidFill>
                <a:latin typeface="Times New Roman"/>
                <a:ea typeface="Times New Roman"/>
                <a:cs typeface="Times New Roman"/>
                <a:sym typeface="Times New Roman"/>
              </a:rPr>
              <a:t>t</a:t>
            </a:r>
            <a:r>
              <a:rPr lang="en-US" sz="2000">
                <a:solidFill>
                  <a:schemeClr val="dk1"/>
                </a:solidFill>
                <a:latin typeface="Times New Roman"/>
                <a:ea typeface="Times New Roman"/>
                <a:cs typeface="Times New Roman"/>
                <a:sym typeface="Times New Roman"/>
              </a:rPr>
              <a:t> = 480 seconds using Runge-Kutta 4</a:t>
            </a:r>
            <a:r>
              <a:rPr baseline="30000" lang="en-US" sz="2000">
                <a:solidFill>
                  <a:schemeClr val="dk1"/>
                </a:solidFill>
                <a:latin typeface="Times New Roman"/>
                <a:ea typeface="Times New Roman"/>
                <a:cs typeface="Times New Roman"/>
                <a:sym typeface="Times New Roman"/>
              </a:rPr>
              <a:t>th</a:t>
            </a:r>
            <a:r>
              <a:rPr lang="en-US" sz="2000">
                <a:solidFill>
                  <a:schemeClr val="dk1"/>
                </a:solidFill>
                <a:latin typeface="Times New Roman"/>
                <a:ea typeface="Times New Roman"/>
                <a:cs typeface="Times New Roman"/>
                <a:sym typeface="Times New Roman"/>
              </a:rPr>
              <a:t> order method.  Assume a step size of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240 seconds.</a:t>
            </a:r>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400"/>
              </a:spcBef>
              <a:spcAft>
                <a:spcPts val="0"/>
              </a:spcAft>
              <a:buClr>
                <a:schemeClr val="dk1"/>
              </a:buClr>
              <a:buSzPts val="2000"/>
              <a:buFont typeface="Arial"/>
              <a:buNone/>
            </a:pPr>
            <a:r>
              <a:rPr b="1"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412" name="Google Shape;24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413" name="Google Shape;241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414" name="Google Shape;2414;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415" name="Google Shape;2415;p4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416" name="Google Shape;2416;p4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417" name="Google Shape;2417;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8" name="Google Shape;2418;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9" name="Google Shape;2419;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0" name="Google Shape;2420;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1" name="Google Shape;2421;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2" name="Google Shape;2422;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3" name="Google Shape;2423;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4" name="Google Shape;2424;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5" name="Google Shape;2425;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6" name="Google Shape;2426;p45"/>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27" name="Google Shape;2427;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8" name="Google Shape;2428;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9" name="Google Shape;2429;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0" name="Google Shape;2430;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1" name="Google Shape;2431;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2" name="Google Shape;2432;p45"/>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33" name="Google Shape;2433;p45"/>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34" name="Google Shape;2434;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5" name="Google Shape;2435;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6" name="Google Shape;2436;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7" name="Google Shape;2437;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8" name="Google Shape;2438;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9" name="Google Shape;2439;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0" name="Google Shape;2440;p4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41" name="Google Shape;2441;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2" name="Google Shape;2442;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3" name="Google Shape;2443;p45"/>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44" name="Google Shape;2444;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5" name="Google Shape;2445;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6" name="Google Shape;2446;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7" name="Google Shape;2447;p45"/>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48" name="Google Shape;2448;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9" name="Google Shape;2449;p4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50" name="Google Shape;2450;p45"/>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51" name="Google Shape;2451;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2" name="Google Shape;2452;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3" name="Google Shape;2453;p45"/>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54" name="Google Shape;2454;p45"/>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455" name="Google Shape;2455;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6" name="Google Shape;2456;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7" name="Google Shape;2457;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8" name="Google Shape;2458;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9" name="Google Shape;2459;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0" name="Google Shape;2460;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1" name="Google Shape;2461;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2" name="Google Shape;2462;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3" name="Google Shape;2463;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4" name="Google Shape;2464;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5" name="Google Shape;2465;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6" name="Google Shape;2466;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7" name="Google Shape;2467;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8" name="Google Shape;2468;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9" name="Google Shape;2469;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0" name="Google Shape;2470;p4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1" name="Google Shape;2471;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2" name="Google Shape;2472;p45"/>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73" name="Google Shape;2473;p45"/>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74" name="Google Shape;2474;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5" name="Google Shape;2475;p4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76" name="Google Shape;2476;p4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77" name="Google Shape;2477;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8" name="Google Shape;2478;p4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79" name="Google Shape;2479;p4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80" name="Google Shape;2480;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1" name="Google Shape;2481;p4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82" name="Google Shape;2482;p4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83" name="Google Shape;2483;p4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4" name="Google Shape;2484;p45"/>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485" name="Google Shape;2485;p45"/>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486" name="Google Shape;2486;p45"/>
          <p:cNvPicPr preferRelativeResize="0"/>
          <p:nvPr/>
        </p:nvPicPr>
        <p:blipFill rotWithShape="1">
          <a:blip r:embed="rId4">
            <a:alphaModFix/>
          </a:blip>
          <a:srcRect b="0" l="0" r="0" t="0"/>
          <a:stretch/>
        </p:blipFill>
        <p:spPr>
          <a:xfrm>
            <a:off x="1669026" y="2895600"/>
            <a:ext cx="5950974" cy="685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491" name="Shape 2491"/>
        <p:cNvGrpSpPr/>
        <p:nvPr/>
      </p:nvGrpSpPr>
      <p:grpSpPr>
        <a:xfrm>
          <a:off x="0" y="0"/>
          <a:ext cx="0" cy="0"/>
          <a:chOff x="0" y="0"/>
          <a:chExt cx="0" cy="0"/>
        </a:xfrm>
      </p:grpSpPr>
      <p:sp>
        <p:nvSpPr>
          <p:cNvPr id="2492" name="Google Shape;2492;p4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493" name="Google Shape;2493;p46"/>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Solution:</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b="1" i="1" lang="en-US" sz="2000">
                <a:solidFill>
                  <a:schemeClr val="dk1"/>
                </a:solidFill>
                <a:latin typeface="Times New Roman"/>
                <a:ea typeface="Times New Roman"/>
                <a:cs typeface="Times New Roman"/>
                <a:sym typeface="Times New Roman"/>
              </a:rPr>
              <a:t>	Iteration 1:</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t</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θ</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θ</a:t>
            </a:r>
            <a:r>
              <a:rPr lang="en-US" sz="2000">
                <a:solidFill>
                  <a:schemeClr val="dk1"/>
                </a:solidFill>
                <a:latin typeface="Times New Roman"/>
                <a:ea typeface="Times New Roman"/>
                <a:cs typeface="Times New Roman"/>
                <a:sym typeface="Times New Roman"/>
              </a:rPr>
              <a:t>(0) = 1200 </a:t>
            </a:r>
            <a:r>
              <a:rPr i="1" lang="en-US" sz="2000">
                <a:solidFill>
                  <a:schemeClr val="dk1"/>
                </a:solidFill>
                <a:latin typeface="Times New Roman"/>
                <a:ea typeface="Times New Roman"/>
                <a:cs typeface="Times New Roman"/>
                <a:sym typeface="Times New Roman"/>
              </a:rPr>
              <a:t>K</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240</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494" name="Google Shape;2494;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495" name="Google Shape;2495;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496" name="Google Shape;249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497" name="Google Shape;2497;p4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498" name="Google Shape;2498;p4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499" name="Google Shape;2499;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0" name="Google Shape;2500;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1" name="Google Shape;2501;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2" name="Google Shape;2502;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3" name="Google Shape;2503;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4" name="Google Shape;2504;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5" name="Google Shape;2505;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6" name="Google Shape;2506;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7" name="Google Shape;2507;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8" name="Google Shape;2508;p46"/>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09" name="Google Shape;2509;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0" name="Google Shape;2510;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1" name="Google Shape;2511;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2" name="Google Shape;2512;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3" name="Google Shape;2513;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4" name="Google Shape;2514;p46"/>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15" name="Google Shape;2515;p46"/>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16" name="Google Shape;2516;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7" name="Google Shape;2517;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8" name="Google Shape;2518;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9" name="Google Shape;2519;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0" name="Google Shape;2520;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2" name="Google Shape;2522;p4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23" name="Google Shape;2523;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4" name="Google Shape;2524;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5" name="Google Shape;2525;p46"/>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26" name="Google Shape;2526;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7" name="Google Shape;2527;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8" name="Google Shape;2528;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9" name="Google Shape;2529;p46"/>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30" name="Google Shape;2530;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1" name="Google Shape;2531;p4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32" name="Google Shape;2532;p46"/>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33" name="Google Shape;2533;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4" name="Google Shape;2534;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5" name="Google Shape;2535;p46"/>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36" name="Google Shape;2536;p46"/>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37" name="Google Shape;2537;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8" name="Google Shape;2538;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9" name="Google Shape;2539;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0" name="Google Shape;2540;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1" name="Google Shape;2541;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2" name="Google Shape;2542;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3" name="Google Shape;2543;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4" name="Google Shape;2544;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5" name="Google Shape;2545;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6" name="Google Shape;2546;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7" name="Google Shape;2547;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8" name="Google Shape;2548;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9" name="Google Shape;2549;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0" name="Google Shape;2550;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1" name="Google Shape;2551;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2" name="Google Shape;2552;p4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3" name="Google Shape;2553;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4" name="Google Shape;2554;p46"/>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55" name="Google Shape;2555;p46"/>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56" name="Google Shape;2556;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7" name="Google Shape;2557;p4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58" name="Google Shape;2558;p4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59" name="Google Shape;2559;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0" name="Google Shape;2560;p4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61" name="Google Shape;2561;p4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62" name="Google Shape;2562;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3" name="Google Shape;2563;p4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64" name="Google Shape;2564;p4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65" name="Google Shape;2565;p4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6" name="Google Shape;2566;p46"/>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67" name="Google Shape;2567;p46"/>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568" name="Google Shape;2568;p46"/>
          <p:cNvPicPr preferRelativeResize="0"/>
          <p:nvPr/>
        </p:nvPicPr>
        <p:blipFill rotWithShape="1">
          <a:blip r:embed="rId4">
            <a:alphaModFix/>
          </a:blip>
          <a:srcRect b="0" l="0" r="0" t="0"/>
          <a:stretch/>
        </p:blipFill>
        <p:spPr>
          <a:xfrm>
            <a:off x="2313498" y="1828800"/>
            <a:ext cx="3055684" cy="557213"/>
          </a:xfrm>
          <a:prstGeom prst="rect">
            <a:avLst/>
          </a:prstGeom>
          <a:noFill/>
          <a:ln>
            <a:noFill/>
          </a:ln>
        </p:spPr>
      </p:pic>
      <p:pic>
        <p:nvPicPr>
          <p:cNvPr id="2569" name="Google Shape;2569;p46"/>
          <p:cNvPicPr preferRelativeResize="0"/>
          <p:nvPr/>
        </p:nvPicPr>
        <p:blipFill rotWithShape="1">
          <a:blip r:embed="rId5">
            <a:alphaModFix/>
          </a:blip>
          <a:srcRect b="0" l="0" r="0" t="0"/>
          <a:stretch/>
        </p:blipFill>
        <p:spPr>
          <a:xfrm>
            <a:off x="2313497" y="2506970"/>
            <a:ext cx="3325303" cy="323543"/>
          </a:xfrm>
          <a:prstGeom prst="rect">
            <a:avLst/>
          </a:prstGeom>
          <a:noFill/>
          <a:ln>
            <a:noFill/>
          </a:ln>
        </p:spPr>
      </p:pic>
      <p:pic>
        <p:nvPicPr>
          <p:cNvPr id="2570" name="Google Shape;2570;p46"/>
          <p:cNvPicPr preferRelativeResize="0"/>
          <p:nvPr/>
        </p:nvPicPr>
        <p:blipFill rotWithShape="1">
          <a:blip r:embed="rId6">
            <a:alphaModFix/>
          </a:blip>
          <a:srcRect b="0" l="0" r="0" t="0"/>
          <a:stretch/>
        </p:blipFill>
        <p:spPr>
          <a:xfrm>
            <a:off x="2313497" y="2947987"/>
            <a:ext cx="3253405" cy="557213"/>
          </a:xfrm>
          <a:prstGeom prst="rect">
            <a:avLst/>
          </a:prstGeom>
          <a:noFill/>
          <a:ln>
            <a:noFill/>
          </a:ln>
        </p:spPr>
      </p:pic>
      <p:pic>
        <p:nvPicPr>
          <p:cNvPr id="2571" name="Google Shape;2571;p46"/>
          <p:cNvPicPr preferRelativeResize="0"/>
          <p:nvPr/>
        </p:nvPicPr>
        <p:blipFill rotWithShape="1">
          <a:blip r:embed="rId7">
            <a:alphaModFix/>
          </a:blip>
          <a:srcRect b="0" l="0" r="0" t="0"/>
          <a:stretch/>
        </p:blipFill>
        <p:spPr>
          <a:xfrm>
            <a:off x="1477962" y="4445167"/>
            <a:ext cx="3349626" cy="317333"/>
          </a:xfrm>
          <a:prstGeom prst="rect">
            <a:avLst/>
          </a:prstGeom>
          <a:noFill/>
          <a:ln>
            <a:noFill/>
          </a:ln>
        </p:spPr>
      </p:pic>
      <p:pic>
        <p:nvPicPr>
          <p:cNvPr id="2572" name="Google Shape;2572;p46"/>
          <p:cNvPicPr preferRelativeResize="0"/>
          <p:nvPr/>
        </p:nvPicPr>
        <p:blipFill rotWithShape="1">
          <a:blip r:embed="rId8">
            <a:alphaModFix/>
          </a:blip>
          <a:srcRect b="0" l="0" r="0" t="0"/>
          <a:stretch/>
        </p:blipFill>
        <p:spPr>
          <a:xfrm>
            <a:off x="1447800" y="4931304"/>
            <a:ext cx="6247501" cy="334963"/>
          </a:xfrm>
          <a:prstGeom prst="rect">
            <a:avLst/>
          </a:prstGeom>
          <a:noFill/>
          <a:ln>
            <a:noFill/>
          </a:ln>
        </p:spPr>
      </p:pic>
      <p:pic>
        <p:nvPicPr>
          <p:cNvPr id="2573" name="Google Shape;2573;p46"/>
          <p:cNvPicPr preferRelativeResize="0"/>
          <p:nvPr/>
        </p:nvPicPr>
        <p:blipFill rotWithShape="1">
          <a:blip r:embed="rId9">
            <a:alphaModFix/>
          </a:blip>
          <a:srcRect b="0" l="0" r="0" t="0"/>
          <a:stretch/>
        </p:blipFill>
        <p:spPr>
          <a:xfrm>
            <a:off x="1447800" y="5372600"/>
            <a:ext cx="6064593" cy="952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578" name="Shape 2578"/>
        <p:cNvGrpSpPr/>
        <p:nvPr/>
      </p:nvGrpSpPr>
      <p:grpSpPr>
        <a:xfrm>
          <a:off x="0" y="0"/>
          <a:ext cx="0" cy="0"/>
          <a:chOff x="0" y="0"/>
          <a:chExt cx="0" cy="0"/>
        </a:xfrm>
      </p:grpSpPr>
      <p:sp>
        <p:nvSpPr>
          <p:cNvPr id="2579" name="Google Shape;2579;p4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580" name="Google Shape;2580;p47"/>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Solution:</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b="1" i="1" lang="en-US" sz="2000">
                <a:solidFill>
                  <a:schemeClr val="dk1"/>
                </a:solidFill>
                <a:latin typeface="Times New Roman"/>
                <a:ea typeface="Times New Roman"/>
                <a:cs typeface="Times New Roman"/>
                <a:sym typeface="Times New Roman"/>
              </a:rPr>
              <a:t>	Iteration 1:</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i</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t</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0, </a:t>
            </a:r>
            <a:r>
              <a:rPr i="1" lang="en-US" sz="2000">
                <a:solidFill>
                  <a:schemeClr val="dk1"/>
                </a:solidFill>
                <a:latin typeface="Times New Roman"/>
                <a:ea typeface="Times New Roman"/>
                <a:cs typeface="Times New Roman"/>
                <a:sym typeface="Times New Roman"/>
              </a:rPr>
              <a:t>θ</a:t>
            </a:r>
            <a:r>
              <a:rPr baseline="-25000" lang="en-US" sz="2000">
                <a:solidFill>
                  <a:schemeClr val="dk1"/>
                </a:solidFill>
                <a:latin typeface="Times New Roman"/>
                <a:ea typeface="Times New Roman"/>
                <a:cs typeface="Times New Roman"/>
                <a:sym typeface="Times New Roman"/>
              </a:rPr>
              <a:t>0</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θ</a:t>
            </a:r>
            <a:r>
              <a:rPr lang="en-US" sz="2000">
                <a:solidFill>
                  <a:schemeClr val="dk1"/>
                </a:solidFill>
                <a:latin typeface="Times New Roman"/>
                <a:ea typeface="Times New Roman"/>
                <a:cs typeface="Times New Roman"/>
                <a:sym typeface="Times New Roman"/>
              </a:rPr>
              <a:t>(0) = 1200 </a:t>
            </a:r>
            <a:r>
              <a:rPr i="1" lang="en-US" sz="2000">
                <a:solidFill>
                  <a:schemeClr val="dk1"/>
                </a:solidFill>
                <a:latin typeface="Times New Roman"/>
                <a:ea typeface="Times New Roman"/>
                <a:cs typeface="Times New Roman"/>
                <a:sym typeface="Times New Roman"/>
              </a:rPr>
              <a:t>K</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240</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581" name="Google Shape;25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582" name="Google Shape;258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583" name="Google Shape;258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584" name="Google Shape;2584;p4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585" name="Google Shape;2585;p4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586" name="Google Shape;2586;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7" name="Google Shape;2587;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8" name="Google Shape;2588;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9" name="Google Shape;2589;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0" name="Google Shape;2590;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1" name="Google Shape;2591;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2" name="Google Shape;2592;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3" name="Google Shape;2593;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4" name="Google Shape;2594;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5" name="Google Shape;2595;p47"/>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596" name="Google Shape;2596;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7" name="Google Shape;2597;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8" name="Google Shape;2598;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9" name="Google Shape;2599;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0" name="Google Shape;2600;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1" name="Google Shape;2601;p47"/>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02" name="Google Shape;2602;p47"/>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03" name="Google Shape;2603;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4" name="Google Shape;2604;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5" name="Google Shape;2605;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6" name="Google Shape;2606;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7" name="Google Shape;2607;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8" name="Google Shape;2608;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9" name="Google Shape;2609;p4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10" name="Google Shape;2610;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1" name="Google Shape;2611;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2" name="Google Shape;2612;p47"/>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13" name="Google Shape;2613;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4" name="Google Shape;2614;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5" name="Google Shape;2615;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6" name="Google Shape;2616;p47"/>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17" name="Google Shape;2617;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8" name="Google Shape;2618;p4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19" name="Google Shape;2619;p47"/>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20" name="Google Shape;2620;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1" name="Google Shape;2621;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2" name="Google Shape;2622;p47"/>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23" name="Google Shape;2623;p47"/>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24" name="Google Shape;2624;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5" name="Google Shape;2625;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6" name="Google Shape;2626;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7" name="Google Shape;2627;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8" name="Google Shape;2628;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9" name="Google Shape;2629;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0" name="Google Shape;2630;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1" name="Google Shape;2631;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2" name="Google Shape;2632;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3" name="Google Shape;2633;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4" name="Google Shape;2634;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5" name="Google Shape;2635;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6" name="Google Shape;2636;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7" name="Google Shape;2637;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8" name="Google Shape;2638;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9" name="Google Shape;2639;p4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0" name="Google Shape;2640;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1" name="Google Shape;2641;p47"/>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2" name="Google Shape;2642;p47"/>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3" name="Google Shape;2643;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4" name="Google Shape;2644;p4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5" name="Google Shape;2645;p4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6" name="Google Shape;2646;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7" name="Google Shape;2647;p4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8" name="Google Shape;2648;p4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49" name="Google Shape;2649;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0" name="Google Shape;2650;p4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51" name="Google Shape;2651;p4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52" name="Google Shape;2652;p4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3" name="Google Shape;2653;p47"/>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54" name="Google Shape;2654;p47"/>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655" name="Google Shape;2655;p47"/>
          <p:cNvPicPr preferRelativeResize="0"/>
          <p:nvPr/>
        </p:nvPicPr>
        <p:blipFill rotWithShape="1">
          <a:blip r:embed="rId4">
            <a:alphaModFix/>
          </a:blip>
          <a:srcRect b="0" l="0" r="0" t="0"/>
          <a:stretch/>
        </p:blipFill>
        <p:spPr>
          <a:xfrm>
            <a:off x="2313498" y="1828800"/>
            <a:ext cx="3055684" cy="557213"/>
          </a:xfrm>
          <a:prstGeom prst="rect">
            <a:avLst/>
          </a:prstGeom>
          <a:noFill/>
          <a:ln>
            <a:noFill/>
          </a:ln>
        </p:spPr>
      </p:pic>
      <p:pic>
        <p:nvPicPr>
          <p:cNvPr id="2656" name="Google Shape;2656;p47"/>
          <p:cNvPicPr preferRelativeResize="0"/>
          <p:nvPr/>
        </p:nvPicPr>
        <p:blipFill rotWithShape="1">
          <a:blip r:embed="rId5">
            <a:alphaModFix/>
          </a:blip>
          <a:srcRect b="0" l="0" r="0" t="0"/>
          <a:stretch/>
        </p:blipFill>
        <p:spPr>
          <a:xfrm>
            <a:off x="2313497" y="2506970"/>
            <a:ext cx="3325303" cy="323543"/>
          </a:xfrm>
          <a:prstGeom prst="rect">
            <a:avLst/>
          </a:prstGeom>
          <a:noFill/>
          <a:ln>
            <a:noFill/>
          </a:ln>
        </p:spPr>
      </p:pic>
      <p:pic>
        <p:nvPicPr>
          <p:cNvPr id="2657" name="Google Shape;2657;p47"/>
          <p:cNvPicPr preferRelativeResize="0"/>
          <p:nvPr/>
        </p:nvPicPr>
        <p:blipFill rotWithShape="1">
          <a:blip r:embed="rId6">
            <a:alphaModFix/>
          </a:blip>
          <a:srcRect b="0" l="0" r="0" t="0"/>
          <a:stretch/>
        </p:blipFill>
        <p:spPr>
          <a:xfrm>
            <a:off x="2313497" y="2947987"/>
            <a:ext cx="3253405" cy="557213"/>
          </a:xfrm>
          <a:prstGeom prst="rect">
            <a:avLst/>
          </a:prstGeom>
          <a:noFill/>
          <a:ln>
            <a:noFill/>
          </a:ln>
        </p:spPr>
      </p:pic>
      <p:pic>
        <p:nvPicPr>
          <p:cNvPr id="2658" name="Google Shape;2658;p47"/>
          <p:cNvPicPr preferRelativeResize="0"/>
          <p:nvPr/>
        </p:nvPicPr>
        <p:blipFill rotWithShape="1">
          <a:blip r:embed="rId7">
            <a:alphaModFix/>
          </a:blip>
          <a:srcRect b="0" l="0" r="0" t="0"/>
          <a:stretch/>
        </p:blipFill>
        <p:spPr>
          <a:xfrm>
            <a:off x="1355725" y="5573183"/>
            <a:ext cx="5740580" cy="599017"/>
          </a:xfrm>
          <a:prstGeom prst="rect">
            <a:avLst/>
          </a:prstGeom>
          <a:noFill/>
          <a:ln>
            <a:noFill/>
          </a:ln>
        </p:spPr>
      </p:pic>
      <p:pic>
        <p:nvPicPr>
          <p:cNvPr id="2659" name="Google Shape;2659;p47"/>
          <p:cNvPicPr preferRelativeResize="0"/>
          <p:nvPr/>
        </p:nvPicPr>
        <p:blipFill rotWithShape="1">
          <a:blip r:embed="rId8">
            <a:alphaModFix/>
          </a:blip>
          <a:srcRect b="0" l="0" r="0" t="0"/>
          <a:stretch/>
        </p:blipFill>
        <p:spPr>
          <a:xfrm>
            <a:off x="1346200" y="4419600"/>
            <a:ext cx="5607462" cy="898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664" name="Shape 2664"/>
        <p:cNvGrpSpPr/>
        <p:nvPr/>
      </p:nvGrpSpPr>
      <p:grpSpPr>
        <a:xfrm>
          <a:off x="0" y="0"/>
          <a:ext cx="0" cy="0"/>
          <a:chOff x="0" y="0"/>
          <a:chExt cx="0" cy="0"/>
        </a:xfrm>
      </p:grpSpPr>
      <p:sp>
        <p:nvSpPr>
          <p:cNvPr id="2665" name="Google Shape;2665;p4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666" name="Google Shape;2666;p48"/>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Solution:</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b="1" i="1" lang="en-US" sz="2000">
                <a:solidFill>
                  <a:schemeClr val="dk1"/>
                </a:solidFill>
                <a:latin typeface="Times New Roman"/>
                <a:ea typeface="Times New Roman"/>
                <a:cs typeface="Times New Roman"/>
                <a:sym typeface="Times New Roman"/>
              </a:rPr>
              <a:t>	Iteration 1:</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667" name="Google Shape;266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668" name="Google Shape;266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669" name="Google Shape;266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670" name="Google Shape;2670;p4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671" name="Google Shape;2671;p4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672" name="Google Shape;2672;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3" name="Google Shape;2673;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4" name="Google Shape;2674;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5" name="Google Shape;2675;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6" name="Google Shape;2676;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7" name="Google Shape;2677;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8" name="Google Shape;2678;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9" name="Google Shape;2679;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0" name="Google Shape;2680;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1" name="Google Shape;2681;p48"/>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82" name="Google Shape;2682;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3" name="Google Shape;2683;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4" name="Google Shape;2684;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5" name="Google Shape;2685;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6" name="Google Shape;2686;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7" name="Google Shape;2687;p48"/>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88" name="Google Shape;2688;p48"/>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89" name="Google Shape;2689;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0" name="Google Shape;2690;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1" name="Google Shape;2691;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2" name="Google Shape;2692;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3" name="Google Shape;2693;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4" name="Google Shape;2694;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5" name="Google Shape;2695;p4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96" name="Google Shape;2696;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7" name="Google Shape;2697;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8" name="Google Shape;2698;p48"/>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699" name="Google Shape;2699;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0" name="Google Shape;2700;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1" name="Google Shape;2701;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2" name="Google Shape;2702;p48"/>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03" name="Google Shape;2703;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4" name="Google Shape;2704;p4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05" name="Google Shape;2705;p48"/>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06" name="Google Shape;2706;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7" name="Google Shape;2707;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8" name="Google Shape;2708;p48"/>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09" name="Google Shape;2709;p48"/>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10" name="Google Shape;2710;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1" name="Google Shape;2711;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2" name="Google Shape;2712;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3" name="Google Shape;2713;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4" name="Google Shape;2714;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5" name="Google Shape;2715;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6" name="Google Shape;2716;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7" name="Google Shape;2717;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8" name="Google Shape;2718;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9" name="Google Shape;2719;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0" name="Google Shape;2720;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1" name="Google Shape;2721;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2" name="Google Shape;2722;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3" name="Google Shape;2723;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4" name="Google Shape;2724;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5" name="Google Shape;2725;p4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6" name="Google Shape;2726;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7" name="Google Shape;2727;p48"/>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28" name="Google Shape;2728;p48"/>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29" name="Google Shape;2729;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0" name="Google Shape;2730;p4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1" name="Google Shape;2731;p4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2" name="Google Shape;2732;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3" name="Google Shape;2733;p4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4" name="Google Shape;2734;p4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5" name="Google Shape;2735;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6" name="Google Shape;2736;p4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7" name="Google Shape;2737;p4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38" name="Google Shape;2738;p4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9" name="Google Shape;2739;p48"/>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40" name="Google Shape;2740;p48"/>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741" name="Google Shape;2741;p48"/>
          <p:cNvPicPr preferRelativeResize="0"/>
          <p:nvPr/>
        </p:nvPicPr>
        <p:blipFill rotWithShape="1">
          <a:blip r:embed="rId4">
            <a:alphaModFix/>
          </a:blip>
          <a:srcRect b="0" l="0" r="0" t="0"/>
          <a:stretch/>
        </p:blipFill>
        <p:spPr>
          <a:xfrm>
            <a:off x="2313498" y="1828800"/>
            <a:ext cx="3055684" cy="557213"/>
          </a:xfrm>
          <a:prstGeom prst="rect">
            <a:avLst/>
          </a:prstGeom>
          <a:noFill/>
          <a:ln>
            <a:noFill/>
          </a:ln>
        </p:spPr>
      </p:pic>
      <p:pic>
        <p:nvPicPr>
          <p:cNvPr id="2742" name="Google Shape;2742;p48"/>
          <p:cNvPicPr preferRelativeResize="0"/>
          <p:nvPr/>
        </p:nvPicPr>
        <p:blipFill rotWithShape="1">
          <a:blip r:embed="rId5">
            <a:alphaModFix/>
          </a:blip>
          <a:srcRect b="0" l="0" r="0" t="0"/>
          <a:stretch/>
        </p:blipFill>
        <p:spPr>
          <a:xfrm>
            <a:off x="2313497" y="2506970"/>
            <a:ext cx="3325303" cy="323543"/>
          </a:xfrm>
          <a:prstGeom prst="rect">
            <a:avLst/>
          </a:prstGeom>
          <a:noFill/>
          <a:ln>
            <a:noFill/>
          </a:ln>
        </p:spPr>
      </p:pic>
      <p:pic>
        <p:nvPicPr>
          <p:cNvPr id="2743" name="Google Shape;2743;p48"/>
          <p:cNvPicPr preferRelativeResize="0"/>
          <p:nvPr/>
        </p:nvPicPr>
        <p:blipFill rotWithShape="1">
          <a:blip r:embed="rId6">
            <a:alphaModFix/>
          </a:blip>
          <a:srcRect b="0" l="0" r="0" t="0"/>
          <a:stretch/>
        </p:blipFill>
        <p:spPr>
          <a:xfrm>
            <a:off x="2313497" y="2947987"/>
            <a:ext cx="3253405" cy="557213"/>
          </a:xfrm>
          <a:prstGeom prst="rect">
            <a:avLst/>
          </a:prstGeom>
          <a:noFill/>
          <a:ln>
            <a:noFill/>
          </a:ln>
        </p:spPr>
      </p:pic>
      <p:pic>
        <p:nvPicPr>
          <p:cNvPr id="2744" name="Google Shape;2744;p48"/>
          <p:cNvPicPr preferRelativeResize="0"/>
          <p:nvPr/>
        </p:nvPicPr>
        <p:blipFill rotWithShape="1">
          <a:blip r:embed="rId7">
            <a:alphaModFix/>
          </a:blip>
          <a:srcRect b="0" l="0" r="0" t="0"/>
          <a:stretch/>
        </p:blipFill>
        <p:spPr>
          <a:xfrm>
            <a:off x="2269067" y="3962400"/>
            <a:ext cx="5122333" cy="1257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749" name="Shape 2749"/>
        <p:cNvGrpSpPr/>
        <p:nvPr/>
      </p:nvGrpSpPr>
      <p:grpSpPr>
        <a:xfrm>
          <a:off x="0" y="0"/>
          <a:ext cx="0" cy="0"/>
          <a:chOff x="0" y="0"/>
          <a:chExt cx="0" cy="0"/>
        </a:xfrm>
      </p:grpSpPr>
      <p:sp>
        <p:nvSpPr>
          <p:cNvPr id="2750" name="Google Shape;2750;p4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751" name="Google Shape;2751;p49"/>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Iteration 2:</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 i</a:t>
            </a:r>
            <a:r>
              <a:rPr lang="en-US" sz="2000">
                <a:solidFill>
                  <a:schemeClr val="dk1"/>
                </a:solidFill>
                <a:latin typeface="Times New Roman"/>
                <a:ea typeface="Times New Roman"/>
                <a:cs typeface="Times New Roman"/>
                <a:sym typeface="Times New Roman"/>
              </a:rPr>
              <a:t> = 1, </a:t>
            </a:r>
            <a:r>
              <a:rPr i="1" lang="en-US" sz="2000">
                <a:solidFill>
                  <a:schemeClr val="dk1"/>
                </a:solidFill>
                <a:latin typeface="Times New Roman"/>
                <a:ea typeface="Times New Roman"/>
                <a:cs typeface="Times New Roman"/>
                <a:sym typeface="Times New Roman"/>
              </a:rPr>
              <a:t>t</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 = 240, </a:t>
            </a:r>
            <a:r>
              <a:rPr i="1" lang="en-US" sz="2000">
                <a:solidFill>
                  <a:schemeClr val="dk1"/>
                </a:solidFill>
                <a:latin typeface="Times New Roman"/>
                <a:ea typeface="Times New Roman"/>
                <a:cs typeface="Times New Roman"/>
                <a:sym typeface="Times New Roman"/>
              </a:rPr>
              <a:t>θ</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θ</a:t>
            </a:r>
            <a:r>
              <a:rPr lang="en-US" sz="2000">
                <a:solidFill>
                  <a:schemeClr val="dk1"/>
                </a:solidFill>
                <a:latin typeface="Times New Roman"/>
                <a:ea typeface="Times New Roman"/>
                <a:cs typeface="Times New Roman"/>
                <a:sym typeface="Times New Roman"/>
              </a:rPr>
              <a:t>(</a:t>
            </a:r>
            <a:r>
              <a:rPr i="1" lang="en-US" sz="2000">
                <a:solidFill>
                  <a:schemeClr val="dk1"/>
                </a:solidFill>
                <a:latin typeface="Times New Roman"/>
                <a:ea typeface="Times New Roman"/>
                <a:cs typeface="Times New Roman"/>
                <a:sym typeface="Times New Roman"/>
              </a:rPr>
              <a:t>t</a:t>
            </a:r>
            <a:r>
              <a:rPr baseline="-25000" lang="en-US" sz="2000">
                <a:solidFill>
                  <a:schemeClr val="dk1"/>
                </a:solidFill>
                <a:latin typeface="Times New Roman"/>
                <a:ea typeface="Times New Roman"/>
                <a:cs typeface="Times New Roman"/>
                <a:sym typeface="Times New Roman"/>
              </a:rPr>
              <a:t>1</a:t>
            </a:r>
            <a:r>
              <a:rPr lang="en-US" sz="2000">
                <a:solidFill>
                  <a:schemeClr val="dk1"/>
                </a:solidFill>
                <a:latin typeface="Times New Roman"/>
                <a:ea typeface="Times New Roman"/>
                <a:cs typeface="Times New Roman"/>
                <a:sym typeface="Times New Roman"/>
              </a:rPr>
              <a:t>) = </a:t>
            </a:r>
            <a:r>
              <a:rPr i="1" lang="en-US" sz="2000">
                <a:solidFill>
                  <a:schemeClr val="dk1"/>
                </a:solidFill>
                <a:latin typeface="Times New Roman"/>
                <a:ea typeface="Times New Roman"/>
                <a:cs typeface="Times New Roman"/>
                <a:sym typeface="Times New Roman"/>
              </a:rPr>
              <a:t>θ</a:t>
            </a:r>
            <a:r>
              <a:rPr lang="en-US" sz="2000">
                <a:solidFill>
                  <a:schemeClr val="dk1"/>
                </a:solidFill>
                <a:latin typeface="Times New Roman"/>
                <a:ea typeface="Times New Roman"/>
                <a:cs typeface="Times New Roman"/>
                <a:sym typeface="Times New Roman"/>
              </a:rPr>
              <a:t>(240) = 675.65 </a:t>
            </a:r>
            <a:r>
              <a:rPr i="1" lang="en-US" sz="2000">
                <a:solidFill>
                  <a:schemeClr val="dk1"/>
                </a:solidFill>
                <a:latin typeface="Times New Roman"/>
                <a:ea typeface="Times New Roman"/>
                <a:cs typeface="Times New Roman"/>
                <a:sym typeface="Times New Roman"/>
              </a:rPr>
              <a:t>K</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h</a:t>
            </a:r>
            <a:r>
              <a:rPr lang="en-US" sz="2000">
                <a:solidFill>
                  <a:schemeClr val="dk1"/>
                </a:solidFill>
                <a:latin typeface="Times New Roman"/>
                <a:ea typeface="Times New Roman"/>
                <a:cs typeface="Times New Roman"/>
                <a:sym typeface="Times New Roman"/>
              </a:rPr>
              <a:t> = 240</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752" name="Google Shape;2752;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753" name="Google Shape;275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754" name="Google Shape;2754;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755" name="Google Shape;2755;p4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756" name="Google Shape;2756;p4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757" name="Google Shape;2757;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8" name="Google Shape;2758;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9" name="Google Shape;2759;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0" name="Google Shape;2760;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1" name="Google Shape;2761;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2" name="Google Shape;2762;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3" name="Google Shape;2763;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4" name="Google Shape;2764;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5" name="Google Shape;2765;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6" name="Google Shape;2766;p49"/>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67" name="Google Shape;2767;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8" name="Google Shape;2768;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9" name="Google Shape;2769;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0" name="Google Shape;2770;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1" name="Google Shape;2771;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2" name="Google Shape;2772;p49"/>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73" name="Google Shape;2773;p49"/>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74" name="Google Shape;2774;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5" name="Google Shape;2775;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6" name="Google Shape;2776;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7" name="Google Shape;2777;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8" name="Google Shape;2778;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9" name="Google Shape;2779;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0" name="Google Shape;2780;p4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81" name="Google Shape;2781;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2" name="Google Shape;2782;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3" name="Google Shape;2783;p49"/>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84" name="Google Shape;2784;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5" name="Google Shape;2785;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6" name="Google Shape;2786;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7" name="Google Shape;2787;p49"/>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788" name="Google Shape;2788;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9" name="Google Shape;2789;p4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90" name="Google Shape;2790;p49"/>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91" name="Google Shape;2791;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2" name="Google Shape;2792;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3" name="Google Shape;2793;p49"/>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94" name="Google Shape;2794;p49"/>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95" name="Google Shape;2795;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6" name="Google Shape;2796;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7" name="Google Shape;2797;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8" name="Google Shape;2798;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9" name="Google Shape;2799;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0" name="Google Shape;2800;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1" name="Google Shape;2801;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2" name="Google Shape;2802;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3" name="Google Shape;2803;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4" name="Google Shape;2804;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5" name="Google Shape;2805;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6" name="Google Shape;2806;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7" name="Google Shape;2807;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8" name="Google Shape;2808;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9" name="Google Shape;2809;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0" name="Google Shape;2810;p4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1" name="Google Shape;2811;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2" name="Google Shape;2812;p49"/>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13" name="Google Shape;2813;p49"/>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14" name="Google Shape;2814;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5" name="Google Shape;2815;p4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16" name="Google Shape;2816;p4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17" name="Google Shape;2817;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8" name="Google Shape;2818;p4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19" name="Google Shape;2819;p4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20" name="Google Shape;2820;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1" name="Google Shape;2821;p4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22" name="Google Shape;2822;p4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23" name="Google Shape;2823;p4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4" name="Google Shape;2824;p49"/>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25" name="Google Shape;2825;p49"/>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826" name="Google Shape;2826;p49"/>
          <p:cNvPicPr preferRelativeResize="0"/>
          <p:nvPr/>
        </p:nvPicPr>
        <p:blipFill rotWithShape="1">
          <a:blip r:embed="rId4">
            <a:alphaModFix/>
          </a:blip>
          <a:srcRect b="0" l="0" r="0" t="0"/>
          <a:stretch/>
        </p:blipFill>
        <p:spPr>
          <a:xfrm>
            <a:off x="1102783" y="2743200"/>
            <a:ext cx="7965017" cy="363538"/>
          </a:xfrm>
          <a:prstGeom prst="rect">
            <a:avLst/>
          </a:prstGeom>
          <a:noFill/>
          <a:ln>
            <a:noFill/>
          </a:ln>
        </p:spPr>
      </p:pic>
      <p:pic>
        <p:nvPicPr>
          <p:cNvPr id="2827" name="Google Shape;2827;p49"/>
          <p:cNvPicPr preferRelativeResize="0"/>
          <p:nvPr/>
        </p:nvPicPr>
        <p:blipFill rotWithShape="1">
          <a:blip r:embed="rId5">
            <a:alphaModFix/>
          </a:blip>
          <a:srcRect b="0" l="0" r="0" t="0"/>
          <a:stretch/>
        </p:blipFill>
        <p:spPr>
          <a:xfrm>
            <a:off x="1102783" y="3176586"/>
            <a:ext cx="6947615" cy="1090614"/>
          </a:xfrm>
          <a:prstGeom prst="rect">
            <a:avLst/>
          </a:prstGeom>
          <a:noFill/>
          <a:ln>
            <a:noFill/>
          </a:ln>
        </p:spPr>
      </p:pic>
      <p:pic>
        <p:nvPicPr>
          <p:cNvPr id="2828" name="Google Shape;2828;p49"/>
          <p:cNvPicPr preferRelativeResize="0"/>
          <p:nvPr/>
        </p:nvPicPr>
        <p:blipFill rotWithShape="1">
          <a:blip r:embed="rId6">
            <a:alphaModFix/>
          </a:blip>
          <a:srcRect b="0" l="0" r="0" t="0"/>
          <a:stretch/>
        </p:blipFill>
        <p:spPr>
          <a:xfrm>
            <a:off x="1109134" y="5597524"/>
            <a:ext cx="6967812" cy="727076"/>
          </a:xfrm>
          <a:prstGeom prst="rect">
            <a:avLst/>
          </a:prstGeom>
          <a:noFill/>
          <a:ln>
            <a:noFill/>
          </a:ln>
        </p:spPr>
      </p:pic>
      <p:pic>
        <p:nvPicPr>
          <p:cNvPr id="2829" name="Google Shape;2829;p49"/>
          <p:cNvPicPr preferRelativeResize="0"/>
          <p:nvPr/>
        </p:nvPicPr>
        <p:blipFill rotWithShape="1">
          <a:blip r:embed="rId7">
            <a:alphaModFix/>
          </a:blip>
          <a:srcRect b="0" l="0" r="0" t="0"/>
          <a:stretch/>
        </p:blipFill>
        <p:spPr>
          <a:xfrm>
            <a:off x="1112308" y="4387319"/>
            <a:ext cx="6725453" cy="10906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82" name="Shape 82"/>
        <p:cNvGrpSpPr/>
        <p:nvPr/>
      </p:nvGrpSpPr>
      <p:grpSpPr>
        <a:xfrm>
          <a:off x="0" y="0"/>
          <a:ext cx="0" cy="0"/>
          <a:chOff x="0" y="0"/>
          <a:chExt cx="0" cy="0"/>
        </a:xfrm>
      </p:grpSpPr>
      <p:sp>
        <p:nvSpPr>
          <p:cNvPr id="83" name="Google Shape;83;p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84" name="Google Shape;84;p5"/>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Degree of Equations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Sometimes, the equations are referred to by their degree.</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degree of a differential equation is the power of the highest-order derivative.</a:t>
            </a:r>
            <a:endParaRPr/>
          </a:p>
          <a:p>
            <a:pPr indent="-342900" lvl="0" marL="342900" marR="0" rtl="0" algn="l">
              <a:spcBef>
                <a:spcPts val="360"/>
              </a:spcBef>
              <a:spcAft>
                <a:spcPts val="0"/>
              </a:spcAft>
              <a:buClr>
                <a:schemeClr val="dk1"/>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For example:</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a first-degree, second-order diff. equation.</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a second-degree, third-order diff. equation.</a:t>
            </a:r>
            <a:endParaRPr/>
          </a:p>
        </p:txBody>
      </p:sp>
      <p:sp>
        <p:nvSpPr>
          <p:cNvPr id="85" name="Google Shape;8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86" name="Google Shape;8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87" name="Google Shape;8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88" name="Google Shape;88;p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89" name="Google Shape;89;p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90" name="Google Shape;90;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 name="Google Shape;95;p5"/>
          <p:cNvPicPr preferRelativeResize="0"/>
          <p:nvPr/>
        </p:nvPicPr>
        <p:blipFill rotWithShape="1">
          <a:blip r:embed="rId4">
            <a:alphaModFix/>
          </a:blip>
          <a:srcRect b="0" l="0" r="0" t="0"/>
          <a:stretch/>
        </p:blipFill>
        <p:spPr>
          <a:xfrm>
            <a:off x="1522236" y="3595454"/>
            <a:ext cx="2108730" cy="381000"/>
          </a:xfrm>
          <a:prstGeom prst="rect">
            <a:avLst/>
          </a:prstGeom>
          <a:noFill/>
          <a:ln>
            <a:noFill/>
          </a:ln>
        </p:spPr>
      </p:pic>
      <p:sp>
        <p:nvSpPr>
          <p:cNvPr id="96" name="Google Shape;96;p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5"/>
          <p:cNvPicPr preferRelativeResize="0"/>
          <p:nvPr/>
        </p:nvPicPr>
        <p:blipFill rotWithShape="1">
          <a:blip r:embed="rId5">
            <a:alphaModFix/>
          </a:blip>
          <a:srcRect b="0" l="0" r="0" t="0"/>
          <a:stretch/>
        </p:blipFill>
        <p:spPr>
          <a:xfrm>
            <a:off x="1524000" y="4194160"/>
            <a:ext cx="1676400" cy="4477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834" name="Shape 2834"/>
        <p:cNvGrpSpPr/>
        <p:nvPr/>
      </p:nvGrpSpPr>
      <p:grpSpPr>
        <a:xfrm>
          <a:off x="0" y="0"/>
          <a:ext cx="0" cy="0"/>
          <a:chOff x="0" y="0"/>
          <a:chExt cx="0" cy="0"/>
        </a:xfrm>
      </p:grpSpPr>
      <p:sp>
        <p:nvSpPr>
          <p:cNvPr id="2835" name="Google Shape;2835;p5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836" name="Google Shape;2836;p50"/>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Iteration 2:</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So,	</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θ</a:t>
            </a:r>
            <a:r>
              <a:rPr baseline="-25000" lang="en-US" sz="2000">
                <a:solidFill>
                  <a:schemeClr val="dk1"/>
                </a:solidFill>
                <a:latin typeface="Times New Roman"/>
                <a:ea typeface="Times New Roman"/>
                <a:cs typeface="Times New Roman"/>
                <a:sym typeface="Times New Roman"/>
              </a:rPr>
              <a:t>2</a:t>
            </a:r>
            <a:r>
              <a:rPr lang="en-US" sz="2000">
                <a:solidFill>
                  <a:schemeClr val="dk1"/>
                </a:solidFill>
                <a:latin typeface="Times New Roman"/>
                <a:ea typeface="Times New Roman"/>
                <a:cs typeface="Times New Roman"/>
                <a:sym typeface="Times New Roman"/>
              </a:rPr>
              <a:t> is the approximate temperature at </a:t>
            </a:r>
            <a:r>
              <a:rPr i="1" lang="en-US" sz="2000">
                <a:solidFill>
                  <a:schemeClr val="dk1"/>
                </a:solidFill>
                <a:latin typeface="Times New Roman"/>
                <a:ea typeface="Times New Roman"/>
                <a:cs typeface="Times New Roman"/>
                <a:sym typeface="Times New Roman"/>
              </a:rPr>
              <a:t>t</a:t>
            </a:r>
            <a:r>
              <a:rPr lang="en-US" sz="2000">
                <a:solidFill>
                  <a:schemeClr val="dk1"/>
                </a:solidFill>
                <a:latin typeface="Times New Roman"/>
                <a:ea typeface="Times New Roman"/>
                <a:cs typeface="Times New Roman"/>
                <a:sym typeface="Times New Roman"/>
              </a:rPr>
              <a:t> = 480.</a:t>
            </a:r>
            <a:endParaRPr sz="2000">
              <a:solidFill>
                <a:schemeClr val="dk1"/>
              </a:solidFill>
              <a:latin typeface="Times New Roman"/>
              <a:ea typeface="Times New Roman"/>
              <a:cs typeface="Times New Roman"/>
              <a:sym typeface="Times New Roman"/>
            </a:endParaRPr>
          </a:p>
        </p:txBody>
      </p:sp>
      <p:sp>
        <p:nvSpPr>
          <p:cNvPr id="2837" name="Google Shape;283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838" name="Google Shape;283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839" name="Google Shape;283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840" name="Google Shape;2840;p5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841" name="Google Shape;2841;p5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842" name="Google Shape;2842;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3" name="Google Shape;2843;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4" name="Google Shape;2844;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5" name="Google Shape;2845;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6" name="Google Shape;2846;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7" name="Google Shape;2847;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8" name="Google Shape;2848;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9" name="Google Shape;2849;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0" name="Google Shape;2850;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1" name="Google Shape;2851;p50"/>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52" name="Google Shape;2852;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3" name="Google Shape;2853;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4" name="Google Shape;2854;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5" name="Google Shape;2855;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6" name="Google Shape;2856;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7" name="Google Shape;2857;p50"/>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58" name="Google Shape;2858;p50"/>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59" name="Google Shape;2859;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0" name="Google Shape;2860;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1" name="Google Shape;2861;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2" name="Google Shape;2862;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3" name="Google Shape;2863;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4" name="Google Shape;2864;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5" name="Google Shape;2865;p5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66" name="Google Shape;2866;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7" name="Google Shape;2867;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8" name="Google Shape;2868;p50"/>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69" name="Google Shape;2869;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0" name="Google Shape;2870;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1" name="Google Shape;2871;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2" name="Google Shape;2872;p50"/>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73" name="Google Shape;2873;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4" name="Google Shape;2874;p5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75" name="Google Shape;2875;p50"/>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76" name="Google Shape;2876;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7" name="Google Shape;2877;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8" name="Google Shape;2878;p50"/>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79" name="Google Shape;2879;p50"/>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80" name="Google Shape;2880;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1" name="Google Shape;2881;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2" name="Google Shape;2882;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3" name="Google Shape;2883;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4" name="Google Shape;2884;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5" name="Google Shape;2885;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6" name="Google Shape;2886;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7" name="Google Shape;2887;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8" name="Google Shape;2888;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9" name="Google Shape;2889;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0" name="Google Shape;2890;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1" name="Google Shape;2891;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2" name="Google Shape;2892;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3" name="Google Shape;2893;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4" name="Google Shape;2894;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5" name="Google Shape;2895;p5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6" name="Google Shape;2896;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7" name="Google Shape;2897;p50"/>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98" name="Google Shape;2898;p50"/>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899" name="Google Shape;2899;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0" name="Google Shape;2900;p5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1" name="Google Shape;2901;p5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2" name="Google Shape;2902;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3" name="Google Shape;2903;p5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4" name="Google Shape;2904;p5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5" name="Google Shape;2905;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6" name="Google Shape;2906;p5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7" name="Google Shape;2907;p5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8" name="Google Shape;2908;p5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9" name="Google Shape;2909;p50"/>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10" name="Google Shape;2910;p50"/>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911" name="Google Shape;2911;p50"/>
          <p:cNvPicPr preferRelativeResize="0"/>
          <p:nvPr/>
        </p:nvPicPr>
        <p:blipFill rotWithShape="1">
          <a:blip r:embed="rId4">
            <a:alphaModFix/>
          </a:blip>
          <a:srcRect b="0" l="0" r="0" t="0"/>
          <a:stretch/>
        </p:blipFill>
        <p:spPr>
          <a:xfrm>
            <a:off x="1828800" y="2209800"/>
            <a:ext cx="6434666" cy="1447800"/>
          </a:xfrm>
          <a:prstGeom prst="rect">
            <a:avLst/>
          </a:prstGeom>
          <a:noFill/>
          <a:ln>
            <a:noFill/>
          </a:ln>
        </p:spPr>
      </p:pic>
      <p:pic>
        <p:nvPicPr>
          <p:cNvPr id="2912" name="Google Shape;2912;p50"/>
          <p:cNvPicPr preferRelativeResize="0"/>
          <p:nvPr/>
        </p:nvPicPr>
        <p:blipFill rotWithShape="1">
          <a:blip r:embed="rId5">
            <a:alphaModFix/>
          </a:blip>
          <a:srcRect b="0" l="0" r="0" t="0"/>
          <a:stretch/>
        </p:blipFill>
        <p:spPr>
          <a:xfrm>
            <a:off x="2057399" y="4508500"/>
            <a:ext cx="2491441" cy="3683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2917" name="Shape 2917"/>
        <p:cNvGrpSpPr/>
        <p:nvPr/>
      </p:nvGrpSpPr>
      <p:grpSpPr>
        <a:xfrm>
          <a:off x="0" y="0"/>
          <a:ext cx="0" cy="0"/>
          <a:chOff x="0" y="0"/>
          <a:chExt cx="0" cy="0"/>
        </a:xfrm>
      </p:grpSpPr>
      <p:sp>
        <p:nvSpPr>
          <p:cNvPr id="2918" name="Google Shape;2918;p5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2919" name="Google Shape;2919;p51"/>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Error:</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The exact solution of the ordinary differential equation is given by the solution of a non-linear equation as</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The solution to this nonlinear equation at </a:t>
            </a:r>
            <a:r>
              <a:rPr i="1" lang="en-US" sz="2000">
                <a:solidFill>
                  <a:schemeClr val="dk1"/>
                </a:solidFill>
                <a:latin typeface="Times New Roman"/>
                <a:ea typeface="Times New Roman"/>
                <a:cs typeface="Times New Roman"/>
                <a:sym typeface="Times New Roman"/>
              </a:rPr>
              <a:t>t</a:t>
            </a:r>
            <a:r>
              <a:rPr lang="en-US" sz="2000">
                <a:solidFill>
                  <a:schemeClr val="dk1"/>
                </a:solidFill>
                <a:latin typeface="Times New Roman"/>
                <a:ea typeface="Times New Roman"/>
                <a:cs typeface="Times New Roman"/>
                <a:sym typeface="Times New Roman"/>
              </a:rPr>
              <a:t> = 480 seconds is</a:t>
            </a:r>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a:p>
        </p:txBody>
      </p:sp>
      <p:sp>
        <p:nvSpPr>
          <p:cNvPr id="2920" name="Google Shape;2920;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2921" name="Google Shape;2921;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922" name="Google Shape;292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923" name="Google Shape;2923;p5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924" name="Google Shape;2924;p5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925" name="Google Shape;2925;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6" name="Google Shape;2926;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7" name="Google Shape;2927;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8" name="Google Shape;2928;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9" name="Google Shape;2929;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0" name="Google Shape;2930;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1" name="Google Shape;2931;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2" name="Google Shape;2932;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3" name="Google Shape;2933;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4" name="Google Shape;2934;p51"/>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35" name="Google Shape;2935;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6" name="Google Shape;2936;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7" name="Google Shape;2937;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8" name="Google Shape;2938;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9" name="Google Shape;2939;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0" name="Google Shape;2940;p51"/>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41" name="Google Shape;2941;p51"/>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42" name="Google Shape;2942;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3" name="Google Shape;2943;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4" name="Google Shape;2944;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5" name="Google Shape;2945;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6" name="Google Shape;2946;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7" name="Google Shape;2947;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8" name="Google Shape;2948;p5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49" name="Google Shape;2949;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0" name="Google Shape;2950;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1" name="Google Shape;2951;p51"/>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52" name="Google Shape;2952;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3" name="Google Shape;2953;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4" name="Google Shape;2954;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5" name="Google Shape;2955;p51"/>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56" name="Google Shape;2956;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7" name="Google Shape;2957;p5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8" name="Google Shape;2958;p51"/>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9" name="Google Shape;2959;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0" name="Google Shape;2960;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1" name="Google Shape;2961;p51"/>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62" name="Google Shape;2962;p51"/>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63" name="Google Shape;2963;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4" name="Google Shape;2964;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5" name="Google Shape;2965;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6" name="Google Shape;2966;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7" name="Google Shape;2967;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8" name="Google Shape;2968;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9" name="Google Shape;2969;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0" name="Google Shape;2970;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1" name="Google Shape;2971;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2" name="Google Shape;2972;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3" name="Google Shape;2973;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4" name="Google Shape;2974;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5" name="Google Shape;2975;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6" name="Google Shape;2976;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7" name="Google Shape;2977;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8" name="Google Shape;2978;p5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9" name="Google Shape;2979;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0" name="Google Shape;2980;p51"/>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1" name="Google Shape;2981;p51"/>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2" name="Google Shape;2982;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3" name="Google Shape;2983;p5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4" name="Google Shape;2984;p5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5" name="Google Shape;2985;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6" name="Google Shape;2986;p5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7" name="Google Shape;2987;p5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88" name="Google Shape;2988;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9" name="Google Shape;2989;p5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90" name="Google Shape;2990;p5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91" name="Google Shape;2991;p5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2" name="Google Shape;2992;p51"/>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93" name="Google Shape;2993;p51"/>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994" name="Google Shape;2994;p51"/>
          <p:cNvPicPr preferRelativeResize="0"/>
          <p:nvPr/>
        </p:nvPicPr>
        <p:blipFill rotWithShape="1">
          <a:blip r:embed="rId4">
            <a:alphaModFix/>
          </a:blip>
          <a:srcRect b="0" l="0" r="0" t="0"/>
          <a:stretch/>
        </p:blipFill>
        <p:spPr>
          <a:xfrm>
            <a:off x="1524000" y="2971800"/>
            <a:ext cx="6803922" cy="609600"/>
          </a:xfrm>
          <a:prstGeom prst="rect">
            <a:avLst/>
          </a:prstGeom>
          <a:noFill/>
          <a:ln>
            <a:noFill/>
          </a:ln>
        </p:spPr>
      </p:pic>
      <p:pic>
        <p:nvPicPr>
          <p:cNvPr id="2995" name="Google Shape;2995;p51"/>
          <p:cNvPicPr preferRelativeResize="0"/>
          <p:nvPr/>
        </p:nvPicPr>
        <p:blipFill rotWithShape="1">
          <a:blip r:embed="rId5">
            <a:alphaModFix/>
          </a:blip>
          <a:srcRect b="0" l="0" r="0" t="0"/>
          <a:stretch/>
        </p:blipFill>
        <p:spPr>
          <a:xfrm>
            <a:off x="2133600" y="4343400"/>
            <a:ext cx="2405063" cy="381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3000" name="Shape 3000"/>
        <p:cNvGrpSpPr/>
        <p:nvPr/>
      </p:nvGrpSpPr>
      <p:grpSpPr>
        <a:xfrm>
          <a:off x="0" y="0"/>
          <a:ext cx="0" cy="0"/>
          <a:chOff x="0" y="0"/>
          <a:chExt cx="0" cy="0"/>
        </a:xfrm>
      </p:grpSpPr>
      <p:sp>
        <p:nvSpPr>
          <p:cNvPr id="3001" name="Google Shape;3001;p5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3002" name="Google Shape;3002;p52"/>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Example:</a:t>
            </a:r>
            <a:endParaRPr b="1"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Effect of step size:</a:t>
            </a:r>
            <a:endParaRPr sz="2000">
              <a:solidFill>
                <a:schemeClr val="dk1"/>
              </a:solidFill>
              <a:latin typeface="Times New Roman"/>
              <a:ea typeface="Times New Roman"/>
              <a:cs typeface="Times New Roman"/>
              <a:sym typeface="Times New Roman"/>
            </a:endParaRPr>
          </a:p>
          <a:p>
            <a:pPr indent="-342900" lvl="0" marL="342900" marR="0" rtl="0" algn="ctr">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ctr">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Table 1.  Temperature at 480 seconds as a function of step size, </a:t>
            </a:r>
            <a:r>
              <a:rPr i="1" lang="en-US" sz="1600">
                <a:solidFill>
                  <a:schemeClr val="dk1"/>
                </a:solidFill>
                <a:latin typeface="Times New Roman"/>
                <a:ea typeface="Times New Roman"/>
                <a:cs typeface="Times New Roman"/>
                <a:sym typeface="Times New Roman"/>
              </a:rPr>
              <a:t>h</a:t>
            </a:r>
            <a:endParaRPr sz="16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400"/>
              </a:spcBef>
              <a:spcAft>
                <a:spcPts val="0"/>
              </a:spcAft>
              <a:buClr>
                <a:schemeClr val="dk1"/>
              </a:buClr>
              <a:buSzPts val="2000"/>
              <a:buFont typeface="Arial"/>
              <a:buNone/>
            </a:pPr>
            <a:r>
              <a:rPr lang="en-US" sz="2000">
                <a:solidFill>
                  <a:schemeClr val="dk1"/>
                </a:solidFill>
                <a:latin typeface="Times New Roman"/>
                <a:ea typeface="Times New Roman"/>
                <a:cs typeface="Times New Roman"/>
                <a:sym typeface="Times New Roman"/>
              </a:rPr>
              <a:t>	Exact solution</a:t>
            </a:r>
            <a:endParaRPr/>
          </a:p>
          <a:p>
            <a:pPr indent="-342900" lvl="0" marL="342900" marR="0" rtl="0" algn="l">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3003" name="Google Shape;300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3004" name="Google Shape;3004;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005" name="Google Shape;300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006" name="Google Shape;3006;p5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07" name="Google Shape;3007;p5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008" name="Google Shape;3008;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9" name="Google Shape;3009;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0" name="Google Shape;3010;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1" name="Google Shape;3011;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2" name="Google Shape;3012;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3" name="Google Shape;3013;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4" name="Google Shape;3014;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5" name="Google Shape;3015;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6" name="Google Shape;3016;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7" name="Google Shape;3017;p52"/>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18" name="Google Shape;3018;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9" name="Google Shape;3019;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0" name="Google Shape;3020;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1" name="Google Shape;3021;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2" name="Google Shape;3022;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3" name="Google Shape;3023;p52"/>
          <p:cNvSpPr/>
          <p:nvPr/>
        </p:nvSpPr>
        <p:spPr>
          <a:xfrm>
            <a:off x="457200" y="8763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24" name="Google Shape;3024;p52"/>
          <p:cNvSpPr/>
          <p:nvPr/>
        </p:nvSpPr>
        <p:spPr>
          <a:xfrm>
            <a:off x="0" y="16843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25" name="Google Shape;3025;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6" name="Google Shape;3026;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7" name="Google Shape;3027;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8" name="Google Shape;3028;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9" name="Google Shape;3029;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0" name="Google Shape;3030;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1" name="Google Shape;3031;p5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32" name="Google Shape;3032;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3" name="Google Shape;3033;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4" name="Google Shape;3034;p52"/>
          <p:cNvSpPr/>
          <p:nvPr/>
        </p:nvSpPr>
        <p:spPr>
          <a:xfrm>
            <a:off x="0" y="6937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35" name="Google Shape;3035;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6" name="Google Shape;3036;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7" name="Google Shape;3037;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8" name="Google Shape;3038;p52"/>
          <p:cNvSpPr/>
          <p:nvPr/>
        </p:nvSpPr>
        <p:spPr>
          <a:xfrm>
            <a:off x="914400" y="8080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39" name="Google Shape;3039;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0" name="Google Shape;3040;p5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41" name="Google Shape;3041;p52"/>
          <p:cNvSpPr/>
          <p:nvPr/>
        </p:nvSpPr>
        <p:spPr>
          <a:xfrm>
            <a:off x="0" y="20716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42" name="Google Shape;3042;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3" name="Google Shape;3043;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4" name="Google Shape;3044;p52"/>
          <p:cNvSpPr/>
          <p:nvPr/>
        </p:nvSpPr>
        <p:spPr>
          <a:xfrm>
            <a:off x="0" y="12414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45" name="Google Shape;3045;p52"/>
          <p:cNvSpPr/>
          <p:nvPr/>
        </p:nvSpPr>
        <p:spPr>
          <a:xfrm>
            <a:off x="0" y="203358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46" name="Google Shape;3046;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7" name="Google Shape;3047;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8" name="Google Shape;3048;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9" name="Google Shape;3049;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0" name="Google Shape;3050;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1" name="Google Shape;3051;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2" name="Google Shape;3052;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3" name="Google Shape;3053;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4" name="Google Shape;3054;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5" name="Google Shape;3055;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6" name="Google Shape;3056;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7" name="Google Shape;3057;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8" name="Google Shape;3058;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9" name="Google Shape;3059;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0" name="Google Shape;3060;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1" name="Google Shape;3061;p5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2" name="Google Shape;3062;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3" name="Google Shape;3063;p52"/>
          <p:cNvSpPr/>
          <p:nvPr/>
        </p:nvSpPr>
        <p:spPr>
          <a:xfrm>
            <a:off x="45720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64" name="Google Shape;3064;p52"/>
          <p:cNvSpPr/>
          <p:nvPr/>
        </p:nvSpPr>
        <p:spPr>
          <a:xfrm>
            <a:off x="0" y="12350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65" name="Google Shape;3065;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6" name="Google Shape;3066;p5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67" name="Google Shape;3067;p5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68" name="Google Shape;3068;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9" name="Google Shape;3069;p5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70" name="Google Shape;3070;p5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71" name="Google Shape;3071;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2" name="Google Shape;3072;p5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73" name="Google Shape;3073;p5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74" name="Google Shape;3074;p5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5" name="Google Shape;3075;p52"/>
          <p:cNvSpPr/>
          <p:nvPr/>
        </p:nvSpPr>
        <p:spPr>
          <a:xfrm>
            <a:off x="0" y="846138"/>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76" name="Google Shape;3076;p52"/>
          <p:cNvSpPr/>
          <p:nvPr/>
        </p:nvSpPr>
        <p:spPr>
          <a:xfrm>
            <a:off x="0" y="1074738"/>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graphicFrame>
        <p:nvGraphicFramePr>
          <p:cNvPr id="3077" name="Google Shape;3077;p52"/>
          <p:cNvGraphicFramePr/>
          <p:nvPr/>
        </p:nvGraphicFramePr>
        <p:xfrm>
          <a:off x="2337205" y="2895600"/>
          <a:ext cx="3000000" cy="3000000"/>
        </p:xfrm>
        <a:graphic>
          <a:graphicData uri="http://schemas.openxmlformats.org/drawingml/2006/table">
            <a:tbl>
              <a:tblPr>
                <a:noFill/>
                <a:tableStyleId>{381E0CF3-CD6A-433A-B761-C244F1418338}</a:tableStyleId>
              </a:tblPr>
              <a:tblGrid>
                <a:gridCol w="1178800"/>
                <a:gridCol w="1076250"/>
                <a:gridCol w="1203675"/>
                <a:gridCol w="1519275"/>
              </a:tblGrid>
              <a:tr h="465025">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Step size, </a:t>
                      </a:r>
                      <a:r>
                        <a:rPr i="1" lang="en-US" sz="1200" u="none" cap="none" strike="noStrike">
                          <a:latin typeface="Times New Roman"/>
                          <a:ea typeface="Times New Roman"/>
                          <a:cs typeface="Times New Roman"/>
                          <a:sym typeface="Times New Roman"/>
                        </a:rPr>
                        <a:t>h</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θ (480)</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i="1" lang="en-US" sz="1200" u="none" cap="none" strike="noStrike">
                          <a:latin typeface="Times New Roman"/>
                          <a:ea typeface="Times New Roman"/>
                          <a:cs typeface="Times New Roman"/>
                          <a:sym typeface="Times New Roman"/>
                        </a:rPr>
                        <a:t>E</a:t>
                      </a:r>
                      <a:r>
                        <a:rPr baseline="-25000" i="1" lang="en-US" sz="1200" u="none" cap="none" strike="noStrike">
                          <a:latin typeface="Times New Roman"/>
                          <a:ea typeface="Times New Roman"/>
                          <a:cs typeface="Times New Roman"/>
                          <a:sym typeface="Times New Roman"/>
                        </a:rPr>
                        <a:t>t</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|є</a:t>
                      </a:r>
                      <a:r>
                        <a:rPr baseline="-25000" lang="en-US" sz="1200" u="none" cap="none" strike="noStrike">
                          <a:latin typeface="Times New Roman"/>
                          <a:ea typeface="Times New Roman"/>
                          <a:cs typeface="Times New Roman"/>
                          <a:sym typeface="Times New Roman"/>
                        </a:rPr>
                        <a:t>t</a:t>
                      </a:r>
                      <a:r>
                        <a:rPr lang="en-US" sz="1200" u="none" cap="none" strike="noStrike">
                          <a:latin typeface="Times New Roman"/>
                          <a:ea typeface="Times New Roman"/>
                          <a:cs typeface="Times New Roman"/>
                          <a:sym typeface="Times New Roman"/>
                        </a:rPr>
                        <a:t>|%</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07250">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480</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240</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120</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60</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30</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−90.278</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594.91</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646.16</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647.54</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647.57</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737.85</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52.660</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1.4122</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0.033626</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0.00086900</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113.94</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8.1319</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0.21807</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0.0051926</a:t>
                      </a:r>
                      <a:endParaRPr sz="1100" u="none" cap="none" strike="noStrike">
                        <a:latin typeface="Calibri"/>
                        <a:ea typeface="Calibri"/>
                        <a:cs typeface="Calibri"/>
                        <a:sym typeface="Calibri"/>
                      </a:endParaRPr>
                    </a:p>
                    <a:p>
                      <a:pPr indent="0" lvl="0" marL="0" marR="0" rtl="0" algn="ctr">
                        <a:lnSpc>
                          <a:spcPct val="115000"/>
                        </a:lnSpc>
                        <a:spcBef>
                          <a:spcPts val="0"/>
                        </a:spcBef>
                        <a:spcAft>
                          <a:spcPts val="0"/>
                        </a:spcAft>
                        <a:buNone/>
                      </a:pPr>
                      <a:r>
                        <a:rPr lang="en-US" sz="1200" u="none" cap="none" strike="noStrike">
                          <a:latin typeface="Times New Roman"/>
                          <a:ea typeface="Times New Roman"/>
                          <a:cs typeface="Times New Roman"/>
                          <a:sym typeface="Times New Roman"/>
                        </a:rPr>
                        <a:t>0.00013419</a:t>
                      </a:r>
                      <a:endParaRPr sz="1100" u="none" cap="none" strike="noStrike">
                        <a:latin typeface="Calibri"/>
                        <a:ea typeface="Calibri"/>
                        <a:cs typeface="Calibri"/>
                        <a:sym typeface="Calibri"/>
                      </a:endParaRPr>
                    </a:p>
                  </a:txBody>
                  <a:tcPr marT="45725" marB="45725" marR="91450" marL="9145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3078" name="Google Shape;3078;p52"/>
          <p:cNvPicPr preferRelativeResize="0"/>
          <p:nvPr/>
        </p:nvPicPr>
        <p:blipFill rotWithShape="1">
          <a:blip r:embed="rId4">
            <a:alphaModFix/>
          </a:blip>
          <a:srcRect b="0" l="0" r="0" t="0"/>
          <a:stretch/>
        </p:blipFill>
        <p:spPr>
          <a:xfrm>
            <a:off x="1676003" y="5486400"/>
            <a:ext cx="2819797" cy="46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02" name="Shape 102"/>
        <p:cNvGrpSpPr/>
        <p:nvPr/>
      </p:nvGrpSpPr>
      <p:grpSpPr>
        <a:xfrm>
          <a:off x="0" y="0"/>
          <a:ext cx="0" cy="0"/>
          <a:chOff x="0" y="0"/>
          <a:chExt cx="0" cy="0"/>
        </a:xfrm>
      </p:grpSpPr>
      <p:sp>
        <p:nvSpPr>
          <p:cNvPr id="103" name="Google Shape;103;p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04" name="Google Shape;104;p6"/>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General and Particular Solutions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solution to a differential equation is a relationship between the dependent and independent variables that satisfy the differential equation.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For example: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is the solution of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These are also solutions of                  . In general                  has a solution of the form:                     . Where c is a constant of integration.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solution that contains arbitrary constants is not unique and is therefore known as the </a:t>
            </a:r>
            <a:r>
              <a:rPr b="1" i="0" lang="en-US" sz="1800" u="none" cap="none" strike="noStrike">
                <a:solidFill>
                  <a:schemeClr val="dk1"/>
                </a:solidFill>
                <a:latin typeface="Times New Roman"/>
                <a:ea typeface="Times New Roman"/>
                <a:cs typeface="Times New Roman"/>
                <a:sym typeface="Times New Roman"/>
              </a:rPr>
              <a:t>general solution</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 values of the constants are known, then, on substitution of these values in the general solution, a unique solution known as </a:t>
            </a:r>
            <a:r>
              <a:rPr b="1" i="0" lang="en-US" sz="1800" u="none" cap="none" strike="noStrike">
                <a:solidFill>
                  <a:schemeClr val="dk1"/>
                </a:solidFill>
                <a:latin typeface="Times New Roman"/>
                <a:ea typeface="Times New Roman"/>
                <a:cs typeface="Times New Roman"/>
                <a:sym typeface="Times New Roman"/>
              </a:rPr>
              <a:t>particular solution</a:t>
            </a:r>
            <a:r>
              <a:rPr b="0" i="0" lang="en-US" sz="1800" u="none" cap="none" strike="noStrike">
                <a:solidFill>
                  <a:schemeClr val="dk1"/>
                </a:solidFill>
                <a:latin typeface="Times New Roman"/>
                <a:ea typeface="Times New Roman"/>
                <a:cs typeface="Times New Roman"/>
                <a:sym typeface="Times New Roman"/>
              </a:rPr>
              <a:t> can be obtained.</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05" name="Google Shape;10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06" name="Google Shape;10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07" name="Google Shape;10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08" name="Google Shape;108;p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09" name="Google Shape;109;p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10" name="Google Shape;110;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6"/>
          <p:cNvPicPr preferRelativeResize="0"/>
          <p:nvPr/>
        </p:nvPicPr>
        <p:blipFill rotWithShape="1">
          <a:blip r:embed="rId4">
            <a:alphaModFix/>
          </a:blip>
          <a:srcRect b="0" l="0" r="0" t="0"/>
          <a:stretch/>
        </p:blipFill>
        <p:spPr>
          <a:xfrm>
            <a:off x="2216150" y="2675878"/>
            <a:ext cx="988484" cy="304800"/>
          </a:xfrm>
          <a:prstGeom prst="rect">
            <a:avLst/>
          </a:prstGeom>
          <a:noFill/>
          <a:ln>
            <a:noFill/>
          </a:ln>
        </p:spPr>
      </p:pic>
      <p:sp>
        <p:nvSpPr>
          <p:cNvPr id="118" name="Google Shape;118;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5">
            <a:alphaModFix/>
          </a:blip>
          <a:srcRect b="0" l="0" r="0" t="0"/>
          <a:stretch/>
        </p:blipFill>
        <p:spPr>
          <a:xfrm>
            <a:off x="5325122" y="2635190"/>
            <a:ext cx="1193272" cy="381000"/>
          </a:xfrm>
          <a:prstGeom prst="rect">
            <a:avLst/>
          </a:prstGeom>
          <a:noFill/>
          <a:ln>
            <a:noFill/>
          </a:ln>
        </p:spPr>
      </p:pic>
      <p:pic>
        <p:nvPicPr>
          <p:cNvPr id="120" name="Google Shape;120;p6"/>
          <p:cNvPicPr preferRelativeResize="0"/>
          <p:nvPr/>
        </p:nvPicPr>
        <p:blipFill rotWithShape="1">
          <a:blip r:embed="rId6">
            <a:alphaModFix/>
          </a:blip>
          <a:srcRect b="0" l="0" r="0" t="0"/>
          <a:stretch/>
        </p:blipFill>
        <p:spPr>
          <a:xfrm>
            <a:off x="2209800" y="2980678"/>
            <a:ext cx="1280584" cy="304800"/>
          </a:xfrm>
          <a:prstGeom prst="rect">
            <a:avLst/>
          </a:prstGeom>
          <a:noFill/>
          <a:ln>
            <a:noFill/>
          </a:ln>
        </p:spPr>
      </p:pic>
      <p:pic>
        <p:nvPicPr>
          <p:cNvPr id="121" name="Google Shape;121;p6"/>
          <p:cNvPicPr preferRelativeResize="0"/>
          <p:nvPr/>
        </p:nvPicPr>
        <p:blipFill rotWithShape="1">
          <a:blip r:embed="rId7">
            <a:alphaModFix/>
          </a:blip>
          <a:srcRect b="0" l="0" r="0" t="0"/>
          <a:stretch/>
        </p:blipFill>
        <p:spPr>
          <a:xfrm>
            <a:off x="2209800" y="3262546"/>
            <a:ext cx="1371600" cy="304800"/>
          </a:xfrm>
          <a:prstGeom prst="rect">
            <a:avLst/>
          </a:prstGeom>
          <a:noFill/>
          <a:ln>
            <a:noFill/>
          </a:ln>
        </p:spPr>
      </p:pic>
      <p:sp>
        <p:nvSpPr>
          <p:cNvPr id="122" name="Google Shape;122;p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6"/>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24" name="Google Shape;124;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6"/>
          <p:cNvPicPr preferRelativeResize="0"/>
          <p:nvPr/>
        </p:nvPicPr>
        <p:blipFill rotWithShape="1">
          <a:blip r:embed="rId8">
            <a:alphaModFix/>
          </a:blip>
          <a:srcRect b="0" l="0" r="0" t="0"/>
          <a:stretch/>
        </p:blipFill>
        <p:spPr>
          <a:xfrm>
            <a:off x="3860037" y="3994210"/>
            <a:ext cx="954617" cy="304800"/>
          </a:xfrm>
          <a:prstGeom prst="rect">
            <a:avLst/>
          </a:prstGeom>
          <a:noFill/>
          <a:ln>
            <a:noFill/>
          </a:ln>
        </p:spPr>
      </p:pic>
      <p:sp>
        <p:nvSpPr>
          <p:cNvPr id="126" name="Google Shape;126;p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 name="Google Shape;127;p6"/>
          <p:cNvPicPr preferRelativeResize="0"/>
          <p:nvPr/>
        </p:nvPicPr>
        <p:blipFill rotWithShape="1">
          <a:blip r:embed="rId9">
            <a:alphaModFix/>
          </a:blip>
          <a:srcRect b="0" l="0" r="0" t="0"/>
          <a:stretch/>
        </p:blipFill>
        <p:spPr>
          <a:xfrm>
            <a:off x="2209800" y="4272932"/>
            <a:ext cx="1219200" cy="290190"/>
          </a:xfrm>
          <a:prstGeom prst="rect">
            <a:avLst/>
          </a:prstGeom>
          <a:noFill/>
          <a:ln>
            <a:noFill/>
          </a:ln>
        </p:spPr>
      </p:pic>
      <p:pic>
        <p:nvPicPr>
          <p:cNvPr id="128" name="Google Shape;128;p6"/>
          <p:cNvPicPr preferRelativeResize="0"/>
          <p:nvPr/>
        </p:nvPicPr>
        <p:blipFill rotWithShape="1">
          <a:blip r:embed="rId8">
            <a:alphaModFix/>
          </a:blip>
          <a:srcRect b="0" l="0" r="0" t="0"/>
          <a:stretch/>
        </p:blipFill>
        <p:spPr>
          <a:xfrm>
            <a:off x="5907085" y="3989034"/>
            <a:ext cx="954617" cy="30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33" name="Shape 133"/>
        <p:cNvGrpSpPr/>
        <p:nvPr/>
      </p:nvGrpSpPr>
      <p:grpSpPr>
        <a:xfrm>
          <a:off x="0" y="0"/>
          <a:ext cx="0" cy="0"/>
          <a:chOff x="0" y="0"/>
          <a:chExt cx="0" cy="0"/>
        </a:xfrm>
      </p:grpSpPr>
      <p:sp>
        <p:nvSpPr>
          <p:cNvPr id="134" name="Google Shape;134;p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35" name="Google Shape;135;p7"/>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Initial Value Problems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order to obtain the values of the integration constants, we need additional information.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the order of the equation is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we will have to obtain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constants and therefore, we need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conditions in order to obtain a unique solution.</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all the conditions are satisfied at a particular value of the independent variable x, then the problem is called an </a:t>
            </a:r>
            <a:r>
              <a:rPr b="1" i="0" lang="en-US" sz="1800" u="none" cap="none" strike="noStrike">
                <a:solidFill>
                  <a:schemeClr val="dk1"/>
                </a:solidFill>
                <a:latin typeface="Times New Roman"/>
                <a:ea typeface="Times New Roman"/>
                <a:cs typeface="Times New Roman"/>
                <a:sym typeface="Times New Roman"/>
              </a:rPr>
              <a:t>initial-value problem</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Boundary Value Problems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 is also possible to specify the conditions at different values of the independent variable x. Such problems are called the </a:t>
            </a:r>
            <a:r>
              <a:rPr b="1" i="0" lang="en-US" sz="1800" u="none" cap="none" strike="noStrike">
                <a:solidFill>
                  <a:schemeClr val="dk1"/>
                </a:solidFill>
                <a:latin typeface="Times New Roman"/>
                <a:ea typeface="Times New Roman"/>
                <a:cs typeface="Times New Roman"/>
                <a:sym typeface="Times New Roman"/>
              </a:rPr>
              <a:t>boundary-value problems</a:t>
            </a:r>
            <a:r>
              <a:rPr b="0" i="0" lang="en-US" sz="1800" u="none" cap="none" strike="noStrike">
                <a:solidFill>
                  <a:schemeClr val="dk1"/>
                </a:solidFill>
                <a:latin typeface="Times New Roman"/>
                <a:ea typeface="Times New Roman"/>
                <a:cs typeface="Times New Roman"/>
                <a:sym typeface="Times New Roman"/>
              </a:rPr>
              <a:t>.</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36" name="Google Shape;13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37" name="Google Shape;13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38" name="Google Shape;13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39" name="Google Shape;139;p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40" name="Google Shape;140;p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41" name="Google Shape;141;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7"/>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51" name="Google Shape;151;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7"/>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57" name="Shape 157"/>
        <p:cNvGrpSpPr/>
        <p:nvPr/>
      </p:nvGrpSpPr>
      <p:grpSpPr>
        <a:xfrm>
          <a:off x="0" y="0"/>
          <a:ext cx="0" cy="0"/>
          <a:chOff x="0" y="0"/>
          <a:chExt cx="0" cy="0"/>
        </a:xfrm>
      </p:grpSpPr>
      <p:sp>
        <p:nvSpPr>
          <p:cNvPr id="158" name="Google Shape;158;p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59" name="Google Shape;159;p8"/>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One-step and Multistep Methods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All numerical techniques for solving differential equations involve a series of estimates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starting from the given conditions.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There are two basic approaches to estimate the values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ii)</a:t>
            </a:r>
            <a:r>
              <a:rPr b="1" i="0" lang="en-US" sz="1800" u="none" cap="none" strike="noStrike">
                <a:solidFill>
                  <a:schemeClr val="dk1"/>
                </a:solidFill>
                <a:latin typeface="Times New Roman"/>
                <a:ea typeface="Times New Roman"/>
                <a:cs typeface="Times New Roman"/>
                <a:sym typeface="Times New Roman"/>
              </a:rPr>
              <a:t> One-step methods</a:t>
            </a:r>
            <a:r>
              <a:rPr b="0" i="0" lang="en-US" sz="1800" u="none" cap="none" strike="noStrike">
                <a:solidFill>
                  <a:schemeClr val="dk1"/>
                </a:solidFill>
                <a:latin typeface="Times New Roman"/>
                <a:ea typeface="Times New Roman"/>
                <a:cs typeface="Times New Roman"/>
                <a:sym typeface="Times New Roman"/>
              </a:rPr>
              <a:t> and ii) </a:t>
            </a:r>
            <a:r>
              <a:rPr b="1" i="0" lang="en-US" sz="1800" u="none" cap="none" strike="noStrike">
                <a:solidFill>
                  <a:schemeClr val="dk1"/>
                </a:solidFill>
                <a:latin typeface="Times New Roman"/>
                <a:ea typeface="Times New Roman"/>
                <a:cs typeface="Times New Roman"/>
                <a:sym typeface="Times New Roman"/>
              </a:rPr>
              <a:t>Multistep methods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one-step methods, we use information from only one preceding point.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Multistep methods use information at two or more previous steps to estimate a value.</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Methods</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Taylor Series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Euler’s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Heun’s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Polygon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Runge-Kutta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Milne-Simpson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Adams-Bashforth-Moulton Method</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60" name="Google Shape;160;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61" name="Google Shape;16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62" name="Google Shape;16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63" name="Google Shape;163;p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64" name="Google Shape;164;p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65" name="Google Shape;165;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75" name="Google Shape;175;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8"/>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9D9D9"/>
        </a:solidFill>
      </p:bgPr>
    </p:bg>
    <p:spTree>
      <p:nvGrpSpPr>
        <p:cNvPr id="181" name="Shape 181"/>
        <p:cNvGrpSpPr/>
        <p:nvPr/>
      </p:nvGrpSpPr>
      <p:grpSpPr>
        <a:xfrm>
          <a:off x="0" y="0"/>
          <a:ext cx="0" cy="0"/>
          <a:chOff x="0" y="0"/>
          <a:chExt cx="0" cy="0"/>
        </a:xfrm>
      </p:grpSpPr>
      <p:sp>
        <p:nvSpPr>
          <p:cNvPr id="182" name="Google Shape;182;p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Numerical Solution of Ordinary Differential Equations</a:t>
            </a:r>
            <a:endParaRPr sz="2800">
              <a:solidFill>
                <a:schemeClr val="dk1"/>
              </a:solidFill>
              <a:latin typeface="Times New Roman"/>
              <a:ea typeface="Times New Roman"/>
              <a:cs typeface="Times New Roman"/>
              <a:sym typeface="Times New Roman"/>
            </a:endParaRPr>
          </a:p>
        </p:txBody>
      </p:sp>
      <p:sp>
        <p:nvSpPr>
          <p:cNvPr id="183" name="Google Shape;183;p9"/>
          <p:cNvSpPr txBox="1"/>
          <p:nvPr>
            <p:ph idx="1" type="body"/>
          </p:nvPr>
        </p:nvSpPr>
        <p:spPr>
          <a:xfrm>
            <a:off x="5334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Taylor Series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can expand a function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about a point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using Taylor’s theorem of expansion</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 </a:t>
            </a:r>
            <a:r>
              <a:rPr b="0" i="1" lang="en-US" sz="1800" u="none" cap="none" strike="noStrike">
                <a:solidFill>
                  <a:schemeClr val="dk1"/>
                </a:solidFill>
                <a:latin typeface="Times New Roman"/>
                <a:ea typeface="Times New Roman"/>
                <a:cs typeface="Times New Roman"/>
                <a:sym typeface="Times New Roman"/>
              </a:rPr>
              <a:t>y</a:t>
            </a:r>
            <a:r>
              <a:rPr b="0" baseline="30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is the ith derivative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value of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can be obtained if we know the values of its derivatives.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If we are given the equation</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y</a:t>
            </a:r>
            <a:r>
              <a:rPr b="0" baseline="30000" i="0" lang="en-US" sz="1800" u="none" cap="none" strike="noStrike">
                <a:solidFill>
                  <a:schemeClr val="dk1"/>
                </a:solidFill>
                <a:latin typeface="Times New Roman"/>
                <a:ea typeface="Times New Roman"/>
                <a:cs typeface="Times New Roman"/>
                <a:sym typeface="Times New Roman"/>
              </a:rPr>
              <a:t>/</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f</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must repeatedly differentiate </a:t>
            </a:r>
            <a:r>
              <a:rPr b="0" i="1" lang="en-US" sz="1800" u="none" cap="none" strike="noStrike">
                <a:solidFill>
                  <a:schemeClr val="dk1"/>
                </a:solidFill>
                <a:latin typeface="Times New Roman"/>
                <a:ea typeface="Times New Roman"/>
                <a:cs typeface="Times New Roman"/>
                <a:sym typeface="Times New Roman"/>
              </a:rPr>
              <a:t>f</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with respect to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and evaluate them at </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Substituting these values in the above equation, we get the solution.</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4" name="Google Shape;18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9/2/2020</a:t>
            </a:r>
            <a:endParaRPr>
              <a:solidFill>
                <a:srgbClr val="00B050"/>
              </a:solidFill>
            </a:endParaRPr>
          </a:p>
        </p:txBody>
      </p:sp>
      <p:sp>
        <p:nvSpPr>
          <p:cNvPr id="185" name="Google Shape;18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86" name="Google Shape;186;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87" name="Google Shape;187;p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88" name="Google Shape;188;p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189" name="Google Shape;189;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9"/>
          <p:cNvSpPr/>
          <p:nvPr/>
        </p:nvSpPr>
        <p:spPr>
          <a:xfrm>
            <a:off x="457200" y="6858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199" name="Google Shape;199;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9"/>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9"/>
          <p:cNvPicPr preferRelativeResize="0"/>
          <p:nvPr/>
        </p:nvPicPr>
        <p:blipFill rotWithShape="1">
          <a:blip r:embed="rId4">
            <a:alphaModFix/>
          </a:blip>
          <a:srcRect b="0" l="0" r="0" t="0"/>
          <a:stretch/>
        </p:blipFill>
        <p:spPr>
          <a:xfrm>
            <a:off x="1690255" y="2344444"/>
            <a:ext cx="6234545" cy="57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2014-09-22T15:27:45Z</dcterms:created>
  <dc:creator>user</dc:creator>
</cp:coreProperties>
</file>