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Default Extension="bin" ContentType="application/vnd.openxmlformats-officedocument.oleObject"/>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notesSlides/notesSlide13.xml" ContentType="application/vnd.openxmlformats-officedocument.presentationml.notesSlide+xml"/>
  <Override PartName="/ppt/notesSlides/notesSlide14.xml" ContentType="application/vnd.openxmlformats-officedocument.presentationml.notesSlide+xml"/>
  <Default Extension="tiff" ContentType="image/tiff"/>
  <Override PartName="/ppt/notesSlides/notesSlide8.xml" ContentType="application/vnd.openxmlformats-officedocument.presentationml.notesSlide+xml"/>
  <Override PartName="/ppt/notesSlides/notesSlide9.xml" ContentType="application/vnd.openxmlformats-officedocument.presentationml.notesSlide+xml"/>
  <Default Extension="vml" ContentType="application/vnd.openxmlformats-officedocument.vmlDrawing"/>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9706" autoAdjust="0"/>
    <p:restoredTop sz="97312" autoAdjust="0"/>
  </p:normalViewPr>
  <p:slideViewPr>
    <p:cSldViewPr>
      <p:cViewPr varScale="1">
        <p:scale>
          <a:sx n="86" d="100"/>
          <a:sy n="86" d="100"/>
        </p:scale>
        <p:origin x="-1627" y="-82"/>
      </p:cViewPr>
      <p:guideLst>
        <p:guide orient="horz" pos="2160"/>
        <p:guide pos="2880"/>
      </p:guideLst>
    </p:cSldViewPr>
  </p:slideViewPr>
  <p:outlineViewPr>
    <p:cViewPr>
      <p:scale>
        <a:sx n="33" d="100"/>
        <a:sy n="33" d="100"/>
      </p:scale>
      <p:origin x="21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B109D61-295C-4E7B-896D-258D8C62218F}" type="datetimeFigureOut">
              <a:rPr lang="en-US" smtClean="0"/>
              <a:pPr/>
              <a:t>2/26/2020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405E933-03AE-4F32-8C5B-7DC0967ACB75}"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405E933-03AE-4F32-8C5B-7DC0967ACB75}"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405E933-03AE-4F32-8C5B-7DC0967ACB75}" type="slidenum">
              <a:rPr lang="en-US" smtClean="0"/>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405E933-03AE-4F32-8C5B-7DC0967ACB75}" type="slidenum">
              <a:rPr lang="en-US" smtClean="0"/>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405E933-03AE-4F32-8C5B-7DC0967ACB75}" type="slidenum">
              <a:rPr lang="en-US" smtClean="0"/>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405E933-03AE-4F32-8C5B-7DC0967ACB75}" type="slidenum">
              <a:rPr lang="en-US" smtClean="0"/>
              <a:pPr/>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405E933-03AE-4F32-8C5B-7DC0967ACB75}" type="slidenum">
              <a:rPr lang="en-US" smtClean="0"/>
              <a:pPr/>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405E933-03AE-4F32-8C5B-7DC0967ACB75}" type="slidenum">
              <a:rPr lang="en-US" smtClean="0"/>
              <a:pPr/>
              <a:t>15</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405E933-03AE-4F32-8C5B-7DC0967ACB75}" type="slidenum">
              <a:rPr lang="en-US" smtClean="0"/>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405E933-03AE-4F32-8C5B-7DC0967ACB75}"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405E933-03AE-4F32-8C5B-7DC0967ACB75}"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405E933-03AE-4F32-8C5B-7DC0967ACB75}"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405E933-03AE-4F32-8C5B-7DC0967ACB75}"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405E933-03AE-4F32-8C5B-7DC0967ACB75}" type="slidenum">
              <a:rPr lang="en-US" smtClean="0"/>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405E933-03AE-4F32-8C5B-7DC0967ACB75}" type="slidenum">
              <a:rPr lang="en-US" smtClean="0"/>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405E933-03AE-4F32-8C5B-7DC0967ACB75}"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C771D60C-4F28-4B3A-B514-0D39C0EEA5BD}" type="datetime1">
              <a:rPr lang="en-US" smtClean="0"/>
              <a:pPr/>
              <a:t>2/26/2020</a:t>
            </a:fld>
            <a:endParaRPr lang="en-US"/>
          </a:p>
        </p:txBody>
      </p:sp>
      <p:sp>
        <p:nvSpPr>
          <p:cNvPr id="6" name="Footer Placeholder 5"/>
          <p:cNvSpPr>
            <a:spLocks noGrp="1"/>
          </p:cNvSpPr>
          <p:nvPr>
            <p:ph type="ftr" sz="quarter" idx="11"/>
          </p:nvPr>
        </p:nvSpPr>
        <p:spPr/>
        <p:txBody>
          <a:bodyPr/>
          <a:lstStyle/>
          <a:p>
            <a:r>
              <a:rPr lang="en-US" smtClean="0"/>
              <a:t>Md. Golam Moazzam, Dept. of CSE, JU</a:t>
            </a:r>
            <a:endParaRPr lang="en-US"/>
          </a:p>
        </p:txBody>
      </p:sp>
      <p:sp>
        <p:nvSpPr>
          <p:cNvPr id="7" name="Slide Number Placeholder 6"/>
          <p:cNvSpPr>
            <a:spLocks noGrp="1"/>
          </p:cNvSpPr>
          <p:nvPr>
            <p:ph type="sldNum" sz="quarter" idx="12"/>
          </p:nvPr>
        </p:nvSpPr>
        <p:spPr/>
        <p:txBody>
          <a:bodyPr/>
          <a:lstStyle/>
          <a:p>
            <a:fld id="{8C9281A4-4C9D-4645-98E5-DC94BB779CF3}"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tif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3"/>
          <a:srcRect/>
          <a:tile tx="0" ty="0" sx="100000" sy="100000" flip="none" algn="tl"/>
        </a:blipFill>
        <a:effectLst/>
      </p:bgPr>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61C0BBC-583C-42F1-99F0-A9970C625DE3}" type="datetime1">
              <a:rPr lang="en-US" smtClean="0"/>
              <a:pPr/>
              <a:t>2/26/2020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Md. Golam Moazzam, Dept. of CSE, JU</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9281A4-4C9D-4645-98E5-DC94BB779CF3}" type="slidenum">
              <a:rPr lang="en-US" smtClean="0"/>
              <a:pPr/>
              <a:t>‹#›</a:t>
            </a:fld>
            <a:endParaRPr lang="en-US"/>
          </a:p>
        </p:txBody>
      </p:sp>
      <p:pic>
        <p:nvPicPr>
          <p:cNvPr id="7" name="Picture 6" descr="JU Mon eps.tif"/>
          <p:cNvPicPr>
            <a:picLocks noChangeAspect="1"/>
          </p:cNvPicPr>
          <p:nvPr userDrawn="1"/>
        </p:nvPicPr>
        <p:blipFill>
          <a:blip r:embed="rId4" cstate="print"/>
          <a:stretch>
            <a:fillRect/>
          </a:stretch>
        </p:blipFill>
        <p:spPr>
          <a:xfrm>
            <a:off x="381000" y="228600"/>
            <a:ext cx="917067" cy="1135254"/>
          </a:xfrm>
          <a:prstGeom prst="rect">
            <a:avLst/>
          </a:prstGeom>
        </p:spPr>
      </p:pic>
      <p:sp>
        <p:nvSpPr>
          <p:cNvPr id="8" name="TextBox 7"/>
          <p:cNvSpPr txBox="1"/>
          <p:nvPr userDrawn="1"/>
        </p:nvSpPr>
        <p:spPr>
          <a:xfrm>
            <a:off x="2133600" y="685800"/>
            <a:ext cx="5715000" cy="369332"/>
          </a:xfrm>
          <a:prstGeom prst="rect">
            <a:avLst/>
          </a:prstGeom>
          <a:noFill/>
        </p:spPr>
        <p:txBody>
          <a:bodyPr wrap="square" rtlCol="0">
            <a:spAutoFit/>
          </a:bodyPr>
          <a:lstStyle/>
          <a:p>
            <a:r>
              <a:rPr lang="en-US" dirty="0" smtClean="0"/>
              <a:t>Indexing and Hashing</a:t>
            </a:r>
            <a:endParaRPr lang="en-US" dirty="0"/>
          </a:p>
        </p:txBody>
      </p:sp>
    </p:spTree>
  </p:cSld>
  <p:clrMap bg1="lt1" tx1="dk1" bg2="lt2" tx2="dk2" accent1="accent1" accent2="accent2" accent3="accent3" accent4="accent4" accent5="accent5" accent6="accent6" hlink="hlink" folHlink="folHlink"/>
  <p:sldLayoutIdLst>
    <p:sldLayoutId id="2147483652" r:id="rId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xml"/><Relationship Id="rId1" Type="http://schemas.openxmlformats.org/officeDocument/2006/relationships/vmlDrawing" Target="../drawings/vmlDrawing1.vml"/><Relationship Id="rId5" Type="http://schemas.openxmlformats.org/officeDocument/2006/relationships/oleObject" Target="../embeddings/oleObject1.bin"/><Relationship Id="rId4" Type="http://schemas.openxmlformats.org/officeDocument/2006/relationships/image" Target="../media/image3.tiff"/></Relationships>
</file>

<file path=ppt/slides/_rels/slide12.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xml"/><Relationship Id="rId1" Type="http://schemas.openxmlformats.org/officeDocument/2006/relationships/vmlDrawing" Target="../drawings/vmlDrawing2.vml"/><Relationship Id="rId5" Type="http://schemas.openxmlformats.org/officeDocument/2006/relationships/oleObject" Target="../embeddings/oleObject2.bin"/><Relationship Id="rId4" Type="http://schemas.openxmlformats.org/officeDocument/2006/relationships/image" Target="../media/image3.tiff"/></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xml"/><Relationship Id="rId1" Type="http://schemas.openxmlformats.org/officeDocument/2006/relationships/vmlDrawing" Target="../drawings/vmlDrawing3.vml"/><Relationship Id="rId5" Type="http://schemas.openxmlformats.org/officeDocument/2006/relationships/oleObject" Target="../embeddings/oleObject3.bin"/><Relationship Id="rId4" Type="http://schemas.openxmlformats.org/officeDocument/2006/relationships/image" Target="../media/image3.tiff"/></Relationships>
</file>

<file path=ppt/slides/_rels/slide2.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 name="Title 14"/>
          <p:cNvSpPr>
            <a:spLocks noGrp="1"/>
          </p:cNvSpPr>
          <p:nvPr>
            <p:ph type="title" idx="4294967295"/>
          </p:nvPr>
        </p:nvSpPr>
        <p:spPr>
          <a:xfrm>
            <a:off x="1219200" y="350838"/>
            <a:ext cx="6934200" cy="792162"/>
          </a:xfrm>
          <a:prstGeom prst="rect">
            <a:avLst/>
          </a:prstGeom>
        </p:spPr>
        <p:txBody>
          <a:bodyPr/>
          <a:lstStyle/>
          <a:p>
            <a:r>
              <a:rPr lang="en-US" dirty="0" smtClean="0">
                <a:latin typeface="Times New Roman" pitchFamily="18" charset="0"/>
                <a:cs typeface="Times New Roman" pitchFamily="18" charset="0"/>
              </a:rPr>
              <a:t>Numerical Methods</a:t>
            </a:r>
            <a:endParaRPr lang="en-US" dirty="0">
              <a:latin typeface="Times New Roman" pitchFamily="18" charset="0"/>
              <a:cs typeface="Times New Roman" pitchFamily="18" charset="0"/>
            </a:endParaRPr>
          </a:p>
        </p:txBody>
      </p:sp>
      <p:sp>
        <p:nvSpPr>
          <p:cNvPr id="17" name="Content Placeholder 16"/>
          <p:cNvSpPr>
            <a:spLocks noGrp="1"/>
          </p:cNvSpPr>
          <p:nvPr>
            <p:ph sz="half" idx="4294967295"/>
          </p:nvPr>
        </p:nvSpPr>
        <p:spPr>
          <a:xfrm>
            <a:off x="1371600" y="1905000"/>
            <a:ext cx="6781800" cy="3276600"/>
          </a:xfrm>
          <a:prstGeom prst="rect">
            <a:avLst/>
          </a:prstGeom>
        </p:spPr>
        <p:txBody>
          <a:bodyPr/>
          <a:lstStyle/>
          <a:p>
            <a:pPr algn="ctr">
              <a:buNone/>
            </a:pPr>
            <a:r>
              <a:rPr lang="en-US" sz="16600" dirty="0" smtClean="0">
                <a:latin typeface="Times New Roman" pitchFamily="18" charset="0"/>
                <a:cs typeface="Times New Roman" pitchFamily="18" charset="0"/>
              </a:rPr>
              <a:t>L</a:t>
            </a:r>
            <a:r>
              <a:rPr lang="en-US" sz="7200" dirty="0" smtClean="0">
                <a:latin typeface="Times New Roman" pitchFamily="18" charset="0"/>
                <a:cs typeface="Times New Roman" pitchFamily="18" charset="0"/>
              </a:rPr>
              <a:t>ecture </a:t>
            </a:r>
            <a:r>
              <a:rPr lang="en-US" sz="19900" dirty="0" smtClean="0">
                <a:latin typeface="Times New Roman" pitchFamily="18" charset="0"/>
                <a:cs typeface="Times New Roman" pitchFamily="18" charset="0"/>
              </a:rPr>
              <a:t>03</a:t>
            </a:r>
            <a:endParaRPr lang="en-US" sz="7200" dirty="0">
              <a:latin typeface="Times New Roman" pitchFamily="18" charset="0"/>
              <a:cs typeface="Times New Roman" pitchFamily="18" charset="0"/>
            </a:endParaRPr>
          </a:p>
        </p:txBody>
      </p:sp>
      <p:sp>
        <p:nvSpPr>
          <p:cNvPr id="18" name="Date Placeholder 17"/>
          <p:cNvSpPr>
            <a:spLocks noGrp="1"/>
          </p:cNvSpPr>
          <p:nvPr>
            <p:ph type="dt" sz="half" idx="10"/>
          </p:nvPr>
        </p:nvSpPr>
        <p:spPr/>
        <p:txBody>
          <a:bodyPr/>
          <a:lstStyle/>
          <a:p>
            <a:fld id="{31336AC4-08FA-43B6-BC1F-4DD4E68448CC}" type="datetime1">
              <a:rPr lang="en-US" smtClean="0">
                <a:solidFill>
                  <a:srgbClr val="00B050"/>
                </a:solidFill>
              </a:rPr>
              <a:pPr/>
              <a:t>2/26/2020</a:t>
            </a:fld>
            <a:endParaRPr lang="en-US" dirty="0">
              <a:solidFill>
                <a:srgbClr val="00B050"/>
              </a:solidFill>
            </a:endParaRPr>
          </a:p>
        </p:txBody>
      </p:sp>
      <p:sp>
        <p:nvSpPr>
          <p:cNvPr id="19" name="Slide Number Placeholder 18"/>
          <p:cNvSpPr>
            <a:spLocks noGrp="1"/>
          </p:cNvSpPr>
          <p:nvPr>
            <p:ph type="sldNum" sz="quarter" idx="12"/>
          </p:nvPr>
        </p:nvSpPr>
        <p:spPr/>
        <p:txBody>
          <a:bodyPr/>
          <a:lstStyle/>
          <a:p>
            <a:fld id="{8C9281A4-4C9D-4645-98E5-DC94BB779CF3}" type="slidenum">
              <a:rPr lang="en-US" smtClean="0">
                <a:solidFill>
                  <a:srgbClr val="00B050"/>
                </a:solidFill>
              </a:rPr>
              <a:pPr/>
              <a:t>1</a:t>
            </a:fld>
            <a:endParaRPr lang="en-US">
              <a:solidFill>
                <a:srgbClr val="00B050"/>
              </a:solidFill>
            </a:endParaRPr>
          </a:p>
        </p:txBody>
      </p:sp>
      <p:sp>
        <p:nvSpPr>
          <p:cNvPr id="20" name="Footer Placeholder 19"/>
          <p:cNvSpPr>
            <a:spLocks noGrp="1"/>
          </p:cNvSpPr>
          <p:nvPr>
            <p:ph type="ftr" sz="quarter" idx="11"/>
          </p:nvPr>
        </p:nvSpPr>
        <p:spPr/>
        <p:txBody>
          <a:bodyPr/>
          <a:lstStyle/>
          <a:p>
            <a:r>
              <a:rPr lang="en-US" dirty="0" smtClean="0">
                <a:solidFill>
                  <a:srgbClr val="00B050"/>
                </a:solidFill>
              </a:rPr>
              <a:t>Md. </a:t>
            </a:r>
            <a:r>
              <a:rPr lang="en-US" dirty="0" err="1" smtClean="0">
                <a:solidFill>
                  <a:srgbClr val="00B050"/>
                </a:solidFill>
              </a:rPr>
              <a:t>Golam</a:t>
            </a:r>
            <a:r>
              <a:rPr lang="en-US" dirty="0" smtClean="0">
                <a:solidFill>
                  <a:srgbClr val="00B050"/>
                </a:solidFill>
              </a:rPr>
              <a:t> </a:t>
            </a:r>
            <a:r>
              <a:rPr lang="en-US" dirty="0" err="1" smtClean="0">
                <a:solidFill>
                  <a:srgbClr val="00B050"/>
                </a:solidFill>
              </a:rPr>
              <a:t>Moazzam</a:t>
            </a:r>
            <a:r>
              <a:rPr lang="en-US" dirty="0" smtClean="0">
                <a:solidFill>
                  <a:srgbClr val="00B050"/>
                </a:solidFill>
              </a:rPr>
              <a:t>, Dept. of CSE, JU</a:t>
            </a:r>
            <a:endParaRPr lang="en-US" dirty="0">
              <a:solidFill>
                <a:srgbClr val="00B050"/>
              </a:solidFill>
            </a:endParaRPr>
          </a:p>
        </p:txBody>
      </p:sp>
      <p:pic>
        <p:nvPicPr>
          <p:cNvPr id="7" name="Picture 6" descr="JU Mon eps.tif"/>
          <p:cNvPicPr>
            <a:picLocks noChangeAspect="1"/>
          </p:cNvPicPr>
          <p:nvPr/>
        </p:nvPicPr>
        <p:blipFill>
          <a:blip r:embed="rId3" cstate="print"/>
          <a:stretch>
            <a:fillRect/>
          </a:stretch>
        </p:blipFill>
        <p:spPr>
          <a:xfrm>
            <a:off x="182880" y="137162"/>
            <a:ext cx="800213" cy="990598"/>
          </a:xfrm>
          <a:prstGeom prst="rect">
            <a:avLst/>
          </a:prstGeom>
        </p:spPr>
      </p:pic>
      <p:cxnSp>
        <p:nvCxnSpPr>
          <p:cNvPr id="9" name="Straight Connector 8"/>
          <p:cNvCxnSpPr/>
          <p:nvPr/>
        </p:nvCxnSpPr>
        <p:spPr>
          <a:xfrm>
            <a:off x="1143000" y="1143000"/>
            <a:ext cx="7010400" cy="0"/>
          </a:xfrm>
          <a:prstGeom prst="line">
            <a:avLst/>
          </a:prstGeom>
          <a:ln cmpd="sng"/>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 name="Title 14"/>
          <p:cNvSpPr>
            <a:spLocks noGrp="1"/>
          </p:cNvSpPr>
          <p:nvPr>
            <p:ph type="title" idx="4294967295"/>
          </p:nvPr>
        </p:nvSpPr>
        <p:spPr>
          <a:xfrm>
            <a:off x="1219200" y="350838"/>
            <a:ext cx="6934200" cy="792162"/>
          </a:xfrm>
          <a:prstGeom prst="rect">
            <a:avLst/>
          </a:prstGeom>
        </p:spPr>
        <p:txBody>
          <a:bodyPr/>
          <a:lstStyle/>
          <a:p>
            <a:r>
              <a:rPr lang="en-US" dirty="0" smtClean="0">
                <a:latin typeface="Times New Roman" pitchFamily="18" charset="0"/>
                <a:cs typeface="Times New Roman" pitchFamily="18" charset="0"/>
              </a:rPr>
              <a:t>Numerical Methods</a:t>
            </a:r>
            <a:endParaRPr lang="en-US" dirty="0">
              <a:latin typeface="Times New Roman" pitchFamily="18" charset="0"/>
              <a:cs typeface="Times New Roman" pitchFamily="18" charset="0"/>
            </a:endParaRPr>
          </a:p>
        </p:txBody>
      </p:sp>
      <p:sp>
        <p:nvSpPr>
          <p:cNvPr id="17" name="Content Placeholder 16"/>
          <p:cNvSpPr>
            <a:spLocks noGrp="1"/>
          </p:cNvSpPr>
          <p:nvPr>
            <p:ph sz="half" idx="4294967295"/>
          </p:nvPr>
        </p:nvSpPr>
        <p:spPr>
          <a:xfrm>
            <a:off x="533400" y="1371600"/>
            <a:ext cx="8229600" cy="4800600"/>
          </a:xfrm>
          <a:prstGeom prst="rect">
            <a:avLst/>
          </a:prstGeom>
        </p:spPr>
        <p:txBody>
          <a:bodyPr/>
          <a:lstStyle/>
          <a:p>
            <a:pPr>
              <a:buFont typeface="Wingdings" pitchFamily="2" charset="2"/>
              <a:buChar char="q"/>
            </a:pPr>
            <a:r>
              <a:rPr lang="en-US" sz="2000" b="1" dirty="0" smtClean="0">
                <a:latin typeface="Times New Roman" pitchFamily="18" charset="0"/>
                <a:cs typeface="Times New Roman" pitchFamily="18" charset="0"/>
              </a:rPr>
              <a:t>Numerical </a:t>
            </a:r>
            <a:r>
              <a:rPr lang="en-US" sz="2000" b="1" dirty="0" smtClean="0">
                <a:latin typeface="Times New Roman" pitchFamily="18" charset="0"/>
                <a:cs typeface="Times New Roman" pitchFamily="18" charset="0"/>
              </a:rPr>
              <a:t>Errors</a:t>
            </a:r>
            <a:endParaRPr lang="en-US" sz="2000" dirty="0" smtClean="0">
              <a:latin typeface="Times New Roman" pitchFamily="18" charset="0"/>
              <a:cs typeface="Times New Roman" pitchFamily="18" charset="0"/>
            </a:endParaRPr>
          </a:p>
          <a:p>
            <a:pPr lvl="0">
              <a:buNone/>
            </a:pPr>
            <a:r>
              <a:rPr lang="en-US" sz="2000" dirty="0" smtClean="0">
                <a:latin typeface="Times New Roman" pitchFamily="18" charset="0"/>
                <a:cs typeface="Times New Roman" pitchFamily="18" charset="0"/>
              </a:rPr>
              <a:t>	</a:t>
            </a:r>
            <a:r>
              <a:rPr lang="en-US" sz="2000" b="1" dirty="0" smtClean="0">
                <a:latin typeface="Times New Roman" pitchFamily="18" charset="0"/>
                <a:cs typeface="Times New Roman" pitchFamily="18" charset="0"/>
              </a:rPr>
              <a:t>Chopping</a:t>
            </a:r>
            <a:r>
              <a:rPr lang="en-US" sz="2000" b="1" dirty="0" smtClean="0">
                <a:latin typeface="Times New Roman" pitchFamily="18" charset="0"/>
                <a:cs typeface="Times New Roman" pitchFamily="18" charset="0"/>
              </a:rPr>
              <a:t>:</a:t>
            </a:r>
            <a:endParaRPr lang="en-US" sz="2000" dirty="0" smtClean="0">
              <a:latin typeface="Times New Roman" pitchFamily="18" charset="0"/>
              <a:cs typeface="Times New Roman" pitchFamily="18" charset="0"/>
            </a:endParaRPr>
          </a:p>
          <a:p>
            <a:pPr lvl="1"/>
            <a:r>
              <a:rPr lang="en-US" sz="1600" dirty="0" smtClean="0">
                <a:latin typeface="Times New Roman" pitchFamily="18" charset="0"/>
                <a:cs typeface="Times New Roman" pitchFamily="18" charset="0"/>
              </a:rPr>
              <a:t>In chopping, the extra digits are dropped. This is called truncating the number.</a:t>
            </a:r>
          </a:p>
          <a:p>
            <a:pPr lvl="1"/>
            <a:r>
              <a:rPr lang="en-US" sz="1600" dirty="0" smtClean="0">
                <a:latin typeface="Times New Roman" pitchFamily="18" charset="0"/>
                <a:cs typeface="Times New Roman" pitchFamily="18" charset="0"/>
              </a:rPr>
              <a:t>Suppose we are using a computer with a fixed word length of four digits. Then a number 42.7893 will be stored as 42.78 and the digits 93 will be dropped.</a:t>
            </a:r>
          </a:p>
          <a:p>
            <a:pPr>
              <a:buNone/>
            </a:pPr>
            <a:r>
              <a:rPr lang="en-US" sz="2000" dirty="0" smtClean="0">
                <a:latin typeface="Times New Roman" pitchFamily="18" charset="0"/>
                <a:cs typeface="Times New Roman" pitchFamily="18" charset="0"/>
              </a:rPr>
              <a:t> </a:t>
            </a:r>
          </a:p>
          <a:p>
            <a:pPr lvl="0">
              <a:buNone/>
            </a:pPr>
            <a:r>
              <a:rPr lang="en-US" sz="2000" b="1" dirty="0" smtClean="0">
                <a:latin typeface="Times New Roman" pitchFamily="18" charset="0"/>
                <a:cs typeface="Times New Roman" pitchFamily="18" charset="0"/>
              </a:rPr>
              <a:t>	Symmetric </a:t>
            </a:r>
            <a:r>
              <a:rPr lang="en-US" sz="2000" b="1" dirty="0" smtClean="0">
                <a:latin typeface="Times New Roman" pitchFamily="18" charset="0"/>
                <a:cs typeface="Times New Roman" pitchFamily="18" charset="0"/>
              </a:rPr>
              <a:t>Round-off:</a:t>
            </a:r>
            <a:endParaRPr lang="en-US" sz="2000" dirty="0" smtClean="0">
              <a:latin typeface="Times New Roman" pitchFamily="18" charset="0"/>
              <a:cs typeface="Times New Roman" pitchFamily="18" charset="0"/>
            </a:endParaRPr>
          </a:p>
          <a:p>
            <a:pPr lvl="1"/>
            <a:r>
              <a:rPr lang="en-US" sz="1600" dirty="0" smtClean="0">
                <a:latin typeface="Times New Roman" pitchFamily="18" charset="0"/>
                <a:cs typeface="Times New Roman" pitchFamily="18" charset="0"/>
              </a:rPr>
              <a:t>In the symmetric </a:t>
            </a:r>
            <a:r>
              <a:rPr lang="en-US" sz="1600" dirty="0" err="1" smtClean="0">
                <a:latin typeface="Times New Roman" pitchFamily="18" charset="0"/>
                <a:cs typeface="Times New Roman" pitchFamily="18" charset="0"/>
              </a:rPr>
              <a:t>roun</a:t>
            </a:r>
            <a:r>
              <a:rPr lang="en-US" sz="1600" dirty="0" smtClean="0">
                <a:latin typeface="Times New Roman" pitchFamily="18" charset="0"/>
                <a:cs typeface="Times New Roman" pitchFamily="18" charset="0"/>
              </a:rPr>
              <a:t>-off method, the last retained significant digit is “rounded up” by 1 if the first discarded digit is larger or equal to 5; otherwise, the last retained digit is unchanged.</a:t>
            </a:r>
          </a:p>
          <a:p>
            <a:pPr lvl="1"/>
            <a:r>
              <a:rPr lang="en-US" sz="1600" dirty="0" smtClean="0">
                <a:latin typeface="Times New Roman" pitchFamily="18" charset="0"/>
                <a:cs typeface="Times New Roman" pitchFamily="18" charset="0"/>
              </a:rPr>
              <a:t>For example, the number 42.7893 would become 42.79 and the number 76.5432 would become 76.54.</a:t>
            </a:r>
          </a:p>
          <a:p>
            <a:pPr lvl="0">
              <a:buNone/>
            </a:pPr>
            <a:endParaRPr lang="en-US" sz="2000" dirty="0" smtClean="0">
              <a:latin typeface="Times New Roman" pitchFamily="18" charset="0"/>
              <a:cs typeface="Times New Roman" pitchFamily="18" charset="0"/>
            </a:endParaRPr>
          </a:p>
          <a:p>
            <a:pPr lvl="0">
              <a:buNone/>
            </a:pPr>
            <a:endParaRPr lang="en-US" sz="2000" dirty="0" smtClean="0">
              <a:latin typeface="Times New Roman" pitchFamily="18" charset="0"/>
              <a:cs typeface="Times New Roman" pitchFamily="18" charset="0"/>
            </a:endParaRPr>
          </a:p>
        </p:txBody>
      </p:sp>
      <p:sp>
        <p:nvSpPr>
          <p:cNvPr id="18" name="Date Placeholder 17"/>
          <p:cNvSpPr>
            <a:spLocks noGrp="1"/>
          </p:cNvSpPr>
          <p:nvPr>
            <p:ph type="dt" sz="half" idx="10"/>
          </p:nvPr>
        </p:nvSpPr>
        <p:spPr/>
        <p:txBody>
          <a:bodyPr/>
          <a:lstStyle/>
          <a:p>
            <a:fld id="{31336AC4-08FA-43B6-BC1F-4DD4E68448CC}" type="datetime1">
              <a:rPr lang="en-US" smtClean="0">
                <a:solidFill>
                  <a:srgbClr val="00B050"/>
                </a:solidFill>
              </a:rPr>
              <a:pPr/>
              <a:t>2/26/2020</a:t>
            </a:fld>
            <a:endParaRPr lang="en-US" dirty="0">
              <a:solidFill>
                <a:srgbClr val="00B050"/>
              </a:solidFill>
            </a:endParaRPr>
          </a:p>
        </p:txBody>
      </p:sp>
      <p:sp>
        <p:nvSpPr>
          <p:cNvPr id="19" name="Slide Number Placeholder 18"/>
          <p:cNvSpPr>
            <a:spLocks noGrp="1"/>
          </p:cNvSpPr>
          <p:nvPr>
            <p:ph type="sldNum" sz="quarter" idx="12"/>
          </p:nvPr>
        </p:nvSpPr>
        <p:spPr/>
        <p:txBody>
          <a:bodyPr/>
          <a:lstStyle/>
          <a:p>
            <a:fld id="{8C9281A4-4C9D-4645-98E5-DC94BB779CF3}" type="slidenum">
              <a:rPr lang="en-US" smtClean="0">
                <a:solidFill>
                  <a:srgbClr val="00B050"/>
                </a:solidFill>
              </a:rPr>
              <a:pPr/>
              <a:t>10</a:t>
            </a:fld>
            <a:endParaRPr lang="en-US">
              <a:solidFill>
                <a:srgbClr val="00B050"/>
              </a:solidFill>
            </a:endParaRPr>
          </a:p>
        </p:txBody>
      </p:sp>
      <p:sp>
        <p:nvSpPr>
          <p:cNvPr id="20" name="Footer Placeholder 19"/>
          <p:cNvSpPr>
            <a:spLocks noGrp="1"/>
          </p:cNvSpPr>
          <p:nvPr>
            <p:ph type="ftr" sz="quarter" idx="11"/>
          </p:nvPr>
        </p:nvSpPr>
        <p:spPr/>
        <p:txBody>
          <a:bodyPr/>
          <a:lstStyle/>
          <a:p>
            <a:r>
              <a:rPr lang="en-US" smtClean="0">
                <a:solidFill>
                  <a:srgbClr val="00B050"/>
                </a:solidFill>
              </a:rPr>
              <a:t>Md. Golam Moazzam, Dept. of CSE, JU</a:t>
            </a:r>
            <a:endParaRPr lang="en-US">
              <a:solidFill>
                <a:srgbClr val="00B050"/>
              </a:solidFill>
            </a:endParaRPr>
          </a:p>
        </p:txBody>
      </p:sp>
      <p:pic>
        <p:nvPicPr>
          <p:cNvPr id="7" name="Picture 6" descr="JU Mon eps.tif"/>
          <p:cNvPicPr>
            <a:picLocks noChangeAspect="1"/>
          </p:cNvPicPr>
          <p:nvPr/>
        </p:nvPicPr>
        <p:blipFill>
          <a:blip r:embed="rId3" cstate="print"/>
          <a:stretch>
            <a:fillRect/>
          </a:stretch>
        </p:blipFill>
        <p:spPr>
          <a:xfrm>
            <a:off x="182880" y="137162"/>
            <a:ext cx="800213" cy="990598"/>
          </a:xfrm>
          <a:prstGeom prst="rect">
            <a:avLst/>
          </a:prstGeom>
        </p:spPr>
      </p:pic>
      <p:cxnSp>
        <p:nvCxnSpPr>
          <p:cNvPr id="9" name="Straight Connector 8"/>
          <p:cNvCxnSpPr/>
          <p:nvPr/>
        </p:nvCxnSpPr>
        <p:spPr>
          <a:xfrm>
            <a:off x="1143000" y="1143000"/>
            <a:ext cx="7010400" cy="0"/>
          </a:xfrm>
          <a:prstGeom prst="line">
            <a:avLst/>
          </a:prstGeom>
          <a:ln cmpd="sng"/>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 name="Title 14"/>
          <p:cNvSpPr>
            <a:spLocks noGrp="1"/>
          </p:cNvSpPr>
          <p:nvPr>
            <p:ph type="title" idx="4294967295"/>
          </p:nvPr>
        </p:nvSpPr>
        <p:spPr>
          <a:xfrm>
            <a:off x="1219200" y="350838"/>
            <a:ext cx="6934200" cy="792162"/>
          </a:xfrm>
          <a:prstGeom prst="rect">
            <a:avLst/>
          </a:prstGeom>
        </p:spPr>
        <p:txBody>
          <a:bodyPr/>
          <a:lstStyle/>
          <a:p>
            <a:r>
              <a:rPr lang="en-US" dirty="0" smtClean="0">
                <a:latin typeface="Times New Roman" pitchFamily="18" charset="0"/>
                <a:cs typeface="Times New Roman" pitchFamily="18" charset="0"/>
              </a:rPr>
              <a:t>Numerical Methods</a:t>
            </a:r>
            <a:endParaRPr lang="en-US" dirty="0">
              <a:latin typeface="Times New Roman" pitchFamily="18" charset="0"/>
              <a:cs typeface="Times New Roman" pitchFamily="18" charset="0"/>
            </a:endParaRPr>
          </a:p>
        </p:txBody>
      </p:sp>
      <p:sp>
        <p:nvSpPr>
          <p:cNvPr id="17" name="Content Placeholder 16"/>
          <p:cNvSpPr>
            <a:spLocks noGrp="1"/>
          </p:cNvSpPr>
          <p:nvPr>
            <p:ph sz="half" idx="4294967295"/>
          </p:nvPr>
        </p:nvSpPr>
        <p:spPr>
          <a:xfrm>
            <a:off x="533400" y="1371600"/>
            <a:ext cx="8229600" cy="4800600"/>
          </a:xfrm>
          <a:prstGeom prst="rect">
            <a:avLst/>
          </a:prstGeom>
        </p:spPr>
        <p:txBody>
          <a:bodyPr/>
          <a:lstStyle/>
          <a:p>
            <a:pPr>
              <a:buFont typeface="Wingdings" pitchFamily="2" charset="2"/>
              <a:buChar char="q"/>
            </a:pPr>
            <a:r>
              <a:rPr lang="en-US" sz="2000" b="1" dirty="0" smtClean="0">
                <a:latin typeface="Times New Roman" pitchFamily="18" charset="0"/>
                <a:cs typeface="Times New Roman" pitchFamily="18" charset="0"/>
              </a:rPr>
              <a:t>Truncation </a:t>
            </a:r>
            <a:r>
              <a:rPr lang="en-US" sz="2000" b="1" dirty="0" smtClean="0">
                <a:latin typeface="Times New Roman" pitchFamily="18" charset="0"/>
                <a:cs typeface="Times New Roman" pitchFamily="18" charset="0"/>
              </a:rPr>
              <a:t>errors</a:t>
            </a:r>
            <a:endParaRPr lang="en-US" sz="2000" dirty="0" smtClean="0">
              <a:latin typeface="Times New Roman" pitchFamily="18" charset="0"/>
              <a:cs typeface="Times New Roman" pitchFamily="18" charset="0"/>
            </a:endParaRPr>
          </a:p>
          <a:p>
            <a:pPr lvl="1"/>
            <a:r>
              <a:rPr lang="en-US" sz="1800" dirty="0" smtClean="0">
                <a:latin typeface="Times New Roman" pitchFamily="18" charset="0"/>
                <a:cs typeface="Times New Roman" pitchFamily="18" charset="0"/>
              </a:rPr>
              <a:t>Truncation errors arise from using an approximation in place of an exact mathematical procedure.</a:t>
            </a:r>
          </a:p>
          <a:p>
            <a:pPr lvl="1"/>
            <a:r>
              <a:rPr lang="en-US" sz="1800" dirty="0" smtClean="0">
                <a:latin typeface="Times New Roman" pitchFamily="18" charset="0"/>
                <a:cs typeface="Times New Roman" pitchFamily="18" charset="0"/>
              </a:rPr>
              <a:t>Typically, it is the error resulting from the truncation of the numerical process. We often use some finite number of terms to estimate the sum of an infinite series. </a:t>
            </a:r>
            <a:r>
              <a:rPr lang="en-GB" sz="1800" dirty="0" smtClean="0">
                <a:latin typeface="Times New Roman" pitchFamily="18" charset="0"/>
                <a:cs typeface="Times New Roman" pitchFamily="18" charset="0"/>
              </a:rPr>
              <a:t>For example, </a:t>
            </a:r>
            <a:endParaRPr lang="en-GB" sz="1800" dirty="0" smtClean="0">
              <a:latin typeface="Times New Roman" pitchFamily="18" charset="0"/>
              <a:cs typeface="Times New Roman" pitchFamily="18" charset="0"/>
            </a:endParaRPr>
          </a:p>
          <a:p>
            <a:pPr lvl="1">
              <a:buNone/>
            </a:pPr>
            <a:endParaRPr lang="en-GB" sz="1800" dirty="0" smtClean="0">
              <a:latin typeface="Times New Roman" pitchFamily="18" charset="0"/>
              <a:cs typeface="Times New Roman" pitchFamily="18" charset="0"/>
            </a:endParaRPr>
          </a:p>
          <a:p>
            <a:pPr lvl="1">
              <a:buNone/>
            </a:pPr>
            <a:endParaRPr lang="en-US" sz="1800" dirty="0" smtClean="0">
              <a:latin typeface="Times New Roman" pitchFamily="18" charset="0"/>
              <a:cs typeface="Times New Roman" pitchFamily="18" charset="0"/>
            </a:endParaRPr>
          </a:p>
          <a:p>
            <a:pPr lvl="1"/>
            <a:r>
              <a:rPr lang="en-GB" sz="1800" dirty="0" smtClean="0">
                <a:latin typeface="Times New Roman" pitchFamily="18" charset="0"/>
                <a:cs typeface="Times New Roman" pitchFamily="18" charset="0"/>
              </a:rPr>
              <a:t>We terminate the process after a certain term is calculated. The terms truncated introduce an error which is called truncation error.</a:t>
            </a:r>
            <a:endParaRPr lang="en-US" sz="1800" dirty="0" smtClean="0">
              <a:latin typeface="Times New Roman" pitchFamily="18" charset="0"/>
              <a:cs typeface="Times New Roman" pitchFamily="18" charset="0"/>
            </a:endParaRPr>
          </a:p>
          <a:p>
            <a:pPr lvl="1"/>
            <a:r>
              <a:rPr lang="en-GB" sz="1800" dirty="0" smtClean="0">
                <a:latin typeface="Times New Roman" pitchFamily="18" charset="0"/>
                <a:cs typeface="Times New Roman" pitchFamily="18" charset="0"/>
              </a:rPr>
              <a:t>Truncation error can be reduced by using a better numerical model which usually increases the number of arithmetic operations.</a:t>
            </a:r>
            <a:endParaRPr lang="en-US" sz="1800" dirty="0" smtClean="0">
              <a:latin typeface="Times New Roman" pitchFamily="18" charset="0"/>
              <a:cs typeface="Times New Roman" pitchFamily="18" charset="0"/>
            </a:endParaRPr>
          </a:p>
        </p:txBody>
      </p:sp>
      <p:sp>
        <p:nvSpPr>
          <p:cNvPr id="18" name="Date Placeholder 17"/>
          <p:cNvSpPr>
            <a:spLocks noGrp="1"/>
          </p:cNvSpPr>
          <p:nvPr>
            <p:ph type="dt" sz="half" idx="10"/>
          </p:nvPr>
        </p:nvSpPr>
        <p:spPr/>
        <p:txBody>
          <a:bodyPr/>
          <a:lstStyle/>
          <a:p>
            <a:fld id="{31336AC4-08FA-43B6-BC1F-4DD4E68448CC}" type="datetime1">
              <a:rPr lang="en-US" smtClean="0">
                <a:solidFill>
                  <a:srgbClr val="00B050"/>
                </a:solidFill>
              </a:rPr>
              <a:pPr/>
              <a:t>2/26/2020</a:t>
            </a:fld>
            <a:endParaRPr lang="en-US" dirty="0">
              <a:solidFill>
                <a:srgbClr val="00B050"/>
              </a:solidFill>
            </a:endParaRPr>
          </a:p>
        </p:txBody>
      </p:sp>
      <p:sp>
        <p:nvSpPr>
          <p:cNvPr id="19" name="Slide Number Placeholder 18"/>
          <p:cNvSpPr>
            <a:spLocks noGrp="1"/>
          </p:cNvSpPr>
          <p:nvPr>
            <p:ph type="sldNum" sz="quarter" idx="12"/>
          </p:nvPr>
        </p:nvSpPr>
        <p:spPr/>
        <p:txBody>
          <a:bodyPr/>
          <a:lstStyle/>
          <a:p>
            <a:fld id="{8C9281A4-4C9D-4645-98E5-DC94BB779CF3}" type="slidenum">
              <a:rPr lang="en-US" smtClean="0">
                <a:solidFill>
                  <a:srgbClr val="00B050"/>
                </a:solidFill>
              </a:rPr>
              <a:pPr/>
              <a:t>11</a:t>
            </a:fld>
            <a:endParaRPr lang="en-US">
              <a:solidFill>
                <a:srgbClr val="00B050"/>
              </a:solidFill>
            </a:endParaRPr>
          </a:p>
        </p:txBody>
      </p:sp>
      <p:sp>
        <p:nvSpPr>
          <p:cNvPr id="20" name="Footer Placeholder 19"/>
          <p:cNvSpPr>
            <a:spLocks noGrp="1"/>
          </p:cNvSpPr>
          <p:nvPr>
            <p:ph type="ftr" sz="quarter" idx="11"/>
          </p:nvPr>
        </p:nvSpPr>
        <p:spPr/>
        <p:txBody>
          <a:bodyPr/>
          <a:lstStyle/>
          <a:p>
            <a:r>
              <a:rPr lang="en-US" smtClean="0">
                <a:solidFill>
                  <a:srgbClr val="00B050"/>
                </a:solidFill>
              </a:rPr>
              <a:t>Md. Golam Moazzam, Dept. of CSE, JU</a:t>
            </a:r>
            <a:endParaRPr lang="en-US">
              <a:solidFill>
                <a:srgbClr val="00B050"/>
              </a:solidFill>
            </a:endParaRPr>
          </a:p>
        </p:txBody>
      </p:sp>
      <p:pic>
        <p:nvPicPr>
          <p:cNvPr id="7" name="Picture 6" descr="JU Mon eps.tif"/>
          <p:cNvPicPr>
            <a:picLocks noChangeAspect="1"/>
          </p:cNvPicPr>
          <p:nvPr/>
        </p:nvPicPr>
        <p:blipFill>
          <a:blip r:embed="rId4" cstate="print"/>
          <a:stretch>
            <a:fillRect/>
          </a:stretch>
        </p:blipFill>
        <p:spPr>
          <a:xfrm>
            <a:off x="182880" y="137162"/>
            <a:ext cx="800213" cy="990598"/>
          </a:xfrm>
          <a:prstGeom prst="rect">
            <a:avLst/>
          </a:prstGeom>
        </p:spPr>
      </p:pic>
      <p:cxnSp>
        <p:nvCxnSpPr>
          <p:cNvPr id="9" name="Straight Connector 8"/>
          <p:cNvCxnSpPr/>
          <p:nvPr/>
        </p:nvCxnSpPr>
        <p:spPr>
          <a:xfrm>
            <a:off x="1143000" y="1143000"/>
            <a:ext cx="7010400" cy="0"/>
          </a:xfrm>
          <a:prstGeom prst="line">
            <a:avLst/>
          </a:prstGeom>
          <a:ln cmpd="sng"/>
        </p:spPr>
        <p:style>
          <a:lnRef idx="1">
            <a:schemeClr val="accent1"/>
          </a:lnRef>
          <a:fillRef idx="0">
            <a:schemeClr val="accent1"/>
          </a:fillRef>
          <a:effectRef idx="0">
            <a:schemeClr val="accent1"/>
          </a:effectRef>
          <a:fontRef idx="minor">
            <a:schemeClr val="tx1"/>
          </a:fontRef>
        </p:style>
      </p:cxnSp>
      <p:sp>
        <p:nvSpPr>
          <p:cNvPr id="307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3073" name="Object 1"/>
          <p:cNvGraphicFramePr>
            <a:graphicFrameLocks noChangeAspect="1"/>
          </p:cNvGraphicFramePr>
          <p:nvPr/>
        </p:nvGraphicFramePr>
        <p:xfrm>
          <a:off x="2362200" y="3255686"/>
          <a:ext cx="2811463" cy="554314"/>
        </p:xfrm>
        <a:graphic>
          <a:graphicData uri="http://schemas.openxmlformats.org/presentationml/2006/ole">
            <p:oleObj spid="_x0000_s3073" name="Equation" r:id="rId5" imgW="2120900" imgH="419100" progId="Equation.3">
              <p:embed/>
            </p:oleObj>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 name="Title 14"/>
          <p:cNvSpPr>
            <a:spLocks noGrp="1"/>
          </p:cNvSpPr>
          <p:nvPr>
            <p:ph type="title" idx="4294967295"/>
          </p:nvPr>
        </p:nvSpPr>
        <p:spPr>
          <a:xfrm>
            <a:off x="1219200" y="350838"/>
            <a:ext cx="6934200" cy="792162"/>
          </a:xfrm>
          <a:prstGeom prst="rect">
            <a:avLst/>
          </a:prstGeom>
        </p:spPr>
        <p:txBody>
          <a:bodyPr/>
          <a:lstStyle/>
          <a:p>
            <a:r>
              <a:rPr lang="en-US" dirty="0" smtClean="0">
                <a:latin typeface="Times New Roman" pitchFamily="18" charset="0"/>
                <a:cs typeface="Times New Roman" pitchFamily="18" charset="0"/>
              </a:rPr>
              <a:t>Numerical Methods</a:t>
            </a:r>
            <a:endParaRPr lang="en-US" dirty="0">
              <a:latin typeface="Times New Roman" pitchFamily="18" charset="0"/>
              <a:cs typeface="Times New Roman" pitchFamily="18" charset="0"/>
            </a:endParaRPr>
          </a:p>
        </p:txBody>
      </p:sp>
      <p:sp>
        <p:nvSpPr>
          <p:cNvPr id="17" name="Content Placeholder 16"/>
          <p:cNvSpPr>
            <a:spLocks noGrp="1"/>
          </p:cNvSpPr>
          <p:nvPr>
            <p:ph sz="half" idx="4294967295"/>
          </p:nvPr>
        </p:nvSpPr>
        <p:spPr>
          <a:xfrm>
            <a:off x="533400" y="1371600"/>
            <a:ext cx="8229600" cy="4800600"/>
          </a:xfrm>
          <a:prstGeom prst="rect">
            <a:avLst/>
          </a:prstGeom>
        </p:spPr>
        <p:txBody>
          <a:bodyPr/>
          <a:lstStyle/>
          <a:p>
            <a:pPr>
              <a:buFont typeface="Wingdings" pitchFamily="2" charset="2"/>
              <a:buChar char="q"/>
            </a:pPr>
            <a:r>
              <a:rPr lang="en-US" sz="2000" b="1" dirty="0" smtClean="0">
                <a:latin typeface="Times New Roman" pitchFamily="18" charset="0"/>
                <a:cs typeface="Times New Roman" pitchFamily="18" charset="0"/>
              </a:rPr>
              <a:t>Modeling </a:t>
            </a:r>
            <a:r>
              <a:rPr lang="en-US" sz="2000" b="1" dirty="0" smtClean="0">
                <a:latin typeface="Times New Roman" pitchFamily="18" charset="0"/>
                <a:cs typeface="Times New Roman" pitchFamily="18" charset="0"/>
              </a:rPr>
              <a:t>Errors</a:t>
            </a:r>
            <a:endParaRPr lang="en-US" sz="2000" dirty="0" smtClean="0">
              <a:latin typeface="Times New Roman" pitchFamily="18" charset="0"/>
              <a:cs typeface="Times New Roman" pitchFamily="18" charset="0"/>
            </a:endParaRPr>
          </a:p>
          <a:p>
            <a:pPr lvl="1"/>
            <a:r>
              <a:rPr lang="en-US" sz="1800" dirty="0" smtClean="0">
                <a:latin typeface="Times New Roman" pitchFamily="18" charset="0"/>
                <a:cs typeface="Times New Roman" pitchFamily="18" charset="0"/>
              </a:rPr>
              <a:t>Mathematical models are the basis for numerical solutions.</a:t>
            </a:r>
          </a:p>
          <a:p>
            <a:pPr lvl="1"/>
            <a:r>
              <a:rPr lang="en-US" sz="1800" dirty="0" smtClean="0">
                <a:latin typeface="Times New Roman" pitchFamily="18" charset="0"/>
                <a:cs typeface="Times New Roman" pitchFamily="18" charset="0"/>
              </a:rPr>
              <a:t>They are formulated to represent physical processes using certain parameters involved in the situations. In many situations, it is impractical or impossible to include all of the real problems and therefore, certain simplifying assumptions are made.</a:t>
            </a:r>
          </a:p>
          <a:p>
            <a:pPr lvl="1"/>
            <a:r>
              <a:rPr lang="en-US" sz="1800" dirty="0" smtClean="0">
                <a:latin typeface="Times New Roman" pitchFamily="18" charset="0"/>
                <a:cs typeface="Times New Roman" pitchFamily="18" charset="0"/>
              </a:rPr>
              <a:t>For example, while developing a model for calculating the force acting on a falling body, we may not be able to estimate the air resistance coefficient properly or determine the direction and magnitude of wind force acting on the body and so on.</a:t>
            </a:r>
          </a:p>
          <a:p>
            <a:pPr lvl="1"/>
            <a:r>
              <a:rPr lang="en-US" sz="1800" dirty="0" smtClean="0">
                <a:latin typeface="Times New Roman" pitchFamily="18" charset="0"/>
                <a:cs typeface="Times New Roman" pitchFamily="18" charset="0"/>
              </a:rPr>
              <a:t>To simplify the model, we may assume that there is no wind force acting on the body. All such simplifications certainly result in errors in the output from such models.</a:t>
            </a:r>
          </a:p>
        </p:txBody>
      </p:sp>
      <p:sp>
        <p:nvSpPr>
          <p:cNvPr id="18" name="Date Placeholder 17"/>
          <p:cNvSpPr>
            <a:spLocks noGrp="1"/>
          </p:cNvSpPr>
          <p:nvPr>
            <p:ph type="dt" sz="half" idx="10"/>
          </p:nvPr>
        </p:nvSpPr>
        <p:spPr/>
        <p:txBody>
          <a:bodyPr/>
          <a:lstStyle/>
          <a:p>
            <a:fld id="{31336AC4-08FA-43B6-BC1F-4DD4E68448CC}" type="datetime1">
              <a:rPr lang="en-US" smtClean="0">
                <a:solidFill>
                  <a:srgbClr val="00B050"/>
                </a:solidFill>
              </a:rPr>
              <a:pPr/>
              <a:t>2/26/2020</a:t>
            </a:fld>
            <a:endParaRPr lang="en-US" dirty="0">
              <a:solidFill>
                <a:srgbClr val="00B050"/>
              </a:solidFill>
            </a:endParaRPr>
          </a:p>
        </p:txBody>
      </p:sp>
      <p:sp>
        <p:nvSpPr>
          <p:cNvPr id="19" name="Slide Number Placeholder 18"/>
          <p:cNvSpPr>
            <a:spLocks noGrp="1"/>
          </p:cNvSpPr>
          <p:nvPr>
            <p:ph type="sldNum" sz="quarter" idx="12"/>
          </p:nvPr>
        </p:nvSpPr>
        <p:spPr/>
        <p:txBody>
          <a:bodyPr/>
          <a:lstStyle/>
          <a:p>
            <a:fld id="{8C9281A4-4C9D-4645-98E5-DC94BB779CF3}" type="slidenum">
              <a:rPr lang="en-US" smtClean="0">
                <a:solidFill>
                  <a:srgbClr val="00B050"/>
                </a:solidFill>
              </a:rPr>
              <a:pPr/>
              <a:t>12</a:t>
            </a:fld>
            <a:endParaRPr lang="en-US">
              <a:solidFill>
                <a:srgbClr val="00B050"/>
              </a:solidFill>
            </a:endParaRPr>
          </a:p>
        </p:txBody>
      </p:sp>
      <p:sp>
        <p:nvSpPr>
          <p:cNvPr id="20" name="Footer Placeholder 19"/>
          <p:cNvSpPr>
            <a:spLocks noGrp="1"/>
          </p:cNvSpPr>
          <p:nvPr>
            <p:ph type="ftr" sz="quarter" idx="11"/>
          </p:nvPr>
        </p:nvSpPr>
        <p:spPr/>
        <p:txBody>
          <a:bodyPr/>
          <a:lstStyle/>
          <a:p>
            <a:r>
              <a:rPr lang="en-US" smtClean="0">
                <a:solidFill>
                  <a:srgbClr val="00B050"/>
                </a:solidFill>
              </a:rPr>
              <a:t>Md. Golam Moazzam, Dept. of CSE, JU</a:t>
            </a:r>
            <a:endParaRPr lang="en-US">
              <a:solidFill>
                <a:srgbClr val="00B050"/>
              </a:solidFill>
            </a:endParaRPr>
          </a:p>
        </p:txBody>
      </p:sp>
      <p:pic>
        <p:nvPicPr>
          <p:cNvPr id="7" name="Picture 6" descr="JU Mon eps.tif"/>
          <p:cNvPicPr>
            <a:picLocks noChangeAspect="1"/>
          </p:cNvPicPr>
          <p:nvPr/>
        </p:nvPicPr>
        <p:blipFill>
          <a:blip r:embed="rId3" cstate="print"/>
          <a:stretch>
            <a:fillRect/>
          </a:stretch>
        </p:blipFill>
        <p:spPr>
          <a:xfrm>
            <a:off x="182880" y="137162"/>
            <a:ext cx="800213" cy="990598"/>
          </a:xfrm>
          <a:prstGeom prst="rect">
            <a:avLst/>
          </a:prstGeom>
        </p:spPr>
      </p:pic>
      <p:cxnSp>
        <p:nvCxnSpPr>
          <p:cNvPr id="9" name="Straight Connector 8"/>
          <p:cNvCxnSpPr/>
          <p:nvPr/>
        </p:nvCxnSpPr>
        <p:spPr>
          <a:xfrm>
            <a:off x="1143000" y="1143000"/>
            <a:ext cx="7010400" cy="0"/>
          </a:xfrm>
          <a:prstGeom prst="line">
            <a:avLst/>
          </a:prstGeom>
          <a:ln cmpd="sng"/>
        </p:spPr>
        <p:style>
          <a:lnRef idx="1">
            <a:schemeClr val="accent1"/>
          </a:lnRef>
          <a:fillRef idx="0">
            <a:schemeClr val="accent1"/>
          </a:fillRef>
          <a:effectRef idx="0">
            <a:schemeClr val="accent1"/>
          </a:effectRef>
          <a:fontRef idx="minor">
            <a:schemeClr val="tx1"/>
          </a:fontRef>
        </p:style>
      </p:cxnSp>
      <p:sp>
        <p:nvSpPr>
          <p:cNvPr id="307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 name="Title 14"/>
          <p:cNvSpPr>
            <a:spLocks noGrp="1"/>
          </p:cNvSpPr>
          <p:nvPr>
            <p:ph type="title" idx="4294967295"/>
          </p:nvPr>
        </p:nvSpPr>
        <p:spPr>
          <a:xfrm>
            <a:off x="1219200" y="350838"/>
            <a:ext cx="6934200" cy="792162"/>
          </a:xfrm>
          <a:prstGeom prst="rect">
            <a:avLst/>
          </a:prstGeom>
        </p:spPr>
        <p:txBody>
          <a:bodyPr/>
          <a:lstStyle/>
          <a:p>
            <a:r>
              <a:rPr lang="en-US" dirty="0" smtClean="0">
                <a:latin typeface="Times New Roman" pitchFamily="18" charset="0"/>
                <a:cs typeface="Times New Roman" pitchFamily="18" charset="0"/>
              </a:rPr>
              <a:t>Numerical Methods</a:t>
            </a:r>
            <a:endParaRPr lang="en-US" dirty="0">
              <a:latin typeface="Times New Roman" pitchFamily="18" charset="0"/>
              <a:cs typeface="Times New Roman" pitchFamily="18" charset="0"/>
            </a:endParaRPr>
          </a:p>
        </p:txBody>
      </p:sp>
      <p:sp>
        <p:nvSpPr>
          <p:cNvPr id="17" name="Content Placeholder 16"/>
          <p:cNvSpPr>
            <a:spLocks noGrp="1"/>
          </p:cNvSpPr>
          <p:nvPr>
            <p:ph sz="half" idx="4294967295"/>
          </p:nvPr>
        </p:nvSpPr>
        <p:spPr>
          <a:xfrm>
            <a:off x="533400" y="1371600"/>
            <a:ext cx="8229600" cy="4800600"/>
          </a:xfrm>
          <a:prstGeom prst="rect">
            <a:avLst/>
          </a:prstGeom>
        </p:spPr>
        <p:txBody>
          <a:bodyPr/>
          <a:lstStyle/>
          <a:p>
            <a:pPr>
              <a:buFont typeface="Wingdings" pitchFamily="2" charset="2"/>
              <a:buChar char="q"/>
            </a:pPr>
            <a:r>
              <a:rPr lang="en-US" sz="2000" b="1" dirty="0" smtClean="0">
                <a:latin typeface="Times New Roman" pitchFamily="18" charset="0"/>
                <a:cs typeface="Times New Roman" pitchFamily="18" charset="0"/>
              </a:rPr>
              <a:t>Blunders</a:t>
            </a:r>
            <a:endParaRPr lang="en-US" sz="2000" dirty="0" smtClean="0">
              <a:latin typeface="Times New Roman" pitchFamily="18" charset="0"/>
              <a:cs typeface="Times New Roman" pitchFamily="18" charset="0"/>
            </a:endParaRPr>
          </a:p>
          <a:p>
            <a:pPr lvl="1"/>
            <a:r>
              <a:rPr lang="en-US" sz="1600" dirty="0" smtClean="0">
                <a:latin typeface="Times New Roman" pitchFamily="18" charset="0"/>
                <a:cs typeface="Times New Roman" pitchFamily="18" charset="0"/>
              </a:rPr>
              <a:t>Blunders are errors that are caused due to human imperfection.</a:t>
            </a:r>
          </a:p>
          <a:p>
            <a:pPr lvl="1"/>
            <a:r>
              <a:rPr lang="en-US" sz="1600" dirty="0" smtClean="0">
                <a:latin typeface="Times New Roman" pitchFamily="18" charset="0"/>
                <a:cs typeface="Times New Roman" pitchFamily="18" charset="0"/>
              </a:rPr>
              <a:t>Since these errors are due to human mistakes, it should be possible to avoid them to a large extent by acquiring a sound knowledge of all aspects of the problem as well as the numerical process.</a:t>
            </a:r>
          </a:p>
          <a:p>
            <a:pPr lvl="1"/>
            <a:r>
              <a:rPr lang="en-US" sz="1600" dirty="0" smtClean="0">
                <a:latin typeface="Times New Roman" pitchFamily="18" charset="0"/>
                <a:cs typeface="Times New Roman" pitchFamily="18" charset="0"/>
              </a:rPr>
              <a:t>Human errors can occur at any stage of the numerical processing cycle. Some common types of error are:</a:t>
            </a:r>
          </a:p>
          <a:p>
            <a:pPr lvl="2"/>
            <a:r>
              <a:rPr lang="en-US" sz="1200" dirty="0" smtClean="0">
                <a:latin typeface="Times New Roman" pitchFamily="18" charset="0"/>
                <a:cs typeface="Times New Roman" pitchFamily="18" charset="0"/>
              </a:rPr>
              <a:t>Lack of understanding the problem</a:t>
            </a:r>
          </a:p>
          <a:p>
            <a:pPr lvl="2"/>
            <a:r>
              <a:rPr lang="en-US" sz="1200" dirty="0" smtClean="0">
                <a:latin typeface="Times New Roman" pitchFamily="18" charset="0"/>
                <a:cs typeface="Times New Roman" pitchFamily="18" charset="0"/>
              </a:rPr>
              <a:t>Wrong assumptions</a:t>
            </a:r>
          </a:p>
          <a:p>
            <a:pPr lvl="2"/>
            <a:r>
              <a:rPr lang="en-US" sz="1200" dirty="0" smtClean="0">
                <a:latin typeface="Times New Roman" pitchFamily="18" charset="0"/>
                <a:cs typeface="Times New Roman" pitchFamily="18" charset="0"/>
              </a:rPr>
              <a:t>Overlooking of some basic assumptions required for formulating the model</a:t>
            </a:r>
          </a:p>
          <a:p>
            <a:pPr lvl="2"/>
            <a:r>
              <a:rPr lang="en-US" sz="1200" dirty="0" smtClean="0">
                <a:latin typeface="Times New Roman" pitchFamily="18" charset="0"/>
                <a:cs typeface="Times New Roman" pitchFamily="18" charset="0"/>
              </a:rPr>
              <a:t>Errors in deriving the mathematical equation or using a model that does not describe adequately the physical system under study</a:t>
            </a:r>
          </a:p>
          <a:p>
            <a:pPr lvl="2"/>
            <a:r>
              <a:rPr lang="en-US" sz="1200" dirty="0" smtClean="0">
                <a:latin typeface="Times New Roman" pitchFamily="18" charset="0"/>
                <a:cs typeface="Times New Roman" pitchFamily="18" charset="0"/>
              </a:rPr>
              <a:t>Selecting a wrong numerical method for solving the mathematical model  </a:t>
            </a:r>
          </a:p>
          <a:p>
            <a:pPr lvl="2"/>
            <a:r>
              <a:rPr lang="en-US" sz="1200" dirty="0" smtClean="0">
                <a:latin typeface="Times New Roman" pitchFamily="18" charset="0"/>
                <a:cs typeface="Times New Roman" pitchFamily="18" charset="0"/>
              </a:rPr>
              <a:t>Selecting a wrong algorithm for implementing the numerical method</a:t>
            </a:r>
          </a:p>
          <a:p>
            <a:pPr lvl="2"/>
            <a:r>
              <a:rPr lang="en-US" sz="1200" dirty="0" smtClean="0">
                <a:latin typeface="Times New Roman" pitchFamily="18" charset="0"/>
                <a:cs typeface="Times New Roman" pitchFamily="18" charset="0"/>
              </a:rPr>
              <a:t>Making mistakes in the computer program</a:t>
            </a:r>
          </a:p>
          <a:p>
            <a:pPr lvl="2"/>
            <a:r>
              <a:rPr lang="en-US" sz="1200" dirty="0" smtClean="0">
                <a:latin typeface="Times New Roman" pitchFamily="18" charset="0"/>
                <a:cs typeface="Times New Roman" pitchFamily="18" charset="0"/>
              </a:rPr>
              <a:t>Mistakes in data input, such as misprints, giving values column-wise instead of row-wise to a matrix, forgetting a negative sign, etc.</a:t>
            </a:r>
          </a:p>
          <a:p>
            <a:pPr lvl="2"/>
            <a:r>
              <a:rPr lang="en-US" sz="1200" dirty="0" smtClean="0">
                <a:latin typeface="Times New Roman" pitchFamily="18" charset="0"/>
                <a:cs typeface="Times New Roman" pitchFamily="18" charset="0"/>
              </a:rPr>
              <a:t>Wrong guessing of initial values.</a:t>
            </a:r>
          </a:p>
        </p:txBody>
      </p:sp>
      <p:sp>
        <p:nvSpPr>
          <p:cNvPr id="18" name="Date Placeholder 17"/>
          <p:cNvSpPr>
            <a:spLocks noGrp="1"/>
          </p:cNvSpPr>
          <p:nvPr>
            <p:ph type="dt" sz="half" idx="10"/>
          </p:nvPr>
        </p:nvSpPr>
        <p:spPr/>
        <p:txBody>
          <a:bodyPr/>
          <a:lstStyle/>
          <a:p>
            <a:fld id="{31336AC4-08FA-43B6-BC1F-4DD4E68448CC}" type="datetime1">
              <a:rPr lang="en-US" smtClean="0">
                <a:solidFill>
                  <a:srgbClr val="00B050"/>
                </a:solidFill>
              </a:rPr>
              <a:pPr/>
              <a:t>2/26/2020</a:t>
            </a:fld>
            <a:endParaRPr lang="en-US" dirty="0">
              <a:solidFill>
                <a:srgbClr val="00B050"/>
              </a:solidFill>
            </a:endParaRPr>
          </a:p>
        </p:txBody>
      </p:sp>
      <p:sp>
        <p:nvSpPr>
          <p:cNvPr id="19" name="Slide Number Placeholder 18"/>
          <p:cNvSpPr>
            <a:spLocks noGrp="1"/>
          </p:cNvSpPr>
          <p:nvPr>
            <p:ph type="sldNum" sz="quarter" idx="12"/>
          </p:nvPr>
        </p:nvSpPr>
        <p:spPr/>
        <p:txBody>
          <a:bodyPr/>
          <a:lstStyle/>
          <a:p>
            <a:fld id="{8C9281A4-4C9D-4645-98E5-DC94BB779CF3}" type="slidenum">
              <a:rPr lang="en-US" smtClean="0">
                <a:solidFill>
                  <a:srgbClr val="00B050"/>
                </a:solidFill>
              </a:rPr>
              <a:pPr/>
              <a:t>13</a:t>
            </a:fld>
            <a:endParaRPr lang="en-US">
              <a:solidFill>
                <a:srgbClr val="00B050"/>
              </a:solidFill>
            </a:endParaRPr>
          </a:p>
        </p:txBody>
      </p:sp>
      <p:sp>
        <p:nvSpPr>
          <p:cNvPr id="20" name="Footer Placeholder 19"/>
          <p:cNvSpPr>
            <a:spLocks noGrp="1"/>
          </p:cNvSpPr>
          <p:nvPr>
            <p:ph type="ftr" sz="quarter" idx="11"/>
          </p:nvPr>
        </p:nvSpPr>
        <p:spPr/>
        <p:txBody>
          <a:bodyPr/>
          <a:lstStyle/>
          <a:p>
            <a:r>
              <a:rPr lang="en-US" smtClean="0">
                <a:solidFill>
                  <a:srgbClr val="00B050"/>
                </a:solidFill>
              </a:rPr>
              <a:t>Md. Golam Moazzam, Dept. of CSE, JU</a:t>
            </a:r>
            <a:endParaRPr lang="en-US">
              <a:solidFill>
                <a:srgbClr val="00B050"/>
              </a:solidFill>
            </a:endParaRPr>
          </a:p>
        </p:txBody>
      </p:sp>
      <p:pic>
        <p:nvPicPr>
          <p:cNvPr id="7" name="Picture 6" descr="JU Mon eps.tif"/>
          <p:cNvPicPr>
            <a:picLocks noChangeAspect="1"/>
          </p:cNvPicPr>
          <p:nvPr/>
        </p:nvPicPr>
        <p:blipFill>
          <a:blip r:embed="rId3" cstate="print"/>
          <a:stretch>
            <a:fillRect/>
          </a:stretch>
        </p:blipFill>
        <p:spPr>
          <a:xfrm>
            <a:off x="182880" y="137162"/>
            <a:ext cx="800213" cy="990598"/>
          </a:xfrm>
          <a:prstGeom prst="rect">
            <a:avLst/>
          </a:prstGeom>
        </p:spPr>
      </p:pic>
      <p:cxnSp>
        <p:nvCxnSpPr>
          <p:cNvPr id="9" name="Straight Connector 8"/>
          <p:cNvCxnSpPr/>
          <p:nvPr/>
        </p:nvCxnSpPr>
        <p:spPr>
          <a:xfrm>
            <a:off x="1143000" y="1143000"/>
            <a:ext cx="7010400" cy="0"/>
          </a:xfrm>
          <a:prstGeom prst="line">
            <a:avLst/>
          </a:prstGeom>
          <a:ln cmpd="sng"/>
        </p:spPr>
        <p:style>
          <a:lnRef idx="1">
            <a:schemeClr val="accent1"/>
          </a:lnRef>
          <a:fillRef idx="0">
            <a:schemeClr val="accent1"/>
          </a:fillRef>
          <a:effectRef idx="0">
            <a:schemeClr val="accent1"/>
          </a:effectRef>
          <a:fontRef idx="minor">
            <a:schemeClr val="tx1"/>
          </a:fontRef>
        </p:style>
      </p:cxnSp>
      <p:sp>
        <p:nvSpPr>
          <p:cNvPr id="307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 name="Title 14"/>
          <p:cNvSpPr>
            <a:spLocks noGrp="1"/>
          </p:cNvSpPr>
          <p:nvPr>
            <p:ph type="title" idx="4294967295"/>
          </p:nvPr>
        </p:nvSpPr>
        <p:spPr>
          <a:xfrm>
            <a:off x="1219200" y="350838"/>
            <a:ext cx="6934200" cy="792162"/>
          </a:xfrm>
          <a:prstGeom prst="rect">
            <a:avLst/>
          </a:prstGeom>
        </p:spPr>
        <p:txBody>
          <a:bodyPr/>
          <a:lstStyle/>
          <a:p>
            <a:r>
              <a:rPr lang="en-US" dirty="0" smtClean="0">
                <a:latin typeface="Times New Roman" pitchFamily="18" charset="0"/>
                <a:cs typeface="Times New Roman" pitchFamily="18" charset="0"/>
              </a:rPr>
              <a:t>Numerical Methods</a:t>
            </a:r>
            <a:endParaRPr lang="en-US" dirty="0">
              <a:latin typeface="Times New Roman" pitchFamily="18" charset="0"/>
              <a:cs typeface="Times New Roman" pitchFamily="18" charset="0"/>
            </a:endParaRPr>
          </a:p>
        </p:txBody>
      </p:sp>
      <p:sp>
        <p:nvSpPr>
          <p:cNvPr id="17" name="Content Placeholder 16"/>
          <p:cNvSpPr>
            <a:spLocks noGrp="1"/>
          </p:cNvSpPr>
          <p:nvPr>
            <p:ph sz="half" idx="4294967295"/>
          </p:nvPr>
        </p:nvSpPr>
        <p:spPr>
          <a:xfrm>
            <a:off x="533400" y="1371600"/>
            <a:ext cx="8229600" cy="4800600"/>
          </a:xfrm>
          <a:prstGeom prst="rect">
            <a:avLst/>
          </a:prstGeom>
        </p:spPr>
        <p:txBody>
          <a:bodyPr/>
          <a:lstStyle/>
          <a:p>
            <a:pPr>
              <a:buFont typeface="Wingdings" pitchFamily="2" charset="2"/>
              <a:buChar char="q"/>
            </a:pPr>
            <a:r>
              <a:rPr lang="en-US" sz="2000" b="1" dirty="0" smtClean="0">
                <a:latin typeface="Times New Roman" pitchFamily="18" charset="0"/>
                <a:cs typeface="Times New Roman" pitchFamily="18" charset="0"/>
              </a:rPr>
              <a:t>Absolute </a:t>
            </a:r>
            <a:r>
              <a:rPr lang="en-US" sz="2000" b="1" dirty="0" smtClean="0">
                <a:latin typeface="Times New Roman" pitchFamily="18" charset="0"/>
                <a:cs typeface="Times New Roman" pitchFamily="18" charset="0"/>
              </a:rPr>
              <a:t>and Relative Errors</a:t>
            </a:r>
            <a:endParaRPr lang="en-US" sz="2000" dirty="0" smtClean="0">
              <a:latin typeface="Times New Roman" pitchFamily="18" charset="0"/>
              <a:cs typeface="Times New Roman" pitchFamily="18" charset="0"/>
            </a:endParaRPr>
          </a:p>
          <a:p>
            <a:pPr lvl="0">
              <a:buNone/>
            </a:pPr>
            <a:r>
              <a:rPr lang="en-US" sz="2000" dirty="0" smtClean="0">
                <a:latin typeface="Times New Roman" pitchFamily="18" charset="0"/>
                <a:cs typeface="Times New Roman" pitchFamily="18" charset="0"/>
              </a:rPr>
              <a:t>	An </a:t>
            </a:r>
            <a:r>
              <a:rPr lang="en-US" sz="2000" dirty="0" smtClean="0">
                <a:latin typeface="Times New Roman" pitchFamily="18" charset="0"/>
                <a:cs typeface="Times New Roman" pitchFamily="18" charset="0"/>
              </a:rPr>
              <a:t>error is usually quantified in two different but related ways:</a:t>
            </a:r>
          </a:p>
          <a:p>
            <a:pPr lvl="1"/>
            <a:r>
              <a:rPr lang="en-US" sz="1600" b="1" dirty="0" smtClean="0">
                <a:latin typeface="Times New Roman" pitchFamily="18" charset="0"/>
                <a:cs typeface="Times New Roman" pitchFamily="18" charset="0"/>
              </a:rPr>
              <a:t>A</a:t>
            </a:r>
            <a:r>
              <a:rPr lang="en-US" sz="1600" b="1" i="1" dirty="0" smtClean="0">
                <a:latin typeface="Times New Roman" pitchFamily="18" charset="0"/>
                <a:cs typeface="Times New Roman" pitchFamily="18" charset="0"/>
              </a:rPr>
              <a:t>bsolute error</a:t>
            </a:r>
            <a:r>
              <a:rPr lang="en-US" sz="1600" dirty="0" smtClean="0">
                <a:latin typeface="Times New Roman" pitchFamily="18" charset="0"/>
                <a:cs typeface="Times New Roman" pitchFamily="18" charset="0"/>
              </a:rPr>
              <a:t> and </a:t>
            </a:r>
          </a:p>
          <a:p>
            <a:pPr lvl="1"/>
            <a:r>
              <a:rPr lang="en-US" sz="1600" b="1" i="1" dirty="0" smtClean="0">
                <a:latin typeface="Times New Roman" pitchFamily="18" charset="0"/>
                <a:cs typeface="Times New Roman" pitchFamily="18" charset="0"/>
              </a:rPr>
              <a:t>Relative error</a:t>
            </a:r>
            <a:r>
              <a:rPr lang="en-US" sz="1600" i="1" dirty="0" smtClean="0">
                <a:latin typeface="Times New Roman" pitchFamily="18" charset="0"/>
                <a:cs typeface="Times New Roman" pitchFamily="18" charset="0"/>
              </a:rPr>
              <a:t>.</a:t>
            </a:r>
            <a:endParaRPr lang="en-US" sz="1600" dirty="0" smtClean="0">
              <a:latin typeface="Times New Roman" pitchFamily="18" charset="0"/>
              <a:cs typeface="Times New Roman" pitchFamily="18" charset="0"/>
            </a:endParaRPr>
          </a:p>
          <a:p>
            <a:pPr>
              <a:buNone/>
            </a:pPr>
            <a:endParaRPr lang="en-US" sz="2000" dirty="0" smtClean="0">
              <a:latin typeface="Times New Roman" pitchFamily="18" charset="0"/>
              <a:cs typeface="Times New Roman" pitchFamily="18" charset="0"/>
            </a:endParaRPr>
          </a:p>
          <a:p>
            <a:pPr>
              <a:buNone/>
            </a:pPr>
            <a:r>
              <a:rPr lang="en-US" sz="2000" b="1" dirty="0" smtClean="0">
                <a:latin typeface="Times New Roman" pitchFamily="18" charset="0"/>
                <a:cs typeface="Times New Roman" pitchFamily="18" charset="0"/>
              </a:rPr>
              <a:t>	Absolute </a:t>
            </a:r>
            <a:r>
              <a:rPr lang="en-US" sz="2000" b="1" dirty="0" smtClean="0">
                <a:latin typeface="Times New Roman" pitchFamily="18" charset="0"/>
                <a:cs typeface="Times New Roman" pitchFamily="18" charset="0"/>
              </a:rPr>
              <a:t>Error</a:t>
            </a:r>
            <a:endParaRPr lang="en-US" sz="2000" dirty="0" smtClean="0">
              <a:latin typeface="Times New Roman" pitchFamily="18" charset="0"/>
              <a:cs typeface="Times New Roman" pitchFamily="18" charset="0"/>
            </a:endParaRPr>
          </a:p>
          <a:p>
            <a:pPr lvl="1"/>
            <a:r>
              <a:rPr lang="en-US" sz="1600" dirty="0" smtClean="0">
                <a:latin typeface="Times New Roman" pitchFamily="18" charset="0"/>
                <a:cs typeface="Times New Roman" pitchFamily="18" charset="0"/>
              </a:rPr>
              <a:t>Let us suppose that the </a:t>
            </a:r>
            <a:r>
              <a:rPr lang="en-US" sz="1600" i="1" dirty="0" smtClean="0">
                <a:latin typeface="Times New Roman" pitchFamily="18" charset="0"/>
                <a:cs typeface="Times New Roman" pitchFamily="18" charset="0"/>
              </a:rPr>
              <a:t>true value</a:t>
            </a:r>
            <a:r>
              <a:rPr lang="en-US" sz="1600" dirty="0" smtClean="0">
                <a:latin typeface="Times New Roman" pitchFamily="18" charset="0"/>
                <a:cs typeface="Times New Roman" pitchFamily="18" charset="0"/>
              </a:rPr>
              <a:t> of a data item is denoted by </a:t>
            </a:r>
            <a:r>
              <a:rPr lang="en-US" sz="1600" i="1" dirty="0" err="1" smtClean="0">
                <a:latin typeface="Times New Roman" pitchFamily="18" charset="0"/>
                <a:cs typeface="Times New Roman" pitchFamily="18" charset="0"/>
              </a:rPr>
              <a:t>x</a:t>
            </a:r>
            <a:r>
              <a:rPr lang="en-US" sz="1600" i="1" baseline="-25000" dirty="0" err="1" smtClean="0">
                <a:latin typeface="Times New Roman" pitchFamily="18" charset="0"/>
                <a:cs typeface="Times New Roman" pitchFamily="18" charset="0"/>
              </a:rPr>
              <a:t>t</a:t>
            </a:r>
            <a:r>
              <a:rPr lang="en-US" sz="1600" dirty="0" smtClean="0">
                <a:latin typeface="Times New Roman" pitchFamily="18" charset="0"/>
                <a:cs typeface="Times New Roman" pitchFamily="18" charset="0"/>
              </a:rPr>
              <a:t> and its </a:t>
            </a:r>
            <a:r>
              <a:rPr lang="en-US" sz="1600" i="1" dirty="0" smtClean="0">
                <a:latin typeface="Times New Roman" pitchFamily="18" charset="0"/>
                <a:cs typeface="Times New Roman" pitchFamily="18" charset="0"/>
              </a:rPr>
              <a:t>approximate value</a:t>
            </a:r>
            <a:r>
              <a:rPr lang="en-US" sz="1600" dirty="0" smtClean="0">
                <a:latin typeface="Times New Roman" pitchFamily="18" charset="0"/>
                <a:cs typeface="Times New Roman" pitchFamily="18" charset="0"/>
              </a:rPr>
              <a:t> is denoted by </a:t>
            </a:r>
            <a:r>
              <a:rPr lang="en-US" sz="1600" i="1" dirty="0" err="1" smtClean="0">
                <a:latin typeface="Times New Roman" pitchFamily="18" charset="0"/>
                <a:cs typeface="Times New Roman" pitchFamily="18" charset="0"/>
              </a:rPr>
              <a:t>x</a:t>
            </a:r>
            <a:r>
              <a:rPr lang="en-US" sz="1600" i="1" baseline="-25000" dirty="0" err="1" smtClean="0">
                <a:latin typeface="Times New Roman" pitchFamily="18" charset="0"/>
                <a:cs typeface="Times New Roman" pitchFamily="18" charset="0"/>
              </a:rPr>
              <a:t>a</a:t>
            </a:r>
            <a:r>
              <a:rPr lang="en-US" sz="1600" i="1" dirty="0" smtClean="0">
                <a:latin typeface="Times New Roman" pitchFamily="18" charset="0"/>
                <a:cs typeface="Times New Roman" pitchFamily="18" charset="0"/>
              </a:rPr>
              <a:t>.</a:t>
            </a:r>
            <a:r>
              <a:rPr lang="en-US" sz="1600" dirty="0" smtClean="0">
                <a:latin typeface="Times New Roman" pitchFamily="18" charset="0"/>
                <a:cs typeface="Times New Roman" pitchFamily="18" charset="0"/>
              </a:rPr>
              <a:t> Then, they are related as follows:</a:t>
            </a:r>
          </a:p>
          <a:p>
            <a:pPr lvl="1"/>
            <a:r>
              <a:rPr lang="en-US" sz="1600" dirty="0" smtClean="0">
                <a:latin typeface="Times New Roman" pitchFamily="18" charset="0"/>
                <a:cs typeface="Times New Roman" pitchFamily="18" charset="0"/>
              </a:rPr>
              <a:t>True value </a:t>
            </a:r>
            <a:r>
              <a:rPr lang="en-US" sz="1600" i="1" dirty="0" err="1" smtClean="0">
                <a:latin typeface="Times New Roman" pitchFamily="18" charset="0"/>
                <a:cs typeface="Times New Roman" pitchFamily="18" charset="0"/>
              </a:rPr>
              <a:t>x</a:t>
            </a:r>
            <a:r>
              <a:rPr lang="en-US" sz="1600" i="1" baseline="-25000" dirty="0" err="1" smtClean="0">
                <a:latin typeface="Times New Roman" pitchFamily="18" charset="0"/>
                <a:cs typeface="Times New Roman" pitchFamily="18" charset="0"/>
              </a:rPr>
              <a:t>t</a:t>
            </a:r>
            <a:r>
              <a:rPr lang="en-US" sz="1600" dirty="0" smtClean="0">
                <a:latin typeface="Times New Roman" pitchFamily="18" charset="0"/>
                <a:cs typeface="Times New Roman" pitchFamily="18" charset="0"/>
              </a:rPr>
              <a:t> = Approximate value </a:t>
            </a:r>
            <a:r>
              <a:rPr lang="en-US" sz="1600" i="1" dirty="0" err="1" smtClean="0">
                <a:latin typeface="Times New Roman" pitchFamily="18" charset="0"/>
                <a:cs typeface="Times New Roman" pitchFamily="18" charset="0"/>
              </a:rPr>
              <a:t>x</a:t>
            </a:r>
            <a:r>
              <a:rPr lang="en-US" sz="1600" i="1" baseline="-25000" dirty="0" err="1" smtClean="0">
                <a:latin typeface="Times New Roman" pitchFamily="18" charset="0"/>
                <a:cs typeface="Times New Roman" pitchFamily="18" charset="0"/>
              </a:rPr>
              <a:t>a</a:t>
            </a:r>
            <a:r>
              <a:rPr lang="en-US" sz="1600" dirty="0" smtClean="0">
                <a:latin typeface="Times New Roman" pitchFamily="18" charset="0"/>
                <a:cs typeface="Times New Roman" pitchFamily="18" charset="0"/>
              </a:rPr>
              <a:t> + Error.</a:t>
            </a:r>
          </a:p>
          <a:p>
            <a:pPr lvl="1"/>
            <a:r>
              <a:rPr lang="en-US" sz="1600" dirty="0" smtClean="0">
                <a:latin typeface="Times New Roman" pitchFamily="18" charset="0"/>
                <a:cs typeface="Times New Roman" pitchFamily="18" charset="0"/>
              </a:rPr>
              <a:t>The error is then given by</a:t>
            </a:r>
          </a:p>
          <a:p>
            <a:pPr lvl="2">
              <a:buNone/>
            </a:pPr>
            <a:r>
              <a:rPr lang="en-US" sz="1600" dirty="0" smtClean="0">
                <a:latin typeface="Times New Roman" pitchFamily="18" charset="0"/>
                <a:cs typeface="Times New Roman" pitchFamily="18" charset="0"/>
              </a:rPr>
              <a:t>Error = </a:t>
            </a:r>
            <a:r>
              <a:rPr lang="en-US" sz="1600" i="1" dirty="0" err="1" smtClean="0">
                <a:latin typeface="Times New Roman" pitchFamily="18" charset="0"/>
                <a:cs typeface="Times New Roman" pitchFamily="18" charset="0"/>
              </a:rPr>
              <a:t>x</a:t>
            </a:r>
            <a:r>
              <a:rPr lang="en-US" sz="1600" i="1" baseline="-25000" dirty="0" err="1" smtClean="0">
                <a:latin typeface="Times New Roman" pitchFamily="18" charset="0"/>
                <a:cs typeface="Times New Roman" pitchFamily="18" charset="0"/>
              </a:rPr>
              <a:t>t</a:t>
            </a:r>
            <a:r>
              <a:rPr lang="en-US" sz="1600" dirty="0" smtClean="0">
                <a:latin typeface="Times New Roman" pitchFamily="18" charset="0"/>
                <a:cs typeface="Times New Roman" pitchFamily="18" charset="0"/>
              </a:rPr>
              <a:t> - </a:t>
            </a:r>
            <a:r>
              <a:rPr lang="en-US" sz="1600" i="1" dirty="0" err="1" smtClean="0">
                <a:latin typeface="Times New Roman" pitchFamily="18" charset="0"/>
                <a:cs typeface="Times New Roman" pitchFamily="18" charset="0"/>
              </a:rPr>
              <a:t>x</a:t>
            </a:r>
            <a:r>
              <a:rPr lang="en-US" sz="1600" i="1" baseline="-25000" dirty="0" err="1" smtClean="0">
                <a:latin typeface="Times New Roman" pitchFamily="18" charset="0"/>
                <a:cs typeface="Times New Roman" pitchFamily="18" charset="0"/>
              </a:rPr>
              <a:t>a</a:t>
            </a:r>
            <a:endParaRPr lang="en-US" sz="1600" dirty="0" smtClean="0">
              <a:latin typeface="Times New Roman" pitchFamily="18" charset="0"/>
              <a:cs typeface="Times New Roman" pitchFamily="18" charset="0"/>
            </a:endParaRPr>
          </a:p>
          <a:p>
            <a:pPr lvl="1"/>
            <a:r>
              <a:rPr lang="en-US" sz="1600" dirty="0" smtClean="0">
                <a:latin typeface="Times New Roman" pitchFamily="18" charset="0"/>
                <a:cs typeface="Times New Roman" pitchFamily="18" charset="0"/>
              </a:rPr>
              <a:t>The error may be negative or positive depending on the values of </a:t>
            </a:r>
            <a:r>
              <a:rPr lang="en-US" sz="1600" i="1" dirty="0" err="1" smtClean="0">
                <a:latin typeface="Times New Roman" pitchFamily="18" charset="0"/>
                <a:cs typeface="Times New Roman" pitchFamily="18" charset="0"/>
              </a:rPr>
              <a:t>x</a:t>
            </a:r>
            <a:r>
              <a:rPr lang="en-US" sz="1600" i="1" baseline="-25000" dirty="0" err="1" smtClean="0">
                <a:latin typeface="Times New Roman" pitchFamily="18" charset="0"/>
                <a:cs typeface="Times New Roman" pitchFamily="18" charset="0"/>
              </a:rPr>
              <a:t>t</a:t>
            </a:r>
            <a:r>
              <a:rPr lang="en-US" sz="1600" dirty="0" smtClean="0">
                <a:latin typeface="Times New Roman" pitchFamily="18" charset="0"/>
                <a:cs typeface="Times New Roman" pitchFamily="18" charset="0"/>
              </a:rPr>
              <a:t> and </a:t>
            </a:r>
            <a:r>
              <a:rPr lang="en-US" sz="1600" i="1" dirty="0" err="1" smtClean="0">
                <a:latin typeface="Times New Roman" pitchFamily="18" charset="0"/>
                <a:cs typeface="Times New Roman" pitchFamily="18" charset="0"/>
              </a:rPr>
              <a:t>x</a:t>
            </a:r>
            <a:r>
              <a:rPr lang="en-US" sz="1600" i="1" baseline="-25000" dirty="0" err="1" smtClean="0">
                <a:latin typeface="Times New Roman" pitchFamily="18" charset="0"/>
                <a:cs typeface="Times New Roman" pitchFamily="18" charset="0"/>
              </a:rPr>
              <a:t>a</a:t>
            </a:r>
            <a:r>
              <a:rPr lang="en-US" sz="1600" i="1" dirty="0" smtClean="0">
                <a:latin typeface="Times New Roman" pitchFamily="18" charset="0"/>
                <a:cs typeface="Times New Roman" pitchFamily="18" charset="0"/>
              </a:rPr>
              <a:t>.</a:t>
            </a:r>
            <a:r>
              <a:rPr lang="en-US" sz="1600" dirty="0" smtClean="0">
                <a:latin typeface="Times New Roman" pitchFamily="18" charset="0"/>
                <a:cs typeface="Times New Roman" pitchFamily="18" charset="0"/>
              </a:rPr>
              <a:t> In error analysis, the magnitude of the error is important and not the sign and, therefore, we normally consider what is known as absolute error which is denoted by </a:t>
            </a:r>
          </a:p>
          <a:p>
            <a:pPr lvl="1"/>
            <a:endParaRPr lang="en-US" sz="1600" dirty="0" smtClean="0">
              <a:latin typeface="Times New Roman" pitchFamily="18" charset="0"/>
              <a:cs typeface="Times New Roman" pitchFamily="18" charset="0"/>
            </a:endParaRPr>
          </a:p>
        </p:txBody>
      </p:sp>
      <p:sp>
        <p:nvSpPr>
          <p:cNvPr id="18" name="Date Placeholder 17"/>
          <p:cNvSpPr>
            <a:spLocks noGrp="1"/>
          </p:cNvSpPr>
          <p:nvPr>
            <p:ph type="dt" sz="half" idx="10"/>
          </p:nvPr>
        </p:nvSpPr>
        <p:spPr/>
        <p:txBody>
          <a:bodyPr/>
          <a:lstStyle/>
          <a:p>
            <a:fld id="{31336AC4-08FA-43B6-BC1F-4DD4E68448CC}" type="datetime1">
              <a:rPr lang="en-US" smtClean="0">
                <a:solidFill>
                  <a:srgbClr val="00B050"/>
                </a:solidFill>
              </a:rPr>
              <a:pPr/>
              <a:t>2/26/2020</a:t>
            </a:fld>
            <a:endParaRPr lang="en-US" dirty="0">
              <a:solidFill>
                <a:srgbClr val="00B050"/>
              </a:solidFill>
            </a:endParaRPr>
          </a:p>
        </p:txBody>
      </p:sp>
      <p:sp>
        <p:nvSpPr>
          <p:cNvPr id="19" name="Slide Number Placeholder 18"/>
          <p:cNvSpPr>
            <a:spLocks noGrp="1"/>
          </p:cNvSpPr>
          <p:nvPr>
            <p:ph type="sldNum" sz="quarter" idx="12"/>
          </p:nvPr>
        </p:nvSpPr>
        <p:spPr/>
        <p:txBody>
          <a:bodyPr/>
          <a:lstStyle/>
          <a:p>
            <a:fld id="{8C9281A4-4C9D-4645-98E5-DC94BB779CF3}" type="slidenum">
              <a:rPr lang="en-US" smtClean="0">
                <a:solidFill>
                  <a:srgbClr val="00B050"/>
                </a:solidFill>
              </a:rPr>
              <a:pPr/>
              <a:t>14</a:t>
            </a:fld>
            <a:endParaRPr lang="en-US">
              <a:solidFill>
                <a:srgbClr val="00B050"/>
              </a:solidFill>
            </a:endParaRPr>
          </a:p>
        </p:txBody>
      </p:sp>
      <p:sp>
        <p:nvSpPr>
          <p:cNvPr id="20" name="Footer Placeholder 19"/>
          <p:cNvSpPr>
            <a:spLocks noGrp="1"/>
          </p:cNvSpPr>
          <p:nvPr>
            <p:ph type="ftr" sz="quarter" idx="11"/>
          </p:nvPr>
        </p:nvSpPr>
        <p:spPr/>
        <p:txBody>
          <a:bodyPr/>
          <a:lstStyle/>
          <a:p>
            <a:r>
              <a:rPr lang="en-US" smtClean="0">
                <a:solidFill>
                  <a:srgbClr val="00B050"/>
                </a:solidFill>
              </a:rPr>
              <a:t>Md. Golam Moazzam, Dept. of CSE, JU</a:t>
            </a:r>
            <a:endParaRPr lang="en-US">
              <a:solidFill>
                <a:srgbClr val="00B050"/>
              </a:solidFill>
            </a:endParaRPr>
          </a:p>
        </p:txBody>
      </p:sp>
      <p:pic>
        <p:nvPicPr>
          <p:cNvPr id="7" name="Picture 6" descr="JU Mon eps.tif"/>
          <p:cNvPicPr>
            <a:picLocks noChangeAspect="1"/>
          </p:cNvPicPr>
          <p:nvPr/>
        </p:nvPicPr>
        <p:blipFill>
          <a:blip r:embed="rId4" cstate="print"/>
          <a:stretch>
            <a:fillRect/>
          </a:stretch>
        </p:blipFill>
        <p:spPr>
          <a:xfrm>
            <a:off x="182880" y="137162"/>
            <a:ext cx="800213" cy="990598"/>
          </a:xfrm>
          <a:prstGeom prst="rect">
            <a:avLst/>
          </a:prstGeom>
        </p:spPr>
      </p:pic>
      <p:cxnSp>
        <p:nvCxnSpPr>
          <p:cNvPr id="9" name="Straight Connector 8"/>
          <p:cNvCxnSpPr/>
          <p:nvPr/>
        </p:nvCxnSpPr>
        <p:spPr>
          <a:xfrm>
            <a:off x="1143000" y="1143000"/>
            <a:ext cx="7010400" cy="0"/>
          </a:xfrm>
          <a:prstGeom prst="line">
            <a:avLst/>
          </a:prstGeom>
          <a:ln cmpd="sng"/>
        </p:spPr>
        <p:style>
          <a:lnRef idx="1">
            <a:schemeClr val="accent1"/>
          </a:lnRef>
          <a:fillRef idx="0">
            <a:schemeClr val="accent1"/>
          </a:fillRef>
          <a:effectRef idx="0">
            <a:schemeClr val="accent1"/>
          </a:effectRef>
          <a:fontRef idx="minor">
            <a:schemeClr val="tx1"/>
          </a:fontRef>
        </p:style>
      </p:cxnSp>
      <p:sp>
        <p:nvSpPr>
          <p:cNvPr id="307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072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30721" name="Object 1"/>
          <p:cNvGraphicFramePr>
            <a:graphicFrameLocks noChangeAspect="1"/>
          </p:cNvGraphicFramePr>
          <p:nvPr/>
        </p:nvGraphicFramePr>
        <p:xfrm>
          <a:off x="1705853" y="5715001"/>
          <a:ext cx="1189747" cy="381000"/>
        </p:xfrm>
        <a:graphic>
          <a:graphicData uri="http://schemas.openxmlformats.org/presentationml/2006/ole">
            <p:oleObj spid="_x0000_s30721" name="Equation" r:id="rId5" imgW="812447" imgH="253890" progId="Equation.3">
              <p:embed/>
            </p:oleObj>
          </a:graphicData>
        </a:graphic>
      </p:graphicFrame>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 name="Title 14"/>
          <p:cNvSpPr>
            <a:spLocks noGrp="1"/>
          </p:cNvSpPr>
          <p:nvPr>
            <p:ph type="title" idx="4294967295"/>
          </p:nvPr>
        </p:nvSpPr>
        <p:spPr>
          <a:xfrm>
            <a:off x="1219200" y="350838"/>
            <a:ext cx="6934200" cy="792162"/>
          </a:xfrm>
          <a:prstGeom prst="rect">
            <a:avLst/>
          </a:prstGeom>
        </p:spPr>
        <p:txBody>
          <a:bodyPr/>
          <a:lstStyle/>
          <a:p>
            <a:r>
              <a:rPr lang="en-US" dirty="0" smtClean="0">
                <a:latin typeface="Times New Roman" pitchFamily="18" charset="0"/>
                <a:cs typeface="Times New Roman" pitchFamily="18" charset="0"/>
              </a:rPr>
              <a:t>Numerical Methods</a:t>
            </a:r>
            <a:endParaRPr lang="en-US" dirty="0">
              <a:latin typeface="Times New Roman" pitchFamily="18" charset="0"/>
              <a:cs typeface="Times New Roman" pitchFamily="18" charset="0"/>
            </a:endParaRPr>
          </a:p>
        </p:txBody>
      </p:sp>
      <p:sp>
        <p:nvSpPr>
          <p:cNvPr id="17" name="Content Placeholder 16"/>
          <p:cNvSpPr>
            <a:spLocks noGrp="1"/>
          </p:cNvSpPr>
          <p:nvPr>
            <p:ph sz="half" idx="4294967295"/>
          </p:nvPr>
        </p:nvSpPr>
        <p:spPr>
          <a:xfrm>
            <a:off x="533400" y="1371600"/>
            <a:ext cx="8229600" cy="4800600"/>
          </a:xfrm>
          <a:prstGeom prst="rect">
            <a:avLst/>
          </a:prstGeom>
        </p:spPr>
        <p:txBody>
          <a:bodyPr/>
          <a:lstStyle/>
          <a:p>
            <a:pPr>
              <a:buFont typeface="Wingdings" pitchFamily="2" charset="2"/>
              <a:buChar char="q"/>
            </a:pPr>
            <a:r>
              <a:rPr lang="en-US" sz="2000" b="1" dirty="0" smtClean="0">
                <a:latin typeface="Times New Roman" pitchFamily="18" charset="0"/>
                <a:cs typeface="Times New Roman" pitchFamily="18" charset="0"/>
              </a:rPr>
              <a:t>Absolute and Relative Errors</a:t>
            </a:r>
            <a:endParaRPr lang="en-US" sz="2000" dirty="0" smtClean="0">
              <a:latin typeface="Times New Roman" pitchFamily="18" charset="0"/>
              <a:cs typeface="Times New Roman" pitchFamily="18" charset="0"/>
            </a:endParaRPr>
          </a:p>
          <a:p>
            <a:pPr lvl="0">
              <a:buNone/>
            </a:pPr>
            <a:r>
              <a:rPr lang="en-US" sz="2000" dirty="0" smtClean="0">
                <a:latin typeface="Times New Roman" pitchFamily="18" charset="0"/>
                <a:cs typeface="Times New Roman" pitchFamily="18" charset="0"/>
              </a:rPr>
              <a:t>	</a:t>
            </a:r>
            <a:r>
              <a:rPr lang="en-US" sz="2000" b="1" dirty="0" smtClean="0">
                <a:latin typeface="Times New Roman" pitchFamily="18" charset="0"/>
                <a:cs typeface="Times New Roman" pitchFamily="18" charset="0"/>
              </a:rPr>
              <a:t>Relative Error</a:t>
            </a:r>
            <a:endParaRPr lang="en-US" sz="2000" dirty="0" smtClean="0">
              <a:latin typeface="Times New Roman" pitchFamily="18" charset="0"/>
              <a:cs typeface="Times New Roman" pitchFamily="18" charset="0"/>
            </a:endParaRPr>
          </a:p>
          <a:p>
            <a:pPr lvl="1"/>
            <a:r>
              <a:rPr lang="en-US" sz="1600" dirty="0" smtClean="0">
                <a:latin typeface="Times New Roman" pitchFamily="18" charset="0"/>
                <a:cs typeface="Times New Roman" pitchFamily="18" charset="0"/>
              </a:rPr>
              <a:t>In </a:t>
            </a:r>
            <a:r>
              <a:rPr lang="en-US" sz="1600" dirty="0" smtClean="0">
                <a:latin typeface="Times New Roman" pitchFamily="18" charset="0"/>
                <a:cs typeface="Times New Roman" pitchFamily="18" charset="0"/>
              </a:rPr>
              <a:t>many cases, absolute error may not reflect its influence correctly as it does not take into account the order of magnitude of the value under study.</a:t>
            </a:r>
          </a:p>
          <a:p>
            <a:pPr lvl="1"/>
            <a:r>
              <a:rPr lang="en-US" sz="1600" dirty="0" smtClean="0">
                <a:latin typeface="Times New Roman" pitchFamily="18" charset="0"/>
                <a:cs typeface="Times New Roman" pitchFamily="18" charset="0"/>
              </a:rPr>
              <a:t>For example, an error of 1 gram is much more significant in the weight of a 10 gram gold chain than in the weight of a bag of rice.</a:t>
            </a:r>
          </a:p>
          <a:p>
            <a:pPr lvl="1"/>
            <a:r>
              <a:rPr lang="en-US" sz="1600" dirty="0" smtClean="0">
                <a:latin typeface="Times New Roman" pitchFamily="18" charset="0"/>
                <a:cs typeface="Times New Roman" pitchFamily="18" charset="0"/>
              </a:rPr>
              <a:t>Relative error is the normalized absolute error. It is defined as follows:</a:t>
            </a:r>
          </a:p>
          <a:p>
            <a:pPr>
              <a:buNone/>
            </a:pPr>
            <a:endParaRPr lang="en-US" sz="2000" dirty="0" smtClean="0">
              <a:latin typeface="Times New Roman" pitchFamily="18" charset="0"/>
              <a:cs typeface="Times New Roman" pitchFamily="18" charset="0"/>
            </a:endParaRPr>
          </a:p>
        </p:txBody>
      </p:sp>
      <p:sp>
        <p:nvSpPr>
          <p:cNvPr id="18" name="Date Placeholder 17"/>
          <p:cNvSpPr>
            <a:spLocks noGrp="1"/>
          </p:cNvSpPr>
          <p:nvPr>
            <p:ph type="dt" sz="half" idx="10"/>
          </p:nvPr>
        </p:nvSpPr>
        <p:spPr/>
        <p:txBody>
          <a:bodyPr/>
          <a:lstStyle/>
          <a:p>
            <a:fld id="{31336AC4-08FA-43B6-BC1F-4DD4E68448CC}" type="datetime1">
              <a:rPr lang="en-US" smtClean="0">
                <a:solidFill>
                  <a:srgbClr val="00B050"/>
                </a:solidFill>
              </a:rPr>
              <a:pPr/>
              <a:t>2/26/2020</a:t>
            </a:fld>
            <a:endParaRPr lang="en-US" dirty="0">
              <a:solidFill>
                <a:srgbClr val="00B050"/>
              </a:solidFill>
            </a:endParaRPr>
          </a:p>
        </p:txBody>
      </p:sp>
      <p:sp>
        <p:nvSpPr>
          <p:cNvPr id="19" name="Slide Number Placeholder 18"/>
          <p:cNvSpPr>
            <a:spLocks noGrp="1"/>
          </p:cNvSpPr>
          <p:nvPr>
            <p:ph type="sldNum" sz="quarter" idx="12"/>
          </p:nvPr>
        </p:nvSpPr>
        <p:spPr/>
        <p:txBody>
          <a:bodyPr/>
          <a:lstStyle/>
          <a:p>
            <a:fld id="{8C9281A4-4C9D-4645-98E5-DC94BB779CF3}" type="slidenum">
              <a:rPr lang="en-US" smtClean="0">
                <a:solidFill>
                  <a:srgbClr val="00B050"/>
                </a:solidFill>
              </a:rPr>
              <a:pPr/>
              <a:t>15</a:t>
            </a:fld>
            <a:endParaRPr lang="en-US">
              <a:solidFill>
                <a:srgbClr val="00B050"/>
              </a:solidFill>
            </a:endParaRPr>
          </a:p>
        </p:txBody>
      </p:sp>
      <p:sp>
        <p:nvSpPr>
          <p:cNvPr id="20" name="Footer Placeholder 19"/>
          <p:cNvSpPr>
            <a:spLocks noGrp="1"/>
          </p:cNvSpPr>
          <p:nvPr>
            <p:ph type="ftr" sz="quarter" idx="11"/>
          </p:nvPr>
        </p:nvSpPr>
        <p:spPr/>
        <p:txBody>
          <a:bodyPr/>
          <a:lstStyle/>
          <a:p>
            <a:r>
              <a:rPr lang="en-US" smtClean="0">
                <a:solidFill>
                  <a:srgbClr val="00B050"/>
                </a:solidFill>
              </a:rPr>
              <a:t>Md. Golam Moazzam, Dept. of CSE, JU</a:t>
            </a:r>
            <a:endParaRPr lang="en-US">
              <a:solidFill>
                <a:srgbClr val="00B050"/>
              </a:solidFill>
            </a:endParaRPr>
          </a:p>
        </p:txBody>
      </p:sp>
      <p:pic>
        <p:nvPicPr>
          <p:cNvPr id="7" name="Picture 6" descr="JU Mon eps.tif"/>
          <p:cNvPicPr>
            <a:picLocks noChangeAspect="1"/>
          </p:cNvPicPr>
          <p:nvPr/>
        </p:nvPicPr>
        <p:blipFill>
          <a:blip r:embed="rId4" cstate="print"/>
          <a:stretch>
            <a:fillRect/>
          </a:stretch>
        </p:blipFill>
        <p:spPr>
          <a:xfrm>
            <a:off x="182880" y="137162"/>
            <a:ext cx="800213" cy="990598"/>
          </a:xfrm>
          <a:prstGeom prst="rect">
            <a:avLst/>
          </a:prstGeom>
        </p:spPr>
      </p:pic>
      <p:cxnSp>
        <p:nvCxnSpPr>
          <p:cNvPr id="9" name="Straight Connector 8"/>
          <p:cNvCxnSpPr/>
          <p:nvPr/>
        </p:nvCxnSpPr>
        <p:spPr>
          <a:xfrm>
            <a:off x="1143000" y="1143000"/>
            <a:ext cx="7010400" cy="0"/>
          </a:xfrm>
          <a:prstGeom prst="line">
            <a:avLst/>
          </a:prstGeom>
          <a:ln cmpd="sng"/>
        </p:spPr>
        <p:style>
          <a:lnRef idx="1">
            <a:schemeClr val="accent1"/>
          </a:lnRef>
          <a:fillRef idx="0">
            <a:schemeClr val="accent1"/>
          </a:fillRef>
          <a:effectRef idx="0">
            <a:schemeClr val="accent1"/>
          </a:effectRef>
          <a:fontRef idx="minor">
            <a:schemeClr val="tx1"/>
          </a:fontRef>
        </p:style>
      </p:cxnSp>
      <p:sp>
        <p:nvSpPr>
          <p:cNvPr id="307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867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28673" name="Object 1"/>
          <p:cNvGraphicFramePr>
            <a:graphicFrameLocks noChangeAspect="1"/>
          </p:cNvGraphicFramePr>
          <p:nvPr/>
        </p:nvGraphicFramePr>
        <p:xfrm>
          <a:off x="1866900" y="3657600"/>
          <a:ext cx="1943100" cy="1301965"/>
        </p:xfrm>
        <a:graphic>
          <a:graphicData uri="http://schemas.openxmlformats.org/presentationml/2006/ole">
            <p:oleObj spid="_x0000_s28673" name="Equation" r:id="rId5" imgW="1409700" imgH="939800" progId="Equation.3">
              <p:embed/>
            </p:oleObj>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 name="Title 14"/>
          <p:cNvSpPr>
            <a:spLocks noGrp="1"/>
          </p:cNvSpPr>
          <p:nvPr>
            <p:ph type="title" idx="4294967295"/>
          </p:nvPr>
        </p:nvSpPr>
        <p:spPr>
          <a:xfrm>
            <a:off x="1219200" y="350838"/>
            <a:ext cx="6934200" cy="792162"/>
          </a:xfrm>
          <a:prstGeom prst="rect">
            <a:avLst/>
          </a:prstGeom>
        </p:spPr>
        <p:txBody>
          <a:bodyPr/>
          <a:lstStyle/>
          <a:p>
            <a:r>
              <a:rPr lang="en-US" dirty="0" smtClean="0">
                <a:latin typeface="Times New Roman" pitchFamily="18" charset="0"/>
                <a:cs typeface="Times New Roman" pitchFamily="18" charset="0"/>
              </a:rPr>
              <a:t>Numerical Methods</a:t>
            </a:r>
            <a:endParaRPr lang="en-US" dirty="0">
              <a:latin typeface="Times New Roman" pitchFamily="18" charset="0"/>
              <a:cs typeface="Times New Roman" pitchFamily="18" charset="0"/>
            </a:endParaRPr>
          </a:p>
        </p:txBody>
      </p:sp>
      <p:sp>
        <p:nvSpPr>
          <p:cNvPr id="17" name="Content Placeholder 16"/>
          <p:cNvSpPr>
            <a:spLocks noGrp="1"/>
          </p:cNvSpPr>
          <p:nvPr>
            <p:ph sz="half" idx="4294967295"/>
          </p:nvPr>
        </p:nvSpPr>
        <p:spPr>
          <a:xfrm>
            <a:off x="533400" y="1371600"/>
            <a:ext cx="8229600" cy="3581400"/>
          </a:xfrm>
          <a:prstGeom prst="rect">
            <a:avLst/>
          </a:prstGeom>
        </p:spPr>
        <p:txBody>
          <a:bodyPr/>
          <a:lstStyle/>
          <a:p>
            <a:pPr>
              <a:buFont typeface="Wingdings" pitchFamily="2" charset="2"/>
              <a:buChar char="q"/>
            </a:pPr>
            <a:r>
              <a:rPr lang="en-US" sz="2000" b="1" dirty="0" smtClean="0">
                <a:latin typeface="Times New Roman" pitchFamily="18" charset="0"/>
                <a:cs typeface="Times New Roman" pitchFamily="18" charset="0"/>
              </a:rPr>
              <a:t>Significant Digits</a:t>
            </a:r>
            <a:endParaRPr lang="en-US" sz="2000" dirty="0" smtClean="0">
              <a:latin typeface="Times New Roman" pitchFamily="18" charset="0"/>
              <a:cs typeface="Times New Roman" pitchFamily="18" charset="0"/>
            </a:endParaRPr>
          </a:p>
          <a:p>
            <a:pPr lvl="1"/>
            <a:r>
              <a:rPr lang="en-US" sz="1800" dirty="0" smtClean="0">
                <a:latin typeface="Times New Roman" pitchFamily="18" charset="0"/>
                <a:cs typeface="Times New Roman" pitchFamily="18" charset="0"/>
              </a:rPr>
              <a:t>All computers operate with a fixed length of numbers. </a:t>
            </a:r>
          </a:p>
          <a:p>
            <a:pPr lvl="1"/>
            <a:r>
              <a:rPr lang="en-US" sz="1800" dirty="0" smtClean="0">
                <a:latin typeface="Times New Roman" pitchFamily="18" charset="0"/>
                <a:cs typeface="Times New Roman" pitchFamily="18" charset="0"/>
              </a:rPr>
              <a:t>The concept of significant digits has been introduced primarily to indicate the accuracy of a numerical value. </a:t>
            </a:r>
          </a:p>
          <a:p>
            <a:pPr lvl="1"/>
            <a:r>
              <a:rPr lang="en-US" sz="1800" dirty="0" smtClean="0">
                <a:latin typeface="Times New Roman" pitchFamily="18" charset="0"/>
                <a:cs typeface="Times New Roman" pitchFamily="18" charset="0"/>
              </a:rPr>
              <a:t>Basic concept of significant digits:</a:t>
            </a:r>
          </a:p>
          <a:p>
            <a:pPr lvl="2">
              <a:buNone/>
            </a:pPr>
            <a:r>
              <a:rPr lang="en-US" sz="1800" dirty="0" smtClean="0">
                <a:latin typeface="Times New Roman" pitchFamily="18" charset="0"/>
                <a:cs typeface="Times New Roman" pitchFamily="18" charset="0"/>
              </a:rPr>
              <a:t>All non-zero digits are significant.</a:t>
            </a:r>
          </a:p>
          <a:p>
            <a:pPr lvl="2">
              <a:buNone/>
            </a:pPr>
            <a:r>
              <a:rPr lang="en-US" sz="1800" dirty="0" smtClean="0">
                <a:latin typeface="Times New Roman" pitchFamily="18" charset="0"/>
                <a:cs typeface="Times New Roman" pitchFamily="18" charset="0"/>
              </a:rPr>
              <a:t>All zeros occurring between non-zero digits are significant digits.</a:t>
            </a:r>
          </a:p>
          <a:p>
            <a:pPr lvl="2">
              <a:buNone/>
            </a:pPr>
            <a:r>
              <a:rPr lang="en-US" sz="1800" dirty="0" smtClean="0">
                <a:latin typeface="Times New Roman" pitchFamily="18" charset="0"/>
                <a:cs typeface="Times New Roman" pitchFamily="18" charset="0"/>
              </a:rPr>
              <a:t>Trailing zeros following a decimal point are significant. </a:t>
            </a:r>
          </a:p>
          <a:p>
            <a:pPr lvl="2">
              <a:buNone/>
            </a:pPr>
            <a:r>
              <a:rPr lang="en-US" sz="1800" dirty="0" smtClean="0">
                <a:latin typeface="Times New Roman" pitchFamily="18" charset="0"/>
                <a:cs typeface="Times New Roman" pitchFamily="18" charset="0"/>
              </a:rPr>
              <a:t>	For example, </a:t>
            </a:r>
            <a:r>
              <a:rPr lang="en-US" sz="1800" b="1" dirty="0" smtClean="0">
                <a:latin typeface="Times New Roman" pitchFamily="18" charset="0"/>
                <a:cs typeface="Times New Roman" pitchFamily="18" charset="0"/>
              </a:rPr>
              <a:t>3.50, 65.0 and 0.230</a:t>
            </a:r>
            <a:r>
              <a:rPr lang="en-US" sz="1800" dirty="0" smtClean="0">
                <a:latin typeface="Times New Roman" pitchFamily="18" charset="0"/>
                <a:cs typeface="Times New Roman" pitchFamily="18" charset="0"/>
              </a:rPr>
              <a:t> have </a:t>
            </a:r>
            <a:r>
              <a:rPr lang="en-US" sz="1800" b="1" dirty="0" smtClean="0">
                <a:latin typeface="Times New Roman" pitchFamily="18" charset="0"/>
                <a:cs typeface="Times New Roman" pitchFamily="18" charset="0"/>
              </a:rPr>
              <a:t>three significant digits</a:t>
            </a:r>
            <a:r>
              <a:rPr lang="en-US" sz="1800" dirty="0" smtClean="0">
                <a:latin typeface="Times New Roman" pitchFamily="18" charset="0"/>
                <a:cs typeface="Times New Roman" pitchFamily="18" charset="0"/>
              </a:rPr>
              <a:t> each.</a:t>
            </a:r>
          </a:p>
        </p:txBody>
      </p:sp>
      <p:sp>
        <p:nvSpPr>
          <p:cNvPr id="18" name="Date Placeholder 17"/>
          <p:cNvSpPr>
            <a:spLocks noGrp="1"/>
          </p:cNvSpPr>
          <p:nvPr>
            <p:ph type="dt" sz="half" idx="10"/>
          </p:nvPr>
        </p:nvSpPr>
        <p:spPr/>
        <p:txBody>
          <a:bodyPr/>
          <a:lstStyle/>
          <a:p>
            <a:fld id="{31336AC4-08FA-43B6-BC1F-4DD4E68448CC}" type="datetime1">
              <a:rPr lang="en-US" smtClean="0">
                <a:solidFill>
                  <a:srgbClr val="00B050"/>
                </a:solidFill>
              </a:rPr>
              <a:pPr/>
              <a:t>2/26/2020</a:t>
            </a:fld>
            <a:endParaRPr lang="en-US" dirty="0">
              <a:solidFill>
                <a:srgbClr val="00B050"/>
              </a:solidFill>
            </a:endParaRPr>
          </a:p>
        </p:txBody>
      </p:sp>
      <p:sp>
        <p:nvSpPr>
          <p:cNvPr id="19" name="Slide Number Placeholder 18"/>
          <p:cNvSpPr>
            <a:spLocks noGrp="1"/>
          </p:cNvSpPr>
          <p:nvPr>
            <p:ph type="sldNum" sz="quarter" idx="12"/>
          </p:nvPr>
        </p:nvSpPr>
        <p:spPr/>
        <p:txBody>
          <a:bodyPr/>
          <a:lstStyle/>
          <a:p>
            <a:fld id="{8C9281A4-4C9D-4645-98E5-DC94BB779CF3}" type="slidenum">
              <a:rPr lang="en-US" smtClean="0">
                <a:solidFill>
                  <a:srgbClr val="00B050"/>
                </a:solidFill>
              </a:rPr>
              <a:pPr/>
              <a:t>2</a:t>
            </a:fld>
            <a:endParaRPr lang="en-US">
              <a:solidFill>
                <a:srgbClr val="00B050"/>
              </a:solidFill>
            </a:endParaRPr>
          </a:p>
        </p:txBody>
      </p:sp>
      <p:sp>
        <p:nvSpPr>
          <p:cNvPr id="20" name="Footer Placeholder 19"/>
          <p:cNvSpPr>
            <a:spLocks noGrp="1"/>
          </p:cNvSpPr>
          <p:nvPr>
            <p:ph type="ftr" sz="quarter" idx="11"/>
          </p:nvPr>
        </p:nvSpPr>
        <p:spPr/>
        <p:txBody>
          <a:bodyPr/>
          <a:lstStyle/>
          <a:p>
            <a:r>
              <a:rPr lang="en-US" smtClean="0">
                <a:solidFill>
                  <a:srgbClr val="00B050"/>
                </a:solidFill>
              </a:rPr>
              <a:t>Md. Golam Moazzam, Dept. of CSE, JU</a:t>
            </a:r>
            <a:endParaRPr lang="en-US">
              <a:solidFill>
                <a:srgbClr val="00B050"/>
              </a:solidFill>
            </a:endParaRPr>
          </a:p>
        </p:txBody>
      </p:sp>
      <p:pic>
        <p:nvPicPr>
          <p:cNvPr id="7" name="Picture 6" descr="JU Mon eps.tif"/>
          <p:cNvPicPr>
            <a:picLocks noChangeAspect="1"/>
          </p:cNvPicPr>
          <p:nvPr/>
        </p:nvPicPr>
        <p:blipFill>
          <a:blip r:embed="rId3" cstate="print"/>
          <a:stretch>
            <a:fillRect/>
          </a:stretch>
        </p:blipFill>
        <p:spPr>
          <a:xfrm>
            <a:off x="182880" y="137162"/>
            <a:ext cx="800213" cy="990598"/>
          </a:xfrm>
          <a:prstGeom prst="rect">
            <a:avLst/>
          </a:prstGeom>
        </p:spPr>
      </p:pic>
      <p:cxnSp>
        <p:nvCxnSpPr>
          <p:cNvPr id="9" name="Straight Connector 8"/>
          <p:cNvCxnSpPr/>
          <p:nvPr/>
        </p:nvCxnSpPr>
        <p:spPr>
          <a:xfrm>
            <a:off x="1143000" y="1143000"/>
            <a:ext cx="7010400" cy="0"/>
          </a:xfrm>
          <a:prstGeom prst="line">
            <a:avLst/>
          </a:prstGeom>
          <a:ln cmpd="sng"/>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 name="Title 14"/>
          <p:cNvSpPr>
            <a:spLocks noGrp="1"/>
          </p:cNvSpPr>
          <p:nvPr>
            <p:ph type="title" idx="4294967295"/>
          </p:nvPr>
        </p:nvSpPr>
        <p:spPr>
          <a:xfrm>
            <a:off x="1219200" y="350838"/>
            <a:ext cx="6934200" cy="792162"/>
          </a:xfrm>
          <a:prstGeom prst="rect">
            <a:avLst/>
          </a:prstGeom>
        </p:spPr>
        <p:txBody>
          <a:bodyPr/>
          <a:lstStyle/>
          <a:p>
            <a:r>
              <a:rPr lang="en-US" dirty="0" smtClean="0">
                <a:latin typeface="Times New Roman" pitchFamily="18" charset="0"/>
                <a:cs typeface="Times New Roman" pitchFamily="18" charset="0"/>
              </a:rPr>
              <a:t>Numerical Methods</a:t>
            </a:r>
            <a:endParaRPr lang="en-US" dirty="0">
              <a:latin typeface="Times New Roman" pitchFamily="18" charset="0"/>
              <a:cs typeface="Times New Roman" pitchFamily="18" charset="0"/>
            </a:endParaRPr>
          </a:p>
        </p:txBody>
      </p:sp>
      <p:sp>
        <p:nvSpPr>
          <p:cNvPr id="17" name="Content Placeholder 16"/>
          <p:cNvSpPr>
            <a:spLocks noGrp="1"/>
          </p:cNvSpPr>
          <p:nvPr>
            <p:ph sz="half" idx="4294967295"/>
          </p:nvPr>
        </p:nvSpPr>
        <p:spPr>
          <a:xfrm>
            <a:off x="533400" y="1371600"/>
            <a:ext cx="8229600" cy="4800600"/>
          </a:xfrm>
          <a:prstGeom prst="rect">
            <a:avLst/>
          </a:prstGeom>
        </p:spPr>
        <p:txBody>
          <a:bodyPr/>
          <a:lstStyle/>
          <a:p>
            <a:pPr>
              <a:buFont typeface="Wingdings" pitchFamily="2" charset="2"/>
              <a:buChar char="q"/>
            </a:pPr>
            <a:r>
              <a:rPr lang="en-US" sz="2000" b="1" dirty="0" smtClean="0">
                <a:latin typeface="Times New Roman" pitchFamily="18" charset="0"/>
                <a:cs typeface="Times New Roman" pitchFamily="18" charset="0"/>
              </a:rPr>
              <a:t>Significant Digits</a:t>
            </a:r>
            <a:endParaRPr lang="en-US" sz="2000" dirty="0" smtClean="0">
              <a:latin typeface="Times New Roman" pitchFamily="18" charset="0"/>
              <a:cs typeface="Times New Roman" pitchFamily="18" charset="0"/>
            </a:endParaRPr>
          </a:p>
          <a:p>
            <a:pPr lvl="1"/>
            <a:r>
              <a:rPr lang="en-US" sz="1800" dirty="0" smtClean="0">
                <a:latin typeface="Times New Roman" pitchFamily="18" charset="0"/>
                <a:cs typeface="Times New Roman" pitchFamily="18" charset="0"/>
              </a:rPr>
              <a:t>Zeros between the decimal point and preceding a non-zero digit are not significant.</a:t>
            </a:r>
          </a:p>
          <a:p>
            <a:pPr lvl="2">
              <a:buNone/>
            </a:pPr>
            <a:r>
              <a:rPr lang="en-US" sz="1800" dirty="0" smtClean="0">
                <a:latin typeface="Times New Roman" pitchFamily="18" charset="0"/>
                <a:cs typeface="Times New Roman" pitchFamily="18" charset="0"/>
              </a:rPr>
              <a:t>For example, the following numbers have </a:t>
            </a:r>
            <a:r>
              <a:rPr lang="en-US" sz="1800" b="1" dirty="0" smtClean="0">
                <a:latin typeface="Times New Roman" pitchFamily="18" charset="0"/>
                <a:cs typeface="Times New Roman" pitchFamily="18" charset="0"/>
              </a:rPr>
              <a:t>four significant digits</a:t>
            </a:r>
            <a:r>
              <a:rPr lang="en-US" sz="1800" dirty="0" smtClean="0">
                <a:latin typeface="Times New Roman" pitchFamily="18" charset="0"/>
                <a:cs typeface="Times New Roman" pitchFamily="18" charset="0"/>
              </a:rPr>
              <a:t>.</a:t>
            </a:r>
          </a:p>
          <a:p>
            <a:pPr lvl="2">
              <a:buNone/>
            </a:pPr>
            <a:r>
              <a:rPr lang="en-US" sz="1800" dirty="0" smtClean="0">
                <a:latin typeface="Times New Roman" pitchFamily="18" charset="0"/>
                <a:cs typeface="Times New Roman" pitchFamily="18" charset="0"/>
              </a:rPr>
              <a:t>0.0001234  (1234 x 10</a:t>
            </a:r>
            <a:r>
              <a:rPr lang="en-US" sz="1800" baseline="30000" dirty="0" smtClean="0">
                <a:latin typeface="Times New Roman" pitchFamily="18" charset="0"/>
                <a:cs typeface="Times New Roman" pitchFamily="18" charset="0"/>
              </a:rPr>
              <a:t>-7</a:t>
            </a:r>
            <a:r>
              <a:rPr lang="en-US" sz="1800" dirty="0" smtClean="0">
                <a:latin typeface="Times New Roman" pitchFamily="18" charset="0"/>
                <a:cs typeface="Times New Roman" pitchFamily="18" charset="0"/>
              </a:rPr>
              <a:t> )</a:t>
            </a:r>
          </a:p>
          <a:p>
            <a:pPr lvl="2">
              <a:buNone/>
            </a:pPr>
            <a:r>
              <a:rPr lang="en-US" sz="1800" dirty="0" smtClean="0">
                <a:latin typeface="Times New Roman" pitchFamily="18" charset="0"/>
                <a:cs typeface="Times New Roman" pitchFamily="18" charset="0"/>
              </a:rPr>
              <a:t>0.001234	(1234 x 10</a:t>
            </a:r>
            <a:r>
              <a:rPr lang="en-US" sz="1800" baseline="30000" dirty="0" smtClean="0">
                <a:latin typeface="Times New Roman" pitchFamily="18" charset="0"/>
                <a:cs typeface="Times New Roman" pitchFamily="18" charset="0"/>
              </a:rPr>
              <a:t>-6</a:t>
            </a:r>
            <a:r>
              <a:rPr lang="en-US" sz="1800" dirty="0" smtClean="0">
                <a:latin typeface="Times New Roman" pitchFamily="18" charset="0"/>
                <a:cs typeface="Times New Roman" pitchFamily="18" charset="0"/>
              </a:rPr>
              <a:t> )</a:t>
            </a:r>
          </a:p>
          <a:p>
            <a:pPr lvl="2">
              <a:buNone/>
            </a:pPr>
            <a:r>
              <a:rPr lang="en-US" sz="1800" dirty="0" smtClean="0">
                <a:latin typeface="Times New Roman" pitchFamily="18" charset="0"/>
                <a:cs typeface="Times New Roman" pitchFamily="18" charset="0"/>
              </a:rPr>
              <a:t>0.1234   (1234 x 10</a:t>
            </a:r>
            <a:r>
              <a:rPr lang="en-US" sz="1800" baseline="30000" dirty="0" smtClean="0">
                <a:latin typeface="Times New Roman" pitchFamily="18" charset="0"/>
                <a:cs typeface="Times New Roman" pitchFamily="18" charset="0"/>
              </a:rPr>
              <a:t>-5</a:t>
            </a:r>
            <a:r>
              <a:rPr lang="en-US" sz="1800" dirty="0" smtClean="0">
                <a:latin typeface="Times New Roman" pitchFamily="18" charset="0"/>
                <a:cs typeface="Times New Roman" pitchFamily="18" charset="0"/>
              </a:rPr>
              <a:t>)</a:t>
            </a:r>
          </a:p>
          <a:p>
            <a:pPr lvl="1"/>
            <a:r>
              <a:rPr lang="en-US" sz="1800" dirty="0" smtClean="0">
                <a:latin typeface="Times New Roman" pitchFamily="18" charset="0"/>
                <a:cs typeface="Times New Roman" pitchFamily="18" charset="0"/>
              </a:rPr>
              <a:t>When the decimal point is not written, trailing zeros are not considered to be significant. </a:t>
            </a:r>
          </a:p>
          <a:p>
            <a:pPr lvl="1">
              <a:buNone/>
            </a:pPr>
            <a:r>
              <a:rPr lang="en-US" sz="1800" dirty="0" smtClean="0">
                <a:latin typeface="Times New Roman" pitchFamily="18" charset="0"/>
                <a:cs typeface="Times New Roman" pitchFamily="18" charset="0"/>
              </a:rPr>
              <a:t>	For example, 4500 may be written as 45x10</a:t>
            </a:r>
            <a:r>
              <a:rPr lang="en-US" sz="1800" baseline="30000" dirty="0" smtClean="0">
                <a:latin typeface="Times New Roman" pitchFamily="18" charset="0"/>
                <a:cs typeface="Times New Roman" pitchFamily="18" charset="0"/>
              </a:rPr>
              <a:t>2</a:t>
            </a:r>
            <a:r>
              <a:rPr lang="en-US" sz="1800" dirty="0" smtClean="0">
                <a:latin typeface="Times New Roman" pitchFamily="18" charset="0"/>
                <a:cs typeface="Times New Roman" pitchFamily="18" charset="0"/>
              </a:rPr>
              <a:t> and contains only two significant digits. However, 4500.0 contain five significant digits. Further examples are:</a:t>
            </a:r>
          </a:p>
          <a:p>
            <a:pPr lvl="1">
              <a:buNone/>
            </a:pPr>
            <a:r>
              <a:rPr lang="en-US" sz="1800" dirty="0" smtClean="0">
                <a:latin typeface="Times New Roman" pitchFamily="18" charset="0"/>
                <a:cs typeface="Times New Roman" pitchFamily="18" charset="0"/>
              </a:rPr>
              <a:t>		7.56 x 10</a:t>
            </a:r>
            <a:r>
              <a:rPr lang="en-US" sz="1800" baseline="30000" dirty="0" smtClean="0">
                <a:latin typeface="Times New Roman" pitchFamily="18" charset="0"/>
                <a:cs typeface="Times New Roman" pitchFamily="18" charset="0"/>
              </a:rPr>
              <a:t>4</a:t>
            </a:r>
            <a:r>
              <a:rPr lang="en-US" sz="1800" dirty="0" smtClean="0">
                <a:latin typeface="Times New Roman" pitchFamily="18" charset="0"/>
                <a:cs typeface="Times New Roman" pitchFamily="18" charset="0"/>
              </a:rPr>
              <a:t> has three significant digits.</a:t>
            </a:r>
          </a:p>
          <a:p>
            <a:pPr lvl="1">
              <a:buNone/>
            </a:pPr>
            <a:r>
              <a:rPr lang="en-US" sz="1800" dirty="0" smtClean="0">
                <a:latin typeface="Times New Roman" pitchFamily="18" charset="0"/>
                <a:cs typeface="Times New Roman" pitchFamily="18" charset="0"/>
              </a:rPr>
              <a:t>		7.560 x 10</a:t>
            </a:r>
            <a:r>
              <a:rPr lang="en-US" sz="1800" baseline="30000" dirty="0" smtClean="0">
                <a:latin typeface="Times New Roman" pitchFamily="18" charset="0"/>
                <a:cs typeface="Times New Roman" pitchFamily="18" charset="0"/>
              </a:rPr>
              <a:t>4</a:t>
            </a:r>
            <a:r>
              <a:rPr lang="en-US" sz="1800" dirty="0" smtClean="0">
                <a:latin typeface="Times New Roman" pitchFamily="18" charset="0"/>
                <a:cs typeface="Times New Roman" pitchFamily="18" charset="0"/>
              </a:rPr>
              <a:t> has four significant digits.</a:t>
            </a:r>
          </a:p>
          <a:p>
            <a:pPr lvl="1">
              <a:buNone/>
            </a:pPr>
            <a:r>
              <a:rPr lang="en-US" sz="1800" dirty="0" smtClean="0">
                <a:latin typeface="Times New Roman" pitchFamily="18" charset="0"/>
                <a:cs typeface="Times New Roman" pitchFamily="18" charset="0"/>
              </a:rPr>
              <a:t>		7.5600 x 10</a:t>
            </a:r>
            <a:r>
              <a:rPr lang="en-US" sz="1800" baseline="30000" dirty="0" smtClean="0">
                <a:latin typeface="Times New Roman" pitchFamily="18" charset="0"/>
                <a:cs typeface="Times New Roman" pitchFamily="18" charset="0"/>
              </a:rPr>
              <a:t>4</a:t>
            </a:r>
            <a:r>
              <a:rPr lang="en-US" sz="1800" dirty="0" smtClean="0">
                <a:latin typeface="Times New Roman" pitchFamily="18" charset="0"/>
                <a:cs typeface="Times New Roman" pitchFamily="18" charset="0"/>
              </a:rPr>
              <a:t> has five significant digits.</a:t>
            </a:r>
          </a:p>
        </p:txBody>
      </p:sp>
      <p:sp>
        <p:nvSpPr>
          <p:cNvPr id="18" name="Date Placeholder 17"/>
          <p:cNvSpPr>
            <a:spLocks noGrp="1"/>
          </p:cNvSpPr>
          <p:nvPr>
            <p:ph type="dt" sz="half" idx="10"/>
          </p:nvPr>
        </p:nvSpPr>
        <p:spPr/>
        <p:txBody>
          <a:bodyPr/>
          <a:lstStyle/>
          <a:p>
            <a:fld id="{31336AC4-08FA-43B6-BC1F-4DD4E68448CC}" type="datetime1">
              <a:rPr lang="en-US" smtClean="0">
                <a:solidFill>
                  <a:srgbClr val="00B050"/>
                </a:solidFill>
              </a:rPr>
              <a:pPr/>
              <a:t>2/26/2020</a:t>
            </a:fld>
            <a:endParaRPr lang="en-US" dirty="0">
              <a:solidFill>
                <a:srgbClr val="00B050"/>
              </a:solidFill>
            </a:endParaRPr>
          </a:p>
        </p:txBody>
      </p:sp>
      <p:sp>
        <p:nvSpPr>
          <p:cNvPr id="19" name="Slide Number Placeholder 18"/>
          <p:cNvSpPr>
            <a:spLocks noGrp="1"/>
          </p:cNvSpPr>
          <p:nvPr>
            <p:ph type="sldNum" sz="quarter" idx="12"/>
          </p:nvPr>
        </p:nvSpPr>
        <p:spPr/>
        <p:txBody>
          <a:bodyPr/>
          <a:lstStyle/>
          <a:p>
            <a:fld id="{8C9281A4-4C9D-4645-98E5-DC94BB779CF3}" type="slidenum">
              <a:rPr lang="en-US" smtClean="0">
                <a:solidFill>
                  <a:srgbClr val="00B050"/>
                </a:solidFill>
              </a:rPr>
              <a:pPr/>
              <a:t>3</a:t>
            </a:fld>
            <a:endParaRPr lang="en-US">
              <a:solidFill>
                <a:srgbClr val="00B050"/>
              </a:solidFill>
            </a:endParaRPr>
          </a:p>
        </p:txBody>
      </p:sp>
      <p:sp>
        <p:nvSpPr>
          <p:cNvPr id="20" name="Footer Placeholder 19"/>
          <p:cNvSpPr>
            <a:spLocks noGrp="1"/>
          </p:cNvSpPr>
          <p:nvPr>
            <p:ph type="ftr" sz="quarter" idx="11"/>
          </p:nvPr>
        </p:nvSpPr>
        <p:spPr/>
        <p:txBody>
          <a:bodyPr/>
          <a:lstStyle/>
          <a:p>
            <a:r>
              <a:rPr lang="en-US" smtClean="0">
                <a:solidFill>
                  <a:srgbClr val="00B050"/>
                </a:solidFill>
              </a:rPr>
              <a:t>Md. Golam Moazzam, Dept. of CSE, JU</a:t>
            </a:r>
            <a:endParaRPr lang="en-US">
              <a:solidFill>
                <a:srgbClr val="00B050"/>
              </a:solidFill>
            </a:endParaRPr>
          </a:p>
        </p:txBody>
      </p:sp>
      <p:pic>
        <p:nvPicPr>
          <p:cNvPr id="7" name="Picture 6" descr="JU Mon eps.tif"/>
          <p:cNvPicPr>
            <a:picLocks noChangeAspect="1"/>
          </p:cNvPicPr>
          <p:nvPr/>
        </p:nvPicPr>
        <p:blipFill>
          <a:blip r:embed="rId3" cstate="print"/>
          <a:stretch>
            <a:fillRect/>
          </a:stretch>
        </p:blipFill>
        <p:spPr>
          <a:xfrm>
            <a:off x="182880" y="137162"/>
            <a:ext cx="800213" cy="990598"/>
          </a:xfrm>
          <a:prstGeom prst="rect">
            <a:avLst/>
          </a:prstGeom>
        </p:spPr>
      </p:pic>
      <p:cxnSp>
        <p:nvCxnSpPr>
          <p:cNvPr id="9" name="Straight Connector 8"/>
          <p:cNvCxnSpPr/>
          <p:nvPr/>
        </p:nvCxnSpPr>
        <p:spPr>
          <a:xfrm>
            <a:off x="1143000" y="1143000"/>
            <a:ext cx="7010400" cy="0"/>
          </a:xfrm>
          <a:prstGeom prst="line">
            <a:avLst/>
          </a:prstGeom>
          <a:ln cmpd="sng"/>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 name="Title 14"/>
          <p:cNvSpPr>
            <a:spLocks noGrp="1"/>
          </p:cNvSpPr>
          <p:nvPr>
            <p:ph type="title" idx="4294967295"/>
          </p:nvPr>
        </p:nvSpPr>
        <p:spPr>
          <a:xfrm>
            <a:off x="1219200" y="350838"/>
            <a:ext cx="6934200" cy="792162"/>
          </a:xfrm>
          <a:prstGeom prst="rect">
            <a:avLst/>
          </a:prstGeom>
        </p:spPr>
        <p:txBody>
          <a:bodyPr/>
          <a:lstStyle/>
          <a:p>
            <a:r>
              <a:rPr lang="en-US" dirty="0" smtClean="0">
                <a:latin typeface="Times New Roman" pitchFamily="18" charset="0"/>
                <a:cs typeface="Times New Roman" pitchFamily="18" charset="0"/>
              </a:rPr>
              <a:t>Numerical Methods</a:t>
            </a:r>
            <a:endParaRPr lang="en-US" dirty="0">
              <a:latin typeface="Times New Roman" pitchFamily="18" charset="0"/>
              <a:cs typeface="Times New Roman" pitchFamily="18" charset="0"/>
            </a:endParaRPr>
          </a:p>
        </p:txBody>
      </p:sp>
      <p:sp>
        <p:nvSpPr>
          <p:cNvPr id="17" name="Content Placeholder 16"/>
          <p:cNvSpPr>
            <a:spLocks noGrp="1"/>
          </p:cNvSpPr>
          <p:nvPr>
            <p:ph sz="half" idx="4294967295"/>
          </p:nvPr>
        </p:nvSpPr>
        <p:spPr>
          <a:xfrm>
            <a:off x="533400" y="1371600"/>
            <a:ext cx="8229600" cy="4800600"/>
          </a:xfrm>
          <a:prstGeom prst="rect">
            <a:avLst/>
          </a:prstGeom>
        </p:spPr>
        <p:txBody>
          <a:bodyPr/>
          <a:lstStyle/>
          <a:p>
            <a:pPr>
              <a:buFont typeface="Wingdings" pitchFamily="2" charset="2"/>
              <a:buChar char="q"/>
            </a:pPr>
            <a:r>
              <a:rPr lang="en-US" sz="2000" b="1" dirty="0" smtClean="0">
                <a:latin typeface="Times New Roman" pitchFamily="18" charset="0"/>
                <a:cs typeface="Times New Roman" pitchFamily="18" charset="0"/>
              </a:rPr>
              <a:t>Accuracy and Precision</a:t>
            </a:r>
            <a:endParaRPr lang="en-US" sz="2000" dirty="0" smtClean="0">
              <a:latin typeface="Times New Roman" pitchFamily="18" charset="0"/>
              <a:cs typeface="Times New Roman" pitchFamily="18" charset="0"/>
            </a:endParaRPr>
          </a:p>
          <a:p>
            <a:pPr lvl="1">
              <a:buNone/>
            </a:pPr>
            <a:r>
              <a:rPr lang="en-US" sz="1800" dirty="0" smtClean="0">
                <a:latin typeface="Times New Roman" pitchFamily="18" charset="0"/>
                <a:cs typeface="Times New Roman" pitchFamily="18" charset="0"/>
              </a:rPr>
              <a:t>The concept of </a:t>
            </a:r>
            <a:r>
              <a:rPr lang="en-US" sz="1800" i="1" dirty="0" smtClean="0">
                <a:latin typeface="Times New Roman" pitchFamily="18" charset="0"/>
                <a:cs typeface="Times New Roman" pitchFamily="18" charset="0"/>
              </a:rPr>
              <a:t>accuracy</a:t>
            </a:r>
            <a:r>
              <a:rPr lang="en-US" sz="1800" dirty="0" smtClean="0">
                <a:latin typeface="Times New Roman" pitchFamily="18" charset="0"/>
                <a:cs typeface="Times New Roman" pitchFamily="18" charset="0"/>
              </a:rPr>
              <a:t> and </a:t>
            </a:r>
            <a:r>
              <a:rPr lang="en-US" sz="1800" i="1" dirty="0" smtClean="0">
                <a:latin typeface="Times New Roman" pitchFamily="18" charset="0"/>
                <a:cs typeface="Times New Roman" pitchFamily="18" charset="0"/>
              </a:rPr>
              <a:t>precision</a:t>
            </a:r>
            <a:r>
              <a:rPr lang="en-US" sz="1800" dirty="0" smtClean="0">
                <a:latin typeface="Times New Roman" pitchFamily="18" charset="0"/>
                <a:cs typeface="Times New Roman" pitchFamily="18" charset="0"/>
              </a:rPr>
              <a:t> are closely related to significant digits. They are related as follows:</a:t>
            </a:r>
          </a:p>
          <a:p>
            <a:pPr lvl="1"/>
            <a:r>
              <a:rPr lang="en-US" sz="1800" b="1" dirty="0" smtClean="0">
                <a:latin typeface="Times New Roman" pitchFamily="18" charset="0"/>
                <a:cs typeface="Times New Roman" pitchFamily="18" charset="0"/>
              </a:rPr>
              <a:t>Accuracy</a:t>
            </a:r>
            <a:r>
              <a:rPr lang="en-US" sz="1800" dirty="0" smtClean="0">
                <a:latin typeface="Times New Roman" pitchFamily="18" charset="0"/>
                <a:cs typeface="Times New Roman" pitchFamily="18" charset="0"/>
              </a:rPr>
              <a:t> refers to the number of significant digits in a value. For example, the number 57.396 is accurate to five significant digits (</a:t>
            </a:r>
            <a:r>
              <a:rPr lang="en-US" sz="1800" dirty="0" err="1" smtClean="0">
                <a:latin typeface="Times New Roman" pitchFamily="18" charset="0"/>
                <a:cs typeface="Times New Roman" pitchFamily="18" charset="0"/>
              </a:rPr>
              <a:t>sd</a:t>
            </a:r>
            <a:r>
              <a:rPr lang="en-US" sz="1800" dirty="0" smtClean="0">
                <a:latin typeface="Times New Roman" pitchFamily="18" charset="0"/>
                <a:cs typeface="Times New Roman" pitchFamily="18" charset="0"/>
              </a:rPr>
              <a:t>).</a:t>
            </a:r>
          </a:p>
          <a:p>
            <a:pPr lvl="1"/>
            <a:r>
              <a:rPr lang="en-US" sz="1800" b="1" dirty="0" smtClean="0">
                <a:latin typeface="Times New Roman" pitchFamily="18" charset="0"/>
                <a:cs typeface="Times New Roman" pitchFamily="18" charset="0"/>
              </a:rPr>
              <a:t>Precision</a:t>
            </a:r>
            <a:r>
              <a:rPr lang="en-US" sz="1800" dirty="0" smtClean="0">
                <a:latin typeface="Times New Roman" pitchFamily="18" charset="0"/>
                <a:cs typeface="Times New Roman" pitchFamily="18" charset="0"/>
              </a:rPr>
              <a:t> refers to the number of decimal positions, i.e. the order of magnitude of the last digit in a value. For example, the number 57.396 has a precision of 0.001 or 10</a:t>
            </a:r>
            <a:r>
              <a:rPr lang="en-US" sz="1800" baseline="30000" dirty="0" smtClean="0">
                <a:latin typeface="Times New Roman" pitchFamily="18" charset="0"/>
                <a:cs typeface="Times New Roman" pitchFamily="18" charset="0"/>
              </a:rPr>
              <a:t>-3</a:t>
            </a:r>
            <a:r>
              <a:rPr lang="en-US" sz="1800" dirty="0" smtClean="0">
                <a:latin typeface="Times New Roman" pitchFamily="18" charset="0"/>
                <a:cs typeface="Times New Roman" pitchFamily="18" charset="0"/>
              </a:rPr>
              <a:t>.</a:t>
            </a:r>
          </a:p>
          <a:p>
            <a:pPr>
              <a:buNone/>
            </a:pPr>
            <a:r>
              <a:rPr lang="en-US" sz="1800" dirty="0" smtClean="0">
                <a:latin typeface="Times New Roman" pitchFamily="18" charset="0"/>
                <a:cs typeface="Times New Roman" pitchFamily="18" charset="0"/>
              </a:rPr>
              <a:t> </a:t>
            </a:r>
          </a:p>
          <a:p>
            <a:pPr>
              <a:buNone/>
            </a:pPr>
            <a:r>
              <a:rPr lang="en-US" sz="1800" b="1" dirty="0" smtClean="0">
                <a:latin typeface="Times New Roman" pitchFamily="18" charset="0"/>
                <a:cs typeface="Times New Roman" pitchFamily="18" charset="0"/>
              </a:rPr>
              <a:t>	Example 4.1:</a:t>
            </a:r>
            <a:r>
              <a:rPr lang="en-US" sz="1800" dirty="0" smtClean="0">
                <a:latin typeface="Times New Roman" pitchFamily="18" charset="0"/>
                <a:cs typeface="Times New Roman" pitchFamily="18" charset="0"/>
              </a:rPr>
              <a:t> Which of the following numbers has the greatest precision?</a:t>
            </a:r>
          </a:p>
          <a:p>
            <a:pPr>
              <a:buNone/>
            </a:pPr>
            <a:r>
              <a:rPr lang="en-US" sz="1800" dirty="0" smtClean="0">
                <a:latin typeface="Times New Roman" pitchFamily="18" charset="0"/>
                <a:cs typeface="Times New Roman" pitchFamily="18" charset="0"/>
              </a:rPr>
              <a:t>			(a) 4.3201 (b) 4.32 (c) 4.320106</a:t>
            </a:r>
          </a:p>
          <a:p>
            <a:pPr>
              <a:buNone/>
            </a:pPr>
            <a:r>
              <a:rPr lang="en-US" sz="1800" b="1" dirty="0" smtClean="0">
                <a:latin typeface="Times New Roman" pitchFamily="18" charset="0"/>
                <a:cs typeface="Times New Roman" pitchFamily="18" charset="0"/>
              </a:rPr>
              <a:t>	Answer:</a:t>
            </a:r>
            <a:r>
              <a:rPr lang="en-US" sz="1800" dirty="0" smtClean="0">
                <a:latin typeface="Times New Roman" pitchFamily="18" charset="0"/>
                <a:cs typeface="Times New Roman" pitchFamily="18" charset="0"/>
              </a:rPr>
              <a:t> 	(a) 4.3201 has a precision of 10</a:t>
            </a:r>
            <a:r>
              <a:rPr lang="en-US" sz="1800" baseline="30000" dirty="0" smtClean="0">
                <a:latin typeface="Times New Roman" pitchFamily="18" charset="0"/>
                <a:cs typeface="Times New Roman" pitchFamily="18" charset="0"/>
              </a:rPr>
              <a:t>-4</a:t>
            </a:r>
            <a:r>
              <a:rPr lang="en-US" sz="1800" dirty="0" smtClean="0">
                <a:latin typeface="Times New Roman" pitchFamily="18" charset="0"/>
                <a:cs typeface="Times New Roman" pitchFamily="18" charset="0"/>
              </a:rPr>
              <a:t>.</a:t>
            </a:r>
          </a:p>
          <a:p>
            <a:pPr>
              <a:buNone/>
            </a:pPr>
            <a:r>
              <a:rPr lang="en-US" sz="1800" dirty="0" smtClean="0">
                <a:latin typeface="Times New Roman" pitchFamily="18" charset="0"/>
                <a:cs typeface="Times New Roman" pitchFamily="18" charset="0"/>
              </a:rPr>
              <a:t>			(b) 4.32 has a precision of 10</a:t>
            </a:r>
            <a:r>
              <a:rPr lang="en-US" sz="1800" baseline="30000" dirty="0" smtClean="0">
                <a:latin typeface="Times New Roman" pitchFamily="18" charset="0"/>
                <a:cs typeface="Times New Roman" pitchFamily="18" charset="0"/>
              </a:rPr>
              <a:t>-2</a:t>
            </a:r>
            <a:r>
              <a:rPr lang="en-US" sz="1800" dirty="0" smtClean="0">
                <a:latin typeface="Times New Roman" pitchFamily="18" charset="0"/>
                <a:cs typeface="Times New Roman" pitchFamily="18" charset="0"/>
              </a:rPr>
              <a:t>.</a:t>
            </a:r>
          </a:p>
          <a:p>
            <a:pPr>
              <a:buNone/>
            </a:pPr>
            <a:r>
              <a:rPr lang="en-US" sz="1800" dirty="0" smtClean="0">
                <a:latin typeface="Times New Roman" pitchFamily="18" charset="0"/>
                <a:cs typeface="Times New Roman" pitchFamily="18" charset="0"/>
              </a:rPr>
              <a:t>			(c) 4.320106 has a precision of 10</a:t>
            </a:r>
            <a:r>
              <a:rPr lang="en-US" sz="1800" baseline="30000" dirty="0" smtClean="0">
                <a:latin typeface="Times New Roman" pitchFamily="18" charset="0"/>
                <a:cs typeface="Times New Roman" pitchFamily="18" charset="0"/>
              </a:rPr>
              <a:t>-6</a:t>
            </a:r>
            <a:r>
              <a:rPr lang="en-US" sz="1800" dirty="0" smtClean="0">
                <a:latin typeface="Times New Roman" pitchFamily="18" charset="0"/>
                <a:cs typeface="Times New Roman" pitchFamily="18" charset="0"/>
              </a:rPr>
              <a:t>.</a:t>
            </a:r>
          </a:p>
          <a:p>
            <a:pPr>
              <a:buNone/>
            </a:pPr>
            <a:r>
              <a:rPr lang="en-US" sz="1800" dirty="0" smtClean="0">
                <a:latin typeface="Times New Roman" pitchFamily="18" charset="0"/>
                <a:cs typeface="Times New Roman" pitchFamily="18" charset="0"/>
              </a:rPr>
              <a:t>			     The last number has the greatest precision</a:t>
            </a:r>
            <a:r>
              <a:rPr lang="en-US" sz="1800" dirty="0" smtClean="0">
                <a:latin typeface="Times New Roman" pitchFamily="18" charset="0"/>
                <a:cs typeface="Times New Roman" pitchFamily="18" charset="0"/>
              </a:rPr>
              <a:t>.</a:t>
            </a:r>
            <a:endParaRPr lang="en-US" sz="1800" dirty="0" smtClean="0">
              <a:latin typeface="Times New Roman" pitchFamily="18" charset="0"/>
              <a:cs typeface="Times New Roman" pitchFamily="18" charset="0"/>
            </a:endParaRPr>
          </a:p>
        </p:txBody>
      </p:sp>
      <p:sp>
        <p:nvSpPr>
          <p:cNvPr id="18" name="Date Placeholder 17"/>
          <p:cNvSpPr>
            <a:spLocks noGrp="1"/>
          </p:cNvSpPr>
          <p:nvPr>
            <p:ph type="dt" sz="half" idx="10"/>
          </p:nvPr>
        </p:nvSpPr>
        <p:spPr/>
        <p:txBody>
          <a:bodyPr/>
          <a:lstStyle/>
          <a:p>
            <a:fld id="{31336AC4-08FA-43B6-BC1F-4DD4E68448CC}" type="datetime1">
              <a:rPr lang="en-US" smtClean="0">
                <a:solidFill>
                  <a:srgbClr val="00B050"/>
                </a:solidFill>
              </a:rPr>
              <a:pPr/>
              <a:t>2/26/2020</a:t>
            </a:fld>
            <a:endParaRPr lang="en-US" dirty="0">
              <a:solidFill>
                <a:srgbClr val="00B050"/>
              </a:solidFill>
            </a:endParaRPr>
          </a:p>
        </p:txBody>
      </p:sp>
      <p:sp>
        <p:nvSpPr>
          <p:cNvPr id="19" name="Slide Number Placeholder 18"/>
          <p:cNvSpPr>
            <a:spLocks noGrp="1"/>
          </p:cNvSpPr>
          <p:nvPr>
            <p:ph type="sldNum" sz="quarter" idx="12"/>
          </p:nvPr>
        </p:nvSpPr>
        <p:spPr/>
        <p:txBody>
          <a:bodyPr/>
          <a:lstStyle/>
          <a:p>
            <a:fld id="{8C9281A4-4C9D-4645-98E5-DC94BB779CF3}" type="slidenum">
              <a:rPr lang="en-US" smtClean="0">
                <a:solidFill>
                  <a:srgbClr val="00B050"/>
                </a:solidFill>
              </a:rPr>
              <a:pPr/>
              <a:t>4</a:t>
            </a:fld>
            <a:endParaRPr lang="en-US">
              <a:solidFill>
                <a:srgbClr val="00B050"/>
              </a:solidFill>
            </a:endParaRPr>
          </a:p>
        </p:txBody>
      </p:sp>
      <p:sp>
        <p:nvSpPr>
          <p:cNvPr id="20" name="Footer Placeholder 19"/>
          <p:cNvSpPr>
            <a:spLocks noGrp="1"/>
          </p:cNvSpPr>
          <p:nvPr>
            <p:ph type="ftr" sz="quarter" idx="11"/>
          </p:nvPr>
        </p:nvSpPr>
        <p:spPr/>
        <p:txBody>
          <a:bodyPr/>
          <a:lstStyle/>
          <a:p>
            <a:r>
              <a:rPr lang="en-US" smtClean="0">
                <a:solidFill>
                  <a:srgbClr val="00B050"/>
                </a:solidFill>
              </a:rPr>
              <a:t>Md. Golam Moazzam, Dept. of CSE, JU</a:t>
            </a:r>
            <a:endParaRPr lang="en-US">
              <a:solidFill>
                <a:srgbClr val="00B050"/>
              </a:solidFill>
            </a:endParaRPr>
          </a:p>
        </p:txBody>
      </p:sp>
      <p:pic>
        <p:nvPicPr>
          <p:cNvPr id="7" name="Picture 6" descr="JU Mon eps.tif"/>
          <p:cNvPicPr>
            <a:picLocks noChangeAspect="1"/>
          </p:cNvPicPr>
          <p:nvPr/>
        </p:nvPicPr>
        <p:blipFill>
          <a:blip r:embed="rId3" cstate="print"/>
          <a:stretch>
            <a:fillRect/>
          </a:stretch>
        </p:blipFill>
        <p:spPr>
          <a:xfrm>
            <a:off x="182880" y="137162"/>
            <a:ext cx="800213" cy="990598"/>
          </a:xfrm>
          <a:prstGeom prst="rect">
            <a:avLst/>
          </a:prstGeom>
        </p:spPr>
      </p:pic>
      <p:cxnSp>
        <p:nvCxnSpPr>
          <p:cNvPr id="9" name="Straight Connector 8"/>
          <p:cNvCxnSpPr/>
          <p:nvPr/>
        </p:nvCxnSpPr>
        <p:spPr>
          <a:xfrm>
            <a:off x="1143000" y="1143000"/>
            <a:ext cx="7010400" cy="0"/>
          </a:xfrm>
          <a:prstGeom prst="line">
            <a:avLst/>
          </a:prstGeom>
          <a:ln cmpd="sng"/>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 name="Title 14"/>
          <p:cNvSpPr>
            <a:spLocks noGrp="1"/>
          </p:cNvSpPr>
          <p:nvPr>
            <p:ph type="title" idx="4294967295"/>
          </p:nvPr>
        </p:nvSpPr>
        <p:spPr>
          <a:xfrm>
            <a:off x="1219200" y="350838"/>
            <a:ext cx="6934200" cy="792162"/>
          </a:xfrm>
          <a:prstGeom prst="rect">
            <a:avLst/>
          </a:prstGeom>
        </p:spPr>
        <p:txBody>
          <a:bodyPr/>
          <a:lstStyle/>
          <a:p>
            <a:r>
              <a:rPr lang="en-US" dirty="0" smtClean="0">
                <a:latin typeface="Times New Roman" pitchFamily="18" charset="0"/>
                <a:cs typeface="Times New Roman" pitchFamily="18" charset="0"/>
              </a:rPr>
              <a:t>Numerical Methods</a:t>
            </a:r>
            <a:endParaRPr lang="en-US" dirty="0">
              <a:latin typeface="Times New Roman" pitchFamily="18" charset="0"/>
              <a:cs typeface="Times New Roman" pitchFamily="18" charset="0"/>
            </a:endParaRPr>
          </a:p>
        </p:txBody>
      </p:sp>
      <p:sp>
        <p:nvSpPr>
          <p:cNvPr id="17" name="Content Placeholder 16"/>
          <p:cNvSpPr>
            <a:spLocks noGrp="1"/>
          </p:cNvSpPr>
          <p:nvPr>
            <p:ph sz="half" idx="4294967295"/>
          </p:nvPr>
        </p:nvSpPr>
        <p:spPr>
          <a:xfrm>
            <a:off x="533400" y="1371600"/>
            <a:ext cx="8229600" cy="4800600"/>
          </a:xfrm>
          <a:prstGeom prst="rect">
            <a:avLst/>
          </a:prstGeom>
        </p:spPr>
        <p:txBody>
          <a:bodyPr/>
          <a:lstStyle/>
          <a:p>
            <a:pPr>
              <a:buFont typeface="Wingdings" pitchFamily="2" charset="2"/>
              <a:buChar char="q"/>
            </a:pPr>
            <a:r>
              <a:rPr lang="en-US" sz="2000" b="1" dirty="0" smtClean="0">
                <a:latin typeface="Times New Roman" pitchFamily="18" charset="0"/>
                <a:cs typeface="Times New Roman" pitchFamily="18" charset="0"/>
              </a:rPr>
              <a:t>Accuracy and Precision</a:t>
            </a:r>
            <a:endParaRPr lang="en-US" sz="2000" dirty="0" smtClean="0">
              <a:latin typeface="Times New Roman" pitchFamily="18" charset="0"/>
              <a:cs typeface="Times New Roman" pitchFamily="18" charset="0"/>
            </a:endParaRPr>
          </a:p>
          <a:p>
            <a:pPr>
              <a:buNone/>
            </a:pPr>
            <a:r>
              <a:rPr lang="en-US" sz="2000" b="1" dirty="0" smtClean="0">
                <a:latin typeface="Times New Roman" pitchFamily="18" charset="0"/>
                <a:cs typeface="Times New Roman" pitchFamily="18" charset="0"/>
              </a:rPr>
              <a:t>	Example </a:t>
            </a:r>
            <a:r>
              <a:rPr lang="en-US" sz="2000" b="1" dirty="0" smtClean="0">
                <a:latin typeface="Times New Roman" pitchFamily="18" charset="0"/>
                <a:cs typeface="Times New Roman" pitchFamily="18" charset="0"/>
              </a:rPr>
              <a:t>4.2:</a:t>
            </a:r>
            <a:r>
              <a:rPr lang="en-US" sz="2000" dirty="0" smtClean="0">
                <a:latin typeface="Times New Roman" pitchFamily="18" charset="0"/>
                <a:cs typeface="Times New Roman" pitchFamily="18" charset="0"/>
              </a:rPr>
              <a:t> What is the accuracy of the following numbers?</a:t>
            </a:r>
          </a:p>
          <a:p>
            <a:pPr>
              <a:buNone/>
            </a:pPr>
            <a:r>
              <a:rPr lang="en-US" sz="2000" b="1" dirty="0" smtClean="0">
                <a:latin typeface="Times New Roman" pitchFamily="18" charset="0"/>
                <a:cs typeface="Times New Roman" pitchFamily="18" charset="0"/>
              </a:rPr>
              <a:t>	(</a:t>
            </a:r>
            <a:r>
              <a:rPr lang="en-US" sz="2000" b="1" dirty="0" smtClean="0">
                <a:latin typeface="Times New Roman" pitchFamily="18" charset="0"/>
                <a:cs typeface="Times New Roman" pitchFamily="18" charset="0"/>
              </a:rPr>
              <a:t>a)</a:t>
            </a:r>
            <a:r>
              <a:rPr lang="en-US" sz="2000" dirty="0" smtClean="0">
                <a:latin typeface="Times New Roman" pitchFamily="18" charset="0"/>
                <a:cs typeface="Times New Roman" pitchFamily="18" charset="0"/>
              </a:rPr>
              <a:t> 95.763 </a:t>
            </a:r>
            <a:r>
              <a:rPr lang="en-US" sz="2000" b="1" dirty="0" smtClean="0">
                <a:latin typeface="Times New Roman" pitchFamily="18" charset="0"/>
                <a:cs typeface="Times New Roman" pitchFamily="18" charset="0"/>
              </a:rPr>
              <a:t>(b)</a:t>
            </a:r>
            <a:r>
              <a:rPr lang="en-US" sz="2000" dirty="0" smtClean="0">
                <a:latin typeface="Times New Roman" pitchFamily="18" charset="0"/>
                <a:cs typeface="Times New Roman" pitchFamily="18" charset="0"/>
              </a:rPr>
              <a:t> 0.008472 </a:t>
            </a:r>
            <a:r>
              <a:rPr lang="en-US" sz="2000" b="1" dirty="0" smtClean="0">
                <a:latin typeface="Times New Roman" pitchFamily="18" charset="0"/>
                <a:cs typeface="Times New Roman" pitchFamily="18" charset="0"/>
              </a:rPr>
              <a:t>(c)</a:t>
            </a:r>
            <a:r>
              <a:rPr lang="en-US" sz="2000" dirty="0" smtClean="0">
                <a:latin typeface="Times New Roman" pitchFamily="18" charset="0"/>
                <a:cs typeface="Times New Roman" pitchFamily="18" charset="0"/>
              </a:rPr>
              <a:t> 0.0456000 </a:t>
            </a:r>
            <a:r>
              <a:rPr lang="en-US" sz="2000" b="1" dirty="0" smtClean="0">
                <a:latin typeface="Times New Roman" pitchFamily="18" charset="0"/>
                <a:cs typeface="Times New Roman" pitchFamily="18" charset="0"/>
              </a:rPr>
              <a:t>(d)</a:t>
            </a:r>
            <a:r>
              <a:rPr lang="en-US" sz="2000" dirty="0" smtClean="0">
                <a:latin typeface="Times New Roman" pitchFamily="18" charset="0"/>
                <a:cs typeface="Times New Roman" pitchFamily="18" charset="0"/>
              </a:rPr>
              <a:t> 36 </a:t>
            </a:r>
            <a:r>
              <a:rPr lang="en-US" sz="2000" b="1" dirty="0" smtClean="0">
                <a:latin typeface="Times New Roman" pitchFamily="18" charset="0"/>
                <a:cs typeface="Times New Roman" pitchFamily="18" charset="0"/>
              </a:rPr>
              <a:t>(e)</a:t>
            </a:r>
            <a:r>
              <a:rPr lang="en-US" sz="2000" dirty="0" smtClean="0">
                <a:latin typeface="Times New Roman" pitchFamily="18" charset="0"/>
                <a:cs typeface="Times New Roman" pitchFamily="18" charset="0"/>
              </a:rPr>
              <a:t> 3600 </a:t>
            </a:r>
            <a:r>
              <a:rPr lang="en-US" sz="2000" b="1" dirty="0" smtClean="0">
                <a:latin typeface="Times New Roman" pitchFamily="18" charset="0"/>
                <a:cs typeface="Times New Roman" pitchFamily="18" charset="0"/>
              </a:rPr>
              <a:t>(f)</a:t>
            </a:r>
            <a:r>
              <a:rPr lang="en-US" sz="2000" dirty="0" smtClean="0">
                <a:latin typeface="Times New Roman" pitchFamily="18" charset="0"/>
                <a:cs typeface="Times New Roman" pitchFamily="18" charset="0"/>
              </a:rPr>
              <a:t> 3600.00</a:t>
            </a:r>
          </a:p>
          <a:p>
            <a:pPr>
              <a:buNone/>
            </a:pPr>
            <a:r>
              <a:rPr lang="en-US" sz="2000" dirty="0" smtClean="0">
                <a:latin typeface="Times New Roman" pitchFamily="18" charset="0"/>
                <a:cs typeface="Times New Roman" pitchFamily="18" charset="0"/>
              </a:rPr>
              <a:t> </a:t>
            </a:r>
          </a:p>
          <a:p>
            <a:pPr>
              <a:buNone/>
            </a:pPr>
            <a:r>
              <a:rPr lang="en-US" sz="2000" b="1" dirty="0" smtClean="0">
                <a:latin typeface="Times New Roman" pitchFamily="18" charset="0"/>
                <a:cs typeface="Times New Roman" pitchFamily="18" charset="0"/>
              </a:rPr>
              <a:t>	Answer</a:t>
            </a:r>
            <a:r>
              <a:rPr lang="en-US" sz="2000" b="1" dirty="0" smtClean="0">
                <a:latin typeface="Times New Roman" pitchFamily="18" charset="0"/>
                <a:cs typeface="Times New Roman" pitchFamily="18" charset="0"/>
              </a:rPr>
              <a:t>:</a:t>
            </a:r>
            <a:r>
              <a:rPr lang="en-US" sz="2000" dirty="0" smtClean="0">
                <a:latin typeface="Times New Roman" pitchFamily="18" charset="0"/>
                <a:cs typeface="Times New Roman" pitchFamily="18" charset="0"/>
              </a:rPr>
              <a:t> 	(a) This has five significant digits (</a:t>
            </a:r>
            <a:r>
              <a:rPr lang="en-US" sz="2000" dirty="0" err="1" smtClean="0">
                <a:latin typeface="Times New Roman" pitchFamily="18" charset="0"/>
                <a:cs typeface="Times New Roman" pitchFamily="18" charset="0"/>
              </a:rPr>
              <a:t>sd</a:t>
            </a:r>
            <a:r>
              <a:rPr lang="en-US" sz="2000" dirty="0" smtClean="0">
                <a:latin typeface="Times New Roman" pitchFamily="18" charset="0"/>
                <a:cs typeface="Times New Roman" pitchFamily="18" charset="0"/>
              </a:rPr>
              <a:t>).</a:t>
            </a:r>
          </a:p>
          <a:p>
            <a:pPr>
              <a:buNone/>
            </a:pPr>
            <a:r>
              <a:rPr lang="en-US" sz="2000"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b) This has four sd. The leading or higher order zeros are only place holders.</a:t>
            </a:r>
          </a:p>
          <a:p>
            <a:pPr>
              <a:buNone/>
            </a:pPr>
            <a:r>
              <a:rPr lang="en-US" sz="2000"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c) This has six sd.</a:t>
            </a:r>
          </a:p>
          <a:p>
            <a:pPr>
              <a:buNone/>
            </a:pPr>
            <a:r>
              <a:rPr lang="en-US" sz="2000"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d) This has two sd.</a:t>
            </a:r>
          </a:p>
          <a:p>
            <a:pPr>
              <a:buNone/>
            </a:pPr>
            <a:r>
              <a:rPr lang="en-US" sz="2000"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e) This has two sd.</a:t>
            </a:r>
          </a:p>
          <a:p>
            <a:pPr>
              <a:buNone/>
            </a:pPr>
            <a:r>
              <a:rPr lang="en-US" sz="2000"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f) This has six sd. The zeros were made significant by writing .00 after 3600</a:t>
            </a:r>
            <a:r>
              <a:rPr lang="en-US" sz="2000" dirty="0" smtClean="0">
                <a:latin typeface="Times New Roman" pitchFamily="18" charset="0"/>
                <a:cs typeface="Times New Roman" pitchFamily="18" charset="0"/>
              </a:rPr>
              <a:t>.</a:t>
            </a:r>
            <a:endParaRPr lang="en-US" sz="2000" dirty="0" smtClean="0">
              <a:latin typeface="Times New Roman" pitchFamily="18" charset="0"/>
              <a:cs typeface="Times New Roman" pitchFamily="18" charset="0"/>
            </a:endParaRPr>
          </a:p>
        </p:txBody>
      </p:sp>
      <p:sp>
        <p:nvSpPr>
          <p:cNvPr id="18" name="Date Placeholder 17"/>
          <p:cNvSpPr>
            <a:spLocks noGrp="1"/>
          </p:cNvSpPr>
          <p:nvPr>
            <p:ph type="dt" sz="half" idx="10"/>
          </p:nvPr>
        </p:nvSpPr>
        <p:spPr/>
        <p:txBody>
          <a:bodyPr/>
          <a:lstStyle/>
          <a:p>
            <a:fld id="{31336AC4-08FA-43B6-BC1F-4DD4E68448CC}" type="datetime1">
              <a:rPr lang="en-US" smtClean="0">
                <a:solidFill>
                  <a:srgbClr val="00B050"/>
                </a:solidFill>
              </a:rPr>
              <a:pPr/>
              <a:t>2/26/2020</a:t>
            </a:fld>
            <a:endParaRPr lang="en-US" dirty="0">
              <a:solidFill>
                <a:srgbClr val="00B050"/>
              </a:solidFill>
            </a:endParaRPr>
          </a:p>
        </p:txBody>
      </p:sp>
      <p:sp>
        <p:nvSpPr>
          <p:cNvPr id="19" name="Slide Number Placeholder 18"/>
          <p:cNvSpPr>
            <a:spLocks noGrp="1"/>
          </p:cNvSpPr>
          <p:nvPr>
            <p:ph type="sldNum" sz="quarter" idx="12"/>
          </p:nvPr>
        </p:nvSpPr>
        <p:spPr/>
        <p:txBody>
          <a:bodyPr/>
          <a:lstStyle/>
          <a:p>
            <a:fld id="{8C9281A4-4C9D-4645-98E5-DC94BB779CF3}" type="slidenum">
              <a:rPr lang="en-US" smtClean="0">
                <a:solidFill>
                  <a:srgbClr val="00B050"/>
                </a:solidFill>
              </a:rPr>
              <a:pPr/>
              <a:t>5</a:t>
            </a:fld>
            <a:endParaRPr lang="en-US">
              <a:solidFill>
                <a:srgbClr val="00B050"/>
              </a:solidFill>
            </a:endParaRPr>
          </a:p>
        </p:txBody>
      </p:sp>
      <p:sp>
        <p:nvSpPr>
          <p:cNvPr id="20" name="Footer Placeholder 19"/>
          <p:cNvSpPr>
            <a:spLocks noGrp="1"/>
          </p:cNvSpPr>
          <p:nvPr>
            <p:ph type="ftr" sz="quarter" idx="11"/>
          </p:nvPr>
        </p:nvSpPr>
        <p:spPr/>
        <p:txBody>
          <a:bodyPr/>
          <a:lstStyle/>
          <a:p>
            <a:r>
              <a:rPr lang="en-US" smtClean="0">
                <a:solidFill>
                  <a:srgbClr val="00B050"/>
                </a:solidFill>
              </a:rPr>
              <a:t>Md. Golam Moazzam, Dept. of CSE, JU</a:t>
            </a:r>
            <a:endParaRPr lang="en-US">
              <a:solidFill>
                <a:srgbClr val="00B050"/>
              </a:solidFill>
            </a:endParaRPr>
          </a:p>
        </p:txBody>
      </p:sp>
      <p:pic>
        <p:nvPicPr>
          <p:cNvPr id="7" name="Picture 6" descr="JU Mon eps.tif"/>
          <p:cNvPicPr>
            <a:picLocks noChangeAspect="1"/>
          </p:cNvPicPr>
          <p:nvPr/>
        </p:nvPicPr>
        <p:blipFill>
          <a:blip r:embed="rId3" cstate="print"/>
          <a:stretch>
            <a:fillRect/>
          </a:stretch>
        </p:blipFill>
        <p:spPr>
          <a:xfrm>
            <a:off x="182880" y="137162"/>
            <a:ext cx="800213" cy="990598"/>
          </a:xfrm>
          <a:prstGeom prst="rect">
            <a:avLst/>
          </a:prstGeom>
        </p:spPr>
      </p:pic>
      <p:cxnSp>
        <p:nvCxnSpPr>
          <p:cNvPr id="9" name="Straight Connector 8"/>
          <p:cNvCxnSpPr/>
          <p:nvPr/>
        </p:nvCxnSpPr>
        <p:spPr>
          <a:xfrm>
            <a:off x="1143000" y="1143000"/>
            <a:ext cx="7010400" cy="0"/>
          </a:xfrm>
          <a:prstGeom prst="line">
            <a:avLst/>
          </a:prstGeom>
          <a:ln cmpd="sng"/>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 name="Title 14"/>
          <p:cNvSpPr>
            <a:spLocks noGrp="1"/>
          </p:cNvSpPr>
          <p:nvPr>
            <p:ph type="title" idx="4294967295"/>
          </p:nvPr>
        </p:nvSpPr>
        <p:spPr>
          <a:xfrm>
            <a:off x="1219200" y="350838"/>
            <a:ext cx="6934200" cy="792162"/>
          </a:xfrm>
          <a:prstGeom prst="rect">
            <a:avLst/>
          </a:prstGeom>
        </p:spPr>
        <p:txBody>
          <a:bodyPr/>
          <a:lstStyle/>
          <a:p>
            <a:r>
              <a:rPr lang="en-US" dirty="0" smtClean="0">
                <a:latin typeface="Times New Roman" pitchFamily="18" charset="0"/>
                <a:cs typeface="Times New Roman" pitchFamily="18" charset="0"/>
              </a:rPr>
              <a:t>Numerical Methods</a:t>
            </a:r>
            <a:endParaRPr lang="en-US" dirty="0">
              <a:latin typeface="Times New Roman" pitchFamily="18" charset="0"/>
              <a:cs typeface="Times New Roman" pitchFamily="18" charset="0"/>
            </a:endParaRPr>
          </a:p>
        </p:txBody>
      </p:sp>
      <p:sp>
        <p:nvSpPr>
          <p:cNvPr id="17" name="Content Placeholder 16"/>
          <p:cNvSpPr>
            <a:spLocks noGrp="1"/>
          </p:cNvSpPr>
          <p:nvPr>
            <p:ph sz="half" idx="4294967295"/>
          </p:nvPr>
        </p:nvSpPr>
        <p:spPr>
          <a:xfrm>
            <a:off x="533400" y="1371600"/>
            <a:ext cx="8229600" cy="4800600"/>
          </a:xfrm>
          <a:prstGeom prst="rect">
            <a:avLst/>
          </a:prstGeom>
        </p:spPr>
        <p:txBody>
          <a:bodyPr/>
          <a:lstStyle/>
          <a:p>
            <a:pPr>
              <a:buFont typeface="Wingdings" pitchFamily="2" charset="2"/>
              <a:buChar char="q"/>
            </a:pPr>
            <a:r>
              <a:rPr lang="en-US" sz="2000" b="1" dirty="0" smtClean="0">
                <a:latin typeface="Times New Roman" pitchFamily="18" charset="0"/>
                <a:cs typeface="Times New Roman" pitchFamily="18" charset="0"/>
              </a:rPr>
              <a:t>Approximations </a:t>
            </a:r>
            <a:r>
              <a:rPr lang="en-US" sz="2000" b="1" dirty="0" smtClean="0">
                <a:latin typeface="Times New Roman" pitchFamily="18" charset="0"/>
                <a:cs typeface="Times New Roman" pitchFamily="18" charset="0"/>
              </a:rPr>
              <a:t>and Errors in Computing</a:t>
            </a:r>
            <a:endParaRPr lang="en-US" sz="2000" dirty="0" smtClean="0">
              <a:latin typeface="Times New Roman" pitchFamily="18" charset="0"/>
              <a:cs typeface="Times New Roman" pitchFamily="18" charset="0"/>
            </a:endParaRPr>
          </a:p>
          <a:p>
            <a:pPr lvl="1"/>
            <a:r>
              <a:rPr lang="en-US" sz="1800" dirty="0" smtClean="0">
                <a:latin typeface="Times New Roman" pitchFamily="18" charset="0"/>
                <a:cs typeface="Times New Roman" pitchFamily="18" charset="0"/>
              </a:rPr>
              <a:t>Approximations </a:t>
            </a:r>
            <a:r>
              <a:rPr lang="en-US" sz="1800" dirty="0" smtClean="0">
                <a:latin typeface="Times New Roman" pitchFamily="18" charset="0"/>
                <a:cs typeface="Times New Roman" pitchFamily="18" charset="0"/>
              </a:rPr>
              <a:t>and errors are an integral part of human life. They are everywhere and unavoidable.</a:t>
            </a:r>
          </a:p>
          <a:p>
            <a:pPr lvl="1"/>
            <a:r>
              <a:rPr lang="en-US" sz="1800" dirty="0" smtClean="0">
                <a:latin typeface="Times New Roman" pitchFamily="18" charset="0"/>
                <a:cs typeface="Times New Roman" pitchFamily="18" charset="0"/>
              </a:rPr>
              <a:t>Errors come in a variety of forms and sizes in numerical methods. Some are avoidable, some are not. For example, data conversion and round-off errors cannot be avoided, but a human error can be eliminated. So it is necessary to know how errors arise and how they grow during the numerical process and how they affect the accuracy of the solution.</a:t>
            </a:r>
          </a:p>
          <a:p>
            <a:pPr lvl="1"/>
            <a:r>
              <a:rPr lang="en-US" sz="1800" dirty="0" smtClean="0">
                <a:latin typeface="Times New Roman" pitchFamily="18" charset="0"/>
                <a:cs typeface="Times New Roman" pitchFamily="18" charset="0"/>
              </a:rPr>
              <a:t>A number of different types of errors arise during the process of numerical computing. All these errors contribute to the total error in the final result. Taxonomy of errors encountered in a numerical process is given below.</a:t>
            </a:r>
            <a:endParaRPr lang="en-US" sz="1800" dirty="0" smtClean="0">
              <a:latin typeface="Times New Roman" pitchFamily="18" charset="0"/>
              <a:cs typeface="Times New Roman" pitchFamily="18" charset="0"/>
            </a:endParaRPr>
          </a:p>
        </p:txBody>
      </p:sp>
      <p:sp>
        <p:nvSpPr>
          <p:cNvPr id="18" name="Date Placeholder 17"/>
          <p:cNvSpPr>
            <a:spLocks noGrp="1"/>
          </p:cNvSpPr>
          <p:nvPr>
            <p:ph type="dt" sz="half" idx="10"/>
          </p:nvPr>
        </p:nvSpPr>
        <p:spPr/>
        <p:txBody>
          <a:bodyPr/>
          <a:lstStyle/>
          <a:p>
            <a:fld id="{31336AC4-08FA-43B6-BC1F-4DD4E68448CC}" type="datetime1">
              <a:rPr lang="en-US" smtClean="0">
                <a:solidFill>
                  <a:srgbClr val="00B050"/>
                </a:solidFill>
              </a:rPr>
              <a:pPr/>
              <a:t>2/26/2020</a:t>
            </a:fld>
            <a:endParaRPr lang="en-US" dirty="0">
              <a:solidFill>
                <a:srgbClr val="00B050"/>
              </a:solidFill>
            </a:endParaRPr>
          </a:p>
        </p:txBody>
      </p:sp>
      <p:sp>
        <p:nvSpPr>
          <p:cNvPr id="19" name="Slide Number Placeholder 18"/>
          <p:cNvSpPr>
            <a:spLocks noGrp="1"/>
          </p:cNvSpPr>
          <p:nvPr>
            <p:ph type="sldNum" sz="quarter" idx="12"/>
          </p:nvPr>
        </p:nvSpPr>
        <p:spPr/>
        <p:txBody>
          <a:bodyPr/>
          <a:lstStyle/>
          <a:p>
            <a:fld id="{8C9281A4-4C9D-4645-98E5-DC94BB779CF3}" type="slidenum">
              <a:rPr lang="en-US" smtClean="0">
                <a:solidFill>
                  <a:srgbClr val="00B050"/>
                </a:solidFill>
              </a:rPr>
              <a:pPr/>
              <a:t>6</a:t>
            </a:fld>
            <a:endParaRPr lang="en-US">
              <a:solidFill>
                <a:srgbClr val="00B050"/>
              </a:solidFill>
            </a:endParaRPr>
          </a:p>
        </p:txBody>
      </p:sp>
      <p:sp>
        <p:nvSpPr>
          <p:cNvPr id="20" name="Footer Placeholder 19"/>
          <p:cNvSpPr>
            <a:spLocks noGrp="1"/>
          </p:cNvSpPr>
          <p:nvPr>
            <p:ph type="ftr" sz="quarter" idx="11"/>
          </p:nvPr>
        </p:nvSpPr>
        <p:spPr/>
        <p:txBody>
          <a:bodyPr/>
          <a:lstStyle/>
          <a:p>
            <a:r>
              <a:rPr lang="en-US" smtClean="0">
                <a:solidFill>
                  <a:srgbClr val="00B050"/>
                </a:solidFill>
              </a:rPr>
              <a:t>Md. Golam Moazzam, Dept. of CSE, JU</a:t>
            </a:r>
            <a:endParaRPr lang="en-US">
              <a:solidFill>
                <a:srgbClr val="00B050"/>
              </a:solidFill>
            </a:endParaRPr>
          </a:p>
        </p:txBody>
      </p:sp>
      <p:pic>
        <p:nvPicPr>
          <p:cNvPr id="7" name="Picture 6" descr="JU Mon eps.tif"/>
          <p:cNvPicPr>
            <a:picLocks noChangeAspect="1"/>
          </p:cNvPicPr>
          <p:nvPr/>
        </p:nvPicPr>
        <p:blipFill>
          <a:blip r:embed="rId3" cstate="print"/>
          <a:stretch>
            <a:fillRect/>
          </a:stretch>
        </p:blipFill>
        <p:spPr>
          <a:xfrm>
            <a:off x="182880" y="137162"/>
            <a:ext cx="800213" cy="990598"/>
          </a:xfrm>
          <a:prstGeom prst="rect">
            <a:avLst/>
          </a:prstGeom>
        </p:spPr>
      </p:pic>
      <p:cxnSp>
        <p:nvCxnSpPr>
          <p:cNvPr id="9" name="Straight Connector 8"/>
          <p:cNvCxnSpPr/>
          <p:nvPr/>
        </p:nvCxnSpPr>
        <p:spPr>
          <a:xfrm>
            <a:off x="1143000" y="1143000"/>
            <a:ext cx="7010400" cy="0"/>
          </a:xfrm>
          <a:prstGeom prst="line">
            <a:avLst/>
          </a:prstGeom>
          <a:ln cmpd="sng"/>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 name="Title 14"/>
          <p:cNvSpPr>
            <a:spLocks noGrp="1"/>
          </p:cNvSpPr>
          <p:nvPr>
            <p:ph type="title" idx="4294967295"/>
          </p:nvPr>
        </p:nvSpPr>
        <p:spPr>
          <a:xfrm>
            <a:off x="1219200" y="350838"/>
            <a:ext cx="6934200" cy="792162"/>
          </a:xfrm>
          <a:prstGeom prst="rect">
            <a:avLst/>
          </a:prstGeom>
        </p:spPr>
        <p:txBody>
          <a:bodyPr/>
          <a:lstStyle/>
          <a:p>
            <a:r>
              <a:rPr lang="en-US" dirty="0" smtClean="0">
                <a:latin typeface="Times New Roman" pitchFamily="18" charset="0"/>
                <a:cs typeface="Times New Roman" pitchFamily="18" charset="0"/>
              </a:rPr>
              <a:t>Numerical Methods</a:t>
            </a:r>
            <a:endParaRPr lang="en-US" dirty="0">
              <a:latin typeface="Times New Roman" pitchFamily="18" charset="0"/>
              <a:cs typeface="Times New Roman" pitchFamily="18" charset="0"/>
            </a:endParaRPr>
          </a:p>
        </p:txBody>
      </p:sp>
      <p:sp>
        <p:nvSpPr>
          <p:cNvPr id="17" name="Content Placeholder 16"/>
          <p:cNvSpPr>
            <a:spLocks noGrp="1"/>
          </p:cNvSpPr>
          <p:nvPr>
            <p:ph sz="half" idx="4294967295"/>
          </p:nvPr>
        </p:nvSpPr>
        <p:spPr>
          <a:xfrm>
            <a:off x="533400" y="1371600"/>
            <a:ext cx="8229600" cy="4800600"/>
          </a:xfrm>
          <a:prstGeom prst="rect">
            <a:avLst/>
          </a:prstGeom>
        </p:spPr>
        <p:txBody>
          <a:bodyPr/>
          <a:lstStyle/>
          <a:p>
            <a:pPr>
              <a:buFont typeface="Wingdings" pitchFamily="2" charset="2"/>
              <a:buChar char="q"/>
            </a:pPr>
            <a:r>
              <a:rPr lang="en-US" sz="2000" b="1" dirty="0" smtClean="0">
                <a:latin typeface="Times New Roman" pitchFamily="18" charset="0"/>
                <a:cs typeface="Times New Roman" pitchFamily="18" charset="0"/>
              </a:rPr>
              <a:t>Approximations </a:t>
            </a:r>
            <a:r>
              <a:rPr lang="en-US" sz="2000" b="1" dirty="0" smtClean="0">
                <a:latin typeface="Times New Roman" pitchFamily="18" charset="0"/>
                <a:cs typeface="Times New Roman" pitchFamily="18" charset="0"/>
              </a:rPr>
              <a:t>and Errors in Computing</a:t>
            </a:r>
            <a:endParaRPr lang="en-US" sz="2000" dirty="0" smtClean="0">
              <a:latin typeface="Times New Roman" pitchFamily="18" charset="0"/>
              <a:cs typeface="Times New Roman" pitchFamily="18" charset="0"/>
            </a:endParaRPr>
          </a:p>
          <a:p>
            <a:pPr lvl="1"/>
            <a:endParaRPr lang="en-US" sz="1800" dirty="0" smtClean="0">
              <a:latin typeface="Times New Roman" pitchFamily="18" charset="0"/>
              <a:cs typeface="Times New Roman" pitchFamily="18" charset="0"/>
            </a:endParaRPr>
          </a:p>
        </p:txBody>
      </p:sp>
      <p:sp>
        <p:nvSpPr>
          <p:cNvPr id="18" name="Date Placeholder 17"/>
          <p:cNvSpPr>
            <a:spLocks noGrp="1"/>
          </p:cNvSpPr>
          <p:nvPr>
            <p:ph type="dt" sz="half" idx="10"/>
          </p:nvPr>
        </p:nvSpPr>
        <p:spPr/>
        <p:txBody>
          <a:bodyPr/>
          <a:lstStyle/>
          <a:p>
            <a:fld id="{31336AC4-08FA-43B6-BC1F-4DD4E68448CC}" type="datetime1">
              <a:rPr lang="en-US" smtClean="0">
                <a:solidFill>
                  <a:srgbClr val="00B050"/>
                </a:solidFill>
              </a:rPr>
              <a:pPr/>
              <a:t>2/26/2020</a:t>
            </a:fld>
            <a:endParaRPr lang="en-US" dirty="0">
              <a:solidFill>
                <a:srgbClr val="00B050"/>
              </a:solidFill>
            </a:endParaRPr>
          </a:p>
        </p:txBody>
      </p:sp>
      <p:sp>
        <p:nvSpPr>
          <p:cNvPr id="19" name="Slide Number Placeholder 18"/>
          <p:cNvSpPr>
            <a:spLocks noGrp="1"/>
          </p:cNvSpPr>
          <p:nvPr>
            <p:ph type="sldNum" sz="quarter" idx="12"/>
          </p:nvPr>
        </p:nvSpPr>
        <p:spPr/>
        <p:txBody>
          <a:bodyPr/>
          <a:lstStyle/>
          <a:p>
            <a:fld id="{8C9281A4-4C9D-4645-98E5-DC94BB779CF3}" type="slidenum">
              <a:rPr lang="en-US" smtClean="0">
                <a:solidFill>
                  <a:srgbClr val="00B050"/>
                </a:solidFill>
              </a:rPr>
              <a:pPr/>
              <a:t>7</a:t>
            </a:fld>
            <a:endParaRPr lang="en-US">
              <a:solidFill>
                <a:srgbClr val="00B050"/>
              </a:solidFill>
            </a:endParaRPr>
          </a:p>
        </p:txBody>
      </p:sp>
      <p:sp>
        <p:nvSpPr>
          <p:cNvPr id="20" name="Footer Placeholder 19"/>
          <p:cNvSpPr>
            <a:spLocks noGrp="1"/>
          </p:cNvSpPr>
          <p:nvPr>
            <p:ph type="ftr" sz="quarter" idx="11"/>
          </p:nvPr>
        </p:nvSpPr>
        <p:spPr/>
        <p:txBody>
          <a:bodyPr/>
          <a:lstStyle/>
          <a:p>
            <a:r>
              <a:rPr lang="en-US" smtClean="0">
                <a:solidFill>
                  <a:srgbClr val="00B050"/>
                </a:solidFill>
              </a:rPr>
              <a:t>Md. Golam Moazzam, Dept. of CSE, JU</a:t>
            </a:r>
            <a:endParaRPr lang="en-US">
              <a:solidFill>
                <a:srgbClr val="00B050"/>
              </a:solidFill>
            </a:endParaRPr>
          </a:p>
        </p:txBody>
      </p:sp>
      <p:pic>
        <p:nvPicPr>
          <p:cNvPr id="7" name="Picture 6" descr="JU Mon eps.tif"/>
          <p:cNvPicPr>
            <a:picLocks noChangeAspect="1"/>
          </p:cNvPicPr>
          <p:nvPr/>
        </p:nvPicPr>
        <p:blipFill>
          <a:blip r:embed="rId3" cstate="print"/>
          <a:stretch>
            <a:fillRect/>
          </a:stretch>
        </p:blipFill>
        <p:spPr>
          <a:xfrm>
            <a:off x="182880" y="137162"/>
            <a:ext cx="800213" cy="990598"/>
          </a:xfrm>
          <a:prstGeom prst="rect">
            <a:avLst/>
          </a:prstGeom>
        </p:spPr>
      </p:pic>
      <p:cxnSp>
        <p:nvCxnSpPr>
          <p:cNvPr id="9" name="Straight Connector 8"/>
          <p:cNvCxnSpPr/>
          <p:nvPr/>
        </p:nvCxnSpPr>
        <p:spPr>
          <a:xfrm>
            <a:off x="1143000" y="1143000"/>
            <a:ext cx="7010400" cy="0"/>
          </a:xfrm>
          <a:prstGeom prst="line">
            <a:avLst/>
          </a:prstGeom>
          <a:ln cmpd="sng"/>
        </p:spPr>
        <p:style>
          <a:lnRef idx="1">
            <a:schemeClr val="accent1"/>
          </a:lnRef>
          <a:fillRef idx="0">
            <a:schemeClr val="accent1"/>
          </a:fillRef>
          <a:effectRef idx="0">
            <a:schemeClr val="accent1"/>
          </a:effectRef>
          <a:fontRef idx="minor">
            <a:schemeClr val="tx1"/>
          </a:fontRef>
        </p:style>
      </p:cxnSp>
      <p:grpSp>
        <p:nvGrpSpPr>
          <p:cNvPr id="1026" name="Group 2"/>
          <p:cNvGrpSpPr>
            <a:grpSpLocks noChangeAspect="1"/>
          </p:cNvGrpSpPr>
          <p:nvPr/>
        </p:nvGrpSpPr>
        <p:grpSpPr bwMode="auto">
          <a:xfrm>
            <a:off x="1828800" y="2362200"/>
            <a:ext cx="5610225" cy="3354388"/>
            <a:chOff x="2160" y="3270"/>
            <a:chExt cx="8835" cy="5283"/>
          </a:xfrm>
        </p:grpSpPr>
        <p:sp>
          <p:nvSpPr>
            <p:cNvPr id="1027" name="AutoShape 3"/>
            <p:cNvSpPr>
              <a:spLocks noChangeAspect="1" noChangeArrowheads="1"/>
            </p:cNvSpPr>
            <p:nvPr/>
          </p:nvSpPr>
          <p:spPr bwMode="auto">
            <a:xfrm>
              <a:off x="2160" y="3270"/>
              <a:ext cx="8835" cy="5283"/>
            </a:xfrm>
            <a:prstGeom prst="rect">
              <a:avLst/>
            </a:prstGeom>
            <a:noFill/>
          </p:spPr>
          <p:txBody>
            <a:bodyPr vert="horz" wrap="square" lIns="91440" tIns="45720" rIns="91440" bIns="45720" numCol="1" anchor="t" anchorCtr="0" compatLnSpc="1">
              <a:prstTxWarp prst="textNoShape">
                <a:avLst/>
              </a:prstTxWarp>
            </a:bodyPr>
            <a:lstStyle/>
            <a:p>
              <a:endParaRPr lang="en-US"/>
            </a:p>
          </p:txBody>
        </p:sp>
        <p:grpSp>
          <p:nvGrpSpPr>
            <p:cNvPr id="1028" name="Group 4"/>
            <p:cNvGrpSpPr>
              <a:grpSpLocks/>
            </p:cNvGrpSpPr>
            <p:nvPr/>
          </p:nvGrpSpPr>
          <p:grpSpPr bwMode="auto">
            <a:xfrm>
              <a:off x="2400" y="3541"/>
              <a:ext cx="8280" cy="5012"/>
              <a:chOff x="2400" y="3541"/>
              <a:chExt cx="8280" cy="5012"/>
            </a:xfrm>
          </p:grpSpPr>
          <p:sp>
            <p:nvSpPr>
              <p:cNvPr id="1029" name="Rectangle 5"/>
              <p:cNvSpPr>
                <a:spLocks noChangeArrowheads="1"/>
              </p:cNvSpPr>
              <p:nvPr/>
            </p:nvSpPr>
            <p:spPr bwMode="auto">
              <a:xfrm>
                <a:off x="5730" y="3541"/>
                <a:ext cx="1965" cy="464"/>
              </a:xfrm>
              <a:prstGeom prst="rect">
                <a:avLst/>
              </a:prstGeom>
              <a:solidFill>
                <a:srgbClr val="FFFFFF">
                  <a:alpha val="0"/>
                </a:srgbClr>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Arial" pitchFamily="34" charset="0"/>
                  </a:rPr>
                  <a:t>Total error</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30" name="Rectangle 6"/>
              <p:cNvSpPr>
                <a:spLocks noChangeArrowheads="1"/>
              </p:cNvSpPr>
              <p:nvPr/>
            </p:nvSpPr>
            <p:spPr bwMode="auto">
              <a:xfrm>
                <a:off x="2611" y="4681"/>
                <a:ext cx="1154" cy="599"/>
              </a:xfrm>
              <a:prstGeom prst="rect">
                <a:avLst/>
              </a:prstGeom>
              <a:solidFill>
                <a:srgbClr val="FFFFFF">
                  <a:alpha val="0"/>
                </a:srgbClr>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Times New Roman" pitchFamily="18" charset="0"/>
                    <a:cs typeface="Arial" pitchFamily="34" charset="0"/>
                  </a:rPr>
                  <a:t>Modelling errors</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31" name="Rectangle 7"/>
              <p:cNvSpPr>
                <a:spLocks noChangeArrowheads="1"/>
              </p:cNvSpPr>
              <p:nvPr/>
            </p:nvSpPr>
            <p:spPr bwMode="auto">
              <a:xfrm>
                <a:off x="4591" y="4681"/>
                <a:ext cx="1154" cy="599"/>
              </a:xfrm>
              <a:prstGeom prst="rect">
                <a:avLst/>
              </a:prstGeom>
              <a:solidFill>
                <a:srgbClr val="FFFFFF">
                  <a:alpha val="0"/>
                </a:srgbClr>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Times New Roman" pitchFamily="18" charset="0"/>
                    <a:cs typeface="Arial" pitchFamily="34" charset="0"/>
                  </a:rPr>
                  <a:t>Inherent errors</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32" name="Rectangle 8"/>
              <p:cNvSpPr>
                <a:spLocks noChangeArrowheads="1"/>
              </p:cNvSpPr>
              <p:nvPr/>
            </p:nvSpPr>
            <p:spPr bwMode="auto">
              <a:xfrm>
                <a:off x="7277" y="4681"/>
                <a:ext cx="1153" cy="599"/>
              </a:xfrm>
              <a:prstGeom prst="rect">
                <a:avLst/>
              </a:prstGeom>
              <a:solidFill>
                <a:srgbClr val="FFFFFF">
                  <a:alpha val="0"/>
                </a:srgbClr>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Times New Roman" pitchFamily="18" charset="0"/>
                    <a:cs typeface="Arial" pitchFamily="34" charset="0"/>
                  </a:rPr>
                  <a:t>Numerical errors</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33" name="Rectangle 9"/>
              <p:cNvSpPr>
                <a:spLocks noChangeArrowheads="1"/>
              </p:cNvSpPr>
              <p:nvPr/>
            </p:nvSpPr>
            <p:spPr bwMode="auto">
              <a:xfrm>
                <a:off x="9317" y="4681"/>
                <a:ext cx="1153" cy="398"/>
              </a:xfrm>
              <a:prstGeom prst="rect">
                <a:avLst/>
              </a:prstGeom>
              <a:solidFill>
                <a:srgbClr val="FFFFFF">
                  <a:alpha val="0"/>
                </a:srgbClr>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Times New Roman" pitchFamily="18" charset="0"/>
                    <a:cs typeface="Arial" pitchFamily="34" charset="0"/>
                  </a:rPr>
                  <a:t>Blunders</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34" name="Oval 10"/>
              <p:cNvSpPr>
                <a:spLocks noChangeArrowheads="1"/>
              </p:cNvSpPr>
              <p:nvPr/>
            </p:nvSpPr>
            <p:spPr bwMode="auto">
              <a:xfrm>
                <a:off x="2400" y="5790"/>
                <a:ext cx="1485" cy="729"/>
              </a:xfrm>
              <a:prstGeom prst="ellipse">
                <a:avLst/>
              </a:prstGeom>
              <a:solidFill>
                <a:srgbClr val="FFFFFF">
                  <a:alpha val="0"/>
                </a:srgbClr>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Times New Roman" pitchFamily="18" charset="0"/>
                    <a:cs typeface="Arial" pitchFamily="34" charset="0"/>
                  </a:rPr>
                  <a:t>Missing information</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35" name="Oval 11"/>
              <p:cNvSpPr>
                <a:spLocks noChangeArrowheads="1"/>
              </p:cNvSpPr>
              <p:nvPr/>
            </p:nvSpPr>
            <p:spPr bwMode="auto">
              <a:xfrm>
                <a:off x="9240" y="5775"/>
                <a:ext cx="1440" cy="810"/>
              </a:xfrm>
              <a:prstGeom prst="ellipse">
                <a:avLst/>
              </a:prstGeom>
              <a:solidFill>
                <a:srgbClr val="FFFFFF">
                  <a:alpha val="0"/>
                </a:srgbClr>
              </a:solidFill>
              <a:ln w="9525">
                <a:solidFill>
                  <a:srgbClr val="000000"/>
                </a:solidFill>
                <a:round/>
                <a:headEnd/>
                <a:tailEnd/>
              </a:ln>
            </p:spPr>
            <p:txBody>
              <a:bodyPr vert="horz" wrap="square" lIns="45720" tIns="45720" rIns="4572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dirty="0" smtClean="0">
                    <a:ln>
                      <a:noFill/>
                    </a:ln>
                    <a:solidFill>
                      <a:schemeClr val="tx1"/>
                    </a:solidFill>
                    <a:effectLst/>
                    <a:latin typeface="Times New Roman" pitchFamily="18" charset="0"/>
                    <a:cs typeface="Arial" pitchFamily="34" charset="0"/>
                  </a:rPr>
                  <a:t>Human imperfection</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cxnSp>
            <p:nvCxnSpPr>
              <p:cNvPr id="1036" name="AutoShape 12"/>
              <p:cNvCxnSpPr>
                <a:cxnSpLocks noChangeShapeType="1"/>
                <a:stCxn id="1033" idx="2"/>
                <a:endCxn id="1035" idx="0"/>
              </p:cNvCxnSpPr>
              <p:nvPr/>
            </p:nvCxnSpPr>
            <p:spPr bwMode="auto">
              <a:xfrm rot="16200000" flipH="1">
                <a:off x="9579" y="5394"/>
                <a:ext cx="696" cy="66"/>
              </a:xfrm>
              <a:prstGeom prst="straightConnector1">
                <a:avLst/>
              </a:prstGeom>
              <a:noFill/>
              <a:ln w="9525">
                <a:solidFill>
                  <a:srgbClr val="000000"/>
                </a:solidFill>
                <a:round/>
                <a:headEnd/>
                <a:tailEnd type="triangle" w="med" len="med"/>
              </a:ln>
            </p:spPr>
          </p:cxnSp>
          <p:sp>
            <p:nvSpPr>
              <p:cNvPr id="1037" name="Rectangle 13"/>
              <p:cNvSpPr>
                <a:spLocks noChangeArrowheads="1"/>
              </p:cNvSpPr>
              <p:nvPr/>
            </p:nvSpPr>
            <p:spPr bwMode="auto">
              <a:xfrm>
                <a:off x="4950" y="8089"/>
                <a:ext cx="3414" cy="464"/>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400" b="0" i="0" u="none" strike="noStrike" cap="none" normalizeH="0" baseline="0" dirty="0" smtClean="0">
                    <a:ln>
                      <a:noFill/>
                    </a:ln>
                    <a:solidFill>
                      <a:schemeClr val="tx1"/>
                    </a:solidFill>
                    <a:effectLst/>
                    <a:latin typeface="Times New Roman" pitchFamily="18" charset="0"/>
                    <a:cs typeface="Arial" pitchFamily="34" charset="0"/>
                  </a:rPr>
                  <a:t>Fig.: Taxonomy of errors</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p:txBody>
          </p:sp>
          <p:sp>
            <p:nvSpPr>
              <p:cNvPr id="1038" name="Rectangle 14"/>
              <p:cNvSpPr>
                <a:spLocks noChangeArrowheads="1"/>
              </p:cNvSpPr>
              <p:nvPr/>
            </p:nvSpPr>
            <p:spPr bwMode="auto">
              <a:xfrm>
                <a:off x="4111" y="5851"/>
                <a:ext cx="764" cy="599"/>
              </a:xfrm>
              <a:prstGeom prst="rect">
                <a:avLst/>
              </a:prstGeom>
              <a:solidFill>
                <a:srgbClr val="FFFFFF">
                  <a:alpha val="0"/>
                </a:srgbClr>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Times New Roman" pitchFamily="18" charset="0"/>
                    <a:cs typeface="Arial" pitchFamily="34" charset="0"/>
                  </a:rPr>
                  <a:t>Data errors</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39" name="Rectangle 15"/>
              <p:cNvSpPr>
                <a:spLocks noChangeArrowheads="1"/>
              </p:cNvSpPr>
              <p:nvPr/>
            </p:nvSpPr>
            <p:spPr bwMode="auto">
              <a:xfrm>
                <a:off x="5145" y="5851"/>
                <a:ext cx="1050" cy="599"/>
              </a:xfrm>
              <a:prstGeom prst="rect">
                <a:avLst/>
              </a:prstGeom>
              <a:solidFill>
                <a:srgbClr val="FFFFFF">
                  <a:alpha val="0"/>
                </a:srgbClr>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Times New Roman" pitchFamily="18" charset="0"/>
                    <a:cs typeface="Arial" pitchFamily="34" charset="0"/>
                  </a:rPr>
                  <a:t>Conversion</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Times New Roman" pitchFamily="18" charset="0"/>
                    <a:cs typeface="Arial" pitchFamily="34" charset="0"/>
                  </a:rPr>
                  <a:t>errors</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40" name="Rectangle 16"/>
              <p:cNvSpPr>
                <a:spLocks noChangeArrowheads="1"/>
              </p:cNvSpPr>
              <p:nvPr/>
            </p:nvSpPr>
            <p:spPr bwMode="auto">
              <a:xfrm>
                <a:off x="6615" y="5836"/>
                <a:ext cx="1034" cy="599"/>
              </a:xfrm>
              <a:prstGeom prst="rect">
                <a:avLst/>
              </a:prstGeom>
              <a:solidFill>
                <a:srgbClr val="FFFFFF">
                  <a:alpha val="0"/>
                </a:srgbClr>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Times New Roman" pitchFamily="18" charset="0"/>
                    <a:cs typeface="Arial" pitchFamily="34" charset="0"/>
                  </a:rPr>
                  <a:t>Round-off</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Times New Roman" pitchFamily="18" charset="0"/>
                    <a:cs typeface="Arial" pitchFamily="34" charset="0"/>
                  </a:rPr>
                  <a:t>errors</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41" name="Rectangle 17"/>
              <p:cNvSpPr>
                <a:spLocks noChangeArrowheads="1"/>
              </p:cNvSpPr>
              <p:nvPr/>
            </p:nvSpPr>
            <p:spPr bwMode="auto">
              <a:xfrm>
                <a:off x="7968" y="5845"/>
                <a:ext cx="1034" cy="599"/>
              </a:xfrm>
              <a:prstGeom prst="rect">
                <a:avLst/>
              </a:prstGeom>
              <a:solidFill>
                <a:srgbClr val="FFFFFF">
                  <a:alpha val="0"/>
                </a:srgbClr>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Times New Roman" pitchFamily="18" charset="0"/>
                    <a:cs typeface="Arial" pitchFamily="34" charset="0"/>
                  </a:rPr>
                  <a:t>Truncationerrors</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cxnSp>
            <p:nvCxnSpPr>
              <p:cNvPr id="1042" name="AutoShape 18"/>
              <p:cNvCxnSpPr>
                <a:cxnSpLocks noChangeShapeType="1"/>
                <a:stCxn id="1030" idx="0"/>
                <a:endCxn id="1029" idx="1"/>
              </p:cNvCxnSpPr>
              <p:nvPr/>
            </p:nvCxnSpPr>
            <p:spPr bwMode="auto">
              <a:xfrm flipV="1">
                <a:off x="3188" y="3773"/>
                <a:ext cx="2542" cy="908"/>
              </a:xfrm>
              <a:prstGeom prst="straightConnector1">
                <a:avLst/>
              </a:prstGeom>
              <a:noFill/>
              <a:ln w="9525">
                <a:solidFill>
                  <a:srgbClr val="000000"/>
                </a:solidFill>
                <a:round/>
                <a:headEnd/>
                <a:tailEnd type="triangle" w="med" len="med"/>
              </a:ln>
            </p:spPr>
          </p:cxnSp>
          <p:cxnSp>
            <p:nvCxnSpPr>
              <p:cNvPr id="1043" name="AutoShape 19"/>
              <p:cNvCxnSpPr>
                <a:cxnSpLocks noChangeShapeType="1"/>
                <a:stCxn id="1031" idx="0"/>
                <a:endCxn id="1029" idx="2"/>
              </p:cNvCxnSpPr>
              <p:nvPr/>
            </p:nvCxnSpPr>
            <p:spPr bwMode="auto">
              <a:xfrm flipV="1">
                <a:off x="5168" y="4005"/>
                <a:ext cx="1545" cy="676"/>
              </a:xfrm>
              <a:prstGeom prst="straightConnector1">
                <a:avLst/>
              </a:prstGeom>
              <a:noFill/>
              <a:ln w="9525">
                <a:solidFill>
                  <a:srgbClr val="000000"/>
                </a:solidFill>
                <a:round/>
                <a:headEnd/>
                <a:tailEnd type="triangle" w="med" len="med"/>
              </a:ln>
            </p:spPr>
          </p:cxnSp>
          <p:cxnSp>
            <p:nvCxnSpPr>
              <p:cNvPr id="1044" name="AutoShape 20"/>
              <p:cNvCxnSpPr>
                <a:cxnSpLocks noChangeShapeType="1"/>
                <a:stCxn id="1032" idx="0"/>
                <a:endCxn id="1029" idx="2"/>
              </p:cNvCxnSpPr>
              <p:nvPr/>
            </p:nvCxnSpPr>
            <p:spPr bwMode="auto">
              <a:xfrm flipH="1" flipV="1">
                <a:off x="6713" y="4005"/>
                <a:ext cx="1141" cy="676"/>
              </a:xfrm>
              <a:prstGeom prst="straightConnector1">
                <a:avLst/>
              </a:prstGeom>
              <a:noFill/>
              <a:ln w="9525">
                <a:solidFill>
                  <a:srgbClr val="000000"/>
                </a:solidFill>
                <a:round/>
                <a:headEnd/>
                <a:tailEnd type="triangle" w="med" len="med"/>
              </a:ln>
            </p:spPr>
          </p:cxnSp>
          <p:cxnSp>
            <p:nvCxnSpPr>
              <p:cNvPr id="1045" name="AutoShape 21"/>
              <p:cNvCxnSpPr>
                <a:cxnSpLocks noChangeShapeType="1"/>
                <a:stCxn id="1033" idx="0"/>
                <a:endCxn id="1029" idx="3"/>
              </p:cNvCxnSpPr>
              <p:nvPr/>
            </p:nvCxnSpPr>
            <p:spPr bwMode="auto">
              <a:xfrm flipH="1" flipV="1">
                <a:off x="7695" y="3773"/>
                <a:ext cx="2199" cy="908"/>
              </a:xfrm>
              <a:prstGeom prst="straightConnector1">
                <a:avLst/>
              </a:prstGeom>
              <a:noFill/>
              <a:ln w="9525">
                <a:solidFill>
                  <a:srgbClr val="000000"/>
                </a:solidFill>
                <a:round/>
                <a:headEnd/>
                <a:tailEnd type="triangle" w="med" len="med"/>
              </a:ln>
            </p:spPr>
          </p:cxnSp>
          <p:cxnSp>
            <p:nvCxnSpPr>
              <p:cNvPr id="1046" name="AutoShape 22"/>
              <p:cNvCxnSpPr>
                <a:cxnSpLocks noChangeShapeType="1"/>
                <a:stCxn id="1034" idx="0"/>
                <a:endCxn id="1030" idx="2"/>
              </p:cNvCxnSpPr>
              <p:nvPr/>
            </p:nvCxnSpPr>
            <p:spPr bwMode="auto">
              <a:xfrm rot="5400000" flipH="1" flipV="1">
                <a:off x="2910" y="5512"/>
                <a:ext cx="510" cy="45"/>
              </a:xfrm>
              <a:prstGeom prst="straightConnector1">
                <a:avLst/>
              </a:prstGeom>
              <a:noFill/>
              <a:ln w="9525">
                <a:solidFill>
                  <a:srgbClr val="000000"/>
                </a:solidFill>
                <a:round/>
                <a:headEnd/>
                <a:tailEnd type="triangle" w="med" len="med"/>
              </a:ln>
            </p:spPr>
          </p:cxnSp>
          <p:cxnSp>
            <p:nvCxnSpPr>
              <p:cNvPr id="1047" name="AutoShape 23"/>
              <p:cNvCxnSpPr>
                <a:cxnSpLocks noChangeShapeType="1"/>
                <a:stCxn id="1038" idx="0"/>
                <a:endCxn id="1031" idx="2"/>
              </p:cNvCxnSpPr>
              <p:nvPr/>
            </p:nvCxnSpPr>
            <p:spPr bwMode="auto">
              <a:xfrm flipV="1">
                <a:off x="4493" y="5280"/>
                <a:ext cx="675" cy="571"/>
              </a:xfrm>
              <a:prstGeom prst="straightConnector1">
                <a:avLst/>
              </a:prstGeom>
              <a:noFill/>
              <a:ln w="9525">
                <a:solidFill>
                  <a:srgbClr val="000000"/>
                </a:solidFill>
                <a:round/>
                <a:headEnd/>
                <a:tailEnd type="triangle" w="med" len="med"/>
              </a:ln>
            </p:spPr>
          </p:cxnSp>
          <p:cxnSp>
            <p:nvCxnSpPr>
              <p:cNvPr id="1048" name="AutoShape 24"/>
              <p:cNvCxnSpPr>
                <a:cxnSpLocks noChangeShapeType="1"/>
                <a:stCxn id="1039" idx="0"/>
                <a:endCxn id="1031" idx="2"/>
              </p:cNvCxnSpPr>
              <p:nvPr/>
            </p:nvCxnSpPr>
            <p:spPr bwMode="auto">
              <a:xfrm flipH="1" flipV="1">
                <a:off x="5168" y="5280"/>
                <a:ext cx="502" cy="571"/>
              </a:xfrm>
              <a:prstGeom prst="straightConnector1">
                <a:avLst/>
              </a:prstGeom>
              <a:noFill/>
              <a:ln w="9525">
                <a:solidFill>
                  <a:srgbClr val="000000"/>
                </a:solidFill>
                <a:round/>
                <a:headEnd/>
                <a:tailEnd type="triangle" w="med" len="med"/>
              </a:ln>
            </p:spPr>
          </p:cxnSp>
          <p:sp>
            <p:nvSpPr>
              <p:cNvPr id="1049" name="Oval 25"/>
              <p:cNvSpPr>
                <a:spLocks noChangeArrowheads="1"/>
              </p:cNvSpPr>
              <p:nvPr/>
            </p:nvSpPr>
            <p:spPr bwMode="auto">
              <a:xfrm>
                <a:off x="3780" y="6909"/>
                <a:ext cx="1410" cy="729"/>
              </a:xfrm>
              <a:prstGeom prst="ellipse">
                <a:avLst/>
              </a:prstGeom>
              <a:solidFill>
                <a:srgbClr val="FFFFFF">
                  <a:alpha val="0"/>
                </a:srgbClr>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Times New Roman" pitchFamily="18" charset="0"/>
                    <a:cs typeface="Arial" pitchFamily="34" charset="0"/>
                  </a:rPr>
                  <a:t>Measuring</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Times New Roman" pitchFamily="18" charset="0"/>
                    <a:cs typeface="Arial" pitchFamily="34" charset="0"/>
                  </a:rPr>
                  <a:t>method</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50" name="Oval 26"/>
              <p:cNvSpPr>
                <a:spLocks noChangeArrowheads="1"/>
              </p:cNvSpPr>
              <p:nvPr/>
            </p:nvSpPr>
            <p:spPr bwMode="auto">
              <a:xfrm>
                <a:off x="5618" y="6999"/>
                <a:ext cx="1462" cy="729"/>
              </a:xfrm>
              <a:prstGeom prst="ellipse">
                <a:avLst/>
              </a:prstGeom>
              <a:solidFill>
                <a:srgbClr val="FFFFFF">
                  <a:alpha val="0"/>
                </a:srgbClr>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Times New Roman" pitchFamily="18" charset="0"/>
                    <a:cs typeface="Arial" pitchFamily="34" charset="0"/>
                  </a:rPr>
                  <a:t>Computing machine</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cxnSp>
            <p:nvCxnSpPr>
              <p:cNvPr id="1051" name="AutoShape 27"/>
              <p:cNvCxnSpPr>
                <a:cxnSpLocks noChangeShapeType="1"/>
                <a:stCxn id="1049" idx="0"/>
                <a:endCxn id="1038" idx="2"/>
              </p:cNvCxnSpPr>
              <p:nvPr/>
            </p:nvCxnSpPr>
            <p:spPr bwMode="auto">
              <a:xfrm flipV="1">
                <a:off x="4485" y="6450"/>
                <a:ext cx="8" cy="459"/>
              </a:xfrm>
              <a:prstGeom prst="straightConnector1">
                <a:avLst/>
              </a:prstGeom>
              <a:noFill/>
              <a:ln w="9525">
                <a:solidFill>
                  <a:srgbClr val="000000"/>
                </a:solidFill>
                <a:round/>
                <a:headEnd/>
                <a:tailEnd type="triangle" w="med" len="med"/>
              </a:ln>
            </p:spPr>
          </p:cxnSp>
          <p:cxnSp>
            <p:nvCxnSpPr>
              <p:cNvPr id="1052" name="AutoShape 28"/>
              <p:cNvCxnSpPr>
                <a:cxnSpLocks noChangeShapeType="1"/>
                <a:stCxn id="1040" idx="0"/>
                <a:endCxn id="1032" idx="2"/>
              </p:cNvCxnSpPr>
              <p:nvPr/>
            </p:nvCxnSpPr>
            <p:spPr bwMode="auto">
              <a:xfrm flipV="1">
                <a:off x="7132" y="5280"/>
                <a:ext cx="722" cy="556"/>
              </a:xfrm>
              <a:prstGeom prst="straightConnector1">
                <a:avLst/>
              </a:prstGeom>
              <a:noFill/>
              <a:ln w="9525">
                <a:solidFill>
                  <a:srgbClr val="000000"/>
                </a:solidFill>
                <a:round/>
                <a:headEnd/>
                <a:tailEnd type="triangle" w="med" len="med"/>
              </a:ln>
            </p:spPr>
          </p:cxnSp>
          <p:cxnSp>
            <p:nvCxnSpPr>
              <p:cNvPr id="1053" name="AutoShape 29"/>
              <p:cNvCxnSpPr>
                <a:cxnSpLocks noChangeShapeType="1"/>
                <a:stCxn id="1041" idx="0"/>
                <a:endCxn id="1032" idx="2"/>
              </p:cNvCxnSpPr>
              <p:nvPr/>
            </p:nvCxnSpPr>
            <p:spPr bwMode="auto">
              <a:xfrm flipH="1" flipV="1">
                <a:off x="7854" y="5280"/>
                <a:ext cx="631" cy="565"/>
              </a:xfrm>
              <a:prstGeom prst="straightConnector1">
                <a:avLst/>
              </a:prstGeom>
              <a:noFill/>
              <a:ln w="9525">
                <a:solidFill>
                  <a:srgbClr val="000000"/>
                </a:solidFill>
                <a:round/>
                <a:headEnd/>
                <a:tailEnd type="triangle" w="med" len="med"/>
              </a:ln>
            </p:spPr>
          </p:cxnSp>
          <p:cxnSp>
            <p:nvCxnSpPr>
              <p:cNvPr id="1054" name="AutoShape 30"/>
              <p:cNvCxnSpPr>
                <a:cxnSpLocks noChangeShapeType="1"/>
                <a:stCxn id="1050" idx="1"/>
                <a:endCxn id="1039" idx="2"/>
              </p:cNvCxnSpPr>
              <p:nvPr/>
            </p:nvCxnSpPr>
            <p:spPr bwMode="auto">
              <a:xfrm rot="16200000" flipV="1">
                <a:off x="5423" y="6697"/>
                <a:ext cx="656" cy="162"/>
              </a:xfrm>
              <a:prstGeom prst="straightConnector1">
                <a:avLst/>
              </a:prstGeom>
              <a:noFill/>
              <a:ln w="9525">
                <a:solidFill>
                  <a:srgbClr val="000000"/>
                </a:solidFill>
                <a:round/>
                <a:headEnd/>
                <a:tailEnd type="triangle" w="med" len="med"/>
              </a:ln>
            </p:spPr>
          </p:cxnSp>
          <p:cxnSp>
            <p:nvCxnSpPr>
              <p:cNvPr id="1055" name="AutoShape 31"/>
              <p:cNvCxnSpPr>
                <a:cxnSpLocks noChangeShapeType="1"/>
                <a:stCxn id="1050" idx="7"/>
                <a:endCxn id="1040" idx="2"/>
              </p:cNvCxnSpPr>
              <p:nvPr/>
            </p:nvCxnSpPr>
            <p:spPr bwMode="auto">
              <a:xfrm rot="5400000" flipH="1" flipV="1">
                <a:off x="6664" y="6637"/>
                <a:ext cx="671" cy="266"/>
              </a:xfrm>
              <a:prstGeom prst="straightConnector1">
                <a:avLst/>
              </a:prstGeom>
              <a:noFill/>
              <a:ln w="9525">
                <a:solidFill>
                  <a:srgbClr val="000000"/>
                </a:solidFill>
                <a:round/>
                <a:headEnd/>
                <a:tailEnd type="triangle" w="med" len="med"/>
              </a:ln>
            </p:spPr>
          </p:cxnSp>
          <p:sp>
            <p:nvSpPr>
              <p:cNvPr id="1056" name="Oval 32"/>
              <p:cNvSpPr>
                <a:spLocks noChangeArrowheads="1"/>
              </p:cNvSpPr>
              <p:nvPr/>
            </p:nvSpPr>
            <p:spPr bwMode="auto">
              <a:xfrm>
                <a:off x="7785" y="7001"/>
                <a:ext cx="1410" cy="729"/>
              </a:xfrm>
              <a:prstGeom prst="ellipse">
                <a:avLst/>
              </a:prstGeom>
              <a:solidFill>
                <a:srgbClr val="FFFFFF">
                  <a:alpha val="0"/>
                </a:srgbClr>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Times New Roman" pitchFamily="18" charset="0"/>
                    <a:cs typeface="Arial" pitchFamily="34" charset="0"/>
                  </a:rPr>
                  <a:t>Numerical method</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cxnSp>
            <p:nvCxnSpPr>
              <p:cNvPr id="1057" name="AutoShape 33"/>
              <p:cNvCxnSpPr>
                <a:cxnSpLocks noChangeShapeType="1"/>
                <a:stCxn id="1056" idx="0"/>
                <a:endCxn id="1041" idx="2"/>
              </p:cNvCxnSpPr>
              <p:nvPr/>
            </p:nvCxnSpPr>
            <p:spPr bwMode="auto">
              <a:xfrm flipH="1" flipV="1">
                <a:off x="8485" y="6444"/>
                <a:ext cx="5" cy="557"/>
              </a:xfrm>
              <a:prstGeom prst="straightConnector1">
                <a:avLst/>
              </a:prstGeom>
              <a:noFill/>
              <a:ln w="9525">
                <a:solidFill>
                  <a:srgbClr val="000000"/>
                </a:solidFill>
                <a:round/>
                <a:headEnd/>
                <a:tailEnd type="triangle" w="med" len="med"/>
              </a:ln>
            </p:spPr>
          </p:cxnSp>
        </p:grpSp>
      </p:gr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 name="Title 14"/>
          <p:cNvSpPr>
            <a:spLocks noGrp="1"/>
          </p:cNvSpPr>
          <p:nvPr>
            <p:ph type="title" idx="4294967295"/>
          </p:nvPr>
        </p:nvSpPr>
        <p:spPr>
          <a:xfrm>
            <a:off x="1219200" y="350838"/>
            <a:ext cx="6934200" cy="792162"/>
          </a:xfrm>
          <a:prstGeom prst="rect">
            <a:avLst/>
          </a:prstGeom>
        </p:spPr>
        <p:txBody>
          <a:bodyPr/>
          <a:lstStyle/>
          <a:p>
            <a:r>
              <a:rPr lang="en-US" dirty="0" smtClean="0">
                <a:latin typeface="Times New Roman" pitchFamily="18" charset="0"/>
                <a:cs typeface="Times New Roman" pitchFamily="18" charset="0"/>
              </a:rPr>
              <a:t>Numerical Methods</a:t>
            </a:r>
            <a:endParaRPr lang="en-US" dirty="0">
              <a:latin typeface="Times New Roman" pitchFamily="18" charset="0"/>
              <a:cs typeface="Times New Roman" pitchFamily="18" charset="0"/>
            </a:endParaRPr>
          </a:p>
        </p:txBody>
      </p:sp>
      <p:sp>
        <p:nvSpPr>
          <p:cNvPr id="17" name="Content Placeholder 16"/>
          <p:cNvSpPr>
            <a:spLocks noGrp="1"/>
          </p:cNvSpPr>
          <p:nvPr>
            <p:ph sz="half" idx="4294967295"/>
          </p:nvPr>
        </p:nvSpPr>
        <p:spPr>
          <a:xfrm>
            <a:off x="533400" y="1371600"/>
            <a:ext cx="8229600" cy="4800600"/>
          </a:xfrm>
          <a:prstGeom prst="rect">
            <a:avLst/>
          </a:prstGeom>
        </p:spPr>
        <p:txBody>
          <a:bodyPr/>
          <a:lstStyle/>
          <a:p>
            <a:pPr>
              <a:buFont typeface="Wingdings" pitchFamily="2" charset="2"/>
              <a:buChar char="q"/>
            </a:pPr>
            <a:r>
              <a:rPr lang="en-US" sz="2000" b="1" dirty="0" smtClean="0">
                <a:latin typeface="Times New Roman" pitchFamily="18" charset="0"/>
                <a:cs typeface="Times New Roman" pitchFamily="18" charset="0"/>
              </a:rPr>
              <a:t>Inherent </a:t>
            </a:r>
            <a:r>
              <a:rPr lang="en-US" sz="2000" b="1" dirty="0" smtClean="0">
                <a:latin typeface="Times New Roman" pitchFamily="18" charset="0"/>
                <a:cs typeface="Times New Roman" pitchFamily="18" charset="0"/>
              </a:rPr>
              <a:t>Errors</a:t>
            </a:r>
            <a:endParaRPr lang="en-US" sz="2000" dirty="0" smtClean="0">
              <a:latin typeface="Times New Roman" pitchFamily="18" charset="0"/>
              <a:cs typeface="Times New Roman" pitchFamily="18" charset="0"/>
            </a:endParaRPr>
          </a:p>
          <a:p>
            <a:pPr lvl="1"/>
            <a:r>
              <a:rPr lang="en-US" sz="1600" b="1" dirty="0" smtClean="0">
                <a:latin typeface="Times New Roman" pitchFamily="18" charset="0"/>
                <a:cs typeface="Times New Roman" pitchFamily="18" charset="0"/>
              </a:rPr>
              <a:t>Inherent er</a:t>
            </a:r>
            <a:r>
              <a:rPr lang="en-US" sz="1600" dirty="0" smtClean="0">
                <a:latin typeface="Times New Roman" pitchFamily="18" charset="0"/>
                <a:cs typeface="Times New Roman" pitchFamily="18" charset="0"/>
              </a:rPr>
              <a:t>rors are those that are present data supplied to the model. </a:t>
            </a:r>
          </a:p>
          <a:p>
            <a:pPr lvl="1"/>
            <a:r>
              <a:rPr lang="en-US" sz="1600" dirty="0" smtClean="0">
                <a:latin typeface="Times New Roman" pitchFamily="18" charset="0"/>
                <a:cs typeface="Times New Roman" pitchFamily="18" charset="0"/>
              </a:rPr>
              <a:t>Inherent errors (also known as </a:t>
            </a:r>
            <a:r>
              <a:rPr lang="en-US" sz="1600" b="1" dirty="0" smtClean="0">
                <a:latin typeface="Times New Roman" pitchFamily="18" charset="0"/>
                <a:cs typeface="Times New Roman" pitchFamily="18" charset="0"/>
              </a:rPr>
              <a:t>input errors</a:t>
            </a:r>
            <a:r>
              <a:rPr lang="en-US" sz="1600" dirty="0" smtClean="0">
                <a:latin typeface="Times New Roman" pitchFamily="18" charset="0"/>
                <a:cs typeface="Times New Roman" pitchFamily="18" charset="0"/>
              </a:rPr>
              <a:t>) contain two components, namely, </a:t>
            </a:r>
            <a:r>
              <a:rPr lang="en-US" sz="1600" b="1" dirty="0" smtClean="0">
                <a:latin typeface="Times New Roman" pitchFamily="18" charset="0"/>
                <a:cs typeface="Times New Roman" pitchFamily="18" charset="0"/>
              </a:rPr>
              <a:t>data errors</a:t>
            </a:r>
            <a:r>
              <a:rPr lang="en-US" sz="1600" dirty="0" smtClean="0">
                <a:latin typeface="Times New Roman" pitchFamily="18" charset="0"/>
                <a:cs typeface="Times New Roman" pitchFamily="18" charset="0"/>
              </a:rPr>
              <a:t> and </a:t>
            </a:r>
            <a:r>
              <a:rPr lang="en-US" sz="1600" b="1" dirty="0" smtClean="0">
                <a:latin typeface="Times New Roman" pitchFamily="18" charset="0"/>
                <a:cs typeface="Times New Roman" pitchFamily="18" charset="0"/>
              </a:rPr>
              <a:t>conversion errors</a:t>
            </a:r>
            <a:r>
              <a:rPr lang="en-US" sz="1600" dirty="0" smtClean="0">
                <a:latin typeface="Times New Roman" pitchFamily="18" charset="0"/>
                <a:cs typeface="Times New Roman" pitchFamily="18" charset="0"/>
              </a:rPr>
              <a:t>.</a:t>
            </a:r>
            <a:endParaRPr lang="en-US" sz="2000" dirty="0" smtClean="0">
              <a:latin typeface="Times New Roman" pitchFamily="18" charset="0"/>
              <a:cs typeface="Times New Roman" pitchFamily="18" charset="0"/>
            </a:endParaRPr>
          </a:p>
          <a:p>
            <a:pPr lvl="1">
              <a:buNone/>
            </a:pPr>
            <a:r>
              <a:rPr lang="en-US" sz="1600" b="1" dirty="0" smtClean="0">
                <a:latin typeface="Times New Roman" pitchFamily="18" charset="0"/>
                <a:cs typeface="Times New Roman" pitchFamily="18" charset="0"/>
              </a:rPr>
              <a:t>Data Errors:</a:t>
            </a:r>
            <a:endParaRPr lang="en-US" sz="1600" dirty="0" smtClean="0">
              <a:latin typeface="Times New Roman" pitchFamily="18" charset="0"/>
              <a:cs typeface="Times New Roman" pitchFamily="18" charset="0"/>
            </a:endParaRPr>
          </a:p>
          <a:p>
            <a:pPr lvl="1"/>
            <a:r>
              <a:rPr lang="en-US" sz="1600" dirty="0" smtClean="0">
                <a:latin typeface="Times New Roman" pitchFamily="18" charset="0"/>
                <a:cs typeface="Times New Roman" pitchFamily="18" charset="0"/>
              </a:rPr>
              <a:t>Data </a:t>
            </a:r>
            <a:r>
              <a:rPr lang="en-US" sz="1600" dirty="0" smtClean="0">
                <a:latin typeface="Times New Roman" pitchFamily="18" charset="0"/>
                <a:cs typeface="Times New Roman" pitchFamily="18" charset="0"/>
              </a:rPr>
              <a:t>errors (also known as </a:t>
            </a:r>
            <a:r>
              <a:rPr lang="en-US" sz="1600" b="1" dirty="0" smtClean="0">
                <a:latin typeface="Times New Roman" pitchFamily="18" charset="0"/>
                <a:cs typeface="Times New Roman" pitchFamily="18" charset="0"/>
              </a:rPr>
              <a:t>empirical errors</a:t>
            </a:r>
            <a:r>
              <a:rPr lang="en-US" sz="1600" dirty="0" smtClean="0">
                <a:latin typeface="Times New Roman" pitchFamily="18" charset="0"/>
                <a:cs typeface="Times New Roman" pitchFamily="18" charset="0"/>
              </a:rPr>
              <a:t>) arises when data for a problem are obtained by some experimental means and are therefore, of limited accuracy and precision.</a:t>
            </a:r>
          </a:p>
          <a:p>
            <a:pPr lvl="1"/>
            <a:r>
              <a:rPr lang="en-US" sz="1600" dirty="0" smtClean="0">
                <a:latin typeface="Times New Roman" pitchFamily="18" charset="0"/>
                <a:cs typeface="Times New Roman" pitchFamily="18" charset="0"/>
              </a:rPr>
              <a:t>This may be due to some limitations in instrumentation and reading, and therefore may be </a:t>
            </a:r>
            <a:r>
              <a:rPr lang="en-US" sz="1600" dirty="0" err="1" smtClean="0">
                <a:latin typeface="Times New Roman" pitchFamily="18" charset="0"/>
                <a:cs typeface="Times New Roman" pitchFamily="18" charset="0"/>
              </a:rPr>
              <a:t>unavaidable</a:t>
            </a:r>
            <a:r>
              <a:rPr lang="en-US" sz="1600" dirty="0" smtClean="0">
                <a:latin typeface="Times New Roman" pitchFamily="18" charset="0"/>
                <a:cs typeface="Times New Roman" pitchFamily="18" charset="0"/>
              </a:rPr>
              <a:t>.</a:t>
            </a:r>
            <a:endParaRPr lang="en-US" sz="2000" dirty="0" smtClean="0">
              <a:latin typeface="Times New Roman" pitchFamily="18" charset="0"/>
              <a:cs typeface="Times New Roman" pitchFamily="18" charset="0"/>
            </a:endParaRPr>
          </a:p>
          <a:p>
            <a:pPr lvl="1">
              <a:buNone/>
            </a:pPr>
            <a:r>
              <a:rPr lang="en-US" sz="1600" b="1" dirty="0" smtClean="0">
                <a:latin typeface="Times New Roman" pitchFamily="18" charset="0"/>
                <a:cs typeface="Times New Roman" pitchFamily="18" charset="0"/>
              </a:rPr>
              <a:t>Conversion Errors:</a:t>
            </a:r>
            <a:endParaRPr lang="en-US" sz="1600" dirty="0" smtClean="0">
              <a:latin typeface="Times New Roman" pitchFamily="18" charset="0"/>
              <a:cs typeface="Times New Roman" pitchFamily="18" charset="0"/>
            </a:endParaRPr>
          </a:p>
          <a:p>
            <a:pPr lvl="1"/>
            <a:r>
              <a:rPr lang="en-US" sz="1600" dirty="0" smtClean="0">
                <a:latin typeface="Times New Roman" pitchFamily="18" charset="0"/>
                <a:cs typeface="Times New Roman" pitchFamily="18" charset="0"/>
              </a:rPr>
              <a:t>Conversion </a:t>
            </a:r>
            <a:r>
              <a:rPr lang="en-US" sz="1600" dirty="0" smtClean="0">
                <a:latin typeface="Times New Roman" pitchFamily="18" charset="0"/>
                <a:cs typeface="Times New Roman" pitchFamily="18" charset="0"/>
              </a:rPr>
              <a:t>errors (also known as </a:t>
            </a:r>
            <a:r>
              <a:rPr lang="en-US" sz="1600" b="1" dirty="0" smtClean="0">
                <a:latin typeface="Times New Roman" pitchFamily="18" charset="0"/>
                <a:cs typeface="Times New Roman" pitchFamily="18" charset="0"/>
              </a:rPr>
              <a:t>representation error</a:t>
            </a:r>
            <a:r>
              <a:rPr lang="en-US" sz="1600" dirty="0" smtClean="0">
                <a:latin typeface="Times New Roman" pitchFamily="18" charset="0"/>
                <a:cs typeface="Times New Roman" pitchFamily="18" charset="0"/>
              </a:rPr>
              <a:t>s) arise due to the limitations of the computer to store the data exactly. </a:t>
            </a:r>
          </a:p>
          <a:p>
            <a:pPr lvl="1"/>
            <a:r>
              <a:rPr lang="en-US" sz="1600" dirty="0" smtClean="0">
                <a:latin typeface="Times New Roman" pitchFamily="18" charset="0"/>
                <a:cs typeface="Times New Roman" pitchFamily="18" charset="0"/>
              </a:rPr>
              <a:t>We know that the floating point representation retains only a specified number of digits. The digits that are not retained constitute the round-off error.</a:t>
            </a:r>
          </a:p>
          <a:p>
            <a:pPr lvl="1"/>
            <a:r>
              <a:rPr lang="en-US" sz="1600" dirty="0" smtClean="0">
                <a:latin typeface="Times New Roman" pitchFamily="18" charset="0"/>
                <a:cs typeface="Times New Roman" pitchFamily="18" charset="0"/>
              </a:rPr>
              <a:t>Many numbers cannot be represented exactly in a given number of decimal digits. For example, the decimal number 0.01 has a non-terminating binary form like 0.00011001100110011. . . . . but the computer retains only a specified number of bits.</a:t>
            </a:r>
          </a:p>
          <a:p>
            <a:pPr lvl="1"/>
            <a:endParaRPr lang="en-US" sz="2000" dirty="0" smtClean="0">
              <a:latin typeface="Times New Roman" pitchFamily="18" charset="0"/>
              <a:cs typeface="Times New Roman" pitchFamily="18" charset="0"/>
            </a:endParaRPr>
          </a:p>
        </p:txBody>
      </p:sp>
      <p:sp>
        <p:nvSpPr>
          <p:cNvPr id="18" name="Date Placeholder 17"/>
          <p:cNvSpPr>
            <a:spLocks noGrp="1"/>
          </p:cNvSpPr>
          <p:nvPr>
            <p:ph type="dt" sz="half" idx="10"/>
          </p:nvPr>
        </p:nvSpPr>
        <p:spPr/>
        <p:txBody>
          <a:bodyPr/>
          <a:lstStyle/>
          <a:p>
            <a:fld id="{31336AC4-08FA-43B6-BC1F-4DD4E68448CC}" type="datetime1">
              <a:rPr lang="en-US" smtClean="0">
                <a:solidFill>
                  <a:srgbClr val="00B050"/>
                </a:solidFill>
              </a:rPr>
              <a:pPr/>
              <a:t>2/26/2020</a:t>
            </a:fld>
            <a:endParaRPr lang="en-US" dirty="0">
              <a:solidFill>
                <a:srgbClr val="00B050"/>
              </a:solidFill>
            </a:endParaRPr>
          </a:p>
        </p:txBody>
      </p:sp>
      <p:sp>
        <p:nvSpPr>
          <p:cNvPr id="19" name="Slide Number Placeholder 18"/>
          <p:cNvSpPr>
            <a:spLocks noGrp="1"/>
          </p:cNvSpPr>
          <p:nvPr>
            <p:ph type="sldNum" sz="quarter" idx="12"/>
          </p:nvPr>
        </p:nvSpPr>
        <p:spPr/>
        <p:txBody>
          <a:bodyPr/>
          <a:lstStyle/>
          <a:p>
            <a:fld id="{8C9281A4-4C9D-4645-98E5-DC94BB779CF3}" type="slidenum">
              <a:rPr lang="en-US" smtClean="0">
                <a:solidFill>
                  <a:srgbClr val="00B050"/>
                </a:solidFill>
              </a:rPr>
              <a:pPr/>
              <a:t>8</a:t>
            </a:fld>
            <a:endParaRPr lang="en-US">
              <a:solidFill>
                <a:srgbClr val="00B050"/>
              </a:solidFill>
            </a:endParaRPr>
          </a:p>
        </p:txBody>
      </p:sp>
      <p:sp>
        <p:nvSpPr>
          <p:cNvPr id="20" name="Footer Placeholder 19"/>
          <p:cNvSpPr>
            <a:spLocks noGrp="1"/>
          </p:cNvSpPr>
          <p:nvPr>
            <p:ph type="ftr" sz="quarter" idx="11"/>
          </p:nvPr>
        </p:nvSpPr>
        <p:spPr/>
        <p:txBody>
          <a:bodyPr/>
          <a:lstStyle/>
          <a:p>
            <a:r>
              <a:rPr lang="en-US" smtClean="0">
                <a:solidFill>
                  <a:srgbClr val="00B050"/>
                </a:solidFill>
              </a:rPr>
              <a:t>Md. Golam Moazzam, Dept. of CSE, JU</a:t>
            </a:r>
            <a:endParaRPr lang="en-US">
              <a:solidFill>
                <a:srgbClr val="00B050"/>
              </a:solidFill>
            </a:endParaRPr>
          </a:p>
        </p:txBody>
      </p:sp>
      <p:pic>
        <p:nvPicPr>
          <p:cNvPr id="7" name="Picture 6" descr="JU Mon eps.tif"/>
          <p:cNvPicPr>
            <a:picLocks noChangeAspect="1"/>
          </p:cNvPicPr>
          <p:nvPr/>
        </p:nvPicPr>
        <p:blipFill>
          <a:blip r:embed="rId3" cstate="print"/>
          <a:stretch>
            <a:fillRect/>
          </a:stretch>
        </p:blipFill>
        <p:spPr>
          <a:xfrm>
            <a:off x="182880" y="137162"/>
            <a:ext cx="800213" cy="990598"/>
          </a:xfrm>
          <a:prstGeom prst="rect">
            <a:avLst/>
          </a:prstGeom>
        </p:spPr>
      </p:pic>
      <p:cxnSp>
        <p:nvCxnSpPr>
          <p:cNvPr id="9" name="Straight Connector 8"/>
          <p:cNvCxnSpPr/>
          <p:nvPr/>
        </p:nvCxnSpPr>
        <p:spPr>
          <a:xfrm>
            <a:off x="1143000" y="1143000"/>
            <a:ext cx="7010400" cy="0"/>
          </a:xfrm>
          <a:prstGeom prst="line">
            <a:avLst/>
          </a:prstGeom>
          <a:ln cmpd="sng"/>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 name="Title 14"/>
          <p:cNvSpPr>
            <a:spLocks noGrp="1"/>
          </p:cNvSpPr>
          <p:nvPr>
            <p:ph type="title" idx="4294967295"/>
          </p:nvPr>
        </p:nvSpPr>
        <p:spPr>
          <a:xfrm>
            <a:off x="1219200" y="350838"/>
            <a:ext cx="6934200" cy="792162"/>
          </a:xfrm>
          <a:prstGeom prst="rect">
            <a:avLst/>
          </a:prstGeom>
        </p:spPr>
        <p:txBody>
          <a:bodyPr/>
          <a:lstStyle/>
          <a:p>
            <a:r>
              <a:rPr lang="en-US" dirty="0" smtClean="0">
                <a:latin typeface="Times New Roman" pitchFamily="18" charset="0"/>
                <a:cs typeface="Times New Roman" pitchFamily="18" charset="0"/>
              </a:rPr>
              <a:t>Numerical Methods</a:t>
            </a:r>
            <a:endParaRPr lang="en-US" dirty="0">
              <a:latin typeface="Times New Roman" pitchFamily="18" charset="0"/>
              <a:cs typeface="Times New Roman" pitchFamily="18" charset="0"/>
            </a:endParaRPr>
          </a:p>
        </p:txBody>
      </p:sp>
      <p:sp>
        <p:nvSpPr>
          <p:cNvPr id="17" name="Content Placeholder 16"/>
          <p:cNvSpPr>
            <a:spLocks noGrp="1"/>
          </p:cNvSpPr>
          <p:nvPr>
            <p:ph sz="half" idx="4294967295"/>
          </p:nvPr>
        </p:nvSpPr>
        <p:spPr>
          <a:xfrm>
            <a:off x="533400" y="1371600"/>
            <a:ext cx="8229600" cy="4800600"/>
          </a:xfrm>
          <a:prstGeom prst="rect">
            <a:avLst/>
          </a:prstGeom>
        </p:spPr>
        <p:txBody>
          <a:bodyPr/>
          <a:lstStyle/>
          <a:p>
            <a:pPr>
              <a:buFont typeface="Wingdings" pitchFamily="2" charset="2"/>
              <a:buChar char="q"/>
            </a:pPr>
            <a:r>
              <a:rPr lang="en-US" sz="2000" b="1" dirty="0" smtClean="0">
                <a:latin typeface="Times New Roman" pitchFamily="18" charset="0"/>
                <a:cs typeface="Times New Roman" pitchFamily="18" charset="0"/>
              </a:rPr>
              <a:t>Numerical </a:t>
            </a:r>
            <a:r>
              <a:rPr lang="en-US" sz="2000" b="1" dirty="0" smtClean="0">
                <a:latin typeface="Times New Roman" pitchFamily="18" charset="0"/>
                <a:cs typeface="Times New Roman" pitchFamily="18" charset="0"/>
              </a:rPr>
              <a:t>Errors</a:t>
            </a:r>
            <a:endParaRPr lang="en-US" sz="2000" dirty="0" smtClean="0">
              <a:latin typeface="Times New Roman" pitchFamily="18" charset="0"/>
              <a:cs typeface="Times New Roman" pitchFamily="18" charset="0"/>
            </a:endParaRPr>
          </a:p>
          <a:p>
            <a:pPr lvl="0">
              <a:buNone/>
            </a:pPr>
            <a:r>
              <a:rPr lang="en-US" sz="2000" dirty="0" smtClean="0">
                <a:latin typeface="Times New Roman" pitchFamily="18" charset="0"/>
                <a:cs typeface="Times New Roman" pitchFamily="18" charset="0"/>
              </a:rPr>
              <a:t>	</a:t>
            </a:r>
            <a:r>
              <a:rPr lang="en-US" sz="1600" dirty="0" smtClean="0">
                <a:latin typeface="Times New Roman" pitchFamily="18" charset="0"/>
                <a:cs typeface="Times New Roman" pitchFamily="18" charset="0"/>
              </a:rPr>
              <a:t>Numerical </a:t>
            </a:r>
            <a:r>
              <a:rPr lang="en-US" sz="1600" dirty="0" smtClean="0">
                <a:latin typeface="Times New Roman" pitchFamily="18" charset="0"/>
                <a:cs typeface="Times New Roman" pitchFamily="18" charset="0"/>
              </a:rPr>
              <a:t>errors (also known as </a:t>
            </a:r>
            <a:r>
              <a:rPr lang="en-US" sz="1600" b="1" dirty="0" smtClean="0">
                <a:latin typeface="Times New Roman" pitchFamily="18" charset="0"/>
                <a:cs typeface="Times New Roman" pitchFamily="18" charset="0"/>
              </a:rPr>
              <a:t>procedural errors</a:t>
            </a:r>
            <a:r>
              <a:rPr lang="en-US" sz="1600" dirty="0" smtClean="0">
                <a:latin typeface="Times New Roman" pitchFamily="18" charset="0"/>
                <a:cs typeface="Times New Roman" pitchFamily="18" charset="0"/>
              </a:rPr>
              <a:t>) are introduced during the process of implementation of a numerical method. </a:t>
            </a:r>
          </a:p>
          <a:p>
            <a:pPr lvl="0">
              <a:buNone/>
            </a:pPr>
            <a:r>
              <a:rPr lang="en-US" sz="1600" dirty="0" smtClean="0">
                <a:latin typeface="Times New Roman" pitchFamily="18" charset="0"/>
                <a:cs typeface="Times New Roman" pitchFamily="18" charset="0"/>
              </a:rPr>
              <a:t>	They </a:t>
            </a:r>
            <a:r>
              <a:rPr lang="en-US" sz="1600" dirty="0" smtClean="0">
                <a:latin typeface="Times New Roman" pitchFamily="18" charset="0"/>
                <a:cs typeface="Times New Roman" pitchFamily="18" charset="0"/>
              </a:rPr>
              <a:t>come in two forms:</a:t>
            </a:r>
          </a:p>
          <a:p>
            <a:pPr>
              <a:buNone/>
            </a:pP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i</a:t>
            </a:r>
            <a:r>
              <a:rPr lang="en-US" sz="1600" dirty="0" smtClean="0">
                <a:latin typeface="Times New Roman" pitchFamily="18" charset="0"/>
                <a:cs typeface="Times New Roman" pitchFamily="18" charset="0"/>
              </a:rPr>
              <a:t>) </a:t>
            </a:r>
            <a:r>
              <a:rPr lang="en-US" sz="1600" b="1" dirty="0" smtClean="0">
                <a:latin typeface="Times New Roman" pitchFamily="18" charset="0"/>
                <a:cs typeface="Times New Roman" pitchFamily="18" charset="0"/>
              </a:rPr>
              <a:t>Round-off errors</a:t>
            </a:r>
            <a:r>
              <a:rPr lang="en-US" sz="1600" dirty="0" smtClean="0">
                <a:latin typeface="Times New Roman" pitchFamily="18" charset="0"/>
                <a:cs typeface="Times New Roman" pitchFamily="18" charset="0"/>
              </a:rPr>
              <a:t> and ii) </a:t>
            </a:r>
            <a:r>
              <a:rPr lang="en-US" sz="1600" b="1" dirty="0" smtClean="0">
                <a:latin typeface="Times New Roman" pitchFamily="18" charset="0"/>
                <a:cs typeface="Times New Roman" pitchFamily="18" charset="0"/>
              </a:rPr>
              <a:t>Truncation errors</a:t>
            </a:r>
            <a:r>
              <a:rPr lang="en-US" sz="1600" dirty="0" smtClean="0">
                <a:latin typeface="Times New Roman" pitchFamily="18" charset="0"/>
                <a:cs typeface="Times New Roman" pitchFamily="18" charset="0"/>
              </a:rPr>
              <a:t>.</a:t>
            </a:r>
          </a:p>
          <a:p>
            <a:pPr lvl="0">
              <a:buNone/>
            </a:pPr>
            <a:r>
              <a:rPr lang="en-US" sz="1600" dirty="0" smtClean="0">
                <a:latin typeface="Times New Roman" pitchFamily="18" charset="0"/>
                <a:cs typeface="Times New Roman" pitchFamily="18" charset="0"/>
              </a:rPr>
              <a:t>	The </a:t>
            </a:r>
            <a:r>
              <a:rPr lang="en-US" sz="1600" dirty="0" smtClean="0">
                <a:latin typeface="Times New Roman" pitchFamily="18" charset="0"/>
                <a:cs typeface="Times New Roman" pitchFamily="18" charset="0"/>
              </a:rPr>
              <a:t>total numerical error is the summation of these two errors. </a:t>
            </a:r>
          </a:p>
          <a:p>
            <a:pPr lvl="0">
              <a:buNone/>
            </a:pPr>
            <a:r>
              <a:rPr lang="en-US" sz="1600" dirty="0" smtClean="0">
                <a:latin typeface="Times New Roman" pitchFamily="18" charset="0"/>
                <a:cs typeface="Times New Roman" pitchFamily="18" charset="0"/>
              </a:rPr>
              <a:t>	Numerical </a:t>
            </a:r>
            <a:r>
              <a:rPr lang="en-US" sz="1600" dirty="0" smtClean="0">
                <a:latin typeface="Times New Roman" pitchFamily="18" charset="0"/>
                <a:cs typeface="Times New Roman" pitchFamily="18" charset="0"/>
              </a:rPr>
              <a:t>errors can be reduced by devising suitable techniques for implementing the solution.</a:t>
            </a:r>
          </a:p>
          <a:p>
            <a:pPr>
              <a:buNone/>
            </a:pPr>
            <a:r>
              <a:rPr lang="en-US" sz="1600" dirty="0" smtClean="0">
                <a:latin typeface="Times New Roman" pitchFamily="18" charset="0"/>
                <a:cs typeface="Times New Roman" pitchFamily="18" charset="0"/>
              </a:rPr>
              <a:t> </a:t>
            </a:r>
          </a:p>
          <a:p>
            <a:pPr lvl="0">
              <a:buNone/>
            </a:pPr>
            <a:r>
              <a:rPr lang="en-US" sz="1600" b="1" dirty="0" smtClean="0">
                <a:latin typeface="Times New Roman" pitchFamily="18" charset="0"/>
                <a:cs typeface="Times New Roman" pitchFamily="18" charset="0"/>
              </a:rPr>
              <a:t>	Round-off </a:t>
            </a:r>
            <a:r>
              <a:rPr lang="en-US" sz="1600" b="1" dirty="0" smtClean="0">
                <a:latin typeface="Times New Roman" pitchFamily="18" charset="0"/>
                <a:cs typeface="Times New Roman" pitchFamily="18" charset="0"/>
              </a:rPr>
              <a:t>Errors:</a:t>
            </a:r>
            <a:endParaRPr lang="en-US" sz="1600" dirty="0" smtClean="0">
              <a:latin typeface="Times New Roman" pitchFamily="18" charset="0"/>
              <a:cs typeface="Times New Roman" pitchFamily="18" charset="0"/>
            </a:endParaRPr>
          </a:p>
          <a:p>
            <a:pPr lvl="0">
              <a:buNone/>
            </a:pPr>
            <a:r>
              <a:rPr lang="en-US" sz="1600" dirty="0" smtClean="0">
                <a:latin typeface="Times New Roman" pitchFamily="18" charset="0"/>
                <a:cs typeface="Times New Roman" pitchFamily="18" charset="0"/>
              </a:rPr>
              <a:t>	Round-off </a:t>
            </a:r>
            <a:r>
              <a:rPr lang="en-US" sz="1600" dirty="0" smtClean="0">
                <a:latin typeface="Times New Roman" pitchFamily="18" charset="0"/>
                <a:cs typeface="Times New Roman" pitchFamily="18" charset="0"/>
              </a:rPr>
              <a:t>errors occur when a fixed number of digits are used to represent exact numbers. Since the numbers are stored at every stage of computations, round-off error is introduced at the end of the every arithmetic operation. Consequently, even though an individual round-off error could be very small, the cumulative effect of a series of computations can be very significant.</a:t>
            </a:r>
          </a:p>
          <a:p>
            <a:pPr lvl="0">
              <a:buNone/>
            </a:pPr>
            <a:r>
              <a:rPr lang="en-US" sz="1600" dirty="0" smtClean="0">
                <a:latin typeface="Times New Roman" pitchFamily="18" charset="0"/>
                <a:cs typeface="Times New Roman" pitchFamily="18" charset="0"/>
              </a:rPr>
              <a:t>	Rounding </a:t>
            </a:r>
            <a:r>
              <a:rPr lang="en-US" sz="1600" dirty="0" smtClean="0">
                <a:latin typeface="Times New Roman" pitchFamily="18" charset="0"/>
                <a:cs typeface="Times New Roman" pitchFamily="18" charset="0"/>
              </a:rPr>
              <a:t>a number can be done in two ways: </a:t>
            </a:r>
          </a:p>
          <a:p>
            <a:pPr>
              <a:buNone/>
            </a:pPr>
            <a:r>
              <a:rPr lang="en-US" sz="1600" dirty="0" smtClean="0">
                <a:latin typeface="Times New Roman" pitchFamily="18" charset="0"/>
                <a:cs typeface="Times New Roman" pitchFamily="18" charset="0"/>
              </a:rPr>
              <a:t>	A</a:t>
            </a:r>
            <a:r>
              <a:rPr lang="en-US" sz="1600" dirty="0" smtClean="0">
                <a:latin typeface="Times New Roman" pitchFamily="18" charset="0"/>
                <a:cs typeface="Times New Roman" pitchFamily="18" charset="0"/>
              </a:rPr>
              <a:t>) </a:t>
            </a:r>
            <a:r>
              <a:rPr lang="en-US" sz="1600" b="1" dirty="0" smtClean="0">
                <a:latin typeface="Times New Roman" pitchFamily="18" charset="0"/>
                <a:cs typeface="Times New Roman" pitchFamily="18" charset="0"/>
              </a:rPr>
              <a:t>Chopping</a:t>
            </a:r>
            <a:r>
              <a:rPr lang="en-US" sz="1600" dirty="0" smtClean="0">
                <a:latin typeface="Times New Roman" pitchFamily="18" charset="0"/>
                <a:cs typeface="Times New Roman" pitchFamily="18" charset="0"/>
              </a:rPr>
              <a:t> and B) </a:t>
            </a:r>
            <a:r>
              <a:rPr lang="en-US" sz="1600" b="1" dirty="0" smtClean="0">
                <a:latin typeface="Times New Roman" pitchFamily="18" charset="0"/>
                <a:cs typeface="Times New Roman" pitchFamily="18" charset="0"/>
              </a:rPr>
              <a:t>Symmetric rounding</a:t>
            </a:r>
            <a:r>
              <a:rPr lang="en-US" sz="1600" dirty="0" smtClean="0">
                <a:latin typeface="Times New Roman" pitchFamily="18" charset="0"/>
                <a:cs typeface="Times New Roman" pitchFamily="18" charset="0"/>
              </a:rPr>
              <a:t>.</a:t>
            </a:r>
            <a:endParaRPr lang="en-US" sz="1600" dirty="0" smtClean="0">
              <a:latin typeface="Times New Roman" pitchFamily="18" charset="0"/>
              <a:cs typeface="Times New Roman" pitchFamily="18" charset="0"/>
            </a:endParaRPr>
          </a:p>
        </p:txBody>
      </p:sp>
      <p:sp>
        <p:nvSpPr>
          <p:cNvPr id="18" name="Date Placeholder 17"/>
          <p:cNvSpPr>
            <a:spLocks noGrp="1"/>
          </p:cNvSpPr>
          <p:nvPr>
            <p:ph type="dt" sz="half" idx="10"/>
          </p:nvPr>
        </p:nvSpPr>
        <p:spPr/>
        <p:txBody>
          <a:bodyPr/>
          <a:lstStyle/>
          <a:p>
            <a:fld id="{31336AC4-08FA-43B6-BC1F-4DD4E68448CC}" type="datetime1">
              <a:rPr lang="en-US" smtClean="0">
                <a:solidFill>
                  <a:srgbClr val="00B050"/>
                </a:solidFill>
              </a:rPr>
              <a:pPr/>
              <a:t>2/26/2020</a:t>
            </a:fld>
            <a:endParaRPr lang="en-US" dirty="0">
              <a:solidFill>
                <a:srgbClr val="00B050"/>
              </a:solidFill>
            </a:endParaRPr>
          </a:p>
        </p:txBody>
      </p:sp>
      <p:sp>
        <p:nvSpPr>
          <p:cNvPr id="19" name="Slide Number Placeholder 18"/>
          <p:cNvSpPr>
            <a:spLocks noGrp="1"/>
          </p:cNvSpPr>
          <p:nvPr>
            <p:ph type="sldNum" sz="quarter" idx="12"/>
          </p:nvPr>
        </p:nvSpPr>
        <p:spPr/>
        <p:txBody>
          <a:bodyPr/>
          <a:lstStyle/>
          <a:p>
            <a:fld id="{8C9281A4-4C9D-4645-98E5-DC94BB779CF3}" type="slidenum">
              <a:rPr lang="en-US" smtClean="0">
                <a:solidFill>
                  <a:srgbClr val="00B050"/>
                </a:solidFill>
              </a:rPr>
              <a:pPr/>
              <a:t>9</a:t>
            </a:fld>
            <a:endParaRPr lang="en-US">
              <a:solidFill>
                <a:srgbClr val="00B050"/>
              </a:solidFill>
            </a:endParaRPr>
          </a:p>
        </p:txBody>
      </p:sp>
      <p:sp>
        <p:nvSpPr>
          <p:cNvPr id="20" name="Footer Placeholder 19"/>
          <p:cNvSpPr>
            <a:spLocks noGrp="1"/>
          </p:cNvSpPr>
          <p:nvPr>
            <p:ph type="ftr" sz="quarter" idx="11"/>
          </p:nvPr>
        </p:nvSpPr>
        <p:spPr/>
        <p:txBody>
          <a:bodyPr/>
          <a:lstStyle/>
          <a:p>
            <a:r>
              <a:rPr lang="en-US" smtClean="0">
                <a:solidFill>
                  <a:srgbClr val="00B050"/>
                </a:solidFill>
              </a:rPr>
              <a:t>Md. Golam Moazzam, Dept. of CSE, JU</a:t>
            </a:r>
            <a:endParaRPr lang="en-US">
              <a:solidFill>
                <a:srgbClr val="00B050"/>
              </a:solidFill>
            </a:endParaRPr>
          </a:p>
        </p:txBody>
      </p:sp>
      <p:pic>
        <p:nvPicPr>
          <p:cNvPr id="7" name="Picture 6" descr="JU Mon eps.tif"/>
          <p:cNvPicPr>
            <a:picLocks noChangeAspect="1"/>
          </p:cNvPicPr>
          <p:nvPr/>
        </p:nvPicPr>
        <p:blipFill>
          <a:blip r:embed="rId3" cstate="print"/>
          <a:stretch>
            <a:fillRect/>
          </a:stretch>
        </p:blipFill>
        <p:spPr>
          <a:xfrm>
            <a:off x="182880" y="137162"/>
            <a:ext cx="800213" cy="990598"/>
          </a:xfrm>
          <a:prstGeom prst="rect">
            <a:avLst/>
          </a:prstGeom>
        </p:spPr>
      </p:pic>
      <p:cxnSp>
        <p:nvCxnSpPr>
          <p:cNvPr id="9" name="Straight Connector 8"/>
          <p:cNvCxnSpPr/>
          <p:nvPr/>
        </p:nvCxnSpPr>
        <p:spPr>
          <a:xfrm>
            <a:off x="1143000" y="1143000"/>
            <a:ext cx="7010400" cy="0"/>
          </a:xfrm>
          <a:prstGeom prst="line">
            <a:avLst/>
          </a:prstGeom>
          <a:ln cmpd="sng"/>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382</TotalTime>
  <Words>1177</Words>
  <Application>Microsoft Office PowerPoint</Application>
  <PresentationFormat>On-screen Show (4:3)</PresentationFormat>
  <Paragraphs>209</Paragraphs>
  <Slides>15</Slides>
  <Notes>15</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15</vt:i4>
      </vt:variant>
    </vt:vector>
  </HeadingPairs>
  <TitlesOfParts>
    <vt:vector size="17" baseType="lpstr">
      <vt:lpstr>Office Theme</vt:lpstr>
      <vt:lpstr>Microsoft Equation 3.0</vt:lpstr>
      <vt:lpstr>Numerical Methods</vt:lpstr>
      <vt:lpstr>Numerical Methods</vt:lpstr>
      <vt:lpstr>Numerical Methods</vt:lpstr>
      <vt:lpstr>Numerical Methods</vt:lpstr>
      <vt:lpstr>Numerical Methods</vt:lpstr>
      <vt:lpstr>Numerical Methods</vt:lpstr>
      <vt:lpstr>Numerical Methods</vt:lpstr>
      <vt:lpstr>Numerical Methods</vt:lpstr>
      <vt:lpstr>Numerical Methods</vt:lpstr>
      <vt:lpstr>Numerical Methods</vt:lpstr>
      <vt:lpstr>Numerical Methods</vt:lpstr>
      <vt:lpstr>Numerical Methods</vt:lpstr>
      <vt:lpstr>Numerical Methods</vt:lpstr>
      <vt:lpstr>Numerical Methods</vt:lpstr>
      <vt:lpstr>Numerical Methods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user</dc:creator>
  <cp:lastModifiedBy>Saila</cp:lastModifiedBy>
  <cp:revision>375</cp:revision>
  <dcterms:created xsi:type="dcterms:W3CDTF">2014-09-22T15:27:45Z</dcterms:created>
  <dcterms:modified xsi:type="dcterms:W3CDTF">2020-02-26T16:44:54Z</dcterms:modified>
</cp:coreProperties>
</file>