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4" roundtripDataSignature="AMtx7mjdlmXodeaepDTpTztapPJH9e/J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5D03B1-BC14-4E9C-8015-2B3AD96D1346}">
  <a:tblStyle styleId="{BC5D03B1-BC14-4E9C-8015-2B3AD96D134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3" name="Google Shape;77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4" name="Google Shape;81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3" name="Google Shape;85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3" name="Google Shape;94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7" name="Google Shape;98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3" name="Google Shape;103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8" name="Google Shape;108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9" name="Google Shape;115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1" name="Google Shape;121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5" name="Google Shape;126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7" name="Google Shape;131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1" name="Google Shape;137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6" name="Google Shape;142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2" name="Google Shape;148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9" name="Google Shape;153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6" name="Google Shape;159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da3043e088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da3043e088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da3043e088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a3043e088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da3043e088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da3043e088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da3043e088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a3043e088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da3043e088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da3043e088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da3043e088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da3043e088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da3043e088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da3043e088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da3043e088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da3043e088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da3043e088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da3043e088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da3043e088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da3043e088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da3043e088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da3043e088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da3043e088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da3043e088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a3043e088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da3043e088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da3043e088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da3043e088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da3043e088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da3043e088_0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da3043e088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da3043e088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da3043e088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a3043e088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da3043e088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da3043e088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Relationship Id="rId7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31.png"/><Relationship Id="rId5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46.png"/><Relationship Id="rId5" Type="http://schemas.openxmlformats.org/officeDocument/2006/relationships/image" Target="../media/image43.png"/><Relationship Id="rId6" Type="http://schemas.openxmlformats.org/officeDocument/2006/relationships/image" Target="../media/image51.png"/><Relationship Id="rId7" Type="http://schemas.openxmlformats.org/officeDocument/2006/relationships/image" Target="../media/image50.png"/><Relationship Id="rId8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40.png"/><Relationship Id="rId5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4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4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Methods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"/>
          <p:cNvSpPr txBox="1"/>
          <p:nvPr>
            <p:ph idx="4294967295" type="body"/>
          </p:nvPr>
        </p:nvSpPr>
        <p:spPr>
          <a:xfrm>
            <a:off x="1371600" y="1905000"/>
            <a:ext cx="67818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600"/>
              <a:buFont typeface="Arial"/>
              <a:buNone/>
            </a:pPr>
            <a:r>
              <a:rPr b="0" i="0" lang="en-US" sz="1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ecture </a:t>
            </a:r>
            <a:r>
              <a:rPr b="0" i="0" lang="en-US" sz="19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 b="0" i="0" sz="7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66" name="Google Shape;66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67" name="Google Shape;67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0"/>
          <p:cNvSpPr txBox="1"/>
          <p:nvPr>
            <p:ph idx="4294967295" type="body"/>
          </p:nvPr>
        </p:nvSpPr>
        <p:spPr>
          <a:xfrm>
            <a:off x="533400" y="1371600"/>
            <a:ext cx="82296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Methods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graphical and trial and error methods provide satisfactory approximations for many problem situations, they become cumbersome and time consuming.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Moreover, the accuracy of the results are inadequate for the requirements of many engineering and scientific problems.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iterative technique usually begins with an approximate value of the root, known as the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guess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is then successively corrected iteration by iteration. The process of iteration stops when the desired level of accuracy is obtained. </a:t>
            </a:r>
            <a:endParaRPr/>
          </a:p>
        </p:txBody>
      </p:sp>
      <p:sp>
        <p:nvSpPr>
          <p:cNvPr id="189" name="Google Shape;18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90" name="Google Shape;19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91" name="Google Shape;19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92" name="Google Shape;1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10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1"/>
          <p:cNvSpPr txBox="1"/>
          <p:nvPr>
            <p:ph idx="4294967295" type="body"/>
          </p:nvPr>
        </p:nvSpPr>
        <p:spPr>
          <a:xfrm>
            <a:off x="533400" y="13716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Methods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methods, based on the number of guesses they use, can be grouped into two categories: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Bracketing methods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end methods.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Bracketing Methods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known as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interpolation methods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methods start with two initial guesses that ‘bracket’ the root and then systematically reduce the width of the bracket until the solution is reached.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popular methods under this category are: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Bisection method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position method</a:t>
            </a:r>
            <a:endParaRPr/>
          </a:p>
        </p:txBody>
      </p:sp>
      <p:sp>
        <p:nvSpPr>
          <p:cNvPr id="204" name="Google Shape;20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05" name="Google Shape;20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06" name="Google Shape;20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207" name="Google Shape;2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11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2"/>
          <p:cNvSpPr txBox="1"/>
          <p:nvPr>
            <p:ph idx="4294967295" type="body"/>
          </p:nvPr>
        </p:nvSpPr>
        <p:spPr>
          <a:xfrm>
            <a:off x="533400" y="13716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End methods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known as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extrapolation methods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methods use a single starting value or two values that do not necessarily bracket the root.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methods under this category: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Newton-Raphson method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Secant method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Muller’s method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Fixed-point method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Bairstow’s method</a:t>
            </a:r>
            <a:endParaRPr/>
          </a:p>
          <a:p>
            <a:pPr indent="-114300" lvl="2" marL="114300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20" name="Google Shape;2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21" name="Google Shape;2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222" name="Google Shape;22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12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3"/>
          <p:cNvSpPr txBox="1"/>
          <p:nvPr>
            <p:ph idx="4294967295" type="body"/>
          </p:nvPr>
        </p:nvSpPr>
        <p:spPr>
          <a:xfrm>
            <a:off x="5334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BISECTION METHOD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one of the simplest and most reliable of iterative methods for the solution of nonlinear equations.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method, also known as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chopping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half-interval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relies on the fact that if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real and continuous in the interval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&lt; x &lt;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f(a)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f(b)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of opposite signs, that is,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f(a)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f(b)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then there is at least one real root in the interval between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Let us also define another point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the midpoint between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is,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Now, there exists the following three conditions: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0, we have a root at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. f(x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&lt; 0, there is a root between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. f(x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&lt; 0, there is a root between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34" name="Google Shape;23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35" name="Google Shape;2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36" name="Google Shape;236;p13"/>
          <p:cNvSpPr txBox="1"/>
          <p:nvPr>
            <p:ph idx="11" type="ftr"/>
          </p:nvPr>
        </p:nvSpPr>
        <p:spPr>
          <a:xfrm>
            <a:off x="5641900" y="570760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237" name="Google Shape;2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13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4443941"/>
            <a:ext cx="1447800" cy="509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4"/>
          <p:cNvSpPr txBox="1"/>
          <p:nvPr>
            <p:ph idx="4294967295" type="body"/>
          </p:nvPr>
        </p:nvSpPr>
        <p:spPr>
          <a:xfrm>
            <a:off x="533400" y="1371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BISECTION METHOD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the sign of the function at midpoint, we can deduce which part of the interval contains the root. This is illustrated in the following Fig. 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shows that since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of opposite sign, a root lies between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can further divide this subinterval into two halves to locate a new subinterval containing the root. This process can be repeated until the interval containing the root is as small as we desire.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Illustration of Bisection Method</a:t>
            </a:r>
            <a:endParaRPr/>
          </a:p>
        </p:txBody>
      </p:sp>
      <p:sp>
        <p:nvSpPr>
          <p:cNvPr id="251" name="Google Shape;2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52" name="Google Shape;25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53" name="Google Shape;25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254" name="Google Shape;25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14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Slides on diff-courses\Numerical\Assignment\numerical assignment 3\Numerical Shorifa Roll 7\media\image7.jpeg" id="260" name="Google Shape;2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3581400"/>
            <a:ext cx="39624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15"/>
          <p:cNvSpPr txBox="1"/>
          <p:nvPr>
            <p:ph idx="4294967295" type="body"/>
          </p:nvPr>
        </p:nvSpPr>
        <p:spPr>
          <a:xfrm>
            <a:off x="533400" y="1371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a root of the equation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- 4x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- 10 = 0 using bisection method.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Answer: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Guess two initial values that would bracket a root. 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we have both the roots in the interval (-6, 6).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table below gives the values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-6 and 6 and shows that there is a root in the interval (-2, -1) and another in (5, 6).</a:t>
            </a:r>
            <a:endParaRPr/>
          </a:p>
        </p:txBody>
      </p:sp>
      <p:sp>
        <p:nvSpPr>
          <p:cNvPr id="268" name="Google Shape;26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69" name="Google Shape;26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70" name="Google Shape;27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271" name="Google Shape;2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15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8237" y="2354261"/>
            <a:ext cx="2316163" cy="1477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9" name="Google Shape;279;p15"/>
          <p:cNvGraphicFramePr/>
          <p:nvPr/>
        </p:nvGraphicFramePr>
        <p:xfrm>
          <a:off x="1821233" y="558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{BC5D03B1-BC14-4E9C-8015-2B3AD96D1346}</a:tableStyleId>
              </a:tblPr>
              <a:tblGrid>
                <a:gridCol w="446525"/>
                <a:gridCol w="393000"/>
                <a:gridCol w="443000"/>
                <a:gridCol w="443000"/>
                <a:gridCol w="443000"/>
                <a:gridCol w="336650"/>
                <a:gridCol w="336650"/>
                <a:gridCol w="443000"/>
                <a:gridCol w="443000"/>
                <a:gridCol w="443000"/>
                <a:gridCol w="404675"/>
                <a:gridCol w="481325"/>
                <a:gridCol w="336650"/>
                <a:gridCol w="33665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</a:t>
                      </a: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6"/>
          <p:cNvSpPr txBox="1"/>
          <p:nvPr>
            <p:ph idx="4294967295" type="body"/>
          </p:nvPr>
        </p:nvSpPr>
        <p:spPr>
          <a:xfrm>
            <a:off x="533400" y="13716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a root of the equation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- 4x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- 10 = 0 using bisection method.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 take 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-2 and 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-1, then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-5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- 1.75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Since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. 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0, the root must be in the interval (-2, -1.5).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Thus,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-2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-1.5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- 1.75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0.0625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88" name="Google Shape;28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89" name="Google Shape;28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290" name="Google Shape;2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16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5490" y="2438400"/>
            <a:ext cx="276791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13100" y="4924150"/>
            <a:ext cx="3106703" cy="48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17"/>
          <p:cNvSpPr txBox="1"/>
          <p:nvPr>
            <p:ph idx="4294967295" type="body"/>
          </p:nvPr>
        </p:nvSpPr>
        <p:spPr>
          <a:xfrm>
            <a:off x="533400" y="1371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a root of the equation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- 4x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- 10 = 0 using bisection method.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. 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0, the root must be in the interval (-1.75, -1.5).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Thus,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-1.75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-1.5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0.0625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- 1.75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- 0.859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Since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. 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0, the root must be in the interval (-1.75, -1.625).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Thus,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-1.75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-1.625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0.0625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- 0.859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- 0.40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09" name="Google Shape;30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10" name="Google Shape;31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311" name="Google Shape;3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17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2100" y="2767873"/>
            <a:ext cx="2933700" cy="50872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5638" y="5460675"/>
            <a:ext cx="3092718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18"/>
          <p:cNvSpPr txBox="1"/>
          <p:nvPr>
            <p:ph idx="4294967295" type="body"/>
          </p:nvPr>
        </p:nvSpPr>
        <p:spPr>
          <a:xfrm>
            <a:off x="533400" y="1371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a root of the equation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- 4x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- 10 = 0 using bisection method.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. 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0, the root must be in the interval (-1.75, -1.6875).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Thus,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-1.75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-1.6875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0.0625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- 0.40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- 0.1616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Since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. 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0, the root must be in the interval (-1.75, -1.72).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Thus,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-1.75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-1.72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0.0625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- 0.1616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- 0.05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32" name="Google Shape;3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33" name="Google Shape;33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334" name="Google Shape;3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18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2822633"/>
            <a:ext cx="3314700" cy="48948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3825" y="5445225"/>
            <a:ext cx="3086097" cy="492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9"/>
          <p:cNvSpPr txBox="1"/>
          <p:nvPr>
            <p:ph idx="4294967295" type="body"/>
          </p:nvPr>
        </p:nvSpPr>
        <p:spPr>
          <a:xfrm>
            <a:off x="533400" y="1371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a root of the equation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- 4x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- 10 = 0 using bisection method.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Since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. 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0, the root must be in the interval (-1.75, -1.735).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Thus,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-1.75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-1.735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0.0625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- 0.05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0.0063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Since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. f(x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0, the root must be in the interval (-1.7425, -1.735).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Approximate root is - 1.7416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57" name="Google Shape;35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58" name="Google Shape;35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359" name="Google Shape;3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19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3559" y="2819400"/>
            <a:ext cx="3658041" cy="48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2"/>
          <p:cNvSpPr txBox="1"/>
          <p:nvPr>
            <p:ph idx="4294967295" type="body"/>
          </p:nvPr>
        </p:nvSpPr>
        <p:spPr>
          <a:xfrm>
            <a:off x="533400" y="1371600"/>
            <a:ext cx="8229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Concepts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models for a wide variety of problems in science and engineering can be formulated into equations of the form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f(x)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where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be real, complex, or vector quantities. The solution process often involves finding the values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would satisfy the equation. These values are called the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equation. Since the function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becomes zero at these values, they are also known as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zeros of the function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78" name="Google Shape;7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80" name="Google Shape;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2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20"/>
          <p:cNvSpPr txBox="1"/>
          <p:nvPr>
            <p:ph idx="4294967295" type="body"/>
          </p:nvPr>
        </p:nvSpPr>
        <p:spPr>
          <a:xfrm>
            <a:off x="5334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 Bisection Method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Decide initial values for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stopping criterion,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0, then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not bracket any root and go to step 7; otherwise continue.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)/2 and compute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&lt;0 then 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set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else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set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set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6. If absolute value of (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less than error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root = (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)/2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Write the value of root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Go to step 7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else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Go to step 4         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7. Stop.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82" name="Google Shape;38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83" name="Google Shape;38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384" name="Google Shape;38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Google Shape;385;p20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" name="Google Shape;38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999999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21"/>
          <p:cNvSpPr txBox="1"/>
          <p:nvPr>
            <p:ph idx="4294967295" type="body"/>
          </p:nvPr>
        </p:nvSpPr>
        <p:spPr>
          <a:xfrm>
            <a:off x="5334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Convergence of Bisection Method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bisection method, we choose a midpoint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interval between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Depending on the sign of functions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set equal to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such that the new interval contains the root. In either case, the interval containing the root is reduced by a factor of 2. The same procedure is repeated for the new interval. If the procedure is repeated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times, then the interval containing the root is reduced to the size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iterations, the root must lie within . This means that the error bound at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iteration is </a:t>
            </a:r>
            <a:endParaRPr/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Similarly, </a:t>
            </a:r>
            <a:endParaRPr/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is, the error decreases linearly with each step by a factor of 0.5. The bisection method is, therefore,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linearly convergent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405" name="Google Shape;40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06" name="Google Shape;40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407" name="Google Shape;40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408" name="Google Shape;4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" name="Google Shape;409;p21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Google Shape;42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199" y="3285784"/>
            <a:ext cx="1878223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200" y="4148374"/>
            <a:ext cx="1237329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6000" y="4592954"/>
            <a:ext cx="1828800" cy="512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22"/>
          <p:cNvSpPr txBox="1"/>
          <p:nvPr>
            <p:ph idx="4294967295" type="body"/>
          </p:nvPr>
        </p:nvSpPr>
        <p:spPr>
          <a:xfrm>
            <a:off x="533400" y="1371600"/>
            <a:ext cx="8229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Bisection Method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convergence is slow to achieve a high degree of accuracy, a large number of iterations may be needed.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(Disadvantage)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the bisection algorithm is guaranteed to converge.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(Advantage)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bisection method, the interval between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divided into two equal halves, irrespective of location of the root. It may be possible that the root is closer to one end than the other.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(Disadvantage)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36" name="Google Shape;43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437" name="Google Shape;43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438" name="Google Shape;4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p22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0" name="Google Shape;44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3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23"/>
          <p:cNvSpPr txBox="1"/>
          <p:nvPr>
            <p:ph idx="4294967295" type="body"/>
          </p:nvPr>
        </p:nvSpPr>
        <p:spPr>
          <a:xfrm>
            <a:off x="533400" y="13716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Position Method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principle of false position method is illustrated in the following figure.</a:t>
            </a:r>
            <a:endParaRPr/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the root lines between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 join the points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a straight line. </a:t>
            </a:r>
            <a:endParaRPr/>
          </a:p>
        </p:txBody>
      </p:sp>
      <p:sp>
        <p:nvSpPr>
          <p:cNvPr id="462" name="Google Shape;46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63" name="Google Shape;46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464" name="Google Shape;464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465" name="Google Shape;4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6" name="Google Shape;466;p23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7" name="Google Shape;467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2" name="Google Shape;482;p23"/>
          <p:cNvGrpSpPr/>
          <p:nvPr/>
        </p:nvGrpSpPr>
        <p:grpSpPr>
          <a:xfrm>
            <a:off x="2275416" y="2039838"/>
            <a:ext cx="3657600" cy="2438400"/>
            <a:chOff x="3856" y="5970"/>
            <a:chExt cx="4580" cy="2940"/>
          </a:xfrm>
        </p:grpSpPr>
        <p:cxnSp>
          <p:nvCxnSpPr>
            <p:cNvPr id="483" name="Google Shape;483;p23"/>
            <p:cNvCxnSpPr/>
            <p:nvPr/>
          </p:nvCxnSpPr>
          <p:spPr>
            <a:xfrm flipH="1" rot="10800000">
              <a:off x="3856" y="7395"/>
              <a:ext cx="4032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23"/>
            <p:cNvCxnSpPr/>
            <p:nvPr/>
          </p:nvCxnSpPr>
          <p:spPr>
            <a:xfrm flipH="1">
              <a:off x="4305" y="6090"/>
              <a:ext cx="1" cy="214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5" name="Google Shape;485;p23"/>
            <p:cNvSpPr/>
            <p:nvPr/>
          </p:nvSpPr>
          <p:spPr>
            <a:xfrm flipH="1" rot="-52264">
              <a:off x="4811" y="6463"/>
              <a:ext cx="2578" cy="1743"/>
            </a:xfrm>
            <a:custGeom>
              <a:rect b="b" l="l" r="r" t="t"/>
              <a:pathLst>
                <a:path extrusionOk="0" fill="none" h="21600" w="21531">
                  <a:moveTo>
                    <a:pt x="-1" y="0"/>
                  </a:moveTo>
                  <a:cubicBezTo>
                    <a:pt x="11262" y="0"/>
                    <a:pt x="20634" y="8653"/>
                    <a:pt x="21531" y="19879"/>
                  </a:cubicBezTo>
                </a:path>
                <a:path extrusionOk="0" h="21600" w="21531">
                  <a:moveTo>
                    <a:pt x="-1" y="0"/>
                  </a:moveTo>
                  <a:cubicBezTo>
                    <a:pt x="11262" y="0"/>
                    <a:pt x="20634" y="8653"/>
                    <a:pt x="21531" y="1987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486;p23"/>
            <p:cNvCxnSpPr/>
            <p:nvPr/>
          </p:nvCxnSpPr>
          <p:spPr>
            <a:xfrm flipH="1" rot="10800000">
              <a:off x="4882" y="6510"/>
              <a:ext cx="1868" cy="13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23"/>
            <p:cNvCxnSpPr/>
            <p:nvPr/>
          </p:nvCxnSpPr>
          <p:spPr>
            <a:xfrm flipH="1" rot="10800000">
              <a:off x="6750" y="6525"/>
              <a:ext cx="1" cy="8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23"/>
            <p:cNvCxnSpPr/>
            <p:nvPr/>
          </p:nvCxnSpPr>
          <p:spPr>
            <a:xfrm flipH="1" rot="10800000">
              <a:off x="4860" y="7410"/>
              <a:ext cx="1" cy="42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23"/>
            <p:cNvCxnSpPr/>
            <p:nvPr/>
          </p:nvCxnSpPr>
          <p:spPr>
            <a:xfrm flipH="1" rot="10800000">
              <a:off x="5535" y="6990"/>
              <a:ext cx="1" cy="42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23"/>
            <p:cNvCxnSpPr/>
            <p:nvPr/>
          </p:nvCxnSpPr>
          <p:spPr>
            <a:xfrm flipH="1" rot="10800000">
              <a:off x="4140" y="5970"/>
              <a:ext cx="1" cy="49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1" name="Google Shape;491;p23"/>
            <p:cNvCxnSpPr/>
            <p:nvPr/>
          </p:nvCxnSpPr>
          <p:spPr>
            <a:xfrm flipH="1" rot="10800000">
              <a:off x="7665" y="7545"/>
              <a:ext cx="6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2" name="Google Shape;492;p23"/>
            <p:cNvSpPr/>
            <p:nvPr/>
          </p:nvSpPr>
          <p:spPr>
            <a:xfrm>
              <a:off x="4860" y="6675"/>
              <a:ext cx="750" cy="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0" i="1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0" baseline="-2500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0" i="1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0" i="1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0" baseline="-2500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="0" i="1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3990" y="6525"/>
              <a:ext cx="435" cy="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1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0" i="1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7500" y="7426"/>
              <a:ext cx="435" cy="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1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3856" y="8520"/>
              <a:ext cx="4580" cy="3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Fig.: Illustration of false position method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4755" y="7125"/>
              <a:ext cx="435" cy="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1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0" baseline="-2500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6690" y="7410"/>
              <a:ext cx="435" cy="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1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0" baseline="-2500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475" y="7395"/>
              <a:ext cx="435" cy="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1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0" baseline="-2500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4875" y="7861"/>
              <a:ext cx="750" cy="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0" i="1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0" baseline="-2500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0" i="1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0" i="1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0" baseline="-2500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="0" i="1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6180" y="6165"/>
              <a:ext cx="750" cy="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0" i="1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0" baseline="-2500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0" i="1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0" i="1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0" baseline="-2500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="0" i="1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4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24"/>
          <p:cNvSpPr txBox="1"/>
          <p:nvPr>
            <p:ph idx="4294967295" type="body"/>
          </p:nvPr>
        </p:nvSpPr>
        <p:spPr>
          <a:xfrm>
            <a:off x="533400" y="13716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Position Method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point of intersection of this line with the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-axis (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gives an improved estimate of the root and is called the false position of the root.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point then replaces one of the initial guesses that has a function value of the same sign as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process is repeated with the new values of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this method uses the false position of the root repeatedly, it is called the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position method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508" name="Google Shape;50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509" name="Google Shape;50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510" name="Google Shape;51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511" name="Google Shape;5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Google Shape;512;p24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3" name="Google Shape;513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5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25"/>
          <p:cNvSpPr txBox="1"/>
          <p:nvPr>
            <p:ph idx="4294967295" type="body"/>
          </p:nvPr>
        </p:nvSpPr>
        <p:spPr>
          <a:xfrm>
            <a:off x="533400" y="13716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Position Formula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know that equation of the line joining the points (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 and (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 is given by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line intersects the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-axis at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when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0, we have 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</a:t>
            </a:r>
            <a:endParaRPr/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equation is known as the 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position formula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84150" lvl="1" marL="742950" marR="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536" name="Google Shape;536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537" name="Google Shape;53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538" name="Google Shape;5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9" name="Google Shape;539;p25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0" name="Google Shape;540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0862" y="2171988"/>
            <a:ext cx="2370138" cy="571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2937" y="3294357"/>
            <a:ext cx="2561311" cy="54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2937" y="3894138"/>
            <a:ext cx="2842697" cy="525462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5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2" name="Google Shape;562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09800" y="4648200"/>
            <a:ext cx="244270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6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9" name="Google Shape;569;p26"/>
          <p:cNvSpPr txBox="1"/>
          <p:nvPr>
            <p:ph idx="4294967295" type="body"/>
          </p:nvPr>
        </p:nvSpPr>
        <p:spPr>
          <a:xfrm>
            <a:off x="571500" y="1044575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the false position method to find a root of the function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in the range 1&lt;x&lt;3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Iteration 1: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1, 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3,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-2, 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4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571" name="Google Shape;571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572" name="Google Shape;57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573" name="Google Shape;5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4" name="Google Shape;574;p26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5" name="Google Shape;575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6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5" name="Google Shape;59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0900" y="1752600"/>
            <a:ext cx="22225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7" name="Google Shape;59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1135" y="4191000"/>
            <a:ext cx="480786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7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4" name="Google Shape;604;p27"/>
          <p:cNvSpPr txBox="1"/>
          <p:nvPr>
            <p:ph idx="4294967295" type="body"/>
          </p:nvPr>
        </p:nvSpPr>
        <p:spPr>
          <a:xfrm>
            <a:off x="533400" y="13716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the false position method to find a root of the function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in the range 1&lt;x&lt;3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Iteration 2: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(1.6667) = - 0.8889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Sign is negative. So, the root lies between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1.6667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3. Thus,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1.6667, 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3,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- 0.8889, 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4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5" name="Google Shape;60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606" name="Google Shape;606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607" name="Google Shape;60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608" name="Google Shape;6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9" name="Google Shape;609;p27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0" name="Google Shape;61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7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0" name="Google Shape;63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0900" y="1752600"/>
            <a:ext cx="22225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3" name="Google Shape;63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6238" y="4800601"/>
            <a:ext cx="448048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8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0" name="Google Shape;640;p28"/>
          <p:cNvSpPr txBox="1"/>
          <p:nvPr>
            <p:ph idx="4294967295" type="body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the false position method to find a root of the function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in the range 1&lt;x&lt;3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Iteration 3: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(1.909) = - 0.2647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Sign is negative. So, the root lies between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1.909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3. Thus,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1.909, 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3,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- 0.2647, 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4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After 3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iteration, the estimated root is: 1.986.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Actual root is 2. 		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1" name="Google Shape;64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642" name="Google Shape;64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643" name="Google Shape;64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644" name="Google Shape;6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5" name="Google Shape;645;p28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6" name="Google Shape;64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8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6" name="Google Shape;66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0900" y="1752600"/>
            <a:ext cx="22225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0" name="Google Shape;67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6337" y="4419600"/>
            <a:ext cx="4640263" cy="1296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9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7" name="Google Shape;677;p29"/>
          <p:cNvSpPr txBox="1"/>
          <p:nvPr>
            <p:ph idx="4294967295" type="body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Newton-Raphson Method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following graph. Let us assume that 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an approximate root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0.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draw a tangent at the curve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</p:txBody>
      </p:sp>
      <p:sp>
        <p:nvSpPr>
          <p:cNvPr id="678" name="Google Shape;67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679" name="Google Shape;67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680" name="Google Shape;680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681" name="Google Shape;6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2" name="Google Shape;682;p29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3" name="Google Shape;683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29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6" name="Google Shape;706;p29"/>
          <p:cNvGrpSpPr/>
          <p:nvPr/>
        </p:nvGrpSpPr>
        <p:grpSpPr>
          <a:xfrm>
            <a:off x="1447800" y="2895600"/>
            <a:ext cx="6254215" cy="3352800"/>
            <a:chOff x="1440" y="9143"/>
            <a:chExt cx="6720" cy="3604"/>
          </a:xfrm>
        </p:grpSpPr>
        <p:sp>
          <p:nvSpPr>
            <p:cNvPr id="707" name="Google Shape;707;p29"/>
            <p:cNvSpPr/>
            <p:nvPr/>
          </p:nvSpPr>
          <p:spPr>
            <a:xfrm>
              <a:off x="1440" y="9143"/>
              <a:ext cx="6720" cy="3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8" name="Google Shape;708;p29"/>
            <p:cNvGrpSpPr/>
            <p:nvPr/>
          </p:nvGrpSpPr>
          <p:grpSpPr>
            <a:xfrm>
              <a:off x="1860" y="9143"/>
              <a:ext cx="6048" cy="3501"/>
              <a:chOff x="2955" y="9143"/>
              <a:chExt cx="6048" cy="3501"/>
            </a:xfrm>
          </p:grpSpPr>
          <p:cxnSp>
            <p:nvCxnSpPr>
              <p:cNvPr id="709" name="Google Shape;709;p29"/>
              <p:cNvCxnSpPr/>
              <p:nvPr/>
            </p:nvCxnSpPr>
            <p:spPr>
              <a:xfrm>
                <a:off x="3315" y="11250"/>
                <a:ext cx="514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0" name="Google Shape;710;p29"/>
              <p:cNvCxnSpPr/>
              <p:nvPr/>
            </p:nvCxnSpPr>
            <p:spPr>
              <a:xfrm>
                <a:off x="3435" y="9166"/>
                <a:ext cx="1" cy="28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1" name="Google Shape;711;p29"/>
              <p:cNvSpPr/>
              <p:nvPr/>
            </p:nvSpPr>
            <p:spPr>
              <a:xfrm flipH="1" rot="10440750">
                <a:off x="3597" y="9533"/>
                <a:ext cx="3886" cy="1650"/>
              </a:xfrm>
              <a:custGeom>
                <a:rect b="b" l="l" r="r" t="t"/>
                <a:pathLst>
                  <a:path extrusionOk="0" fill="none" h="21600" w="21593">
                    <a:moveTo>
                      <a:pt x="-1" y="0"/>
                    </a:moveTo>
                    <a:cubicBezTo>
                      <a:pt x="11715" y="0"/>
                      <a:pt x="21295" y="9339"/>
                      <a:pt x="21593" y="21051"/>
                    </a:cubicBezTo>
                  </a:path>
                  <a:path extrusionOk="0" h="21600" w="21593">
                    <a:moveTo>
                      <a:pt x="-1" y="0"/>
                    </a:moveTo>
                    <a:cubicBezTo>
                      <a:pt x="11715" y="0"/>
                      <a:pt x="21295" y="9339"/>
                      <a:pt x="21593" y="2105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12" name="Google Shape;712;p29"/>
              <p:cNvCxnSpPr/>
              <p:nvPr/>
            </p:nvCxnSpPr>
            <p:spPr>
              <a:xfrm flipH="1">
                <a:off x="6675" y="9360"/>
                <a:ext cx="795" cy="224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3" name="Google Shape;713;p29"/>
              <p:cNvCxnSpPr/>
              <p:nvPr/>
            </p:nvCxnSpPr>
            <p:spPr>
              <a:xfrm flipH="1">
                <a:off x="6795" y="10335"/>
                <a:ext cx="1" cy="97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4" name="Google Shape;714;p29"/>
              <p:cNvCxnSpPr/>
              <p:nvPr/>
            </p:nvCxnSpPr>
            <p:spPr>
              <a:xfrm flipH="1">
                <a:off x="7364" y="9642"/>
                <a:ext cx="1" cy="158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5" name="Google Shape;715;p29"/>
              <p:cNvCxnSpPr/>
              <p:nvPr/>
            </p:nvCxnSpPr>
            <p:spPr>
              <a:xfrm flipH="1">
                <a:off x="5400" y="10050"/>
                <a:ext cx="1770" cy="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6" name="Google Shape;716;p29"/>
              <p:cNvCxnSpPr/>
              <p:nvPr/>
            </p:nvCxnSpPr>
            <p:spPr>
              <a:xfrm flipH="1">
                <a:off x="5744" y="10875"/>
                <a:ext cx="1" cy="43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7" name="Google Shape;717;p29"/>
              <p:cNvCxnSpPr/>
              <p:nvPr/>
            </p:nvCxnSpPr>
            <p:spPr>
              <a:xfrm>
                <a:off x="7890" y="11366"/>
                <a:ext cx="61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18" name="Google Shape;718;p29"/>
              <p:cNvCxnSpPr/>
              <p:nvPr/>
            </p:nvCxnSpPr>
            <p:spPr>
              <a:xfrm flipH="1" rot="10800000">
                <a:off x="3285" y="9143"/>
                <a:ext cx="1" cy="51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19" name="Google Shape;719;p29"/>
              <p:cNvSpPr/>
              <p:nvPr/>
            </p:nvSpPr>
            <p:spPr>
              <a:xfrm>
                <a:off x="2955" y="9720"/>
                <a:ext cx="615" cy="34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8523" y="11170"/>
                <a:ext cx="480" cy="34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29"/>
              <p:cNvSpPr/>
              <p:nvPr/>
            </p:nvSpPr>
            <p:spPr>
              <a:xfrm>
                <a:off x="5535" y="11250"/>
                <a:ext cx="645" cy="34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29"/>
              <p:cNvSpPr/>
              <p:nvPr/>
            </p:nvSpPr>
            <p:spPr>
              <a:xfrm>
                <a:off x="7170" y="11235"/>
                <a:ext cx="645" cy="34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6683" y="11250"/>
                <a:ext cx="645" cy="34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4" name="Google Shape;724;p29"/>
              <p:cNvCxnSpPr/>
              <p:nvPr/>
            </p:nvCxnSpPr>
            <p:spPr>
              <a:xfrm flipH="1" rot="10800000">
                <a:off x="4605" y="10711"/>
                <a:ext cx="1635" cy="70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5" name="Google Shape;725;p29"/>
              <p:cNvSpPr/>
              <p:nvPr/>
            </p:nvSpPr>
            <p:spPr>
              <a:xfrm>
                <a:off x="4305" y="12210"/>
                <a:ext cx="3552" cy="43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Fig. Newton-Raphson Method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29"/>
              <p:cNvSpPr/>
              <p:nvPr/>
            </p:nvSpPr>
            <p:spPr>
              <a:xfrm>
                <a:off x="6540" y="9405"/>
                <a:ext cx="1020" cy="46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f</a:t>
                </a: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29"/>
              <p:cNvSpPr/>
              <p:nvPr/>
            </p:nvSpPr>
            <p:spPr>
              <a:xfrm>
                <a:off x="6100" y="10019"/>
                <a:ext cx="1020" cy="43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f</a:t>
                </a: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7575" y="9642"/>
                <a:ext cx="255" cy="1541"/>
              </a:xfrm>
              <a:prstGeom prst="rightBrace">
                <a:avLst>
                  <a:gd fmla="val 50359" name="adj1"/>
                  <a:gd fmla="val 50032" name="adj2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7837" y="10260"/>
                <a:ext cx="795" cy="42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f</a:t>
                </a: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29"/>
              <p:cNvSpPr/>
              <p:nvPr/>
            </p:nvSpPr>
            <p:spPr>
              <a:xfrm>
                <a:off x="6960" y="10800"/>
                <a:ext cx="180" cy="464"/>
              </a:xfrm>
              <a:custGeom>
                <a:rect b="b" l="l" r="r" t="t"/>
                <a:pathLst>
                  <a:path extrusionOk="0" fill="none" h="26628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293"/>
                      <a:pt x="21400" y="24980"/>
                      <a:pt x="21006" y="26627"/>
                    </a:cubicBezTo>
                  </a:path>
                  <a:path extrusionOk="0" h="26628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293"/>
                      <a:pt x="21400" y="24980"/>
                      <a:pt x="21006" y="2662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9"/>
              <p:cNvSpPr/>
              <p:nvPr/>
            </p:nvSpPr>
            <p:spPr>
              <a:xfrm>
                <a:off x="6784" y="10965"/>
                <a:ext cx="615" cy="43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α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3"/>
          <p:cNvSpPr txBox="1"/>
          <p:nvPr>
            <p:ph idx="4294967295" type="body"/>
          </p:nvPr>
        </p:nvSpPr>
        <p:spPr>
          <a:xfrm>
            <a:off x="533400" y="13716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Equations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Algebraic equations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Polynomial equations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Transcendental equations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and Nonlinear Function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function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function, if the dependent variable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changes in direct proportion to the change in independent variable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For example,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+ 5 is a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said to be nonlinear, if the response of the dependent variable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 direct or exact proportion to the changes in the independent variable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For example,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is a nonlinear function.</a:t>
            </a:r>
            <a:endParaRPr/>
          </a:p>
        </p:txBody>
      </p:sp>
      <p:sp>
        <p:nvSpPr>
          <p:cNvPr id="89" name="Google Shape;89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90" name="Google Shape;9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91" name="Google Shape;9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92" name="Google Shape;9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3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0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8" name="Google Shape;738;p30"/>
          <p:cNvSpPr txBox="1"/>
          <p:nvPr>
            <p:ph idx="4294967295" type="body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Newton-Raphson Method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point of intersection of this tangent with the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-axis gives the second approximation to the root. Let the point of intersection be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slope of the tangent is given by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where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the slope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at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Solving for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obtain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This is called the Newton-Raphson formula.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/>
          </a:p>
        </p:txBody>
      </p:sp>
      <p:sp>
        <p:nvSpPr>
          <p:cNvPr id="739" name="Google Shape;739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740" name="Google Shape;74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41" name="Google Shape;741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742" name="Google Shape;7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3" name="Google Shape;743;p30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4" name="Google Shape;744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3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30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8" name="Google Shape;76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1862" y="2667000"/>
            <a:ext cx="2293938" cy="557158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0" name="Google Shape;77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1000" y="4501434"/>
            <a:ext cx="1828802" cy="57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1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7" name="Google Shape;777;p31"/>
          <p:cNvSpPr txBox="1"/>
          <p:nvPr>
            <p:ph idx="4294967295" type="body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Newton-Raphson Method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approximation would be 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method of successive approximation is called the Newton-Raphson method. The process will be terminated when the difference between two successive values is within a prescribed limit.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8" name="Google Shape;77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779" name="Google Shape;77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80" name="Google Shape;780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781" name="Google Shape;7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2" name="Google Shape;782;p31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3" name="Google Shape;783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3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31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9" name="Google Shape;80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2056437"/>
            <a:ext cx="2392363" cy="534364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1" name="Google Shape;81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200" y="2971800"/>
            <a:ext cx="3418633" cy="601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2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Google Shape;818;p32"/>
          <p:cNvSpPr txBox="1"/>
          <p:nvPr>
            <p:ph idx="4294967295" type="body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Newton-Raphson Method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Complications will arise if the derivative is zero. In such case, a new initial value for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must be chosen to continue the procedure.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initial guess is too far away from the required root, the process may converge to some other root.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particular value in the iteration sequence may repeat, resulting in an infinite loop. This occurs when the tangent to the curve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cuts the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-axis again at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819" name="Google Shape;819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820" name="Google Shape;82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821" name="Google Shape;821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822" name="Google Shape;8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3" name="Google Shape;823;p32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4" name="Google Shape;824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3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2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3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7" name="Google Shape;857;p33"/>
          <p:cNvSpPr txBox="1"/>
          <p:nvPr>
            <p:ph idx="4294967295" type="body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Newton-Raphson Method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Derivation from Taylor Series Expansion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Assume that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estimate of a root of the function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Consider a small interval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such that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n+1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- - - - - ----------------------------------------------   (1)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We can express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n+1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using Taylor series expansion as follows: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we neglect the terms containing the second order and higher derivatives, we get,</a:t>
            </a:r>
            <a:endParaRPr/>
          </a:p>
        </p:txBody>
      </p:sp>
      <p:sp>
        <p:nvSpPr>
          <p:cNvPr id="858" name="Google Shape;85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859" name="Google Shape;859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860" name="Google Shape;860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861" name="Google Shape;8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2" name="Google Shape;862;p33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3" name="Google Shape;863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3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33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1" name="Google Shape;89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1465" y="4636850"/>
            <a:ext cx="4907686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3" name="Google Shape;89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6075" y="5765451"/>
            <a:ext cx="3536508" cy="38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4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0" name="Google Shape;900;p34"/>
          <p:cNvSpPr txBox="1"/>
          <p:nvPr>
            <p:ph idx="4294967295" type="body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Newton-Raphson Method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Derivation from Taylor Series Expansion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n+1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root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then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-------------------------------------------------(2)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(1) and (2),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Newton-Raphson formula.</a:t>
            </a:r>
            <a:endParaRPr/>
          </a:p>
        </p:txBody>
      </p:sp>
      <p:sp>
        <p:nvSpPr>
          <p:cNvPr id="901" name="Google Shape;90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902" name="Google Shape;90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903" name="Google Shape;903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904" name="Google Shape;90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5" name="Google Shape;905;p34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6" name="Google Shape;906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3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34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6" name="Google Shape;9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0298" y="2895600"/>
            <a:ext cx="3921302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8" name="Google Shape;93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0800" y="3962400"/>
            <a:ext cx="2857365" cy="601663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0" name="Google Shape;94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90800" y="4648200"/>
            <a:ext cx="2713845" cy="677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5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7" name="Google Shape;947;p35"/>
          <p:cNvSpPr txBox="1"/>
          <p:nvPr>
            <p:ph idx="4294967295" type="body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Newton-Raphson Algorithm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8" name="Google Shape;948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949" name="Google Shape;94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950" name="Google Shape;950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951" name="Google Shape;95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2" name="Google Shape;952;p35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3" name="Google Shape;953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3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35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6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1" name="Google Shape;991;p36"/>
          <p:cNvSpPr txBox="1"/>
          <p:nvPr>
            <p:ph idx="4294967295" type="body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root of the equation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3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+ 2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in the vicinity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 using Newton-Raphson method.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3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+ 2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30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2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3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 (First approximation)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Therefore,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2" name="Google Shape;992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993" name="Google Shape;99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994" name="Google Shape;994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995" name="Google Shape;99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6" name="Google Shape;996;p36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7" name="Google Shape;997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3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36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Google Shape;103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4197482"/>
            <a:ext cx="4275138" cy="679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7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7" name="Google Shape;1037;p37"/>
          <p:cNvSpPr txBox="1"/>
          <p:nvPr>
            <p:ph idx="4294967295" type="body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root of the equation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3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+ 2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in the vicinity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 using Newton-Raphson method.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Similarly,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So, Root is 1.0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8" name="Google Shape;1038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039" name="Google Shape;103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040" name="Google Shape;1040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041" name="Google Shape;104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2" name="Google Shape;1042;p37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3" name="Google Shape;1043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3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37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6" name="Google Shape;107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2914" y="2667000"/>
            <a:ext cx="3787786" cy="52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2914" y="3276600"/>
            <a:ext cx="4081686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2913" y="3879475"/>
            <a:ext cx="4076701" cy="5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24100" y="4495800"/>
            <a:ext cx="3616138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24099" y="5068887"/>
            <a:ext cx="3528221" cy="56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3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37"/>
          <p:cNvSpPr/>
          <p:nvPr/>
        </p:nvSpPr>
        <p:spPr>
          <a:xfrm>
            <a:off x="2102950" y="26477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37"/>
          <p:cNvSpPr/>
          <p:nvPr/>
        </p:nvSpPr>
        <p:spPr>
          <a:xfrm>
            <a:off x="0" y="13557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37"/>
          <p:cNvSpPr/>
          <p:nvPr/>
        </p:nvSpPr>
        <p:spPr>
          <a:xfrm>
            <a:off x="0" y="226218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37"/>
          <p:cNvSpPr/>
          <p:nvPr/>
        </p:nvSpPr>
        <p:spPr>
          <a:xfrm>
            <a:off x="0" y="31686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8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2" name="Google Shape;1092;p38"/>
          <p:cNvSpPr txBox="1"/>
          <p:nvPr>
            <p:ph idx="4294967295" type="body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Secant Method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Secant method uses two initial estimates but does not require that they must bracket the root.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concept is illustrated in the following figure.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points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starting values. They don’t bracket the root.</a:t>
            </a:r>
            <a:endParaRPr/>
          </a:p>
        </p:txBody>
      </p:sp>
      <p:sp>
        <p:nvSpPr>
          <p:cNvPr id="1093" name="Google Shape;1093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094" name="Google Shape;1094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095" name="Google Shape;1095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096" name="Google Shape;10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7" name="Google Shape;1097;p38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8" name="Google Shape;1098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3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38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3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38"/>
          <p:cNvSpPr/>
          <p:nvPr/>
        </p:nvSpPr>
        <p:spPr>
          <a:xfrm>
            <a:off x="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38"/>
          <p:cNvSpPr/>
          <p:nvPr/>
        </p:nvSpPr>
        <p:spPr>
          <a:xfrm>
            <a:off x="0" y="13557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38"/>
          <p:cNvSpPr/>
          <p:nvPr/>
        </p:nvSpPr>
        <p:spPr>
          <a:xfrm>
            <a:off x="0" y="226218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38"/>
          <p:cNvSpPr/>
          <p:nvPr/>
        </p:nvSpPr>
        <p:spPr>
          <a:xfrm>
            <a:off x="0" y="31686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6" name="Google Shape;1136;p38"/>
          <p:cNvGrpSpPr/>
          <p:nvPr/>
        </p:nvGrpSpPr>
        <p:grpSpPr>
          <a:xfrm>
            <a:off x="2057400" y="2819660"/>
            <a:ext cx="4686300" cy="3047740"/>
            <a:chOff x="1395" y="8948"/>
            <a:chExt cx="5580" cy="3630"/>
          </a:xfrm>
        </p:grpSpPr>
        <p:sp>
          <p:nvSpPr>
            <p:cNvPr id="1137" name="Google Shape;1137;p38"/>
            <p:cNvSpPr/>
            <p:nvPr/>
          </p:nvSpPr>
          <p:spPr>
            <a:xfrm>
              <a:off x="1395" y="9092"/>
              <a:ext cx="5580" cy="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8" name="Google Shape;1138;p38"/>
            <p:cNvGrpSpPr/>
            <p:nvPr/>
          </p:nvGrpSpPr>
          <p:grpSpPr>
            <a:xfrm>
              <a:off x="1590" y="8948"/>
              <a:ext cx="5385" cy="3338"/>
              <a:chOff x="1590" y="8948"/>
              <a:chExt cx="5385" cy="3338"/>
            </a:xfrm>
          </p:grpSpPr>
          <p:cxnSp>
            <p:nvCxnSpPr>
              <p:cNvPr id="1139" name="Google Shape;1139;p38"/>
              <p:cNvCxnSpPr/>
              <p:nvPr/>
            </p:nvCxnSpPr>
            <p:spPr>
              <a:xfrm>
                <a:off x="1590" y="11250"/>
                <a:ext cx="514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0" name="Google Shape;1140;p38"/>
              <p:cNvCxnSpPr/>
              <p:nvPr/>
            </p:nvCxnSpPr>
            <p:spPr>
              <a:xfrm>
                <a:off x="2340" y="9166"/>
                <a:ext cx="1" cy="28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1" name="Google Shape;1141;p38"/>
              <p:cNvCxnSpPr/>
              <p:nvPr/>
            </p:nvCxnSpPr>
            <p:spPr>
              <a:xfrm flipH="1">
                <a:off x="4005" y="10260"/>
                <a:ext cx="1" cy="97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2" name="Google Shape;1142;p38"/>
              <p:cNvCxnSpPr/>
              <p:nvPr/>
            </p:nvCxnSpPr>
            <p:spPr>
              <a:xfrm flipH="1">
                <a:off x="5144" y="9657"/>
                <a:ext cx="1" cy="158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3" name="Google Shape;1143;p38"/>
              <p:cNvCxnSpPr/>
              <p:nvPr/>
            </p:nvCxnSpPr>
            <p:spPr>
              <a:xfrm>
                <a:off x="5910" y="11396"/>
                <a:ext cx="61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44" name="Google Shape;1144;p38"/>
              <p:cNvCxnSpPr/>
              <p:nvPr/>
            </p:nvCxnSpPr>
            <p:spPr>
              <a:xfrm flipH="1" rot="10800000">
                <a:off x="2190" y="9143"/>
                <a:ext cx="1" cy="51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145" name="Google Shape;1145;p38"/>
              <p:cNvSpPr/>
              <p:nvPr/>
            </p:nvSpPr>
            <p:spPr>
              <a:xfrm>
                <a:off x="1860" y="9720"/>
                <a:ext cx="615" cy="34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6495" y="11171"/>
                <a:ext cx="480" cy="34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2985" y="11175"/>
                <a:ext cx="645" cy="34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4935" y="11190"/>
                <a:ext cx="645" cy="34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3825" y="11186"/>
                <a:ext cx="645" cy="34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3900" y="11852"/>
                <a:ext cx="2395" cy="43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Fig. Scant Method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4530" y="9465"/>
                <a:ext cx="780" cy="46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f</a:t>
                </a: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2955" y="9593"/>
                <a:ext cx="3030" cy="2498"/>
              </a:xfrm>
              <a:custGeom>
                <a:rect b="b" l="l" r="r" t="t"/>
                <a:pathLst>
                  <a:path extrusionOk="0" h="2498" w="3030">
                    <a:moveTo>
                      <a:pt x="0" y="2498"/>
                    </a:moveTo>
                    <a:cubicBezTo>
                      <a:pt x="167" y="2397"/>
                      <a:pt x="335" y="2296"/>
                      <a:pt x="465" y="2145"/>
                    </a:cubicBezTo>
                    <a:cubicBezTo>
                      <a:pt x="595" y="1994"/>
                      <a:pt x="658" y="1819"/>
                      <a:pt x="780" y="1593"/>
                    </a:cubicBezTo>
                    <a:cubicBezTo>
                      <a:pt x="902" y="1367"/>
                      <a:pt x="1023" y="999"/>
                      <a:pt x="1200" y="787"/>
                    </a:cubicBezTo>
                    <a:cubicBezTo>
                      <a:pt x="1377" y="575"/>
                      <a:pt x="1635" y="435"/>
                      <a:pt x="1845" y="322"/>
                    </a:cubicBezTo>
                    <a:cubicBezTo>
                      <a:pt x="2055" y="209"/>
                      <a:pt x="2263" y="166"/>
                      <a:pt x="2460" y="112"/>
                    </a:cubicBezTo>
                    <a:cubicBezTo>
                      <a:pt x="2657" y="58"/>
                      <a:pt x="2843" y="29"/>
                      <a:pt x="3030" y="0"/>
                    </a:cubicBez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53" name="Google Shape;1153;p38"/>
              <p:cNvCxnSpPr/>
              <p:nvPr/>
            </p:nvCxnSpPr>
            <p:spPr>
              <a:xfrm flipH="1" rot="10800000">
                <a:off x="2744" y="9338"/>
                <a:ext cx="2995" cy="221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54" name="Google Shape;1154;p38"/>
              <p:cNvSpPr/>
              <p:nvPr/>
            </p:nvSpPr>
            <p:spPr>
              <a:xfrm>
                <a:off x="3390" y="10358"/>
                <a:ext cx="780" cy="46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f</a:t>
                </a: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5881" y="9480"/>
                <a:ext cx="780" cy="46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f</a:t>
                </a: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5659" y="8948"/>
                <a:ext cx="1095" cy="43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Scant line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39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3" name="Google Shape;1163;p39"/>
          <p:cNvSpPr txBox="1"/>
          <p:nvPr>
            <p:ph idx="4294967295" type="body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Secant Method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Slope of the secant line passing through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given by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rearranging,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-------------------------(1)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known as the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secant formula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164" name="Google Shape;1164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165" name="Google Shape;1165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166" name="Google Shape;1166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167" name="Google Shape;116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8" name="Google Shape;1168;p39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9" name="Google Shape;1169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3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39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3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39"/>
          <p:cNvSpPr/>
          <p:nvPr/>
        </p:nvSpPr>
        <p:spPr>
          <a:xfrm>
            <a:off x="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39"/>
          <p:cNvSpPr/>
          <p:nvPr/>
        </p:nvSpPr>
        <p:spPr>
          <a:xfrm>
            <a:off x="0" y="31686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6" name="Google Shape;120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2133600"/>
            <a:ext cx="4182719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Google Shape;1207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8" name="Google Shape;1208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7736" y="4495800"/>
            <a:ext cx="3040064" cy="601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4"/>
          <p:cNvSpPr txBox="1"/>
          <p:nvPr>
            <p:ph idx="4294967295" type="body"/>
          </p:nvPr>
        </p:nvSpPr>
        <p:spPr>
          <a:xfrm>
            <a:off x="533400" y="13716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Algebraic Equations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equation of type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f(x)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said to be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algebraic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it can be expressed in the form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Where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 order polynomial in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 The above 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quation can be thought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of as having a general form: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f(x,y) =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Some examples are: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3x + 5y - 21 = 0 (linear)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2x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+ 3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 -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25 = 0 (non-linear)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x</a:t>
            </a:r>
            <a:r>
              <a:rPr b="0" baseline="30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xy -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30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(non-linear)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These equations have an infinite number of pairs of values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satisfy them.</a:t>
            </a:r>
            <a:endParaRPr/>
          </a:p>
        </p:txBody>
      </p:sp>
      <p:sp>
        <p:nvSpPr>
          <p:cNvPr id="101" name="Google Shape;10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02" name="Google Shape;10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03" name="Google Shape;10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4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4470" y="2277122"/>
            <a:ext cx="464873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0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5" name="Google Shape;1215;p40"/>
          <p:cNvSpPr txBox="1"/>
          <p:nvPr>
            <p:ph idx="4294967295" type="body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Secant Method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approximate value of the root can be refined by repeating this procedure by replacing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respectively. That is, the next approximate value is given by,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procedure is continued till the desired level of accuracy is obtained.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express the Secant formula in general form: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6" name="Google Shape;1216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217" name="Google Shape;121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218" name="Google Shape;1218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219" name="Google Shape;121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0" name="Google Shape;1220;p40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1" name="Google Shape;1221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4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40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4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40"/>
          <p:cNvSpPr/>
          <p:nvPr/>
        </p:nvSpPr>
        <p:spPr>
          <a:xfrm>
            <a:off x="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40"/>
          <p:cNvSpPr/>
          <p:nvPr/>
        </p:nvSpPr>
        <p:spPr>
          <a:xfrm>
            <a:off x="0" y="31686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0" name="Google Shape;126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2667001"/>
            <a:ext cx="2623647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1" name="Google Shape;1261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2" name="Google Shape;126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82861" y="4114801"/>
            <a:ext cx="2803781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41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9" name="Google Shape;1269;p41"/>
          <p:cNvSpPr txBox="1"/>
          <p:nvPr>
            <p:ph idx="4294967295" type="body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Secant Algorithm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0" name="Google Shape;1270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271" name="Google Shape;1271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272" name="Google Shape;1272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273" name="Google Shape;127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4" name="Google Shape;1274;p41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5" name="Google Shape;1275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4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41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4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41"/>
          <p:cNvSpPr/>
          <p:nvPr/>
        </p:nvSpPr>
        <p:spPr>
          <a:xfrm>
            <a:off x="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41"/>
          <p:cNvSpPr/>
          <p:nvPr/>
        </p:nvSpPr>
        <p:spPr>
          <a:xfrm>
            <a:off x="0" y="31686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42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1" name="Google Shape;1321;p42"/>
          <p:cNvSpPr txBox="1"/>
          <p:nvPr>
            <p:ph idx="4294967295" type="body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the Secant method to estimate the root of the equation: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- 4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- 10 with the initial estimates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Answer: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-10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-14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Now calculate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2" name="Google Shape;1322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323" name="Google Shape;132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324" name="Google Shape;1324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325" name="Google Shape;13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6" name="Google Shape;1326;p42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7" name="Google Shape;1327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Google Shape;1328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4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42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Google Shape;1351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Google Shape;1352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Google Shape;1354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5" name="Google Shape;1355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p4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p42"/>
          <p:cNvSpPr/>
          <p:nvPr/>
        </p:nvSpPr>
        <p:spPr>
          <a:xfrm>
            <a:off x="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42"/>
          <p:cNvSpPr/>
          <p:nvPr/>
        </p:nvSpPr>
        <p:spPr>
          <a:xfrm>
            <a:off x="0" y="31686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Google Shape;1364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Google Shape;1365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7" name="Google Shape;1367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8" name="Google Shape;136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399" y="3810000"/>
            <a:ext cx="2819401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43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5" name="Google Shape;1375;p43"/>
          <p:cNvSpPr txBox="1"/>
          <p:nvPr>
            <p:ph idx="4294967295" type="body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the Secant method to estimate the root of the equation: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- 4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- 10 with the initial estimates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2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iteration,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9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-14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35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6" name="Google Shape;1376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377" name="Google Shape;137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378" name="Google Shape;1378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379" name="Google Shape;137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0" name="Google Shape;1380;p43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1" name="Google Shape;1381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Google Shape;1382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9" name="Google Shape;1389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2" name="Google Shape;1392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Google Shape;1393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4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8" name="Google Shape;1398;p43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Google Shape;1402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Google Shape;1406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7" name="Google Shape;1407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8" name="Google Shape;1408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p4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p43"/>
          <p:cNvSpPr/>
          <p:nvPr/>
        </p:nvSpPr>
        <p:spPr>
          <a:xfrm>
            <a:off x="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43"/>
          <p:cNvSpPr/>
          <p:nvPr/>
        </p:nvSpPr>
        <p:spPr>
          <a:xfrm>
            <a:off x="0" y="31686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3" name="Google Shape;142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3874622"/>
            <a:ext cx="2278063" cy="1154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44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0" name="Google Shape;1430;p44"/>
          <p:cNvSpPr txBox="1"/>
          <p:nvPr>
            <p:ph idx="4294967295" type="body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the Secant method to estimate the root of the equation: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- 4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- 10 with the initial estimates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3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iteration,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9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35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-10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1" name="Google Shape;1431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432" name="Google Shape;1432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433" name="Google Shape;143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434" name="Google Shape;143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5" name="Google Shape;1435;p44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6" name="Google Shape;1436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9" name="Google Shape;1439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0" name="Google Shape;1440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1" name="Google Shape;1441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2" name="Google Shape;1442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Google Shape;1445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6" name="Google Shape;1446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Google Shape;1448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4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44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Google Shape;1455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6" name="Google Shape;1456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Google Shape;1457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8" name="Google Shape;1458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Google Shape;1459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0" name="Google Shape;1460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1" name="Google Shape;1461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Google Shape;1462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Google Shape;1463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Google Shape;1464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7" name="Google Shape;1467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Google Shape;1469;p4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p44"/>
          <p:cNvSpPr/>
          <p:nvPr/>
        </p:nvSpPr>
        <p:spPr>
          <a:xfrm>
            <a:off x="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44"/>
          <p:cNvSpPr/>
          <p:nvPr/>
        </p:nvSpPr>
        <p:spPr>
          <a:xfrm>
            <a:off x="0" y="31686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Google Shape;1475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Google Shape;1476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7" name="Google Shape;1477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Google Shape;1478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9" name="Google Shape;147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3857922"/>
            <a:ext cx="2827338" cy="1095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45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6" name="Google Shape;1486;p45"/>
          <p:cNvSpPr txBox="1"/>
          <p:nvPr>
            <p:ph idx="4294967295" type="body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the Secant method to estimate the root of the equation: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- 4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- 10 with the initial estimates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4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iteration,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5.1111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-10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-4.3207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7" name="Google Shape;1487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488" name="Google Shape;1488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489" name="Google Shape;1489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490" name="Google Shape;149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1" name="Google Shape;1491;p45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2" name="Google Shape;1492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Google Shape;1493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4" name="Google Shape;1494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Google Shape;1495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Google Shape;1496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Google Shape;1497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Google Shape;1498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Google Shape;1501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2" name="Google Shape;1502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3" name="Google Shape;1503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4" name="Google Shape;1504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6" name="Google Shape;1506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Google Shape;1507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p4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9" name="Google Shape;1509;p45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Google Shape;1513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4" name="Google Shape;1514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5" name="Google Shape;1515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6" name="Google Shape;1516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7" name="Google Shape;1517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8" name="Google Shape;1518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9" name="Google Shape;1519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0" name="Google Shape;1520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1" name="Google Shape;1521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2" name="Google Shape;1522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4" name="Google Shape;1524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5" name="Google Shape;1525;p4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6" name="Google Shape;1526;p45"/>
          <p:cNvSpPr/>
          <p:nvPr/>
        </p:nvSpPr>
        <p:spPr>
          <a:xfrm>
            <a:off x="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7" name="Google Shape;1527;p45"/>
          <p:cNvSpPr/>
          <p:nvPr/>
        </p:nvSpPr>
        <p:spPr>
          <a:xfrm>
            <a:off x="0" y="31686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Google Shape;1528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Google Shape;1529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Google Shape;1530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Google Shape;1531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Google Shape;1532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4" name="Google Shape;1534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5" name="Google Shape;1535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6" name="Google Shape;153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3886200"/>
            <a:ext cx="3779838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46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3" name="Google Shape;1543;p46"/>
          <p:cNvSpPr txBox="1"/>
          <p:nvPr>
            <p:ph idx="4294967295" type="body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the Secant method to estimate the root of the equation: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- 4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- 10 with the initial estimates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5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iteration,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5.1111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5.9563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-4.3207 and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1.6523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value can be further refined by continuing the process, if necessary.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4" name="Google Shape;1544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545" name="Google Shape;1545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546" name="Google Shape;1546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547" name="Google Shape;154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8" name="Google Shape;1548;p46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9" name="Google Shape;1549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0" name="Google Shape;1550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1" name="Google Shape;1551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2" name="Google Shape;1552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3" name="Google Shape;1553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4" name="Google Shape;1554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5" name="Google Shape;1555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6" name="Google Shape;1556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7" name="Google Shape;1557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8" name="Google Shape;1558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0" name="Google Shape;1560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1" name="Google Shape;1561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2" name="Google Shape;1562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3" name="Google Shape;1563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4" name="Google Shape;1564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5" name="Google Shape;1565;p4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p46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1" name="Google Shape;1571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2" name="Google Shape;1572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3" name="Google Shape;1573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4" name="Google Shape;1574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5" name="Google Shape;1575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6" name="Google Shape;1576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7" name="Google Shape;1577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9" name="Google Shape;1579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Google Shape;1580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1" name="Google Shape;1581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p4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Google Shape;1583;p46"/>
          <p:cNvSpPr/>
          <p:nvPr/>
        </p:nvSpPr>
        <p:spPr>
          <a:xfrm>
            <a:off x="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5" name="Google Shape;1585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Google Shape;1586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Google Shape;1587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1" name="Google Shape;1591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2" name="Google Shape;1592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3" name="Google Shape;159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3886200"/>
            <a:ext cx="4906963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47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0" name="Google Shape;1600;p47"/>
          <p:cNvSpPr txBox="1"/>
          <p:nvPr>
            <p:ph idx="4294967295" type="body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Secant Method VS Newton-Raphson Method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Newton formula: 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Secant formula: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Newton formula, it needs derivative. There are many functions whose derivative may be difficult to evaluate. Secant formula needs no derivatives.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Secant formula needs two initials. Again its convergence rate is slower than that of Newton formula.</a:t>
            </a:r>
            <a:endParaRPr/>
          </a:p>
        </p:txBody>
      </p:sp>
      <p:sp>
        <p:nvSpPr>
          <p:cNvPr id="1601" name="Google Shape;1601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02" name="Google Shape;1602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603" name="Google Shape;1603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604" name="Google Shape;16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5" name="Google Shape;1605;p47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6" name="Google Shape;1606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7" name="Google Shape;1607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8" name="Google Shape;1608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9" name="Google Shape;1609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Google Shape;1610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2" name="Google Shape;1612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3" name="Google Shape;1613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4" name="Google Shape;1614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5" name="Google Shape;1615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6" name="Google Shape;1616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7" name="Google Shape;1617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Google Shape;1619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0" name="Google Shape;1620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1" name="Google Shape;1621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2" name="Google Shape;1622;p4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Google Shape;1623;p47"/>
          <p:cNvSpPr/>
          <p:nvPr/>
        </p:nvSpPr>
        <p:spPr>
          <a:xfrm>
            <a:off x="91440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Google Shape;1624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5" name="Google Shape;1625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7" name="Google Shape;1627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Google Shape;1628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9" name="Google Shape;1629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0" name="Google Shape;1630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1" name="Google Shape;1631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2" name="Google Shape;1632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3" name="Google Shape;1633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4" name="Google Shape;1634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5" name="Google Shape;1635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6" name="Google Shape;1636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7" name="Google Shape;1637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8" name="Google Shape;1638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Google Shape;1639;p4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0" name="Google Shape;1640;p47"/>
          <p:cNvSpPr/>
          <p:nvPr/>
        </p:nvSpPr>
        <p:spPr>
          <a:xfrm>
            <a:off x="0" y="906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Google Shape;1642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3" name="Google Shape;1643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4" name="Google Shape;1644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5" name="Google Shape;1645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6" name="Google Shape;1646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7" name="Google Shape;1647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8" name="Google Shape;1648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9" name="Google Shape;1649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0" name="Google Shape;1650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1" name="Google Shape;165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6099" y="1905000"/>
            <a:ext cx="2095501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3" name="Google Shape;1653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4200" y="2667000"/>
            <a:ext cx="2743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>
            <p:ph idx="4294967295" type="body"/>
          </p:nvPr>
        </p:nvSpPr>
        <p:spPr>
          <a:xfrm>
            <a:off x="533400" y="13716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Polynomial Equations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Polynomial equations are a simple class of algebraic equations that are represented as follows: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This is called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degree polynomial and has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roots. The roots may be: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and different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and repeated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numbers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Some examples of polynomial equations are: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5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x</a:t>
            </a:r>
            <a:r>
              <a:rPr b="0" baseline="30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+ 3x</a:t>
            </a:r>
            <a:r>
              <a:rPr b="0" baseline="30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x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4x</a:t>
            </a:r>
            <a:r>
              <a:rPr b="0" baseline="30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x +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= 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x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- 4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+ 4 = 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16" name="Google Shape;11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17" name="Google Shape;11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5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0885" y="2430462"/>
            <a:ext cx="3817915" cy="312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6"/>
          <p:cNvSpPr txBox="1"/>
          <p:nvPr>
            <p:ph idx="4294967295" type="body"/>
          </p:nvPr>
        </p:nvSpPr>
        <p:spPr>
          <a:xfrm>
            <a:off x="533400" y="13716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Transcendental Equations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non-algebraic equation is called a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transcendental equation.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These equations include trigonometric, exponential and logarithmic functions. Examples of transcendental equation are: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2 sin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- 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- 1/2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log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- 1 = 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baseline="30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0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transcendental equation may have a finite or an infinite number of real roots or may not have real root at all.</a:t>
            </a:r>
            <a:endParaRPr/>
          </a:p>
        </p:txBody>
      </p:sp>
      <p:sp>
        <p:nvSpPr>
          <p:cNvPr id="130" name="Google Shape;13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31" name="Google Shape;131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6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7"/>
          <p:cNvSpPr txBox="1"/>
          <p:nvPr>
            <p:ph idx="4294967295" type="body"/>
          </p:nvPr>
        </p:nvSpPr>
        <p:spPr>
          <a:xfrm>
            <a:off x="533400" y="13716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OF SOLUTION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a number of ways to find the roots of nonlinear equations: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analytical methods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methods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Trial and error methods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methods</a:t>
            </a:r>
            <a:endParaRPr/>
          </a:p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45" name="Google Shape;14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46" name="Google Shape;146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7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8"/>
          <p:cNvSpPr txBox="1"/>
          <p:nvPr>
            <p:ph idx="4294967295" type="body"/>
          </p:nvPr>
        </p:nvSpPr>
        <p:spPr>
          <a:xfrm>
            <a:off x="533400" y="13716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Analytical Methods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certain cases, roots can be found by using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analytical methods.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consider a quadratic equation such as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ax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Solution of this equation is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This gives two roots.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However, there are equations that cannot be solved by analytical methods. For example, the simple transcendental equation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2 sin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- 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cannot be solved analytically.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analytical methods for solving non-linear equations do not exist except for certain simple cases.</a:t>
            </a:r>
            <a:endParaRPr/>
          </a:p>
        </p:txBody>
      </p:sp>
      <p:sp>
        <p:nvSpPr>
          <p:cNvPr id="158" name="Google Shape;1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59" name="Google Shape;15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60" name="Google Shape;16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8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5137" y="3011637"/>
            <a:ext cx="2278064" cy="529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idx="4294967295"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Roots of Nonlinear Equations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9"/>
          <p:cNvSpPr txBox="1"/>
          <p:nvPr>
            <p:ph idx="4294967295" type="body"/>
          </p:nvPr>
        </p:nvSpPr>
        <p:spPr>
          <a:xfrm>
            <a:off x="533400" y="13716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Methods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methods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useful when we are satisfied with approximate solution for a problem.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method involves plotting the given function and determining the points where it crosses the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-axis. These points represent approximate values of the roots of the function.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Trial and Error Methods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another approach to obtain approximate solution.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method involves a series of guesses for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each time evaluating the function to see whether it is close to zero. The value of x that causes the function value closer to zero is one of the approximate roots of the equation.</a:t>
            </a:r>
            <a:endParaRPr/>
          </a:p>
        </p:txBody>
      </p:sp>
      <p:sp>
        <p:nvSpPr>
          <p:cNvPr id="174" name="Google Shape;1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3/17/2020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75" name="Google Shape;17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76" name="Google Shape;17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9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-134075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2014-09-22T15:27:45Z</dcterms:created>
  <dc:creator>user</dc:creator>
</cp:coreProperties>
</file>