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32" roundtripDataSignature="AMtx7mhLw3kvSiFhzJyFqp+XBudkbeB7w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 name="Shape 19"/>
        <p:cNvGrpSpPr/>
        <p:nvPr/>
      </p:nvGrpSpPr>
      <p:grpSpPr>
        <a:xfrm>
          <a:off x="0" y="0"/>
          <a:ext cx="0" cy="0"/>
          <a:chOff x="0" y="0"/>
          <a:chExt cx="0" cy="0"/>
        </a:xfrm>
      </p:grpSpPr>
      <p:sp>
        <p:nvSpPr>
          <p:cNvPr id="20" name="Google Shape;2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 name="Google Shape;21;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2" name="Google Shape;22;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89" name="Google Shape;189;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01" name="Google Shape;201;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18" name="Google Shape;218;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0" name="Google Shape;230;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31" name="Google Shape;231;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3" name="Google Shape;243;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44" name="Google Shape;244;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6" name="Google Shape;256;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57" name="Google Shape;257;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9" name="Google Shape;269;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70" name="Google Shape;270;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3" name="Google Shape;293;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94" name="Google Shape;294;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2" name="Google Shape;312;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13" name="Google Shape;313;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1" name="Google Shape;331;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32" name="Google Shape;332;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 name="Shape 31"/>
        <p:cNvGrpSpPr/>
        <p:nvPr/>
      </p:nvGrpSpPr>
      <p:grpSpPr>
        <a:xfrm>
          <a:off x="0" y="0"/>
          <a:ext cx="0" cy="0"/>
          <a:chOff x="0" y="0"/>
          <a:chExt cx="0" cy="0"/>
        </a:xfrm>
      </p:grpSpPr>
      <p:sp>
        <p:nvSpPr>
          <p:cNvPr id="32" name="Google Shape;3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 name="Google Shape;33;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4" name="Google Shape;34;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0" name="Google Shape;350;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51" name="Google Shape;351;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6" name="Google Shape;376;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77" name="Google Shape;377;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1" name="Google Shape;401;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02" name="Google Shape;402;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9" name="Google Shape;429;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30" name="Google Shape;430;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4" name="Google Shape;464;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65" name="Google Shape;465;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9" name="Google Shape;499;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500" name="Google Shape;500;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6" name="Google Shape;536;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537" name="Google Shape;537;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 name="Google Shape;45;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6" name="Google Shape;46;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 name="Google Shape;57;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58" name="Google Shape;58;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 name="Google Shape;69;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70" name="Google Shape;70;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 name="Google Shape;81;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82" name="Google Shape;82;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 name="Google Shape;125;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26" name="Google Shape;126;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 name="Google Shape;137;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38" name="Google Shape;138;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77" name="Google Shape;177;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15" name="Shape 15"/>
        <p:cNvGrpSpPr/>
        <p:nvPr/>
      </p:nvGrpSpPr>
      <p:grpSpPr>
        <a:xfrm>
          <a:off x="0" y="0"/>
          <a:ext cx="0" cy="0"/>
          <a:chOff x="0" y="0"/>
          <a:chExt cx="0" cy="0"/>
        </a:xfrm>
      </p:grpSpPr>
      <p:sp>
        <p:nvSpPr>
          <p:cNvPr id="16" name="Google Shape;16;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100000" ty="0" sy="100000"/>
        </a:blipFill>
      </p:bgPr>
    </p:bg>
    <p:spTree>
      <p:nvGrpSpPr>
        <p:cNvPr id="9" name="Shape 9"/>
        <p:cNvGrpSpPr/>
        <p:nvPr/>
      </p:nvGrpSpPr>
      <p:grpSpPr>
        <a:xfrm>
          <a:off x="0" y="0"/>
          <a:ext cx="0" cy="0"/>
          <a:chOff x="0" y="0"/>
          <a:chExt cx="0" cy="0"/>
        </a:xfrm>
      </p:grpSpPr>
      <p:sp>
        <p:nvSpPr>
          <p:cNvPr id="10" name="Google Shape;10;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JU Mon eps.tif" id="13" name="Google Shape;13;p27"/>
          <p:cNvPicPr preferRelativeResize="0"/>
          <p:nvPr/>
        </p:nvPicPr>
        <p:blipFill rotWithShape="1">
          <a:blip r:embed="rId2">
            <a:alphaModFix/>
          </a:blip>
          <a:srcRect b="0" l="0" r="0" t="0"/>
          <a:stretch/>
        </p:blipFill>
        <p:spPr>
          <a:xfrm>
            <a:off x="381000" y="228600"/>
            <a:ext cx="917067" cy="1135254"/>
          </a:xfrm>
          <a:prstGeom prst="rect">
            <a:avLst/>
          </a:prstGeom>
          <a:noFill/>
          <a:ln>
            <a:noFill/>
          </a:ln>
        </p:spPr>
      </p:pic>
      <p:sp>
        <p:nvSpPr>
          <p:cNvPr id="14" name="Google Shape;14;p27"/>
          <p:cNvSpPr txBox="1"/>
          <p:nvPr/>
        </p:nvSpPr>
        <p:spPr>
          <a:xfrm>
            <a:off x="2133600" y="685800"/>
            <a:ext cx="5715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Indexing and Hashing</a:t>
            </a:r>
            <a:endParaRPr sz="1800">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9"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0.png"/><Relationship Id="rId5" Type="http://schemas.openxmlformats.org/officeDocument/2006/relationships/image" Target="../media/image5.png"/><Relationship Id="rId6"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14.png"/><Relationship Id="rId5"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19.png"/><Relationship Id="rId5" Type="http://schemas.openxmlformats.org/officeDocument/2006/relationships/image" Target="../media/image12.png"/><Relationship Id="rId6" Type="http://schemas.openxmlformats.org/officeDocument/2006/relationships/image" Target="../media/image16.png"/><Relationship Id="rId7"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17.png"/><Relationship Id="rId5"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3.png"/><Relationship Id="rId4" Type="http://schemas.openxmlformats.org/officeDocument/2006/relationships/image" Target="../media/image20.png"/><Relationship Id="rId5"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3.png"/><Relationship Id="rId4" Type="http://schemas.openxmlformats.org/officeDocument/2006/relationships/image" Target="../media/image12.png"/><Relationship Id="rId5" Type="http://schemas.openxmlformats.org/officeDocument/2006/relationships/image" Target="../media/image23.png"/><Relationship Id="rId6"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 name="Shape 23"/>
        <p:cNvGrpSpPr/>
        <p:nvPr/>
      </p:nvGrpSpPr>
      <p:grpSpPr>
        <a:xfrm>
          <a:off x="0" y="0"/>
          <a:ext cx="0" cy="0"/>
          <a:chOff x="0" y="0"/>
          <a:chExt cx="0" cy="0"/>
        </a:xfrm>
      </p:grpSpPr>
      <p:sp>
        <p:nvSpPr>
          <p:cNvPr id="24" name="Google Shape;24;p1"/>
          <p:cNvSpPr txBox="1"/>
          <p:nvPr>
            <p:ph type="title"/>
          </p:nvPr>
        </p:nvSpPr>
        <p:spPr>
          <a:xfrm>
            <a:off x="1219200" y="350838"/>
            <a:ext cx="6934200" cy="7921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4400"/>
              <a:buFont typeface="Times New Roman"/>
              <a:buNone/>
            </a:pPr>
            <a:r>
              <a:rPr b="0" i="0" lang="en-US" sz="4400" u="none" cap="none" strike="noStrike">
                <a:solidFill>
                  <a:schemeClr val="dk1"/>
                </a:solidFill>
                <a:latin typeface="Times New Roman"/>
                <a:ea typeface="Times New Roman"/>
                <a:cs typeface="Times New Roman"/>
                <a:sym typeface="Times New Roman"/>
              </a:rPr>
              <a:t>Numerical Methods</a:t>
            </a:r>
            <a:endParaRPr sz="4400">
              <a:solidFill>
                <a:schemeClr val="dk1"/>
              </a:solidFill>
              <a:latin typeface="Times New Roman"/>
              <a:ea typeface="Times New Roman"/>
              <a:cs typeface="Times New Roman"/>
              <a:sym typeface="Times New Roman"/>
            </a:endParaRPr>
          </a:p>
        </p:txBody>
      </p:sp>
      <p:sp>
        <p:nvSpPr>
          <p:cNvPr id="25" name="Google Shape;25;p1"/>
          <p:cNvSpPr txBox="1"/>
          <p:nvPr>
            <p:ph idx="1" type="body"/>
          </p:nvPr>
        </p:nvSpPr>
        <p:spPr>
          <a:xfrm>
            <a:off x="1371600" y="1905000"/>
            <a:ext cx="6781800" cy="3276600"/>
          </a:xfrm>
          <a:prstGeom prst="rect">
            <a:avLst/>
          </a:prstGeom>
          <a:noFill/>
          <a:ln>
            <a:noFill/>
          </a:ln>
        </p:spPr>
        <p:txBody>
          <a:bodyPr anchorCtr="0" anchor="t" bIns="45700" lIns="91425" spcFirstLastPara="1" rIns="91425" wrap="square" tIns="45700">
            <a:noAutofit/>
          </a:bodyPr>
          <a:lstStyle/>
          <a:p>
            <a:pPr indent="-342900" lvl="0" marL="342900" marR="0" rtl="0" algn="ctr">
              <a:spcBef>
                <a:spcPts val="0"/>
              </a:spcBef>
              <a:spcAft>
                <a:spcPts val="0"/>
              </a:spcAft>
              <a:buClr>
                <a:schemeClr val="dk1"/>
              </a:buClr>
              <a:buSzPts val="16600"/>
              <a:buFont typeface="Arial"/>
              <a:buNone/>
            </a:pPr>
            <a:r>
              <a:rPr b="0" i="0" lang="en-US" sz="16600" u="none" cap="none" strike="noStrike">
                <a:solidFill>
                  <a:schemeClr val="dk1"/>
                </a:solidFill>
                <a:latin typeface="Times New Roman"/>
                <a:ea typeface="Times New Roman"/>
                <a:cs typeface="Times New Roman"/>
                <a:sym typeface="Times New Roman"/>
              </a:rPr>
              <a:t>L</a:t>
            </a:r>
            <a:r>
              <a:rPr b="0" i="0" lang="en-US" sz="7200" u="none" cap="none" strike="noStrike">
                <a:solidFill>
                  <a:schemeClr val="dk1"/>
                </a:solidFill>
                <a:latin typeface="Times New Roman"/>
                <a:ea typeface="Times New Roman"/>
                <a:cs typeface="Times New Roman"/>
                <a:sym typeface="Times New Roman"/>
              </a:rPr>
              <a:t>ecture </a:t>
            </a:r>
            <a:r>
              <a:rPr b="0" i="0" lang="en-US" sz="19900" u="none" cap="none" strike="noStrike">
                <a:solidFill>
                  <a:schemeClr val="dk1"/>
                </a:solidFill>
                <a:latin typeface="Times New Roman"/>
                <a:ea typeface="Times New Roman"/>
                <a:cs typeface="Times New Roman"/>
                <a:sym typeface="Times New Roman"/>
              </a:rPr>
              <a:t>05</a:t>
            </a:r>
            <a:endParaRPr b="0" i="0" sz="7200" u="none" cap="none" strike="noStrike">
              <a:solidFill>
                <a:schemeClr val="dk1"/>
              </a:solidFill>
              <a:latin typeface="Times New Roman"/>
              <a:ea typeface="Times New Roman"/>
              <a:cs typeface="Times New Roman"/>
              <a:sym typeface="Times New Roman"/>
            </a:endParaRPr>
          </a:p>
        </p:txBody>
      </p:sp>
      <p:sp>
        <p:nvSpPr>
          <p:cNvPr id="26" name="Google Shape;26;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00B050"/>
                </a:solidFill>
              </a:rPr>
              <a:t>3/18/2020</a:t>
            </a:r>
            <a:endParaRPr>
              <a:solidFill>
                <a:srgbClr val="00B050"/>
              </a:solidFill>
            </a:endParaRPr>
          </a:p>
        </p:txBody>
      </p:sp>
      <p:sp>
        <p:nvSpPr>
          <p:cNvPr id="27" name="Google Shape;27;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B050"/>
                </a:solidFill>
              </a:rPr>
              <a:t>‹#›</a:t>
            </a:fld>
            <a:endParaRPr>
              <a:solidFill>
                <a:srgbClr val="00B050"/>
              </a:solidFill>
            </a:endParaRPr>
          </a:p>
        </p:txBody>
      </p:sp>
      <p:sp>
        <p:nvSpPr>
          <p:cNvPr id="28" name="Google Shape;28;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00B050"/>
                </a:solidFill>
              </a:rPr>
              <a:t>Md. Golam Moazzam, Dept. of CSE, JU</a:t>
            </a:r>
            <a:endParaRPr>
              <a:solidFill>
                <a:srgbClr val="00B050"/>
              </a:solidFill>
            </a:endParaRPr>
          </a:p>
        </p:txBody>
      </p:sp>
      <p:pic>
        <p:nvPicPr>
          <p:cNvPr descr="JU Mon eps.tif" id="29" name="Google Shape;29;p1"/>
          <p:cNvPicPr preferRelativeResize="0"/>
          <p:nvPr/>
        </p:nvPicPr>
        <p:blipFill rotWithShape="1">
          <a:blip r:embed="rId3">
            <a:alphaModFix/>
          </a:blip>
          <a:srcRect b="0" l="0" r="0" t="0"/>
          <a:stretch/>
        </p:blipFill>
        <p:spPr>
          <a:xfrm>
            <a:off x="182880" y="137162"/>
            <a:ext cx="800213" cy="990598"/>
          </a:xfrm>
          <a:prstGeom prst="rect">
            <a:avLst/>
          </a:prstGeom>
          <a:noFill/>
          <a:ln>
            <a:noFill/>
          </a:ln>
        </p:spPr>
      </p:pic>
      <p:cxnSp>
        <p:nvCxnSpPr>
          <p:cNvPr id="30" name="Google Shape;30;p1"/>
          <p:cNvCxnSpPr/>
          <p:nvPr/>
        </p:nvCxnSpPr>
        <p:spPr>
          <a:xfrm>
            <a:off x="1143000" y="1143000"/>
            <a:ext cx="7010400" cy="0"/>
          </a:xfrm>
          <a:prstGeom prst="straightConnector1">
            <a:avLst/>
          </a:prstGeom>
          <a:noFill/>
          <a:ln cap="flat" cmpd="sng" w="9525">
            <a:solidFill>
              <a:srgbClr val="4A7DBA"/>
            </a:solidFill>
            <a:prstDash val="solid"/>
            <a:round/>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0" name="Shape 190"/>
        <p:cNvGrpSpPr/>
        <p:nvPr/>
      </p:nvGrpSpPr>
      <p:grpSpPr>
        <a:xfrm>
          <a:off x="0" y="0"/>
          <a:ext cx="0" cy="0"/>
          <a:chOff x="0" y="0"/>
          <a:chExt cx="0" cy="0"/>
        </a:xfrm>
      </p:grpSpPr>
      <p:sp>
        <p:nvSpPr>
          <p:cNvPr id="191" name="Google Shape;191;p10"/>
          <p:cNvSpPr txBox="1"/>
          <p:nvPr>
            <p:ph type="title"/>
          </p:nvPr>
        </p:nvSpPr>
        <p:spPr>
          <a:xfrm>
            <a:off x="1219200" y="350838"/>
            <a:ext cx="6934200" cy="7921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3600"/>
              <a:buFont typeface="Times New Roman"/>
              <a:buNone/>
            </a:pPr>
            <a:r>
              <a:rPr lang="en-US" sz="3600">
                <a:solidFill>
                  <a:schemeClr val="dk1"/>
                </a:solidFill>
                <a:latin typeface="Times New Roman"/>
                <a:ea typeface="Times New Roman"/>
                <a:cs typeface="Times New Roman"/>
                <a:sym typeface="Times New Roman"/>
              </a:rPr>
              <a:t>Direct Solution of Linear Equations</a:t>
            </a:r>
            <a:endParaRPr sz="3600">
              <a:solidFill>
                <a:schemeClr val="dk1"/>
              </a:solidFill>
              <a:latin typeface="Times New Roman"/>
              <a:ea typeface="Times New Roman"/>
              <a:cs typeface="Times New Roman"/>
              <a:sym typeface="Times New Roman"/>
            </a:endParaRPr>
          </a:p>
        </p:txBody>
      </p:sp>
      <p:sp>
        <p:nvSpPr>
          <p:cNvPr id="192" name="Google Shape;192;p10"/>
          <p:cNvSpPr txBox="1"/>
          <p:nvPr>
            <p:ph idx="1" type="body"/>
          </p:nvPr>
        </p:nvSpPr>
        <p:spPr>
          <a:xfrm>
            <a:off x="533400" y="1371600"/>
            <a:ext cx="8229600" cy="47244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800"/>
              <a:buFont typeface="Noto Sans Symbols"/>
              <a:buChar char="❑"/>
            </a:pPr>
            <a:r>
              <a:rPr b="1" i="0" lang="en-US" sz="1800" u="none" cap="none" strike="noStrike">
                <a:solidFill>
                  <a:schemeClr val="dk1"/>
                </a:solidFill>
                <a:latin typeface="Times New Roman"/>
                <a:ea typeface="Times New Roman"/>
                <a:cs typeface="Times New Roman"/>
                <a:sym typeface="Times New Roman"/>
              </a:rPr>
              <a:t>Algorithm for Basic Gauss Elimination Method</a:t>
            </a:r>
            <a:endParaRPr b="0" i="0" sz="1800" u="none" cap="none" strike="noStrike">
              <a:solidFill>
                <a:schemeClr val="dk1"/>
              </a:solidFill>
              <a:latin typeface="Times New Roman"/>
              <a:ea typeface="Times New Roman"/>
              <a:cs typeface="Times New Roman"/>
              <a:sym typeface="Times New Roman"/>
            </a:endParaRPr>
          </a:p>
          <a:p>
            <a:pPr indent="-285750" lvl="1" marL="74295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 </a:t>
            </a:r>
            <a:endParaRPr/>
          </a:p>
          <a:p>
            <a:pPr indent="-342900" lvl="0" marL="342900" marR="0" rtl="0" algn="l">
              <a:spcBef>
                <a:spcPts val="360"/>
              </a:spcBef>
              <a:spcAft>
                <a:spcPts val="0"/>
              </a:spcAft>
              <a:buClr>
                <a:schemeClr val="dk1"/>
              </a:buClr>
              <a:buSzPts val="1800"/>
              <a:buFont typeface="Noto Sans Symbols"/>
              <a:buChar char="❑"/>
            </a:pPr>
            <a:r>
              <a:rPr b="1" i="0" lang="en-US" sz="1800" u="none" cap="none" strike="noStrike">
                <a:solidFill>
                  <a:schemeClr val="dk1"/>
                </a:solidFill>
                <a:latin typeface="Times New Roman"/>
                <a:ea typeface="Times New Roman"/>
                <a:cs typeface="Times New Roman"/>
                <a:sym typeface="Times New Roman"/>
              </a:rPr>
              <a:t>Example: </a:t>
            </a:r>
            <a:r>
              <a:rPr b="0" i="0" lang="en-US" sz="1800" u="none" cap="none" strike="noStrike">
                <a:solidFill>
                  <a:schemeClr val="dk1"/>
                </a:solidFill>
                <a:latin typeface="Times New Roman"/>
                <a:ea typeface="Times New Roman"/>
                <a:cs typeface="Times New Roman"/>
                <a:sym typeface="Times New Roman"/>
              </a:rPr>
              <a:t>Solve the following system using the basic Gauss elimination method.</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3x</a:t>
            </a:r>
            <a:r>
              <a:rPr b="0" baseline="-25000" i="0" lang="en-US" sz="1800" u="none" cap="none" strike="noStrike">
                <a:solidFill>
                  <a:schemeClr val="dk1"/>
                </a:solidFill>
                <a:latin typeface="Times New Roman"/>
                <a:ea typeface="Times New Roman"/>
                <a:cs typeface="Times New Roman"/>
                <a:sym typeface="Times New Roman"/>
              </a:rPr>
              <a:t>1</a:t>
            </a:r>
            <a:r>
              <a:rPr b="0" i="0" lang="en-US" sz="1800" u="none" cap="none" strike="noStrike">
                <a:solidFill>
                  <a:schemeClr val="dk1"/>
                </a:solidFill>
                <a:latin typeface="Times New Roman"/>
                <a:ea typeface="Times New Roman"/>
                <a:cs typeface="Times New Roman"/>
                <a:sym typeface="Times New Roman"/>
              </a:rPr>
              <a:t> + 6x</a:t>
            </a:r>
            <a:r>
              <a:rPr b="0" baseline="-25000" i="0" lang="en-US" sz="1800" u="none" cap="none" strike="noStrike">
                <a:solidFill>
                  <a:schemeClr val="dk1"/>
                </a:solidFill>
                <a:latin typeface="Times New Roman"/>
                <a:ea typeface="Times New Roman"/>
                <a:cs typeface="Times New Roman"/>
                <a:sym typeface="Times New Roman"/>
              </a:rPr>
              <a:t>2</a:t>
            </a:r>
            <a:r>
              <a:rPr b="0" i="0" lang="en-US" sz="1800" u="none" cap="none" strike="noStrike">
                <a:solidFill>
                  <a:schemeClr val="dk1"/>
                </a:solidFill>
                <a:latin typeface="Times New Roman"/>
                <a:ea typeface="Times New Roman"/>
                <a:cs typeface="Times New Roman"/>
                <a:sym typeface="Times New Roman"/>
              </a:rPr>
              <a:t> +   x</a:t>
            </a:r>
            <a:r>
              <a:rPr b="0" baseline="-25000" i="0" lang="en-US" sz="1800" u="none" cap="none" strike="noStrike">
                <a:solidFill>
                  <a:schemeClr val="dk1"/>
                </a:solidFill>
                <a:latin typeface="Times New Roman"/>
                <a:ea typeface="Times New Roman"/>
                <a:cs typeface="Times New Roman"/>
                <a:sym typeface="Times New Roman"/>
              </a:rPr>
              <a:t>3</a:t>
            </a:r>
            <a:r>
              <a:rPr b="0" i="0" lang="en-US" sz="1800" u="none" cap="none" strike="noStrike">
                <a:solidFill>
                  <a:schemeClr val="dk1"/>
                </a:solidFill>
                <a:latin typeface="Times New Roman"/>
                <a:ea typeface="Times New Roman"/>
                <a:cs typeface="Times New Roman"/>
                <a:sym typeface="Times New Roman"/>
              </a:rPr>
              <a:t> = 16</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2x</a:t>
            </a:r>
            <a:r>
              <a:rPr b="0" baseline="-25000" i="0" lang="en-US" sz="1800" u="none" cap="none" strike="noStrike">
                <a:solidFill>
                  <a:schemeClr val="dk1"/>
                </a:solidFill>
                <a:latin typeface="Times New Roman"/>
                <a:ea typeface="Times New Roman"/>
                <a:cs typeface="Times New Roman"/>
                <a:sym typeface="Times New Roman"/>
              </a:rPr>
              <a:t>1</a:t>
            </a:r>
            <a:r>
              <a:rPr b="0" i="0" lang="en-US" sz="1800" u="none" cap="none" strike="noStrike">
                <a:solidFill>
                  <a:schemeClr val="dk1"/>
                </a:solidFill>
                <a:latin typeface="Times New Roman"/>
                <a:ea typeface="Times New Roman"/>
                <a:cs typeface="Times New Roman"/>
                <a:sym typeface="Times New Roman"/>
              </a:rPr>
              <a:t> + 4x</a:t>
            </a:r>
            <a:r>
              <a:rPr b="0" baseline="-25000" i="0" lang="en-US" sz="1800" u="none" cap="none" strike="noStrike">
                <a:solidFill>
                  <a:schemeClr val="dk1"/>
                </a:solidFill>
                <a:latin typeface="Times New Roman"/>
                <a:ea typeface="Times New Roman"/>
                <a:cs typeface="Times New Roman"/>
                <a:sym typeface="Times New Roman"/>
              </a:rPr>
              <a:t>2</a:t>
            </a:r>
            <a:r>
              <a:rPr b="0" i="0" lang="en-US" sz="1800" u="none" cap="none" strike="noStrike">
                <a:solidFill>
                  <a:schemeClr val="dk1"/>
                </a:solidFill>
                <a:latin typeface="Times New Roman"/>
                <a:ea typeface="Times New Roman"/>
                <a:cs typeface="Times New Roman"/>
                <a:sym typeface="Times New Roman"/>
              </a:rPr>
              <a:t> + 3x</a:t>
            </a:r>
            <a:r>
              <a:rPr b="0" baseline="-25000" i="0" lang="en-US" sz="1800" u="none" cap="none" strike="noStrike">
                <a:solidFill>
                  <a:schemeClr val="dk1"/>
                </a:solidFill>
                <a:latin typeface="Times New Roman"/>
                <a:ea typeface="Times New Roman"/>
                <a:cs typeface="Times New Roman"/>
                <a:sym typeface="Times New Roman"/>
              </a:rPr>
              <a:t>3</a:t>
            </a:r>
            <a:r>
              <a:rPr b="0" i="0" lang="en-US" sz="1800" u="none" cap="none" strike="noStrike">
                <a:solidFill>
                  <a:schemeClr val="dk1"/>
                </a:solidFill>
                <a:latin typeface="Times New Roman"/>
                <a:ea typeface="Times New Roman"/>
                <a:cs typeface="Times New Roman"/>
                <a:sym typeface="Times New Roman"/>
              </a:rPr>
              <a:t> = 13</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x</a:t>
            </a:r>
            <a:r>
              <a:rPr b="0" baseline="-25000" i="0" lang="en-US" sz="1800" u="none" cap="none" strike="noStrike">
                <a:solidFill>
                  <a:schemeClr val="dk1"/>
                </a:solidFill>
                <a:latin typeface="Times New Roman"/>
                <a:ea typeface="Times New Roman"/>
                <a:cs typeface="Times New Roman"/>
                <a:sym typeface="Times New Roman"/>
              </a:rPr>
              <a:t>1</a:t>
            </a:r>
            <a:r>
              <a:rPr b="0" i="0" lang="en-US" sz="1800" u="none" cap="none" strike="noStrike">
                <a:solidFill>
                  <a:schemeClr val="dk1"/>
                </a:solidFill>
                <a:latin typeface="Times New Roman"/>
                <a:ea typeface="Times New Roman"/>
                <a:cs typeface="Times New Roman"/>
                <a:sym typeface="Times New Roman"/>
              </a:rPr>
              <a:t> + 3x</a:t>
            </a:r>
            <a:r>
              <a:rPr b="0" baseline="-25000" i="0" lang="en-US" sz="1800" u="none" cap="none" strike="noStrike">
                <a:solidFill>
                  <a:schemeClr val="dk1"/>
                </a:solidFill>
                <a:latin typeface="Times New Roman"/>
                <a:ea typeface="Times New Roman"/>
                <a:cs typeface="Times New Roman"/>
                <a:sym typeface="Times New Roman"/>
              </a:rPr>
              <a:t>2</a:t>
            </a:r>
            <a:r>
              <a:rPr b="0" i="0" lang="en-US" sz="1800" u="none" cap="none" strike="noStrike">
                <a:solidFill>
                  <a:schemeClr val="dk1"/>
                </a:solidFill>
                <a:latin typeface="Times New Roman"/>
                <a:ea typeface="Times New Roman"/>
                <a:cs typeface="Times New Roman"/>
                <a:sym typeface="Times New Roman"/>
              </a:rPr>
              <a:t> + 2x</a:t>
            </a:r>
            <a:r>
              <a:rPr b="0" baseline="-25000" i="0" lang="en-US" sz="1800" u="none" cap="none" strike="noStrike">
                <a:solidFill>
                  <a:schemeClr val="dk1"/>
                </a:solidFill>
                <a:latin typeface="Times New Roman"/>
                <a:ea typeface="Times New Roman"/>
                <a:cs typeface="Times New Roman"/>
                <a:sym typeface="Times New Roman"/>
              </a:rPr>
              <a:t>3</a:t>
            </a:r>
            <a:r>
              <a:rPr b="0" i="0" lang="en-US" sz="1800" u="none" cap="none" strike="noStrike">
                <a:solidFill>
                  <a:schemeClr val="dk1"/>
                </a:solidFill>
                <a:latin typeface="Times New Roman"/>
                <a:ea typeface="Times New Roman"/>
                <a:cs typeface="Times New Roman"/>
                <a:sym typeface="Times New Roman"/>
              </a:rPr>
              <a:t> = 9</a:t>
            </a:r>
            <a:endParaRPr/>
          </a:p>
          <a:p>
            <a:pPr indent="-342900" lvl="0" marL="342900" marR="0" rtl="0" algn="l">
              <a:spcBef>
                <a:spcPts val="360"/>
              </a:spcBef>
              <a:spcAft>
                <a:spcPts val="0"/>
              </a:spcAft>
              <a:buClr>
                <a:schemeClr val="dk1"/>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	</a:t>
            </a:r>
            <a:r>
              <a:rPr b="1" i="0" lang="en-US" sz="1400" u="none" cap="none" strike="noStrike">
                <a:solidFill>
                  <a:schemeClr val="dk1"/>
                </a:solidFill>
                <a:latin typeface="Times New Roman"/>
                <a:ea typeface="Times New Roman"/>
                <a:cs typeface="Times New Roman"/>
                <a:sym typeface="Times New Roman"/>
              </a:rPr>
              <a:t>Solution:</a:t>
            </a:r>
            <a:endParaRPr b="0" i="0" sz="1400" u="none" cap="none" strike="noStrike">
              <a:solidFill>
                <a:schemeClr val="dk1"/>
              </a:solidFill>
              <a:latin typeface="Times New Roman"/>
              <a:ea typeface="Times New Roman"/>
              <a:cs typeface="Times New Roman"/>
              <a:sym typeface="Times New Roman"/>
            </a:endParaRPr>
          </a:p>
          <a:p>
            <a:pPr indent="-342900" lvl="0" marL="342900" marR="0" rtl="0" algn="l">
              <a:spcBef>
                <a:spcPts val="280"/>
              </a:spcBef>
              <a:spcAft>
                <a:spcPts val="0"/>
              </a:spcAft>
              <a:buClr>
                <a:schemeClr val="dk1"/>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		3x</a:t>
            </a:r>
            <a:r>
              <a:rPr b="0" baseline="-25000" i="0" lang="en-US" sz="1400" u="none" cap="none" strike="noStrike">
                <a:solidFill>
                  <a:schemeClr val="dk1"/>
                </a:solidFill>
                <a:latin typeface="Times New Roman"/>
                <a:ea typeface="Times New Roman"/>
                <a:cs typeface="Times New Roman"/>
                <a:sym typeface="Times New Roman"/>
              </a:rPr>
              <a:t>1</a:t>
            </a:r>
            <a:r>
              <a:rPr b="0" i="0" lang="en-US" sz="1400" u="none" cap="none" strike="noStrike">
                <a:solidFill>
                  <a:schemeClr val="dk1"/>
                </a:solidFill>
                <a:latin typeface="Times New Roman"/>
                <a:ea typeface="Times New Roman"/>
                <a:cs typeface="Times New Roman"/>
                <a:sym typeface="Times New Roman"/>
              </a:rPr>
              <a:t> + 6x</a:t>
            </a:r>
            <a:r>
              <a:rPr b="0" baseline="-25000" i="0" lang="en-US" sz="1400" u="none" cap="none" strike="noStrike">
                <a:solidFill>
                  <a:schemeClr val="dk1"/>
                </a:solidFill>
                <a:latin typeface="Times New Roman"/>
                <a:ea typeface="Times New Roman"/>
                <a:cs typeface="Times New Roman"/>
                <a:sym typeface="Times New Roman"/>
              </a:rPr>
              <a:t>2</a:t>
            </a:r>
            <a:r>
              <a:rPr b="0" i="0" lang="en-US" sz="1400" u="none" cap="none" strike="noStrike">
                <a:solidFill>
                  <a:schemeClr val="dk1"/>
                </a:solidFill>
                <a:latin typeface="Times New Roman"/>
                <a:ea typeface="Times New Roman"/>
                <a:cs typeface="Times New Roman"/>
                <a:sym typeface="Times New Roman"/>
              </a:rPr>
              <a:t> +   x</a:t>
            </a:r>
            <a:r>
              <a:rPr b="0" baseline="-25000" i="0" lang="en-US" sz="1400" u="none" cap="none" strike="noStrike">
                <a:solidFill>
                  <a:schemeClr val="dk1"/>
                </a:solidFill>
                <a:latin typeface="Times New Roman"/>
                <a:ea typeface="Times New Roman"/>
                <a:cs typeface="Times New Roman"/>
                <a:sym typeface="Times New Roman"/>
              </a:rPr>
              <a:t>3</a:t>
            </a:r>
            <a:r>
              <a:rPr b="0" i="0" lang="en-US" sz="1400" u="none" cap="none" strike="noStrike">
                <a:solidFill>
                  <a:schemeClr val="dk1"/>
                </a:solidFill>
                <a:latin typeface="Times New Roman"/>
                <a:ea typeface="Times New Roman"/>
                <a:cs typeface="Times New Roman"/>
                <a:sym typeface="Times New Roman"/>
              </a:rPr>
              <a:t> = 16</a:t>
            </a:r>
            <a:endParaRPr/>
          </a:p>
          <a:p>
            <a:pPr indent="-342900" lvl="0" marL="342900" marR="0" rtl="0" algn="l">
              <a:spcBef>
                <a:spcPts val="280"/>
              </a:spcBef>
              <a:spcAft>
                <a:spcPts val="0"/>
              </a:spcAft>
              <a:buClr>
                <a:schemeClr val="dk1"/>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		   0 +   0   +  x</a:t>
            </a:r>
            <a:r>
              <a:rPr b="0" baseline="-25000" i="0" lang="en-US" sz="1400" u="none" cap="none" strike="noStrike">
                <a:solidFill>
                  <a:schemeClr val="dk1"/>
                </a:solidFill>
                <a:latin typeface="Times New Roman"/>
                <a:ea typeface="Times New Roman"/>
                <a:cs typeface="Times New Roman"/>
                <a:sym typeface="Times New Roman"/>
              </a:rPr>
              <a:t>3</a:t>
            </a:r>
            <a:r>
              <a:rPr b="0" i="0" lang="en-US" sz="1400" u="none" cap="none" strike="noStrike">
                <a:solidFill>
                  <a:schemeClr val="dk1"/>
                </a:solidFill>
                <a:latin typeface="Times New Roman"/>
                <a:ea typeface="Times New Roman"/>
                <a:cs typeface="Times New Roman"/>
                <a:sym typeface="Times New Roman"/>
              </a:rPr>
              <a:t>  = 1		( R</a:t>
            </a:r>
            <a:r>
              <a:rPr b="0" baseline="-25000" i="0" lang="en-US" sz="1400" u="none" cap="none" strike="noStrike">
                <a:solidFill>
                  <a:schemeClr val="dk1"/>
                </a:solidFill>
                <a:latin typeface="Times New Roman"/>
                <a:ea typeface="Times New Roman"/>
                <a:cs typeface="Times New Roman"/>
                <a:sym typeface="Times New Roman"/>
              </a:rPr>
              <a:t>2</a:t>
            </a:r>
            <a:r>
              <a:rPr b="0" i="0" lang="en-US" sz="1400" u="none" cap="none" strike="noStrike">
                <a:solidFill>
                  <a:schemeClr val="dk1"/>
                </a:solidFill>
                <a:latin typeface="Times New Roman"/>
                <a:ea typeface="Times New Roman"/>
                <a:cs typeface="Times New Roman"/>
                <a:sym typeface="Times New Roman"/>
              </a:rPr>
              <a:t> = R</a:t>
            </a:r>
            <a:r>
              <a:rPr b="0" baseline="-25000" i="0" lang="en-US" sz="1400" u="none" cap="none" strike="noStrike">
                <a:solidFill>
                  <a:schemeClr val="dk1"/>
                </a:solidFill>
                <a:latin typeface="Times New Roman"/>
                <a:ea typeface="Times New Roman"/>
                <a:cs typeface="Times New Roman"/>
                <a:sym typeface="Times New Roman"/>
              </a:rPr>
              <a:t>2</a:t>
            </a:r>
            <a:r>
              <a:rPr b="0" i="0" lang="en-US" sz="1400" u="none" cap="none" strike="noStrike">
                <a:solidFill>
                  <a:schemeClr val="dk1"/>
                </a:solidFill>
                <a:latin typeface="Times New Roman"/>
                <a:ea typeface="Times New Roman"/>
                <a:cs typeface="Times New Roman"/>
                <a:sym typeface="Times New Roman"/>
              </a:rPr>
              <a:t> - (2/3)R</a:t>
            </a:r>
            <a:r>
              <a:rPr b="0" baseline="-25000" i="0" lang="en-US" sz="1400" u="none" cap="none" strike="noStrike">
                <a:solidFill>
                  <a:schemeClr val="dk1"/>
                </a:solidFill>
                <a:latin typeface="Times New Roman"/>
                <a:ea typeface="Times New Roman"/>
                <a:cs typeface="Times New Roman"/>
                <a:sym typeface="Times New Roman"/>
              </a:rPr>
              <a:t>1</a:t>
            </a:r>
            <a:r>
              <a:rPr b="0" i="0" lang="en-US" sz="1400" u="none" cap="none" strike="noStrike">
                <a:solidFill>
                  <a:schemeClr val="dk1"/>
                </a:solidFill>
                <a:latin typeface="Times New Roman"/>
                <a:ea typeface="Times New Roman"/>
                <a:cs typeface="Times New Roman"/>
                <a:sym typeface="Times New Roman"/>
              </a:rPr>
              <a:t> )</a:t>
            </a:r>
            <a:endParaRPr/>
          </a:p>
          <a:p>
            <a:pPr indent="-342900" lvl="0" marL="342900" marR="0" rtl="0" algn="l">
              <a:spcBef>
                <a:spcPts val="280"/>
              </a:spcBef>
              <a:spcAft>
                <a:spcPts val="0"/>
              </a:spcAft>
              <a:buClr>
                <a:schemeClr val="dk1"/>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		   0 + 3x</a:t>
            </a:r>
            <a:r>
              <a:rPr b="0" baseline="-25000" i="0" lang="en-US" sz="1400" u="none" cap="none" strike="noStrike">
                <a:solidFill>
                  <a:schemeClr val="dk1"/>
                </a:solidFill>
                <a:latin typeface="Times New Roman"/>
                <a:ea typeface="Times New Roman"/>
                <a:cs typeface="Times New Roman"/>
                <a:sym typeface="Times New Roman"/>
              </a:rPr>
              <a:t>2</a:t>
            </a:r>
            <a:r>
              <a:rPr b="0" i="0" lang="en-US" sz="1400" u="none" cap="none" strike="noStrike">
                <a:solidFill>
                  <a:schemeClr val="dk1"/>
                </a:solidFill>
                <a:latin typeface="Times New Roman"/>
                <a:ea typeface="Times New Roman"/>
                <a:cs typeface="Times New Roman"/>
                <a:sym typeface="Times New Roman"/>
              </a:rPr>
              <a:t> + 5x</a:t>
            </a:r>
            <a:r>
              <a:rPr b="0" baseline="-25000" i="0" lang="en-US" sz="1400" u="none" cap="none" strike="noStrike">
                <a:solidFill>
                  <a:schemeClr val="dk1"/>
                </a:solidFill>
                <a:latin typeface="Times New Roman"/>
                <a:ea typeface="Times New Roman"/>
                <a:cs typeface="Times New Roman"/>
                <a:sym typeface="Times New Roman"/>
              </a:rPr>
              <a:t>3</a:t>
            </a:r>
            <a:r>
              <a:rPr b="0" i="0" lang="en-US" sz="1400" u="none" cap="none" strike="noStrike">
                <a:solidFill>
                  <a:schemeClr val="dk1"/>
                </a:solidFill>
                <a:latin typeface="Times New Roman"/>
                <a:ea typeface="Times New Roman"/>
                <a:cs typeface="Times New Roman"/>
                <a:sym typeface="Times New Roman"/>
              </a:rPr>
              <a:t> = 11		( R</a:t>
            </a:r>
            <a:r>
              <a:rPr b="0" baseline="-25000" i="0" lang="en-US" sz="1400" u="none" cap="none" strike="noStrike">
                <a:solidFill>
                  <a:schemeClr val="dk1"/>
                </a:solidFill>
                <a:latin typeface="Times New Roman"/>
                <a:ea typeface="Times New Roman"/>
                <a:cs typeface="Times New Roman"/>
                <a:sym typeface="Times New Roman"/>
              </a:rPr>
              <a:t>3</a:t>
            </a:r>
            <a:r>
              <a:rPr b="0" i="0" lang="en-US" sz="1400" u="none" cap="none" strike="noStrike">
                <a:solidFill>
                  <a:schemeClr val="dk1"/>
                </a:solidFill>
                <a:latin typeface="Times New Roman"/>
                <a:ea typeface="Times New Roman"/>
                <a:cs typeface="Times New Roman"/>
                <a:sym typeface="Times New Roman"/>
              </a:rPr>
              <a:t> = R</a:t>
            </a:r>
            <a:r>
              <a:rPr b="0" baseline="-25000" i="0" lang="en-US" sz="1400" u="none" cap="none" strike="noStrike">
                <a:solidFill>
                  <a:schemeClr val="dk1"/>
                </a:solidFill>
                <a:latin typeface="Times New Roman"/>
                <a:ea typeface="Times New Roman"/>
                <a:cs typeface="Times New Roman"/>
                <a:sym typeface="Times New Roman"/>
              </a:rPr>
              <a:t>3</a:t>
            </a:r>
            <a:r>
              <a:rPr b="0" i="0" lang="en-US" sz="1400" u="none" cap="none" strike="noStrike">
                <a:solidFill>
                  <a:schemeClr val="dk1"/>
                </a:solidFill>
                <a:latin typeface="Times New Roman"/>
                <a:ea typeface="Times New Roman"/>
                <a:cs typeface="Times New Roman"/>
                <a:sym typeface="Times New Roman"/>
              </a:rPr>
              <a:t> - (1/3)R</a:t>
            </a:r>
            <a:r>
              <a:rPr b="0" baseline="-25000" i="0" lang="en-US" sz="1400" u="none" cap="none" strike="noStrike">
                <a:solidFill>
                  <a:schemeClr val="dk1"/>
                </a:solidFill>
                <a:latin typeface="Times New Roman"/>
                <a:ea typeface="Times New Roman"/>
                <a:cs typeface="Times New Roman"/>
                <a:sym typeface="Times New Roman"/>
              </a:rPr>
              <a:t>1</a:t>
            </a:r>
            <a:r>
              <a:rPr b="0" i="0" lang="en-US" sz="1400" u="none" cap="none" strike="noStrike">
                <a:solidFill>
                  <a:schemeClr val="dk1"/>
                </a:solidFill>
                <a:latin typeface="Times New Roman"/>
                <a:ea typeface="Times New Roman"/>
                <a:cs typeface="Times New Roman"/>
                <a:sym typeface="Times New Roman"/>
              </a:rPr>
              <a:t> )</a:t>
            </a:r>
            <a:endParaRPr/>
          </a:p>
          <a:p>
            <a:pPr indent="-342900" lvl="0" marL="342900" marR="0" rtl="0" algn="l">
              <a:spcBef>
                <a:spcPts val="280"/>
              </a:spcBef>
              <a:spcAft>
                <a:spcPts val="0"/>
              </a:spcAft>
              <a:buClr>
                <a:schemeClr val="dk1"/>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	Now reorder the equations:</a:t>
            </a:r>
            <a:endParaRPr/>
          </a:p>
          <a:p>
            <a:pPr indent="-342900" lvl="0" marL="342900" marR="0" rtl="0" algn="l">
              <a:spcBef>
                <a:spcPts val="280"/>
              </a:spcBef>
              <a:spcAft>
                <a:spcPts val="0"/>
              </a:spcAft>
              <a:buClr>
                <a:schemeClr val="dk1"/>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		3x</a:t>
            </a:r>
            <a:r>
              <a:rPr b="0" baseline="-25000" i="0" lang="en-US" sz="1400" u="none" cap="none" strike="noStrike">
                <a:solidFill>
                  <a:schemeClr val="dk1"/>
                </a:solidFill>
                <a:latin typeface="Times New Roman"/>
                <a:ea typeface="Times New Roman"/>
                <a:cs typeface="Times New Roman"/>
                <a:sym typeface="Times New Roman"/>
              </a:rPr>
              <a:t>1</a:t>
            </a:r>
            <a:r>
              <a:rPr b="0" i="0" lang="en-US" sz="1400" u="none" cap="none" strike="noStrike">
                <a:solidFill>
                  <a:schemeClr val="dk1"/>
                </a:solidFill>
                <a:latin typeface="Times New Roman"/>
                <a:ea typeface="Times New Roman"/>
                <a:cs typeface="Times New Roman"/>
                <a:sym typeface="Times New Roman"/>
              </a:rPr>
              <a:t> + 6x</a:t>
            </a:r>
            <a:r>
              <a:rPr b="0" baseline="-25000" i="0" lang="en-US" sz="1400" u="none" cap="none" strike="noStrike">
                <a:solidFill>
                  <a:schemeClr val="dk1"/>
                </a:solidFill>
                <a:latin typeface="Times New Roman"/>
                <a:ea typeface="Times New Roman"/>
                <a:cs typeface="Times New Roman"/>
                <a:sym typeface="Times New Roman"/>
              </a:rPr>
              <a:t>2</a:t>
            </a:r>
            <a:r>
              <a:rPr b="0" i="0" lang="en-US" sz="1400" u="none" cap="none" strike="noStrike">
                <a:solidFill>
                  <a:schemeClr val="dk1"/>
                </a:solidFill>
                <a:latin typeface="Times New Roman"/>
                <a:ea typeface="Times New Roman"/>
                <a:cs typeface="Times New Roman"/>
                <a:sym typeface="Times New Roman"/>
              </a:rPr>
              <a:t> +   x</a:t>
            </a:r>
            <a:r>
              <a:rPr b="0" baseline="-25000" i="0" lang="en-US" sz="1400" u="none" cap="none" strike="noStrike">
                <a:solidFill>
                  <a:schemeClr val="dk1"/>
                </a:solidFill>
                <a:latin typeface="Times New Roman"/>
                <a:ea typeface="Times New Roman"/>
                <a:cs typeface="Times New Roman"/>
                <a:sym typeface="Times New Roman"/>
              </a:rPr>
              <a:t>3</a:t>
            </a:r>
            <a:r>
              <a:rPr b="0" i="0" lang="en-US" sz="1400" u="none" cap="none" strike="noStrike">
                <a:solidFill>
                  <a:schemeClr val="dk1"/>
                </a:solidFill>
                <a:latin typeface="Times New Roman"/>
                <a:ea typeface="Times New Roman"/>
                <a:cs typeface="Times New Roman"/>
                <a:sym typeface="Times New Roman"/>
              </a:rPr>
              <a:t> = 16</a:t>
            </a:r>
            <a:endParaRPr/>
          </a:p>
          <a:p>
            <a:pPr indent="-342900" lvl="0" marL="342900" marR="0" rtl="0" algn="l">
              <a:spcBef>
                <a:spcPts val="280"/>
              </a:spcBef>
              <a:spcAft>
                <a:spcPts val="0"/>
              </a:spcAft>
              <a:buClr>
                <a:schemeClr val="dk1"/>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		   0 + 3x</a:t>
            </a:r>
            <a:r>
              <a:rPr b="0" baseline="-25000" i="0" lang="en-US" sz="1400" u="none" cap="none" strike="noStrike">
                <a:solidFill>
                  <a:schemeClr val="dk1"/>
                </a:solidFill>
                <a:latin typeface="Times New Roman"/>
                <a:ea typeface="Times New Roman"/>
                <a:cs typeface="Times New Roman"/>
                <a:sym typeface="Times New Roman"/>
              </a:rPr>
              <a:t>2</a:t>
            </a:r>
            <a:r>
              <a:rPr b="0" i="0" lang="en-US" sz="1400" u="none" cap="none" strike="noStrike">
                <a:solidFill>
                  <a:schemeClr val="dk1"/>
                </a:solidFill>
                <a:latin typeface="Times New Roman"/>
                <a:ea typeface="Times New Roman"/>
                <a:cs typeface="Times New Roman"/>
                <a:sym typeface="Times New Roman"/>
              </a:rPr>
              <a:t> + 5x</a:t>
            </a:r>
            <a:r>
              <a:rPr b="0" baseline="-25000" i="0" lang="en-US" sz="1400" u="none" cap="none" strike="noStrike">
                <a:solidFill>
                  <a:schemeClr val="dk1"/>
                </a:solidFill>
                <a:latin typeface="Times New Roman"/>
                <a:ea typeface="Times New Roman"/>
                <a:cs typeface="Times New Roman"/>
                <a:sym typeface="Times New Roman"/>
              </a:rPr>
              <a:t>3</a:t>
            </a:r>
            <a:r>
              <a:rPr b="0" i="0" lang="en-US" sz="1400" u="none" cap="none" strike="noStrike">
                <a:solidFill>
                  <a:schemeClr val="dk1"/>
                </a:solidFill>
                <a:latin typeface="Times New Roman"/>
                <a:ea typeface="Times New Roman"/>
                <a:cs typeface="Times New Roman"/>
                <a:sym typeface="Times New Roman"/>
              </a:rPr>
              <a:t> = 11		</a:t>
            </a:r>
            <a:endParaRPr/>
          </a:p>
          <a:p>
            <a:pPr indent="-342900" lvl="0" marL="342900" marR="0" rtl="0" algn="l">
              <a:spcBef>
                <a:spcPts val="280"/>
              </a:spcBef>
              <a:spcAft>
                <a:spcPts val="0"/>
              </a:spcAft>
              <a:buClr>
                <a:schemeClr val="dk1"/>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		   0 +   0   +  x</a:t>
            </a:r>
            <a:r>
              <a:rPr b="0" baseline="-25000" i="0" lang="en-US" sz="1400" u="none" cap="none" strike="noStrike">
                <a:solidFill>
                  <a:schemeClr val="dk1"/>
                </a:solidFill>
                <a:latin typeface="Times New Roman"/>
                <a:ea typeface="Times New Roman"/>
                <a:cs typeface="Times New Roman"/>
                <a:sym typeface="Times New Roman"/>
              </a:rPr>
              <a:t>3</a:t>
            </a:r>
            <a:r>
              <a:rPr b="0" i="0" lang="en-US" sz="1400" u="none" cap="none" strike="noStrike">
                <a:solidFill>
                  <a:schemeClr val="dk1"/>
                </a:solidFill>
                <a:latin typeface="Times New Roman"/>
                <a:ea typeface="Times New Roman"/>
                <a:cs typeface="Times New Roman"/>
                <a:sym typeface="Times New Roman"/>
              </a:rPr>
              <a:t>  = 1		</a:t>
            </a:r>
            <a:endParaRPr/>
          </a:p>
          <a:p>
            <a:pPr indent="-342900" lvl="0" marL="342900" marR="0" rtl="0" algn="l">
              <a:spcBef>
                <a:spcPts val="280"/>
              </a:spcBef>
              <a:spcAft>
                <a:spcPts val="0"/>
              </a:spcAft>
              <a:buClr>
                <a:schemeClr val="dk1"/>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	</a:t>
            </a:r>
            <a:r>
              <a:rPr b="1" i="0" lang="en-US" sz="1400" u="none" cap="none" strike="noStrike">
                <a:solidFill>
                  <a:schemeClr val="dk1"/>
                </a:solidFill>
                <a:latin typeface="Times New Roman"/>
                <a:ea typeface="Times New Roman"/>
                <a:cs typeface="Times New Roman"/>
                <a:sym typeface="Times New Roman"/>
              </a:rPr>
              <a:t>Solution is </a:t>
            </a:r>
            <a:endParaRPr/>
          </a:p>
          <a:p>
            <a:pPr indent="-342900" lvl="0" marL="342900" marR="0" rtl="0" algn="l">
              <a:spcBef>
                <a:spcPts val="280"/>
              </a:spcBef>
              <a:spcAft>
                <a:spcPts val="0"/>
              </a:spcAft>
              <a:buClr>
                <a:schemeClr val="dk1"/>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		x</a:t>
            </a:r>
            <a:r>
              <a:rPr b="0" baseline="-25000" i="0" lang="en-US" sz="1400" u="none" cap="none" strike="noStrike">
                <a:solidFill>
                  <a:schemeClr val="dk1"/>
                </a:solidFill>
                <a:latin typeface="Times New Roman"/>
                <a:ea typeface="Times New Roman"/>
                <a:cs typeface="Times New Roman"/>
                <a:sym typeface="Times New Roman"/>
              </a:rPr>
              <a:t>3</a:t>
            </a:r>
            <a:r>
              <a:rPr b="0" i="0" lang="en-US" sz="1400" u="none" cap="none" strike="noStrike">
                <a:solidFill>
                  <a:schemeClr val="dk1"/>
                </a:solidFill>
                <a:latin typeface="Times New Roman"/>
                <a:ea typeface="Times New Roman"/>
                <a:cs typeface="Times New Roman"/>
                <a:sym typeface="Times New Roman"/>
              </a:rPr>
              <a:t> = 1, x</a:t>
            </a:r>
            <a:r>
              <a:rPr b="0" baseline="-25000" i="0" lang="en-US" sz="1400" u="none" cap="none" strike="noStrike">
                <a:solidFill>
                  <a:schemeClr val="dk1"/>
                </a:solidFill>
                <a:latin typeface="Times New Roman"/>
                <a:ea typeface="Times New Roman"/>
                <a:cs typeface="Times New Roman"/>
                <a:sym typeface="Times New Roman"/>
              </a:rPr>
              <a:t>2</a:t>
            </a:r>
            <a:r>
              <a:rPr b="0" i="0" lang="en-US" sz="1400" u="none" cap="none" strike="noStrike">
                <a:solidFill>
                  <a:schemeClr val="dk1"/>
                </a:solidFill>
                <a:latin typeface="Times New Roman"/>
                <a:ea typeface="Times New Roman"/>
                <a:cs typeface="Times New Roman"/>
                <a:sym typeface="Times New Roman"/>
              </a:rPr>
              <a:t> = 2 and x</a:t>
            </a:r>
            <a:r>
              <a:rPr b="0" baseline="-25000" i="0" lang="en-US" sz="1400" u="none" cap="none" strike="noStrike">
                <a:solidFill>
                  <a:schemeClr val="dk1"/>
                </a:solidFill>
                <a:latin typeface="Times New Roman"/>
                <a:ea typeface="Times New Roman"/>
                <a:cs typeface="Times New Roman"/>
                <a:sym typeface="Times New Roman"/>
              </a:rPr>
              <a:t>1</a:t>
            </a:r>
            <a:r>
              <a:rPr b="0" i="0" lang="en-US" sz="1400" u="none" cap="none" strike="noStrike">
                <a:solidFill>
                  <a:schemeClr val="dk1"/>
                </a:solidFill>
                <a:latin typeface="Times New Roman"/>
                <a:ea typeface="Times New Roman"/>
                <a:cs typeface="Times New Roman"/>
                <a:sym typeface="Times New Roman"/>
              </a:rPr>
              <a:t> = 1</a:t>
            </a:r>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193" name="Google Shape;193;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00B050"/>
                </a:solidFill>
              </a:rPr>
              <a:t>3/18/2020</a:t>
            </a:r>
            <a:endParaRPr>
              <a:solidFill>
                <a:srgbClr val="00B050"/>
              </a:solidFill>
            </a:endParaRPr>
          </a:p>
        </p:txBody>
      </p:sp>
      <p:sp>
        <p:nvSpPr>
          <p:cNvPr id="194" name="Google Shape;194;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B050"/>
                </a:solidFill>
              </a:rPr>
              <a:t>‹#›</a:t>
            </a:fld>
            <a:endParaRPr>
              <a:solidFill>
                <a:srgbClr val="00B050"/>
              </a:solidFill>
            </a:endParaRPr>
          </a:p>
        </p:txBody>
      </p:sp>
      <p:sp>
        <p:nvSpPr>
          <p:cNvPr id="195" name="Google Shape;195;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00B050"/>
                </a:solidFill>
              </a:rPr>
              <a:t>Md. Golam Moazzam, Dept. of CSE, JU</a:t>
            </a:r>
            <a:endParaRPr>
              <a:solidFill>
                <a:srgbClr val="00B050"/>
              </a:solidFill>
            </a:endParaRPr>
          </a:p>
        </p:txBody>
      </p:sp>
      <p:pic>
        <p:nvPicPr>
          <p:cNvPr descr="JU Mon eps.tif" id="196" name="Google Shape;196;p10"/>
          <p:cNvPicPr preferRelativeResize="0"/>
          <p:nvPr/>
        </p:nvPicPr>
        <p:blipFill rotWithShape="1">
          <a:blip r:embed="rId3">
            <a:alphaModFix/>
          </a:blip>
          <a:srcRect b="0" l="0" r="0" t="0"/>
          <a:stretch/>
        </p:blipFill>
        <p:spPr>
          <a:xfrm>
            <a:off x="182880" y="137162"/>
            <a:ext cx="800213" cy="990598"/>
          </a:xfrm>
          <a:prstGeom prst="rect">
            <a:avLst/>
          </a:prstGeom>
          <a:noFill/>
          <a:ln>
            <a:noFill/>
          </a:ln>
        </p:spPr>
      </p:pic>
      <p:cxnSp>
        <p:nvCxnSpPr>
          <p:cNvPr id="197" name="Google Shape;197;p10"/>
          <p:cNvCxnSpPr/>
          <p:nvPr/>
        </p:nvCxnSpPr>
        <p:spPr>
          <a:xfrm>
            <a:off x="1143000" y="1143000"/>
            <a:ext cx="7010400" cy="0"/>
          </a:xfrm>
          <a:prstGeom prst="straightConnector1">
            <a:avLst/>
          </a:prstGeom>
          <a:noFill/>
          <a:ln cap="flat" cmpd="sng" w="9525">
            <a:solidFill>
              <a:srgbClr val="4A7DBA"/>
            </a:solidFill>
            <a:prstDash val="solid"/>
            <a:round/>
            <a:headEnd len="sm" w="sm" type="none"/>
            <a:tailEnd len="sm" w="sm"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02" name="Shape 202"/>
        <p:cNvGrpSpPr/>
        <p:nvPr/>
      </p:nvGrpSpPr>
      <p:grpSpPr>
        <a:xfrm>
          <a:off x="0" y="0"/>
          <a:ext cx="0" cy="0"/>
          <a:chOff x="0" y="0"/>
          <a:chExt cx="0" cy="0"/>
        </a:xfrm>
      </p:grpSpPr>
      <p:sp>
        <p:nvSpPr>
          <p:cNvPr id="203" name="Google Shape;203;p11"/>
          <p:cNvSpPr txBox="1"/>
          <p:nvPr>
            <p:ph type="title"/>
          </p:nvPr>
        </p:nvSpPr>
        <p:spPr>
          <a:xfrm>
            <a:off x="1219200" y="350838"/>
            <a:ext cx="6934200" cy="7921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3600"/>
              <a:buFont typeface="Times New Roman"/>
              <a:buNone/>
            </a:pPr>
            <a:r>
              <a:rPr lang="en-US" sz="3600">
                <a:solidFill>
                  <a:schemeClr val="dk1"/>
                </a:solidFill>
                <a:latin typeface="Times New Roman"/>
                <a:ea typeface="Times New Roman"/>
                <a:cs typeface="Times New Roman"/>
                <a:sym typeface="Times New Roman"/>
              </a:rPr>
              <a:t>Direct Solution of Linear Equations</a:t>
            </a:r>
            <a:endParaRPr sz="3600">
              <a:solidFill>
                <a:schemeClr val="dk1"/>
              </a:solidFill>
              <a:latin typeface="Times New Roman"/>
              <a:ea typeface="Times New Roman"/>
              <a:cs typeface="Times New Roman"/>
              <a:sym typeface="Times New Roman"/>
            </a:endParaRPr>
          </a:p>
        </p:txBody>
      </p:sp>
      <p:sp>
        <p:nvSpPr>
          <p:cNvPr id="204" name="Google Shape;204;p11"/>
          <p:cNvSpPr txBox="1"/>
          <p:nvPr>
            <p:ph idx="1" type="body"/>
          </p:nvPr>
        </p:nvSpPr>
        <p:spPr>
          <a:xfrm>
            <a:off x="533400" y="1371600"/>
            <a:ext cx="8229600" cy="47244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800"/>
              <a:buFont typeface="Noto Sans Symbols"/>
              <a:buChar char="❑"/>
            </a:pPr>
            <a:r>
              <a:rPr b="1" i="0" lang="en-US" sz="1800" u="none" cap="none" strike="noStrike">
                <a:solidFill>
                  <a:schemeClr val="dk1"/>
                </a:solidFill>
                <a:latin typeface="Times New Roman"/>
                <a:ea typeface="Times New Roman"/>
                <a:cs typeface="Times New Roman"/>
                <a:sym typeface="Times New Roman"/>
              </a:rPr>
              <a:t>Gauss Elimination with Pivoting</a:t>
            </a:r>
            <a:endParaRPr b="0" i="0" sz="1800" u="none" cap="none" strike="noStrike">
              <a:solidFill>
                <a:schemeClr val="dk1"/>
              </a:solidFill>
              <a:latin typeface="Times New Roman"/>
              <a:ea typeface="Times New Roman"/>
              <a:cs typeface="Times New Roman"/>
              <a:sym typeface="Times New Roman"/>
            </a:endParaRPr>
          </a:p>
          <a:p>
            <a:pPr indent="-285750" lvl="1" marL="74295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In the basic Gauss elimination method, the element  when i = j is known as a pivot element. Each row is normalized by dividing the coefficients of that row by its pivot element. That is,</a:t>
            </a:r>
            <a:endParaRPr/>
          </a:p>
          <a:p>
            <a:pPr indent="-171450" lvl="1" marL="74295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  	       j=1, ……, n</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If        = 0, k-th row cannot be normalized. Therefore, the procedure fails. One way to overcome this problem is to interchange this row with another row below it which does not have a zero element in that position. It can be proved that round-off errors would be reduced if the absolute value of the pivot element is large. Therefore, it is suggested that the row with zero pivot element should be interchanged with the row having the largest (absolute value) coefficient in that position.</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In general, the reordering of equations is done to improve accuracy, even if the pivot element is not zero.</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The procedure of reordering involves the following steps:</a:t>
            </a:r>
            <a:endParaRPr/>
          </a:p>
          <a:p>
            <a:pPr indent="-342900" lvl="0" marL="34290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Search and locate the largest absolute value among the coefficients in the first column.</a:t>
            </a:r>
            <a:endParaRPr/>
          </a:p>
          <a:p>
            <a:pPr indent="-342900" lvl="0" marL="34290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Exchange the first row with the row containing that element.</a:t>
            </a:r>
            <a:endParaRPr/>
          </a:p>
          <a:p>
            <a:pPr indent="-342900" lvl="0" marL="34290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Then eliminate the first variable in the second equation.</a:t>
            </a:r>
            <a:endParaRPr/>
          </a:p>
          <a:p>
            <a:pPr indent="-342900" lvl="0" marL="34290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When the second row becomes the pivot row, search for the coefficients in the second column from the second row to the nth row and locate the largest coefficient. Exchange the second row with the row containing the large coefficient.</a:t>
            </a:r>
            <a:endParaRPr/>
          </a:p>
          <a:p>
            <a:pPr indent="-342900" lvl="0" marL="34290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Continue this procedure till (n – 1) unknowns are eliminated.</a:t>
            </a:r>
            <a:endParaRPr/>
          </a:p>
          <a:p>
            <a:pPr indent="-342900" lvl="0" marL="34290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 </a:t>
            </a:r>
            <a:endParaRPr/>
          </a:p>
          <a:p>
            <a:pPr indent="-342900" lvl="0" marL="342900" marR="0" rtl="0" algn="l">
              <a:spcBef>
                <a:spcPts val="36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This process is referred to as </a:t>
            </a:r>
            <a:r>
              <a:rPr b="1" i="1" lang="en-US" sz="1800">
                <a:solidFill>
                  <a:schemeClr val="dk1"/>
                </a:solidFill>
                <a:latin typeface="Times New Roman"/>
                <a:ea typeface="Times New Roman"/>
                <a:cs typeface="Times New Roman"/>
                <a:sym typeface="Times New Roman"/>
              </a:rPr>
              <a:t>partial pivoting</a:t>
            </a:r>
            <a:r>
              <a:rPr lang="en-US" sz="1800">
                <a:solidFill>
                  <a:schemeClr val="dk1"/>
                </a:solidFill>
                <a:latin typeface="Times New Roman"/>
                <a:ea typeface="Times New Roman"/>
                <a:cs typeface="Times New Roman"/>
                <a:sym typeface="Times New Roman"/>
              </a:rPr>
              <a:t>.</a:t>
            </a:r>
            <a:endParaRPr/>
          </a:p>
          <a:p>
            <a:pPr indent="-342900" lvl="0" marL="342900" marR="0" rtl="0" algn="l">
              <a:spcBef>
                <a:spcPts val="36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In </a:t>
            </a:r>
            <a:r>
              <a:rPr b="1" i="1" lang="en-US" sz="1800">
                <a:solidFill>
                  <a:schemeClr val="dk1"/>
                </a:solidFill>
                <a:latin typeface="Times New Roman"/>
                <a:ea typeface="Times New Roman"/>
                <a:cs typeface="Times New Roman"/>
                <a:sym typeface="Times New Roman"/>
              </a:rPr>
              <a:t>complete pivoting</a:t>
            </a:r>
            <a:r>
              <a:rPr lang="en-US" sz="1800">
                <a:solidFill>
                  <a:schemeClr val="dk1"/>
                </a:solidFill>
                <a:latin typeface="Times New Roman"/>
                <a:ea typeface="Times New Roman"/>
                <a:cs typeface="Times New Roman"/>
                <a:sym typeface="Times New Roman"/>
              </a:rPr>
              <a:t>, at each stage, the largest element in any of the remaining rows is used as the pivot. Complete pivoting requires a lot of overhead and therefore, it is not generally used.</a:t>
            </a:r>
            <a:endParaRPr/>
          </a:p>
        </p:txBody>
      </p:sp>
      <p:sp>
        <p:nvSpPr>
          <p:cNvPr id="205" name="Google Shape;20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00B050"/>
                </a:solidFill>
              </a:rPr>
              <a:t>3/18/2020</a:t>
            </a:r>
            <a:endParaRPr>
              <a:solidFill>
                <a:srgbClr val="00B050"/>
              </a:solidFill>
            </a:endParaRPr>
          </a:p>
        </p:txBody>
      </p:sp>
      <p:sp>
        <p:nvSpPr>
          <p:cNvPr id="206" name="Google Shape;206;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B050"/>
                </a:solidFill>
              </a:rPr>
              <a:t>‹#›</a:t>
            </a:fld>
            <a:endParaRPr>
              <a:solidFill>
                <a:srgbClr val="00B050"/>
              </a:solidFill>
            </a:endParaRPr>
          </a:p>
        </p:txBody>
      </p:sp>
      <p:sp>
        <p:nvSpPr>
          <p:cNvPr id="207" name="Google Shape;207;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00B050"/>
                </a:solidFill>
              </a:rPr>
              <a:t>Md. Golam Moazzam, Dept. of CSE, JU</a:t>
            </a:r>
            <a:endParaRPr>
              <a:solidFill>
                <a:srgbClr val="00B050"/>
              </a:solidFill>
            </a:endParaRPr>
          </a:p>
        </p:txBody>
      </p:sp>
      <p:pic>
        <p:nvPicPr>
          <p:cNvPr descr="JU Mon eps.tif" id="208" name="Google Shape;208;p11"/>
          <p:cNvPicPr preferRelativeResize="0"/>
          <p:nvPr/>
        </p:nvPicPr>
        <p:blipFill rotWithShape="1">
          <a:blip r:embed="rId3">
            <a:alphaModFix/>
          </a:blip>
          <a:srcRect b="0" l="0" r="0" t="0"/>
          <a:stretch/>
        </p:blipFill>
        <p:spPr>
          <a:xfrm>
            <a:off x="182880" y="137162"/>
            <a:ext cx="800213" cy="990598"/>
          </a:xfrm>
          <a:prstGeom prst="rect">
            <a:avLst/>
          </a:prstGeom>
          <a:noFill/>
          <a:ln>
            <a:noFill/>
          </a:ln>
        </p:spPr>
      </p:pic>
      <p:cxnSp>
        <p:nvCxnSpPr>
          <p:cNvPr id="209" name="Google Shape;209;p11"/>
          <p:cNvCxnSpPr/>
          <p:nvPr/>
        </p:nvCxnSpPr>
        <p:spPr>
          <a:xfrm>
            <a:off x="1143000" y="1143000"/>
            <a:ext cx="7010400" cy="0"/>
          </a:xfrm>
          <a:prstGeom prst="straightConnector1">
            <a:avLst/>
          </a:prstGeom>
          <a:noFill/>
          <a:ln cap="flat" cmpd="sng" w="9525">
            <a:solidFill>
              <a:srgbClr val="4A7DBA"/>
            </a:solidFill>
            <a:prstDash val="solid"/>
            <a:round/>
            <a:headEnd len="sm" w="sm" type="none"/>
            <a:tailEnd len="sm" w="sm" type="none"/>
          </a:ln>
        </p:spPr>
      </p:cxnSp>
      <p:pic>
        <p:nvPicPr>
          <p:cNvPr id="210" name="Google Shape;210;p11"/>
          <p:cNvPicPr preferRelativeResize="0"/>
          <p:nvPr/>
        </p:nvPicPr>
        <p:blipFill rotWithShape="1">
          <a:blip r:embed="rId4">
            <a:alphaModFix/>
          </a:blip>
          <a:srcRect b="0" l="0" r="0" t="0"/>
          <a:stretch/>
        </p:blipFill>
        <p:spPr>
          <a:xfrm>
            <a:off x="1905000" y="2881383"/>
            <a:ext cx="457200" cy="395217"/>
          </a:xfrm>
          <a:prstGeom prst="rect">
            <a:avLst/>
          </a:prstGeom>
          <a:noFill/>
          <a:ln>
            <a:noFill/>
          </a:ln>
        </p:spPr>
      </p:pic>
      <p:pic>
        <p:nvPicPr>
          <p:cNvPr id="211" name="Google Shape;211;p11"/>
          <p:cNvPicPr preferRelativeResize="0"/>
          <p:nvPr/>
        </p:nvPicPr>
        <p:blipFill rotWithShape="1">
          <a:blip r:embed="rId5">
            <a:alphaModFix/>
          </a:blip>
          <a:srcRect b="0" l="0" r="0" t="0"/>
          <a:stretch/>
        </p:blipFill>
        <p:spPr>
          <a:xfrm>
            <a:off x="2739498" y="2888308"/>
            <a:ext cx="304800" cy="508882"/>
          </a:xfrm>
          <a:prstGeom prst="rect">
            <a:avLst/>
          </a:prstGeom>
          <a:noFill/>
          <a:ln>
            <a:noFill/>
          </a:ln>
        </p:spPr>
      </p:pic>
      <p:sp>
        <p:nvSpPr>
          <p:cNvPr id="212" name="Google Shape;212;p11"/>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13" name="Google Shape;213;p1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14" name="Google Shape;214;p11"/>
          <p:cNvPicPr preferRelativeResize="0"/>
          <p:nvPr/>
        </p:nvPicPr>
        <p:blipFill rotWithShape="1">
          <a:blip r:embed="rId6">
            <a:alphaModFix/>
          </a:blip>
          <a:srcRect b="0" l="0" r="0" t="0"/>
          <a:stretch/>
        </p:blipFill>
        <p:spPr>
          <a:xfrm>
            <a:off x="1219200" y="3637667"/>
            <a:ext cx="304800" cy="27516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9" name="Shape 219"/>
        <p:cNvGrpSpPr/>
        <p:nvPr/>
      </p:nvGrpSpPr>
      <p:grpSpPr>
        <a:xfrm>
          <a:off x="0" y="0"/>
          <a:ext cx="0" cy="0"/>
          <a:chOff x="0" y="0"/>
          <a:chExt cx="0" cy="0"/>
        </a:xfrm>
      </p:grpSpPr>
      <p:sp>
        <p:nvSpPr>
          <p:cNvPr id="220" name="Google Shape;220;p12"/>
          <p:cNvSpPr txBox="1"/>
          <p:nvPr>
            <p:ph type="title"/>
          </p:nvPr>
        </p:nvSpPr>
        <p:spPr>
          <a:xfrm>
            <a:off x="1219200" y="350838"/>
            <a:ext cx="6934200" cy="7921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3600"/>
              <a:buFont typeface="Times New Roman"/>
              <a:buNone/>
            </a:pPr>
            <a:r>
              <a:rPr lang="en-US" sz="3600">
                <a:solidFill>
                  <a:schemeClr val="dk1"/>
                </a:solidFill>
                <a:latin typeface="Times New Roman"/>
                <a:ea typeface="Times New Roman"/>
                <a:cs typeface="Times New Roman"/>
                <a:sym typeface="Times New Roman"/>
              </a:rPr>
              <a:t>Direct Solution of Linear Equations</a:t>
            </a:r>
            <a:endParaRPr sz="3600">
              <a:solidFill>
                <a:schemeClr val="dk1"/>
              </a:solidFill>
              <a:latin typeface="Times New Roman"/>
              <a:ea typeface="Times New Roman"/>
              <a:cs typeface="Times New Roman"/>
              <a:sym typeface="Times New Roman"/>
            </a:endParaRPr>
          </a:p>
        </p:txBody>
      </p:sp>
      <p:sp>
        <p:nvSpPr>
          <p:cNvPr id="221" name="Google Shape;221;p12"/>
          <p:cNvSpPr txBox="1"/>
          <p:nvPr>
            <p:ph idx="1" type="body"/>
          </p:nvPr>
        </p:nvSpPr>
        <p:spPr>
          <a:xfrm>
            <a:off x="533400" y="1371600"/>
            <a:ext cx="8229600" cy="47244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800"/>
              <a:buFont typeface="Noto Sans Symbols"/>
              <a:buChar char="❑"/>
            </a:pPr>
            <a:r>
              <a:rPr b="1" lang="en-US" sz="1800">
                <a:solidFill>
                  <a:schemeClr val="dk1"/>
                </a:solidFill>
                <a:latin typeface="Times New Roman"/>
                <a:ea typeface="Times New Roman"/>
                <a:cs typeface="Times New Roman"/>
                <a:sym typeface="Times New Roman"/>
              </a:rPr>
              <a:t>Gauss Elimination with Pivoting</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a:t>
            </a:r>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The procedure of reordering involves the following steps:</a:t>
            </a:r>
            <a:endParaRPr/>
          </a:p>
          <a:p>
            <a:pPr indent="-285750" lvl="1" marL="742950" marR="0" rtl="0" algn="l">
              <a:spcBef>
                <a:spcPts val="320"/>
              </a:spcBef>
              <a:spcAft>
                <a:spcPts val="0"/>
              </a:spcAft>
              <a:buClr>
                <a:schemeClr val="dk1"/>
              </a:buClr>
              <a:buSzPts val="1600"/>
              <a:buFont typeface="Arial"/>
              <a:buChar char="–"/>
            </a:pPr>
            <a:r>
              <a:rPr b="0" i="0" lang="en-US" sz="1600" u="none" cap="none" strike="noStrike">
                <a:solidFill>
                  <a:schemeClr val="dk1"/>
                </a:solidFill>
                <a:latin typeface="Times New Roman"/>
                <a:ea typeface="Times New Roman"/>
                <a:cs typeface="Times New Roman"/>
                <a:sym typeface="Times New Roman"/>
              </a:rPr>
              <a:t>Search and locate the largest absolute value among the coefficients in the first column.</a:t>
            </a:r>
            <a:endParaRPr/>
          </a:p>
          <a:p>
            <a:pPr indent="-285750" lvl="1" marL="742950" marR="0" rtl="0" algn="l">
              <a:spcBef>
                <a:spcPts val="320"/>
              </a:spcBef>
              <a:spcAft>
                <a:spcPts val="0"/>
              </a:spcAft>
              <a:buClr>
                <a:schemeClr val="dk1"/>
              </a:buClr>
              <a:buSzPts val="1600"/>
              <a:buFont typeface="Arial"/>
              <a:buChar char="–"/>
            </a:pPr>
            <a:r>
              <a:rPr b="0" i="0" lang="en-US" sz="1600" u="none" cap="none" strike="noStrike">
                <a:solidFill>
                  <a:schemeClr val="dk1"/>
                </a:solidFill>
                <a:latin typeface="Times New Roman"/>
                <a:ea typeface="Times New Roman"/>
                <a:cs typeface="Times New Roman"/>
                <a:sym typeface="Times New Roman"/>
              </a:rPr>
              <a:t>Exchange the first row with the row containing that element.</a:t>
            </a:r>
            <a:endParaRPr/>
          </a:p>
          <a:p>
            <a:pPr indent="-285750" lvl="1" marL="742950" marR="0" rtl="0" algn="l">
              <a:spcBef>
                <a:spcPts val="320"/>
              </a:spcBef>
              <a:spcAft>
                <a:spcPts val="0"/>
              </a:spcAft>
              <a:buClr>
                <a:schemeClr val="dk1"/>
              </a:buClr>
              <a:buSzPts val="1600"/>
              <a:buFont typeface="Arial"/>
              <a:buChar char="–"/>
            </a:pPr>
            <a:r>
              <a:rPr b="0" i="0" lang="en-US" sz="1600" u="none" cap="none" strike="noStrike">
                <a:solidFill>
                  <a:schemeClr val="dk1"/>
                </a:solidFill>
                <a:latin typeface="Times New Roman"/>
                <a:ea typeface="Times New Roman"/>
                <a:cs typeface="Times New Roman"/>
                <a:sym typeface="Times New Roman"/>
              </a:rPr>
              <a:t>Then eliminate the first variable in the second equation.</a:t>
            </a:r>
            <a:endParaRPr/>
          </a:p>
          <a:p>
            <a:pPr indent="-285750" lvl="1" marL="742950" marR="0" rtl="0" algn="l">
              <a:spcBef>
                <a:spcPts val="320"/>
              </a:spcBef>
              <a:spcAft>
                <a:spcPts val="0"/>
              </a:spcAft>
              <a:buClr>
                <a:schemeClr val="dk1"/>
              </a:buClr>
              <a:buSzPts val="1600"/>
              <a:buFont typeface="Arial"/>
              <a:buChar char="–"/>
            </a:pPr>
            <a:r>
              <a:rPr b="0" i="0" lang="en-US" sz="1600" u="none" cap="none" strike="noStrike">
                <a:solidFill>
                  <a:schemeClr val="dk1"/>
                </a:solidFill>
                <a:latin typeface="Times New Roman"/>
                <a:ea typeface="Times New Roman"/>
                <a:cs typeface="Times New Roman"/>
                <a:sym typeface="Times New Roman"/>
              </a:rPr>
              <a:t>When the second row becomes the pivot row, search for the coefficients in the second column from the second row to the nth row and locate the largest coefficient. Exchange the second row with the row containing the large coefficient.</a:t>
            </a:r>
            <a:endParaRPr/>
          </a:p>
          <a:p>
            <a:pPr indent="-285750" lvl="1" marL="742950" marR="0" rtl="0" algn="l">
              <a:spcBef>
                <a:spcPts val="320"/>
              </a:spcBef>
              <a:spcAft>
                <a:spcPts val="0"/>
              </a:spcAft>
              <a:buClr>
                <a:schemeClr val="dk1"/>
              </a:buClr>
              <a:buSzPts val="1600"/>
              <a:buFont typeface="Arial"/>
              <a:buChar char="–"/>
            </a:pPr>
            <a:r>
              <a:rPr b="0" i="0" lang="en-US" sz="1600" u="none" cap="none" strike="noStrike">
                <a:solidFill>
                  <a:schemeClr val="dk1"/>
                </a:solidFill>
                <a:latin typeface="Times New Roman"/>
                <a:ea typeface="Times New Roman"/>
                <a:cs typeface="Times New Roman"/>
                <a:sym typeface="Times New Roman"/>
              </a:rPr>
              <a:t>Continue this procedure till (n – 1) unknowns are eliminated.</a:t>
            </a:r>
            <a:endParaRPr/>
          </a:p>
          <a:p>
            <a:pPr indent="-285750" lvl="1" marL="742950" marR="0" rtl="0" algn="l">
              <a:spcBef>
                <a:spcPts val="320"/>
              </a:spcBef>
              <a:spcAft>
                <a:spcPts val="0"/>
              </a:spcAft>
              <a:buClr>
                <a:schemeClr val="dk1"/>
              </a:buClr>
              <a:buSzPts val="1600"/>
              <a:buFont typeface="Arial"/>
              <a:buChar char="–"/>
            </a:pPr>
            <a:r>
              <a:rPr b="0" i="0" lang="en-US" sz="1600" u="none" cap="none" strike="noStrike">
                <a:solidFill>
                  <a:schemeClr val="dk1"/>
                </a:solidFill>
                <a:latin typeface="Times New Roman"/>
                <a:ea typeface="Times New Roman"/>
                <a:cs typeface="Times New Roman"/>
                <a:sym typeface="Times New Roman"/>
              </a:rPr>
              <a:t>This process is referred to as </a:t>
            </a:r>
            <a:r>
              <a:rPr b="1" i="1" lang="en-US" sz="1600" u="none" cap="none" strike="noStrike">
                <a:solidFill>
                  <a:schemeClr val="dk1"/>
                </a:solidFill>
                <a:latin typeface="Times New Roman"/>
                <a:ea typeface="Times New Roman"/>
                <a:cs typeface="Times New Roman"/>
                <a:sym typeface="Times New Roman"/>
              </a:rPr>
              <a:t>partial pivoting</a:t>
            </a:r>
            <a:r>
              <a:rPr b="0" i="0" lang="en-US" sz="1600" u="none" cap="none" strike="noStrike">
                <a:solidFill>
                  <a:schemeClr val="dk1"/>
                </a:solidFill>
                <a:latin typeface="Times New Roman"/>
                <a:ea typeface="Times New Roman"/>
                <a:cs typeface="Times New Roman"/>
                <a:sym typeface="Times New Roman"/>
              </a:rPr>
              <a:t>.</a:t>
            </a:r>
            <a:endParaRPr/>
          </a:p>
          <a:p>
            <a:pPr indent="-285750" lvl="1" marL="742950" marR="0" rtl="0" algn="l">
              <a:spcBef>
                <a:spcPts val="320"/>
              </a:spcBef>
              <a:spcAft>
                <a:spcPts val="0"/>
              </a:spcAft>
              <a:buClr>
                <a:schemeClr val="dk1"/>
              </a:buClr>
              <a:buSzPts val="1600"/>
              <a:buFont typeface="Arial"/>
              <a:buNone/>
            </a:pPr>
            <a:r>
              <a:t/>
            </a:r>
            <a:endParaRPr b="0" i="0" sz="1600" u="none" cap="none" strike="noStrike">
              <a:solidFill>
                <a:schemeClr val="dk1"/>
              </a:solidFill>
              <a:latin typeface="Times New Roman"/>
              <a:ea typeface="Times New Roman"/>
              <a:cs typeface="Times New Roman"/>
              <a:sym typeface="Times New Roman"/>
            </a:endParaRPr>
          </a:p>
          <a:p>
            <a:pPr indent="-285750" lvl="1" marL="742950" marR="0" rtl="0" algn="l">
              <a:spcBef>
                <a:spcPts val="320"/>
              </a:spcBef>
              <a:spcAft>
                <a:spcPts val="0"/>
              </a:spcAft>
              <a:buClr>
                <a:schemeClr val="dk1"/>
              </a:buClr>
              <a:buSzPts val="1600"/>
              <a:buFont typeface="Arial"/>
              <a:buChar char="–"/>
            </a:pPr>
            <a:r>
              <a:rPr b="0" i="0" lang="en-US" sz="1600" u="none" cap="none" strike="noStrike">
                <a:solidFill>
                  <a:schemeClr val="dk1"/>
                </a:solidFill>
                <a:latin typeface="Times New Roman"/>
                <a:ea typeface="Times New Roman"/>
                <a:cs typeface="Times New Roman"/>
                <a:sym typeface="Times New Roman"/>
              </a:rPr>
              <a:t>In </a:t>
            </a:r>
            <a:r>
              <a:rPr b="1" i="1" lang="en-US" sz="1600" u="none" cap="none" strike="noStrike">
                <a:solidFill>
                  <a:schemeClr val="dk1"/>
                </a:solidFill>
                <a:latin typeface="Times New Roman"/>
                <a:ea typeface="Times New Roman"/>
                <a:cs typeface="Times New Roman"/>
                <a:sym typeface="Times New Roman"/>
              </a:rPr>
              <a:t>complete pivoting</a:t>
            </a:r>
            <a:r>
              <a:rPr b="0" i="0" lang="en-US" sz="1600" u="none" cap="none" strike="noStrike">
                <a:solidFill>
                  <a:schemeClr val="dk1"/>
                </a:solidFill>
                <a:latin typeface="Times New Roman"/>
                <a:ea typeface="Times New Roman"/>
                <a:cs typeface="Times New Roman"/>
                <a:sym typeface="Times New Roman"/>
              </a:rPr>
              <a:t>, at each stage, the largest element in any of the remaining rows is used as the pivot. Complete pivoting requires a lot of overhead and therefore, it is not generally used.</a:t>
            </a:r>
            <a:endParaRPr/>
          </a:p>
        </p:txBody>
      </p:sp>
      <p:sp>
        <p:nvSpPr>
          <p:cNvPr id="222" name="Google Shape;222;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00B050"/>
                </a:solidFill>
              </a:rPr>
              <a:t>3/18/2020</a:t>
            </a:r>
            <a:endParaRPr>
              <a:solidFill>
                <a:srgbClr val="00B050"/>
              </a:solidFill>
            </a:endParaRPr>
          </a:p>
        </p:txBody>
      </p:sp>
      <p:sp>
        <p:nvSpPr>
          <p:cNvPr id="223" name="Google Shape;22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B050"/>
                </a:solidFill>
              </a:rPr>
              <a:t>‹#›</a:t>
            </a:fld>
            <a:endParaRPr>
              <a:solidFill>
                <a:srgbClr val="00B050"/>
              </a:solidFill>
            </a:endParaRPr>
          </a:p>
        </p:txBody>
      </p:sp>
      <p:sp>
        <p:nvSpPr>
          <p:cNvPr id="224" name="Google Shape;224;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00B050"/>
                </a:solidFill>
              </a:rPr>
              <a:t>Md. Golam Moazzam, Dept. of CSE, JU</a:t>
            </a:r>
            <a:endParaRPr>
              <a:solidFill>
                <a:srgbClr val="00B050"/>
              </a:solidFill>
            </a:endParaRPr>
          </a:p>
        </p:txBody>
      </p:sp>
      <p:pic>
        <p:nvPicPr>
          <p:cNvPr descr="JU Mon eps.tif" id="225" name="Google Shape;225;p12"/>
          <p:cNvPicPr preferRelativeResize="0"/>
          <p:nvPr/>
        </p:nvPicPr>
        <p:blipFill rotWithShape="1">
          <a:blip r:embed="rId3">
            <a:alphaModFix/>
          </a:blip>
          <a:srcRect b="0" l="0" r="0" t="0"/>
          <a:stretch/>
        </p:blipFill>
        <p:spPr>
          <a:xfrm>
            <a:off x="182880" y="137162"/>
            <a:ext cx="800213" cy="990598"/>
          </a:xfrm>
          <a:prstGeom prst="rect">
            <a:avLst/>
          </a:prstGeom>
          <a:noFill/>
          <a:ln>
            <a:noFill/>
          </a:ln>
        </p:spPr>
      </p:pic>
      <p:cxnSp>
        <p:nvCxnSpPr>
          <p:cNvPr id="226" name="Google Shape;226;p12"/>
          <p:cNvCxnSpPr/>
          <p:nvPr/>
        </p:nvCxnSpPr>
        <p:spPr>
          <a:xfrm>
            <a:off x="1143000" y="1143000"/>
            <a:ext cx="7010400" cy="0"/>
          </a:xfrm>
          <a:prstGeom prst="straightConnector1">
            <a:avLst/>
          </a:prstGeom>
          <a:noFill/>
          <a:ln cap="flat" cmpd="sng" w="9525">
            <a:solidFill>
              <a:srgbClr val="4A7DBA"/>
            </a:solidFill>
            <a:prstDash val="solid"/>
            <a:round/>
            <a:headEnd len="sm" w="sm" type="none"/>
            <a:tailEnd len="sm" w="sm" type="none"/>
          </a:ln>
        </p:spPr>
      </p:cxnSp>
      <p:sp>
        <p:nvSpPr>
          <p:cNvPr id="227" name="Google Shape;227;p12"/>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2" name="Shape 232"/>
        <p:cNvGrpSpPr/>
        <p:nvPr/>
      </p:nvGrpSpPr>
      <p:grpSpPr>
        <a:xfrm>
          <a:off x="0" y="0"/>
          <a:ext cx="0" cy="0"/>
          <a:chOff x="0" y="0"/>
          <a:chExt cx="0" cy="0"/>
        </a:xfrm>
      </p:grpSpPr>
      <p:sp>
        <p:nvSpPr>
          <p:cNvPr id="233" name="Google Shape;233;p13"/>
          <p:cNvSpPr txBox="1"/>
          <p:nvPr>
            <p:ph type="title"/>
          </p:nvPr>
        </p:nvSpPr>
        <p:spPr>
          <a:xfrm>
            <a:off x="1219200" y="350838"/>
            <a:ext cx="6934200" cy="7921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3600"/>
              <a:buFont typeface="Times New Roman"/>
              <a:buNone/>
            </a:pPr>
            <a:r>
              <a:rPr lang="en-US" sz="3600">
                <a:solidFill>
                  <a:schemeClr val="dk1"/>
                </a:solidFill>
                <a:latin typeface="Times New Roman"/>
                <a:ea typeface="Times New Roman"/>
                <a:cs typeface="Times New Roman"/>
                <a:sym typeface="Times New Roman"/>
              </a:rPr>
              <a:t>Direct Solution of Linear Equations</a:t>
            </a:r>
            <a:endParaRPr sz="3600">
              <a:solidFill>
                <a:schemeClr val="dk1"/>
              </a:solidFill>
              <a:latin typeface="Times New Roman"/>
              <a:ea typeface="Times New Roman"/>
              <a:cs typeface="Times New Roman"/>
              <a:sym typeface="Times New Roman"/>
            </a:endParaRPr>
          </a:p>
        </p:txBody>
      </p:sp>
      <p:sp>
        <p:nvSpPr>
          <p:cNvPr id="234" name="Google Shape;234;p13"/>
          <p:cNvSpPr txBox="1"/>
          <p:nvPr>
            <p:ph idx="1" type="body"/>
          </p:nvPr>
        </p:nvSpPr>
        <p:spPr>
          <a:xfrm>
            <a:off x="533400" y="1371600"/>
            <a:ext cx="8229600" cy="47244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800"/>
              <a:buFont typeface="Noto Sans Symbols"/>
              <a:buChar char="❑"/>
            </a:pPr>
            <a:r>
              <a:rPr b="1" lang="en-US" sz="1800">
                <a:solidFill>
                  <a:schemeClr val="dk1"/>
                </a:solidFill>
                <a:latin typeface="Times New Roman"/>
                <a:ea typeface="Times New Roman"/>
                <a:cs typeface="Times New Roman"/>
                <a:sym typeface="Times New Roman"/>
              </a:rPr>
              <a:t>Example: </a:t>
            </a:r>
            <a:r>
              <a:rPr lang="en-US" sz="1800">
                <a:solidFill>
                  <a:schemeClr val="dk1"/>
                </a:solidFill>
                <a:latin typeface="Times New Roman"/>
                <a:ea typeface="Times New Roman"/>
                <a:cs typeface="Times New Roman"/>
                <a:sym typeface="Times New Roman"/>
              </a:rPr>
              <a:t>Solve the following system of equations using partial pivoting technique:</a:t>
            </a:r>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2x</a:t>
            </a:r>
            <a:r>
              <a:rPr baseline="-25000" lang="en-US" sz="1800">
                <a:solidFill>
                  <a:schemeClr val="dk1"/>
                </a:solidFill>
                <a:latin typeface="Times New Roman"/>
                <a:ea typeface="Times New Roman"/>
                <a:cs typeface="Times New Roman"/>
                <a:sym typeface="Times New Roman"/>
              </a:rPr>
              <a:t>1</a:t>
            </a:r>
            <a:r>
              <a:rPr lang="en-US" sz="1800">
                <a:solidFill>
                  <a:schemeClr val="dk1"/>
                </a:solidFill>
                <a:latin typeface="Times New Roman"/>
                <a:ea typeface="Times New Roman"/>
                <a:cs typeface="Times New Roman"/>
                <a:sym typeface="Times New Roman"/>
              </a:rPr>
              <a:t> + 2x</a:t>
            </a:r>
            <a:r>
              <a:rPr baseline="-25000" lang="en-US" sz="1800">
                <a:solidFill>
                  <a:schemeClr val="dk1"/>
                </a:solidFill>
                <a:latin typeface="Times New Roman"/>
                <a:ea typeface="Times New Roman"/>
                <a:cs typeface="Times New Roman"/>
                <a:sym typeface="Times New Roman"/>
              </a:rPr>
              <a:t>2</a:t>
            </a:r>
            <a:r>
              <a:rPr lang="en-US" sz="1800">
                <a:solidFill>
                  <a:schemeClr val="dk1"/>
                </a:solidFill>
                <a:latin typeface="Times New Roman"/>
                <a:ea typeface="Times New Roman"/>
                <a:cs typeface="Times New Roman"/>
                <a:sym typeface="Times New Roman"/>
              </a:rPr>
              <a:t> +   x</a:t>
            </a:r>
            <a:r>
              <a:rPr baseline="-25000" lang="en-US" sz="1800">
                <a:solidFill>
                  <a:schemeClr val="dk1"/>
                </a:solidFill>
                <a:latin typeface="Times New Roman"/>
                <a:ea typeface="Times New Roman"/>
                <a:cs typeface="Times New Roman"/>
                <a:sym typeface="Times New Roman"/>
              </a:rPr>
              <a:t>3</a:t>
            </a:r>
            <a:r>
              <a:rPr lang="en-US" sz="1800">
                <a:solidFill>
                  <a:schemeClr val="dk1"/>
                </a:solidFill>
                <a:latin typeface="Times New Roman"/>
                <a:ea typeface="Times New Roman"/>
                <a:cs typeface="Times New Roman"/>
                <a:sym typeface="Times New Roman"/>
              </a:rPr>
              <a:t> = 6</a:t>
            </a:r>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4x</a:t>
            </a:r>
            <a:r>
              <a:rPr baseline="-25000" lang="en-US" sz="1800">
                <a:solidFill>
                  <a:schemeClr val="dk1"/>
                </a:solidFill>
                <a:latin typeface="Times New Roman"/>
                <a:ea typeface="Times New Roman"/>
                <a:cs typeface="Times New Roman"/>
                <a:sym typeface="Times New Roman"/>
              </a:rPr>
              <a:t>1</a:t>
            </a:r>
            <a:r>
              <a:rPr lang="en-US" sz="1800">
                <a:solidFill>
                  <a:schemeClr val="dk1"/>
                </a:solidFill>
                <a:latin typeface="Times New Roman"/>
                <a:ea typeface="Times New Roman"/>
                <a:cs typeface="Times New Roman"/>
                <a:sym typeface="Times New Roman"/>
              </a:rPr>
              <a:t> + 2x</a:t>
            </a:r>
            <a:r>
              <a:rPr baseline="-25000" lang="en-US" sz="1800">
                <a:solidFill>
                  <a:schemeClr val="dk1"/>
                </a:solidFill>
                <a:latin typeface="Times New Roman"/>
                <a:ea typeface="Times New Roman"/>
                <a:cs typeface="Times New Roman"/>
                <a:sym typeface="Times New Roman"/>
              </a:rPr>
              <a:t>2</a:t>
            </a:r>
            <a:r>
              <a:rPr lang="en-US" sz="1800">
                <a:solidFill>
                  <a:schemeClr val="dk1"/>
                </a:solidFill>
                <a:latin typeface="Times New Roman"/>
                <a:ea typeface="Times New Roman"/>
                <a:cs typeface="Times New Roman"/>
                <a:sym typeface="Times New Roman"/>
              </a:rPr>
              <a:t> + 3x</a:t>
            </a:r>
            <a:r>
              <a:rPr baseline="-25000" lang="en-US" sz="1800">
                <a:solidFill>
                  <a:schemeClr val="dk1"/>
                </a:solidFill>
                <a:latin typeface="Times New Roman"/>
                <a:ea typeface="Times New Roman"/>
                <a:cs typeface="Times New Roman"/>
                <a:sym typeface="Times New Roman"/>
              </a:rPr>
              <a:t>3</a:t>
            </a:r>
            <a:r>
              <a:rPr lang="en-US" sz="1800">
                <a:solidFill>
                  <a:schemeClr val="dk1"/>
                </a:solidFill>
                <a:latin typeface="Times New Roman"/>
                <a:ea typeface="Times New Roman"/>
                <a:cs typeface="Times New Roman"/>
                <a:sym typeface="Times New Roman"/>
              </a:rPr>
              <a:t> = 4</a:t>
            </a:r>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x</a:t>
            </a:r>
            <a:r>
              <a:rPr baseline="-25000" lang="en-US" sz="1800">
                <a:solidFill>
                  <a:schemeClr val="dk1"/>
                </a:solidFill>
                <a:latin typeface="Times New Roman"/>
                <a:ea typeface="Times New Roman"/>
                <a:cs typeface="Times New Roman"/>
                <a:sym typeface="Times New Roman"/>
              </a:rPr>
              <a:t>1</a:t>
            </a:r>
            <a:r>
              <a:rPr lang="en-US" sz="1800">
                <a:solidFill>
                  <a:schemeClr val="dk1"/>
                </a:solidFill>
                <a:latin typeface="Times New Roman"/>
                <a:ea typeface="Times New Roman"/>
                <a:cs typeface="Times New Roman"/>
                <a:sym typeface="Times New Roman"/>
              </a:rPr>
              <a:t> -   x</a:t>
            </a:r>
            <a:r>
              <a:rPr baseline="-25000" lang="en-US" sz="1800">
                <a:solidFill>
                  <a:schemeClr val="dk1"/>
                </a:solidFill>
                <a:latin typeface="Times New Roman"/>
                <a:ea typeface="Times New Roman"/>
                <a:cs typeface="Times New Roman"/>
                <a:sym typeface="Times New Roman"/>
              </a:rPr>
              <a:t>2</a:t>
            </a:r>
            <a:r>
              <a:rPr lang="en-US" sz="1800">
                <a:solidFill>
                  <a:schemeClr val="dk1"/>
                </a:solidFill>
                <a:latin typeface="Times New Roman"/>
                <a:ea typeface="Times New Roman"/>
                <a:cs typeface="Times New Roman"/>
                <a:sym typeface="Times New Roman"/>
              </a:rPr>
              <a:t> +   x</a:t>
            </a:r>
            <a:r>
              <a:rPr baseline="-25000" lang="en-US" sz="1800">
                <a:solidFill>
                  <a:schemeClr val="dk1"/>
                </a:solidFill>
                <a:latin typeface="Times New Roman"/>
                <a:ea typeface="Times New Roman"/>
                <a:cs typeface="Times New Roman"/>
                <a:sym typeface="Times New Roman"/>
              </a:rPr>
              <a:t>3</a:t>
            </a:r>
            <a:r>
              <a:rPr lang="en-US" sz="1800">
                <a:solidFill>
                  <a:schemeClr val="dk1"/>
                </a:solidFill>
                <a:latin typeface="Times New Roman"/>
                <a:ea typeface="Times New Roman"/>
                <a:cs typeface="Times New Roman"/>
                <a:sym typeface="Times New Roman"/>
              </a:rPr>
              <a:t>  = 0</a:t>
            </a:r>
            <a:endParaRPr/>
          </a:p>
          <a:p>
            <a:pPr indent="-342900" lvl="0" marL="342900" marR="0" rtl="0" algn="l">
              <a:spcBef>
                <a:spcPts val="360"/>
              </a:spcBef>
              <a:spcAft>
                <a:spcPts val="0"/>
              </a:spcAft>
              <a:buClr>
                <a:schemeClr val="dk1"/>
              </a:buClr>
              <a:buSzPts val="1800"/>
              <a:buFont typeface="Arial"/>
              <a:buNone/>
            </a:pPr>
            <a:r>
              <a:rPr b="1" lang="en-US" sz="1800">
                <a:solidFill>
                  <a:schemeClr val="dk1"/>
                </a:solidFill>
                <a:latin typeface="Times New Roman"/>
                <a:ea typeface="Times New Roman"/>
                <a:cs typeface="Times New Roman"/>
                <a:sym typeface="Times New Roman"/>
              </a:rPr>
              <a:t>	Solution:</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Original system</a:t>
            </a:r>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2	2	1	6	</a:t>
            </a:r>
            <a:r>
              <a:rPr lang="en-US" sz="1400">
                <a:solidFill>
                  <a:schemeClr val="dk1"/>
                </a:solidFill>
                <a:latin typeface="Times New Roman"/>
                <a:ea typeface="Times New Roman"/>
                <a:cs typeface="Times New Roman"/>
                <a:sym typeface="Times New Roman"/>
              </a:rPr>
              <a:t>(R1 and R2 are interchanged)</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a:t>
            </a:r>
            <a:r>
              <a:rPr b="1" lang="en-US" sz="1800">
                <a:solidFill>
                  <a:srgbClr val="FF0000"/>
                </a:solidFill>
                <a:latin typeface="Times New Roman"/>
                <a:ea typeface="Times New Roman"/>
                <a:cs typeface="Times New Roman"/>
                <a:sym typeface="Times New Roman"/>
              </a:rPr>
              <a:t>4</a:t>
            </a:r>
            <a:r>
              <a:rPr lang="en-US" sz="1800">
                <a:solidFill>
                  <a:schemeClr val="dk1"/>
                </a:solidFill>
                <a:latin typeface="Times New Roman"/>
                <a:ea typeface="Times New Roman"/>
                <a:cs typeface="Times New Roman"/>
                <a:sym typeface="Times New Roman"/>
              </a:rPr>
              <a:t>	2	3	4</a:t>
            </a:r>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1	-1	1	0</a:t>
            </a:r>
            <a:endParaRPr/>
          </a:p>
          <a:p>
            <a:pPr indent="-342900" lvl="0" marL="342900" marR="0" rtl="0" algn="l">
              <a:spcBef>
                <a:spcPts val="36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Interchange row-1 and row-2:</a:t>
            </a:r>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a:t>
            </a:r>
            <a:r>
              <a:rPr b="1" lang="en-US" sz="1800">
                <a:solidFill>
                  <a:srgbClr val="FF0000"/>
                </a:solidFill>
                <a:latin typeface="Times New Roman"/>
                <a:ea typeface="Times New Roman"/>
                <a:cs typeface="Times New Roman"/>
                <a:sym typeface="Times New Roman"/>
              </a:rPr>
              <a:t>4</a:t>
            </a:r>
            <a:r>
              <a:rPr lang="en-US" sz="1800">
                <a:solidFill>
                  <a:schemeClr val="dk1"/>
                </a:solidFill>
                <a:latin typeface="Times New Roman"/>
                <a:ea typeface="Times New Roman"/>
                <a:cs typeface="Times New Roman"/>
                <a:sym typeface="Times New Roman"/>
              </a:rPr>
              <a:t>	2	3	4	 </a:t>
            </a:r>
            <a:r>
              <a:rPr lang="en-US" sz="1400">
                <a:solidFill>
                  <a:schemeClr val="dk1"/>
                </a:solidFill>
                <a:latin typeface="Times New Roman"/>
                <a:ea typeface="Times New Roman"/>
                <a:cs typeface="Times New Roman"/>
                <a:sym typeface="Times New Roman"/>
              </a:rPr>
              <a:t>(pivot row)</a:t>
            </a:r>
            <a:endParaRPr sz="14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2	2	1	6</a:t>
            </a:r>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1	-1	1	0</a:t>
            </a:r>
            <a:endParaRPr sz="1800">
              <a:solidFill>
                <a:schemeClr val="dk1"/>
              </a:solidFill>
              <a:latin typeface="Times New Roman"/>
              <a:ea typeface="Times New Roman"/>
              <a:cs typeface="Times New Roman"/>
              <a:sym typeface="Times New Roman"/>
            </a:endParaRPr>
          </a:p>
        </p:txBody>
      </p:sp>
      <p:sp>
        <p:nvSpPr>
          <p:cNvPr id="235" name="Google Shape;235;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00B050"/>
                </a:solidFill>
              </a:rPr>
              <a:t>3/18/2020</a:t>
            </a:r>
            <a:endParaRPr>
              <a:solidFill>
                <a:srgbClr val="00B050"/>
              </a:solidFill>
            </a:endParaRPr>
          </a:p>
        </p:txBody>
      </p:sp>
      <p:sp>
        <p:nvSpPr>
          <p:cNvPr id="236" name="Google Shape;236;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B050"/>
                </a:solidFill>
              </a:rPr>
              <a:t>‹#›</a:t>
            </a:fld>
            <a:endParaRPr>
              <a:solidFill>
                <a:srgbClr val="00B050"/>
              </a:solidFill>
            </a:endParaRPr>
          </a:p>
        </p:txBody>
      </p:sp>
      <p:sp>
        <p:nvSpPr>
          <p:cNvPr id="237" name="Google Shape;237;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00B050"/>
                </a:solidFill>
              </a:rPr>
              <a:t>Md. Golam Moazzam, Dept. of CSE, JU</a:t>
            </a:r>
            <a:endParaRPr>
              <a:solidFill>
                <a:srgbClr val="00B050"/>
              </a:solidFill>
            </a:endParaRPr>
          </a:p>
        </p:txBody>
      </p:sp>
      <p:pic>
        <p:nvPicPr>
          <p:cNvPr descr="JU Mon eps.tif" id="238" name="Google Shape;238;p13"/>
          <p:cNvPicPr preferRelativeResize="0"/>
          <p:nvPr/>
        </p:nvPicPr>
        <p:blipFill rotWithShape="1">
          <a:blip r:embed="rId3">
            <a:alphaModFix/>
          </a:blip>
          <a:srcRect b="0" l="0" r="0" t="0"/>
          <a:stretch/>
        </p:blipFill>
        <p:spPr>
          <a:xfrm>
            <a:off x="182880" y="137162"/>
            <a:ext cx="800213" cy="990598"/>
          </a:xfrm>
          <a:prstGeom prst="rect">
            <a:avLst/>
          </a:prstGeom>
          <a:noFill/>
          <a:ln>
            <a:noFill/>
          </a:ln>
        </p:spPr>
      </p:pic>
      <p:cxnSp>
        <p:nvCxnSpPr>
          <p:cNvPr id="239" name="Google Shape;239;p13"/>
          <p:cNvCxnSpPr/>
          <p:nvPr/>
        </p:nvCxnSpPr>
        <p:spPr>
          <a:xfrm>
            <a:off x="1143000" y="1143000"/>
            <a:ext cx="7010400" cy="0"/>
          </a:xfrm>
          <a:prstGeom prst="straightConnector1">
            <a:avLst/>
          </a:prstGeom>
          <a:noFill/>
          <a:ln cap="flat" cmpd="sng" w="9525">
            <a:solidFill>
              <a:srgbClr val="4A7DBA"/>
            </a:solidFill>
            <a:prstDash val="solid"/>
            <a:round/>
            <a:headEnd len="sm" w="sm" type="none"/>
            <a:tailEnd len="sm" w="sm" type="none"/>
          </a:ln>
        </p:spPr>
      </p:cxnSp>
      <p:sp>
        <p:nvSpPr>
          <p:cNvPr id="240" name="Google Shape;240;p13"/>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5" name="Shape 245"/>
        <p:cNvGrpSpPr/>
        <p:nvPr/>
      </p:nvGrpSpPr>
      <p:grpSpPr>
        <a:xfrm>
          <a:off x="0" y="0"/>
          <a:ext cx="0" cy="0"/>
          <a:chOff x="0" y="0"/>
          <a:chExt cx="0" cy="0"/>
        </a:xfrm>
      </p:grpSpPr>
      <p:sp>
        <p:nvSpPr>
          <p:cNvPr id="246" name="Google Shape;246;p14"/>
          <p:cNvSpPr txBox="1"/>
          <p:nvPr>
            <p:ph type="title"/>
          </p:nvPr>
        </p:nvSpPr>
        <p:spPr>
          <a:xfrm>
            <a:off x="1219200" y="350838"/>
            <a:ext cx="6934200" cy="7921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3600"/>
              <a:buFont typeface="Times New Roman"/>
              <a:buNone/>
            </a:pPr>
            <a:r>
              <a:rPr lang="en-US" sz="3600">
                <a:solidFill>
                  <a:schemeClr val="dk1"/>
                </a:solidFill>
                <a:latin typeface="Times New Roman"/>
                <a:ea typeface="Times New Roman"/>
                <a:cs typeface="Times New Roman"/>
                <a:sym typeface="Times New Roman"/>
              </a:rPr>
              <a:t>Direct Solution of Linear Equations</a:t>
            </a:r>
            <a:endParaRPr sz="3600">
              <a:solidFill>
                <a:schemeClr val="dk1"/>
              </a:solidFill>
              <a:latin typeface="Times New Roman"/>
              <a:ea typeface="Times New Roman"/>
              <a:cs typeface="Times New Roman"/>
              <a:sym typeface="Times New Roman"/>
            </a:endParaRPr>
          </a:p>
        </p:txBody>
      </p:sp>
      <p:sp>
        <p:nvSpPr>
          <p:cNvPr id="247" name="Google Shape;247;p14"/>
          <p:cNvSpPr txBox="1"/>
          <p:nvPr>
            <p:ph idx="1" type="body"/>
          </p:nvPr>
        </p:nvSpPr>
        <p:spPr>
          <a:xfrm>
            <a:off x="533400" y="1371600"/>
            <a:ext cx="8229600" cy="47244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800"/>
              <a:buFont typeface="Noto Sans Symbols"/>
              <a:buChar char="❑"/>
            </a:pPr>
            <a:r>
              <a:rPr b="1" lang="en-US" sz="1800">
                <a:solidFill>
                  <a:schemeClr val="dk1"/>
                </a:solidFill>
                <a:latin typeface="Times New Roman"/>
                <a:ea typeface="Times New Roman"/>
                <a:cs typeface="Times New Roman"/>
                <a:sym typeface="Times New Roman"/>
              </a:rPr>
              <a:t>Example: </a:t>
            </a:r>
            <a:r>
              <a:rPr lang="en-US" sz="1800">
                <a:solidFill>
                  <a:schemeClr val="dk1"/>
                </a:solidFill>
                <a:latin typeface="Times New Roman"/>
                <a:ea typeface="Times New Roman"/>
                <a:cs typeface="Times New Roman"/>
                <a:sym typeface="Times New Roman"/>
              </a:rPr>
              <a:t>Solve the following system of equations using partial pivoting technique:</a:t>
            </a:r>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2x</a:t>
            </a:r>
            <a:r>
              <a:rPr baseline="-25000" lang="en-US" sz="1800">
                <a:solidFill>
                  <a:schemeClr val="dk1"/>
                </a:solidFill>
                <a:latin typeface="Times New Roman"/>
                <a:ea typeface="Times New Roman"/>
                <a:cs typeface="Times New Roman"/>
                <a:sym typeface="Times New Roman"/>
              </a:rPr>
              <a:t>1</a:t>
            </a:r>
            <a:r>
              <a:rPr lang="en-US" sz="1800">
                <a:solidFill>
                  <a:schemeClr val="dk1"/>
                </a:solidFill>
                <a:latin typeface="Times New Roman"/>
                <a:ea typeface="Times New Roman"/>
                <a:cs typeface="Times New Roman"/>
                <a:sym typeface="Times New Roman"/>
              </a:rPr>
              <a:t> + 2x</a:t>
            </a:r>
            <a:r>
              <a:rPr baseline="-25000" lang="en-US" sz="1800">
                <a:solidFill>
                  <a:schemeClr val="dk1"/>
                </a:solidFill>
                <a:latin typeface="Times New Roman"/>
                <a:ea typeface="Times New Roman"/>
                <a:cs typeface="Times New Roman"/>
                <a:sym typeface="Times New Roman"/>
              </a:rPr>
              <a:t>2</a:t>
            </a:r>
            <a:r>
              <a:rPr lang="en-US" sz="1800">
                <a:solidFill>
                  <a:schemeClr val="dk1"/>
                </a:solidFill>
                <a:latin typeface="Times New Roman"/>
                <a:ea typeface="Times New Roman"/>
                <a:cs typeface="Times New Roman"/>
                <a:sym typeface="Times New Roman"/>
              </a:rPr>
              <a:t> +   x</a:t>
            </a:r>
            <a:r>
              <a:rPr baseline="-25000" lang="en-US" sz="1800">
                <a:solidFill>
                  <a:schemeClr val="dk1"/>
                </a:solidFill>
                <a:latin typeface="Times New Roman"/>
                <a:ea typeface="Times New Roman"/>
                <a:cs typeface="Times New Roman"/>
                <a:sym typeface="Times New Roman"/>
              </a:rPr>
              <a:t>3</a:t>
            </a:r>
            <a:r>
              <a:rPr lang="en-US" sz="1800">
                <a:solidFill>
                  <a:schemeClr val="dk1"/>
                </a:solidFill>
                <a:latin typeface="Times New Roman"/>
                <a:ea typeface="Times New Roman"/>
                <a:cs typeface="Times New Roman"/>
                <a:sym typeface="Times New Roman"/>
              </a:rPr>
              <a:t> = 6</a:t>
            </a:r>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4x</a:t>
            </a:r>
            <a:r>
              <a:rPr baseline="-25000" lang="en-US" sz="1800">
                <a:solidFill>
                  <a:schemeClr val="dk1"/>
                </a:solidFill>
                <a:latin typeface="Times New Roman"/>
                <a:ea typeface="Times New Roman"/>
                <a:cs typeface="Times New Roman"/>
                <a:sym typeface="Times New Roman"/>
              </a:rPr>
              <a:t>1</a:t>
            </a:r>
            <a:r>
              <a:rPr lang="en-US" sz="1800">
                <a:solidFill>
                  <a:schemeClr val="dk1"/>
                </a:solidFill>
                <a:latin typeface="Times New Roman"/>
                <a:ea typeface="Times New Roman"/>
                <a:cs typeface="Times New Roman"/>
                <a:sym typeface="Times New Roman"/>
              </a:rPr>
              <a:t> + 2x</a:t>
            </a:r>
            <a:r>
              <a:rPr baseline="-25000" lang="en-US" sz="1800">
                <a:solidFill>
                  <a:schemeClr val="dk1"/>
                </a:solidFill>
                <a:latin typeface="Times New Roman"/>
                <a:ea typeface="Times New Roman"/>
                <a:cs typeface="Times New Roman"/>
                <a:sym typeface="Times New Roman"/>
              </a:rPr>
              <a:t>2</a:t>
            </a:r>
            <a:r>
              <a:rPr lang="en-US" sz="1800">
                <a:solidFill>
                  <a:schemeClr val="dk1"/>
                </a:solidFill>
                <a:latin typeface="Times New Roman"/>
                <a:ea typeface="Times New Roman"/>
                <a:cs typeface="Times New Roman"/>
                <a:sym typeface="Times New Roman"/>
              </a:rPr>
              <a:t> + 3x</a:t>
            </a:r>
            <a:r>
              <a:rPr baseline="-25000" lang="en-US" sz="1800">
                <a:solidFill>
                  <a:schemeClr val="dk1"/>
                </a:solidFill>
                <a:latin typeface="Times New Roman"/>
                <a:ea typeface="Times New Roman"/>
                <a:cs typeface="Times New Roman"/>
                <a:sym typeface="Times New Roman"/>
              </a:rPr>
              <a:t>3</a:t>
            </a:r>
            <a:r>
              <a:rPr lang="en-US" sz="1800">
                <a:solidFill>
                  <a:schemeClr val="dk1"/>
                </a:solidFill>
                <a:latin typeface="Times New Roman"/>
                <a:ea typeface="Times New Roman"/>
                <a:cs typeface="Times New Roman"/>
                <a:sym typeface="Times New Roman"/>
              </a:rPr>
              <a:t> = 4</a:t>
            </a:r>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x</a:t>
            </a:r>
            <a:r>
              <a:rPr baseline="-25000" lang="en-US" sz="1800">
                <a:solidFill>
                  <a:schemeClr val="dk1"/>
                </a:solidFill>
                <a:latin typeface="Times New Roman"/>
                <a:ea typeface="Times New Roman"/>
                <a:cs typeface="Times New Roman"/>
                <a:sym typeface="Times New Roman"/>
              </a:rPr>
              <a:t>1</a:t>
            </a:r>
            <a:r>
              <a:rPr lang="en-US" sz="1800">
                <a:solidFill>
                  <a:schemeClr val="dk1"/>
                </a:solidFill>
                <a:latin typeface="Times New Roman"/>
                <a:ea typeface="Times New Roman"/>
                <a:cs typeface="Times New Roman"/>
                <a:sym typeface="Times New Roman"/>
              </a:rPr>
              <a:t> -   x</a:t>
            </a:r>
            <a:r>
              <a:rPr baseline="-25000" lang="en-US" sz="1800">
                <a:solidFill>
                  <a:schemeClr val="dk1"/>
                </a:solidFill>
                <a:latin typeface="Times New Roman"/>
                <a:ea typeface="Times New Roman"/>
                <a:cs typeface="Times New Roman"/>
                <a:sym typeface="Times New Roman"/>
              </a:rPr>
              <a:t>2</a:t>
            </a:r>
            <a:r>
              <a:rPr lang="en-US" sz="1800">
                <a:solidFill>
                  <a:schemeClr val="dk1"/>
                </a:solidFill>
                <a:latin typeface="Times New Roman"/>
                <a:ea typeface="Times New Roman"/>
                <a:cs typeface="Times New Roman"/>
                <a:sym typeface="Times New Roman"/>
              </a:rPr>
              <a:t> +   x</a:t>
            </a:r>
            <a:r>
              <a:rPr baseline="-25000" lang="en-US" sz="1800">
                <a:solidFill>
                  <a:schemeClr val="dk1"/>
                </a:solidFill>
                <a:latin typeface="Times New Roman"/>
                <a:ea typeface="Times New Roman"/>
                <a:cs typeface="Times New Roman"/>
                <a:sym typeface="Times New Roman"/>
              </a:rPr>
              <a:t>3</a:t>
            </a:r>
            <a:r>
              <a:rPr lang="en-US" sz="1800">
                <a:solidFill>
                  <a:schemeClr val="dk1"/>
                </a:solidFill>
                <a:latin typeface="Times New Roman"/>
                <a:ea typeface="Times New Roman"/>
                <a:cs typeface="Times New Roman"/>
                <a:sym typeface="Times New Roman"/>
              </a:rPr>
              <a:t>  = 0</a:t>
            </a:r>
            <a:endParaRPr/>
          </a:p>
          <a:p>
            <a:pPr indent="-342900" lvl="0" marL="342900" marR="0" rtl="0" algn="l">
              <a:spcBef>
                <a:spcPts val="360"/>
              </a:spcBef>
              <a:spcAft>
                <a:spcPts val="0"/>
              </a:spcAft>
              <a:buClr>
                <a:schemeClr val="dk1"/>
              </a:buClr>
              <a:buSzPts val="1800"/>
              <a:buFont typeface="Arial"/>
              <a:buNone/>
            </a:pPr>
            <a:r>
              <a:rPr b="1" lang="en-US" sz="1800">
                <a:solidFill>
                  <a:schemeClr val="dk1"/>
                </a:solidFill>
                <a:latin typeface="Times New Roman"/>
                <a:ea typeface="Times New Roman"/>
                <a:cs typeface="Times New Roman"/>
                <a:sym typeface="Times New Roman"/>
              </a:rPr>
              <a:t>	Solution:</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Now perform (R</a:t>
            </a:r>
            <a:r>
              <a:rPr baseline="-25000" lang="en-US" sz="1800">
                <a:solidFill>
                  <a:schemeClr val="dk1"/>
                </a:solidFill>
                <a:latin typeface="Times New Roman"/>
                <a:ea typeface="Times New Roman"/>
                <a:cs typeface="Times New Roman"/>
                <a:sym typeface="Times New Roman"/>
              </a:rPr>
              <a:t>2</a:t>
            </a:r>
            <a:r>
              <a:rPr lang="en-US" sz="1800">
                <a:solidFill>
                  <a:schemeClr val="dk1"/>
                </a:solidFill>
                <a:latin typeface="Times New Roman"/>
                <a:ea typeface="Times New Roman"/>
                <a:cs typeface="Times New Roman"/>
                <a:sym typeface="Times New Roman"/>
              </a:rPr>
              <a:t> = R</a:t>
            </a:r>
            <a:r>
              <a:rPr baseline="-25000" lang="en-US" sz="1800">
                <a:solidFill>
                  <a:schemeClr val="dk1"/>
                </a:solidFill>
                <a:latin typeface="Times New Roman"/>
                <a:ea typeface="Times New Roman"/>
                <a:cs typeface="Times New Roman"/>
                <a:sym typeface="Times New Roman"/>
              </a:rPr>
              <a:t>2</a:t>
            </a:r>
            <a:r>
              <a:rPr lang="en-US" sz="1800">
                <a:solidFill>
                  <a:schemeClr val="dk1"/>
                </a:solidFill>
                <a:latin typeface="Times New Roman"/>
                <a:ea typeface="Times New Roman"/>
                <a:cs typeface="Times New Roman"/>
                <a:sym typeface="Times New Roman"/>
              </a:rPr>
              <a:t> - (1/2)R</a:t>
            </a:r>
            <a:r>
              <a:rPr baseline="-25000" lang="en-US" sz="1800">
                <a:solidFill>
                  <a:schemeClr val="dk1"/>
                </a:solidFill>
                <a:latin typeface="Times New Roman"/>
                <a:ea typeface="Times New Roman"/>
                <a:cs typeface="Times New Roman"/>
                <a:sym typeface="Times New Roman"/>
              </a:rPr>
              <a:t>1</a:t>
            </a:r>
            <a:r>
              <a:rPr lang="en-US" sz="1800">
                <a:solidFill>
                  <a:schemeClr val="dk1"/>
                </a:solidFill>
                <a:latin typeface="Times New Roman"/>
                <a:ea typeface="Times New Roman"/>
                <a:cs typeface="Times New Roman"/>
                <a:sym typeface="Times New Roman"/>
              </a:rPr>
              <a:t> ) and ( R</a:t>
            </a:r>
            <a:r>
              <a:rPr baseline="-25000" lang="en-US" sz="1800">
                <a:solidFill>
                  <a:schemeClr val="dk1"/>
                </a:solidFill>
                <a:latin typeface="Times New Roman"/>
                <a:ea typeface="Times New Roman"/>
                <a:cs typeface="Times New Roman"/>
                <a:sym typeface="Times New Roman"/>
              </a:rPr>
              <a:t>3</a:t>
            </a:r>
            <a:r>
              <a:rPr lang="en-US" sz="1800">
                <a:solidFill>
                  <a:schemeClr val="dk1"/>
                </a:solidFill>
                <a:latin typeface="Times New Roman"/>
                <a:ea typeface="Times New Roman"/>
                <a:cs typeface="Times New Roman"/>
                <a:sym typeface="Times New Roman"/>
              </a:rPr>
              <a:t> = R</a:t>
            </a:r>
            <a:r>
              <a:rPr baseline="-25000" lang="en-US" sz="1800">
                <a:solidFill>
                  <a:schemeClr val="dk1"/>
                </a:solidFill>
                <a:latin typeface="Times New Roman"/>
                <a:ea typeface="Times New Roman"/>
                <a:cs typeface="Times New Roman"/>
                <a:sym typeface="Times New Roman"/>
              </a:rPr>
              <a:t>3</a:t>
            </a:r>
            <a:r>
              <a:rPr lang="en-US" sz="1800">
                <a:solidFill>
                  <a:schemeClr val="dk1"/>
                </a:solidFill>
                <a:latin typeface="Times New Roman"/>
                <a:ea typeface="Times New Roman"/>
                <a:cs typeface="Times New Roman"/>
                <a:sym typeface="Times New Roman"/>
              </a:rPr>
              <a:t> - (1/4)R</a:t>
            </a:r>
            <a:r>
              <a:rPr baseline="-25000" lang="en-US" sz="1800">
                <a:solidFill>
                  <a:schemeClr val="dk1"/>
                </a:solidFill>
                <a:latin typeface="Times New Roman"/>
                <a:ea typeface="Times New Roman"/>
                <a:cs typeface="Times New Roman"/>
                <a:sym typeface="Times New Roman"/>
              </a:rPr>
              <a:t>1</a:t>
            </a:r>
            <a:r>
              <a:rPr lang="en-US" sz="1800">
                <a:solidFill>
                  <a:schemeClr val="dk1"/>
                </a:solidFill>
                <a:latin typeface="Times New Roman"/>
                <a:ea typeface="Times New Roman"/>
                <a:cs typeface="Times New Roman"/>
                <a:sym typeface="Times New Roman"/>
              </a:rPr>
              <a:t> )</a:t>
            </a:r>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4	   2	   3	 4</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0	   1	-0.5	 4          </a:t>
            </a:r>
            <a:r>
              <a:rPr lang="en-US" sz="1400">
                <a:solidFill>
                  <a:schemeClr val="dk1"/>
                </a:solidFill>
                <a:latin typeface="Times New Roman"/>
                <a:ea typeface="Times New Roman"/>
                <a:cs typeface="Times New Roman"/>
                <a:sym typeface="Times New Roman"/>
              </a:rPr>
              <a:t>(R2 and R3 are interchanged)</a:t>
            </a:r>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0	</a:t>
            </a:r>
            <a:r>
              <a:rPr b="1" lang="en-US" sz="1800">
                <a:solidFill>
                  <a:srgbClr val="FF0000"/>
                </a:solidFill>
                <a:latin typeface="Times New Roman"/>
                <a:ea typeface="Times New Roman"/>
                <a:cs typeface="Times New Roman"/>
                <a:sym typeface="Times New Roman"/>
              </a:rPr>
              <a:t>-1.5</a:t>
            </a:r>
            <a:r>
              <a:rPr lang="en-US" sz="1800">
                <a:solidFill>
                  <a:schemeClr val="dk1"/>
                </a:solidFill>
                <a:latin typeface="Times New Roman"/>
                <a:ea typeface="Times New Roman"/>
                <a:cs typeface="Times New Roman"/>
                <a:sym typeface="Times New Roman"/>
              </a:rPr>
              <a:t>	0.25	-1</a:t>
            </a:r>
            <a:endParaRPr/>
          </a:p>
          <a:p>
            <a:pPr indent="-342900" lvl="0" marL="342900" marR="0" rtl="0" algn="l">
              <a:spcBef>
                <a:spcPts val="36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Interchange row-2 and row-3:</a:t>
            </a:r>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4	2	3	4</a:t>
            </a:r>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0	</a:t>
            </a:r>
            <a:r>
              <a:rPr b="1" lang="en-US" sz="1800">
                <a:solidFill>
                  <a:srgbClr val="FF0000"/>
                </a:solidFill>
                <a:latin typeface="Times New Roman"/>
                <a:ea typeface="Times New Roman"/>
                <a:cs typeface="Times New Roman"/>
                <a:sym typeface="Times New Roman"/>
              </a:rPr>
              <a:t>-1.5</a:t>
            </a:r>
            <a:r>
              <a:rPr lang="en-US" sz="1800">
                <a:solidFill>
                  <a:schemeClr val="dk1"/>
                </a:solidFill>
                <a:latin typeface="Times New Roman"/>
                <a:ea typeface="Times New Roman"/>
                <a:cs typeface="Times New Roman"/>
                <a:sym typeface="Times New Roman"/>
              </a:rPr>
              <a:t>	0.25	-1        </a:t>
            </a:r>
            <a:r>
              <a:rPr lang="en-US" sz="1400">
                <a:solidFill>
                  <a:schemeClr val="dk1"/>
                </a:solidFill>
                <a:latin typeface="Times New Roman"/>
                <a:ea typeface="Times New Roman"/>
                <a:cs typeface="Times New Roman"/>
                <a:sym typeface="Times New Roman"/>
              </a:rPr>
              <a:t>(pivot row)</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0	1	-0.5	4</a:t>
            </a:r>
            <a:endParaRPr sz="1800">
              <a:solidFill>
                <a:schemeClr val="dk1"/>
              </a:solidFill>
              <a:latin typeface="Times New Roman"/>
              <a:ea typeface="Times New Roman"/>
              <a:cs typeface="Times New Roman"/>
              <a:sym typeface="Times New Roman"/>
            </a:endParaRPr>
          </a:p>
        </p:txBody>
      </p:sp>
      <p:sp>
        <p:nvSpPr>
          <p:cNvPr id="248" name="Google Shape;248;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00B050"/>
                </a:solidFill>
              </a:rPr>
              <a:t>3/18/2020</a:t>
            </a:r>
            <a:endParaRPr>
              <a:solidFill>
                <a:srgbClr val="00B050"/>
              </a:solidFill>
            </a:endParaRPr>
          </a:p>
        </p:txBody>
      </p:sp>
      <p:sp>
        <p:nvSpPr>
          <p:cNvPr id="249" name="Google Shape;249;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B050"/>
                </a:solidFill>
              </a:rPr>
              <a:t>‹#›</a:t>
            </a:fld>
            <a:endParaRPr>
              <a:solidFill>
                <a:srgbClr val="00B050"/>
              </a:solidFill>
            </a:endParaRPr>
          </a:p>
        </p:txBody>
      </p:sp>
      <p:sp>
        <p:nvSpPr>
          <p:cNvPr id="250" name="Google Shape;250;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00B050"/>
                </a:solidFill>
              </a:rPr>
              <a:t>Md. Golam Moazzam, Dept. of CSE, JU</a:t>
            </a:r>
            <a:endParaRPr>
              <a:solidFill>
                <a:srgbClr val="00B050"/>
              </a:solidFill>
            </a:endParaRPr>
          </a:p>
        </p:txBody>
      </p:sp>
      <p:pic>
        <p:nvPicPr>
          <p:cNvPr descr="JU Mon eps.tif" id="251" name="Google Shape;251;p14"/>
          <p:cNvPicPr preferRelativeResize="0"/>
          <p:nvPr/>
        </p:nvPicPr>
        <p:blipFill rotWithShape="1">
          <a:blip r:embed="rId3">
            <a:alphaModFix/>
          </a:blip>
          <a:srcRect b="0" l="0" r="0" t="0"/>
          <a:stretch/>
        </p:blipFill>
        <p:spPr>
          <a:xfrm>
            <a:off x="182880" y="137162"/>
            <a:ext cx="800213" cy="990598"/>
          </a:xfrm>
          <a:prstGeom prst="rect">
            <a:avLst/>
          </a:prstGeom>
          <a:noFill/>
          <a:ln>
            <a:noFill/>
          </a:ln>
        </p:spPr>
      </p:pic>
      <p:cxnSp>
        <p:nvCxnSpPr>
          <p:cNvPr id="252" name="Google Shape;252;p14"/>
          <p:cNvCxnSpPr/>
          <p:nvPr/>
        </p:nvCxnSpPr>
        <p:spPr>
          <a:xfrm>
            <a:off x="1143000" y="1143000"/>
            <a:ext cx="7010400" cy="0"/>
          </a:xfrm>
          <a:prstGeom prst="straightConnector1">
            <a:avLst/>
          </a:prstGeom>
          <a:noFill/>
          <a:ln cap="flat" cmpd="sng" w="9525">
            <a:solidFill>
              <a:srgbClr val="4A7DBA"/>
            </a:solidFill>
            <a:prstDash val="solid"/>
            <a:round/>
            <a:headEnd len="sm" w="sm" type="none"/>
            <a:tailEnd len="sm" w="sm" type="none"/>
          </a:ln>
        </p:spPr>
      </p:cxnSp>
      <p:sp>
        <p:nvSpPr>
          <p:cNvPr id="253" name="Google Shape;253;p14"/>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8" name="Shape 258"/>
        <p:cNvGrpSpPr/>
        <p:nvPr/>
      </p:nvGrpSpPr>
      <p:grpSpPr>
        <a:xfrm>
          <a:off x="0" y="0"/>
          <a:ext cx="0" cy="0"/>
          <a:chOff x="0" y="0"/>
          <a:chExt cx="0" cy="0"/>
        </a:xfrm>
      </p:grpSpPr>
      <p:sp>
        <p:nvSpPr>
          <p:cNvPr id="259" name="Google Shape;259;p15"/>
          <p:cNvSpPr txBox="1"/>
          <p:nvPr>
            <p:ph type="title"/>
          </p:nvPr>
        </p:nvSpPr>
        <p:spPr>
          <a:xfrm>
            <a:off x="1219200" y="350838"/>
            <a:ext cx="6934200" cy="7921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3600"/>
              <a:buFont typeface="Times New Roman"/>
              <a:buNone/>
            </a:pPr>
            <a:r>
              <a:rPr lang="en-US" sz="3600">
                <a:solidFill>
                  <a:schemeClr val="dk1"/>
                </a:solidFill>
                <a:latin typeface="Times New Roman"/>
                <a:ea typeface="Times New Roman"/>
                <a:cs typeface="Times New Roman"/>
                <a:sym typeface="Times New Roman"/>
              </a:rPr>
              <a:t>Direct Solution of Linear Equations</a:t>
            </a:r>
            <a:endParaRPr sz="3600">
              <a:solidFill>
                <a:schemeClr val="dk1"/>
              </a:solidFill>
              <a:latin typeface="Times New Roman"/>
              <a:ea typeface="Times New Roman"/>
              <a:cs typeface="Times New Roman"/>
              <a:sym typeface="Times New Roman"/>
            </a:endParaRPr>
          </a:p>
        </p:txBody>
      </p:sp>
      <p:sp>
        <p:nvSpPr>
          <p:cNvPr id="260" name="Google Shape;260;p15"/>
          <p:cNvSpPr txBox="1"/>
          <p:nvPr>
            <p:ph idx="1" type="body"/>
          </p:nvPr>
        </p:nvSpPr>
        <p:spPr>
          <a:xfrm>
            <a:off x="533400" y="1371600"/>
            <a:ext cx="8229600" cy="47244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800"/>
              <a:buFont typeface="Noto Sans Symbols"/>
              <a:buChar char="❑"/>
            </a:pPr>
            <a:r>
              <a:rPr b="1" lang="en-US" sz="1800">
                <a:solidFill>
                  <a:schemeClr val="dk1"/>
                </a:solidFill>
                <a:latin typeface="Times New Roman"/>
                <a:ea typeface="Times New Roman"/>
                <a:cs typeface="Times New Roman"/>
                <a:sym typeface="Times New Roman"/>
              </a:rPr>
              <a:t>Example: </a:t>
            </a:r>
            <a:r>
              <a:rPr lang="en-US" sz="1800">
                <a:solidFill>
                  <a:schemeClr val="dk1"/>
                </a:solidFill>
                <a:latin typeface="Times New Roman"/>
                <a:ea typeface="Times New Roman"/>
                <a:cs typeface="Times New Roman"/>
                <a:sym typeface="Times New Roman"/>
              </a:rPr>
              <a:t>Solve the following system of equations using partial pivoting technique:</a:t>
            </a:r>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2x</a:t>
            </a:r>
            <a:r>
              <a:rPr baseline="-25000" lang="en-US" sz="1800">
                <a:solidFill>
                  <a:schemeClr val="dk1"/>
                </a:solidFill>
                <a:latin typeface="Times New Roman"/>
                <a:ea typeface="Times New Roman"/>
                <a:cs typeface="Times New Roman"/>
                <a:sym typeface="Times New Roman"/>
              </a:rPr>
              <a:t>1</a:t>
            </a:r>
            <a:r>
              <a:rPr lang="en-US" sz="1800">
                <a:solidFill>
                  <a:schemeClr val="dk1"/>
                </a:solidFill>
                <a:latin typeface="Times New Roman"/>
                <a:ea typeface="Times New Roman"/>
                <a:cs typeface="Times New Roman"/>
                <a:sym typeface="Times New Roman"/>
              </a:rPr>
              <a:t> + 2x</a:t>
            </a:r>
            <a:r>
              <a:rPr baseline="-25000" lang="en-US" sz="1800">
                <a:solidFill>
                  <a:schemeClr val="dk1"/>
                </a:solidFill>
                <a:latin typeface="Times New Roman"/>
                <a:ea typeface="Times New Roman"/>
                <a:cs typeface="Times New Roman"/>
                <a:sym typeface="Times New Roman"/>
              </a:rPr>
              <a:t>2</a:t>
            </a:r>
            <a:r>
              <a:rPr lang="en-US" sz="1800">
                <a:solidFill>
                  <a:schemeClr val="dk1"/>
                </a:solidFill>
                <a:latin typeface="Times New Roman"/>
                <a:ea typeface="Times New Roman"/>
                <a:cs typeface="Times New Roman"/>
                <a:sym typeface="Times New Roman"/>
              </a:rPr>
              <a:t> +   x</a:t>
            </a:r>
            <a:r>
              <a:rPr baseline="-25000" lang="en-US" sz="1800">
                <a:solidFill>
                  <a:schemeClr val="dk1"/>
                </a:solidFill>
                <a:latin typeface="Times New Roman"/>
                <a:ea typeface="Times New Roman"/>
                <a:cs typeface="Times New Roman"/>
                <a:sym typeface="Times New Roman"/>
              </a:rPr>
              <a:t>3</a:t>
            </a:r>
            <a:r>
              <a:rPr lang="en-US" sz="1800">
                <a:solidFill>
                  <a:schemeClr val="dk1"/>
                </a:solidFill>
                <a:latin typeface="Times New Roman"/>
                <a:ea typeface="Times New Roman"/>
                <a:cs typeface="Times New Roman"/>
                <a:sym typeface="Times New Roman"/>
              </a:rPr>
              <a:t> = 6</a:t>
            </a:r>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4x</a:t>
            </a:r>
            <a:r>
              <a:rPr baseline="-25000" lang="en-US" sz="1800">
                <a:solidFill>
                  <a:schemeClr val="dk1"/>
                </a:solidFill>
                <a:latin typeface="Times New Roman"/>
                <a:ea typeface="Times New Roman"/>
                <a:cs typeface="Times New Roman"/>
                <a:sym typeface="Times New Roman"/>
              </a:rPr>
              <a:t>1</a:t>
            </a:r>
            <a:r>
              <a:rPr lang="en-US" sz="1800">
                <a:solidFill>
                  <a:schemeClr val="dk1"/>
                </a:solidFill>
                <a:latin typeface="Times New Roman"/>
                <a:ea typeface="Times New Roman"/>
                <a:cs typeface="Times New Roman"/>
                <a:sym typeface="Times New Roman"/>
              </a:rPr>
              <a:t> + 2x</a:t>
            </a:r>
            <a:r>
              <a:rPr baseline="-25000" lang="en-US" sz="1800">
                <a:solidFill>
                  <a:schemeClr val="dk1"/>
                </a:solidFill>
                <a:latin typeface="Times New Roman"/>
                <a:ea typeface="Times New Roman"/>
                <a:cs typeface="Times New Roman"/>
                <a:sym typeface="Times New Roman"/>
              </a:rPr>
              <a:t>2</a:t>
            </a:r>
            <a:r>
              <a:rPr lang="en-US" sz="1800">
                <a:solidFill>
                  <a:schemeClr val="dk1"/>
                </a:solidFill>
                <a:latin typeface="Times New Roman"/>
                <a:ea typeface="Times New Roman"/>
                <a:cs typeface="Times New Roman"/>
                <a:sym typeface="Times New Roman"/>
              </a:rPr>
              <a:t> + 3x</a:t>
            </a:r>
            <a:r>
              <a:rPr baseline="-25000" lang="en-US" sz="1800">
                <a:solidFill>
                  <a:schemeClr val="dk1"/>
                </a:solidFill>
                <a:latin typeface="Times New Roman"/>
                <a:ea typeface="Times New Roman"/>
                <a:cs typeface="Times New Roman"/>
                <a:sym typeface="Times New Roman"/>
              </a:rPr>
              <a:t>3</a:t>
            </a:r>
            <a:r>
              <a:rPr lang="en-US" sz="1800">
                <a:solidFill>
                  <a:schemeClr val="dk1"/>
                </a:solidFill>
                <a:latin typeface="Times New Roman"/>
                <a:ea typeface="Times New Roman"/>
                <a:cs typeface="Times New Roman"/>
                <a:sym typeface="Times New Roman"/>
              </a:rPr>
              <a:t> = 4</a:t>
            </a:r>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x</a:t>
            </a:r>
            <a:r>
              <a:rPr baseline="-25000" lang="en-US" sz="1800">
                <a:solidFill>
                  <a:schemeClr val="dk1"/>
                </a:solidFill>
                <a:latin typeface="Times New Roman"/>
                <a:ea typeface="Times New Roman"/>
                <a:cs typeface="Times New Roman"/>
                <a:sym typeface="Times New Roman"/>
              </a:rPr>
              <a:t>1</a:t>
            </a:r>
            <a:r>
              <a:rPr lang="en-US" sz="1800">
                <a:solidFill>
                  <a:schemeClr val="dk1"/>
                </a:solidFill>
                <a:latin typeface="Times New Roman"/>
                <a:ea typeface="Times New Roman"/>
                <a:cs typeface="Times New Roman"/>
                <a:sym typeface="Times New Roman"/>
              </a:rPr>
              <a:t> -   x</a:t>
            </a:r>
            <a:r>
              <a:rPr baseline="-25000" lang="en-US" sz="1800">
                <a:solidFill>
                  <a:schemeClr val="dk1"/>
                </a:solidFill>
                <a:latin typeface="Times New Roman"/>
                <a:ea typeface="Times New Roman"/>
                <a:cs typeface="Times New Roman"/>
                <a:sym typeface="Times New Roman"/>
              </a:rPr>
              <a:t>2</a:t>
            </a:r>
            <a:r>
              <a:rPr lang="en-US" sz="1800">
                <a:solidFill>
                  <a:schemeClr val="dk1"/>
                </a:solidFill>
                <a:latin typeface="Times New Roman"/>
                <a:ea typeface="Times New Roman"/>
                <a:cs typeface="Times New Roman"/>
                <a:sym typeface="Times New Roman"/>
              </a:rPr>
              <a:t> +   x</a:t>
            </a:r>
            <a:r>
              <a:rPr baseline="-25000" lang="en-US" sz="1800">
                <a:solidFill>
                  <a:schemeClr val="dk1"/>
                </a:solidFill>
                <a:latin typeface="Times New Roman"/>
                <a:ea typeface="Times New Roman"/>
                <a:cs typeface="Times New Roman"/>
                <a:sym typeface="Times New Roman"/>
              </a:rPr>
              <a:t>3</a:t>
            </a:r>
            <a:r>
              <a:rPr lang="en-US" sz="1800">
                <a:solidFill>
                  <a:schemeClr val="dk1"/>
                </a:solidFill>
                <a:latin typeface="Times New Roman"/>
                <a:ea typeface="Times New Roman"/>
                <a:cs typeface="Times New Roman"/>
                <a:sym typeface="Times New Roman"/>
              </a:rPr>
              <a:t>  = 0</a:t>
            </a:r>
            <a:endParaRPr/>
          </a:p>
          <a:p>
            <a:pPr indent="-342900" lvl="0" marL="342900" marR="0" rtl="0" algn="l">
              <a:spcBef>
                <a:spcPts val="360"/>
              </a:spcBef>
              <a:spcAft>
                <a:spcPts val="0"/>
              </a:spcAft>
              <a:buClr>
                <a:schemeClr val="dk1"/>
              </a:buClr>
              <a:buSzPts val="1800"/>
              <a:buFont typeface="Arial"/>
              <a:buNone/>
            </a:pPr>
            <a:r>
              <a:rPr b="1" lang="en-US" sz="1800">
                <a:solidFill>
                  <a:schemeClr val="dk1"/>
                </a:solidFill>
                <a:latin typeface="Times New Roman"/>
                <a:ea typeface="Times New Roman"/>
                <a:cs typeface="Times New Roman"/>
                <a:sym typeface="Times New Roman"/>
              </a:rPr>
              <a:t>	Solution:</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Now perform, R</a:t>
            </a:r>
            <a:r>
              <a:rPr baseline="-25000" lang="en-US" sz="1800">
                <a:solidFill>
                  <a:schemeClr val="dk1"/>
                </a:solidFill>
                <a:latin typeface="Times New Roman"/>
                <a:ea typeface="Times New Roman"/>
                <a:cs typeface="Times New Roman"/>
                <a:sym typeface="Times New Roman"/>
              </a:rPr>
              <a:t>3</a:t>
            </a:r>
            <a:r>
              <a:rPr lang="en-US" sz="1800">
                <a:solidFill>
                  <a:schemeClr val="dk1"/>
                </a:solidFill>
                <a:latin typeface="Times New Roman"/>
                <a:ea typeface="Times New Roman"/>
                <a:cs typeface="Times New Roman"/>
                <a:sym typeface="Times New Roman"/>
              </a:rPr>
              <a:t> = R</a:t>
            </a:r>
            <a:r>
              <a:rPr baseline="-25000" lang="en-US" sz="1800">
                <a:solidFill>
                  <a:schemeClr val="dk1"/>
                </a:solidFill>
                <a:latin typeface="Times New Roman"/>
                <a:ea typeface="Times New Roman"/>
                <a:cs typeface="Times New Roman"/>
                <a:sym typeface="Times New Roman"/>
              </a:rPr>
              <a:t>3</a:t>
            </a:r>
            <a:r>
              <a:rPr lang="en-US" sz="1800">
                <a:solidFill>
                  <a:schemeClr val="dk1"/>
                </a:solidFill>
                <a:latin typeface="Times New Roman"/>
                <a:ea typeface="Times New Roman"/>
                <a:cs typeface="Times New Roman"/>
                <a:sym typeface="Times New Roman"/>
              </a:rPr>
              <a:t> + (1/1.5)R</a:t>
            </a:r>
            <a:r>
              <a:rPr baseline="-25000" lang="en-US" sz="1800">
                <a:solidFill>
                  <a:schemeClr val="dk1"/>
                </a:solidFill>
                <a:latin typeface="Times New Roman"/>
                <a:ea typeface="Times New Roman"/>
                <a:cs typeface="Times New Roman"/>
                <a:sym typeface="Times New Roman"/>
              </a:rPr>
              <a:t>2</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4	  2	   3	   4</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0	</a:t>
            </a:r>
            <a:r>
              <a:rPr b="1" lang="en-US" sz="1800">
                <a:solidFill>
                  <a:srgbClr val="FF0000"/>
                </a:solidFill>
                <a:latin typeface="Times New Roman"/>
                <a:ea typeface="Times New Roman"/>
                <a:cs typeface="Times New Roman"/>
                <a:sym typeface="Times New Roman"/>
              </a:rPr>
              <a:t>-1.5</a:t>
            </a:r>
            <a:r>
              <a:rPr lang="en-US" sz="1800">
                <a:solidFill>
                  <a:schemeClr val="dk1"/>
                </a:solidFill>
                <a:latin typeface="Times New Roman"/>
                <a:ea typeface="Times New Roman"/>
                <a:cs typeface="Times New Roman"/>
                <a:sym typeface="Times New Roman"/>
              </a:rPr>
              <a:t>	0.25	  -1</a:t>
            </a:r>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0	  0	-1/3	10/3</a:t>
            </a:r>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a:t>
            </a:r>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Therefore, solution is: </a:t>
            </a:r>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x</a:t>
            </a:r>
            <a:r>
              <a:rPr baseline="-25000" lang="en-US" sz="1800">
                <a:solidFill>
                  <a:schemeClr val="dk1"/>
                </a:solidFill>
                <a:latin typeface="Times New Roman"/>
                <a:ea typeface="Times New Roman"/>
                <a:cs typeface="Times New Roman"/>
                <a:sym typeface="Times New Roman"/>
              </a:rPr>
              <a:t>3</a:t>
            </a:r>
            <a:r>
              <a:rPr lang="en-US" sz="1800">
                <a:solidFill>
                  <a:schemeClr val="dk1"/>
                </a:solidFill>
                <a:latin typeface="Times New Roman"/>
                <a:ea typeface="Times New Roman"/>
                <a:cs typeface="Times New Roman"/>
                <a:sym typeface="Times New Roman"/>
              </a:rPr>
              <a:t> = -10, x</a:t>
            </a:r>
            <a:r>
              <a:rPr baseline="-25000" lang="en-US" sz="1800">
                <a:solidFill>
                  <a:schemeClr val="dk1"/>
                </a:solidFill>
                <a:latin typeface="Times New Roman"/>
                <a:ea typeface="Times New Roman"/>
                <a:cs typeface="Times New Roman"/>
                <a:sym typeface="Times New Roman"/>
              </a:rPr>
              <a:t>2</a:t>
            </a:r>
            <a:r>
              <a:rPr lang="en-US" sz="1800">
                <a:solidFill>
                  <a:schemeClr val="dk1"/>
                </a:solidFill>
                <a:latin typeface="Times New Roman"/>
                <a:ea typeface="Times New Roman"/>
                <a:cs typeface="Times New Roman"/>
                <a:sym typeface="Times New Roman"/>
              </a:rPr>
              <a:t> = -1 and x</a:t>
            </a:r>
            <a:r>
              <a:rPr baseline="-25000" lang="en-US" sz="1800">
                <a:solidFill>
                  <a:schemeClr val="dk1"/>
                </a:solidFill>
                <a:latin typeface="Times New Roman"/>
                <a:ea typeface="Times New Roman"/>
                <a:cs typeface="Times New Roman"/>
                <a:sym typeface="Times New Roman"/>
              </a:rPr>
              <a:t>1</a:t>
            </a:r>
            <a:r>
              <a:rPr lang="en-US" sz="1800">
                <a:solidFill>
                  <a:schemeClr val="dk1"/>
                </a:solidFill>
                <a:latin typeface="Times New Roman"/>
                <a:ea typeface="Times New Roman"/>
                <a:cs typeface="Times New Roman"/>
                <a:sym typeface="Times New Roman"/>
              </a:rPr>
              <a:t> = 9</a:t>
            </a:r>
            <a:endParaRPr/>
          </a:p>
          <a:p>
            <a:pPr indent="-342900" lvl="0" marL="342900" marR="0" rtl="0" algn="l">
              <a:spcBef>
                <a:spcPts val="36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171450" lvl="1" marL="74295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261" name="Google Shape;261;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00B050"/>
                </a:solidFill>
              </a:rPr>
              <a:t>3/18/2020</a:t>
            </a:r>
            <a:endParaRPr>
              <a:solidFill>
                <a:srgbClr val="00B050"/>
              </a:solidFill>
            </a:endParaRPr>
          </a:p>
        </p:txBody>
      </p:sp>
      <p:sp>
        <p:nvSpPr>
          <p:cNvPr id="262" name="Google Shape;262;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B050"/>
                </a:solidFill>
              </a:rPr>
              <a:t>‹#›</a:t>
            </a:fld>
            <a:endParaRPr>
              <a:solidFill>
                <a:srgbClr val="00B050"/>
              </a:solidFill>
            </a:endParaRPr>
          </a:p>
        </p:txBody>
      </p:sp>
      <p:sp>
        <p:nvSpPr>
          <p:cNvPr id="263" name="Google Shape;263;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00B050"/>
                </a:solidFill>
              </a:rPr>
              <a:t>Md. Golam Moazzam, Dept. of CSE, JU</a:t>
            </a:r>
            <a:endParaRPr>
              <a:solidFill>
                <a:srgbClr val="00B050"/>
              </a:solidFill>
            </a:endParaRPr>
          </a:p>
        </p:txBody>
      </p:sp>
      <p:pic>
        <p:nvPicPr>
          <p:cNvPr descr="JU Mon eps.tif" id="264" name="Google Shape;264;p15"/>
          <p:cNvPicPr preferRelativeResize="0"/>
          <p:nvPr/>
        </p:nvPicPr>
        <p:blipFill rotWithShape="1">
          <a:blip r:embed="rId3">
            <a:alphaModFix/>
          </a:blip>
          <a:srcRect b="0" l="0" r="0" t="0"/>
          <a:stretch/>
        </p:blipFill>
        <p:spPr>
          <a:xfrm>
            <a:off x="182880" y="137162"/>
            <a:ext cx="800213" cy="990598"/>
          </a:xfrm>
          <a:prstGeom prst="rect">
            <a:avLst/>
          </a:prstGeom>
          <a:noFill/>
          <a:ln>
            <a:noFill/>
          </a:ln>
        </p:spPr>
      </p:pic>
      <p:cxnSp>
        <p:nvCxnSpPr>
          <p:cNvPr id="265" name="Google Shape;265;p15"/>
          <p:cNvCxnSpPr/>
          <p:nvPr/>
        </p:nvCxnSpPr>
        <p:spPr>
          <a:xfrm>
            <a:off x="1143000" y="1143000"/>
            <a:ext cx="7010400" cy="0"/>
          </a:xfrm>
          <a:prstGeom prst="straightConnector1">
            <a:avLst/>
          </a:prstGeom>
          <a:noFill/>
          <a:ln cap="flat" cmpd="sng" w="9525">
            <a:solidFill>
              <a:srgbClr val="4A7DBA"/>
            </a:solidFill>
            <a:prstDash val="solid"/>
            <a:round/>
            <a:headEnd len="sm" w="sm" type="none"/>
            <a:tailEnd len="sm" w="sm" type="none"/>
          </a:ln>
        </p:spPr>
      </p:cxnSp>
      <p:sp>
        <p:nvSpPr>
          <p:cNvPr id="266" name="Google Shape;266;p15"/>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71" name="Shape 271"/>
        <p:cNvGrpSpPr/>
        <p:nvPr/>
      </p:nvGrpSpPr>
      <p:grpSpPr>
        <a:xfrm>
          <a:off x="0" y="0"/>
          <a:ext cx="0" cy="0"/>
          <a:chOff x="0" y="0"/>
          <a:chExt cx="0" cy="0"/>
        </a:xfrm>
      </p:grpSpPr>
      <p:sp>
        <p:nvSpPr>
          <p:cNvPr id="272" name="Google Shape;272;p16"/>
          <p:cNvSpPr txBox="1"/>
          <p:nvPr>
            <p:ph type="title"/>
          </p:nvPr>
        </p:nvSpPr>
        <p:spPr>
          <a:xfrm>
            <a:off x="1219200" y="350838"/>
            <a:ext cx="6934200" cy="7921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3600"/>
              <a:buFont typeface="Times New Roman"/>
              <a:buNone/>
            </a:pPr>
            <a:r>
              <a:rPr lang="en-US" sz="3600">
                <a:solidFill>
                  <a:schemeClr val="dk1"/>
                </a:solidFill>
                <a:latin typeface="Times New Roman"/>
                <a:ea typeface="Times New Roman"/>
                <a:cs typeface="Times New Roman"/>
                <a:sym typeface="Times New Roman"/>
              </a:rPr>
              <a:t>Direct Solution of Linear Equations</a:t>
            </a:r>
            <a:endParaRPr sz="3600">
              <a:solidFill>
                <a:schemeClr val="dk1"/>
              </a:solidFill>
              <a:latin typeface="Times New Roman"/>
              <a:ea typeface="Times New Roman"/>
              <a:cs typeface="Times New Roman"/>
              <a:sym typeface="Times New Roman"/>
            </a:endParaRPr>
          </a:p>
        </p:txBody>
      </p:sp>
      <p:sp>
        <p:nvSpPr>
          <p:cNvPr id="273" name="Google Shape;273;p16"/>
          <p:cNvSpPr txBox="1"/>
          <p:nvPr>
            <p:ph idx="1" type="body"/>
          </p:nvPr>
        </p:nvSpPr>
        <p:spPr>
          <a:xfrm>
            <a:off x="533400" y="13716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800"/>
              <a:buFont typeface="Noto Sans Symbols"/>
              <a:buChar char="❑"/>
            </a:pPr>
            <a:r>
              <a:rPr b="1" lang="en-US" sz="1800">
                <a:solidFill>
                  <a:schemeClr val="dk1"/>
                </a:solidFill>
                <a:latin typeface="Times New Roman"/>
                <a:ea typeface="Times New Roman"/>
                <a:cs typeface="Times New Roman"/>
                <a:sym typeface="Times New Roman"/>
              </a:rPr>
              <a:t>Gauss-Jordan Method</a:t>
            </a:r>
            <a:endParaRPr sz="1800">
              <a:solidFill>
                <a:schemeClr val="dk1"/>
              </a:solidFill>
              <a:latin typeface="Times New Roman"/>
              <a:ea typeface="Times New Roman"/>
              <a:cs typeface="Times New Roman"/>
              <a:sym typeface="Times New Roman"/>
            </a:endParaRPr>
          </a:p>
          <a:p>
            <a:pPr indent="-285750" lvl="1" marL="74295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In Gauss elimination method, a variable is eliminated from the rows below the pivot equation. But in Gauss-Jordan method, it is eliminated from all other rows (both below and above). This process thus eliminates all the off-diagonal terms producing a diagonal matrix rather than a triangular matrix.</a:t>
            </a:r>
            <a:endParaRPr/>
          </a:p>
          <a:p>
            <a:pPr indent="-285750" lvl="1" marL="74295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285750" lvl="1" marL="74295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285750" lvl="1" marL="74295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285750" lvl="1" marL="74295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285750" lvl="1" marL="74295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285750" lvl="1" marL="74295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285750" lvl="1" marL="74295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285750" lvl="1" marL="74295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285750" lvl="1" marL="74295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285750" lvl="1" marL="742950" marR="0" rtl="0" algn="l">
              <a:spcBef>
                <a:spcPts val="280"/>
              </a:spcBef>
              <a:spcAft>
                <a:spcPts val="0"/>
              </a:spcAft>
              <a:buClr>
                <a:schemeClr val="dk1"/>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		    Result of Gauss elimination                    Result of Gauss-Jordan elimination</a:t>
            </a:r>
            <a:endParaRPr b="0" i="0" sz="1400" u="none" cap="none" strike="noStrike">
              <a:solidFill>
                <a:schemeClr val="dk1"/>
              </a:solidFill>
              <a:latin typeface="Times New Roman"/>
              <a:ea typeface="Times New Roman"/>
              <a:cs typeface="Times New Roman"/>
              <a:sym typeface="Times New Roman"/>
            </a:endParaRPr>
          </a:p>
        </p:txBody>
      </p:sp>
      <p:sp>
        <p:nvSpPr>
          <p:cNvPr id="274" name="Google Shape;274;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00B050"/>
                </a:solidFill>
              </a:rPr>
              <a:t>3/18/2020</a:t>
            </a:r>
            <a:endParaRPr>
              <a:solidFill>
                <a:srgbClr val="00B050"/>
              </a:solidFill>
            </a:endParaRPr>
          </a:p>
        </p:txBody>
      </p:sp>
      <p:sp>
        <p:nvSpPr>
          <p:cNvPr id="275" name="Google Shape;275;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B050"/>
                </a:solidFill>
              </a:rPr>
              <a:t>‹#›</a:t>
            </a:fld>
            <a:endParaRPr>
              <a:solidFill>
                <a:srgbClr val="00B050"/>
              </a:solidFill>
            </a:endParaRPr>
          </a:p>
        </p:txBody>
      </p:sp>
      <p:sp>
        <p:nvSpPr>
          <p:cNvPr id="276" name="Google Shape;276;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00B050"/>
                </a:solidFill>
              </a:rPr>
              <a:t>Md. Golam Moazzam, Dept. of CSE, JU</a:t>
            </a:r>
            <a:endParaRPr>
              <a:solidFill>
                <a:srgbClr val="00B050"/>
              </a:solidFill>
            </a:endParaRPr>
          </a:p>
        </p:txBody>
      </p:sp>
      <p:pic>
        <p:nvPicPr>
          <p:cNvPr descr="JU Mon eps.tif" id="277" name="Google Shape;277;p16"/>
          <p:cNvPicPr preferRelativeResize="0"/>
          <p:nvPr/>
        </p:nvPicPr>
        <p:blipFill rotWithShape="1">
          <a:blip r:embed="rId3">
            <a:alphaModFix/>
          </a:blip>
          <a:srcRect b="0" l="0" r="0" t="0"/>
          <a:stretch/>
        </p:blipFill>
        <p:spPr>
          <a:xfrm>
            <a:off x="182880" y="137162"/>
            <a:ext cx="800213" cy="990598"/>
          </a:xfrm>
          <a:prstGeom prst="rect">
            <a:avLst/>
          </a:prstGeom>
          <a:noFill/>
          <a:ln>
            <a:noFill/>
          </a:ln>
        </p:spPr>
      </p:pic>
      <p:cxnSp>
        <p:nvCxnSpPr>
          <p:cNvPr id="278" name="Google Shape;278;p16"/>
          <p:cNvCxnSpPr/>
          <p:nvPr/>
        </p:nvCxnSpPr>
        <p:spPr>
          <a:xfrm>
            <a:off x="1143000" y="1143000"/>
            <a:ext cx="7010400" cy="0"/>
          </a:xfrm>
          <a:prstGeom prst="straightConnector1">
            <a:avLst/>
          </a:prstGeom>
          <a:noFill/>
          <a:ln cap="flat" cmpd="sng" w="9525">
            <a:solidFill>
              <a:srgbClr val="4A7DBA"/>
            </a:solidFill>
            <a:prstDash val="solid"/>
            <a:round/>
            <a:headEnd len="sm" w="sm" type="none"/>
            <a:tailEnd len="sm" w="sm" type="none"/>
          </a:ln>
        </p:spPr>
      </p:cxnSp>
      <p:sp>
        <p:nvSpPr>
          <p:cNvPr id="279" name="Google Shape;279;p16"/>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pic>
        <p:nvPicPr>
          <p:cNvPr id="280" name="Google Shape;280;p16"/>
          <p:cNvPicPr preferRelativeResize="0"/>
          <p:nvPr/>
        </p:nvPicPr>
        <p:blipFill rotWithShape="1">
          <a:blip r:embed="rId4">
            <a:alphaModFix/>
          </a:blip>
          <a:srcRect b="0" l="0" r="0" t="0"/>
          <a:stretch/>
        </p:blipFill>
        <p:spPr>
          <a:xfrm>
            <a:off x="3254375" y="3197118"/>
            <a:ext cx="2384425" cy="993882"/>
          </a:xfrm>
          <a:prstGeom prst="rect">
            <a:avLst/>
          </a:prstGeom>
          <a:noFill/>
          <a:ln>
            <a:noFill/>
          </a:ln>
        </p:spPr>
      </p:pic>
      <p:pic>
        <p:nvPicPr>
          <p:cNvPr id="281" name="Google Shape;281;p16"/>
          <p:cNvPicPr preferRelativeResize="0"/>
          <p:nvPr/>
        </p:nvPicPr>
        <p:blipFill rotWithShape="1">
          <a:blip r:embed="rId5">
            <a:alphaModFix/>
          </a:blip>
          <a:srcRect b="0" l="0" r="0" t="0"/>
          <a:stretch/>
        </p:blipFill>
        <p:spPr>
          <a:xfrm>
            <a:off x="1524000" y="4724400"/>
            <a:ext cx="2374300" cy="990600"/>
          </a:xfrm>
          <a:prstGeom prst="rect">
            <a:avLst/>
          </a:prstGeom>
          <a:noFill/>
          <a:ln>
            <a:noFill/>
          </a:ln>
        </p:spPr>
      </p:pic>
      <p:pic>
        <p:nvPicPr>
          <p:cNvPr id="282" name="Google Shape;282;p16"/>
          <p:cNvPicPr preferRelativeResize="0"/>
          <p:nvPr/>
        </p:nvPicPr>
        <p:blipFill rotWithShape="1">
          <a:blip r:embed="rId6">
            <a:alphaModFix/>
          </a:blip>
          <a:srcRect b="0" l="0" r="0" t="0"/>
          <a:stretch/>
        </p:blipFill>
        <p:spPr>
          <a:xfrm>
            <a:off x="4800600" y="4714847"/>
            <a:ext cx="2117725" cy="1076353"/>
          </a:xfrm>
          <a:prstGeom prst="rect">
            <a:avLst/>
          </a:prstGeom>
          <a:noFill/>
          <a:ln>
            <a:noFill/>
          </a:ln>
        </p:spPr>
      </p:pic>
      <p:cxnSp>
        <p:nvCxnSpPr>
          <p:cNvPr id="283" name="Google Shape;283;p16"/>
          <p:cNvCxnSpPr/>
          <p:nvPr/>
        </p:nvCxnSpPr>
        <p:spPr>
          <a:xfrm flipH="1">
            <a:off x="3048000" y="4327525"/>
            <a:ext cx="373063" cy="320675"/>
          </a:xfrm>
          <a:prstGeom prst="straightConnector1">
            <a:avLst/>
          </a:prstGeom>
          <a:noFill/>
          <a:ln cap="flat" cmpd="sng" w="9525">
            <a:solidFill>
              <a:srgbClr val="000000"/>
            </a:solidFill>
            <a:prstDash val="solid"/>
            <a:round/>
            <a:headEnd len="med" w="med" type="none"/>
            <a:tailEnd len="med" w="med" type="triangle"/>
          </a:ln>
        </p:spPr>
      </p:cxnSp>
      <p:cxnSp>
        <p:nvCxnSpPr>
          <p:cNvPr id="284" name="Google Shape;284;p16"/>
          <p:cNvCxnSpPr/>
          <p:nvPr/>
        </p:nvCxnSpPr>
        <p:spPr>
          <a:xfrm>
            <a:off x="4953000" y="4327525"/>
            <a:ext cx="304800" cy="320675"/>
          </a:xfrm>
          <a:prstGeom prst="straightConnector1">
            <a:avLst/>
          </a:prstGeom>
          <a:noFill/>
          <a:ln cap="flat" cmpd="sng" w="9525">
            <a:solidFill>
              <a:srgbClr val="000000"/>
            </a:solidFill>
            <a:prstDash val="solid"/>
            <a:round/>
            <a:headEnd len="med" w="med" type="none"/>
            <a:tailEnd len="med" w="med" type="triangle"/>
          </a:ln>
        </p:spPr>
      </p:cxnSp>
      <p:sp>
        <p:nvSpPr>
          <p:cNvPr id="285" name="Google Shape;285;p16"/>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6" name="Google Shape;286;p16"/>
          <p:cNvSpPr/>
          <p:nvPr/>
        </p:nvSpPr>
        <p:spPr>
          <a:xfrm>
            <a:off x="0" y="1165225"/>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87" name="Google Shape;287;p16"/>
          <p:cNvSpPr/>
          <p:nvPr/>
        </p:nvSpPr>
        <p:spPr>
          <a:xfrm>
            <a:off x="0" y="1165225"/>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88" name="Google Shape;288;p16"/>
          <p:cNvSpPr/>
          <p:nvPr/>
        </p:nvSpPr>
        <p:spPr>
          <a:xfrm>
            <a:off x="0" y="190500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9" name="Google Shape;289;p16"/>
          <p:cNvSpPr/>
          <p:nvPr/>
        </p:nvSpPr>
        <p:spPr>
          <a:xfrm>
            <a:off x="0" y="1905000"/>
            <a:ext cx="9144000" cy="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290" name="Google Shape;290;p16"/>
          <p:cNvSpPr/>
          <p:nvPr/>
        </p:nvSpPr>
        <p:spPr>
          <a:xfrm>
            <a:off x="0" y="2689225"/>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600"/>
              <a:buFont typeface="Calibri"/>
              <a:buNone/>
            </a:pPr>
            <a:r>
              <a:t/>
            </a:r>
            <a:endParaRPr b="0" i="0" sz="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95" name="Shape 295"/>
        <p:cNvGrpSpPr/>
        <p:nvPr/>
      </p:nvGrpSpPr>
      <p:grpSpPr>
        <a:xfrm>
          <a:off x="0" y="0"/>
          <a:ext cx="0" cy="0"/>
          <a:chOff x="0" y="0"/>
          <a:chExt cx="0" cy="0"/>
        </a:xfrm>
      </p:grpSpPr>
      <p:sp>
        <p:nvSpPr>
          <p:cNvPr id="296" name="Google Shape;296;p17"/>
          <p:cNvSpPr txBox="1"/>
          <p:nvPr>
            <p:ph type="title"/>
          </p:nvPr>
        </p:nvSpPr>
        <p:spPr>
          <a:xfrm>
            <a:off x="1219200" y="350838"/>
            <a:ext cx="6934200" cy="7921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3600"/>
              <a:buFont typeface="Times New Roman"/>
              <a:buNone/>
            </a:pPr>
            <a:r>
              <a:rPr lang="en-US" sz="3600">
                <a:solidFill>
                  <a:schemeClr val="dk1"/>
                </a:solidFill>
                <a:latin typeface="Times New Roman"/>
                <a:ea typeface="Times New Roman"/>
                <a:cs typeface="Times New Roman"/>
                <a:sym typeface="Times New Roman"/>
              </a:rPr>
              <a:t>Direct Solution of Linear Equations</a:t>
            </a:r>
            <a:endParaRPr sz="3600">
              <a:solidFill>
                <a:schemeClr val="dk1"/>
              </a:solidFill>
              <a:latin typeface="Times New Roman"/>
              <a:ea typeface="Times New Roman"/>
              <a:cs typeface="Times New Roman"/>
              <a:sym typeface="Times New Roman"/>
            </a:endParaRPr>
          </a:p>
        </p:txBody>
      </p:sp>
      <p:sp>
        <p:nvSpPr>
          <p:cNvPr id="297" name="Google Shape;297;p17"/>
          <p:cNvSpPr txBox="1"/>
          <p:nvPr>
            <p:ph idx="1" type="body"/>
          </p:nvPr>
        </p:nvSpPr>
        <p:spPr>
          <a:xfrm>
            <a:off x="533400" y="13716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800"/>
              <a:buFont typeface="Noto Sans Symbols"/>
              <a:buChar char="❑"/>
            </a:pPr>
            <a:r>
              <a:rPr b="1" lang="en-US" sz="1800">
                <a:solidFill>
                  <a:schemeClr val="dk1"/>
                </a:solidFill>
                <a:latin typeface="Times New Roman"/>
                <a:ea typeface="Times New Roman"/>
                <a:cs typeface="Times New Roman"/>
                <a:sym typeface="Times New Roman"/>
              </a:rPr>
              <a:t>Algorithm of Gauss-Jordan elimination Method</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a:t>
            </a:r>
            <a:endParaRPr/>
          </a:p>
          <a:p>
            <a:pPr indent="-342900" lvl="0" marL="342900" marR="0" rtl="0" algn="l">
              <a:spcBef>
                <a:spcPts val="360"/>
              </a:spcBef>
              <a:spcAft>
                <a:spcPts val="0"/>
              </a:spcAft>
              <a:buClr>
                <a:schemeClr val="dk1"/>
              </a:buClr>
              <a:buSzPts val="1800"/>
              <a:buFont typeface="Noto Sans Symbols"/>
              <a:buChar char="❑"/>
            </a:pPr>
            <a:r>
              <a:rPr b="1" lang="en-US" sz="1800">
                <a:solidFill>
                  <a:schemeClr val="dk1"/>
                </a:solidFill>
                <a:latin typeface="Times New Roman"/>
                <a:ea typeface="Times New Roman"/>
                <a:cs typeface="Times New Roman"/>
                <a:sym typeface="Times New Roman"/>
              </a:rPr>
              <a:t>Example: </a:t>
            </a:r>
            <a:r>
              <a:rPr lang="en-US" sz="1800">
                <a:solidFill>
                  <a:schemeClr val="dk1"/>
                </a:solidFill>
                <a:latin typeface="Times New Roman"/>
                <a:ea typeface="Times New Roman"/>
                <a:cs typeface="Times New Roman"/>
                <a:sym typeface="Times New Roman"/>
              </a:rPr>
              <a:t>Solve the following system of equations using Gauss-Jordan method:</a:t>
            </a:r>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2x</a:t>
            </a:r>
            <a:r>
              <a:rPr baseline="-25000" lang="en-US" sz="1800">
                <a:solidFill>
                  <a:schemeClr val="dk1"/>
                </a:solidFill>
                <a:latin typeface="Times New Roman"/>
                <a:ea typeface="Times New Roman"/>
                <a:cs typeface="Times New Roman"/>
                <a:sym typeface="Times New Roman"/>
              </a:rPr>
              <a:t>1</a:t>
            </a:r>
            <a:r>
              <a:rPr lang="en-US" sz="1800">
                <a:solidFill>
                  <a:schemeClr val="dk1"/>
                </a:solidFill>
                <a:latin typeface="Times New Roman"/>
                <a:ea typeface="Times New Roman"/>
                <a:cs typeface="Times New Roman"/>
                <a:sym typeface="Times New Roman"/>
              </a:rPr>
              <a:t> + 4x</a:t>
            </a:r>
            <a:r>
              <a:rPr baseline="-25000" lang="en-US" sz="1800">
                <a:solidFill>
                  <a:schemeClr val="dk1"/>
                </a:solidFill>
                <a:latin typeface="Times New Roman"/>
                <a:ea typeface="Times New Roman"/>
                <a:cs typeface="Times New Roman"/>
                <a:sym typeface="Times New Roman"/>
              </a:rPr>
              <a:t>2</a:t>
            </a:r>
            <a:r>
              <a:rPr lang="en-US" sz="1800">
                <a:solidFill>
                  <a:schemeClr val="dk1"/>
                </a:solidFill>
                <a:latin typeface="Times New Roman"/>
                <a:ea typeface="Times New Roman"/>
                <a:cs typeface="Times New Roman"/>
                <a:sym typeface="Times New Roman"/>
              </a:rPr>
              <a:t> - 6x</a:t>
            </a:r>
            <a:r>
              <a:rPr baseline="-25000" lang="en-US" sz="1800">
                <a:solidFill>
                  <a:schemeClr val="dk1"/>
                </a:solidFill>
                <a:latin typeface="Times New Roman"/>
                <a:ea typeface="Times New Roman"/>
                <a:cs typeface="Times New Roman"/>
                <a:sym typeface="Times New Roman"/>
              </a:rPr>
              <a:t>3</a:t>
            </a:r>
            <a:r>
              <a:rPr lang="en-US" sz="1800">
                <a:solidFill>
                  <a:schemeClr val="dk1"/>
                </a:solidFill>
                <a:latin typeface="Times New Roman"/>
                <a:ea typeface="Times New Roman"/>
                <a:cs typeface="Times New Roman"/>
                <a:sym typeface="Times New Roman"/>
              </a:rPr>
              <a:t> = -8</a:t>
            </a:r>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x</a:t>
            </a:r>
            <a:r>
              <a:rPr baseline="-25000" lang="en-US" sz="1800">
                <a:solidFill>
                  <a:schemeClr val="dk1"/>
                </a:solidFill>
                <a:latin typeface="Times New Roman"/>
                <a:ea typeface="Times New Roman"/>
                <a:cs typeface="Times New Roman"/>
                <a:sym typeface="Times New Roman"/>
              </a:rPr>
              <a:t>1</a:t>
            </a:r>
            <a:r>
              <a:rPr lang="en-US" sz="1800">
                <a:solidFill>
                  <a:schemeClr val="dk1"/>
                </a:solidFill>
                <a:latin typeface="Times New Roman"/>
                <a:ea typeface="Times New Roman"/>
                <a:cs typeface="Times New Roman"/>
                <a:sym typeface="Times New Roman"/>
              </a:rPr>
              <a:t> + 3x</a:t>
            </a:r>
            <a:r>
              <a:rPr baseline="-25000" lang="en-US" sz="1800">
                <a:solidFill>
                  <a:schemeClr val="dk1"/>
                </a:solidFill>
                <a:latin typeface="Times New Roman"/>
                <a:ea typeface="Times New Roman"/>
                <a:cs typeface="Times New Roman"/>
                <a:sym typeface="Times New Roman"/>
              </a:rPr>
              <a:t>2</a:t>
            </a:r>
            <a:r>
              <a:rPr lang="en-US" sz="1800">
                <a:solidFill>
                  <a:schemeClr val="dk1"/>
                </a:solidFill>
                <a:latin typeface="Times New Roman"/>
                <a:ea typeface="Times New Roman"/>
                <a:cs typeface="Times New Roman"/>
                <a:sym typeface="Times New Roman"/>
              </a:rPr>
              <a:t> +  x</a:t>
            </a:r>
            <a:r>
              <a:rPr baseline="-25000" lang="en-US" sz="1800">
                <a:solidFill>
                  <a:schemeClr val="dk1"/>
                </a:solidFill>
                <a:latin typeface="Times New Roman"/>
                <a:ea typeface="Times New Roman"/>
                <a:cs typeface="Times New Roman"/>
                <a:sym typeface="Times New Roman"/>
              </a:rPr>
              <a:t>3</a:t>
            </a:r>
            <a:r>
              <a:rPr lang="en-US" sz="1800">
                <a:solidFill>
                  <a:schemeClr val="dk1"/>
                </a:solidFill>
                <a:latin typeface="Times New Roman"/>
                <a:ea typeface="Times New Roman"/>
                <a:cs typeface="Times New Roman"/>
                <a:sym typeface="Times New Roman"/>
              </a:rPr>
              <a:t> = 10</a:t>
            </a:r>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2x</a:t>
            </a:r>
            <a:r>
              <a:rPr baseline="-25000" lang="en-US" sz="1800">
                <a:solidFill>
                  <a:schemeClr val="dk1"/>
                </a:solidFill>
                <a:latin typeface="Times New Roman"/>
                <a:ea typeface="Times New Roman"/>
                <a:cs typeface="Times New Roman"/>
                <a:sym typeface="Times New Roman"/>
              </a:rPr>
              <a:t>1</a:t>
            </a:r>
            <a:r>
              <a:rPr lang="en-US" sz="1800">
                <a:solidFill>
                  <a:schemeClr val="dk1"/>
                </a:solidFill>
                <a:latin typeface="Times New Roman"/>
                <a:ea typeface="Times New Roman"/>
                <a:cs typeface="Times New Roman"/>
                <a:sym typeface="Times New Roman"/>
              </a:rPr>
              <a:t> -  4x</a:t>
            </a:r>
            <a:r>
              <a:rPr baseline="-25000" lang="en-US" sz="1800">
                <a:solidFill>
                  <a:schemeClr val="dk1"/>
                </a:solidFill>
                <a:latin typeface="Times New Roman"/>
                <a:ea typeface="Times New Roman"/>
                <a:cs typeface="Times New Roman"/>
                <a:sym typeface="Times New Roman"/>
              </a:rPr>
              <a:t>2</a:t>
            </a:r>
            <a:r>
              <a:rPr lang="en-US" sz="1800">
                <a:solidFill>
                  <a:schemeClr val="dk1"/>
                </a:solidFill>
                <a:latin typeface="Times New Roman"/>
                <a:ea typeface="Times New Roman"/>
                <a:cs typeface="Times New Roman"/>
                <a:sym typeface="Times New Roman"/>
              </a:rPr>
              <a:t> - 2x</a:t>
            </a:r>
            <a:r>
              <a:rPr baseline="-25000" lang="en-US" sz="1800">
                <a:solidFill>
                  <a:schemeClr val="dk1"/>
                </a:solidFill>
                <a:latin typeface="Times New Roman"/>
                <a:ea typeface="Times New Roman"/>
                <a:cs typeface="Times New Roman"/>
                <a:sym typeface="Times New Roman"/>
              </a:rPr>
              <a:t>3</a:t>
            </a:r>
            <a:r>
              <a:rPr lang="en-US" sz="1800">
                <a:solidFill>
                  <a:schemeClr val="dk1"/>
                </a:solidFill>
                <a:latin typeface="Times New Roman"/>
                <a:ea typeface="Times New Roman"/>
                <a:cs typeface="Times New Roman"/>
                <a:sym typeface="Times New Roman"/>
              </a:rPr>
              <a:t> = -12</a:t>
            </a:r>
            <a:endParaRPr/>
          </a:p>
          <a:p>
            <a:pPr indent="-342900" lvl="0" marL="342900" marR="0" rtl="0" algn="l">
              <a:spcBef>
                <a:spcPts val="360"/>
              </a:spcBef>
              <a:spcAft>
                <a:spcPts val="0"/>
              </a:spcAft>
              <a:buClr>
                <a:schemeClr val="dk1"/>
              </a:buClr>
              <a:buSzPts val="1800"/>
              <a:buFont typeface="Arial"/>
              <a:buNone/>
            </a:pPr>
            <a:r>
              <a:rPr b="1" lang="en-US" sz="1800">
                <a:solidFill>
                  <a:schemeClr val="dk1"/>
                </a:solidFill>
                <a:latin typeface="Times New Roman"/>
                <a:ea typeface="Times New Roman"/>
                <a:cs typeface="Times New Roman"/>
                <a:sym typeface="Times New Roman"/>
              </a:rPr>
              <a:t>	Solution:</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Normalize row-1 by dividing by 2 (pivot element).</a:t>
            </a:r>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x</a:t>
            </a:r>
            <a:r>
              <a:rPr baseline="-25000" lang="en-US" sz="1800">
                <a:solidFill>
                  <a:schemeClr val="dk1"/>
                </a:solidFill>
                <a:latin typeface="Times New Roman"/>
                <a:ea typeface="Times New Roman"/>
                <a:cs typeface="Times New Roman"/>
                <a:sym typeface="Times New Roman"/>
              </a:rPr>
              <a:t>1</a:t>
            </a:r>
            <a:r>
              <a:rPr lang="en-US" sz="1800">
                <a:solidFill>
                  <a:schemeClr val="dk1"/>
                </a:solidFill>
                <a:latin typeface="Times New Roman"/>
                <a:ea typeface="Times New Roman"/>
                <a:cs typeface="Times New Roman"/>
                <a:sym typeface="Times New Roman"/>
              </a:rPr>
              <a:t>  + 2x</a:t>
            </a:r>
            <a:r>
              <a:rPr baseline="-25000" lang="en-US" sz="1800">
                <a:solidFill>
                  <a:schemeClr val="dk1"/>
                </a:solidFill>
                <a:latin typeface="Times New Roman"/>
                <a:ea typeface="Times New Roman"/>
                <a:cs typeface="Times New Roman"/>
                <a:sym typeface="Times New Roman"/>
              </a:rPr>
              <a:t>2</a:t>
            </a:r>
            <a:r>
              <a:rPr lang="en-US" sz="1800">
                <a:solidFill>
                  <a:schemeClr val="dk1"/>
                </a:solidFill>
                <a:latin typeface="Times New Roman"/>
                <a:ea typeface="Times New Roman"/>
                <a:cs typeface="Times New Roman"/>
                <a:sym typeface="Times New Roman"/>
              </a:rPr>
              <a:t> - 3x</a:t>
            </a:r>
            <a:r>
              <a:rPr baseline="-25000" lang="en-US" sz="1800">
                <a:solidFill>
                  <a:schemeClr val="dk1"/>
                </a:solidFill>
                <a:latin typeface="Times New Roman"/>
                <a:ea typeface="Times New Roman"/>
                <a:cs typeface="Times New Roman"/>
                <a:sym typeface="Times New Roman"/>
              </a:rPr>
              <a:t>3</a:t>
            </a:r>
            <a:r>
              <a:rPr lang="en-US" sz="1800">
                <a:solidFill>
                  <a:schemeClr val="dk1"/>
                </a:solidFill>
                <a:latin typeface="Times New Roman"/>
                <a:ea typeface="Times New Roman"/>
                <a:cs typeface="Times New Roman"/>
                <a:sym typeface="Times New Roman"/>
              </a:rPr>
              <a:t> = -4		</a:t>
            </a:r>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x</a:t>
            </a:r>
            <a:r>
              <a:rPr baseline="-25000" lang="en-US" sz="1800">
                <a:solidFill>
                  <a:schemeClr val="dk1"/>
                </a:solidFill>
                <a:latin typeface="Times New Roman"/>
                <a:ea typeface="Times New Roman"/>
                <a:cs typeface="Times New Roman"/>
                <a:sym typeface="Times New Roman"/>
              </a:rPr>
              <a:t>1</a:t>
            </a:r>
            <a:r>
              <a:rPr lang="en-US" sz="1800">
                <a:solidFill>
                  <a:schemeClr val="dk1"/>
                </a:solidFill>
                <a:latin typeface="Times New Roman"/>
                <a:ea typeface="Times New Roman"/>
                <a:cs typeface="Times New Roman"/>
                <a:sym typeface="Times New Roman"/>
              </a:rPr>
              <a:t> + 3x</a:t>
            </a:r>
            <a:r>
              <a:rPr baseline="-25000" lang="en-US" sz="1800">
                <a:solidFill>
                  <a:schemeClr val="dk1"/>
                </a:solidFill>
                <a:latin typeface="Times New Roman"/>
                <a:ea typeface="Times New Roman"/>
                <a:cs typeface="Times New Roman"/>
                <a:sym typeface="Times New Roman"/>
              </a:rPr>
              <a:t>2</a:t>
            </a:r>
            <a:r>
              <a:rPr lang="en-US" sz="1800">
                <a:solidFill>
                  <a:schemeClr val="dk1"/>
                </a:solidFill>
                <a:latin typeface="Times New Roman"/>
                <a:ea typeface="Times New Roman"/>
                <a:cs typeface="Times New Roman"/>
                <a:sym typeface="Times New Roman"/>
              </a:rPr>
              <a:t> +  x</a:t>
            </a:r>
            <a:r>
              <a:rPr baseline="-25000" lang="en-US" sz="1800">
                <a:solidFill>
                  <a:schemeClr val="dk1"/>
                </a:solidFill>
                <a:latin typeface="Times New Roman"/>
                <a:ea typeface="Times New Roman"/>
                <a:cs typeface="Times New Roman"/>
                <a:sym typeface="Times New Roman"/>
              </a:rPr>
              <a:t>3</a:t>
            </a:r>
            <a:r>
              <a:rPr lang="en-US" sz="1800">
                <a:solidFill>
                  <a:schemeClr val="dk1"/>
                </a:solidFill>
                <a:latin typeface="Times New Roman"/>
                <a:ea typeface="Times New Roman"/>
                <a:cs typeface="Times New Roman"/>
                <a:sym typeface="Times New Roman"/>
              </a:rPr>
              <a:t> = 10</a:t>
            </a:r>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2x</a:t>
            </a:r>
            <a:r>
              <a:rPr baseline="-25000" lang="en-US" sz="1800">
                <a:solidFill>
                  <a:schemeClr val="dk1"/>
                </a:solidFill>
                <a:latin typeface="Times New Roman"/>
                <a:ea typeface="Times New Roman"/>
                <a:cs typeface="Times New Roman"/>
                <a:sym typeface="Times New Roman"/>
              </a:rPr>
              <a:t>1</a:t>
            </a:r>
            <a:r>
              <a:rPr lang="en-US" sz="1800">
                <a:solidFill>
                  <a:schemeClr val="dk1"/>
                </a:solidFill>
                <a:latin typeface="Times New Roman"/>
                <a:ea typeface="Times New Roman"/>
                <a:cs typeface="Times New Roman"/>
                <a:sym typeface="Times New Roman"/>
              </a:rPr>
              <a:t> -  4x</a:t>
            </a:r>
            <a:r>
              <a:rPr baseline="-25000" lang="en-US" sz="1800">
                <a:solidFill>
                  <a:schemeClr val="dk1"/>
                </a:solidFill>
                <a:latin typeface="Times New Roman"/>
                <a:ea typeface="Times New Roman"/>
                <a:cs typeface="Times New Roman"/>
                <a:sym typeface="Times New Roman"/>
              </a:rPr>
              <a:t>2</a:t>
            </a:r>
            <a:r>
              <a:rPr lang="en-US" sz="1800">
                <a:solidFill>
                  <a:schemeClr val="dk1"/>
                </a:solidFill>
                <a:latin typeface="Times New Roman"/>
                <a:ea typeface="Times New Roman"/>
                <a:cs typeface="Times New Roman"/>
                <a:sym typeface="Times New Roman"/>
              </a:rPr>
              <a:t> - 2x</a:t>
            </a:r>
            <a:r>
              <a:rPr baseline="-25000" lang="en-US" sz="1800">
                <a:solidFill>
                  <a:schemeClr val="dk1"/>
                </a:solidFill>
                <a:latin typeface="Times New Roman"/>
                <a:ea typeface="Times New Roman"/>
                <a:cs typeface="Times New Roman"/>
                <a:sym typeface="Times New Roman"/>
              </a:rPr>
              <a:t>3</a:t>
            </a:r>
            <a:r>
              <a:rPr lang="en-US" sz="1800">
                <a:solidFill>
                  <a:schemeClr val="dk1"/>
                </a:solidFill>
                <a:latin typeface="Times New Roman"/>
                <a:ea typeface="Times New Roman"/>
                <a:cs typeface="Times New Roman"/>
                <a:sym typeface="Times New Roman"/>
              </a:rPr>
              <a:t> = -12</a:t>
            </a:r>
            <a:endParaRPr/>
          </a:p>
          <a:p>
            <a:pPr indent="-342900" lvl="0" marL="342900" marR="0" rtl="0" algn="l">
              <a:spcBef>
                <a:spcPts val="36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p:txBody>
      </p:sp>
      <p:sp>
        <p:nvSpPr>
          <p:cNvPr id="298" name="Google Shape;298;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00B050"/>
                </a:solidFill>
              </a:rPr>
              <a:t>3/18/2020</a:t>
            </a:r>
            <a:endParaRPr>
              <a:solidFill>
                <a:srgbClr val="00B050"/>
              </a:solidFill>
            </a:endParaRPr>
          </a:p>
        </p:txBody>
      </p:sp>
      <p:sp>
        <p:nvSpPr>
          <p:cNvPr id="299" name="Google Shape;299;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B050"/>
                </a:solidFill>
              </a:rPr>
              <a:t>‹#›</a:t>
            </a:fld>
            <a:endParaRPr>
              <a:solidFill>
                <a:srgbClr val="00B050"/>
              </a:solidFill>
            </a:endParaRPr>
          </a:p>
        </p:txBody>
      </p:sp>
      <p:sp>
        <p:nvSpPr>
          <p:cNvPr id="300" name="Google Shape;300;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00B050"/>
                </a:solidFill>
              </a:rPr>
              <a:t>Md. Golam Moazzam, Dept. of CSE, JU</a:t>
            </a:r>
            <a:endParaRPr>
              <a:solidFill>
                <a:srgbClr val="00B050"/>
              </a:solidFill>
            </a:endParaRPr>
          </a:p>
        </p:txBody>
      </p:sp>
      <p:pic>
        <p:nvPicPr>
          <p:cNvPr descr="JU Mon eps.tif" id="301" name="Google Shape;301;p17"/>
          <p:cNvPicPr preferRelativeResize="0"/>
          <p:nvPr/>
        </p:nvPicPr>
        <p:blipFill rotWithShape="1">
          <a:blip r:embed="rId3">
            <a:alphaModFix/>
          </a:blip>
          <a:srcRect b="0" l="0" r="0" t="0"/>
          <a:stretch/>
        </p:blipFill>
        <p:spPr>
          <a:xfrm>
            <a:off x="182880" y="137162"/>
            <a:ext cx="800213" cy="990598"/>
          </a:xfrm>
          <a:prstGeom prst="rect">
            <a:avLst/>
          </a:prstGeom>
          <a:noFill/>
          <a:ln>
            <a:noFill/>
          </a:ln>
        </p:spPr>
      </p:pic>
      <p:cxnSp>
        <p:nvCxnSpPr>
          <p:cNvPr id="302" name="Google Shape;302;p17"/>
          <p:cNvCxnSpPr/>
          <p:nvPr/>
        </p:nvCxnSpPr>
        <p:spPr>
          <a:xfrm>
            <a:off x="1143000" y="1143000"/>
            <a:ext cx="7010400" cy="0"/>
          </a:xfrm>
          <a:prstGeom prst="straightConnector1">
            <a:avLst/>
          </a:prstGeom>
          <a:noFill/>
          <a:ln cap="flat" cmpd="sng" w="9525">
            <a:solidFill>
              <a:srgbClr val="4A7DBA"/>
            </a:solidFill>
            <a:prstDash val="solid"/>
            <a:round/>
            <a:headEnd len="sm" w="sm" type="none"/>
            <a:tailEnd len="sm" w="sm" type="none"/>
          </a:ln>
        </p:spPr>
      </p:cxnSp>
      <p:sp>
        <p:nvSpPr>
          <p:cNvPr id="303" name="Google Shape;303;p17"/>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304" name="Google Shape;304;p17"/>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5" name="Google Shape;305;p17"/>
          <p:cNvSpPr/>
          <p:nvPr/>
        </p:nvSpPr>
        <p:spPr>
          <a:xfrm>
            <a:off x="0" y="1165225"/>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306" name="Google Shape;306;p17"/>
          <p:cNvSpPr/>
          <p:nvPr/>
        </p:nvSpPr>
        <p:spPr>
          <a:xfrm>
            <a:off x="0" y="1165225"/>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307" name="Google Shape;307;p17"/>
          <p:cNvSpPr/>
          <p:nvPr/>
        </p:nvSpPr>
        <p:spPr>
          <a:xfrm>
            <a:off x="0" y="190500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8" name="Google Shape;308;p17"/>
          <p:cNvSpPr/>
          <p:nvPr/>
        </p:nvSpPr>
        <p:spPr>
          <a:xfrm>
            <a:off x="0" y="1905000"/>
            <a:ext cx="9144000" cy="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309" name="Google Shape;309;p17"/>
          <p:cNvSpPr/>
          <p:nvPr/>
        </p:nvSpPr>
        <p:spPr>
          <a:xfrm>
            <a:off x="0" y="2689225"/>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600"/>
              <a:buFont typeface="Calibri"/>
              <a:buNone/>
            </a:pPr>
            <a:r>
              <a:t/>
            </a:r>
            <a:endParaRPr b="0" i="0" sz="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14" name="Shape 314"/>
        <p:cNvGrpSpPr/>
        <p:nvPr/>
      </p:nvGrpSpPr>
      <p:grpSpPr>
        <a:xfrm>
          <a:off x="0" y="0"/>
          <a:ext cx="0" cy="0"/>
          <a:chOff x="0" y="0"/>
          <a:chExt cx="0" cy="0"/>
        </a:xfrm>
      </p:grpSpPr>
      <p:sp>
        <p:nvSpPr>
          <p:cNvPr id="315" name="Google Shape;315;p18"/>
          <p:cNvSpPr txBox="1"/>
          <p:nvPr>
            <p:ph type="title"/>
          </p:nvPr>
        </p:nvSpPr>
        <p:spPr>
          <a:xfrm>
            <a:off x="1219200" y="350838"/>
            <a:ext cx="6934200" cy="7921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3600"/>
              <a:buFont typeface="Times New Roman"/>
              <a:buNone/>
            </a:pPr>
            <a:r>
              <a:rPr lang="en-US" sz="3600">
                <a:solidFill>
                  <a:schemeClr val="dk1"/>
                </a:solidFill>
                <a:latin typeface="Times New Roman"/>
                <a:ea typeface="Times New Roman"/>
                <a:cs typeface="Times New Roman"/>
                <a:sym typeface="Times New Roman"/>
              </a:rPr>
              <a:t>Direct Solution of Linear Equations</a:t>
            </a:r>
            <a:endParaRPr sz="3600">
              <a:solidFill>
                <a:schemeClr val="dk1"/>
              </a:solidFill>
              <a:latin typeface="Times New Roman"/>
              <a:ea typeface="Times New Roman"/>
              <a:cs typeface="Times New Roman"/>
              <a:sym typeface="Times New Roman"/>
            </a:endParaRPr>
          </a:p>
        </p:txBody>
      </p:sp>
      <p:sp>
        <p:nvSpPr>
          <p:cNvPr id="316" name="Google Shape;316;p18"/>
          <p:cNvSpPr txBox="1"/>
          <p:nvPr>
            <p:ph idx="1" type="body"/>
          </p:nvPr>
        </p:nvSpPr>
        <p:spPr>
          <a:xfrm>
            <a:off x="533400" y="13716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800"/>
              <a:buFont typeface="Noto Sans Symbols"/>
              <a:buChar char="❑"/>
            </a:pPr>
            <a:r>
              <a:rPr b="1" lang="en-US" sz="1800">
                <a:solidFill>
                  <a:schemeClr val="dk1"/>
                </a:solidFill>
                <a:latin typeface="Times New Roman"/>
                <a:ea typeface="Times New Roman"/>
                <a:cs typeface="Times New Roman"/>
                <a:sym typeface="Times New Roman"/>
              </a:rPr>
              <a:t>Example: </a:t>
            </a:r>
            <a:r>
              <a:rPr lang="en-US" sz="1800">
                <a:solidFill>
                  <a:schemeClr val="dk1"/>
                </a:solidFill>
                <a:latin typeface="Times New Roman"/>
                <a:ea typeface="Times New Roman"/>
                <a:cs typeface="Times New Roman"/>
                <a:sym typeface="Times New Roman"/>
              </a:rPr>
              <a:t>Solve the following system of equations using Gauss-Jordan method:</a:t>
            </a:r>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2x</a:t>
            </a:r>
            <a:r>
              <a:rPr baseline="-25000" lang="en-US" sz="1800">
                <a:solidFill>
                  <a:schemeClr val="dk1"/>
                </a:solidFill>
                <a:latin typeface="Times New Roman"/>
                <a:ea typeface="Times New Roman"/>
                <a:cs typeface="Times New Roman"/>
                <a:sym typeface="Times New Roman"/>
              </a:rPr>
              <a:t>1</a:t>
            </a:r>
            <a:r>
              <a:rPr lang="en-US" sz="1800">
                <a:solidFill>
                  <a:schemeClr val="dk1"/>
                </a:solidFill>
                <a:latin typeface="Times New Roman"/>
                <a:ea typeface="Times New Roman"/>
                <a:cs typeface="Times New Roman"/>
                <a:sym typeface="Times New Roman"/>
              </a:rPr>
              <a:t> + 4x</a:t>
            </a:r>
            <a:r>
              <a:rPr baseline="-25000" lang="en-US" sz="1800">
                <a:solidFill>
                  <a:schemeClr val="dk1"/>
                </a:solidFill>
                <a:latin typeface="Times New Roman"/>
                <a:ea typeface="Times New Roman"/>
                <a:cs typeface="Times New Roman"/>
                <a:sym typeface="Times New Roman"/>
              </a:rPr>
              <a:t>2</a:t>
            </a:r>
            <a:r>
              <a:rPr lang="en-US" sz="1800">
                <a:solidFill>
                  <a:schemeClr val="dk1"/>
                </a:solidFill>
                <a:latin typeface="Times New Roman"/>
                <a:ea typeface="Times New Roman"/>
                <a:cs typeface="Times New Roman"/>
                <a:sym typeface="Times New Roman"/>
              </a:rPr>
              <a:t> - 6x</a:t>
            </a:r>
            <a:r>
              <a:rPr baseline="-25000" lang="en-US" sz="1800">
                <a:solidFill>
                  <a:schemeClr val="dk1"/>
                </a:solidFill>
                <a:latin typeface="Times New Roman"/>
                <a:ea typeface="Times New Roman"/>
                <a:cs typeface="Times New Roman"/>
                <a:sym typeface="Times New Roman"/>
              </a:rPr>
              <a:t>3</a:t>
            </a:r>
            <a:r>
              <a:rPr lang="en-US" sz="1800">
                <a:solidFill>
                  <a:schemeClr val="dk1"/>
                </a:solidFill>
                <a:latin typeface="Times New Roman"/>
                <a:ea typeface="Times New Roman"/>
                <a:cs typeface="Times New Roman"/>
                <a:sym typeface="Times New Roman"/>
              </a:rPr>
              <a:t> = -8</a:t>
            </a:r>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x</a:t>
            </a:r>
            <a:r>
              <a:rPr baseline="-25000" lang="en-US" sz="1800">
                <a:solidFill>
                  <a:schemeClr val="dk1"/>
                </a:solidFill>
                <a:latin typeface="Times New Roman"/>
                <a:ea typeface="Times New Roman"/>
                <a:cs typeface="Times New Roman"/>
                <a:sym typeface="Times New Roman"/>
              </a:rPr>
              <a:t>1</a:t>
            </a:r>
            <a:r>
              <a:rPr lang="en-US" sz="1800">
                <a:solidFill>
                  <a:schemeClr val="dk1"/>
                </a:solidFill>
                <a:latin typeface="Times New Roman"/>
                <a:ea typeface="Times New Roman"/>
                <a:cs typeface="Times New Roman"/>
                <a:sym typeface="Times New Roman"/>
              </a:rPr>
              <a:t> + 3x</a:t>
            </a:r>
            <a:r>
              <a:rPr baseline="-25000" lang="en-US" sz="1800">
                <a:solidFill>
                  <a:schemeClr val="dk1"/>
                </a:solidFill>
                <a:latin typeface="Times New Roman"/>
                <a:ea typeface="Times New Roman"/>
                <a:cs typeface="Times New Roman"/>
                <a:sym typeface="Times New Roman"/>
              </a:rPr>
              <a:t>2</a:t>
            </a:r>
            <a:r>
              <a:rPr lang="en-US" sz="1800">
                <a:solidFill>
                  <a:schemeClr val="dk1"/>
                </a:solidFill>
                <a:latin typeface="Times New Roman"/>
                <a:ea typeface="Times New Roman"/>
                <a:cs typeface="Times New Roman"/>
                <a:sym typeface="Times New Roman"/>
              </a:rPr>
              <a:t> +  x</a:t>
            </a:r>
            <a:r>
              <a:rPr baseline="-25000" lang="en-US" sz="1800">
                <a:solidFill>
                  <a:schemeClr val="dk1"/>
                </a:solidFill>
                <a:latin typeface="Times New Roman"/>
                <a:ea typeface="Times New Roman"/>
                <a:cs typeface="Times New Roman"/>
                <a:sym typeface="Times New Roman"/>
              </a:rPr>
              <a:t>3</a:t>
            </a:r>
            <a:r>
              <a:rPr lang="en-US" sz="1800">
                <a:solidFill>
                  <a:schemeClr val="dk1"/>
                </a:solidFill>
                <a:latin typeface="Times New Roman"/>
                <a:ea typeface="Times New Roman"/>
                <a:cs typeface="Times New Roman"/>
                <a:sym typeface="Times New Roman"/>
              </a:rPr>
              <a:t> = 10</a:t>
            </a:r>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2x</a:t>
            </a:r>
            <a:r>
              <a:rPr baseline="-25000" lang="en-US" sz="1800">
                <a:solidFill>
                  <a:schemeClr val="dk1"/>
                </a:solidFill>
                <a:latin typeface="Times New Roman"/>
                <a:ea typeface="Times New Roman"/>
                <a:cs typeface="Times New Roman"/>
                <a:sym typeface="Times New Roman"/>
              </a:rPr>
              <a:t>1</a:t>
            </a:r>
            <a:r>
              <a:rPr lang="en-US" sz="1800">
                <a:solidFill>
                  <a:schemeClr val="dk1"/>
                </a:solidFill>
                <a:latin typeface="Times New Roman"/>
                <a:ea typeface="Times New Roman"/>
                <a:cs typeface="Times New Roman"/>
                <a:sym typeface="Times New Roman"/>
              </a:rPr>
              <a:t> -  4x</a:t>
            </a:r>
            <a:r>
              <a:rPr baseline="-25000" lang="en-US" sz="1800">
                <a:solidFill>
                  <a:schemeClr val="dk1"/>
                </a:solidFill>
                <a:latin typeface="Times New Roman"/>
                <a:ea typeface="Times New Roman"/>
                <a:cs typeface="Times New Roman"/>
                <a:sym typeface="Times New Roman"/>
              </a:rPr>
              <a:t>2</a:t>
            </a:r>
            <a:r>
              <a:rPr lang="en-US" sz="1800">
                <a:solidFill>
                  <a:schemeClr val="dk1"/>
                </a:solidFill>
                <a:latin typeface="Times New Roman"/>
                <a:ea typeface="Times New Roman"/>
                <a:cs typeface="Times New Roman"/>
                <a:sym typeface="Times New Roman"/>
              </a:rPr>
              <a:t> - 2x</a:t>
            </a:r>
            <a:r>
              <a:rPr baseline="-25000" lang="en-US" sz="1800">
                <a:solidFill>
                  <a:schemeClr val="dk1"/>
                </a:solidFill>
                <a:latin typeface="Times New Roman"/>
                <a:ea typeface="Times New Roman"/>
                <a:cs typeface="Times New Roman"/>
                <a:sym typeface="Times New Roman"/>
              </a:rPr>
              <a:t>3</a:t>
            </a:r>
            <a:r>
              <a:rPr lang="en-US" sz="1800">
                <a:solidFill>
                  <a:schemeClr val="dk1"/>
                </a:solidFill>
                <a:latin typeface="Times New Roman"/>
                <a:ea typeface="Times New Roman"/>
                <a:cs typeface="Times New Roman"/>
                <a:sym typeface="Times New Roman"/>
              </a:rPr>
              <a:t> = -12</a:t>
            </a:r>
            <a:endParaRPr/>
          </a:p>
          <a:p>
            <a:pPr indent="-342900" lvl="0" marL="342900" marR="0" rtl="0" algn="l">
              <a:spcBef>
                <a:spcPts val="360"/>
              </a:spcBef>
              <a:spcAft>
                <a:spcPts val="0"/>
              </a:spcAft>
              <a:buClr>
                <a:schemeClr val="dk1"/>
              </a:buClr>
              <a:buSzPts val="1800"/>
              <a:buFont typeface="Arial"/>
              <a:buNone/>
            </a:pPr>
            <a:r>
              <a:rPr b="1" lang="en-US" sz="1800">
                <a:solidFill>
                  <a:schemeClr val="dk1"/>
                </a:solidFill>
                <a:latin typeface="Times New Roman"/>
                <a:ea typeface="Times New Roman"/>
                <a:cs typeface="Times New Roman"/>
                <a:sym typeface="Times New Roman"/>
              </a:rPr>
              <a:t>	Solution:</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Perform R</a:t>
            </a:r>
            <a:r>
              <a:rPr baseline="-25000" lang="en-US" sz="1800">
                <a:solidFill>
                  <a:schemeClr val="dk1"/>
                </a:solidFill>
                <a:latin typeface="Times New Roman"/>
                <a:ea typeface="Times New Roman"/>
                <a:cs typeface="Times New Roman"/>
                <a:sym typeface="Times New Roman"/>
              </a:rPr>
              <a:t>2</a:t>
            </a:r>
            <a:r>
              <a:rPr lang="en-US" sz="1800">
                <a:solidFill>
                  <a:schemeClr val="dk1"/>
                </a:solidFill>
                <a:latin typeface="Times New Roman"/>
                <a:ea typeface="Times New Roman"/>
                <a:cs typeface="Times New Roman"/>
                <a:sym typeface="Times New Roman"/>
              </a:rPr>
              <a:t> = R</a:t>
            </a:r>
            <a:r>
              <a:rPr baseline="-25000" lang="en-US" sz="1800">
                <a:solidFill>
                  <a:schemeClr val="dk1"/>
                </a:solidFill>
                <a:latin typeface="Times New Roman"/>
                <a:ea typeface="Times New Roman"/>
                <a:cs typeface="Times New Roman"/>
                <a:sym typeface="Times New Roman"/>
              </a:rPr>
              <a:t>2</a:t>
            </a:r>
            <a:r>
              <a:rPr lang="en-US" sz="1800">
                <a:solidFill>
                  <a:schemeClr val="dk1"/>
                </a:solidFill>
                <a:latin typeface="Times New Roman"/>
                <a:ea typeface="Times New Roman"/>
                <a:cs typeface="Times New Roman"/>
                <a:sym typeface="Times New Roman"/>
              </a:rPr>
              <a:t> - R</a:t>
            </a:r>
            <a:r>
              <a:rPr baseline="-25000" lang="en-US" sz="1800">
                <a:solidFill>
                  <a:schemeClr val="dk1"/>
                </a:solidFill>
                <a:latin typeface="Times New Roman"/>
                <a:ea typeface="Times New Roman"/>
                <a:cs typeface="Times New Roman"/>
                <a:sym typeface="Times New Roman"/>
              </a:rPr>
              <a:t>1</a:t>
            </a:r>
            <a:r>
              <a:rPr lang="en-US" sz="1800">
                <a:solidFill>
                  <a:schemeClr val="dk1"/>
                </a:solidFill>
                <a:latin typeface="Times New Roman"/>
                <a:ea typeface="Times New Roman"/>
                <a:cs typeface="Times New Roman"/>
                <a:sym typeface="Times New Roman"/>
              </a:rPr>
              <a:t> and R</a:t>
            </a:r>
            <a:r>
              <a:rPr baseline="-25000" lang="en-US" sz="1800">
                <a:solidFill>
                  <a:schemeClr val="dk1"/>
                </a:solidFill>
                <a:latin typeface="Times New Roman"/>
                <a:ea typeface="Times New Roman"/>
                <a:cs typeface="Times New Roman"/>
                <a:sym typeface="Times New Roman"/>
              </a:rPr>
              <a:t>3</a:t>
            </a:r>
            <a:r>
              <a:rPr lang="en-US" sz="1800">
                <a:solidFill>
                  <a:schemeClr val="dk1"/>
                </a:solidFill>
                <a:latin typeface="Times New Roman"/>
                <a:ea typeface="Times New Roman"/>
                <a:cs typeface="Times New Roman"/>
                <a:sym typeface="Times New Roman"/>
              </a:rPr>
              <a:t> = R</a:t>
            </a:r>
            <a:r>
              <a:rPr baseline="-25000" lang="en-US" sz="1800">
                <a:solidFill>
                  <a:schemeClr val="dk1"/>
                </a:solidFill>
                <a:latin typeface="Times New Roman"/>
                <a:ea typeface="Times New Roman"/>
                <a:cs typeface="Times New Roman"/>
                <a:sym typeface="Times New Roman"/>
              </a:rPr>
              <a:t>3</a:t>
            </a:r>
            <a:r>
              <a:rPr lang="en-US" sz="1800">
                <a:solidFill>
                  <a:schemeClr val="dk1"/>
                </a:solidFill>
                <a:latin typeface="Times New Roman"/>
                <a:ea typeface="Times New Roman"/>
                <a:cs typeface="Times New Roman"/>
                <a:sym typeface="Times New Roman"/>
              </a:rPr>
              <a:t> - 2R</a:t>
            </a:r>
            <a:r>
              <a:rPr baseline="-25000" lang="en-US" sz="1800">
                <a:solidFill>
                  <a:schemeClr val="dk1"/>
                </a:solidFill>
                <a:latin typeface="Times New Roman"/>
                <a:ea typeface="Times New Roman"/>
                <a:cs typeface="Times New Roman"/>
                <a:sym typeface="Times New Roman"/>
              </a:rPr>
              <a:t>1</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x</a:t>
            </a:r>
            <a:r>
              <a:rPr baseline="-25000" lang="en-US" sz="1800">
                <a:solidFill>
                  <a:schemeClr val="dk1"/>
                </a:solidFill>
                <a:latin typeface="Times New Roman"/>
                <a:ea typeface="Times New Roman"/>
                <a:cs typeface="Times New Roman"/>
                <a:sym typeface="Times New Roman"/>
              </a:rPr>
              <a:t>1</a:t>
            </a:r>
            <a:r>
              <a:rPr lang="en-US" sz="1800">
                <a:solidFill>
                  <a:schemeClr val="dk1"/>
                </a:solidFill>
                <a:latin typeface="Times New Roman"/>
                <a:ea typeface="Times New Roman"/>
                <a:cs typeface="Times New Roman"/>
                <a:sym typeface="Times New Roman"/>
              </a:rPr>
              <a:t> + 2x</a:t>
            </a:r>
            <a:r>
              <a:rPr baseline="-25000" lang="en-US" sz="1800">
                <a:solidFill>
                  <a:schemeClr val="dk1"/>
                </a:solidFill>
                <a:latin typeface="Times New Roman"/>
                <a:ea typeface="Times New Roman"/>
                <a:cs typeface="Times New Roman"/>
                <a:sym typeface="Times New Roman"/>
              </a:rPr>
              <a:t>2</a:t>
            </a:r>
            <a:r>
              <a:rPr lang="en-US" sz="1800">
                <a:solidFill>
                  <a:schemeClr val="dk1"/>
                </a:solidFill>
                <a:latin typeface="Times New Roman"/>
                <a:ea typeface="Times New Roman"/>
                <a:cs typeface="Times New Roman"/>
                <a:sym typeface="Times New Roman"/>
              </a:rPr>
              <a:t> - 3x</a:t>
            </a:r>
            <a:r>
              <a:rPr baseline="-25000" lang="en-US" sz="1800">
                <a:solidFill>
                  <a:schemeClr val="dk1"/>
                </a:solidFill>
                <a:latin typeface="Times New Roman"/>
                <a:ea typeface="Times New Roman"/>
                <a:cs typeface="Times New Roman"/>
                <a:sym typeface="Times New Roman"/>
              </a:rPr>
              <a:t>3</a:t>
            </a:r>
            <a:r>
              <a:rPr lang="en-US" sz="1800">
                <a:solidFill>
                  <a:schemeClr val="dk1"/>
                </a:solidFill>
                <a:latin typeface="Times New Roman"/>
                <a:ea typeface="Times New Roman"/>
                <a:cs typeface="Times New Roman"/>
                <a:sym typeface="Times New Roman"/>
              </a:rPr>
              <a:t>  = -4		</a:t>
            </a:r>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0  +   x</a:t>
            </a:r>
            <a:r>
              <a:rPr baseline="-25000" lang="en-US" sz="1800">
                <a:solidFill>
                  <a:schemeClr val="dk1"/>
                </a:solidFill>
                <a:latin typeface="Times New Roman"/>
                <a:ea typeface="Times New Roman"/>
                <a:cs typeface="Times New Roman"/>
                <a:sym typeface="Times New Roman"/>
              </a:rPr>
              <a:t>2</a:t>
            </a:r>
            <a:r>
              <a:rPr lang="en-US" sz="1800">
                <a:solidFill>
                  <a:schemeClr val="dk1"/>
                </a:solidFill>
                <a:latin typeface="Times New Roman"/>
                <a:ea typeface="Times New Roman"/>
                <a:cs typeface="Times New Roman"/>
                <a:sym typeface="Times New Roman"/>
              </a:rPr>
              <a:t> + 4x</a:t>
            </a:r>
            <a:r>
              <a:rPr baseline="-25000" lang="en-US" sz="1800">
                <a:solidFill>
                  <a:schemeClr val="dk1"/>
                </a:solidFill>
                <a:latin typeface="Times New Roman"/>
                <a:ea typeface="Times New Roman"/>
                <a:cs typeface="Times New Roman"/>
                <a:sym typeface="Times New Roman"/>
              </a:rPr>
              <a:t>3</a:t>
            </a:r>
            <a:r>
              <a:rPr lang="en-US" sz="1800">
                <a:solidFill>
                  <a:schemeClr val="dk1"/>
                </a:solidFill>
                <a:latin typeface="Times New Roman"/>
                <a:ea typeface="Times New Roman"/>
                <a:cs typeface="Times New Roman"/>
                <a:sym typeface="Times New Roman"/>
              </a:rPr>
              <a:t> = 14</a:t>
            </a:r>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0  -  8x</a:t>
            </a:r>
            <a:r>
              <a:rPr baseline="-25000" lang="en-US" sz="1800">
                <a:solidFill>
                  <a:schemeClr val="dk1"/>
                </a:solidFill>
                <a:latin typeface="Times New Roman"/>
                <a:ea typeface="Times New Roman"/>
                <a:cs typeface="Times New Roman"/>
                <a:sym typeface="Times New Roman"/>
              </a:rPr>
              <a:t>2</a:t>
            </a:r>
            <a:r>
              <a:rPr lang="en-US" sz="1800">
                <a:solidFill>
                  <a:schemeClr val="dk1"/>
                </a:solidFill>
                <a:latin typeface="Times New Roman"/>
                <a:ea typeface="Times New Roman"/>
                <a:cs typeface="Times New Roman"/>
                <a:sym typeface="Times New Roman"/>
              </a:rPr>
              <a:t> + 4x</a:t>
            </a:r>
            <a:r>
              <a:rPr baseline="-25000" lang="en-US" sz="1800">
                <a:solidFill>
                  <a:schemeClr val="dk1"/>
                </a:solidFill>
                <a:latin typeface="Times New Roman"/>
                <a:ea typeface="Times New Roman"/>
                <a:cs typeface="Times New Roman"/>
                <a:sym typeface="Times New Roman"/>
              </a:rPr>
              <a:t>3</a:t>
            </a:r>
            <a:r>
              <a:rPr lang="en-US" sz="1800">
                <a:solidFill>
                  <a:schemeClr val="dk1"/>
                </a:solidFill>
                <a:latin typeface="Times New Roman"/>
                <a:ea typeface="Times New Roman"/>
                <a:cs typeface="Times New Roman"/>
                <a:sym typeface="Times New Roman"/>
              </a:rPr>
              <a:t> = -4</a:t>
            </a:r>
            <a:endParaRPr/>
          </a:p>
          <a:p>
            <a:pPr indent="-342900" lvl="0" marL="342900" marR="0" rtl="0" algn="l">
              <a:spcBef>
                <a:spcPts val="36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Normalize row-2 (it is already in normalized form).</a:t>
            </a:r>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Perform R</a:t>
            </a:r>
            <a:r>
              <a:rPr baseline="-25000" lang="en-US" sz="1800">
                <a:solidFill>
                  <a:schemeClr val="dk1"/>
                </a:solidFill>
                <a:latin typeface="Times New Roman"/>
                <a:ea typeface="Times New Roman"/>
                <a:cs typeface="Times New Roman"/>
                <a:sym typeface="Times New Roman"/>
              </a:rPr>
              <a:t>1</a:t>
            </a:r>
            <a:r>
              <a:rPr lang="en-US" sz="1800">
                <a:solidFill>
                  <a:schemeClr val="dk1"/>
                </a:solidFill>
                <a:latin typeface="Times New Roman"/>
                <a:ea typeface="Times New Roman"/>
                <a:cs typeface="Times New Roman"/>
                <a:sym typeface="Times New Roman"/>
              </a:rPr>
              <a:t> = R</a:t>
            </a:r>
            <a:r>
              <a:rPr baseline="-25000" lang="en-US" sz="1800">
                <a:solidFill>
                  <a:schemeClr val="dk1"/>
                </a:solidFill>
                <a:latin typeface="Times New Roman"/>
                <a:ea typeface="Times New Roman"/>
                <a:cs typeface="Times New Roman"/>
                <a:sym typeface="Times New Roman"/>
              </a:rPr>
              <a:t>1</a:t>
            </a:r>
            <a:r>
              <a:rPr lang="en-US" sz="1800">
                <a:solidFill>
                  <a:schemeClr val="dk1"/>
                </a:solidFill>
                <a:latin typeface="Times New Roman"/>
                <a:ea typeface="Times New Roman"/>
                <a:cs typeface="Times New Roman"/>
                <a:sym typeface="Times New Roman"/>
              </a:rPr>
              <a:t> – 2R</a:t>
            </a:r>
            <a:r>
              <a:rPr baseline="-25000" lang="en-US" sz="1800">
                <a:solidFill>
                  <a:schemeClr val="dk1"/>
                </a:solidFill>
                <a:latin typeface="Times New Roman"/>
                <a:ea typeface="Times New Roman"/>
                <a:cs typeface="Times New Roman"/>
                <a:sym typeface="Times New Roman"/>
              </a:rPr>
              <a:t>2</a:t>
            </a:r>
            <a:r>
              <a:rPr lang="en-US" sz="1800">
                <a:solidFill>
                  <a:schemeClr val="dk1"/>
                </a:solidFill>
                <a:latin typeface="Times New Roman"/>
                <a:ea typeface="Times New Roman"/>
                <a:cs typeface="Times New Roman"/>
                <a:sym typeface="Times New Roman"/>
              </a:rPr>
              <a:t> and R</a:t>
            </a:r>
            <a:r>
              <a:rPr baseline="-25000" lang="en-US" sz="1800">
                <a:solidFill>
                  <a:schemeClr val="dk1"/>
                </a:solidFill>
                <a:latin typeface="Times New Roman"/>
                <a:ea typeface="Times New Roman"/>
                <a:cs typeface="Times New Roman"/>
                <a:sym typeface="Times New Roman"/>
              </a:rPr>
              <a:t>3</a:t>
            </a:r>
            <a:r>
              <a:rPr lang="en-US" sz="1800">
                <a:solidFill>
                  <a:schemeClr val="dk1"/>
                </a:solidFill>
                <a:latin typeface="Times New Roman"/>
                <a:ea typeface="Times New Roman"/>
                <a:cs typeface="Times New Roman"/>
                <a:sym typeface="Times New Roman"/>
              </a:rPr>
              <a:t> = R</a:t>
            </a:r>
            <a:r>
              <a:rPr baseline="-25000" lang="en-US" sz="1800">
                <a:solidFill>
                  <a:schemeClr val="dk1"/>
                </a:solidFill>
                <a:latin typeface="Times New Roman"/>
                <a:ea typeface="Times New Roman"/>
                <a:cs typeface="Times New Roman"/>
                <a:sym typeface="Times New Roman"/>
              </a:rPr>
              <a:t>3</a:t>
            </a:r>
            <a:r>
              <a:rPr lang="en-US" sz="1800">
                <a:solidFill>
                  <a:schemeClr val="dk1"/>
                </a:solidFill>
                <a:latin typeface="Times New Roman"/>
                <a:ea typeface="Times New Roman"/>
                <a:cs typeface="Times New Roman"/>
                <a:sym typeface="Times New Roman"/>
              </a:rPr>
              <a:t> + 8R</a:t>
            </a:r>
            <a:r>
              <a:rPr baseline="-25000" lang="en-US" sz="1800">
                <a:solidFill>
                  <a:schemeClr val="dk1"/>
                </a:solidFill>
                <a:latin typeface="Times New Roman"/>
                <a:ea typeface="Times New Roman"/>
                <a:cs typeface="Times New Roman"/>
                <a:sym typeface="Times New Roman"/>
              </a:rPr>
              <a:t>2</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x</a:t>
            </a:r>
            <a:r>
              <a:rPr baseline="-25000" lang="en-US" sz="1800">
                <a:solidFill>
                  <a:schemeClr val="dk1"/>
                </a:solidFill>
                <a:latin typeface="Times New Roman"/>
                <a:ea typeface="Times New Roman"/>
                <a:cs typeface="Times New Roman"/>
                <a:sym typeface="Times New Roman"/>
              </a:rPr>
              <a:t>1</a:t>
            </a:r>
            <a:r>
              <a:rPr lang="en-US" sz="1800">
                <a:solidFill>
                  <a:schemeClr val="dk1"/>
                </a:solidFill>
                <a:latin typeface="Times New Roman"/>
                <a:ea typeface="Times New Roman"/>
                <a:cs typeface="Times New Roman"/>
                <a:sym typeface="Times New Roman"/>
              </a:rPr>
              <a:t> + 0  -  11x</a:t>
            </a:r>
            <a:r>
              <a:rPr baseline="-25000" lang="en-US" sz="1800">
                <a:solidFill>
                  <a:schemeClr val="dk1"/>
                </a:solidFill>
                <a:latin typeface="Times New Roman"/>
                <a:ea typeface="Times New Roman"/>
                <a:cs typeface="Times New Roman"/>
                <a:sym typeface="Times New Roman"/>
              </a:rPr>
              <a:t>3</a:t>
            </a:r>
            <a:r>
              <a:rPr lang="en-US" sz="1800">
                <a:solidFill>
                  <a:schemeClr val="dk1"/>
                </a:solidFill>
                <a:latin typeface="Times New Roman"/>
                <a:ea typeface="Times New Roman"/>
                <a:cs typeface="Times New Roman"/>
                <a:sym typeface="Times New Roman"/>
              </a:rPr>
              <a:t>  = -32</a:t>
            </a:r>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0  + x</a:t>
            </a:r>
            <a:r>
              <a:rPr baseline="-25000" lang="en-US" sz="1800">
                <a:solidFill>
                  <a:schemeClr val="dk1"/>
                </a:solidFill>
                <a:latin typeface="Times New Roman"/>
                <a:ea typeface="Times New Roman"/>
                <a:cs typeface="Times New Roman"/>
                <a:sym typeface="Times New Roman"/>
              </a:rPr>
              <a:t>2</a:t>
            </a:r>
            <a:r>
              <a:rPr lang="en-US" sz="1800">
                <a:solidFill>
                  <a:schemeClr val="dk1"/>
                </a:solidFill>
                <a:latin typeface="Times New Roman"/>
                <a:ea typeface="Times New Roman"/>
                <a:cs typeface="Times New Roman"/>
                <a:sym typeface="Times New Roman"/>
              </a:rPr>
              <a:t> +   4x</a:t>
            </a:r>
            <a:r>
              <a:rPr baseline="-25000" lang="en-US" sz="1800">
                <a:solidFill>
                  <a:schemeClr val="dk1"/>
                </a:solidFill>
                <a:latin typeface="Times New Roman"/>
                <a:ea typeface="Times New Roman"/>
                <a:cs typeface="Times New Roman"/>
                <a:sym typeface="Times New Roman"/>
              </a:rPr>
              <a:t>3</a:t>
            </a:r>
            <a:r>
              <a:rPr lang="en-US" sz="1800">
                <a:solidFill>
                  <a:schemeClr val="dk1"/>
                </a:solidFill>
                <a:latin typeface="Times New Roman"/>
                <a:ea typeface="Times New Roman"/>
                <a:cs typeface="Times New Roman"/>
                <a:sym typeface="Times New Roman"/>
              </a:rPr>
              <a:t>  = 14</a:t>
            </a:r>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0  -  0  + 36x</a:t>
            </a:r>
            <a:r>
              <a:rPr baseline="-25000" lang="en-US" sz="1800">
                <a:solidFill>
                  <a:schemeClr val="dk1"/>
                </a:solidFill>
                <a:latin typeface="Times New Roman"/>
                <a:ea typeface="Times New Roman"/>
                <a:cs typeface="Times New Roman"/>
                <a:sym typeface="Times New Roman"/>
              </a:rPr>
              <a:t>3</a:t>
            </a:r>
            <a:r>
              <a:rPr lang="en-US" sz="1800">
                <a:solidFill>
                  <a:schemeClr val="dk1"/>
                </a:solidFill>
                <a:latin typeface="Times New Roman"/>
                <a:ea typeface="Times New Roman"/>
                <a:cs typeface="Times New Roman"/>
                <a:sym typeface="Times New Roman"/>
              </a:rPr>
              <a:t>  = 108</a:t>
            </a:r>
            <a:endParaRPr sz="1800">
              <a:solidFill>
                <a:schemeClr val="dk1"/>
              </a:solidFill>
              <a:latin typeface="Times New Roman"/>
              <a:ea typeface="Times New Roman"/>
              <a:cs typeface="Times New Roman"/>
              <a:sym typeface="Times New Roman"/>
            </a:endParaRPr>
          </a:p>
        </p:txBody>
      </p:sp>
      <p:sp>
        <p:nvSpPr>
          <p:cNvPr id="317" name="Google Shape;317;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00B050"/>
                </a:solidFill>
              </a:rPr>
              <a:t>3/18/2020</a:t>
            </a:r>
            <a:endParaRPr>
              <a:solidFill>
                <a:srgbClr val="00B050"/>
              </a:solidFill>
            </a:endParaRPr>
          </a:p>
        </p:txBody>
      </p:sp>
      <p:sp>
        <p:nvSpPr>
          <p:cNvPr id="318" name="Google Shape;318;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B050"/>
                </a:solidFill>
              </a:rPr>
              <a:t>‹#›</a:t>
            </a:fld>
            <a:endParaRPr>
              <a:solidFill>
                <a:srgbClr val="00B050"/>
              </a:solidFill>
            </a:endParaRPr>
          </a:p>
        </p:txBody>
      </p:sp>
      <p:sp>
        <p:nvSpPr>
          <p:cNvPr id="319" name="Google Shape;319;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00B050"/>
                </a:solidFill>
              </a:rPr>
              <a:t>Md. Golam Moazzam, Dept. of CSE, JU</a:t>
            </a:r>
            <a:endParaRPr>
              <a:solidFill>
                <a:srgbClr val="00B050"/>
              </a:solidFill>
            </a:endParaRPr>
          </a:p>
        </p:txBody>
      </p:sp>
      <p:pic>
        <p:nvPicPr>
          <p:cNvPr descr="JU Mon eps.tif" id="320" name="Google Shape;320;p18"/>
          <p:cNvPicPr preferRelativeResize="0"/>
          <p:nvPr/>
        </p:nvPicPr>
        <p:blipFill rotWithShape="1">
          <a:blip r:embed="rId3">
            <a:alphaModFix/>
          </a:blip>
          <a:srcRect b="0" l="0" r="0" t="0"/>
          <a:stretch/>
        </p:blipFill>
        <p:spPr>
          <a:xfrm>
            <a:off x="182880" y="137162"/>
            <a:ext cx="800213" cy="990598"/>
          </a:xfrm>
          <a:prstGeom prst="rect">
            <a:avLst/>
          </a:prstGeom>
          <a:noFill/>
          <a:ln>
            <a:noFill/>
          </a:ln>
        </p:spPr>
      </p:pic>
      <p:cxnSp>
        <p:nvCxnSpPr>
          <p:cNvPr id="321" name="Google Shape;321;p18"/>
          <p:cNvCxnSpPr/>
          <p:nvPr/>
        </p:nvCxnSpPr>
        <p:spPr>
          <a:xfrm>
            <a:off x="1143000" y="1143000"/>
            <a:ext cx="7010400" cy="0"/>
          </a:xfrm>
          <a:prstGeom prst="straightConnector1">
            <a:avLst/>
          </a:prstGeom>
          <a:noFill/>
          <a:ln cap="flat" cmpd="sng" w="9525">
            <a:solidFill>
              <a:srgbClr val="4A7DBA"/>
            </a:solidFill>
            <a:prstDash val="solid"/>
            <a:round/>
            <a:headEnd len="sm" w="sm" type="none"/>
            <a:tailEnd len="sm" w="sm" type="none"/>
          </a:ln>
        </p:spPr>
      </p:cxnSp>
      <p:sp>
        <p:nvSpPr>
          <p:cNvPr id="322" name="Google Shape;322;p18"/>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323" name="Google Shape;323;p18"/>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4" name="Google Shape;324;p18"/>
          <p:cNvSpPr/>
          <p:nvPr/>
        </p:nvSpPr>
        <p:spPr>
          <a:xfrm>
            <a:off x="0" y="1165225"/>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325" name="Google Shape;325;p18"/>
          <p:cNvSpPr/>
          <p:nvPr/>
        </p:nvSpPr>
        <p:spPr>
          <a:xfrm>
            <a:off x="0" y="1165225"/>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326" name="Google Shape;326;p18"/>
          <p:cNvSpPr/>
          <p:nvPr/>
        </p:nvSpPr>
        <p:spPr>
          <a:xfrm>
            <a:off x="0" y="190500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7" name="Google Shape;327;p18"/>
          <p:cNvSpPr/>
          <p:nvPr/>
        </p:nvSpPr>
        <p:spPr>
          <a:xfrm>
            <a:off x="0" y="1905000"/>
            <a:ext cx="9144000" cy="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328" name="Google Shape;328;p18"/>
          <p:cNvSpPr/>
          <p:nvPr/>
        </p:nvSpPr>
        <p:spPr>
          <a:xfrm>
            <a:off x="0" y="2689225"/>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600"/>
              <a:buFont typeface="Calibri"/>
              <a:buNone/>
            </a:pPr>
            <a:r>
              <a:t/>
            </a:r>
            <a:endParaRPr b="0" i="0" sz="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33" name="Shape 333"/>
        <p:cNvGrpSpPr/>
        <p:nvPr/>
      </p:nvGrpSpPr>
      <p:grpSpPr>
        <a:xfrm>
          <a:off x="0" y="0"/>
          <a:ext cx="0" cy="0"/>
          <a:chOff x="0" y="0"/>
          <a:chExt cx="0" cy="0"/>
        </a:xfrm>
      </p:grpSpPr>
      <p:sp>
        <p:nvSpPr>
          <p:cNvPr id="334" name="Google Shape;334;p19"/>
          <p:cNvSpPr txBox="1"/>
          <p:nvPr>
            <p:ph type="title"/>
          </p:nvPr>
        </p:nvSpPr>
        <p:spPr>
          <a:xfrm>
            <a:off x="1219200" y="350838"/>
            <a:ext cx="6934200" cy="7921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3600"/>
              <a:buFont typeface="Times New Roman"/>
              <a:buNone/>
            </a:pPr>
            <a:r>
              <a:rPr lang="en-US" sz="3600">
                <a:solidFill>
                  <a:schemeClr val="dk1"/>
                </a:solidFill>
                <a:latin typeface="Times New Roman"/>
                <a:ea typeface="Times New Roman"/>
                <a:cs typeface="Times New Roman"/>
                <a:sym typeface="Times New Roman"/>
              </a:rPr>
              <a:t>Direct Solution of Linear Equations</a:t>
            </a:r>
            <a:endParaRPr sz="3600">
              <a:solidFill>
                <a:schemeClr val="dk1"/>
              </a:solidFill>
              <a:latin typeface="Times New Roman"/>
              <a:ea typeface="Times New Roman"/>
              <a:cs typeface="Times New Roman"/>
              <a:sym typeface="Times New Roman"/>
            </a:endParaRPr>
          </a:p>
        </p:txBody>
      </p:sp>
      <p:sp>
        <p:nvSpPr>
          <p:cNvPr id="335" name="Google Shape;335;p19"/>
          <p:cNvSpPr txBox="1"/>
          <p:nvPr>
            <p:ph idx="1" type="body"/>
          </p:nvPr>
        </p:nvSpPr>
        <p:spPr>
          <a:xfrm>
            <a:off x="533400" y="13716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800"/>
              <a:buFont typeface="Noto Sans Symbols"/>
              <a:buChar char="❑"/>
            </a:pPr>
            <a:r>
              <a:rPr b="1" lang="en-US" sz="1800">
                <a:solidFill>
                  <a:schemeClr val="dk1"/>
                </a:solidFill>
                <a:latin typeface="Times New Roman"/>
                <a:ea typeface="Times New Roman"/>
                <a:cs typeface="Times New Roman"/>
                <a:sym typeface="Times New Roman"/>
              </a:rPr>
              <a:t>Example: </a:t>
            </a:r>
            <a:r>
              <a:rPr lang="en-US" sz="1800">
                <a:solidFill>
                  <a:schemeClr val="dk1"/>
                </a:solidFill>
                <a:latin typeface="Times New Roman"/>
                <a:ea typeface="Times New Roman"/>
                <a:cs typeface="Times New Roman"/>
                <a:sym typeface="Times New Roman"/>
              </a:rPr>
              <a:t>Solve the following system of equations using Gauss-Jordan method:</a:t>
            </a:r>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2x</a:t>
            </a:r>
            <a:r>
              <a:rPr baseline="-25000" lang="en-US" sz="1800">
                <a:solidFill>
                  <a:schemeClr val="dk1"/>
                </a:solidFill>
                <a:latin typeface="Times New Roman"/>
                <a:ea typeface="Times New Roman"/>
                <a:cs typeface="Times New Roman"/>
                <a:sym typeface="Times New Roman"/>
              </a:rPr>
              <a:t>1</a:t>
            </a:r>
            <a:r>
              <a:rPr lang="en-US" sz="1800">
                <a:solidFill>
                  <a:schemeClr val="dk1"/>
                </a:solidFill>
                <a:latin typeface="Times New Roman"/>
                <a:ea typeface="Times New Roman"/>
                <a:cs typeface="Times New Roman"/>
                <a:sym typeface="Times New Roman"/>
              </a:rPr>
              <a:t> + 4x</a:t>
            </a:r>
            <a:r>
              <a:rPr baseline="-25000" lang="en-US" sz="1800">
                <a:solidFill>
                  <a:schemeClr val="dk1"/>
                </a:solidFill>
                <a:latin typeface="Times New Roman"/>
                <a:ea typeface="Times New Roman"/>
                <a:cs typeface="Times New Roman"/>
                <a:sym typeface="Times New Roman"/>
              </a:rPr>
              <a:t>2</a:t>
            </a:r>
            <a:r>
              <a:rPr lang="en-US" sz="1800">
                <a:solidFill>
                  <a:schemeClr val="dk1"/>
                </a:solidFill>
                <a:latin typeface="Times New Roman"/>
                <a:ea typeface="Times New Roman"/>
                <a:cs typeface="Times New Roman"/>
                <a:sym typeface="Times New Roman"/>
              </a:rPr>
              <a:t> - 6x</a:t>
            </a:r>
            <a:r>
              <a:rPr baseline="-25000" lang="en-US" sz="1800">
                <a:solidFill>
                  <a:schemeClr val="dk1"/>
                </a:solidFill>
                <a:latin typeface="Times New Roman"/>
                <a:ea typeface="Times New Roman"/>
                <a:cs typeface="Times New Roman"/>
                <a:sym typeface="Times New Roman"/>
              </a:rPr>
              <a:t>3</a:t>
            </a:r>
            <a:r>
              <a:rPr lang="en-US" sz="1800">
                <a:solidFill>
                  <a:schemeClr val="dk1"/>
                </a:solidFill>
                <a:latin typeface="Times New Roman"/>
                <a:ea typeface="Times New Roman"/>
                <a:cs typeface="Times New Roman"/>
                <a:sym typeface="Times New Roman"/>
              </a:rPr>
              <a:t> = -8</a:t>
            </a:r>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x</a:t>
            </a:r>
            <a:r>
              <a:rPr baseline="-25000" lang="en-US" sz="1800">
                <a:solidFill>
                  <a:schemeClr val="dk1"/>
                </a:solidFill>
                <a:latin typeface="Times New Roman"/>
                <a:ea typeface="Times New Roman"/>
                <a:cs typeface="Times New Roman"/>
                <a:sym typeface="Times New Roman"/>
              </a:rPr>
              <a:t>1</a:t>
            </a:r>
            <a:r>
              <a:rPr lang="en-US" sz="1800">
                <a:solidFill>
                  <a:schemeClr val="dk1"/>
                </a:solidFill>
                <a:latin typeface="Times New Roman"/>
                <a:ea typeface="Times New Roman"/>
                <a:cs typeface="Times New Roman"/>
                <a:sym typeface="Times New Roman"/>
              </a:rPr>
              <a:t> + 3x</a:t>
            </a:r>
            <a:r>
              <a:rPr baseline="-25000" lang="en-US" sz="1800">
                <a:solidFill>
                  <a:schemeClr val="dk1"/>
                </a:solidFill>
                <a:latin typeface="Times New Roman"/>
                <a:ea typeface="Times New Roman"/>
                <a:cs typeface="Times New Roman"/>
                <a:sym typeface="Times New Roman"/>
              </a:rPr>
              <a:t>2</a:t>
            </a:r>
            <a:r>
              <a:rPr lang="en-US" sz="1800">
                <a:solidFill>
                  <a:schemeClr val="dk1"/>
                </a:solidFill>
                <a:latin typeface="Times New Roman"/>
                <a:ea typeface="Times New Roman"/>
                <a:cs typeface="Times New Roman"/>
                <a:sym typeface="Times New Roman"/>
              </a:rPr>
              <a:t> +  x</a:t>
            </a:r>
            <a:r>
              <a:rPr baseline="-25000" lang="en-US" sz="1800">
                <a:solidFill>
                  <a:schemeClr val="dk1"/>
                </a:solidFill>
                <a:latin typeface="Times New Roman"/>
                <a:ea typeface="Times New Roman"/>
                <a:cs typeface="Times New Roman"/>
                <a:sym typeface="Times New Roman"/>
              </a:rPr>
              <a:t>3</a:t>
            </a:r>
            <a:r>
              <a:rPr lang="en-US" sz="1800">
                <a:solidFill>
                  <a:schemeClr val="dk1"/>
                </a:solidFill>
                <a:latin typeface="Times New Roman"/>
                <a:ea typeface="Times New Roman"/>
                <a:cs typeface="Times New Roman"/>
                <a:sym typeface="Times New Roman"/>
              </a:rPr>
              <a:t> = 10</a:t>
            </a:r>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2x</a:t>
            </a:r>
            <a:r>
              <a:rPr baseline="-25000" lang="en-US" sz="1800">
                <a:solidFill>
                  <a:schemeClr val="dk1"/>
                </a:solidFill>
                <a:latin typeface="Times New Roman"/>
                <a:ea typeface="Times New Roman"/>
                <a:cs typeface="Times New Roman"/>
                <a:sym typeface="Times New Roman"/>
              </a:rPr>
              <a:t>1</a:t>
            </a:r>
            <a:r>
              <a:rPr lang="en-US" sz="1800">
                <a:solidFill>
                  <a:schemeClr val="dk1"/>
                </a:solidFill>
                <a:latin typeface="Times New Roman"/>
                <a:ea typeface="Times New Roman"/>
                <a:cs typeface="Times New Roman"/>
                <a:sym typeface="Times New Roman"/>
              </a:rPr>
              <a:t> -  4x</a:t>
            </a:r>
            <a:r>
              <a:rPr baseline="-25000" lang="en-US" sz="1800">
                <a:solidFill>
                  <a:schemeClr val="dk1"/>
                </a:solidFill>
                <a:latin typeface="Times New Roman"/>
                <a:ea typeface="Times New Roman"/>
                <a:cs typeface="Times New Roman"/>
                <a:sym typeface="Times New Roman"/>
              </a:rPr>
              <a:t>2</a:t>
            </a:r>
            <a:r>
              <a:rPr lang="en-US" sz="1800">
                <a:solidFill>
                  <a:schemeClr val="dk1"/>
                </a:solidFill>
                <a:latin typeface="Times New Roman"/>
                <a:ea typeface="Times New Roman"/>
                <a:cs typeface="Times New Roman"/>
                <a:sym typeface="Times New Roman"/>
              </a:rPr>
              <a:t> - 2x</a:t>
            </a:r>
            <a:r>
              <a:rPr baseline="-25000" lang="en-US" sz="1800">
                <a:solidFill>
                  <a:schemeClr val="dk1"/>
                </a:solidFill>
                <a:latin typeface="Times New Roman"/>
                <a:ea typeface="Times New Roman"/>
                <a:cs typeface="Times New Roman"/>
                <a:sym typeface="Times New Roman"/>
              </a:rPr>
              <a:t>3</a:t>
            </a:r>
            <a:r>
              <a:rPr lang="en-US" sz="1800">
                <a:solidFill>
                  <a:schemeClr val="dk1"/>
                </a:solidFill>
                <a:latin typeface="Times New Roman"/>
                <a:ea typeface="Times New Roman"/>
                <a:cs typeface="Times New Roman"/>
                <a:sym typeface="Times New Roman"/>
              </a:rPr>
              <a:t> = -12</a:t>
            </a:r>
            <a:endParaRPr/>
          </a:p>
          <a:p>
            <a:pPr indent="-342900" lvl="0" marL="342900" marR="0" rtl="0" algn="l">
              <a:spcBef>
                <a:spcPts val="360"/>
              </a:spcBef>
              <a:spcAft>
                <a:spcPts val="0"/>
              </a:spcAft>
              <a:buClr>
                <a:schemeClr val="dk1"/>
              </a:buClr>
              <a:buSzPts val="1800"/>
              <a:buFont typeface="Arial"/>
              <a:buNone/>
            </a:pPr>
            <a:r>
              <a:rPr b="1" lang="en-US" sz="1800">
                <a:solidFill>
                  <a:schemeClr val="dk1"/>
                </a:solidFill>
                <a:latin typeface="Times New Roman"/>
                <a:ea typeface="Times New Roman"/>
                <a:cs typeface="Times New Roman"/>
                <a:sym typeface="Times New Roman"/>
              </a:rPr>
              <a:t>	Solution:</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Normalize row-3.</a:t>
            </a:r>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x</a:t>
            </a:r>
            <a:r>
              <a:rPr baseline="-25000" lang="en-US" sz="1800">
                <a:solidFill>
                  <a:schemeClr val="dk1"/>
                </a:solidFill>
                <a:latin typeface="Times New Roman"/>
                <a:ea typeface="Times New Roman"/>
                <a:cs typeface="Times New Roman"/>
                <a:sym typeface="Times New Roman"/>
              </a:rPr>
              <a:t>1</a:t>
            </a:r>
            <a:r>
              <a:rPr lang="en-US" sz="1800">
                <a:solidFill>
                  <a:schemeClr val="dk1"/>
                </a:solidFill>
                <a:latin typeface="Times New Roman"/>
                <a:ea typeface="Times New Roman"/>
                <a:cs typeface="Times New Roman"/>
                <a:sym typeface="Times New Roman"/>
              </a:rPr>
              <a:t> + 0  -  11x</a:t>
            </a:r>
            <a:r>
              <a:rPr baseline="-25000" lang="en-US" sz="1800">
                <a:solidFill>
                  <a:schemeClr val="dk1"/>
                </a:solidFill>
                <a:latin typeface="Times New Roman"/>
                <a:ea typeface="Times New Roman"/>
                <a:cs typeface="Times New Roman"/>
                <a:sym typeface="Times New Roman"/>
              </a:rPr>
              <a:t>3</a:t>
            </a:r>
            <a:r>
              <a:rPr lang="en-US" sz="1800">
                <a:solidFill>
                  <a:schemeClr val="dk1"/>
                </a:solidFill>
                <a:latin typeface="Times New Roman"/>
                <a:ea typeface="Times New Roman"/>
                <a:cs typeface="Times New Roman"/>
                <a:sym typeface="Times New Roman"/>
              </a:rPr>
              <a:t>  = -32</a:t>
            </a:r>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0  + x</a:t>
            </a:r>
            <a:r>
              <a:rPr baseline="-25000" lang="en-US" sz="1800">
                <a:solidFill>
                  <a:schemeClr val="dk1"/>
                </a:solidFill>
                <a:latin typeface="Times New Roman"/>
                <a:ea typeface="Times New Roman"/>
                <a:cs typeface="Times New Roman"/>
                <a:sym typeface="Times New Roman"/>
              </a:rPr>
              <a:t>2</a:t>
            </a:r>
            <a:r>
              <a:rPr lang="en-US" sz="1800">
                <a:solidFill>
                  <a:schemeClr val="dk1"/>
                </a:solidFill>
                <a:latin typeface="Times New Roman"/>
                <a:ea typeface="Times New Roman"/>
                <a:cs typeface="Times New Roman"/>
                <a:sym typeface="Times New Roman"/>
              </a:rPr>
              <a:t> +   4x</a:t>
            </a:r>
            <a:r>
              <a:rPr baseline="-25000" lang="en-US" sz="1800">
                <a:solidFill>
                  <a:schemeClr val="dk1"/>
                </a:solidFill>
                <a:latin typeface="Times New Roman"/>
                <a:ea typeface="Times New Roman"/>
                <a:cs typeface="Times New Roman"/>
                <a:sym typeface="Times New Roman"/>
              </a:rPr>
              <a:t>3</a:t>
            </a:r>
            <a:r>
              <a:rPr lang="en-US" sz="1800">
                <a:solidFill>
                  <a:schemeClr val="dk1"/>
                </a:solidFill>
                <a:latin typeface="Times New Roman"/>
                <a:ea typeface="Times New Roman"/>
                <a:cs typeface="Times New Roman"/>
                <a:sym typeface="Times New Roman"/>
              </a:rPr>
              <a:t>  = 14</a:t>
            </a:r>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0  -  0  +     x</a:t>
            </a:r>
            <a:r>
              <a:rPr baseline="-25000" lang="en-US" sz="1800">
                <a:solidFill>
                  <a:schemeClr val="dk1"/>
                </a:solidFill>
                <a:latin typeface="Times New Roman"/>
                <a:ea typeface="Times New Roman"/>
                <a:cs typeface="Times New Roman"/>
                <a:sym typeface="Times New Roman"/>
              </a:rPr>
              <a:t>3</a:t>
            </a:r>
            <a:r>
              <a:rPr lang="en-US" sz="1800">
                <a:solidFill>
                  <a:schemeClr val="dk1"/>
                </a:solidFill>
                <a:latin typeface="Times New Roman"/>
                <a:ea typeface="Times New Roman"/>
                <a:cs typeface="Times New Roman"/>
                <a:sym typeface="Times New Roman"/>
              </a:rPr>
              <a:t>  = 3</a:t>
            </a:r>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Perform R</a:t>
            </a:r>
            <a:r>
              <a:rPr baseline="-25000" lang="en-US" sz="1800">
                <a:solidFill>
                  <a:schemeClr val="dk1"/>
                </a:solidFill>
                <a:latin typeface="Times New Roman"/>
                <a:ea typeface="Times New Roman"/>
                <a:cs typeface="Times New Roman"/>
                <a:sym typeface="Times New Roman"/>
              </a:rPr>
              <a:t>1</a:t>
            </a:r>
            <a:r>
              <a:rPr lang="en-US" sz="1800">
                <a:solidFill>
                  <a:schemeClr val="dk1"/>
                </a:solidFill>
                <a:latin typeface="Times New Roman"/>
                <a:ea typeface="Times New Roman"/>
                <a:cs typeface="Times New Roman"/>
                <a:sym typeface="Times New Roman"/>
              </a:rPr>
              <a:t> = R</a:t>
            </a:r>
            <a:r>
              <a:rPr baseline="-25000" lang="en-US" sz="1800">
                <a:solidFill>
                  <a:schemeClr val="dk1"/>
                </a:solidFill>
                <a:latin typeface="Times New Roman"/>
                <a:ea typeface="Times New Roman"/>
                <a:cs typeface="Times New Roman"/>
                <a:sym typeface="Times New Roman"/>
              </a:rPr>
              <a:t>1</a:t>
            </a:r>
            <a:r>
              <a:rPr lang="en-US" sz="1800">
                <a:solidFill>
                  <a:schemeClr val="dk1"/>
                </a:solidFill>
                <a:latin typeface="Times New Roman"/>
                <a:ea typeface="Times New Roman"/>
                <a:cs typeface="Times New Roman"/>
                <a:sym typeface="Times New Roman"/>
              </a:rPr>
              <a:t> + 11R</a:t>
            </a:r>
            <a:r>
              <a:rPr baseline="-25000" lang="en-US" sz="1800">
                <a:solidFill>
                  <a:schemeClr val="dk1"/>
                </a:solidFill>
                <a:latin typeface="Times New Roman"/>
                <a:ea typeface="Times New Roman"/>
                <a:cs typeface="Times New Roman"/>
                <a:sym typeface="Times New Roman"/>
              </a:rPr>
              <a:t>3</a:t>
            </a:r>
            <a:r>
              <a:rPr lang="en-US" sz="1800">
                <a:solidFill>
                  <a:schemeClr val="dk1"/>
                </a:solidFill>
                <a:latin typeface="Times New Roman"/>
                <a:ea typeface="Times New Roman"/>
                <a:cs typeface="Times New Roman"/>
                <a:sym typeface="Times New Roman"/>
              </a:rPr>
              <a:t> and R</a:t>
            </a:r>
            <a:r>
              <a:rPr baseline="-25000" lang="en-US" sz="1800">
                <a:solidFill>
                  <a:schemeClr val="dk1"/>
                </a:solidFill>
                <a:latin typeface="Times New Roman"/>
                <a:ea typeface="Times New Roman"/>
                <a:cs typeface="Times New Roman"/>
                <a:sym typeface="Times New Roman"/>
              </a:rPr>
              <a:t>2</a:t>
            </a:r>
            <a:r>
              <a:rPr lang="en-US" sz="1800">
                <a:solidFill>
                  <a:schemeClr val="dk1"/>
                </a:solidFill>
                <a:latin typeface="Times New Roman"/>
                <a:ea typeface="Times New Roman"/>
                <a:cs typeface="Times New Roman"/>
                <a:sym typeface="Times New Roman"/>
              </a:rPr>
              <a:t> = R</a:t>
            </a:r>
            <a:r>
              <a:rPr baseline="-25000" lang="en-US" sz="1800">
                <a:solidFill>
                  <a:schemeClr val="dk1"/>
                </a:solidFill>
                <a:latin typeface="Times New Roman"/>
                <a:ea typeface="Times New Roman"/>
                <a:cs typeface="Times New Roman"/>
                <a:sym typeface="Times New Roman"/>
              </a:rPr>
              <a:t>2</a:t>
            </a:r>
            <a:r>
              <a:rPr lang="en-US" sz="1800">
                <a:solidFill>
                  <a:schemeClr val="dk1"/>
                </a:solidFill>
                <a:latin typeface="Times New Roman"/>
                <a:ea typeface="Times New Roman"/>
                <a:cs typeface="Times New Roman"/>
                <a:sym typeface="Times New Roman"/>
              </a:rPr>
              <a:t> - 4R</a:t>
            </a:r>
            <a:r>
              <a:rPr baseline="-25000" lang="en-US" sz="1800">
                <a:solidFill>
                  <a:schemeClr val="dk1"/>
                </a:solidFill>
                <a:latin typeface="Times New Roman"/>
                <a:ea typeface="Times New Roman"/>
                <a:cs typeface="Times New Roman"/>
                <a:sym typeface="Times New Roman"/>
              </a:rPr>
              <a:t>3</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x</a:t>
            </a:r>
            <a:r>
              <a:rPr baseline="-25000" lang="en-US" sz="1800">
                <a:solidFill>
                  <a:schemeClr val="dk1"/>
                </a:solidFill>
                <a:latin typeface="Times New Roman"/>
                <a:ea typeface="Times New Roman"/>
                <a:cs typeface="Times New Roman"/>
                <a:sym typeface="Times New Roman"/>
              </a:rPr>
              <a:t>1</a:t>
            </a:r>
            <a:r>
              <a:rPr lang="en-US" sz="1800">
                <a:solidFill>
                  <a:schemeClr val="dk1"/>
                </a:solidFill>
                <a:latin typeface="Times New Roman"/>
                <a:ea typeface="Times New Roman"/>
                <a:cs typeface="Times New Roman"/>
                <a:sym typeface="Times New Roman"/>
              </a:rPr>
              <a:t> + 0  -  0   = 1</a:t>
            </a:r>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0  + x</a:t>
            </a:r>
            <a:r>
              <a:rPr baseline="-25000" lang="en-US" sz="1800">
                <a:solidFill>
                  <a:schemeClr val="dk1"/>
                </a:solidFill>
                <a:latin typeface="Times New Roman"/>
                <a:ea typeface="Times New Roman"/>
                <a:cs typeface="Times New Roman"/>
                <a:sym typeface="Times New Roman"/>
              </a:rPr>
              <a:t>2</a:t>
            </a:r>
            <a:r>
              <a:rPr lang="en-US" sz="1800">
                <a:solidFill>
                  <a:schemeClr val="dk1"/>
                </a:solidFill>
                <a:latin typeface="Times New Roman"/>
                <a:ea typeface="Times New Roman"/>
                <a:cs typeface="Times New Roman"/>
                <a:sym typeface="Times New Roman"/>
              </a:rPr>
              <a:t> + 0   = 2</a:t>
            </a:r>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0  -  0  + x</a:t>
            </a:r>
            <a:r>
              <a:rPr baseline="-25000" lang="en-US" sz="1800">
                <a:solidFill>
                  <a:schemeClr val="dk1"/>
                </a:solidFill>
                <a:latin typeface="Times New Roman"/>
                <a:ea typeface="Times New Roman"/>
                <a:cs typeface="Times New Roman"/>
                <a:sym typeface="Times New Roman"/>
              </a:rPr>
              <a:t>3</a:t>
            </a:r>
            <a:r>
              <a:rPr lang="en-US" sz="1800">
                <a:solidFill>
                  <a:schemeClr val="dk1"/>
                </a:solidFill>
                <a:latin typeface="Times New Roman"/>
                <a:ea typeface="Times New Roman"/>
                <a:cs typeface="Times New Roman"/>
                <a:sym typeface="Times New Roman"/>
              </a:rPr>
              <a:t>  = 3</a:t>
            </a:r>
            <a:endParaRPr/>
          </a:p>
          <a:p>
            <a:pPr indent="-342900" lvl="0" marL="342900" marR="0" rtl="0" algn="l">
              <a:spcBef>
                <a:spcPts val="36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Therefore, solution is: x</a:t>
            </a:r>
            <a:r>
              <a:rPr baseline="-25000" lang="en-US" sz="1800">
                <a:solidFill>
                  <a:schemeClr val="dk1"/>
                </a:solidFill>
                <a:latin typeface="Times New Roman"/>
                <a:ea typeface="Times New Roman"/>
                <a:cs typeface="Times New Roman"/>
                <a:sym typeface="Times New Roman"/>
              </a:rPr>
              <a:t>1</a:t>
            </a:r>
            <a:r>
              <a:rPr lang="en-US" sz="1800">
                <a:solidFill>
                  <a:schemeClr val="dk1"/>
                </a:solidFill>
                <a:latin typeface="Times New Roman"/>
                <a:ea typeface="Times New Roman"/>
                <a:cs typeface="Times New Roman"/>
                <a:sym typeface="Times New Roman"/>
              </a:rPr>
              <a:t> = 1, x</a:t>
            </a:r>
            <a:r>
              <a:rPr baseline="-25000" lang="en-US" sz="1800">
                <a:solidFill>
                  <a:schemeClr val="dk1"/>
                </a:solidFill>
                <a:latin typeface="Times New Roman"/>
                <a:ea typeface="Times New Roman"/>
                <a:cs typeface="Times New Roman"/>
                <a:sym typeface="Times New Roman"/>
              </a:rPr>
              <a:t>2</a:t>
            </a:r>
            <a:r>
              <a:rPr lang="en-US" sz="1800">
                <a:solidFill>
                  <a:schemeClr val="dk1"/>
                </a:solidFill>
                <a:latin typeface="Times New Roman"/>
                <a:ea typeface="Times New Roman"/>
                <a:cs typeface="Times New Roman"/>
                <a:sym typeface="Times New Roman"/>
              </a:rPr>
              <a:t> = 2 and x</a:t>
            </a:r>
            <a:r>
              <a:rPr baseline="-25000" lang="en-US" sz="1800">
                <a:solidFill>
                  <a:schemeClr val="dk1"/>
                </a:solidFill>
                <a:latin typeface="Times New Roman"/>
                <a:ea typeface="Times New Roman"/>
                <a:cs typeface="Times New Roman"/>
                <a:sym typeface="Times New Roman"/>
              </a:rPr>
              <a:t>3</a:t>
            </a:r>
            <a:r>
              <a:rPr lang="en-US" sz="1800">
                <a:solidFill>
                  <a:schemeClr val="dk1"/>
                </a:solidFill>
                <a:latin typeface="Times New Roman"/>
                <a:ea typeface="Times New Roman"/>
                <a:cs typeface="Times New Roman"/>
                <a:sym typeface="Times New Roman"/>
              </a:rPr>
              <a:t> = 3</a:t>
            </a:r>
            <a:endParaRPr/>
          </a:p>
        </p:txBody>
      </p:sp>
      <p:sp>
        <p:nvSpPr>
          <p:cNvPr id="336" name="Google Shape;336;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00B050"/>
                </a:solidFill>
              </a:rPr>
              <a:t>3/18/2020</a:t>
            </a:r>
            <a:endParaRPr>
              <a:solidFill>
                <a:srgbClr val="00B050"/>
              </a:solidFill>
            </a:endParaRPr>
          </a:p>
        </p:txBody>
      </p:sp>
      <p:sp>
        <p:nvSpPr>
          <p:cNvPr id="337" name="Google Shape;337;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B050"/>
                </a:solidFill>
              </a:rPr>
              <a:t>‹#›</a:t>
            </a:fld>
            <a:endParaRPr>
              <a:solidFill>
                <a:srgbClr val="00B050"/>
              </a:solidFill>
            </a:endParaRPr>
          </a:p>
        </p:txBody>
      </p:sp>
      <p:sp>
        <p:nvSpPr>
          <p:cNvPr id="338" name="Google Shape;338;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00B050"/>
                </a:solidFill>
              </a:rPr>
              <a:t>Md. Golam Moazzam, Dept. of CSE, JU</a:t>
            </a:r>
            <a:endParaRPr>
              <a:solidFill>
                <a:srgbClr val="00B050"/>
              </a:solidFill>
            </a:endParaRPr>
          </a:p>
        </p:txBody>
      </p:sp>
      <p:pic>
        <p:nvPicPr>
          <p:cNvPr descr="JU Mon eps.tif" id="339" name="Google Shape;339;p19"/>
          <p:cNvPicPr preferRelativeResize="0"/>
          <p:nvPr/>
        </p:nvPicPr>
        <p:blipFill rotWithShape="1">
          <a:blip r:embed="rId3">
            <a:alphaModFix/>
          </a:blip>
          <a:srcRect b="0" l="0" r="0" t="0"/>
          <a:stretch/>
        </p:blipFill>
        <p:spPr>
          <a:xfrm>
            <a:off x="182880" y="137162"/>
            <a:ext cx="800213" cy="990598"/>
          </a:xfrm>
          <a:prstGeom prst="rect">
            <a:avLst/>
          </a:prstGeom>
          <a:noFill/>
          <a:ln>
            <a:noFill/>
          </a:ln>
        </p:spPr>
      </p:pic>
      <p:cxnSp>
        <p:nvCxnSpPr>
          <p:cNvPr id="340" name="Google Shape;340;p19"/>
          <p:cNvCxnSpPr/>
          <p:nvPr/>
        </p:nvCxnSpPr>
        <p:spPr>
          <a:xfrm>
            <a:off x="1143000" y="1143000"/>
            <a:ext cx="7010400" cy="0"/>
          </a:xfrm>
          <a:prstGeom prst="straightConnector1">
            <a:avLst/>
          </a:prstGeom>
          <a:noFill/>
          <a:ln cap="flat" cmpd="sng" w="9525">
            <a:solidFill>
              <a:srgbClr val="4A7DBA"/>
            </a:solidFill>
            <a:prstDash val="solid"/>
            <a:round/>
            <a:headEnd len="sm" w="sm" type="none"/>
            <a:tailEnd len="sm" w="sm" type="none"/>
          </a:ln>
        </p:spPr>
      </p:cxnSp>
      <p:sp>
        <p:nvSpPr>
          <p:cNvPr id="341" name="Google Shape;341;p19"/>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342" name="Google Shape;342;p19"/>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3" name="Google Shape;343;p19"/>
          <p:cNvSpPr/>
          <p:nvPr/>
        </p:nvSpPr>
        <p:spPr>
          <a:xfrm>
            <a:off x="0" y="1165225"/>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344" name="Google Shape;344;p19"/>
          <p:cNvSpPr/>
          <p:nvPr/>
        </p:nvSpPr>
        <p:spPr>
          <a:xfrm>
            <a:off x="0" y="1165225"/>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345" name="Google Shape;345;p19"/>
          <p:cNvSpPr/>
          <p:nvPr/>
        </p:nvSpPr>
        <p:spPr>
          <a:xfrm>
            <a:off x="0" y="190500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6" name="Google Shape;346;p19"/>
          <p:cNvSpPr/>
          <p:nvPr/>
        </p:nvSpPr>
        <p:spPr>
          <a:xfrm>
            <a:off x="0" y="1905000"/>
            <a:ext cx="9144000" cy="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347" name="Google Shape;347;p19"/>
          <p:cNvSpPr/>
          <p:nvPr/>
        </p:nvSpPr>
        <p:spPr>
          <a:xfrm>
            <a:off x="0" y="2689225"/>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600"/>
              <a:buFont typeface="Calibri"/>
              <a:buNone/>
            </a:pPr>
            <a:r>
              <a:t/>
            </a:r>
            <a:endParaRPr b="0" i="0" sz="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5" name="Shape 35"/>
        <p:cNvGrpSpPr/>
        <p:nvPr/>
      </p:nvGrpSpPr>
      <p:grpSpPr>
        <a:xfrm>
          <a:off x="0" y="0"/>
          <a:ext cx="0" cy="0"/>
          <a:chOff x="0" y="0"/>
          <a:chExt cx="0" cy="0"/>
        </a:xfrm>
      </p:grpSpPr>
      <p:sp>
        <p:nvSpPr>
          <p:cNvPr id="36" name="Google Shape;36;p2"/>
          <p:cNvSpPr txBox="1"/>
          <p:nvPr>
            <p:ph type="title"/>
          </p:nvPr>
        </p:nvSpPr>
        <p:spPr>
          <a:xfrm>
            <a:off x="1219200" y="350838"/>
            <a:ext cx="6934200" cy="7921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3600"/>
              <a:buFont typeface="Times New Roman"/>
              <a:buNone/>
            </a:pPr>
            <a:r>
              <a:rPr lang="en-US" sz="3600">
                <a:solidFill>
                  <a:schemeClr val="dk1"/>
                </a:solidFill>
                <a:latin typeface="Times New Roman"/>
                <a:ea typeface="Times New Roman"/>
                <a:cs typeface="Times New Roman"/>
                <a:sym typeface="Times New Roman"/>
              </a:rPr>
              <a:t>Direct Solution of Linear Equations</a:t>
            </a:r>
            <a:endParaRPr sz="3600">
              <a:solidFill>
                <a:schemeClr val="dk1"/>
              </a:solidFill>
              <a:latin typeface="Times New Roman"/>
              <a:ea typeface="Times New Roman"/>
              <a:cs typeface="Times New Roman"/>
              <a:sym typeface="Times New Roman"/>
            </a:endParaRPr>
          </a:p>
        </p:txBody>
      </p:sp>
      <p:sp>
        <p:nvSpPr>
          <p:cNvPr id="37" name="Google Shape;37;p2"/>
          <p:cNvSpPr txBox="1"/>
          <p:nvPr>
            <p:ph idx="1" type="body"/>
          </p:nvPr>
        </p:nvSpPr>
        <p:spPr>
          <a:xfrm>
            <a:off x="533400" y="1371600"/>
            <a:ext cx="8229600" cy="48006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800"/>
              <a:buFont typeface="Noto Sans Symbols"/>
              <a:buChar char="❑"/>
            </a:pPr>
            <a:r>
              <a:rPr b="1" i="0" lang="en-US" sz="1800" u="none" cap="none" strike="noStrike">
                <a:solidFill>
                  <a:schemeClr val="dk1"/>
                </a:solidFill>
                <a:latin typeface="Times New Roman"/>
                <a:ea typeface="Times New Roman"/>
                <a:cs typeface="Times New Roman"/>
                <a:sym typeface="Times New Roman"/>
              </a:rPr>
              <a:t>Necessity</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Analysis of linear equations is significant for a number of reasons:</a:t>
            </a:r>
            <a:endParaRPr/>
          </a:p>
          <a:p>
            <a:pPr indent="-285750" lvl="1" marL="74295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Mathematical models of many of the real world problems are either linear or can be approximated reasonably well using linear relationships.</a:t>
            </a:r>
            <a:endParaRPr/>
          </a:p>
          <a:p>
            <a:pPr indent="-285750" lvl="1" marL="74295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The analysis of linear relationship of variables is generally easier than that of nonlinear relationships.</a:t>
            </a:r>
            <a:endParaRPr/>
          </a:p>
          <a:p>
            <a:pPr indent="-171450" lvl="1" marL="74295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Noto Sans Symbols"/>
              <a:buChar char="❑"/>
            </a:pPr>
            <a:r>
              <a:rPr b="1" i="0" lang="en-US" sz="1800" u="none" cap="none" strike="noStrike">
                <a:solidFill>
                  <a:schemeClr val="dk1"/>
                </a:solidFill>
                <a:latin typeface="Times New Roman"/>
                <a:ea typeface="Times New Roman"/>
                <a:cs typeface="Times New Roman"/>
                <a:sym typeface="Times New Roman"/>
              </a:rPr>
              <a:t>Linear Equation</a:t>
            </a:r>
            <a:endParaRPr b="0" i="0" sz="1800" u="none" cap="none" strike="noStrike">
              <a:solidFill>
                <a:schemeClr val="dk1"/>
              </a:solidFill>
              <a:latin typeface="Times New Roman"/>
              <a:ea typeface="Times New Roman"/>
              <a:cs typeface="Times New Roman"/>
              <a:sym typeface="Times New Roman"/>
            </a:endParaRPr>
          </a:p>
          <a:p>
            <a:pPr indent="-285750" lvl="1" marL="74295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A linear equation involving two variables </a:t>
            </a:r>
            <a:r>
              <a:rPr b="0" i="1" lang="en-US" sz="1800" u="none" cap="none" strike="noStrike">
                <a:solidFill>
                  <a:schemeClr val="dk1"/>
                </a:solidFill>
                <a:latin typeface="Times New Roman"/>
                <a:ea typeface="Times New Roman"/>
                <a:cs typeface="Times New Roman"/>
                <a:sym typeface="Times New Roman"/>
              </a:rPr>
              <a:t>x</a:t>
            </a:r>
            <a:r>
              <a:rPr b="0" i="0" lang="en-US" sz="1800" u="none" cap="none" strike="noStrike">
                <a:solidFill>
                  <a:schemeClr val="dk1"/>
                </a:solidFill>
                <a:latin typeface="Times New Roman"/>
                <a:ea typeface="Times New Roman"/>
                <a:cs typeface="Times New Roman"/>
                <a:sym typeface="Times New Roman"/>
              </a:rPr>
              <a:t> and </a:t>
            </a:r>
            <a:r>
              <a:rPr b="0" i="1" lang="en-US" sz="1800" u="none" cap="none" strike="noStrike">
                <a:solidFill>
                  <a:schemeClr val="dk1"/>
                </a:solidFill>
                <a:latin typeface="Times New Roman"/>
                <a:ea typeface="Times New Roman"/>
                <a:cs typeface="Times New Roman"/>
                <a:sym typeface="Times New Roman"/>
              </a:rPr>
              <a:t>y</a:t>
            </a:r>
            <a:r>
              <a:rPr b="0" i="0" lang="en-US" sz="1800" u="none" cap="none" strike="noStrike">
                <a:solidFill>
                  <a:schemeClr val="dk1"/>
                </a:solidFill>
                <a:latin typeface="Times New Roman"/>
                <a:ea typeface="Times New Roman"/>
                <a:cs typeface="Times New Roman"/>
                <a:sym typeface="Times New Roman"/>
              </a:rPr>
              <a:t> has the standard form:</a:t>
            </a:r>
            <a:endParaRPr/>
          </a:p>
          <a:p>
            <a:pPr indent="-342900" lvl="0" marL="342900" marR="0" rtl="0" algn="l">
              <a:spcBef>
                <a:spcPts val="360"/>
              </a:spcBef>
              <a:spcAft>
                <a:spcPts val="0"/>
              </a:spcAft>
              <a:buClr>
                <a:schemeClr val="dk1"/>
              </a:buClr>
              <a:buSzPts val="1800"/>
              <a:buFont typeface="Arial"/>
              <a:buNone/>
            </a:pPr>
            <a:r>
              <a:rPr b="0" i="1" lang="en-US" sz="1800" u="none" cap="none" strike="noStrike">
                <a:solidFill>
                  <a:schemeClr val="dk1"/>
                </a:solidFill>
                <a:latin typeface="Times New Roman"/>
                <a:ea typeface="Times New Roman"/>
                <a:cs typeface="Times New Roman"/>
                <a:sym typeface="Times New Roman"/>
              </a:rPr>
              <a:t>		ax</a:t>
            </a:r>
            <a:r>
              <a:rPr b="0" i="0" lang="en-US" sz="1800" u="none" cap="none" strike="noStrike">
                <a:solidFill>
                  <a:schemeClr val="dk1"/>
                </a:solidFill>
                <a:latin typeface="Times New Roman"/>
                <a:ea typeface="Times New Roman"/>
                <a:cs typeface="Times New Roman"/>
                <a:sym typeface="Times New Roman"/>
              </a:rPr>
              <a:t> + </a:t>
            </a:r>
            <a:r>
              <a:rPr b="0" i="1" lang="en-US" sz="1800" u="none" cap="none" strike="noStrike">
                <a:solidFill>
                  <a:schemeClr val="dk1"/>
                </a:solidFill>
                <a:latin typeface="Times New Roman"/>
                <a:ea typeface="Times New Roman"/>
                <a:cs typeface="Times New Roman"/>
                <a:sym typeface="Times New Roman"/>
              </a:rPr>
              <a:t>by</a:t>
            </a:r>
            <a:r>
              <a:rPr b="0" i="0" lang="en-US" sz="1800" u="none" cap="none" strike="noStrike">
                <a:solidFill>
                  <a:schemeClr val="dk1"/>
                </a:solidFill>
                <a:latin typeface="Times New Roman"/>
                <a:ea typeface="Times New Roman"/>
                <a:cs typeface="Times New Roman"/>
                <a:sym typeface="Times New Roman"/>
              </a:rPr>
              <a:t> = </a:t>
            </a:r>
            <a:r>
              <a:rPr b="0" i="1" lang="en-US" sz="1800" u="none" cap="none" strike="noStrike">
                <a:solidFill>
                  <a:schemeClr val="dk1"/>
                </a:solidFill>
                <a:latin typeface="Times New Roman"/>
                <a:ea typeface="Times New Roman"/>
                <a:cs typeface="Times New Roman"/>
                <a:sym typeface="Times New Roman"/>
              </a:rPr>
              <a:t>c</a:t>
            </a:r>
            <a:endParaRPr b="0" i="0" sz="1800" u="none" cap="none" strike="noStrike">
              <a:solidFill>
                <a:schemeClr val="dk1"/>
              </a:solidFill>
              <a:latin typeface="Times New Roman"/>
              <a:ea typeface="Times New Roman"/>
              <a:cs typeface="Times New Roman"/>
              <a:sym typeface="Times New Roman"/>
            </a:endParaRPr>
          </a:p>
          <a:p>
            <a:pPr indent="-285750" lvl="1" marL="74295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Where </a:t>
            </a:r>
            <a:r>
              <a:rPr b="0" i="1" lang="en-US" sz="1800" u="none" cap="none" strike="noStrike">
                <a:solidFill>
                  <a:schemeClr val="dk1"/>
                </a:solidFill>
                <a:latin typeface="Times New Roman"/>
                <a:ea typeface="Times New Roman"/>
                <a:cs typeface="Times New Roman"/>
                <a:sym typeface="Times New Roman"/>
              </a:rPr>
              <a:t>a</a:t>
            </a:r>
            <a:r>
              <a:rPr b="0" i="0" lang="en-US" sz="1800" u="none" cap="none" strike="noStrike">
                <a:solidFill>
                  <a:schemeClr val="dk1"/>
                </a:solidFill>
                <a:latin typeface="Times New Roman"/>
                <a:ea typeface="Times New Roman"/>
                <a:cs typeface="Times New Roman"/>
                <a:sym typeface="Times New Roman"/>
              </a:rPr>
              <a:t>, </a:t>
            </a:r>
            <a:r>
              <a:rPr b="0" i="1" lang="en-US" sz="1800" u="none" cap="none" strike="noStrike">
                <a:solidFill>
                  <a:schemeClr val="dk1"/>
                </a:solidFill>
                <a:latin typeface="Times New Roman"/>
                <a:ea typeface="Times New Roman"/>
                <a:cs typeface="Times New Roman"/>
                <a:sym typeface="Times New Roman"/>
              </a:rPr>
              <a:t>b</a:t>
            </a:r>
            <a:r>
              <a:rPr b="0" i="0" lang="en-US" sz="1800" u="none" cap="none" strike="noStrike">
                <a:solidFill>
                  <a:schemeClr val="dk1"/>
                </a:solidFill>
                <a:latin typeface="Times New Roman"/>
                <a:ea typeface="Times New Roman"/>
                <a:cs typeface="Times New Roman"/>
                <a:sym typeface="Times New Roman"/>
              </a:rPr>
              <a:t> and </a:t>
            </a:r>
            <a:r>
              <a:rPr b="0" i="1" lang="en-US" sz="1800" u="none" cap="none" strike="noStrike">
                <a:solidFill>
                  <a:schemeClr val="dk1"/>
                </a:solidFill>
                <a:latin typeface="Times New Roman"/>
                <a:ea typeface="Times New Roman"/>
                <a:cs typeface="Times New Roman"/>
                <a:sym typeface="Times New Roman"/>
              </a:rPr>
              <a:t>c</a:t>
            </a:r>
            <a:r>
              <a:rPr b="0" i="0" lang="en-US" sz="1800" u="none" cap="none" strike="noStrike">
                <a:solidFill>
                  <a:schemeClr val="dk1"/>
                </a:solidFill>
                <a:latin typeface="Times New Roman"/>
                <a:ea typeface="Times New Roman"/>
                <a:cs typeface="Times New Roman"/>
                <a:sym typeface="Times New Roman"/>
              </a:rPr>
              <a:t> are real numbers and </a:t>
            </a:r>
            <a:r>
              <a:rPr b="0" i="1" lang="en-US" sz="1800" u="none" cap="none" strike="noStrike">
                <a:solidFill>
                  <a:schemeClr val="dk1"/>
                </a:solidFill>
                <a:latin typeface="Times New Roman"/>
                <a:ea typeface="Times New Roman"/>
                <a:cs typeface="Times New Roman"/>
                <a:sym typeface="Times New Roman"/>
              </a:rPr>
              <a:t>a</a:t>
            </a:r>
            <a:r>
              <a:rPr b="0" i="0" lang="en-US" sz="1800" u="none" cap="none" strike="noStrike">
                <a:solidFill>
                  <a:schemeClr val="dk1"/>
                </a:solidFill>
                <a:latin typeface="Times New Roman"/>
                <a:ea typeface="Times New Roman"/>
                <a:cs typeface="Times New Roman"/>
                <a:sym typeface="Times New Roman"/>
              </a:rPr>
              <a:t> and </a:t>
            </a:r>
            <a:r>
              <a:rPr b="0" i="1" lang="en-US" sz="1800" u="none" cap="none" strike="noStrike">
                <a:solidFill>
                  <a:schemeClr val="dk1"/>
                </a:solidFill>
                <a:latin typeface="Times New Roman"/>
                <a:ea typeface="Times New Roman"/>
                <a:cs typeface="Times New Roman"/>
                <a:sym typeface="Times New Roman"/>
              </a:rPr>
              <a:t>b</a:t>
            </a:r>
            <a:r>
              <a:rPr b="0" i="0" lang="en-US" sz="1800" u="none" cap="none" strike="noStrike">
                <a:solidFill>
                  <a:schemeClr val="dk1"/>
                </a:solidFill>
                <a:latin typeface="Times New Roman"/>
                <a:ea typeface="Times New Roman"/>
                <a:cs typeface="Times New Roman"/>
                <a:sym typeface="Times New Roman"/>
              </a:rPr>
              <a:t> cannot both equal zero.</a:t>
            </a:r>
            <a:endParaRPr/>
          </a:p>
          <a:p>
            <a:pPr indent="-285750" lvl="1" marL="74295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Some examples of  linear equations:</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4</a:t>
            </a:r>
            <a:r>
              <a:rPr b="0" i="1" lang="en-US" sz="1800" u="none" cap="none" strike="noStrike">
                <a:solidFill>
                  <a:schemeClr val="dk1"/>
                </a:solidFill>
                <a:latin typeface="Times New Roman"/>
                <a:ea typeface="Times New Roman"/>
                <a:cs typeface="Times New Roman"/>
                <a:sym typeface="Times New Roman"/>
              </a:rPr>
              <a:t>x</a:t>
            </a:r>
            <a:r>
              <a:rPr b="0" i="0" lang="en-US" sz="1800" u="none" cap="none" strike="noStrike">
                <a:solidFill>
                  <a:schemeClr val="dk1"/>
                </a:solidFill>
                <a:latin typeface="Times New Roman"/>
                <a:ea typeface="Times New Roman"/>
                <a:cs typeface="Times New Roman"/>
                <a:sym typeface="Times New Roman"/>
              </a:rPr>
              <a:t> + 7</a:t>
            </a:r>
            <a:r>
              <a:rPr b="0" i="1" lang="en-US" sz="1800" u="none" cap="none" strike="noStrike">
                <a:solidFill>
                  <a:schemeClr val="dk1"/>
                </a:solidFill>
                <a:latin typeface="Times New Roman"/>
                <a:ea typeface="Times New Roman"/>
                <a:cs typeface="Times New Roman"/>
                <a:sym typeface="Times New Roman"/>
              </a:rPr>
              <a:t>y</a:t>
            </a:r>
            <a:r>
              <a:rPr b="0" i="0" lang="en-US" sz="1800" u="none" cap="none" strike="noStrike">
                <a:solidFill>
                  <a:schemeClr val="dk1"/>
                </a:solidFill>
                <a:latin typeface="Times New Roman"/>
                <a:ea typeface="Times New Roman"/>
                <a:cs typeface="Times New Roman"/>
                <a:sym typeface="Times New Roman"/>
              </a:rPr>
              <a:t> = 15</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 </a:t>
            </a:r>
            <a:r>
              <a:rPr b="0" i="1" lang="en-US" sz="1800" u="none" cap="none" strike="noStrike">
                <a:solidFill>
                  <a:schemeClr val="dk1"/>
                </a:solidFill>
                <a:latin typeface="Times New Roman"/>
                <a:ea typeface="Times New Roman"/>
                <a:cs typeface="Times New Roman"/>
                <a:sym typeface="Times New Roman"/>
              </a:rPr>
              <a:t>x</a:t>
            </a:r>
            <a:r>
              <a:rPr b="0" i="0" lang="en-US" sz="1800" u="none" cap="none" strike="noStrike">
                <a:solidFill>
                  <a:schemeClr val="dk1"/>
                </a:solidFill>
                <a:latin typeface="Times New Roman"/>
                <a:ea typeface="Times New Roman"/>
                <a:cs typeface="Times New Roman"/>
                <a:sym typeface="Times New Roman"/>
              </a:rPr>
              <a:t> - 2/3</a:t>
            </a:r>
            <a:r>
              <a:rPr b="0" i="1" lang="en-US" sz="1800" u="none" cap="none" strike="noStrike">
                <a:solidFill>
                  <a:schemeClr val="dk1"/>
                </a:solidFill>
                <a:latin typeface="Times New Roman"/>
                <a:ea typeface="Times New Roman"/>
                <a:cs typeface="Times New Roman"/>
                <a:sym typeface="Times New Roman"/>
              </a:rPr>
              <a:t>y</a:t>
            </a:r>
            <a:r>
              <a:rPr b="0" i="0" lang="en-US" sz="1800" u="none" cap="none" strike="noStrike">
                <a:solidFill>
                  <a:schemeClr val="dk1"/>
                </a:solidFill>
                <a:latin typeface="Times New Roman"/>
                <a:ea typeface="Times New Roman"/>
                <a:cs typeface="Times New Roman"/>
                <a:sym typeface="Times New Roman"/>
              </a:rPr>
              <a:t> = 0</a:t>
            </a:r>
            <a:endParaRPr/>
          </a:p>
        </p:txBody>
      </p:sp>
      <p:sp>
        <p:nvSpPr>
          <p:cNvPr id="38" name="Google Shape;38;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00B050"/>
                </a:solidFill>
              </a:rPr>
              <a:t>3/18/2020</a:t>
            </a:r>
            <a:endParaRPr>
              <a:solidFill>
                <a:srgbClr val="00B050"/>
              </a:solidFill>
            </a:endParaRPr>
          </a:p>
        </p:txBody>
      </p:sp>
      <p:sp>
        <p:nvSpPr>
          <p:cNvPr id="39" name="Google Shape;39;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B050"/>
                </a:solidFill>
              </a:rPr>
              <a:t>‹#›</a:t>
            </a:fld>
            <a:endParaRPr>
              <a:solidFill>
                <a:srgbClr val="00B050"/>
              </a:solidFill>
            </a:endParaRPr>
          </a:p>
        </p:txBody>
      </p:sp>
      <p:sp>
        <p:nvSpPr>
          <p:cNvPr id="40" name="Google Shape;40;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00B050"/>
                </a:solidFill>
              </a:rPr>
              <a:t>Md. Golam Moazzam, Dept. of CSE, JU</a:t>
            </a:r>
            <a:endParaRPr>
              <a:solidFill>
                <a:srgbClr val="00B050"/>
              </a:solidFill>
            </a:endParaRPr>
          </a:p>
        </p:txBody>
      </p:sp>
      <p:pic>
        <p:nvPicPr>
          <p:cNvPr descr="JU Mon eps.tif" id="41" name="Google Shape;41;p2"/>
          <p:cNvPicPr preferRelativeResize="0"/>
          <p:nvPr/>
        </p:nvPicPr>
        <p:blipFill rotWithShape="1">
          <a:blip r:embed="rId3">
            <a:alphaModFix/>
          </a:blip>
          <a:srcRect b="0" l="0" r="0" t="0"/>
          <a:stretch/>
        </p:blipFill>
        <p:spPr>
          <a:xfrm>
            <a:off x="182880" y="137162"/>
            <a:ext cx="800213" cy="990598"/>
          </a:xfrm>
          <a:prstGeom prst="rect">
            <a:avLst/>
          </a:prstGeom>
          <a:noFill/>
          <a:ln>
            <a:noFill/>
          </a:ln>
        </p:spPr>
      </p:pic>
      <p:cxnSp>
        <p:nvCxnSpPr>
          <p:cNvPr id="42" name="Google Shape;42;p2"/>
          <p:cNvCxnSpPr/>
          <p:nvPr/>
        </p:nvCxnSpPr>
        <p:spPr>
          <a:xfrm>
            <a:off x="1143000" y="1143000"/>
            <a:ext cx="7010400" cy="0"/>
          </a:xfrm>
          <a:prstGeom prst="straightConnector1">
            <a:avLst/>
          </a:prstGeom>
          <a:noFill/>
          <a:ln cap="flat" cmpd="sng" w="9525">
            <a:solidFill>
              <a:srgbClr val="4A7DBA"/>
            </a:solidFill>
            <a:prstDash val="solid"/>
            <a:round/>
            <a:headEnd len="sm" w="sm" type="none"/>
            <a:tailEnd len="sm" w="sm"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52" name="Shape 352"/>
        <p:cNvGrpSpPr/>
        <p:nvPr/>
      </p:nvGrpSpPr>
      <p:grpSpPr>
        <a:xfrm>
          <a:off x="0" y="0"/>
          <a:ext cx="0" cy="0"/>
          <a:chOff x="0" y="0"/>
          <a:chExt cx="0" cy="0"/>
        </a:xfrm>
      </p:grpSpPr>
      <p:sp>
        <p:nvSpPr>
          <p:cNvPr id="353" name="Google Shape;353;p20"/>
          <p:cNvSpPr txBox="1"/>
          <p:nvPr>
            <p:ph type="title"/>
          </p:nvPr>
        </p:nvSpPr>
        <p:spPr>
          <a:xfrm>
            <a:off x="1219200" y="350838"/>
            <a:ext cx="6934200" cy="7921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3600"/>
              <a:buFont typeface="Times New Roman"/>
              <a:buNone/>
            </a:pPr>
            <a:r>
              <a:rPr lang="en-US" sz="3600">
                <a:solidFill>
                  <a:schemeClr val="dk1"/>
                </a:solidFill>
                <a:latin typeface="Times New Roman"/>
                <a:ea typeface="Times New Roman"/>
                <a:cs typeface="Times New Roman"/>
                <a:sym typeface="Times New Roman"/>
              </a:rPr>
              <a:t>Direct Solution of Linear Equations</a:t>
            </a:r>
            <a:endParaRPr sz="3600">
              <a:solidFill>
                <a:schemeClr val="dk1"/>
              </a:solidFill>
              <a:latin typeface="Times New Roman"/>
              <a:ea typeface="Times New Roman"/>
              <a:cs typeface="Times New Roman"/>
              <a:sym typeface="Times New Roman"/>
            </a:endParaRPr>
          </a:p>
        </p:txBody>
      </p:sp>
      <p:sp>
        <p:nvSpPr>
          <p:cNvPr id="354" name="Google Shape;354;p20"/>
          <p:cNvSpPr txBox="1"/>
          <p:nvPr>
            <p:ph idx="1" type="body"/>
          </p:nvPr>
        </p:nvSpPr>
        <p:spPr>
          <a:xfrm>
            <a:off x="533400" y="13716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800"/>
              <a:buFont typeface="Noto Sans Symbols"/>
              <a:buChar char="❑"/>
            </a:pPr>
            <a:r>
              <a:rPr b="1" lang="en-US" sz="1800">
                <a:solidFill>
                  <a:schemeClr val="dk1"/>
                </a:solidFill>
                <a:latin typeface="Times New Roman"/>
                <a:ea typeface="Times New Roman"/>
                <a:cs typeface="Times New Roman"/>
                <a:sym typeface="Times New Roman"/>
              </a:rPr>
              <a:t>Matrix Inversion Method</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Consider the following system of equations:</a:t>
            </a:r>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a</a:t>
            </a:r>
            <a:r>
              <a:rPr baseline="-25000" lang="en-US" sz="1800">
                <a:solidFill>
                  <a:schemeClr val="dk1"/>
                </a:solidFill>
                <a:latin typeface="Times New Roman"/>
                <a:ea typeface="Times New Roman"/>
                <a:cs typeface="Times New Roman"/>
                <a:sym typeface="Times New Roman"/>
              </a:rPr>
              <a:t>11</a:t>
            </a:r>
            <a:r>
              <a:rPr lang="en-US" sz="1800">
                <a:solidFill>
                  <a:schemeClr val="dk1"/>
                </a:solidFill>
                <a:latin typeface="Times New Roman"/>
                <a:ea typeface="Times New Roman"/>
                <a:cs typeface="Times New Roman"/>
                <a:sym typeface="Times New Roman"/>
              </a:rPr>
              <a:t>x</a:t>
            </a:r>
            <a:r>
              <a:rPr baseline="-25000" lang="en-US" sz="1800">
                <a:solidFill>
                  <a:schemeClr val="dk1"/>
                </a:solidFill>
                <a:latin typeface="Times New Roman"/>
                <a:ea typeface="Times New Roman"/>
                <a:cs typeface="Times New Roman"/>
                <a:sym typeface="Times New Roman"/>
              </a:rPr>
              <a:t>1</a:t>
            </a:r>
            <a:r>
              <a:rPr lang="en-US" sz="1800">
                <a:solidFill>
                  <a:schemeClr val="dk1"/>
                </a:solidFill>
                <a:latin typeface="Times New Roman"/>
                <a:ea typeface="Times New Roman"/>
                <a:cs typeface="Times New Roman"/>
                <a:sym typeface="Times New Roman"/>
              </a:rPr>
              <a:t> + a</a:t>
            </a:r>
            <a:r>
              <a:rPr baseline="-25000" lang="en-US" sz="1800">
                <a:solidFill>
                  <a:schemeClr val="dk1"/>
                </a:solidFill>
                <a:latin typeface="Times New Roman"/>
                <a:ea typeface="Times New Roman"/>
                <a:cs typeface="Times New Roman"/>
                <a:sym typeface="Times New Roman"/>
              </a:rPr>
              <a:t>12</a:t>
            </a:r>
            <a:r>
              <a:rPr lang="en-US" sz="1800">
                <a:solidFill>
                  <a:schemeClr val="dk1"/>
                </a:solidFill>
                <a:latin typeface="Times New Roman"/>
                <a:ea typeface="Times New Roman"/>
                <a:cs typeface="Times New Roman"/>
                <a:sym typeface="Times New Roman"/>
              </a:rPr>
              <a:t>x</a:t>
            </a:r>
            <a:r>
              <a:rPr baseline="-25000" lang="en-US" sz="1800">
                <a:solidFill>
                  <a:schemeClr val="dk1"/>
                </a:solidFill>
                <a:latin typeface="Times New Roman"/>
                <a:ea typeface="Times New Roman"/>
                <a:cs typeface="Times New Roman"/>
                <a:sym typeface="Times New Roman"/>
              </a:rPr>
              <a:t>2</a:t>
            </a:r>
            <a:r>
              <a:rPr lang="en-US" sz="1800">
                <a:solidFill>
                  <a:schemeClr val="dk1"/>
                </a:solidFill>
                <a:latin typeface="Times New Roman"/>
                <a:ea typeface="Times New Roman"/>
                <a:cs typeface="Times New Roman"/>
                <a:sym typeface="Times New Roman"/>
              </a:rPr>
              <a:t> + a</a:t>
            </a:r>
            <a:r>
              <a:rPr baseline="-25000" lang="en-US" sz="1800">
                <a:solidFill>
                  <a:schemeClr val="dk1"/>
                </a:solidFill>
                <a:latin typeface="Times New Roman"/>
                <a:ea typeface="Times New Roman"/>
                <a:cs typeface="Times New Roman"/>
                <a:sym typeface="Times New Roman"/>
              </a:rPr>
              <a:t>13</a:t>
            </a:r>
            <a:r>
              <a:rPr lang="en-US" sz="1800">
                <a:solidFill>
                  <a:schemeClr val="dk1"/>
                </a:solidFill>
                <a:latin typeface="Times New Roman"/>
                <a:ea typeface="Times New Roman"/>
                <a:cs typeface="Times New Roman"/>
                <a:sym typeface="Times New Roman"/>
              </a:rPr>
              <a:t>x</a:t>
            </a:r>
            <a:r>
              <a:rPr baseline="-25000" lang="en-US" sz="1800">
                <a:solidFill>
                  <a:schemeClr val="dk1"/>
                </a:solidFill>
                <a:latin typeface="Times New Roman"/>
                <a:ea typeface="Times New Roman"/>
                <a:cs typeface="Times New Roman"/>
                <a:sym typeface="Times New Roman"/>
              </a:rPr>
              <a:t>3</a:t>
            </a:r>
            <a:r>
              <a:rPr lang="en-US" sz="1800">
                <a:solidFill>
                  <a:schemeClr val="dk1"/>
                </a:solidFill>
                <a:latin typeface="Times New Roman"/>
                <a:ea typeface="Times New Roman"/>
                <a:cs typeface="Times New Roman"/>
                <a:sym typeface="Times New Roman"/>
              </a:rPr>
              <a:t> = b</a:t>
            </a:r>
            <a:r>
              <a:rPr baseline="-25000" lang="en-US" sz="1800">
                <a:solidFill>
                  <a:schemeClr val="dk1"/>
                </a:solidFill>
                <a:latin typeface="Times New Roman"/>
                <a:ea typeface="Times New Roman"/>
                <a:cs typeface="Times New Roman"/>
                <a:sym typeface="Times New Roman"/>
              </a:rPr>
              <a:t>1</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a</a:t>
            </a:r>
            <a:r>
              <a:rPr baseline="-25000" lang="en-US" sz="1800">
                <a:solidFill>
                  <a:schemeClr val="dk1"/>
                </a:solidFill>
                <a:latin typeface="Times New Roman"/>
                <a:ea typeface="Times New Roman"/>
                <a:cs typeface="Times New Roman"/>
                <a:sym typeface="Times New Roman"/>
              </a:rPr>
              <a:t>21</a:t>
            </a:r>
            <a:r>
              <a:rPr lang="en-US" sz="1800">
                <a:solidFill>
                  <a:schemeClr val="dk1"/>
                </a:solidFill>
                <a:latin typeface="Times New Roman"/>
                <a:ea typeface="Times New Roman"/>
                <a:cs typeface="Times New Roman"/>
                <a:sym typeface="Times New Roman"/>
              </a:rPr>
              <a:t>x</a:t>
            </a:r>
            <a:r>
              <a:rPr baseline="-25000" lang="en-US" sz="1800">
                <a:solidFill>
                  <a:schemeClr val="dk1"/>
                </a:solidFill>
                <a:latin typeface="Times New Roman"/>
                <a:ea typeface="Times New Roman"/>
                <a:cs typeface="Times New Roman"/>
                <a:sym typeface="Times New Roman"/>
              </a:rPr>
              <a:t>1</a:t>
            </a:r>
            <a:r>
              <a:rPr lang="en-US" sz="1800">
                <a:solidFill>
                  <a:schemeClr val="dk1"/>
                </a:solidFill>
                <a:latin typeface="Times New Roman"/>
                <a:ea typeface="Times New Roman"/>
                <a:cs typeface="Times New Roman"/>
                <a:sym typeface="Times New Roman"/>
              </a:rPr>
              <a:t> + a</a:t>
            </a:r>
            <a:r>
              <a:rPr baseline="-25000" lang="en-US" sz="1800">
                <a:solidFill>
                  <a:schemeClr val="dk1"/>
                </a:solidFill>
                <a:latin typeface="Times New Roman"/>
                <a:ea typeface="Times New Roman"/>
                <a:cs typeface="Times New Roman"/>
                <a:sym typeface="Times New Roman"/>
              </a:rPr>
              <a:t>22</a:t>
            </a:r>
            <a:r>
              <a:rPr lang="en-US" sz="1800">
                <a:solidFill>
                  <a:schemeClr val="dk1"/>
                </a:solidFill>
                <a:latin typeface="Times New Roman"/>
                <a:ea typeface="Times New Roman"/>
                <a:cs typeface="Times New Roman"/>
                <a:sym typeface="Times New Roman"/>
              </a:rPr>
              <a:t>x</a:t>
            </a:r>
            <a:r>
              <a:rPr baseline="-25000" lang="en-US" sz="1800">
                <a:solidFill>
                  <a:schemeClr val="dk1"/>
                </a:solidFill>
                <a:latin typeface="Times New Roman"/>
                <a:ea typeface="Times New Roman"/>
                <a:cs typeface="Times New Roman"/>
                <a:sym typeface="Times New Roman"/>
              </a:rPr>
              <a:t>2</a:t>
            </a:r>
            <a:r>
              <a:rPr lang="en-US" sz="1800">
                <a:solidFill>
                  <a:schemeClr val="dk1"/>
                </a:solidFill>
                <a:latin typeface="Times New Roman"/>
                <a:ea typeface="Times New Roman"/>
                <a:cs typeface="Times New Roman"/>
                <a:sym typeface="Times New Roman"/>
              </a:rPr>
              <a:t> + a</a:t>
            </a:r>
            <a:r>
              <a:rPr baseline="-25000" lang="en-US" sz="1800">
                <a:solidFill>
                  <a:schemeClr val="dk1"/>
                </a:solidFill>
                <a:latin typeface="Times New Roman"/>
                <a:ea typeface="Times New Roman"/>
                <a:cs typeface="Times New Roman"/>
                <a:sym typeface="Times New Roman"/>
              </a:rPr>
              <a:t>23</a:t>
            </a:r>
            <a:r>
              <a:rPr lang="en-US" sz="1800">
                <a:solidFill>
                  <a:schemeClr val="dk1"/>
                </a:solidFill>
                <a:latin typeface="Times New Roman"/>
                <a:ea typeface="Times New Roman"/>
                <a:cs typeface="Times New Roman"/>
                <a:sym typeface="Times New Roman"/>
              </a:rPr>
              <a:t>x</a:t>
            </a:r>
            <a:r>
              <a:rPr baseline="-25000" lang="en-US" sz="1800">
                <a:solidFill>
                  <a:schemeClr val="dk1"/>
                </a:solidFill>
                <a:latin typeface="Times New Roman"/>
                <a:ea typeface="Times New Roman"/>
                <a:cs typeface="Times New Roman"/>
                <a:sym typeface="Times New Roman"/>
              </a:rPr>
              <a:t>3</a:t>
            </a:r>
            <a:r>
              <a:rPr lang="en-US" sz="1800">
                <a:solidFill>
                  <a:schemeClr val="dk1"/>
                </a:solidFill>
                <a:latin typeface="Times New Roman"/>
                <a:ea typeface="Times New Roman"/>
                <a:cs typeface="Times New Roman"/>
                <a:sym typeface="Times New Roman"/>
              </a:rPr>
              <a:t> = b</a:t>
            </a:r>
            <a:r>
              <a:rPr baseline="-25000" lang="en-US" sz="1800">
                <a:solidFill>
                  <a:schemeClr val="dk1"/>
                </a:solidFill>
                <a:latin typeface="Times New Roman"/>
                <a:ea typeface="Times New Roman"/>
                <a:cs typeface="Times New Roman"/>
                <a:sym typeface="Times New Roman"/>
              </a:rPr>
              <a:t>2</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a</a:t>
            </a:r>
            <a:r>
              <a:rPr baseline="-25000" lang="en-US" sz="1800">
                <a:solidFill>
                  <a:schemeClr val="dk1"/>
                </a:solidFill>
                <a:latin typeface="Times New Roman"/>
                <a:ea typeface="Times New Roman"/>
                <a:cs typeface="Times New Roman"/>
                <a:sym typeface="Times New Roman"/>
              </a:rPr>
              <a:t>31</a:t>
            </a:r>
            <a:r>
              <a:rPr lang="en-US" sz="1800">
                <a:solidFill>
                  <a:schemeClr val="dk1"/>
                </a:solidFill>
                <a:latin typeface="Times New Roman"/>
                <a:ea typeface="Times New Roman"/>
                <a:cs typeface="Times New Roman"/>
                <a:sym typeface="Times New Roman"/>
              </a:rPr>
              <a:t>x</a:t>
            </a:r>
            <a:r>
              <a:rPr baseline="-25000" lang="en-US" sz="1800">
                <a:solidFill>
                  <a:schemeClr val="dk1"/>
                </a:solidFill>
                <a:latin typeface="Times New Roman"/>
                <a:ea typeface="Times New Roman"/>
                <a:cs typeface="Times New Roman"/>
                <a:sym typeface="Times New Roman"/>
              </a:rPr>
              <a:t>1</a:t>
            </a:r>
            <a:r>
              <a:rPr lang="en-US" sz="1800">
                <a:solidFill>
                  <a:schemeClr val="dk1"/>
                </a:solidFill>
                <a:latin typeface="Times New Roman"/>
                <a:ea typeface="Times New Roman"/>
                <a:cs typeface="Times New Roman"/>
                <a:sym typeface="Times New Roman"/>
              </a:rPr>
              <a:t> + a</a:t>
            </a:r>
            <a:r>
              <a:rPr baseline="-25000" lang="en-US" sz="1800">
                <a:solidFill>
                  <a:schemeClr val="dk1"/>
                </a:solidFill>
                <a:latin typeface="Times New Roman"/>
                <a:ea typeface="Times New Roman"/>
                <a:cs typeface="Times New Roman"/>
                <a:sym typeface="Times New Roman"/>
              </a:rPr>
              <a:t>32</a:t>
            </a:r>
            <a:r>
              <a:rPr lang="en-US" sz="1800">
                <a:solidFill>
                  <a:schemeClr val="dk1"/>
                </a:solidFill>
                <a:latin typeface="Times New Roman"/>
                <a:ea typeface="Times New Roman"/>
                <a:cs typeface="Times New Roman"/>
                <a:sym typeface="Times New Roman"/>
              </a:rPr>
              <a:t>x</a:t>
            </a:r>
            <a:r>
              <a:rPr baseline="-25000" lang="en-US" sz="1800">
                <a:solidFill>
                  <a:schemeClr val="dk1"/>
                </a:solidFill>
                <a:latin typeface="Times New Roman"/>
                <a:ea typeface="Times New Roman"/>
                <a:cs typeface="Times New Roman"/>
                <a:sym typeface="Times New Roman"/>
              </a:rPr>
              <a:t>2</a:t>
            </a:r>
            <a:r>
              <a:rPr lang="en-US" sz="1800">
                <a:solidFill>
                  <a:schemeClr val="dk1"/>
                </a:solidFill>
                <a:latin typeface="Times New Roman"/>
                <a:ea typeface="Times New Roman"/>
                <a:cs typeface="Times New Roman"/>
                <a:sym typeface="Times New Roman"/>
              </a:rPr>
              <a:t> + a</a:t>
            </a:r>
            <a:r>
              <a:rPr baseline="-25000" lang="en-US" sz="1800">
                <a:solidFill>
                  <a:schemeClr val="dk1"/>
                </a:solidFill>
                <a:latin typeface="Times New Roman"/>
                <a:ea typeface="Times New Roman"/>
                <a:cs typeface="Times New Roman"/>
                <a:sym typeface="Times New Roman"/>
              </a:rPr>
              <a:t>33</a:t>
            </a:r>
            <a:r>
              <a:rPr lang="en-US" sz="1800">
                <a:solidFill>
                  <a:schemeClr val="dk1"/>
                </a:solidFill>
                <a:latin typeface="Times New Roman"/>
                <a:ea typeface="Times New Roman"/>
                <a:cs typeface="Times New Roman"/>
                <a:sym typeface="Times New Roman"/>
              </a:rPr>
              <a:t>x</a:t>
            </a:r>
            <a:r>
              <a:rPr baseline="-25000" lang="en-US" sz="1800">
                <a:solidFill>
                  <a:schemeClr val="dk1"/>
                </a:solidFill>
                <a:latin typeface="Times New Roman"/>
                <a:ea typeface="Times New Roman"/>
                <a:cs typeface="Times New Roman"/>
                <a:sym typeface="Times New Roman"/>
              </a:rPr>
              <a:t>3</a:t>
            </a:r>
            <a:r>
              <a:rPr lang="en-US" sz="1800">
                <a:solidFill>
                  <a:schemeClr val="dk1"/>
                </a:solidFill>
                <a:latin typeface="Times New Roman"/>
                <a:ea typeface="Times New Roman"/>
                <a:cs typeface="Times New Roman"/>
                <a:sym typeface="Times New Roman"/>
              </a:rPr>
              <a:t> = b</a:t>
            </a:r>
            <a:r>
              <a:rPr baseline="-25000" lang="en-US" sz="1800">
                <a:solidFill>
                  <a:schemeClr val="dk1"/>
                </a:solidFill>
                <a:latin typeface="Times New Roman"/>
                <a:ea typeface="Times New Roman"/>
                <a:cs typeface="Times New Roman"/>
                <a:sym typeface="Times New Roman"/>
              </a:rPr>
              <a:t>3</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In matrix form:</a:t>
            </a:r>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A</a:t>
            </a:r>
            <a:r>
              <a:rPr i="1" lang="en-US" sz="1800">
                <a:solidFill>
                  <a:schemeClr val="dk1"/>
                </a:solidFill>
                <a:latin typeface="Times New Roman"/>
                <a:ea typeface="Times New Roman"/>
                <a:cs typeface="Times New Roman"/>
                <a:sym typeface="Times New Roman"/>
              </a:rPr>
              <a:t>x</a:t>
            </a:r>
            <a:r>
              <a:rPr lang="en-US" sz="1800">
                <a:solidFill>
                  <a:schemeClr val="dk1"/>
                </a:solidFill>
                <a:latin typeface="Times New Roman"/>
                <a:ea typeface="Times New Roman"/>
                <a:cs typeface="Times New Roman"/>
                <a:sym typeface="Times New Roman"/>
              </a:rPr>
              <a:t> = </a:t>
            </a:r>
            <a:r>
              <a:rPr i="1" lang="en-US" sz="1800">
                <a:solidFill>
                  <a:schemeClr val="dk1"/>
                </a:solidFill>
                <a:latin typeface="Times New Roman"/>
                <a:ea typeface="Times New Roman"/>
                <a:cs typeface="Times New Roman"/>
                <a:sym typeface="Times New Roman"/>
              </a:rPr>
              <a:t>b</a:t>
            </a:r>
            <a:r>
              <a:rPr lang="en-US" sz="1800">
                <a:solidFill>
                  <a:schemeClr val="dk1"/>
                </a:solidFill>
                <a:latin typeface="Times New Roman"/>
                <a:ea typeface="Times New Roman"/>
                <a:cs typeface="Times New Roman"/>
                <a:sym typeface="Times New Roman"/>
              </a:rPr>
              <a:t>      - - - - - - - - - - - - - - - - - - - - - - - - (1)</a:t>
            </a:r>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Where</a:t>
            </a:r>
            <a:endParaRPr/>
          </a:p>
          <a:p>
            <a:pPr indent="-342900" lvl="0" marL="342900" marR="0" rtl="0" algn="l">
              <a:spcBef>
                <a:spcPts val="36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and </a:t>
            </a:r>
            <a:endParaRPr/>
          </a:p>
          <a:p>
            <a:pPr indent="-342900" lvl="0" marL="342900" marR="0" rtl="0" algn="l">
              <a:spcBef>
                <a:spcPts val="36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342900" lvl="0" marL="342900" marR="0" rtl="0" algn="l">
              <a:spcBef>
                <a:spcPts val="280"/>
              </a:spcBef>
              <a:spcAft>
                <a:spcPts val="0"/>
              </a:spcAft>
              <a:buClr>
                <a:schemeClr val="dk1"/>
              </a:buClr>
              <a:buSzPts val="1400"/>
              <a:buFont typeface="Arial"/>
              <a:buNone/>
            </a:pPr>
            <a:r>
              <a:rPr lang="en-US" sz="1400">
                <a:solidFill>
                  <a:schemeClr val="dk1"/>
                </a:solidFill>
                <a:latin typeface="Times New Roman"/>
                <a:ea typeface="Times New Roman"/>
                <a:cs typeface="Times New Roman"/>
                <a:sym typeface="Times New Roman"/>
              </a:rPr>
              <a:t>	Multiply each side of equation (1) by the inverse of A. This yields</a:t>
            </a:r>
            <a:endParaRPr/>
          </a:p>
          <a:p>
            <a:pPr indent="-342900" lvl="0" marL="342900" marR="0" rtl="0" algn="l">
              <a:spcBef>
                <a:spcPts val="280"/>
              </a:spcBef>
              <a:spcAft>
                <a:spcPts val="0"/>
              </a:spcAft>
              <a:buClr>
                <a:schemeClr val="dk1"/>
              </a:buClr>
              <a:buSzPts val="1400"/>
              <a:buFont typeface="Arial"/>
              <a:buNone/>
            </a:pPr>
            <a:r>
              <a:rPr lang="en-US" sz="1400">
                <a:solidFill>
                  <a:schemeClr val="dk1"/>
                </a:solidFill>
                <a:latin typeface="Times New Roman"/>
                <a:ea typeface="Times New Roman"/>
                <a:cs typeface="Times New Roman"/>
                <a:sym typeface="Times New Roman"/>
              </a:rPr>
              <a:t>			A</a:t>
            </a:r>
            <a:r>
              <a:rPr baseline="30000" lang="en-US" sz="1400">
                <a:solidFill>
                  <a:schemeClr val="dk1"/>
                </a:solidFill>
                <a:latin typeface="Times New Roman"/>
                <a:ea typeface="Times New Roman"/>
                <a:cs typeface="Times New Roman"/>
                <a:sym typeface="Times New Roman"/>
              </a:rPr>
              <a:t>-1</a:t>
            </a:r>
            <a:r>
              <a:rPr lang="en-US" sz="1400">
                <a:solidFill>
                  <a:schemeClr val="dk1"/>
                </a:solidFill>
                <a:latin typeface="Times New Roman"/>
                <a:ea typeface="Times New Roman"/>
                <a:cs typeface="Times New Roman"/>
                <a:sym typeface="Times New Roman"/>
              </a:rPr>
              <a:t>A</a:t>
            </a:r>
            <a:r>
              <a:rPr i="1" lang="en-US" sz="1400">
                <a:solidFill>
                  <a:schemeClr val="dk1"/>
                </a:solidFill>
                <a:latin typeface="Times New Roman"/>
                <a:ea typeface="Times New Roman"/>
                <a:cs typeface="Times New Roman"/>
                <a:sym typeface="Times New Roman"/>
              </a:rPr>
              <a:t>x</a:t>
            </a:r>
            <a:r>
              <a:rPr lang="en-US" sz="1400">
                <a:solidFill>
                  <a:schemeClr val="dk1"/>
                </a:solidFill>
                <a:latin typeface="Times New Roman"/>
                <a:ea typeface="Times New Roman"/>
                <a:cs typeface="Times New Roman"/>
                <a:sym typeface="Times New Roman"/>
              </a:rPr>
              <a:t> = A</a:t>
            </a:r>
            <a:r>
              <a:rPr baseline="30000" lang="en-US" sz="1400">
                <a:solidFill>
                  <a:schemeClr val="dk1"/>
                </a:solidFill>
                <a:latin typeface="Times New Roman"/>
                <a:ea typeface="Times New Roman"/>
                <a:cs typeface="Times New Roman"/>
                <a:sym typeface="Times New Roman"/>
              </a:rPr>
              <a:t>-1</a:t>
            </a:r>
            <a:r>
              <a:rPr i="1" lang="en-US" sz="1400">
                <a:solidFill>
                  <a:schemeClr val="dk1"/>
                </a:solidFill>
                <a:latin typeface="Times New Roman"/>
                <a:ea typeface="Times New Roman"/>
                <a:cs typeface="Times New Roman"/>
                <a:sym typeface="Times New Roman"/>
              </a:rPr>
              <a:t>b</a:t>
            </a:r>
            <a:endParaRPr sz="1400">
              <a:solidFill>
                <a:schemeClr val="dk1"/>
              </a:solidFill>
              <a:latin typeface="Times New Roman"/>
              <a:ea typeface="Times New Roman"/>
              <a:cs typeface="Times New Roman"/>
              <a:sym typeface="Times New Roman"/>
            </a:endParaRPr>
          </a:p>
          <a:p>
            <a:pPr indent="-342900" lvl="0" marL="342900" marR="0" rtl="0" algn="l">
              <a:spcBef>
                <a:spcPts val="280"/>
              </a:spcBef>
              <a:spcAft>
                <a:spcPts val="0"/>
              </a:spcAft>
              <a:buClr>
                <a:schemeClr val="dk1"/>
              </a:buClr>
              <a:buSzPts val="1400"/>
              <a:buFont typeface="Arial"/>
              <a:buNone/>
            </a:pPr>
            <a:r>
              <a:rPr lang="en-US" sz="1400">
                <a:solidFill>
                  <a:schemeClr val="dk1"/>
                </a:solidFill>
                <a:latin typeface="Times New Roman"/>
                <a:ea typeface="Times New Roman"/>
                <a:cs typeface="Times New Roman"/>
                <a:sym typeface="Times New Roman"/>
              </a:rPr>
              <a:t>	Therefore, 	   </a:t>
            </a:r>
            <a:r>
              <a:rPr i="1" lang="en-US" sz="1400">
                <a:solidFill>
                  <a:schemeClr val="dk1"/>
                </a:solidFill>
                <a:latin typeface="Times New Roman"/>
                <a:ea typeface="Times New Roman"/>
                <a:cs typeface="Times New Roman"/>
                <a:sym typeface="Times New Roman"/>
              </a:rPr>
              <a:t>x</a:t>
            </a:r>
            <a:r>
              <a:rPr lang="en-US" sz="1400">
                <a:solidFill>
                  <a:schemeClr val="dk1"/>
                </a:solidFill>
                <a:latin typeface="Times New Roman"/>
                <a:ea typeface="Times New Roman"/>
                <a:cs typeface="Times New Roman"/>
                <a:sym typeface="Times New Roman"/>
              </a:rPr>
              <a:t> = A</a:t>
            </a:r>
            <a:r>
              <a:rPr baseline="30000" lang="en-US" sz="1400">
                <a:solidFill>
                  <a:schemeClr val="dk1"/>
                </a:solidFill>
                <a:latin typeface="Times New Roman"/>
                <a:ea typeface="Times New Roman"/>
                <a:cs typeface="Times New Roman"/>
                <a:sym typeface="Times New Roman"/>
              </a:rPr>
              <a:t>-1</a:t>
            </a:r>
            <a:r>
              <a:rPr i="1" lang="en-US" sz="1400">
                <a:solidFill>
                  <a:schemeClr val="dk1"/>
                </a:solidFill>
                <a:latin typeface="Times New Roman"/>
                <a:ea typeface="Times New Roman"/>
                <a:cs typeface="Times New Roman"/>
                <a:sym typeface="Times New Roman"/>
              </a:rPr>
              <a:t>b</a:t>
            </a:r>
            <a:endParaRPr sz="1400">
              <a:solidFill>
                <a:schemeClr val="dk1"/>
              </a:solidFill>
              <a:latin typeface="Times New Roman"/>
              <a:ea typeface="Times New Roman"/>
              <a:cs typeface="Times New Roman"/>
              <a:sym typeface="Times New Roman"/>
            </a:endParaRPr>
          </a:p>
          <a:p>
            <a:pPr indent="-342900" lvl="0" marL="342900" marR="0" rtl="0" algn="l">
              <a:spcBef>
                <a:spcPts val="280"/>
              </a:spcBef>
              <a:spcAft>
                <a:spcPts val="0"/>
              </a:spcAft>
              <a:buClr>
                <a:schemeClr val="dk1"/>
              </a:buClr>
              <a:buSzPts val="1400"/>
              <a:buFont typeface="Arial"/>
              <a:buNone/>
            </a:pPr>
            <a:r>
              <a:rPr lang="en-US" sz="1400">
                <a:solidFill>
                  <a:schemeClr val="dk1"/>
                </a:solidFill>
                <a:latin typeface="Times New Roman"/>
                <a:ea typeface="Times New Roman"/>
                <a:cs typeface="Times New Roman"/>
                <a:sym typeface="Times New Roman"/>
              </a:rPr>
              <a:t>	This gives the solution for </a:t>
            </a:r>
            <a:r>
              <a:rPr i="1" lang="en-US" sz="1400">
                <a:solidFill>
                  <a:schemeClr val="dk1"/>
                </a:solidFill>
                <a:latin typeface="Times New Roman"/>
                <a:ea typeface="Times New Roman"/>
                <a:cs typeface="Times New Roman"/>
                <a:sym typeface="Times New Roman"/>
              </a:rPr>
              <a:t>x</a:t>
            </a:r>
            <a:r>
              <a:rPr lang="en-US" sz="1400">
                <a:solidFill>
                  <a:schemeClr val="dk1"/>
                </a:solidFill>
                <a:latin typeface="Times New Roman"/>
                <a:ea typeface="Times New Roman"/>
                <a:cs typeface="Times New Roman"/>
                <a:sym typeface="Times New Roman"/>
              </a:rPr>
              <a:t>.</a:t>
            </a:r>
            <a:endParaRPr/>
          </a:p>
          <a:p>
            <a:pPr indent="-342900" lvl="0" marL="342900" marR="0" rtl="0" algn="l">
              <a:spcBef>
                <a:spcPts val="280"/>
              </a:spcBef>
              <a:spcAft>
                <a:spcPts val="0"/>
              </a:spcAft>
              <a:buClr>
                <a:schemeClr val="dk1"/>
              </a:buClr>
              <a:buSzPts val="1400"/>
              <a:buFont typeface="Arial"/>
              <a:buNone/>
            </a:pPr>
            <a:r>
              <a:t/>
            </a:r>
            <a:endParaRPr sz="1400">
              <a:solidFill>
                <a:schemeClr val="dk1"/>
              </a:solidFill>
              <a:latin typeface="Times New Roman"/>
              <a:ea typeface="Times New Roman"/>
              <a:cs typeface="Times New Roman"/>
              <a:sym typeface="Times New Roman"/>
            </a:endParaRPr>
          </a:p>
        </p:txBody>
      </p:sp>
      <p:sp>
        <p:nvSpPr>
          <p:cNvPr id="355" name="Google Shape;355;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00B050"/>
                </a:solidFill>
              </a:rPr>
              <a:t>3/18/2020</a:t>
            </a:r>
            <a:endParaRPr>
              <a:solidFill>
                <a:srgbClr val="00B050"/>
              </a:solidFill>
            </a:endParaRPr>
          </a:p>
        </p:txBody>
      </p:sp>
      <p:sp>
        <p:nvSpPr>
          <p:cNvPr id="356" name="Google Shape;356;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B050"/>
                </a:solidFill>
              </a:rPr>
              <a:t>‹#›</a:t>
            </a:fld>
            <a:endParaRPr>
              <a:solidFill>
                <a:srgbClr val="00B050"/>
              </a:solidFill>
            </a:endParaRPr>
          </a:p>
        </p:txBody>
      </p:sp>
      <p:sp>
        <p:nvSpPr>
          <p:cNvPr id="357" name="Google Shape;357;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00B050"/>
                </a:solidFill>
              </a:rPr>
              <a:t>Md. Golam Moazzam, Dept. of CSE, JU</a:t>
            </a:r>
            <a:endParaRPr>
              <a:solidFill>
                <a:srgbClr val="00B050"/>
              </a:solidFill>
            </a:endParaRPr>
          </a:p>
        </p:txBody>
      </p:sp>
      <p:pic>
        <p:nvPicPr>
          <p:cNvPr descr="JU Mon eps.tif" id="358" name="Google Shape;358;p20"/>
          <p:cNvPicPr preferRelativeResize="0"/>
          <p:nvPr/>
        </p:nvPicPr>
        <p:blipFill rotWithShape="1">
          <a:blip r:embed="rId3">
            <a:alphaModFix/>
          </a:blip>
          <a:srcRect b="0" l="0" r="0" t="0"/>
          <a:stretch/>
        </p:blipFill>
        <p:spPr>
          <a:xfrm>
            <a:off x="182880" y="137162"/>
            <a:ext cx="800213" cy="990598"/>
          </a:xfrm>
          <a:prstGeom prst="rect">
            <a:avLst/>
          </a:prstGeom>
          <a:noFill/>
          <a:ln>
            <a:noFill/>
          </a:ln>
        </p:spPr>
      </p:pic>
      <p:cxnSp>
        <p:nvCxnSpPr>
          <p:cNvPr id="359" name="Google Shape;359;p20"/>
          <p:cNvCxnSpPr/>
          <p:nvPr/>
        </p:nvCxnSpPr>
        <p:spPr>
          <a:xfrm>
            <a:off x="1143000" y="1143000"/>
            <a:ext cx="7010400" cy="0"/>
          </a:xfrm>
          <a:prstGeom prst="straightConnector1">
            <a:avLst/>
          </a:prstGeom>
          <a:noFill/>
          <a:ln cap="flat" cmpd="sng" w="9525">
            <a:solidFill>
              <a:srgbClr val="4A7DBA"/>
            </a:solidFill>
            <a:prstDash val="solid"/>
            <a:round/>
            <a:headEnd len="sm" w="sm" type="none"/>
            <a:tailEnd len="sm" w="sm" type="none"/>
          </a:ln>
        </p:spPr>
      </p:cxnSp>
      <p:sp>
        <p:nvSpPr>
          <p:cNvPr id="360" name="Google Shape;360;p20"/>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361" name="Google Shape;361;p20"/>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2" name="Google Shape;362;p20"/>
          <p:cNvSpPr/>
          <p:nvPr/>
        </p:nvSpPr>
        <p:spPr>
          <a:xfrm>
            <a:off x="0" y="1165225"/>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363" name="Google Shape;363;p20"/>
          <p:cNvSpPr/>
          <p:nvPr/>
        </p:nvSpPr>
        <p:spPr>
          <a:xfrm>
            <a:off x="0" y="1165225"/>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364" name="Google Shape;364;p20"/>
          <p:cNvSpPr/>
          <p:nvPr/>
        </p:nvSpPr>
        <p:spPr>
          <a:xfrm>
            <a:off x="0" y="190500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5" name="Google Shape;365;p20"/>
          <p:cNvSpPr/>
          <p:nvPr/>
        </p:nvSpPr>
        <p:spPr>
          <a:xfrm>
            <a:off x="0" y="1905000"/>
            <a:ext cx="9144000" cy="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366" name="Google Shape;366;p20"/>
          <p:cNvSpPr/>
          <p:nvPr/>
        </p:nvSpPr>
        <p:spPr>
          <a:xfrm>
            <a:off x="0" y="2689225"/>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600"/>
              <a:buFont typeface="Calibri"/>
              <a:buNone/>
            </a:pPr>
            <a:r>
              <a:t/>
            </a:r>
            <a:endParaRPr b="0" i="0" sz="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pic>
        <p:nvPicPr>
          <p:cNvPr id="367" name="Google Shape;367;p20"/>
          <p:cNvPicPr preferRelativeResize="0"/>
          <p:nvPr/>
        </p:nvPicPr>
        <p:blipFill rotWithShape="1">
          <a:blip r:embed="rId4">
            <a:alphaModFix/>
          </a:blip>
          <a:srcRect b="0" l="0" r="0" t="0"/>
          <a:stretch/>
        </p:blipFill>
        <p:spPr>
          <a:xfrm>
            <a:off x="2066278" y="4361156"/>
            <a:ext cx="1616075" cy="926439"/>
          </a:xfrm>
          <a:prstGeom prst="rect">
            <a:avLst/>
          </a:prstGeom>
          <a:noFill/>
          <a:ln>
            <a:noFill/>
          </a:ln>
        </p:spPr>
      </p:pic>
      <p:pic>
        <p:nvPicPr>
          <p:cNvPr id="368" name="Google Shape;368;p20"/>
          <p:cNvPicPr preferRelativeResize="0"/>
          <p:nvPr/>
        </p:nvPicPr>
        <p:blipFill rotWithShape="1">
          <a:blip r:embed="rId5">
            <a:alphaModFix/>
          </a:blip>
          <a:srcRect b="0" l="0" r="0" t="0"/>
          <a:stretch/>
        </p:blipFill>
        <p:spPr>
          <a:xfrm>
            <a:off x="4031603" y="4361156"/>
            <a:ext cx="777875" cy="963701"/>
          </a:xfrm>
          <a:prstGeom prst="rect">
            <a:avLst/>
          </a:prstGeom>
          <a:noFill/>
          <a:ln>
            <a:noFill/>
          </a:ln>
        </p:spPr>
      </p:pic>
      <p:sp>
        <p:nvSpPr>
          <p:cNvPr id="369" name="Google Shape;369;p2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0" name="Google Shape;370;p20"/>
          <p:cNvSpPr/>
          <p:nvPr/>
        </p:nvSpPr>
        <p:spPr>
          <a:xfrm>
            <a:off x="0" y="708025"/>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
        <p:nvSpPr>
          <p:cNvPr id="371" name="Google Shape;371;p20"/>
          <p:cNvSpPr/>
          <p:nvPr/>
        </p:nvSpPr>
        <p:spPr>
          <a:xfrm>
            <a:off x="0" y="141605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600"/>
              <a:buFont typeface="Arial"/>
              <a:buNone/>
            </a:pPr>
            <a:r>
              <a:rPr b="0" i="0" lang="en-US" sz="6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
        <p:nvSpPr>
          <p:cNvPr id="372" name="Google Shape;372;p20"/>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373" name="Google Shape;373;p20"/>
          <p:cNvPicPr preferRelativeResize="0"/>
          <p:nvPr/>
        </p:nvPicPr>
        <p:blipFill rotWithShape="1">
          <a:blip r:embed="rId6">
            <a:alphaModFix/>
          </a:blip>
          <a:srcRect b="0" l="0" r="0" t="0"/>
          <a:stretch/>
        </p:blipFill>
        <p:spPr>
          <a:xfrm>
            <a:off x="5470525" y="4447285"/>
            <a:ext cx="701675" cy="90447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78" name="Shape 378"/>
        <p:cNvGrpSpPr/>
        <p:nvPr/>
      </p:nvGrpSpPr>
      <p:grpSpPr>
        <a:xfrm>
          <a:off x="0" y="0"/>
          <a:ext cx="0" cy="0"/>
          <a:chOff x="0" y="0"/>
          <a:chExt cx="0" cy="0"/>
        </a:xfrm>
      </p:grpSpPr>
      <p:sp>
        <p:nvSpPr>
          <p:cNvPr id="379" name="Google Shape;379;p21"/>
          <p:cNvSpPr txBox="1"/>
          <p:nvPr>
            <p:ph type="title"/>
          </p:nvPr>
        </p:nvSpPr>
        <p:spPr>
          <a:xfrm>
            <a:off x="1219200" y="350838"/>
            <a:ext cx="6934200" cy="7921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3600"/>
              <a:buFont typeface="Times New Roman"/>
              <a:buNone/>
            </a:pPr>
            <a:r>
              <a:rPr lang="en-US" sz="3600">
                <a:solidFill>
                  <a:schemeClr val="dk1"/>
                </a:solidFill>
                <a:latin typeface="Times New Roman"/>
                <a:ea typeface="Times New Roman"/>
                <a:cs typeface="Times New Roman"/>
                <a:sym typeface="Times New Roman"/>
              </a:rPr>
              <a:t>Direct Solution of Linear Equations</a:t>
            </a:r>
            <a:endParaRPr sz="3600">
              <a:solidFill>
                <a:schemeClr val="dk1"/>
              </a:solidFill>
              <a:latin typeface="Times New Roman"/>
              <a:ea typeface="Times New Roman"/>
              <a:cs typeface="Times New Roman"/>
              <a:sym typeface="Times New Roman"/>
            </a:endParaRPr>
          </a:p>
        </p:txBody>
      </p:sp>
      <p:sp>
        <p:nvSpPr>
          <p:cNvPr id="380" name="Google Shape;380;p21"/>
          <p:cNvSpPr txBox="1"/>
          <p:nvPr>
            <p:ph idx="1" type="body"/>
          </p:nvPr>
        </p:nvSpPr>
        <p:spPr>
          <a:xfrm>
            <a:off x="533400" y="13716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800"/>
              <a:buFont typeface="Noto Sans Symbols"/>
              <a:buChar char="❑"/>
            </a:pPr>
            <a:r>
              <a:rPr b="1" lang="en-US" sz="1800">
                <a:solidFill>
                  <a:schemeClr val="dk1"/>
                </a:solidFill>
                <a:latin typeface="Times New Roman"/>
                <a:ea typeface="Times New Roman"/>
                <a:cs typeface="Times New Roman"/>
                <a:sym typeface="Times New Roman"/>
              </a:rPr>
              <a:t>Matrix Inversion Method</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b="1" lang="en-US" sz="1800">
                <a:solidFill>
                  <a:schemeClr val="dk1"/>
                </a:solidFill>
                <a:latin typeface="Times New Roman"/>
                <a:ea typeface="Times New Roman"/>
                <a:cs typeface="Times New Roman"/>
                <a:sym typeface="Times New Roman"/>
              </a:rPr>
              <a:t>	Computing Matrix Inverse</a:t>
            </a:r>
            <a:endParaRPr sz="1800">
              <a:solidFill>
                <a:schemeClr val="dk1"/>
              </a:solidFill>
              <a:latin typeface="Times New Roman"/>
              <a:ea typeface="Times New Roman"/>
              <a:cs typeface="Times New Roman"/>
              <a:sym typeface="Times New Roman"/>
            </a:endParaRPr>
          </a:p>
          <a:p>
            <a:pPr indent="-285750" lvl="1" marL="74295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Gauss-Jordan method is more complicated compared to Gauss elimination method.</a:t>
            </a:r>
            <a:endParaRPr/>
          </a:p>
          <a:p>
            <a:pPr indent="-285750" lvl="1" marL="74295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Matrix inversion method provides a simple approach for obtaining the inverse of a matrix.</a:t>
            </a:r>
            <a:endParaRPr/>
          </a:p>
          <a:p>
            <a:pPr indent="-285750" lvl="1" marL="74295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This is done as follows:</a:t>
            </a:r>
            <a:endParaRPr/>
          </a:p>
          <a:p>
            <a:pPr indent="-342900" lvl="1" marL="800100" marR="0" rtl="0" algn="l">
              <a:spcBef>
                <a:spcPts val="360"/>
              </a:spcBef>
              <a:spcAft>
                <a:spcPts val="0"/>
              </a:spcAft>
              <a:buClr>
                <a:schemeClr val="dk1"/>
              </a:buClr>
              <a:buSzPts val="1800"/>
              <a:buFont typeface="Calibri"/>
              <a:buAutoNum type="arabicPeriod"/>
            </a:pPr>
            <a:r>
              <a:rPr b="0" i="0" lang="en-US" sz="1800" u="none" cap="none" strike="noStrike">
                <a:solidFill>
                  <a:schemeClr val="dk1"/>
                </a:solidFill>
                <a:latin typeface="Times New Roman"/>
                <a:ea typeface="Times New Roman"/>
                <a:cs typeface="Times New Roman"/>
                <a:sym typeface="Times New Roman"/>
              </a:rPr>
              <a:t>Argument the coefficient matrix </a:t>
            </a:r>
            <a:r>
              <a:rPr b="1" i="0" lang="en-US" sz="1800" u="none" cap="none" strike="noStrike">
                <a:solidFill>
                  <a:schemeClr val="dk1"/>
                </a:solidFill>
                <a:latin typeface="Times New Roman"/>
                <a:ea typeface="Times New Roman"/>
                <a:cs typeface="Times New Roman"/>
                <a:sym typeface="Times New Roman"/>
              </a:rPr>
              <a:t>A</a:t>
            </a:r>
            <a:r>
              <a:rPr b="0" i="0" lang="en-US" sz="1800" u="none" cap="none" strike="noStrike">
                <a:solidFill>
                  <a:schemeClr val="dk1"/>
                </a:solidFill>
                <a:latin typeface="Times New Roman"/>
                <a:ea typeface="Times New Roman"/>
                <a:cs typeface="Times New Roman"/>
                <a:sym typeface="Times New Roman"/>
              </a:rPr>
              <a:t> with an identity matrix as shown below:</a:t>
            </a:r>
            <a:endParaRPr b="0" i="0" sz="1800" u="none" cap="none" strike="noStrike">
              <a:solidFill>
                <a:schemeClr val="dk1"/>
              </a:solidFill>
              <a:latin typeface="Times New Roman"/>
              <a:ea typeface="Times New Roman"/>
              <a:cs typeface="Times New Roman"/>
              <a:sym typeface="Times New Roman"/>
            </a:endParaRPr>
          </a:p>
        </p:txBody>
      </p:sp>
      <p:sp>
        <p:nvSpPr>
          <p:cNvPr id="381" name="Google Shape;381;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00B050"/>
                </a:solidFill>
              </a:rPr>
              <a:t>3/18/2020</a:t>
            </a:r>
            <a:endParaRPr>
              <a:solidFill>
                <a:srgbClr val="00B050"/>
              </a:solidFill>
            </a:endParaRPr>
          </a:p>
        </p:txBody>
      </p:sp>
      <p:sp>
        <p:nvSpPr>
          <p:cNvPr id="382" name="Google Shape;382;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B050"/>
                </a:solidFill>
              </a:rPr>
              <a:t>‹#›</a:t>
            </a:fld>
            <a:endParaRPr>
              <a:solidFill>
                <a:srgbClr val="00B050"/>
              </a:solidFill>
            </a:endParaRPr>
          </a:p>
        </p:txBody>
      </p:sp>
      <p:sp>
        <p:nvSpPr>
          <p:cNvPr id="383" name="Google Shape;383;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00B050"/>
                </a:solidFill>
              </a:rPr>
              <a:t>Md. Golam Moazzam, Dept. of CSE, JU</a:t>
            </a:r>
            <a:endParaRPr>
              <a:solidFill>
                <a:srgbClr val="00B050"/>
              </a:solidFill>
            </a:endParaRPr>
          </a:p>
        </p:txBody>
      </p:sp>
      <p:pic>
        <p:nvPicPr>
          <p:cNvPr descr="JU Mon eps.tif" id="384" name="Google Shape;384;p21"/>
          <p:cNvPicPr preferRelativeResize="0"/>
          <p:nvPr/>
        </p:nvPicPr>
        <p:blipFill rotWithShape="1">
          <a:blip r:embed="rId3">
            <a:alphaModFix/>
          </a:blip>
          <a:srcRect b="0" l="0" r="0" t="0"/>
          <a:stretch/>
        </p:blipFill>
        <p:spPr>
          <a:xfrm>
            <a:off x="182880" y="137162"/>
            <a:ext cx="800213" cy="990598"/>
          </a:xfrm>
          <a:prstGeom prst="rect">
            <a:avLst/>
          </a:prstGeom>
          <a:noFill/>
          <a:ln>
            <a:noFill/>
          </a:ln>
        </p:spPr>
      </p:pic>
      <p:cxnSp>
        <p:nvCxnSpPr>
          <p:cNvPr id="385" name="Google Shape;385;p21"/>
          <p:cNvCxnSpPr/>
          <p:nvPr/>
        </p:nvCxnSpPr>
        <p:spPr>
          <a:xfrm>
            <a:off x="1143000" y="1143000"/>
            <a:ext cx="7010400" cy="0"/>
          </a:xfrm>
          <a:prstGeom prst="straightConnector1">
            <a:avLst/>
          </a:prstGeom>
          <a:noFill/>
          <a:ln cap="flat" cmpd="sng" w="9525">
            <a:solidFill>
              <a:srgbClr val="4A7DBA"/>
            </a:solidFill>
            <a:prstDash val="solid"/>
            <a:round/>
            <a:headEnd len="sm" w="sm" type="none"/>
            <a:tailEnd len="sm" w="sm" type="none"/>
          </a:ln>
        </p:spPr>
      </p:cxnSp>
      <p:sp>
        <p:nvSpPr>
          <p:cNvPr id="386" name="Google Shape;386;p21"/>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387" name="Google Shape;387;p21"/>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8" name="Google Shape;388;p21"/>
          <p:cNvSpPr/>
          <p:nvPr/>
        </p:nvSpPr>
        <p:spPr>
          <a:xfrm>
            <a:off x="0" y="1165225"/>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389" name="Google Shape;389;p21"/>
          <p:cNvSpPr/>
          <p:nvPr/>
        </p:nvSpPr>
        <p:spPr>
          <a:xfrm>
            <a:off x="0" y="1165225"/>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390" name="Google Shape;390;p21"/>
          <p:cNvSpPr/>
          <p:nvPr/>
        </p:nvSpPr>
        <p:spPr>
          <a:xfrm>
            <a:off x="0" y="190500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1" name="Google Shape;391;p21"/>
          <p:cNvSpPr/>
          <p:nvPr/>
        </p:nvSpPr>
        <p:spPr>
          <a:xfrm>
            <a:off x="0" y="1905000"/>
            <a:ext cx="9144000" cy="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392" name="Google Shape;392;p21"/>
          <p:cNvSpPr/>
          <p:nvPr/>
        </p:nvSpPr>
        <p:spPr>
          <a:xfrm>
            <a:off x="0" y="2689225"/>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600"/>
              <a:buFont typeface="Calibri"/>
              <a:buNone/>
            </a:pPr>
            <a:r>
              <a:t/>
            </a:r>
            <a:endParaRPr b="0" i="0" sz="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393" name="Google Shape;393;p2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4" name="Google Shape;394;p21"/>
          <p:cNvSpPr/>
          <p:nvPr/>
        </p:nvSpPr>
        <p:spPr>
          <a:xfrm>
            <a:off x="0" y="708025"/>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
        <p:nvSpPr>
          <p:cNvPr id="395" name="Google Shape;395;p21"/>
          <p:cNvSpPr/>
          <p:nvPr/>
        </p:nvSpPr>
        <p:spPr>
          <a:xfrm>
            <a:off x="0" y="141605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600"/>
              <a:buFont typeface="Arial"/>
              <a:buNone/>
            </a:pPr>
            <a:r>
              <a:rPr b="0" i="0" lang="en-US" sz="6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
        <p:nvSpPr>
          <p:cNvPr id="396" name="Google Shape;396;p2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7" name="Google Shape;397;p21"/>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398" name="Google Shape;398;p21"/>
          <p:cNvPicPr preferRelativeResize="0"/>
          <p:nvPr/>
        </p:nvPicPr>
        <p:blipFill rotWithShape="1">
          <a:blip r:embed="rId4">
            <a:alphaModFix/>
          </a:blip>
          <a:srcRect b="0" l="0" r="0" t="0"/>
          <a:stretch/>
        </p:blipFill>
        <p:spPr>
          <a:xfrm>
            <a:off x="2021521" y="4038600"/>
            <a:ext cx="2854937" cy="1143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03" name="Shape 403"/>
        <p:cNvGrpSpPr/>
        <p:nvPr/>
      </p:nvGrpSpPr>
      <p:grpSpPr>
        <a:xfrm>
          <a:off x="0" y="0"/>
          <a:ext cx="0" cy="0"/>
          <a:chOff x="0" y="0"/>
          <a:chExt cx="0" cy="0"/>
        </a:xfrm>
      </p:grpSpPr>
      <p:sp>
        <p:nvSpPr>
          <p:cNvPr id="404" name="Google Shape;404;p22"/>
          <p:cNvSpPr txBox="1"/>
          <p:nvPr>
            <p:ph type="title"/>
          </p:nvPr>
        </p:nvSpPr>
        <p:spPr>
          <a:xfrm>
            <a:off x="1219200" y="350838"/>
            <a:ext cx="6934200" cy="7921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3600"/>
              <a:buFont typeface="Times New Roman"/>
              <a:buNone/>
            </a:pPr>
            <a:r>
              <a:rPr lang="en-US" sz="3600">
                <a:solidFill>
                  <a:schemeClr val="dk1"/>
                </a:solidFill>
                <a:latin typeface="Times New Roman"/>
                <a:ea typeface="Times New Roman"/>
                <a:cs typeface="Times New Roman"/>
                <a:sym typeface="Times New Roman"/>
              </a:rPr>
              <a:t>Direct Solution of Linear Equations</a:t>
            </a:r>
            <a:endParaRPr sz="3600">
              <a:solidFill>
                <a:schemeClr val="dk1"/>
              </a:solidFill>
              <a:latin typeface="Times New Roman"/>
              <a:ea typeface="Times New Roman"/>
              <a:cs typeface="Times New Roman"/>
              <a:sym typeface="Times New Roman"/>
            </a:endParaRPr>
          </a:p>
        </p:txBody>
      </p:sp>
      <p:sp>
        <p:nvSpPr>
          <p:cNvPr id="405" name="Google Shape;405;p22"/>
          <p:cNvSpPr txBox="1"/>
          <p:nvPr>
            <p:ph idx="1" type="body"/>
          </p:nvPr>
        </p:nvSpPr>
        <p:spPr>
          <a:xfrm>
            <a:off x="533400" y="13716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800"/>
              <a:buFont typeface="Noto Sans Symbols"/>
              <a:buChar char="❑"/>
            </a:pPr>
            <a:r>
              <a:rPr b="1" lang="en-US" sz="1800">
                <a:solidFill>
                  <a:schemeClr val="dk1"/>
                </a:solidFill>
                <a:latin typeface="Times New Roman"/>
                <a:ea typeface="Times New Roman"/>
                <a:cs typeface="Times New Roman"/>
                <a:sym typeface="Times New Roman"/>
              </a:rPr>
              <a:t>Matrix Inversion Method</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b="1" lang="en-US" sz="1800">
                <a:solidFill>
                  <a:schemeClr val="dk1"/>
                </a:solidFill>
                <a:latin typeface="Times New Roman"/>
                <a:ea typeface="Times New Roman"/>
                <a:cs typeface="Times New Roman"/>
                <a:sym typeface="Times New Roman"/>
              </a:rPr>
              <a:t>	Computing Matrix Inverse</a:t>
            </a:r>
            <a:endParaRPr sz="1800">
              <a:solidFill>
                <a:schemeClr val="dk1"/>
              </a:solidFill>
              <a:latin typeface="Times New Roman"/>
              <a:ea typeface="Times New Roman"/>
              <a:cs typeface="Times New Roman"/>
              <a:sym typeface="Times New Roman"/>
            </a:endParaRPr>
          </a:p>
          <a:p>
            <a:pPr indent="-342900" lvl="1" marL="8001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2. Apply the Gauss-Jordan method to the augmented matrix to reduce </a:t>
            </a:r>
            <a:r>
              <a:rPr b="1" i="0" lang="en-US" sz="1800" u="none" cap="none" strike="noStrike">
                <a:solidFill>
                  <a:schemeClr val="dk1"/>
                </a:solidFill>
                <a:latin typeface="Times New Roman"/>
                <a:ea typeface="Times New Roman"/>
                <a:cs typeface="Times New Roman"/>
                <a:sym typeface="Times New Roman"/>
              </a:rPr>
              <a:t>A</a:t>
            </a:r>
            <a:r>
              <a:rPr b="0" i="0" lang="en-US" sz="1800" u="none" cap="none" strike="noStrike">
                <a:solidFill>
                  <a:schemeClr val="dk1"/>
                </a:solidFill>
                <a:latin typeface="Times New Roman"/>
                <a:ea typeface="Times New Roman"/>
                <a:cs typeface="Times New Roman"/>
                <a:sym typeface="Times New Roman"/>
              </a:rPr>
              <a:t> to an identity matrix. The result will be as shown below:</a:t>
            </a:r>
            <a:endParaRPr/>
          </a:p>
          <a:p>
            <a:pPr indent="-171450" lvl="1" marL="74295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171450" lvl="1" marL="74295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171450" lvl="1" marL="74295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171450" lvl="1" marL="74295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285750" lvl="1" marL="74295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The right–hand side of the augmented matrix is the inverse of A. Now, we can obtain the solution as follows:</a:t>
            </a:r>
            <a:endParaRPr/>
          </a:p>
        </p:txBody>
      </p:sp>
      <p:sp>
        <p:nvSpPr>
          <p:cNvPr id="406" name="Google Shape;406;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00B050"/>
                </a:solidFill>
              </a:rPr>
              <a:t>3/18/2020</a:t>
            </a:r>
            <a:endParaRPr>
              <a:solidFill>
                <a:srgbClr val="00B050"/>
              </a:solidFill>
            </a:endParaRPr>
          </a:p>
        </p:txBody>
      </p:sp>
      <p:sp>
        <p:nvSpPr>
          <p:cNvPr id="407" name="Google Shape;407;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B050"/>
                </a:solidFill>
              </a:rPr>
              <a:t>‹#›</a:t>
            </a:fld>
            <a:endParaRPr>
              <a:solidFill>
                <a:srgbClr val="00B050"/>
              </a:solidFill>
            </a:endParaRPr>
          </a:p>
        </p:txBody>
      </p:sp>
      <p:sp>
        <p:nvSpPr>
          <p:cNvPr id="408" name="Google Shape;408;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00B050"/>
                </a:solidFill>
              </a:rPr>
              <a:t>Md. Golam Moazzam, Dept. of CSE, JU</a:t>
            </a:r>
            <a:endParaRPr>
              <a:solidFill>
                <a:srgbClr val="00B050"/>
              </a:solidFill>
            </a:endParaRPr>
          </a:p>
        </p:txBody>
      </p:sp>
      <p:pic>
        <p:nvPicPr>
          <p:cNvPr descr="JU Mon eps.tif" id="409" name="Google Shape;409;p22"/>
          <p:cNvPicPr preferRelativeResize="0"/>
          <p:nvPr/>
        </p:nvPicPr>
        <p:blipFill rotWithShape="1">
          <a:blip r:embed="rId3">
            <a:alphaModFix/>
          </a:blip>
          <a:srcRect b="0" l="0" r="0" t="0"/>
          <a:stretch/>
        </p:blipFill>
        <p:spPr>
          <a:xfrm>
            <a:off x="182880" y="137162"/>
            <a:ext cx="800213" cy="990598"/>
          </a:xfrm>
          <a:prstGeom prst="rect">
            <a:avLst/>
          </a:prstGeom>
          <a:noFill/>
          <a:ln>
            <a:noFill/>
          </a:ln>
        </p:spPr>
      </p:pic>
      <p:cxnSp>
        <p:nvCxnSpPr>
          <p:cNvPr id="410" name="Google Shape;410;p22"/>
          <p:cNvCxnSpPr/>
          <p:nvPr/>
        </p:nvCxnSpPr>
        <p:spPr>
          <a:xfrm>
            <a:off x="1143000" y="1143000"/>
            <a:ext cx="7010400" cy="0"/>
          </a:xfrm>
          <a:prstGeom prst="straightConnector1">
            <a:avLst/>
          </a:prstGeom>
          <a:noFill/>
          <a:ln cap="flat" cmpd="sng" w="9525">
            <a:solidFill>
              <a:srgbClr val="4A7DBA"/>
            </a:solidFill>
            <a:prstDash val="solid"/>
            <a:round/>
            <a:headEnd len="sm" w="sm" type="none"/>
            <a:tailEnd len="sm" w="sm" type="none"/>
          </a:ln>
        </p:spPr>
      </p:cxnSp>
      <p:sp>
        <p:nvSpPr>
          <p:cNvPr id="411" name="Google Shape;411;p22"/>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412" name="Google Shape;412;p22"/>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3" name="Google Shape;413;p22"/>
          <p:cNvSpPr/>
          <p:nvPr/>
        </p:nvSpPr>
        <p:spPr>
          <a:xfrm>
            <a:off x="0" y="1165225"/>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414" name="Google Shape;414;p22"/>
          <p:cNvSpPr/>
          <p:nvPr/>
        </p:nvSpPr>
        <p:spPr>
          <a:xfrm>
            <a:off x="0" y="1165225"/>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415" name="Google Shape;415;p22"/>
          <p:cNvSpPr/>
          <p:nvPr/>
        </p:nvSpPr>
        <p:spPr>
          <a:xfrm>
            <a:off x="0" y="190500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6" name="Google Shape;416;p22"/>
          <p:cNvSpPr/>
          <p:nvPr/>
        </p:nvSpPr>
        <p:spPr>
          <a:xfrm>
            <a:off x="0" y="1905000"/>
            <a:ext cx="9144000" cy="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417" name="Google Shape;417;p22"/>
          <p:cNvSpPr/>
          <p:nvPr/>
        </p:nvSpPr>
        <p:spPr>
          <a:xfrm>
            <a:off x="0" y="2689225"/>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600"/>
              <a:buFont typeface="Calibri"/>
              <a:buNone/>
            </a:pPr>
            <a:r>
              <a:t/>
            </a:r>
            <a:endParaRPr b="0" i="0" sz="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418" name="Google Shape;418;p2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9" name="Google Shape;419;p22"/>
          <p:cNvSpPr/>
          <p:nvPr/>
        </p:nvSpPr>
        <p:spPr>
          <a:xfrm>
            <a:off x="0" y="708025"/>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
        <p:nvSpPr>
          <p:cNvPr id="420" name="Google Shape;420;p22"/>
          <p:cNvSpPr/>
          <p:nvPr/>
        </p:nvSpPr>
        <p:spPr>
          <a:xfrm>
            <a:off x="0" y="141605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600"/>
              <a:buFont typeface="Arial"/>
              <a:buNone/>
            </a:pPr>
            <a:r>
              <a:rPr b="0" i="0" lang="en-US" sz="6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
        <p:nvSpPr>
          <p:cNvPr id="421" name="Google Shape;421;p2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2" name="Google Shape;422;p2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3" name="Google Shape;423;p2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424" name="Google Shape;424;p22"/>
          <p:cNvPicPr preferRelativeResize="0"/>
          <p:nvPr/>
        </p:nvPicPr>
        <p:blipFill rotWithShape="1">
          <a:blip r:embed="rId4">
            <a:alphaModFix/>
          </a:blip>
          <a:srcRect b="0" l="0" r="0" t="0"/>
          <a:stretch/>
        </p:blipFill>
        <p:spPr>
          <a:xfrm>
            <a:off x="2286000" y="2699125"/>
            <a:ext cx="2667000" cy="1110875"/>
          </a:xfrm>
          <a:prstGeom prst="rect">
            <a:avLst/>
          </a:prstGeom>
          <a:noFill/>
          <a:ln>
            <a:noFill/>
          </a:ln>
        </p:spPr>
      </p:pic>
      <p:sp>
        <p:nvSpPr>
          <p:cNvPr id="425" name="Google Shape;425;p22"/>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426" name="Google Shape;426;p22"/>
          <p:cNvPicPr preferRelativeResize="0"/>
          <p:nvPr/>
        </p:nvPicPr>
        <p:blipFill rotWithShape="1">
          <a:blip r:embed="rId5">
            <a:alphaModFix/>
          </a:blip>
          <a:srcRect b="0" l="0" r="0" t="0"/>
          <a:stretch/>
        </p:blipFill>
        <p:spPr>
          <a:xfrm>
            <a:off x="2235960" y="4648200"/>
            <a:ext cx="3021840" cy="10668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31" name="Shape 431"/>
        <p:cNvGrpSpPr/>
        <p:nvPr/>
      </p:nvGrpSpPr>
      <p:grpSpPr>
        <a:xfrm>
          <a:off x="0" y="0"/>
          <a:ext cx="0" cy="0"/>
          <a:chOff x="0" y="0"/>
          <a:chExt cx="0" cy="0"/>
        </a:xfrm>
      </p:grpSpPr>
      <p:sp>
        <p:nvSpPr>
          <p:cNvPr id="432" name="Google Shape;432;p23"/>
          <p:cNvSpPr txBox="1"/>
          <p:nvPr>
            <p:ph type="title"/>
          </p:nvPr>
        </p:nvSpPr>
        <p:spPr>
          <a:xfrm>
            <a:off x="1219200" y="350838"/>
            <a:ext cx="6934200" cy="7921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3600"/>
              <a:buFont typeface="Times New Roman"/>
              <a:buNone/>
            </a:pPr>
            <a:r>
              <a:rPr lang="en-US" sz="3600">
                <a:solidFill>
                  <a:schemeClr val="dk1"/>
                </a:solidFill>
                <a:latin typeface="Times New Roman"/>
                <a:ea typeface="Times New Roman"/>
                <a:cs typeface="Times New Roman"/>
                <a:sym typeface="Times New Roman"/>
              </a:rPr>
              <a:t>Direct Solution of Linear Equations</a:t>
            </a:r>
            <a:endParaRPr sz="3600">
              <a:solidFill>
                <a:schemeClr val="dk1"/>
              </a:solidFill>
              <a:latin typeface="Times New Roman"/>
              <a:ea typeface="Times New Roman"/>
              <a:cs typeface="Times New Roman"/>
              <a:sym typeface="Times New Roman"/>
            </a:endParaRPr>
          </a:p>
        </p:txBody>
      </p:sp>
      <p:sp>
        <p:nvSpPr>
          <p:cNvPr id="433" name="Google Shape;433;p23"/>
          <p:cNvSpPr txBox="1"/>
          <p:nvPr>
            <p:ph idx="1" type="body"/>
          </p:nvPr>
        </p:nvSpPr>
        <p:spPr>
          <a:xfrm>
            <a:off x="533400" y="13716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800"/>
              <a:buFont typeface="Noto Sans Symbols"/>
              <a:buChar char="❑"/>
            </a:pPr>
            <a:r>
              <a:rPr b="1" lang="en-US" sz="1800">
                <a:solidFill>
                  <a:schemeClr val="dk1"/>
                </a:solidFill>
                <a:latin typeface="Times New Roman"/>
                <a:ea typeface="Times New Roman"/>
                <a:cs typeface="Times New Roman"/>
                <a:sym typeface="Times New Roman"/>
              </a:rPr>
              <a:t>Example: </a:t>
            </a:r>
            <a:r>
              <a:rPr lang="en-US" sz="1800">
                <a:solidFill>
                  <a:schemeClr val="dk1"/>
                </a:solidFill>
                <a:latin typeface="Times New Roman"/>
                <a:ea typeface="Times New Roman"/>
                <a:cs typeface="Times New Roman"/>
                <a:sym typeface="Times New Roman"/>
              </a:rPr>
              <a:t>Solve the following system of equations using Matrix Inversion method:</a:t>
            </a:r>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2x</a:t>
            </a:r>
            <a:r>
              <a:rPr baseline="-25000" lang="en-US" sz="1800">
                <a:solidFill>
                  <a:schemeClr val="dk1"/>
                </a:solidFill>
                <a:latin typeface="Times New Roman"/>
                <a:ea typeface="Times New Roman"/>
                <a:cs typeface="Times New Roman"/>
                <a:sym typeface="Times New Roman"/>
              </a:rPr>
              <a:t>1</a:t>
            </a:r>
            <a:r>
              <a:rPr lang="en-US" sz="1800">
                <a:solidFill>
                  <a:schemeClr val="dk1"/>
                </a:solidFill>
                <a:latin typeface="Times New Roman"/>
                <a:ea typeface="Times New Roman"/>
                <a:cs typeface="Times New Roman"/>
                <a:sym typeface="Times New Roman"/>
              </a:rPr>
              <a:t> + 4x</a:t>
            </a:r>
            <a:r>
              <a:rPr baseline="-25000" lang="en-US" sz="1800">
                <a:solidFill>
                  <a:schemeClr val="dk1"/>
                </a:solidFill>
                <a:latin typeface="Times New Roman"/>
                <a:ea typeface="Times New Roman"/>
                <a:cs typeface="Times New Roman"/>
                <a:sym typeface="Times New Roman"/>
              </a:rPr>
              <a:t>2</a:t>
            </a:r>
            <a:r>
              <a:rPr lang="en-US" sz="1800">
                <a:solidFill>
                  <a:schemeClr val="dk1"/>
                </a:solidFill>
                <a:latin typeface="Times New Roman"/>
                <a:ea typeface="Times New Roman"/>
                <a:cs typeface="Times New Roman"/>
                <a:sym typeface="Times New Roman"/>
              </a:rPr>
              <a:t> - 6x</a:t>
            </a:r>
            <a:r>
              <a:rPr baseline="-25000" lang="en-US" sz="1800">
                <a:solidFill>
                  <a:schemeClr val="dk1"/>
                </a:solidFill>
                <a:latin typeface="Times New Roman"/>
                <a:ea typeface="Times New Roman"/>
                <a:cs typeface="Times New Roman"/>
                <a:sym typeface="Times New Roman"/>
              </a:rPr>
              <a:t>3</a:t>
            </a:r>
            <a:r>
              <a:rPr lang="en-US" sz="1800">
                <a:solidFill>
                  <a:schemeClr val="dk1"/>
                </a:solidFill>
                <a:latin typeface="Times New Roman"/>
                <a:ea typeface="Times New Roman"/>
                <a:cs typeface="Times New Roman"/>
                <a:sym typeface="Times New Roman"/>
              </a:rPr>
              <a:t> = -8</a:t>
            </a:r>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x</a:t>
            </a:r>
            <a:r>
              <a:rPr baseline="-25000" lang="en-US" sz="1800">
                <a:solidFill>
                  <a:schemeClr val="dk1"/>
                </a:solidFill>
                <a:latin typeface="Times New Roman"/>
                <a:ea typeface="Times New Roman"/>
                <a:cs typeface="Times New Roman"/>
                <a:sym typeface="Times New Roman"/>
              </a:rPr>
              <a:t>1</a:t>
            </a:r>
            <a:r>
              <a:rPr lang="en-US" sz="1800">
                <a:solidFill>
                  <a:schemeClr val="dk1"/>
                </a:solidFill>
                <a:latin typeface="Times New Roman"/>
                <a:ea typeface="Times New Roman"/>
                <a:cs typeface="Times New Roman"/>
                <a:sym typeface="Times New Roman"/>
              </a:rPr>
              <a:t> + 3x</a:t>
            </a:r>
            <a:r>
              <a:rPr baseline="-25000" lang="en-US" sz="1800">
                <a:solidFill>
                  <a:schemeClr val="dk1"/>
                </a:solidFill>
                <a:latin typeface="Times New Roman"/>
                <a:ea typeface="Times New Roman"/>
                <a:cs typeface="Times New Roman"/>
                <a:sym typeface="Times New Roman"/>
              </a:rPr>
              <a:t>2</a:t>
            </a:r>
            <a:r>
              <a:rPr lang="en-US" sz="1800">
                <a:solidFill>
                  <a:schemeClr val="dk1"/>
                </a:solidFill>
                <a:latin typeface="Times New Roman"/>
                <a:ea typeface="Times New Roman"/>
                <a:cs typeface="Times New Roman"/>
                <a:sym typeface="Times New Roman"/>
              </a:rPr>
              <a:t> +  x</a:t>
            </a:r>
            <a:r>
              <a:rPr baseline="-25000" lang="en-US" sz="1800">
                <a:solidFill>
                  <a:schemeClr val="dk1"/>
                </a:solidFill>
                <a:latin typeface="Times New Roman"/>
                <a:ea typeface="Times New Roman"/>
                <a:cs typeface="Times New Roman"/>
                <a:sym typeface="Times New Roman"/>
              </a:rPr>
              <a:t>3</a:t>
            </a:r>
            <a:r>
              <a:rPr lang="en-US" sz="1800">
                <a:solidFill>
                  <a:schemeClr val="dk1"/>
                </a:solidFill>
                <a:latin typeface="Times New Roman"/>
                <a:ea typeface="Times New Roman"/>
                <a:cs typeface="Times New Roman"/>
                <a:sym typeface="Times New Roman"/>
              </a:rPr>
              <a:t> = 10</a:t>
            </a:r>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2x</a:t>
            </a:r>
            <a:r>
              <a:rPr baseline="-25000" lang="en-US" sz="1800">
                <a:solidFill>
                  <a:schemeClr val="dk1"/>
                </a:solidFill>
                <a:latin typeface="Times New Roman"/>
                <a:ea typeface="Times New Roman"/>
                <a:cs typeface="Times New Roman"/>
                <a:sym typeface="Times New Roman"/>
              </a:rPr>
              <a:t>1</a:t>
            </a:r>
            <a:r>
              <a:rPr lang="en-US" sz="1800">
                <a:solidFill>
                  <a:schemeClr val="dk1"/>
                </a:solidFill>
                <a:latin typeface="Times New Roman"/>
                <a:ea typeface="Times New Roman"/>
                <a:cs typeface="Times New Roman"/>
                <a:sym typeface="Times New Roman"/>
              </a:rPr>
              <a:t> -  4x</a:t>
            </a:r>
            <a:r>
              <a:rPr baseline="-25000" lang="en-US" sz="1800">
                <a:solidFill>
                  <a:schemeClr val="dk1"/>
                </a:solidFill>
                <a:latin typeface="Times New Roman"/>
                <a:ea typeface="Times New Roman"/>
                <a:cs typeface="Times New Roman"/>
                <a:sym typeface="Times New Roman"/>
              </a:rPr>
              <a:t>2</a:t>
            </a:r>
            <a:r>
              <a:rPr lang="en-US" sz="1800">
                <a:solidFill>
                  <a:schemeClr val="dk1"/>
                </a:solidFill>
                <a:latin typeface="Times New Roman"/>
                <a:ea typeface="Times New Roman"/>
                <a:cs typeface="Times New Roman"/>
                <a:sym typeface="Times New Roman"/>
              </a:rPr>
              <a:t> - 2x</a:t>
            </a:r>
            <a:r>
              <a:rPr baseline="-25000" lang="en-US" sz="1800">
                <a:solidFill>
                  <a:schemeClr val="dk1"/>
                </a:solidFill>
                <a:latin typeface="Times New Roman"/>
                <a:ea typeface="Times New Roman"/>
                <a:cs typeface="Times New Roman"/>
                <a:sym typeface="Times New Roman"/>
              </a:rPr>
              <a:t>3</a:t>
            </a:r>
            <a:r>
              <a:rPr lang="en-US" sz="1800">
                <a:solidFill>
                  <a:schemeClr val="dk1"/>
                </a:solidFill>
                <a:latin typeface="Times New Roman"/>
                <a:ea typeface="Times New Roman"/>
                <a:cs typeface="Times New Roman"/>
                <a:sym typeface="Times New Roman"/>
              </a:rPr>
              <a:t> = -12</a:t>
            </a:r>
            <a:endParaRPr/>
          </a:p>
          <a:p>
            <a:pPr indent="-342900" lvl="0" marL="342900" marR="0" rtl="0" algn="l">
              <a:spcBef>
                <a:spcPts val="360"/>
              </a:spcBef>
              <a:spcAft>
                <a:spcPts val="0"/>
              </a:spcAft>
              <a:buClr>
                <a:schemeClr val="dk1"/>
              </a:buClr>
              <a:buSzPts val="1800"/>
              <a:buFont typeface="Arial"/>
              <a:buNone/>
            </a:pPr>
            <a:r>
              <a:rPr b="1" lang="en-US" sz="1800">
                <a:solidFill>
                  <a:schemeClr val="dk1"/>
                </a:solidFill>
                <a:latin typeface="Times New Roman"/>
                <a:ea typeface="Times New Roman"/>
                <a:cs typeface="Times New Roman"/>
                <a:sym typeface="Times New Roman"/>
              </a:rPr>
              <a:t>	Solution:</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In matrix form:</a:t>
            </a:r>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A</a:t>
            </a:r>
            <a:r>
              <a:rPr i="1" lang="en-US" sz="1800">
                <a:solidFill>
                  <a:schemeClr val="dk1"/>
                </a:solidFill>
                <a:latin typeface="Times New Roman"/>
                <a:ea typeface="Times New Roman"/>
                <a:cs typeface="Times New Roman"/>
                <a:sym typeface="Times New Roman"/>
              </a:rPr>
              <a:t>x</a:t>
            </a:r>
            <a:r>
              <a:rPr lang="en-US" sz="1800">
                <a:solidFill>
                  <a:schemeClr val="dk1"/>
                </a:solidFill>
                <a:latin typeface="Times New Roman"/>
                <a:ea typeface="Times New Roman"/>
                <a:cs typeface="Times New Roman"/>
                <a:sym typeface="Times New Roman"/>
              </a:rPr>
              <a:t> = </a:t>
            </a:r>
            <a:r>
              <a:rPr i="1" lang="en-US" sz="1800">
                <a:solidFill>
                  <a:schemeClr val="dk1"/>
                </a:solidFill>
                <a:latin typeface="Times New Roman"/>
                <a:ea typeface="Times New Roman"/>
                <a:cs typeface="Times New Roman"/>
                <a:sym typeface="Times New Roman"/>
              </a:rPr>
              <a:t>b</a:t>
            </a:r>
            <a:r>
              <a:rPr lang="en-US" sz="1800">
                <a:solidFill>
                  <a:schemeClr val="dk1"/>
                </a:solidFill>
                <a:latin typeface="Times New Roman"/>
                <a:ea typeface="Times New Roman"/>
                <a:cs typeface="Times New Roman"/>
                <a:sym typeface="Times New Roman"/>
              </a:rPr>
              <a:t>      - - - - - - - - - - - - (1)</a:t>
            </a:r>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Where</a:t>
            </a:r>
            <a:endParaRPr/>
          </a:p>
          <a:p>
            <a:pPr indent="-342900" lvl="0" marL="342900" marR="0" rtl="0" algn="l">
              <a:spcBef>
                <a:spcPts val="36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Augmented matrix:</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p:txBody>
      </p:sp>
      <p:sp>
        <p:nvSpPr>
          <p:cNvPr id="434" name="Google Shape;434;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00B050"/>
                </a:solidFill>
              </a:rPr>
              <a:t>3/18/2020</a:t>
            </a:r>
            <a:endParaRPr>
              <a:solidFill>
                <a:srgbClr val="00B050"/>
              </a:solidFill>
            </a:endParaRPr>
          </a:p>
        </p:txBody>
      </p:sp>
      <p:sp>
        <p:nvSpPr>
          <p:cNvPr id="435" name="Google Shape;435;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B050"/>
                </a:solidFill>
              </a:rPr>
              <a:t>‹#›</a:t>
            </a:fld>
            <a:endParaRPr>
              <a:solidFill>
                <a:srgbClr val="00B050"/>
              </a:solidFill>
            </a:endParaRPr>
          </a:p>
        </p:txBody>
      </p:sp>
      <p:sp>
        <p:nvSpPr>
          <p:cNvPr id="436" name="Google Shape;436;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00B050"/>
                </a:solidFill>
              </a:rPr>
              <a:t>Md. Golam Moazzam, Dept. of CSE, JU</a:t>
            </a:r>
            <a:endParaRPr>
              <a:solidFill>
                <a:srgbClr val="00B050"/>
              </a:solidFill>
            </a:endParaRPr>
          </a:p>
        </p:txBody>
      </p:sp>
      <p:pic>
        <p:nvPicPr>
          <p:cNvPr descr="JU Mon eps.tif" id="437" name="Google Shape;437;p23"/>
          <p:cNvPicPr preferRelativeResize="0"/>
          <p:nvPr/>
        </p:nvPicPr>
        <p:blipFill rotWithShape="1">
          <a:blip r:embed="rId3">
            <a:alphaModFix/>
          </a:blip>
          <a:srcRect b="0" l="0" r="0" t="0"/>
          <a:stretch/>
        </p:blipFill>
        <p:spPr>
          <a:xfrm>
            <a:off x="182880" y="137162"/>
            <a:ext cx="800213" cy="990598"/>
          </a:xfrm>
          <a:prstGeom prst="rect">
            <a:avLst/>
          </a:prstGeom>
          <a:noFill/>
          <a:ln>
            <a:noFill/>
          </a:ln>
        </p:spPr>
      </p:pic>
      <p:cxnSp>
        <p:nvCxnSpPr>
          <p:cNvPr id="438" name="Google Shape;438;p23"/>
          <p:cNvCxnSpPr/>
          <p:nvPr/>
        </p:nvCxnSpPr>
        <p:spPr>
          <a:xfrm>
            <a:off x="1143000" y="1143000"/>
            <a:ext cx="7010400" cy="0"/>
          </a:xfrm>
          <a:prstGeom prst="straightConnector1">
            <a:avLst/>
          </a:prstGeom>
          <a:noFill/>
          <a:ln cap="flat" cmpd="sng" w="9525">
            <a:solidFill>
              <a:srgbClr val="4A7DBA"/>
            </a:solidFill>
            <a:prstDash val="solid"/>
            <a:round/>
            <a:headEnd len="sm" w="sm" type="none"/>
            <a:tailEnd len="sm" w="sm" type="none"/>
          </a:ln>
        </p:spPr>
      </p:cxnSp>
      <p:sp>
        <p:nvSpPr>
          <p:cNvPr id="439" name="Google Shape;439;p23"/>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440" name="Google Shape;440;p23"/>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1" name="Google Shape;441;p23"/>
          <p:cNvSpPr/>
          <p:nvPr/>
        </p:nvSpPr>
        <p:spPr>
          <a:xfrm>
            <a:off x="0" y="1165225"/>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442" name="Google Shape;442;p23"/>
          <p:cNvSpPr/>
          <p:nvPr/>
        </p:nvSpPr>
        <p:spPr>
          <a:xfrm>
            <a:off x="0" y="1165225"/>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443" name="Google Shape;443;p23"/>
          <p:cNvSpPr/>
          <p:nvPr/>
        </p:nvSpPr>
        <p:spPr>
          <a:xfrm>
            <a:off x="0" y="190500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4" name="Google Shape;444;p23"/>
          <p:cNvSpPr/>
          <p:nvPr/>
        </p:nvSpPr>
        <p:spPr>
          <a:xfrm>
            <a:off x="0" y="1905000"/>
            <a:ext cx="9144000" cy="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445" name="Google Shape;445;p23"/>
          <p:cNvSpPr/>
          <p:nvPr/>
        </p:nvSpPr>
        <p:spPr>
          <a:xfrm>
            <a:off x="0" y="2689225"/>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600"/>
              <a:buFont typeface="Calibri"/>
              <a:buNone/>
            </a:pPr>
            <a:r>
              <a:t/>
            </a:r>
            <a:endParaRPr b="0" i="0" sz="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446" name="Google Shape;446;p2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7" name="Google Shape;447;p23"/>
          <p:cNvSpPr/>
          <p:nvPr/>
        </p:nvSpPr>
        <p:spPr>
          <a:xfrm>
            <a:off x="0" y="708025"/>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
        <p:nvSpPr>
          <p:cNvPr id="448" name="Google Shape;448;p23"/>
          <p:cNvSpPr/>
          <p:nvPr/>
        </p:nvSpPr>
        <p:spPr>
          <a:xfrm>
            <a:off x="0" y="141605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600"/>
              <a:buFont typeface="Arial"/>
              <a:buNone/>
            </a:pPr>
            <a:r>
              <a:rPr b="0" i="0" lang="en-US" sz="6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
        <p:nvSpPr>
          <p:cNvPr id="449" name="Google Shape;449;p2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0" name="Google Shape;450;p2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1" name="Google Shape;451;p2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2" name="Google Shape;452;p2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453" name="Google Shape;453;p23"/>
          <p:cNvPicPr preferRelativeResize="0"/>
          <p:nvPr/>
        </p:nvPicPr>
        <p:blipFill rotWithShape="1">
          <a:blip r:embed="rId4">
            <a:alphaModFix/>
          </a:blip>
          <a:srcRect b="0" l="0" r="0" t="0"/>
          <a:stretch/>
        </p:blipFill>
        <p:spPr>
          <a:xfrm>
            <a:off x="2019300" y="3909859"/>
            <a:ext cx="1485900" cy="890741"/>
          </a:xfrm>
          <a:prstGeom prst="rect">
            <a:avLst/>
          </a:prstGeom>
          <a:noFill/>
          <a:ln>
            <a:noFill/>
          </a:ln>
        </p:spPr>
      </p:pic>
      <p:pic>
        <p:nvPicPr>
          <p:cNvPr id="454" name="Google Shape;454;p23"/>
          <p:cNvPicPr preferRelativeResize="0"/>
          <p:nvPr/>
        </p:nvPicPr>
        <p:blipFill rotWithShape="1">
          <a:blip r:embed="rId5">
            <a:alphaModFix/>
          </a:blip>
          <a:srcRect b="0" l="0" r="0" t="0"/>
          <a:stretch/>
        </p:blipFill>
        <p:spPr>
          <a:xfrm>
            <a:off x="3810000" y="3810000"/>
            <a:ext cx="800100" cy="991235"/>
          </a:xfrm>
          <a:prstGeom prst="rect">
            <a:avLst/>
          </a:prstGeom>
          <a:noFill/>
          <a:ln>
            <a:noFill/>
          </a:ln>
        </p:spPr>
      </p:pic>
      <p:sp>
        <p:nvSpPr>
          <p:cNvPr id="455" name="Google Shape;455;p2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6" name="Google Shape;456;p23"/>
          <p:cNvSpPr/>
          <p:nvPr/>
        </p:nvSpPr>
        <p:spPr>
          <a:xfrm>
            <a:off x="0" y="708025"/>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
        <p:nvSpPr>
          <p:cNvPr id="457" name="Google Shape;457;p23"/>
          <p:cNvSpPr/>
          <p:nvPr/>
        </p:nvSpPr>
        <p:spPr>
          <a:xfrm>
            <a:off x="0" y="141605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600"/>
              <a:buFont typeface="Arial"/>
              <a:buNone/>
            </a:pPr>
            <a:r>
              <a:rPr b="0" i="0" lang="en-US" sz="6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
        <p:nvSpPr>
          <p:cNvPr id="458" name="Google Shape;458;p2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459" name="Google Shape;459;p23"/>
          <p:cNvPicPr preferRelativeResize="0"/>
          <p:nvPr/>
        </p:nvPicPr>
        <p:blipFill rotWithShape="1">
          <a:blip r:embed="rId6">
            <a:alphaModFix/>
          </a:blip>
          <a:srcRect b="0" l="0" r="0" t="0"/>
          <a:stretch/>
        </p:blipFill>
        <p:spPr>
          <a:xfrm>
            <a:off x="5029200" y="3931508"/>
            <a:ext cx="822325" cy="869092"/>
          </a:xfrm>
          <a:prstGeom prst="rect">
            <a:avLst/>
          </a:prstGeom>
          <a:noFill/>
          <a:ln>
            <a:noFill/>
          </a:ln>
        </p:spPr>
      </p:pic>
      <p:sp>
        <p:nvSpPr>
          <p:cNvPr id="460" name="Google Shape;460;p23"/>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461" name="Google Shape;461;p23"/>
          <p:cNvPicPr preferRelativeResize="0"/>
          <p:nvPr/>
        </p:nvPicPr>
        <p:blipFill rotWithShape="1">
          <a:blip r:embed="rId7">
            <a:alphaModFix/>
          </a:blip>
          <a:srcRect b="0" l="0" r="0" t="0"/>
          <a:stretch/>
        </p:blipFill>
        <p:spPr>
          <a:xfrm>
            <a:off x="3033648" y="5105401"/>
            <a:ext cx="2376552" cy="9906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66" name="Shape 466"/>
        <p:cNvGrpSpPr/>
        <p:nvPr/>
      </p:nvGrpSpPr>
      <p:grpSpPr>
        <a:xfrm>
          <a:off x="0" y="0"/>
          <a:ext cx="0" cy="0"/>
          <a:chOff x="0" y="0"/>
          <a:chExt cx="0" cy="0"/>
        </a:xfrm>
      </p:grpSpPr>
      <p:sp>
        <p:nvSpPr>
          <p:cNvPr id="467" name="Google Shape;467;p24"/>
          <p:cNvSpPr txBox="1"/>
          <p:nvPr>
            <p:ph type="title"/>
          </p:nvPr>
        </p:nvSpPr>
        <p:spPr>
          <a:xfrm>
            <a:off x="1219200" y="350838"/>
            <a:ext cx="6934200" cy="7921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3600"/>
              <a:buFont typeface="Times New Roman"/>
              <a:buNone/>
            </a:pPr>
            <a:r>
              <a:rPr lang="en-US" sz="3600">
                <a:solidFill>
                  <a:schemeClr val="dk1"/>
                </a:solidFill>
                <a:latin typeface="Times New Roman"/>
                <a:ea typeface="Times New Roman"/>
                <a:cs typeface="Times New Roman"/>
                <a:sym typeface="Times New Roman"/>
              </a:rPr>
              <a:t>Direct Solution of Linear Equations</a:t>
            </a:r>
            <a:endParaRPr sz="3600">
              <a:solidFill>
                <a:schemeClr val="dk1"/>
              </a:solidFill>
              <a:latin typeface="Times New Roman"/>
              <a:ea typeface="Times New Roman"/>
              <a:cs typeface="Times New Roman"/>
              <a:sym typeface="Times New Roman"/>
            </a:endParaRPr>
          </a:p>
        </p:txBody>
      </p:sp>
      <p:sp>
        <p:nvSpPr>
          <p:cNvPr id="468" name="Google Shape;468;p24"/>
          <p:cNvSpPr txBox="1"/>
          <p:nvPr>
            <p:ph idx="1" type="body"/>
          </p:nvPr>
        </p:nvSpPr>
        <p:spPr>
          <a:xfrm>
            <a:off x="533400" y="13716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800"/>
              <a:buFont typeface="Noto Sans Symbols"/>
              <a:buChar char="❑"/>
            </a:pPr>
            <a:r>
              <a:rPr b="1" lang="en-US" sz="1800">
                <a:solidFill>
                  <a:schemeClr val="dk1"/>
                </a:solidFill>
                <a:latin typeface="Times New Roman"/>
                <a:ea typeface="Times New Roman"/>
                <a:cs typeface="Times New Roman"/>
                <a:sym typeface="Times New Roman"/>
              </a:rPr>
              <a:t>Example: </a:t>
            </a:r>
            <a:r>
              <a:rPr lang="en-US" sz="1800">
                <a:solidFill>
                  <a:schemeClr val="dk1"/>
                </a:solidFill>
                <a:latin typeface="Times New Roman"/>
                <a:ea typeface="Times New Roman"/>
                <a:cs typeface="Times New Roman"/>
                <a:sym typeface="Times New Roman"/>
              </a:rPr>
              <a:t>Solve the following system of equations using Matrix Inversion method:</a:t>
            </a:r>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2x</a:t>
            </a:r>
            <a:r>
              <a:rPr baseline="-25000" lang="en-US" sz="1800">
                <a:solidFill>
                  <a:schemeClr val="dk1"/>
                </a:solidFill>
                <a:latin typeface="Times New Roman"/>
                <a:ea typeface="Times New Roman"/>
                <a:cs typeface="Times New Roman"/>
                <a:sym typeface="Times New Roman"/>
              </a:rPr>
              <a:t>1</a:t>
            </a:r>
            <a:r>
              <a:rPr lang="en-US" sz="1800">
                <a:solidFill>
                  <a:schemeClr val="dk1"/>
                </a:solidFill>
                <a:latin typeface="Times New Roman"/>
                <a:ea typeface="Times New Roman"/>
                <a:cs typeface="Times New Roman"/>
                <a:sym typeface="Times New Roman"/>
              </a:rPr>
              <a:t> + 4x</a:t>
            </a:r>
            <a:r>
              <a:rPr baseline="-25000" lang="en-US" sz="1800">
                <a:solidFill>
                  <a:schemeClr val="dk1"/>
                </a:solidFill>
                <a:latin typeface="Times New Roman"/>
                <a:ea typeface="Times New Roman"/>
                <a:cs typeface="Times New Roman"/>
                <a:sym typeface="Times New Roman"/>
              </a:rPr>
              <a:t>2</a:t>
            </a:r>
            <a:r>
              <a:rPr lang="en-US" sz="1800">
                <a:solidFill>
                  <a:schemeClr val="dk1"/>
                </a:solidFill>
                <a:latin typeface="Times New Roman"/>
                <a:ea typeface="Times New Roman"/>
                <a:cs typeface="Times New Roman"/>
                <a:sym typeface="Times New Roman"/>
              </a:rPr>
              <a:t> - 6x</a:t>
            </a:r>
            <a:r>
              <a:rPr baseline="-25000" lang="en-US" sz="1800">
                <a:solidFill>
                  <a:schemeClr val="dk1"/>
                </a:solidFill>
                <a:latin typeface="Times New Roman"/>
                <a:ea typeface="Times New Roman"/>
                <a:cs typeface="Times New Roman"/>
                <a:sym typeface="Times New Roman"/>
              </a:rPr>
              <a:t>3</a:t>
            </a:r>
            <a:r>
              <a:rPr lang="en-US" sz="1800">
                <a:solidFill>
                  <a:schemeClr val="dk1"/>
                </a:solidFill>
                <a:latin typeface="Times New Roman"/>
                <a:ea typeface="Times New Roman"/>
                <a:cs typeface="Times New Roman"/>
                <a:sym typeface="Times New Roman"/>
              </a:rPr>
              <a:t> = -8</a:t>
            </a:r>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x</a:t>
            </a:r>
            <a:r>
              <a:rPr baseline="-25000" lang="en-US" sz="1800">
                <a:solidFill>
                  <a:schemeClr val="dk1"/>
                </a:solidFill>
                <a:latin typeface="Times New Roman"/>
                <a:ea typeface="Times New Roman"/>
                <a:cs typeface="Times New Roman"/>
                <a:sym typeface="Times New Roman"/>
              </a:rPr>
              <a:t>1</a:t>
            </a:r>
            <a:r>
              <a:rPr lang="en-US" sz="1800">
                <a:solidFill>
                  <a:schemeClr val="dk1"/>
                </a:solidFill>
                <a:latin typeface="Times New Roman"/>
                <a:ea typeface="Times New Roman"/>
                <a:cs typeface="Times New Roman"/>
                <a:sym typeface="Times New Roman"/>
              </a:rPr>
              <a:t> + 3x</a:t>
            </a:r>
            <a:r>
              <a:rPr baseline="-25000" lang="en-US" sz="1800">
                <a:solidFill>
                  <a:schemeClr val="dk1"/>
                </a:solidFill>
                <a:latin typeface="Times New Roman"/>
                <a:ea typeface="Times New Roman"/>
                <a:cs typeface="Times New Roman"/>
                <a:sym typeface="Times New Roman"/>
              </a:rPr>
              <a:t>2</a:t>
            </a:r>
            <a:r>
              <a:rPr lang="en-US" sz="1800">
                <a:solidFill>
                  <a:schemeClr val="dk1"/>
                </a:solidFill>
                <a:latin typeface="Times New Roman"/>
                <a:ea typeface="Times New Roman"/>
                <a:cs typeface="Times New Roman"/>
                <a:sym typeface="Times New Roman"/>
              </a:rPr>
              <a:t> +  x</a:t>
            </a:r>
            <a:r>
              <a:rPr baseline="-25000" lang="en-US" sz="1800">
                <a:solidFill>
                  <a:schemeClr val="dk1"/>
                </a:solidFill>
                <a:latin typeface="Times New Roman"/>
                <a:ea typeface="Times New Roman"/>
                <a:cs typeface="Times New Roman"/>
                <a:sym typeface="Times New Roman"/>
              </a:rPr>
              <a:t>3</a:t>
            </a:r>
            <a:r>
              <a:rPr lang="en-US" sz="1800">
                <a:solidFill>
                  <a:schemeClr val="dk1"/>
                </a:solidFill>
                <a:latin typeface="Times New Roman"/>
                <a:ea typeface="Times New Roman"/>
                <a:cs typeface="Times New Roman"/>
                <a:sym typeface="Times New Roman"/>
              </a:rPr>
              <a:t> = 10</a:t>
            </a:r>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2x</a:t>
            </a:r>
            <a:r>
              <a:rPr baseline="-25000" lang="en-US" sz="1800">
                <a:solidFill>
                  <a:schemeClr val="dk1"/>
                </a:solidFill>
                <a:latin typeface="Times New Roman"/>
                <a:ea typeface="Times New Roman"/>
                <a:cs typeface="Times New Roman"/>
                <a:sym typeface="Times New Roman"/>
              </a:rPr>
              <a:t>1</a:t>
            </a:r>
            <a:r>
              <a:rPr lang="en-US" sz="1800">
                <a:solidFill>
                  <a:schemeClr val="dk1"/>
                </a:solidFill>
                <a:latin typeface="Times New Roman"/>
                <a:ea typeface="Times New Roman"/>
                <a:cs typeface="Times New Roman"/>
                <a:sym typeface="Times New Roman"/>
              </a:rPr>
              <a:t> -  4x</a:t>
            </a:r>
            <a:r>
              <a:rPr baseline="-25000" lang="en-US" sz="1800">
                <a:solidFill>
                  <a:schemeClr val="dk1"/>
                </a:solidFill>
                <a:latin typeface="Times New Roman"/>
                <a:ea typeface="Times New Roman"/>
                <a:cs typeface="Times New Roman"/>
                <a:sym typeface="Times New Roman"/>
              </a:rPr>
              <a:t>2</a:t>
            </a:r>
            <a:r>
              <a:rPr lang="en-US" sz="1800">
                <a:solidFill>
                  <a:schemeClr val="dk1"/>
                </a:solidFill>
                <a:latin typeface="Times New Roman"/>
                <a:ea typeface="Times New Roman"/>
                <a:cs typeface="Times New Roman"/>
                <a:sym typeface="Times New Roman"/>
              </a:rPr>
              <a:t> - 2x</a:t>
            </a:r>
            <a:r>
              <a:rPr baseline="-25000" lang="en-US" sz="1800">
                <a:solidFill>
                  <a:schemeClr val="dk1"/>
                </a:solidFill>
                <a:latin typeface="Times New Roman"/>
                <a:ea typeface="Times New Roman"/>
                <a:cs typeface="Times New Roman"/>
                <a:sym typeface="Times New Roman"/>
              </a:rPr>
              <a:t>3</a:t>
            </a:r>
            <a:r>
              <a:rPr lang="en-US" sz="1800">
                <a:solidFill>
                  <a:schemeClr val="dk1"/>
                </a:solidFill>
                <a:latin typeface="Times New Roman"/>
                <a:ea typeface="Times New Roman"/>
                <a:cs typeface="Times New Roman"/>
                <a:sym typeface="Times New Roman"/>
              </a:rPr>
              <a:t> = -12</a:t>
            </a:r>
            <a:endParaRPr/>
          </a:p>
          <a:p>
            <a:pPr indent="-342900" lvl="0" marL="342900" marR="0" rtl="0" algn="l">
              <a:spcBef>
                <a:spcPts val="360"/>
              </a:spcBef>
              <a:spcAft>
                <a:spcPts val="0"/>
              </a:spcAft>
              <a:buClr>
                <a:schemeClr val="dk1"/>
              </a:buClr>
              <a:buSzPts val="1800"/>
              <a:buFont typeface="Arial"/>
              <a:buNone/>
            </a:pPr>
            <a:r>
              <a:rPr b="1" lang="en-US" sz="1800">
                <a:solidFill>
                  <a:schemeClr val="dk1"/>
                </a:solidFill>
                <a:latin typeface="Times New Roman"/>
                <a:ea typeface="Times New Roman"/>
                <a:cs typeface="Times New Roman"/>
                <a:sym typeface="Times New Roman"/>
              </a:rPr>
              <a:t>	Solution:</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Perform R</a:t>
            </a:r>
            <a:r>
              <a:rPr baseline="-25000" lang="en-US" sz="1800">
                <a:solidFill>
                  <a:schemeClr val="dk1"/>
                </a:solidFill>
                <a:latin typeface="Times New Roman"/>
                <a:ea typeface="Times New Roman"/>
                <a:cs typeface="Times New Roman"/>
                <a:sym typeface="Times New Roman"/>
              </a:rPr>
              <a:t>2</a:t>
            </a:r>
            <a:r>
              <a:rPr lang="en-US" sz="1800">
                <a:solidFill>
                  <a:schemeClr val="dk1"/>
                </a:solidFill>
                <a:latin typeface="Times New Roman"/>
                <a:ea typeface="Times New Roman"/>
                <a:cs typeface="Times New Roman"/>
                <a:sym typeface="Times New Roman"/>
              </a:rPr>
              <a:t> = R</a:t>
            </a:r>
            <a:r>
              <a:rPr baseline="-25000" lang="en-US" sz="1800">
                <a:solidFill>
                  <a:schemeClr val="dk1"/>
                </a:solidFill>
                <a:latin typeface="Times New Roman"/>
                <a:ea typeface="Times New Roman"/>
                <a:cs typeface="Times New Roman"/>
                <a:sym typeface="Times New Roman"/>
              </a:rPr>
              <a:t>2</a:t>
            </a:r>
            <a:r>
              <a:rPr lang="en-US" sz="1800">
                <a:solidFill>
                  <a:schemeClr val="dk1"/>
                </a:solidFill>
                <a:latin typeface="Times New Roman"/>
                <a:ea typeface="Times New Roman"/>
                <a:cs typeface="Times New Roman"/>
                <a:sym typeface="Times New Roman"/>
              </a:rPr>
              <a:t> –(1/2) R</a:t>
            </a:r>
            <a:r>
              <a:rPr baseline="-25000" lang="en-US" sz="1800">
                <a:solidFill>
                  <a:schemeClr val="dk1"/>
                </a:solidFill>
                <a:latin typeface="Times New Roman"/>
                <a:ea typeface="Times New Roman"/>
                <a:cs typeface="Times New Roman"/>
                <a:sym typeface="Times New Roman"/>
              </a:rPr>
              <a:t>1</a:t>
            </a:r>
            <a:r>
              <a:rPr lang="en-US" sz="1800">
                <a:solidFill>
                  <a:schemeClr val="dk1"/>
                </a:solidFill>
                <a:latin typeface="Times New Roman"/>
                <a:ea typeface="Times New Roman"/>
                <a:cs typeface="Times New Roman"/>
                <a:sym typeface="Times New Roman"/>
              </a:rPr>
              <a:t> and R</a:t>
            </a:r>
            <a:r>
              <a:rPr baseline="-25000" lang="en-US" sz="1800">
                <a:solidFill>
                  <a:schemeClr val="dk1"/>
                </a:solidFill>
                <a:latin typeface="Times New Roman"/>
                <a:ea typeface="Times New Roman"/>
                <a:cs typeface="Times New Roman"/>
                <a:sym typeface="Times New Roman"/>
              </a:rPr>
              <a:t>3</a:t>
            </a:r>
            <a:r>
              <a:rPr lang="en-US" sz="1800">
                <a:solidFill>
                  <a:schemeClr val="dk1"/>
                </a:solidFill>
                <a:latin typeface="Times New Roman"/>
                <a:ea typeface="Times New Roman"/>
                <a:cs typeface="Times New Roman"/>
                <a:sym typeface="Times New Roman"/>
              </a:rPr>
              <a:t> = R</a:t>
            </a:r>
            <a:r>
              <a:rPr baseline="-25000" lang="en-US" sz="1800">
                <a:solidFill>
                  <a:schemeClr val="dk1"/>
                </a:solidFill>
                <a:latin typeface="Times New Roman"/>
                <a:ea typeface="Times New Roman"/>
                <a:cs typeface="Times New Roman"/>
                <a:sym typeface="Times New Roman"/>
              </a:rPr>
              <a:t>3</a:t>
            </a:r>
            <a:r>
              <a:rPr lang="en-US" sz="1800">
                <a:solidFill>
                  <a:schemeClr val="dk1"/>
                </a:solidFill>
                <a:latin typeface="Times New Roman"/>
                <a:ea typeface="Times New Roman"/>
                <a:cs typeface="Times New Roman"/>
                <a:sym typeface="Times New Roman"/>
              </a:rPr>
              <a:t> - R</a:t>
            </a:r>
            <a:r>
              <a:rPr baseline="-25000" lang="en-US" sz="1800">
                <a:solidFill>
                  <a:schemeClr val="dk1"/>
                </a:solidFill>
                <a:latin typeface="Times New Roman"/>
                <a:ea typeface="Times New Roman"/>
                <a:cs typeface="Times New Roman"/>
                <a:sym typeface="Times New Roman"/>
              </a:rPr>
              <a:t>1</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a:t>
            </a:r>
            <a:endParaRPr/>
          </a:p>
          <a:p>
            <a:pPr indent="-342900" lvl="0" marL="342900" marR="0" rtl="0" algn="l">
              <a:spcBef>
                <a:spcPts val="36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Perform R</a:t>
            </a:r>
            <a:r>
              <a:rPr baseline="-25000" lang="en-US" sz="1800">
                <a:solidFill>
                  <a:schemeClr val="dk1"/>
                </a:solidFill>
                <a:latin typeface="Times New Roman"/>
                <a:ea typeface="Times New Roman"/>
                <a:cs typeface="Times New Roman"/>
                <a:sym typeface="Times New Roman"/>
              </a:rPr>
              <a:t>1</a:t>
            </a:r>
            <a:r>
              <a:rPr lang="en-US" sz="1800">
                <a:solidFill>
                  <a:schemeClr val="dk1"/>
                </a:solidFill>
                <a:latin typeface="Times New Roman"/>
                <a:ea typeface="Times New Roman"/>
                <a:cs typeface="Times New Roman"/>
                <a:sym typeface="Times New Roman"/>
              </a:rPr>
              <a:t> = R</a:t>
            </a:r>
            <a:r>
              <a:rPr baseline="-25000" lang="en-US" sz="1800">
                <a:solidFill>
                  <a:schemeClr val="dk1"/>
                </a:solidFill>
                <a:latin typeface="Times New Roman"/>
                <a:ea typeface="Times New Roman"/>
                <a:cs typeface="Times New Roman"/>
                <a:sym typeface="Times New Roman"/>
              </a:rPr>
              <a:t>1</a:t>
            </a:r>
            <a:r>
              <a:rPr lang="en-US" sz="1800">
                <a:solidFill>
                  <a:schemeClr val="dk1"/>
                </a:solidFill>
                <a:latin typeface="Times New Roman"/>
                <a:ea typeface="Times New Roman"/>
                <a:cs typeface="Times New Roman"/>
                <a:sym typeface="Times New Roman"/>
              </a:rPr>
              <a:t> – 4R</a:t>
            </a:r>
            <a:r>
              <a:rPr baseline="-25000" lang="en-US" sz="1800">
                <a:solidFill>
                  <a:schemeClr val="dk1"/>
                </a:solidFill>
                <a:latin typeface="Times New Roman"/>
                <a:ea typeface="Times New Roman"/>
                <a:cs typeface="Times New Roman"/>
                <a:sym typeface="Times New Roman"/>
              </a:rPr>
              <a:t>2</a:t>
            </a:r>
            <a:r>
              <a:rPr lang="en-US" sz="1800">
                <a:solidFill>
                  <a:schemeClr val="dk1"/>
                </a:solidFill>
                <a:latin typeface="Times New Roman"/>
                <a:ea typeface="Times New Roman"/>
                <a:cs typeface="Times New Roman"/>
                <a:sym typeface="Times New Roman"/>
              </a:rPr>
              <a:t> and R</a:t>
            </a:r>
            <a:r>
              <a:rPr baseline="-25000" lang="en-US" sz="1800">
                <a:solidFill>
                  <a:schemeClr val="dk1"/>
                </a:solidFill>
                <a:latin typeface="Times New Roman"/>
                <a:ea typeface="Times New Roman"/>
                <a:cs typeface="Times New Roman"/>
                <a:sym typeface="Times New Roman"/>
              </a:rPr>
              <a:t>3</a:t>
            </a:r>
            <a:r>
              <a:rPr lang="en-US" sz="1800">
                <a:solidFill>
                  <a:schemeClr val="dk1"/>
                </a:solidFill>
                <a:latin typeface="Times New Roman"/>
                <a:ea typeface="Times New Roman"/>
                <a:cs typeface="Times New Roman"/>
                <a:sym typeface="Times New Roman"/>
              </a:rPr>
              <a:t> = R</a:t>
            </a:r>
            <a:r>
              <a:rPr baseline="-25000" lang="en-US" sz="1800">
                <a:solidFill>
                  <a:schemeClr val="dk1"/>
                </a:solidFill>
                <a:latin typeface="Times New Roman"/>
                <a:ea typeface="Times New Roman"/>
                <a:cs typeface="Times New Roman"/>
                <a:sym typeface="Times New Roman"/>
              </a:rPr>
              <a:t>3</a:t>
            </a:r>
            <a:r>
              <a:rPr lang="en-US" sz="1800">
                <a:solidFill>
                  <a:schemeClr val="dk1"/>
                </a:solidFill>
                <a:latin typeface="Times New Roman"/>
                <a:ea typeface="Times New Roman"/>
                <a:cs typeface="Times New Roman"/>
                <a:sym typeface="Times New Roman"/>
              </a:rPr>
              <a:t> + 8R</a:t>
            </a:r>
            <a:r>
              <a:rPr baseline="-25000" lang="en-US" sz="1800">
                <a:solidFill>
                  <a:schemeClr val="dk1"/>
                </a:solidFill>
                <a:latin typeface="Times New Roman"/>
                <a:ea typeface="Times New Roman"/>
                <a:cs typeface="Times New Roman"/>
                <a:sym typeface="Times New Roman"/>
              </a:rPr>
              <a:t>2</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p:txBody>
      </p:sp>
      <p:sp>
        <p:nvSpPr>
          <p:cNvPr id="469" name="Google Shape;469;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00B050"/>
                </a:solidFill>
              </a:rPr>
              <a:t>3/18/2020</a:t>
            </a:r>
            <a:endParaRPr>
              <a:solidFill>
                <a:srgbClr val="00B050"/>
              </a:solidFill>
            </a:endParaRPr>
          </a:p>
        </p:txBody>
      </p:sp>
      <p:sp>
        <p:nvSpPr>
          <p:cNvPr id="470" name="Google Shape;470;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B050"/>
                </a:solidFill>
              </a:rPr>
              <a:t>‹#›</a:t>
            </a:fld>
            <a:endParaRPr>
              <a:solidFill>
                <a:srgbClr val="00B050"/>
              </a:solidFill>
            </a:endParaRPr>
          </a:p>
        </p:txBody>
      </p:sp>
      <p:sp>
        <p:nvSpPr>
          <p:cNvPr id="471" name="Google Shape;471;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00B050"/>
                </a:solidFill>
              </a:rPr>
              <a:t>Md. Golam Moazzam, Dept. of CSE, JU</a:t>
            </a:r>
            <a:endParaRPr>
              <a:solidFill>
                <a:srgbClr val="00B050"/>
              </a:solidFill>
            </a:endParaRPr>
          </a:p>
        </p:txBody>
      </p:sp>
      <p:pic>
        <p:nvPicPr>
          <p:cNvPr descr="JU Mon eps.tif" id="472" name="Google Shape;472;p24"/>
          <p:cNvPicPr preferRelativeResize="0"/>
          <p:nvPr/>
        </p:nvPicPr>
        <p:blipFill rotWithShape="1">
          <a:blip r:embed="rId3">
            <a:alphaModFix/>
          </a:blip>
          <a:srcRect b="0" l="0" r="0" t="0"/>
          <a:stretch/>
        </p:blipFill>
        <p:spPr>
          <a:xfrm>
            <a:off x="182880" y="137162"/>
            <a:ext cx="800213" cy="990598"/>
          </a:xfrm>
          <a:prstGeom prst="rect">
            <a:avLst/>
          </a:prstGeom>
          <a:noFill/>
          <a:ln>
            <a:noFill/>
          </a:ln>
        </p:spPr>
      </p:pic>
      <p:cxnSp>
        <p:nvCxnSpPr>
          <p:cNvPr id="473" name="Google Shape;473;p24"/>
          <p:cNvCxnSpPr/>
          <p:nvPr/>
        </p:nvCxnSpPr>
        <p:spPr>
          <a:xfrm>
            <a:off x="1143000" y="1143000"/>
            <a:ext cx="7010400" cy="0"/>
          </a:xfrm>
          <a:prstGeom prst="straightConnector1">
            <a:avLst/>
          </a:prstGeom>
          <a:noFill/>
          <a:ln cap="flat" cmpd="sng" w="9525">
            <a:solidFill>
              <a:srgbClr val="4A7DBA"/>
            </a:solidFill>
            <a:prstDash val="solid"/>
            <a:round/>
            <a:headEnd len="sm" w="sm" type="none"/>
            <a:tailEnd len="sm" w="sm" type="none"/>
          </a:ln>
        </p:spPr>
      </p:cxnSp>
      <p:sp>
        <p:nvSpPr>
          <p:cNvPr id="474" name="Google Shape;474;p24"/>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475" name="Google Shape;475;p24"/>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6" name="Google Shape;476;p24"/>
          <p:cNvSpPr/>
          <p:nvPr/>
        </p:nvSpPr>
        <p:spPr>
          <a:xfrm>
            <a:off x="0" y="1165225"/>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477" name="Google Shape;477;p24"/>
          <p:cNvSpPr/>
          <p:nvPr/>
        </p:nvSpPr>
        <p:spPr>
          <a:xfrm>
            <a:off x="0" y="1165225"/>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478" name="Google Shape;478;p24"/>
          <p:cNvSpPr/>
          <p:nvPr/>
        </p:nvSpPr>
        <p:spPr>
          <a:xfrm>
            <a:off x="0" y="190500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9" name="Google Shape;479;p24"/>
          <p:cNvSpPr/>
          <p:nvPr/>
        </p:nvSpPr>
        <p:spPr>
          <a:xfrm>
            <a:off x="0" y="1905000"/>
            <a:ext cx="9144000" cy="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480" name="Google Shape;480;p24"/>
          <p:cNvSpPr/>
          <p:nvPr/>
        </p:nvSpPr>
        <p:spPr>
          <a:xfrm>
            <a:off x="0" y="2689225"/>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600"/>
              <a:buFont typeface="Calibri"/>
              <a:buNone/>
            </a:pPr>
            <a:r>
              <a:t/>
            </a:r>
            <a:endParaRPr b="0" i="0" sz="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481" name="Google Shape;481;p2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2" name="Google Shape;482;p24"/>
          <p:cNvSpPr/>
          <p:nvPr/>
        </p:nvSpPr>
        <p:spPr>
          <a:xfrm>
            <a:off x="0" y="708025"/>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
        <p:nvSpPr>
          <p:cNvPr id="483" name="Google Shape;483;p24"/>
          <p:cNvSpPr/>
          <p:nvPr/>
        </p:nvSpPr>
        <p:spPr>
          <a:xfrm>
            <a:off x="0" y="141605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600"/>
              <a:buFont typeface="Arial"/>
              <a:buNone/>
            </a:pPr>
            <a:r>
              <a:rPr b="0" i="0" lang="en-US" sz="6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
        <p:nvSpPr>
          <p:cNvPr id="484" name="Google Shape;484;p2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5" name="Google Shape;485;p2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6" name="Google Shape;486;p2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7" name="Google Shape;487;p2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8" name="Google Shape;488;p2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9" name="Google Shape;489;p24"/>
          <p:cNvSpPr/>
          <p:nvPr/>
        </p:nvSpPr>
        <p:spPr>
          <a:xfrm>
            <a:off x="0" y="708025"/>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
        <p:nvSpPr>
          <p:cNvPr id="490" name="Google Shape;490;p24"/>
          <p:cNvSpPr/>
          <p:nvPr/>
        </p:nvSpPr>
        <p:spPr>
          <a:xfrm>
            <a:off x="0" y="141605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600"/>
              <a:buFont typeface="Arial"/>
              <a:buNone/>
            </a:pPr>
            <a:r>
              <a:rPr b="0" i="0" lang="en-US" sz="6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
        <p:nvSpPr>
          <p:cNvPr id="491" name="Google Shape;491;p2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2" name="Google Shape;492;p2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3" name="Google Shape;493;p2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494" name="Google Shape;494;p24"/>
          <p:cNvPicPr preferRelativeResize="0"/>
          <p:nvPr/>
        </p:nvPicPr>
        <p:blipFill rotWithShape="1">
          <a:blip r:embed="rId4">
            <a:alphaModFix/>
          </a:blip>
          <a:srcRect b="0" l="0" r="0" t="0"/>
          <a:stretch/>
        </p:blipFill>
        <p:spPr>
          <a:xfrm>
            <a:off x="2155825" y="3505200"/>
            <a:ext cx="2529977" cy="914400"/>
          </a:xfrm>
          <a:prstGeom prst="rect">
            <a:avLst/>
          </a:prstGeom>
          <a:noFill/>
          <a:ln>
            <a:noFill/>
          </a:ln>
        </p:spPr>
      </p:pic>
      <p:sp>
        <p:nvSpPr>
          <p:cNvPr id="495" name="Google Shape;495;p24"/>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496" name="Google Shape;496;p24"/>
          <p:cNvPicPr preferRelativeResize="0"/>
          <p:nvPr/>
        </p:nvPicPr>
        <p:blipFill rotWithShape="1">
          <a:blip r:embed="rId5">
            <a:alphaModFix/>
          </a:blip>
          <a:srcRect b="0" l="0" r="0" t="0"/>
          <a:stretch/>
        </p:blipFill>
        <p:spPr>
          <a:xfrm>
            <a:off x="2123007" y="5105400"/>
            <a:ext cx="2677593" cy="9144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01" name="Shape 501"/>
        <p:cNvGrpSpPr/>
        <p:nvPr/>
      </p:nvGrpSpPr>
      <p:grpSpPr>
        <a:xfrm>
          <a:off x="0" y="0"/>
          <a:ext cx="0" cy="0"/>
          <a:chOff x="0" y="0"/>
          <a:chExt cx="0" cy="0"/>
        </a:xfrm>
      </p:grpSpPr>
      <p:sp>
        <p:nvSpPr>
          <p:cNvPr id="502" name="Google Shape;502;p25"/>
          <p:cNvSpPr txBox="1"/>
          <p:nvPr>
            <p:ph type="title"/>
          </p:nvPr>
        </p:nvSpPr>
        <p:spPr>
          <a:xfrm>
            <a:off x="1219200" y="350838"/>
            <a:ext cx="6934200" cy="7921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3600"/>
              <a:buFont typeface="Times New Roman"/>
              <a:buNone/>
            </a:pPr>
            <a:r>
              <a:rPr lang="en-US" sz="3600">
                <a:solidFill>
                  <a:schemeClr val="dk1"/>
                </a:solidFill>
                <a:latin typeface="Times New Roman"/>
                <a:ea typeface="Times New Roman"/>
                <a:cs typeface="Times New Roman"/>
                <a:sym typeface="Times New Roman"/>
              </a:rPr>
              <a:t>Direct Solution of Linear Equations</a:t>
            </a:r>
            <a:endParaRPr sz="3600">
              <a:solidFill>
                <a:schemeClr val="dk1"/>
              </a:solidFill>
              <a:latin typeface="Times New Roman"/>
              <a:ea typeface="Times New Roman"/>
              <a:cs typeface="Times New Roman"/>
              <a:sym typeface="Times New Roman"/>
            </a:endParaRPr>
          </a:p>
        </p:txBody>
      </p:sp>
      <p:sp>
        <p:nvSpPr>
          <p:cNvPr id="503" name="Google Shape;503;p25"/>
          <p:cNvSpPr txBox="1"/>
          <p:nvPr>
            <p:ph idx="1" type="body"/>
          </p:nvPr>
        </p:nvSpPr>
        <p:spPr>
          <a:xfrm>
            <a:off x="533400" y="13716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800"/>
              <a:buFont typeface="Noto Sans Symbols"/>
              <a:buChar char="❑"/>
            </a:pPr>
            <a:r>
              <a:rPr b="1" lang="en-US" sz="1800">
                <a:solidFill>
                  <a:schemeClr val="dk1"/>
                </a:solidFill>
                <a:latin typeface="Times New Roman"/>
                <a:ea typeface="Times New Roman"/>
                <a:cs typeface="Times New Roman"/>
                <a:sym typeface="Times New Roman"/>
              </a:rPr>
              <a:t>Example: </a:t>
            </a:r>
            <a:r>
              <a:rPr lang="en-US" sz="1800">
                <a:solidFill>
                  <a:schemeClr val="dk1"/>
                </a:solidFill>
                <a:latin typeface="Times New Roman"/>
                <a:ea typeface="Times New Roman"/>
                <a:cs typeface="Times New Roman"/>
                <a:sym typeface="Times New Roman"/>
              </a:rPr>
              <a:t>Solve the following system of equations using Matrix Inversion method:</a:t>
            </a:r>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2x</a:t>
            </a:r>
            <a:r>
              <a:rPr baseline="-25000" lang="en-US" sz="1800">
                <a:solidFill>
                  <a:schemeClr val="dk1"/>
                </a:solidFill>
                <a:latin typeface="Times New Roman"/>
                <a:ea typeface="Times New Roman"/>
                <a:cs typeface="Times New Roman"/>
                <a:sym typeface="Times New Roman"/>
              </a:rPr>
              <a:t>1</a:t>
            </a:r>
            <a:r>
              <a:rPr lang="en-US" sz="1800">
                <a:solidFill>
                  <a:schemeClr val="dk1"/>
                </a:solidFill>
                <a:latin typeface="Times New Roman"/>
                <a:ea typeface="Times New Roman"/>
                <a:cs typeface="Times New Roman"/>
                <a:sym typeface="Times New Roman"/>
              </a:rPr>
              <a:t> + 4x</a:t>
            </a:r>
            <a:r>
              <a:rPr baseline="-25000" lang="en-US" sz="1800">
                <a:solidFill>
                  <a:schemeClr val="dk1"/>
                </a:solidFill>
                <a:latin typeface="Times New Roman"/>
                <a:ea typeface="Times New Roman"/>
                <a:cs typeface="Times New Roman"/>
                <a:sym typeface="Times New Roman"/>
              </a:rPr>
              <a:t>2</a:t>
            </a:r>
            <a:r>
              <a:rPr lang="en-US" sz="1800">
                <a:solidFill>
                  <a:schemeClr val="dk1"/>
                </a:solidFill>
                <a:latin typeface="Times New Roman"/>
                <a:ea typeface="Times New Roman"/>
                <a:cs typeface="Times New Roman"/>
                <a:sym typeface="Times New Roman"/>
              </a:rPr>
              <a:t> - 6x</a:t>
            </a:r>
            <a:r>
              <a:rPr baseline="-25000" lang="en-US" sz="1800">
                <a:solidFill>
                  <a:schemeClr val="dk1"/>
                </a:solidFill>
                <a:latin typeface="Times New Roman"/>
                <a:ea typeface="Times New Roman"/>
                <a:cs typeface="Times New Roman"/>
                <a:sym typeface="Times New Roman"/>
              </a:rPr>
              <a:t>3</a:t>
            </a:r>
            <a:r>
              <a:rPr lang="en-US" sz="1800">
                <a:solidFill>
                  <a:schemeClr val="dk1"/>
                </a:solidFill>
                <a:latin typeface="Times New Roman"/>
                <a:ea typeface="Times New Roman"/>
                <a:cs typeface="Times New Roman"/>
                <a:sym typeface="Times New Roman"/>
              </a:rPr>
              <a:t> = -8</a:t>
            </a:r>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x</a:t>
            </a:r>
            <a:r>
              <a:rPr baseline="-25000" lang="en-US" sz="1800">
                <a:solidFill>
                  <a:schemeClr val="dk1"/>
                </a:solidFill>
                <a:latin typeface="Times New Roman"/>
                <a:ea typeface="Times New Roman"/>
                <a:cs typeface="Times New Roman"/>
                <a:sym typeface="Times New Roman"/>
              </a:rPr>
              <a:t>1</a:t>
            </a:r>
            <a:r>
              <a:rPr lang="en-US" sz="1800">
                <a:solidFill>
                  <a:schemeClr val="dk1"/>
                </a:solidFill>
                <a:latin typeface="Times New Roman"/>
                <a:ea typeface="Times New Roman"/>
                <a:cs typeface="Times New Roman"/>
                <a:sym typeface="Times New Roman"/>
              </a:rPr>
              <a:t> + 3x</a:t>
            </a:r>
            <a:r>
              <a:rPr baseline="-25000" lang="en-US" sz="1800">
                <a:solidFill>
                  <a:schemeClr val="dk1"/>
                </a:solidFill>
                <a:latin typeface="Times New Roman"/>
                <a:ea typeface="Times New Roman"/>
                <a:cs typeface="Times New Roman"/>
                <a:sym typeface="Times New Roman"/>
              </a:rPr>
              <a:t>2</a:t>
            </a:r>
            <a:r>
              <a:rPr lang="en-US" sz="1800">
                <a:solidFill>
                  <a:schemeClr val="dk1"/>
                </a:solidFill>
                <a:latin typeface="Times New Roman"/>
                <a:ea typeface="Times New Roman"/>
                <a:cs typeface="Times New Roman"/>
                <a:sym typeface="Times New Roman"/>
              </a:rPr>
              <a:t> +  x</a:t>
            </a:r>
            <a:r>
              <a:rPr baseline="-25000" lang="en-US" sz="1800">
                <a:solidFill>
                  <a:schemeClr val="dk1"/>
                </a:solidFill>
                <a:latin typeface="Times New Roman"/>
                <a:ea typeface="Times New Roman"/>
                <a:cs typeface="Times New Roman"/>
                <a:sym typeface="Times New Roman"/>
              </a:rPr>
              <a:t>3</a:t>
            </a:r>
            <a:r>
              <a:rPr lang="en-US" sz="1800">
                <a:solidFill>
                  <a:schemeClr val="dk1"/>
                </a:solidFill>
                <a:latin typeface="Times New Roman"/>
                <a:ea typeface="Times New Roman"/>
                <a:cs typeface="Times New Roman"/>
                <a:sym typeface="Times New Roman"/>
              </a:rPr>
              <a:t> = 10</a:t>
            </a:r>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2x</a:t>
            </a:r>
            <a:r>
              <a:rPr baseline="-25000" lang="en-US" sz="1800">
                <a:solidFill>
                  <a:schemeClr val="dk1"/>
                </a:solidFill>
                <a:latin typeface="Times New Roman"/>
                <a:ea typeface="Times New Roman"/>
                <a:cs typeface="Times New Roman"/>
                <a:sym typeface="Times New Roman"/>
              </a:rPr>
              <a:t>1</a:t>
            </a:r>
            <a:r>
              <a:rPr lang="en-US" sz="1800">
                <a:solidFill>
                  <a:schemeClr val="dk1"/>
                </a:solidFill>
                <a:latin typeface="Times New Roman"/>
                <a:ea typeface="Times New Roman"/>
                <a:cs typeface="Times New Roman"/>
                <a:sym typeface="Times New Roman"/>
              </a:rPr>
              <a:t> -  4x</a:t>
            </a:r>
            <a:r>
              <a:rPr baseline="-25000" lang="en-US" sz="1800">
                <a:solidFill>
                  <a:schemeClr val="dk1"/>
                </a:solidFill>
                <a:latin typeface="Times New Roman"/>
                <a:ea typeface="Times New Roman"/>
                <a:cs typeface="Times New Roman"/>
                <a:sym typeface="Times New Roman"/>
              </a:rPr>
              <a:t>2</a:t>
            </a:r>
            <a:r>
              <a:rPr lang="en-US" sz="1800">
                <a:solidFill>
                  <a:schemeClr val="dk1"/>
                </a:solidFill>
                <a:latin typeface="Times New Roman"/>
                <a:ea typeface="Times New Roman"/>
                <a:cs typeface="Times New Roman"/>
                <a:sym typeface="Times New Roman"/>
              </a:rPr>
              <a:t> - 2x</a:t>
            </a:r>
            <a:r>
              <a:rPr baseline="-25000" lang="en-US" sz="1800">
                <a:solidFill>
                  <a:schemeClr val="dk1"/>
                </a:solidFill>
                <a:latin typeface="Times New Roman"/>
                <a:ea typeface="Times New Roman"/>
                <a:cs typeface="Times New Roman"/>
                <a:sym typeface="Times New Roman"/>
              </a:rPr>
              <a:t>3</a:t>
            </a:r>
            <a:r>
              <a:rPr lang="en-US" sz="1800">
                <a:solidFill>
                  <a:schemeClr val="dk1"/>
                </a:solidFill>
                <a:latin typeface="Times New Roman"/>
                <a:ea typeface="Times New Roman"/>
                <a:cs typeface="Times New Roman"/>
                <a:sym typeface="Times New Roman"/>
              </a:rPr>
              <a:t> = -12</a:t>
            </a:r>
            <a:endParaRPr/>
          </a:p>
          <a:p>
            <a:pPr indent="-342900" lvl="0" marL="342900" marR="0" rtl="0" algn="l">
              <a:spcBef>
                <a:spcPts val="360"/>
              </a:spcBef>
              <a:spcAft>
                <a:spcPts val="0"/>
              </a:spcAft>
              <a:buClr>
                <a:schemeClr val="dk1"/>
              </a:buClr>
              <a:buSzPts val="1800"/>
              <a:buFont typeface="Arial"/>
              <a:buNone/>
            </a:pPr>
            <a:r>
              <a:rPr b="1" lang="en-US" sz="1800">
                <a:solidFill>
                  <a:schemeClr val="dk1"/>
                </a:solidFill>
                <a:latin typeface="Times New Roman"/>
                <a:ea typeface="Times New Roman"/>
                <a:cs typeface="Times New Roman"/>
                <a:sym typeface="Times New Roman"/>
              </a:rPr>
              <a:t>	Solution:</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Perform R</a:t>
            </a:r>
            <a:r>
              <a:rPr baseline="-25000" lang="en-US" sz="1800">
                <a:solidFill>
                  <a:schemeClr val="dk1"/>
                </a:solidFill>
                <a:latin typeface="Times New Roman"/>
                <a:ea typeface="Times New Roman"/>
                <a:cs typeface="Times New Roman"/>
                <a:sym typeface="Times New Roman"/>
              </a:rPr>
              <a:t>1</a:t>
            </a:r>
            <a:r>
              <a:rPr lang="en-US" sz="1800">
                <a:solidFill>
                  <a:schemeClr val="dk1"/>
                </a:solidFill>
                <a:latin typeface="Times New Roman"/>
                <a:ea typeface="Times New Roman"/>
                <a:cs typeface="Times New Roman"/>
                <a:sym typeface="Times New Roman"/>
              </a:rPr>
              <a:t> = R</a:t>
            </a:r>
            <a:r>
              <a:rPr baseline="-25000" lang="en-US" sz="1800">
                <a:solidFill>
                  <a:schemeClr val="dk1"/>
                </a:solidFill>
                <a:latin typeface="Times New Roman"/>
                <a:ea typeface="Times New Roman"/>
                <a:cs typeface="Times New Roman"/>
                <a:sym typeface="Times New Roman"/>
              </a:rPr>
              <a:t>1</a:t>
            </a:r>
            <a:r>
              <a:rPr lang="en-US" sz="1800">
                <a:solidFill>
                  <a:schemeClr val="dk1"/>
                </a:solidFill>
                <a:latin typeface="Times New Roman"/>
                <a:ea typeface="Times New Roman"/>
                <a:cs typeface="Times New Roman"/>
                <a:sym typeface="Times New Roman"/>
              </a:rPr>
              <a:t> + (11/18)R</a:t>
            </a:r>
            <a:r>
              <a:rPr baseline="-25000" lang="en-US" sz="1800">
                <a:solidFill>
                  <a:schemeClr val="dk1"/>
                </a:solidFill>
                <a:latin typeface="Times New Roman"/>
                <a:ea typeface="Times New Roman"/>
                <a:cs typeface="Times New Roman"/>
                <a:sym typeface="Times New Roman"/>
              </a:rPr>
              <a:t>3</a:t>
            </a:r>
            <a:r>
              <a:rPr lang="en-US" sz="1800">
                <a:solidFill>
                  <a:schemeClr val="dk1"/>
                </a:solidFill>
                <a:latin typeface="Times New Roman"/>
                <a:ea typeface="Times New Roman"/>
                <a:cs typeface="Times New Roman"/>
                <a:sym typeface="Times New Roman"/>
              </a:rPr>
              <a:t> and R</a:t>
            </a:r>
            <a:r>
              <a:rPr baseline="-25000" lang="en-US" sz="1800">
                <a:solidFill>
                  <a:schemeClr val="dk1"/>
                </a:solidFill>
                <a:latin typeface="Times New Roman"/>
                <a:ea typeface="Times New Roman"/>
                <a:cs typeface="Times New Roman"/>
                <a:sym typeface="Times New Roman"/>
              </a:rPr>
              <a:t>2</a:t>
            </a:r>
            <a:r>
              <a:rPr lang="en-US" sz="1800">
                <a:solidFill>
                  <a:schemeClr val="dk1"/>
                </a:solidFill>
                <a:latin typeface="Times New Roman"/>
                <a:ea typeface="Times New Roman"/>
                <a:cs typeface="Times New Roman"/>
                <a:sym typeface="Times New Roman"/>
              </a:rPr>
              <a:t> = R</a:t>
            </a:r>
            <a:r>
              <a:rPr baseline="-25000" lang="en-US" sz="1800">
                <a:solidFill>
                  <a:schemeClr val="dk1"/>
                </a:solidFill>
                <a:latin typeface="Times New Roman"/>
                <a:ea typeface="Times New Roman"/>
                <a:cs typeface="Times New Roman"/>
                <a:sym typeface="Times New Roman"/>
              </a:rPr>
              <a:t>2</a:t>
            </a:r>
            <a:r>
              <a:rPr lang="en-US" sz="1800">
                <a:solidFill>
                  <a:schemeClr val="dk1"/>
                </a:solidFill>
                <a:latin typeface="Times New Roman"/>
                <a:ea typeface="Times New Roman"/>
                <a:cs typeface="Times New Roman"/>
                <a:sym typeface="Times New Roman"/>
              </a:rPr>
              <a:t> – (1/9)R</a:t>
            </a:r>
            <a:r>
              <a:rPr baseline="-25000" lang="en-US" sz="1800">
                <a:solidFill>
                  <a:schemeClr val="dk1"/>
                </a:solidFill>
                <a:latin typeface="Times New Roman"/>
                <a:ea typeface="Times New Roman"/>
                <a:cs typeface="Times New Roman"/>
                <a:sym typeface="Times New Roman"/>
              </a:rPr>
              <a:t>3</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a:t>
            </a:r>
            <a:endParaRPr/>
          </a:p>
          <a:p>
            <a:pPr indent="-342900" lvl="0" marL="342900" marR="0" rtl="0" algn="l">
              <a:spcBef>
                <a:spcPts val="36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Normalize row-1 and row-3:</a:t>
            </a:r>
            <a:endParaRPr/>
          </a:p>
          <a:p>
            <a:pPr indent="-342900" lvl="0" marL="342900" marR="0" rtl="0" algn="l">
              <a:spcBef>
                <a:spcPts val="36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p:txBody>
      </p:sp>
      <p:sp>
        <p:nvSpPr>
          <p:cNvPr id="504" name="Google Shape;504;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00B050"/>
                </a:solidFill>
              </a:rPr>
              <a:t>3/18/2020</a:t>
            </a:r>
            <a:endParaRPr>
              <a:solidFill>
                <a:srgbClr val="00B050"/>
              </a:solidFill>
            </a:endParaRPr>
          </a:p>
        </p:txBody>
      </p:sp>
      <p:sp>
        <p:nvSpPr>
          <p:cNvPr id="505" name="Google Shape;505;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B050"/>
                </a:solidFill>
              </a:rPr>
              <a:t>‹#›</a:t>
            </a:fld>
            <a:endParaRPr>
              <a:solidFill>
                <a:srgbClr val="00B050"/>
              </a:solidFill>
            </a:endParaRPr>
          </a:p>
        </p:txBody>
      </p:sp>
      <p:sp>
        <p:nvSpPr>
          <p:cNvPr id="506" name="Google Shape;506;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00B050"/>
                </a:solidFill>
              </a:rPr>
              <a:t>Md. Golam Moazzam, Dept. of CSE, JU</a:t>
            </a:r>
            <a:endParaRPr>
              <a:solidFill>
                <a:srgbClr val="00B050"/>
              </a:solidFill>
            </a:endParaRPr>
          </a:p>
        </p:txBody>
      </p:sp>
      <p:pic>
        <p:nvPicPr>
          <p:cNvPr descr="JU Mon eps.tif" id="507" name="Google Shape;507;p25"/>
          <p:cNvPicPr preferRelativeResize="0"/>
          <p:nvPr/>
        </p:nvPicPr>
        <p:blipFill rotWithShape="1">
          <a:blip r:embed="rId3">
            <a:alphaModFix/>
          </a:blip>
          <a:srcRect b="0" l="0" r="0" t="0"/>
          <a:stretch/>
        </p:blipFill>
        <p:spPr>
          <a:xfrm>
            <a:off x="182880" y="137162"/>
            <a:ext cx="800213" cy="990598"/>
          </a:xfrm>
          <a:prstGeom prst="rect">
            <a:avLst/>
          </a:prstGeom>
          <a:noFill/>
          <a:ln>
            <a:noFill/>
          </a:ln>
        </p:spPr>
      </p:pic>
      <p:cxnSp>
        <p:nvCxnSpPr>
          <p:cNvPr id="508" name="Google Shape;508;p25"/>
          <p:cNvCxnSpPr/>
          <p:nvPr/>
        </p:nvCxnSpPr>
        <p:spPr>
          <a:xfrm>
            <a:off x="1143000" y="1143000"/>
            <a:ext cx="7010400" cy="0"/>
          </a:xfrm>
          <a:prstGeom prst="straightConnector1">
            <a:avLst/>
          </a:prstGeom>
          <a:noFill/>
          <a:ln cap="flat" cmpd="sng" w="9525">
            <a:solidFill>
              <a:srgbClr val="4A7DBA"/>
            </a:solidFill>
            <a:prstDash val="solid"/>
            <a:round/>
            <a:headEnd len="sm" w="sm" type="none"/>
            <a:tailEnd len="sm" w="sm" type="none"/>
          </a:ln>
        </p:spPr>
      </p:cxnSp>
      <p:sp>
        <p:nvSpPr>
          <p:cNvPr id="509" name="Google Shape;509;p25"/>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510" name="Google Shape;510;p25"/>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1" name="Google Shape;511;p25"/>
          <p:cNvSpPr/>
          <p:nvPr/>
        </p:nvSpPr>
        <p:spPr>
          <a:xfrm>
            <a:off x="0" y="1165225"/>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512" name="Google Shape;512;p25"/>
          <p:cNvSpPr/>
          <p:nvPr/>
        </p:nvSpPr>
        <p:spPr>
          <a:xfrm>
            <a:off x="0" y="1165225"/>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513" name="Google Shape;513;p25"/>
          <p:cNvSpPr/>
          <p:nvPr/>
        </p:nvSpPr>
        <p:spPr>
          <a:xfrm>
            <a:off x="0" y="190500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4" name="Google Shape;514;p25"/>
          <p:cNvSpPr/>
          <p:nvPr/>
        </p:nvSpPr>
        <p:spPr>
          <a:xfrm>
            <a:off x="0" y="1905000"/>
            <a:ext cx="9144000" cy="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515" name="Google Shape;515;p25"/>
          <p:cNvSpPr/>
          <p:nvPr/>
        </p:nvSpPr>
        <p:spPr>
          <a:xfrm>
            <a:off x="0" y="2689225"/>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600"/>
              <a:buFont typeface="Calibri"/>
              <a:buNone/>
            </a:pPr>
            <a:r>
              <a:t/>
            </a:r>
            <a:endParaRPr b="0" i="0" sz="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516" name="Google Shape;516;p2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7" name="Google Shape;517;p25"/>
          <p:cNvSpPr/>
          <p:nvPr/>
        </p:nvSpPr>
        <p:spPr>
          <a:xfrm>
            <a:off x="0" y="708025"/>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
        <p:nvSpPr>
          <p:cNvPr id="518" name="Google Shape;518;p25"/>
          <p:cNvSpPr/>
          <p:nvPr/>
        </p:nvSpPr>
        <p:spPr>
          <a:xfrm>
            <a:off x="0" y="141605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600"/>
              <a:buFont typeface="Arial"/>
              <a:buNone/>
            </a:pPr>
            <a:r>
              <a:rPr b="0" i="0" lang="en-US" sz="6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
        <p:nvSpPr>
          <p:cNvPr id="519" name="Google Shape;519;p2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0" name="Google Shape;520;p2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1" name="Google Shape;521;p2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2" name="Google Shape;522;p2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3" name="Google Shape;523;p2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4" name="Google Shape;524;p25"/>
          <p:cNvSpPr/>
          <p:nvPr/>
        </p:nvSpPr>
        <p:spPr>
          <a:xfrm>
            <a:off x="0" y="708025"/>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
        <p:nvSpPr>
          <p:cNvPr id="525" name="Google Shape;525;p25"/>
          <p:cNvSpPr/>
          <p:nvPr/>
        </p:nvSpPr>
        <p:spPr>
          <a:xfrm>
            <a:off x="0" y="141605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600"/>
              <a:buFont typeface="Arial"/>
              <a:buNone/>
            </a:pPr>
            <a:r>
              <a:rPr b="0" i="0" lang="en-US" sz="6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
        <p:nvSpPr>
          <p:cNvPr id="526" name="Google Shape;526;p2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7" name="Google Shape;527;p2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8" name="Google Shape;528;p2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9" name="Google Shape;529;p2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0" name="Google Shape;530;p2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531" name="Google Shape;531;p25"/>
          <p:cNvPicPr preferRelativeResize="0"/>
          <p:nvPr/>
        </p:nvPicPr>
        <p:blipFill rotWithShape="1">
          <a:blip r:embed="rId4">
            <a:alphaModFix/>
          </a:blip>
          <a:srcRect b="0" l="0" r="0" t="0"/>
          <a:stretch/>
        </p:blipFill>
        <p:spPr>
          <a:xfrm>
            <a:off x="2209800" y="3482975"/>
            <a:ext cx="3628897" cy="936625"/>
          </a:xfrm>
          <a:prstGeom prst="rect">
            <a:avLst/>
          </a:prstGeom>
          <a:noFill/>
          <a:ln>
            <a:noFill/>
          </a:ln>
        </p:spPr>
      </p:pic>
      <p:sp>
        <p:nvSpPr>
          <p:cNvPr id="532" name="Google Shape;532;p25"/>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533" name="Google Shape;533;p25"/>
          <p:cNvPicPr preferRelativeResize="0"/>
          <p:nvPr/>
        </p:nvPicPr>
        <p:blipFill rotWithShape="1">
          <a:blip r:embed="rId5">
            <a:alphaModFix/>
          </a:blip>
          <a:srcRect b="0" l="0" r="0" t="0"/>
          <a:stretch/>
        </p:blipFill>
        <p:spPr>
          <a:xfrm>
            <a:off x="2250121" y="5105400"/>
            <a:ext cx="3464879" cy="9144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38" name="Shape 538"/>
        <p:cNvGrpSpPr/>
        <p:nvPr/>
      </p:nvGrpSpPr>
      <p:grpSpPr>
        <a:xfrm>
          <a:off x="0" y="0"/>
          <a:ext cx="0" cy="0"/>
          <a:chOff x="0" y="0"/>
          <a:chExt cx="0" cy="0"/>
        </a:xfrm>
      </p:grpSpPr>
      <p:sp>
        <p:nvSpPr>
          <p:cNvPr id="539" name="Google Shape;539;p26"/>
          <p:cNvSpPr txBox="1"/>
          <p:nvPr>
            <p:ph type="title"/>
          </p:nvPr>
        </p:nvSpPr>
        <p:spPr>
          <a:xfrm>
            <a:off x="1219200" y="350838"/>
            <a:ext cx="6934200" cy="7921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3600"/>
              <a:buFont typeface="Times New Roman"/>
              <a:buNone/>
            </a:pPr>
            <a:r>
              <a:rPr lang="en-US" sz="3600">
                <a:solidFill>
                  <a:schemeClr val="dk1"/>
                </a:solidFill>
                <a:latin typeface="Times New Roman"/>
                <a:ea typeface="Times New Roman"/>
                <a:cs typeface="Times New Roman"/>
                <a:sym typeface="Times New Roman"/>
              </a:rPr>
              <a:t>Direct Solution of Linear Equations</a:t>
            </a:r>
            <a:endParaRPr sz="3600">
              <a:solidFill>
                <a:schemeClr val="dk1"/>
              </a:solidFill>
              <a:latin typeface="Times New Roman"/>
              <a:ea typeface="Times New Roman"/>
              <a:cs typeface="Times New Roman"/>
              <a:sym typeface="Times New Roman"/>
            </a:endParaRPr>
          </a:p>
        </p:txBody>
      </p:sp>
      <p:sp>
        <p:nvSpPr>
          <p:cNvPr id="540" name="Google Shape;540;p26"/>
          <p:cNvSpPr txBox="1"/>
          <p:nvPr>
            <p:ph idx="1" type="body"/>
          </p:nvPr>
        </p:nvSpPr>
        <p:spPr>
          <a:xfrm>
            <a:off x="533400" y="13716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800"/>
              <a:buFont typeface="Noto Sans Symbols"/>
              <a:buChar char="❑"/>
            </a:pPr>
            <a:r>
              <a:rPr b="1" lang="en-US" sz="1800">
                <a:solidFill>
                  <a:schemeClr val="dk1"/>
                </a:solidFill>
                <a:latin typeface="Times New Roman"/>
                <a:ea typeface="Times New Roman"/>
                <a:cs typeface="Times New Roman"/>
                <a:sym typeface="Times New Roman"/>
              </a:rPr>
              <a:t>Example: </a:t>
            </a:r>
            <a:r>
              <a:rPr lang="en-US" sz="1800">
                <a:solidFill>
                  <a:schemeClr val="dk1"/>
                </a:solidFill>
                <a:latin typeface="Times New Roman"/>
                <a:ea typeface="Times New Roman"/>
                <a:cs typeface="Times New Roman"/>
                <a:sym typeface="Times New Roman"/>
              </a:rPr>
              <a:t>Solve the following system of equations using Matrix Inversion method:</a:t>
            </a:r>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2x</a:t>
            </a:r>
            <a:r>
              <a:rPr baseline="-25000" lang="en-US" sz="1800">
                <a:solidFill>
                  <a:schemeClr val="dk1"/>
                </a:solidFill>
                <a:latin typeface="Times New Roman"/>
                <a:ea typeface="Times New Roman"/>
                <a:cs typeface="Times New Roman"/>
                <a:sym typeface="Times New Roman"/>
              </a:rPr>
              <a:t>1</a:t>
            </a:r>
            <a:r>
              <a:rPr lang="en-US" sz="1800">
                <a:solidFill>
                  <a:schemeClr val="dk1"/>
                </a:solidFill>
                <a:latin typeface="Times New Roman"/>
                <a:ea typeface="Times New Roman"/>
                <a:cs typeface="Times New Roman"/>
                <a:sym typeface="Times New Roman"/>
              </a:rPr>
              <a:t> + 4x</a:t>
            </a:r>
            <a:r>
              <a:rPr baseline="-25000" lang="en-US" sz="1800">
                <a:solidFill>
                  <a:schemeClr val="dk1"/>
                </a:solidFill>
                <a:latin typeface="Times New Roman"/>
                <a:ea typeface="Times New Roman"/>
                <a:cs typeface="Times New Roman"/>
                <a:sym typeface="Times New Roman"/>
              </a:rPr>
              <a:t>2</a:t>
            </a:r>
            <a:r>
              <a:rPr lang="en-US" sz="1800">
                <a:solidFill>
                  <a:schemeClr val="dk1"/>
                </a:solidFill>
                <a:latin typeface="Times New Roman"/>
                <a:ea typeface="Times New Roman"/>
                <a:cs typeface="Times New Roman"/>
                <a:sym typeface="Times New Roman"/>
              </a:rPr>
              <a:t> - 6x</a:t>
            </a:r>
            <a:r>
              <a:rPr baseline="-25000" lang="en-US" sz="1800">
                <a:solidFill>
                  <a:schemeClr val="dk1"/>
                </a:solidFill>
                <a:latin typeface="Times New Roman"/>
                <a:ea typeface="Times New Roman"/>
                <a:cs typeface="Times New Roman"/>
                <a:sym typeface="Times New Roman"/>
              </a:rPr>
              <a:t>3</a:t>
            </a:r>
            <a:r>
              <a:rPr lang="en-US" sz="1800">
                <a:solidFill>
                  <a:schemeClr val="dk1"/>
                </a:solidFill>
                <a:latin typeface="Times New Roman"/>
                <a:ea typeface="Times New Roman"/>
                <a:cs typeface="Times New Roman"/>
                <a:sym typeface="Times New Roman"/>
              </a:rPr>
              <a:t> = -8</a:t>
            </a:r>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x</a:t>
            </a:r>
            <a:r>
              <a:rPr baseline="-25000" lang="en-US" sz="1800">
                <a:solidFill>
                  <a:schemeClr val="dk1"/>
                </a:solidFill>
                <a:latin typeface="Times New Roman"/>
                <a:ea typeface="Times New Roman"/>
                <a:cs typeface="Times New Roman"/>
                <a:sym typeface="Times New Roman"/>
              </a:rPr>
              <a:t>1</a:t>
            </a:r>
            <a:r>
              <a:rPr lang="en-US" sz="1800">
                <a:solidFill>
                  <a:schemeClr val="dk1"/>
                </a:solidFill>
                <a:latin typeface="Times New Roman"/>
                <a:ea typeface="Times New Roman"/>
                <a:cs typeface="Times New Roman"/>
                <a:sym typeface="Times New Roman"/>
              </a:rPr>
              <a:t> + 3x</a:t>
            </a:r>
            <a:r>
              <a:rPr baseline="-25000" lang="en-US" sz="1800">
                <a:solidFill>
                  <a:schemeClr val="dk1"/>
                </a:solidFill>
                <a:latin typeface="Times New Roman"/>
                <a:ea typeface="Times New Roman"/>
                <a:cs typeface="Times New Roman"/>
                <a:sym typeface="Times New Roman"/>
              </a:rPr>
              <a:t>2</a:t>
            </a:r>
            <a:r>
              <a:rPr lang="en-US" sz="1800">
                <a:solidFill>
                  <a:schemeClr val="dk1"/>
                </a:solidFill>
                <a:latin typeface="Times New Roman"/>
                <a:ea typeface="Times New Roman"/>
                <a:cs typeface="Times New Roman"/>
                <a:sym typeface="Times New Roman"/>
              </a:rPr>
              <a:t> +  x</a:t>
            </a:r>
            <a:r>
              <a:rPr baseline="-25000" lang="en-US" sz="1800">
                <a:solidFill>
                  <a:schemeClr val="dk1"/>
                </a:solidFill>
                <a:latin typeface="Times New Roman"/>
                <a:ea typeface="Times New Roman"/>
                <a:cs typeface="Times New Roman"/>
                <a:sym typeface="Times New Roman"/>
              </a:rPr>
              <a:t>3</a:t>
            </a:r>
            <a:r>
              <a:rPr lang="en-US" sz="1800">
                <a:solidFill>
                  <a:schemeClr val="dk1"/>
                </a:solidFill>
                <a:latin typeface="Times New Roman"/>
                <a:ea typeface="Times New Roman"/>
                <a:cs typeface="Times New Roman"/>
                <a:sym typeface="Times New Roman"/>
              </a:rPr>
              <a:t> = 10</a:t>
            </a:r>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2x</a:t>
            </a:r>
            <a:r>
              <a:rPr baseline="-25000" lang="en-US" sz="1800">
                <a:solidFill>
                  <a:schemeClr val="dk1"/>
                </a:solidFill>
                <a:latin typeface="Times New Roman"/>
                <a:ea typeface="Times New Roman"/>
                <a:cs typeface="Times New Roman"/>
                <a:sym typeface="Times New Roman"/>
              </a:rPr>
              <a:t>1</a:t>
            </a:r>
            <a:r>
              <a:rPr lang="en-US" sz="1800">
                <a:solidFill>
                  <a:schemeClr val="dk1"/>
                </a:solidFill>
                <a:latin typeface="Times New Roman"/>
                <a:ea typeface="Times New Roman"/>
                <a:cs typeface="Times New Roman"/>
                <a:sym typeface="Times New Roman"/>
              </a:rPr>
              <a:t> -  4x</a:t>
            </a:r>
            <a:r>
              <a:rPr baseline="-25000" lang="en-US" sz="1800">
                <a:solidFill>
                  <a:schemeClr val="dk1"/>
                </a:solidFill>
                <a:latin typeface="Times New Roman"/>
                <a:ea typeface="Times New Roman"/>
                <a:cs typeface="Times New Roman"/>
                <a:sym typeface="Times New Roman"/>
              </a:rPr>
              <a:t>2</a:t>
            </a:r>
            <a:r>
              <a:rPr lang="en-US" sz="1800">
                <a:solidFill>
                  <a:schemeClr val="dk1"/>
                </a:solidFill>
                <a:latin typeface="Times New Roman"/>
                <a:ea typeface="Times New Roman"/>
                <a:cs typeface="Times New Roman"/>
                <a:sym typeface="Times New Roman"/>
              </a:rPr>
              <a:t> - 2x</a:t>
            </a:r>
            <a:r>
              <a:rPr baseline="-25000" lang="en-US" sz="1800">
                <a:solidFill>
                  <a:schemeClr val="dk1"/>
                </a:solidFill>
                <a:latin typeface="Times New Roman"/>
                <a:ea typeface="Times New Roman"/>
                <a:cs typeface="Times New Roman"/>
                <a:sym typeface="Times New Roman"/>
              </a:rPr>
              <a:t>3</a:t>
            </a:r>
            <a:r>
              <a:rPr lang="en-US" sz="1800">
                <a:solidFill>
                  <a:schemeClr val="dk1"/>
                </a:solidFill>
                <a:latin typeface="Times New Roman"/>
                <a:ea typeface="Times New Roman"/>
                <a:cs typeface="Times New Roman"/>
                <a:sym typeface="Times New Roman"/>
              </a:rPr>
              <a:t> = -12</a:t>
            </a:r>
            <a:endParaRPr/>
          </a:p>
          <a:p>
            <a:pPr indent="-342900" lvl="0" marL="342900" marR="0" rtl="0" algn="l">
              <a:spcBef>
                <a:spcPts val="360"/>
              </a:spcBef>
              <a:spcAft>
                <a:spcPts val="0"/>
              </a:spcAft>
              <a:buClr>
                <a:schemeClr val="dk1"/>
              </a:buClr>
              <a:buSzPts val="1800"/>
              <a:buFont typeface="Arial"/>
              <a:buNone/>
            </a:pPr>
            <a:r>
              <a:rPr b="1" lang="en-US" sz="1800">
                <a:solidFill>
                  <a:schemeClr val="dk1"/>
                </a:solidFill>
                <a:latin typeface="Times New Roman"/>
                <a:ea typeface="Times New Roman"/>
                <a:cs typeface="Times New Roman"/>
                <a:sym typeface="Times New Roman"/>
              </a:rPr>
              <a:t>	Solution:</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As we know, </a:t>
            </a:r>
            <a:r>
              <a:rPr i="1" lang="en-US" sz="1800">
                <a:solidFill>
                  <a:schemeClr val="dk1"/>
                </a:solidFill>
                <a:latin typeface="Times New Roman"/>
                <a:ea typeface="Times New Roman"/>
                <a:cs typeface="Times New Roman"/>
                <a:sym typeface="Times New Roman"/>
              </a:rPr>
              <a:t>x</a:t>
            </a:r>
            <a:r>
              <a:rPr lang="en-US" sz="1800">
                <a:solidFill>
                  <a:schemeClr val="dk1"/>
                </a:solidFill>
                <a:latin typeface="Times New Roman"/>
                <a:ea typeface="Times New Roman"/>
                <a:cs typeface="Times New Roman"/>
                <a:sym typeface="Times New Roman"/>
              </a:rPr>
              <a:t> = A</a:t>
            </a:r>
            <a:r>
              <a:rPr baseline="30000" lang="en-US" sz="1800">
                <a:solidFill>
                  <a:schemeClr val="dk1"/>
                </a:solidFill>
                <a:latin typeface="Times New Roman"/>
                <a:ea typeface="Times New Roman"/>
                <a:cs typeface="Times New Roman"/>
                <a:sym typeface="Times New Roman"/>
              </a:rPr>
              <a:t>-1</a:t>
            </a:r>
            <a:r>
              <a:rPr i="1" lang="en-US" sz="1800">
                <a:solidFill>
                  <a:schemeClr val="dk1"/>
                </a:solidFill>
                <a:latin typeface="Times New Roman"/>
                <a:ea typeface="Times New Roman"/>
                <a:cs typeface="Times New Roman"/>
                <a:sym typeface="Times New Roman"/>
              </a:rPr>
              <a:t>b</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Here, 	</a:t>
            </a:r>
            <a:endParaRPr/>
          </a:p>
          <a:p>
            <a:pPr indent="-342900" lvl="0" marL="342900" marR="0" rtl="0" algn="l">
              <a:spcBef>
                <a:spcPts val="36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Therefore,</a:t>
            </a:r>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x</a:t>
            </a:r>
            <a:r>
              <a:rPr baseline="-25000" lang="en-US" sz="1800">
                <a:solidFill>
                  <a:schemeClr val="dk1"/>
                </a:solidFill>
                <a:latin typeface="Times New Roman"/>
                <a:ea typeface="Times New Roman"/>
                <a:cs typeface="Times New Roman"/>
                <a:sym typeface="Times New Roman"/>
              </a:rPr>
              <a:t>1</a:t>
            </a:r>
            <a:r>
              <a:rPr lang="en-US" sz="1800">
                <a:solidFill>
                  <a:schemeClr val="dk1"/>
                </a:solidFill>
                <a:latin typeface="Times New Roman"/>
                <a:ea typeface="Times New Roman"/>
                <a:cs typeface="Times New Roman"/>
                <a:sym typeface="Times New Roman"/>
              </a:rPr>
              <a:t> = (-1/36)(-8) + (4/9)(10) + (11/36)(-12) = 1</a:t>
            </a:r>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x</a:t>
            </a:r>
            <a:r>
              <a:rPr baseline="-25000" lang="en-US" sz="1800">
                <a:solidFill>
                  <a:schemeClr val="dk1"/>
                </a:solidFill>
                <a:latin typeface="Times New Roman"/>
                <a:ea typeface="Times New Roman"/>
                <a:cs typeface="Times New Roman"/>
                <a:sym typeface="Times New Roman"/>
              </a:rPr>
              <a:t>2</a:t>
            </a:r>
            <a:r>
              <a:rPr lang="en-US" sz="1800">
                <a:solidFill>
                  <a:schemeClr val="dk1"/>
                </a:solidFill>
                <a:latin typeface="Times New Roman"/>
                <a:ea typeface="Times New Roman"/>
                <a:cs typeface="Times New Roman"/>
                <a:sym typeface="Times New Roman"/>
              </a:rPr>
              <a:t> = (1/18)(-8)  + (1/9)(10) + (-1/9)(-12)    = 2</a:t>
            </a:r>
            <a:endParaRPr/>
          </a:p>
          <a:p>
            <a:pPr indent="-342900" lvl="0" marL="342900" marR="0" rtl="0" algn="l">
              <a:spcBef>
                <a:spcPts val="360"/>
              </a:spcBef>
              <a:spcAft>
                <a:spcPts val="0"/>
              </a:spcAft>
              <a:buClr>
                <a:schemeClr val="dk1"/>
              </a:buClr>
              <a:buSzPts val="1800"/>
              <a:buFont typeface="Arial"/>
              <a:buNone/>
            </a:pPr>
            <a:r>
              <a:rPr lang="en-US" sz="1800">
                <a:solidFill>
                  <a:schemeClr val="dk1"/>
                </a:solidFill>
                <a:latin typeface="Times New Roman"/>
                <a:ea typeface="Times New Roman"/>
                <a:cs typeface="Times New Roman"/>
                <a:sym typeface="Times New Roman"/>
              </a:rPr>
              <a:t>		x</a:t>
            </a:r>
            <a:r>
              <a:rPr baseline="-25000" lang="en-US" sz="1800">
                <a:solidFill>
                  <a:schemeClr val="dk1"/>
                </a:solidFill>
                <a:latin typeface="Times New Roman"/>
                <a:ea typeface="Times New Roman"/>
                <a:cs typeface="Times New Roman"/>
                <a:sym typeface="Times New Roman"/>
              </a:rPr>
              <a:t>3</a:t>
            </a:r>
            <a:r>
              <a:rPr lang="en-US" sz="1800">
                <a:solidFill>
                  <a:schemeClr val="dk1"/>
                </a:solidFill>
                <a:latin typeface="Times New Roman"/>
                <a:ea typeface="Times New Roman"/>
                <a:cs typeface="Times New Roman"/>
                <a:sym typeface="Times New Roman"/>
              </a:rPr>
              <a:t> = (-5/36)(-8) + (2/9)(10) + (1/36)(-12)   = 3</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t/>
            </a:r>
            <a:endParaRPr sz="1800">
              <a:solidFill>
                <a:schemeClr val="dk1"/>
              </a:solidFill>
              <a:latin typeface="Times New Roman"/>
              <a:ea typeface="Times New Roman"/>
              <a:cs typeface="Times New Roman"/>
              <a:sym typeface="Times New Roman"/>
            </a:endParaRPr>
          </a:p>
        </p:txBody>
      </p:sp>
      <p:sp>
        <p:nvSpPr>
          <p:cNvPr id="541" name="Google Shape;541;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00B050"/>
                </a:solidFill>
              </a:rPr>
              <a:t>3/18/2020</a:t>
            </a:r>
            <a:endParaRPr>
              <a:solidFill>
                <a:srgbClr val="00B050"/>
              </a:solidFill>
            </a:endParaRPr>
          </a:p>
        </p:txBody>
      </p:sp>
      <p:sp>
        <p:nvSpPr>
          <p:cNvPr id="542" name="Google Shape;542;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B050"/>
                </a:solidFill>
              </a:rPr>
              <a:t>‹#›</a:t>
            </a:fld>
            <a:endParaRPr>
              <a:solidFill>
                <a:srgbClr val="00B050"/>
              </a:solidFill>
            </a:endParaRPr>
          </a:p>
        </p:txBody>
      </p:sp>
      <p:sp>
        <p:nvSpPr>
          <p:cNvPr id="543" name="Google Shape;543;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00B050"/>
                </a:solidFill>
              </a:rPr>
              <a:t>Md. Golam Moazzam, Dept. of CSE, JU</a:t>
            </a:r>
            <a:endParaRPr>
              <a:solidFill>
                <a:srgbClr val="00B050"/>
              </a:solidFill>
            </a:endParaRPr>
          </a:p>
        </p:txBody>
      </p:sp>
      <p:pic>
        <p:nvPicPr>
          <p:cNvPr descr="JU Mon eps.tif" id="544" name="Google Shape;544;p26"/>
          <p:cNvPicPr preferRelativeResize="0"/>
          <p:nvPr/>
        </p:nvPicPr>
        <p:blipFill rotWithShape="1">
          <a:blip r:embed="rId3">
            <a:alphaModFix/>
          </a:blip>
          <a:srcRect b="0" l="0" r="0" t="0"/>
          <a:stretch/>
        </p:blipFill>
        <p:spPr>
          <a:xfrm>
            <a:off x="182880" y="137162"/>
            <a:ext cx="800213" cy="990598"/>
          </a:xfrm>
          <a:prstGeom prst="rect">
            <a:avLst/>
          </a:prstGeom>
          <a:noFill/>
          <a:ln>
            <a:noFill/>
          </a:ln>
        </p:spPr>
      </p:pic>
      <p:cxnSp>
        <p:nvCxnSpPr>
          <p:cNvPr id="545" name="Google Shape;545;p26"/>
          <p:cNvCxnSpPr/>
          <p:nvPr/>
        </p:nvCxnSpPr>
        <p:spPr>
          <a:xfrm>
            <a:off x="1143000" y="1143000"/>
            <a:ext cx="7010400" cy="0"/>
          </a:xfrm>
          <a:prstGeom prst="straightConnector1">
            <a:avLst/>
          </a:prstGeom>
          <a:noFill/>
          <a:ln cap="flat" cmpd="sng" w="9525">
            <a:solidFill>
              <a:srgbClr val="4A7DBA"/>
            </a:solidFill>
            <a:prstDash val="solid"/>
            <a:round/>
            <a:headEnd len="sm" w="sm" type="none"/>
            <a:tailEnd len="sm" w="sm" type="none"/>
          </a:ln>
        </p:spPr>
      </p:cxnSp>
      <p:sp>
        <p:nvSpPr>
          <p:cNvPr id="546" name="Google Shape;546;p26"/>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547" name="Google Shape;547;p26"/>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8" name="Google Shape;548;p26"/>
          <p:cNvSpPr/>
          <p:nvPr/>
        </p:nvSpPr>
        <p:spPr>
          <a:xfrm>
            <a:off x="0" y="1165225"/>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549" name="Google Shape;549;p26"/>
          <p:cNvSpPr/>
          <p:nvPr/>
        </p:nvSpPr>
        <p:spPr>
          <a:xfrm>
            <a:off x="0" y="1165225"/>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br>
              <a:rPr b="0" i="0" lang="en-US" sz="18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550" name="Google Shape;550;p26"/>
          <p:cNvSpPr/>
          <p:nvPr/>
        </p:nvSpPr>
        <p:spPr>
          <a:xfrm>
            <a:off x="0" y="190500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1" name="Google Shape;551;p26"/>
          <p:cNvSpPr/>
          <p:nvPr/>
        </p:nvSpPr>
        <p:spPr>
          <a:xfrm>
            <a:off x="0" y="1905000"/>
            <a:ext cx="9144000" cy="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552" name="Google Shape;552;p26"/>
          <p:cNvSpPr/>
          <p:nvPr/>
        </p:nvSpPr>
        <p:spPr>
          <a:xfrm>
            <a:off x="0" y="2689225"/>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600"/>
              <a:buFont typeface="Calibri"/>
              <a:buNone/>
            </a:pPr>
            <a:r>
              <a:t/>
            </a:r>
            <a:endParaRPr b="0" i="0" sz="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553" name="Google Shape;553;p2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4" name="Google Shape;554;p26"/>
          <p:cNvSpPr/>
          <p:nvPr/>
        </p:nvSpPr>
        <p:spPr>
          <a:xfrm>
            <a:off x="0" y="708025"/>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
        <p:nvSpPr>
          <p:cNvPr id="555" name="Google Shape;555;p26"/>
          <p:cNvSpPr/>
          <p:nvPr/>
        </p:nvSpPr>
        <p:spPr>
          <a:xfrm>
            <a:off x="0" y="141605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600"/>
              <a:buFont typeface="Arial"/>
              <a:buNone/>
            </a:pPr>
            <a:r>
              <a:rPr b="0" i="0" lang="en-US" sz="6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
        <p:nvSpPr>
          <p:cNvPr id="556" name="Google Shape;556;p2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7" name="Google Shape;557;p2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8" name="Google Shape;558;p2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9" name="Google Shape;559;p2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0" name="Google Shape;560;p2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1" name="Google Shape;561;p26"/>
          <p:cNvSpPr/>
          <p:nvPr/>
        </p:nvSpPr>
        <p:spPr>
          <a:xfrm>
            <a:off x="0" y="708025"/>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
        <p:nvSpPr>
          <p:cNvPr id="562" name="Google Shape;562;p26"/>
          <p:cNvSpPr/>
          <p:nvPr/>
        </p:nvSpPr>
        <p:spPr>
          <a:xfrm>
            <a:off x="0" y="1416050"/>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600"/>
              <a:buFont typeface="Arial"/>
              <a:buNone/>
            </a:pPr>
            <a:r>
              <a:rPr b="0" i="0" lang="en-US" sz="600" u="none" cap="none" strike="noStrike">
                <a:solidFill>
                  <a:schemeClr val="dk1"/>
                </a:solidFill>
                <a:latin typeface="Arial"/>
                <a:ea typeface="Arial"/>
                <a:cs typeface="Arial"/>
                <a:sym typeface="Arial"/>
              </a:rPr>
              <a:t> </a:t>
            </a:r>
            <a:endParaRPr b="0" i="0" sz="1800" u="none" cap="none" strike="noStrike">
              <a:solidFill>
                <a:schemeClr val="dk1"/>
              </a:solidFill>
              <a:latin typeface="Arial"/>
              <a:ea typeface="Arial"/>
              <a:cs typeface="Arial"/>
              <a:sym typeface="Arial"/>
            </a:endParaRPr>
          </a:p>
        </p:txBody>
      </p:sp>
      <p:sp>
        <p:nvSpPr>
          <p:cNvPr id="563" name="Google Shape;563;p2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4" name="Google Shape;564;p2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5" name="Google Shape;565;p2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6" name="Google Shape;566;p2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7" name="Google Shape;567;p2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8" name="Google Shape;568;p26"/>
          <p:cNvSpPr/>
          <p:nvPr/>
        </p:nvSpPr>
        <p:spPr>
          <a:xfrm>
            <a:off x="0" y="0"/>
            <a:ext cx="9144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569" name="Google Shape;569;p26"/>
          <p:cNvPicPr preferRelativeResize="0"/>
          <p:nvPr/>
        </p:nvPicPr>
        <p:blipFill rotWithShape="1">
          <a:blip r:embed="rId4">
            <a:alphaModFix/>
          </a:blip>
          <a:srcRect b="0" l="0" r="0" t="0"/>
          <a:stretch/>
        </p:blipFill>
        <p:spPr>
          <a:xfrm>
            <a:off x="1676400" y="3627967"/>
            <a:ext cx="762000" cy="944033"/>
          </a:xfrm>
          <a:prstGeom prst="rect">
            <a:avLst/>
          </a:prstGeom>
          <a:noFill/>
          <a:ln>
            <a:noFill/>
          </a:ln>
        </p:spPr>
      </p:pic>
      <p:pic>
        <p:nvPicPr>
          <p:cNvPr id="570" name="Google Shape;570;p26"/>
          <p:cNvPicPr preferRelativeResize="0"/>
          <p:nvPr/>
        </p:nvPicPr>
        <p:blipFill rotWithShape="1">
          <a:blip r:embed="rId5">
            <a:alphaModFix/>
          </a:blip>
          <a:srcRect b="0" l="0" r="0" t="0"/>
          <a:stretch/>
        </p:blipFill>
        <p:spPr>
          <a:xfrm>
            <a:off x="2667000" y="3657600"/>
            <a:ext cx="2774545" cy="892175"/>
          </a:xfrm>
          <a:prstGeom prst="rect">
            <a:avLst/>
          </a:prstGeom>
          <a:noFill/>
          <a:ln>
            <a:noFill/>
          </a:ln>
        </p:spPr>
      </p:pic>
      <p:pic>
        <p:nvPicPr>
          <p:cNvPr id="571" name="Google Shape;571;p26"/>
          <p:cNvPicPr preferRelativeResize="0"/>
          <p:nvPr/>
        </p:nvPicPr>
        <p:blipFill rotWithShape="1">
          <a:blip r:embed="rId6">
            <a:alphaModFix/>
          </a:blip>
          <a:srcRect b="0" l="0" r="0" t="0"/>
          <a:stretch/>
        </p:blipFill>
        <p:spPr>
          <a:xfrm>
            <a:off x="5764205" y="3657600"/>
            <a:ext cx="865195" cy="914400"/>
          </a:xfrm>
          <a:prstGeom prst="rect">
            <a:avLst/>
          </a:prstGeom>
          <a:noFill/>
          <a:ln>
            <a:noFill/>
          </a:ln>
        </p:spPr>
      </p:pic>
      <p:sp>
        <p:nvSpPr>
          <p:cNvPr id="572" name="Google Shape;572;p26"/>
          <p:cNvSpPr/>
          <p:nvPr/>
        </p:nvSpPr>
        <p:spPr>
          <a:xfrm>
            <a:off x="0" y="0"/>
            <a:ext cx="9144000" cy="457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3" name="Google Shape;573;p26"/>
          <p:cNvSpPr/>
          <p:nvPr/>
        </p:nvSpPr>
        <p:spPr>
          <a:xfrm>
            <a:off x="0" y="1165225"/>
            <a:ext cx="9144000" cy="0"/>
          </a:xfrm>
          <a:prstGeom prst="rect">
            <a:avLst/>
          </a:prstGeom>
          <a:noFill/>
          <a:ln>
            <a:noFill/>
          </a:ln>
        </p:spPr>
        <p:txBody>
          <a:bodyPr anchorCtr="0" anchor="ctr" bIns="45700" lIns="91425" spcFirstLastPara="1" rIns="91425" wrap="square" tIns="45700">
            <a:spAutoFit/>
          </a:bodyPr>
          <a:lstStyle/>
          <a:p>
            <a:pPr indent="45720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574" name="Google Shape;574;p26"/>
          <p:cNvSpPr/>
          <p:nvPr/>
        </p:nvSpPr>
        <p:spPr>
          <a:xfrm>
            <a:off x="0" y="1873250"/>
            <a:ext cx="9144000" cy="0"/>
          </a:xfrm>
          <a:prstGeom prst="rect">
            <a:avLst/>
          </a:prstGeom>
          <a:noFill/>
          <a:ln>
            <a:noFill/>
          </a:ln>
        </p:spPr>
        <p:txBody>
          <a:bodyPr anchorCtr="0" anchor="ctr" bIns="45700" lIns="91425" spcFirstLastPara="1" rIns="91425" wrap="square" tIns="45700">
            <a:spAutoFit/>
          </a:bodyPr>
          <a:lstStyle/>
          <a:p>
            <a:pPr indent="45720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	</a:t>
            </a:r>
            <a:endParaRPr b="0" i="0" sz="1800" u="none" cap="none" strike="noStrike">
              <a:solidFill>
                <a:schemeClr val="dk1"/>
              </a:solidFill>
              <a:latin typeface="Arial"/>
              <a:ea typeface="Arial"/>
              <a:cs typeface="Arial"/>
              <a:sym typeface="Arial"/>
            </a:endParaRPr>
          </a:p>
        </p:txBody>
      </p:sp>
      <p:sp>
        <p:nvSpPr>
          <p:cNvPr id="575" name="Google Shape;575;p26"/>
          <p:cNvSpPr/>
          <p:nvPr/>
        </p:nvSpPr>
        <p:spPr>
          <a:xfrm>
            <a:off x="0" y="2581275"/>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7" name="Shape 47"/>
        <p:cNvGrpSpPr/>
        <p:nvPr/>
      </p:nvGrpSpPr>
      <p:grpSpPr>
        <a:xfrm>
          <a:off x="0" y="0"/>
          <a:ext cx="0" cy="0"/>
          <a:chOff x="0" y="0"/>
          <a:chExt cx="0" cy="0"/>
        </a:xfrm>
      </p:grpSpPr>
      <p:sp>
        <p:nvSpPr>
          <p:cNvPr id="48" name="Google Shape;48;p3"/>
          <p:cNvSpPr txBox="1"/>
          <p:nvPr>
            <p:ph type="title"/>
          </p:nvPr>
        </p:nvSpPr>
        <p:spPr>
          <a:xfrm>
            <a:off x="1219200" y="350838"/>
            <a:ext cx="6934200" cy="7921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3600"/>
              <a:buFont typeface="Times New Roman"/>
              <a:buNone/>
            </a:pPr>
            <a:r>
              <a:rPr lang="en-US" sz="3600">
                <a:solidFill>
                  <a:schemeClr val="dk1"/>
                </a:solidFill>
                <a:latin typeface="Times New Roman"/>
                <a:ea typeface="Times New Roman"/>
                <a:cs typeface="Times New Roman"/>
                <a:sym typeface="Times New Roman"/>
              </a:rPr>
              <a:t>Direct Solution of Linear Equations</a:t>
            </a:r>
            <a:endParaRPr sz="3600">
              <a:solidFill>
                <a:schemeClr val="dk1"/>
              </a:solidFill>
              <a:latin typeface="Times New Roman"/>
              <a:ea typeface="Times New Roman"/>
              <a:cs typeface="Times New Roman"/>
              <a:sym typeface="Times New Roman"/>
            </a:endParaRPr>
          </a:p>
        </p:txBody>
      </p:sp>
      <p:sp>
        <p:nvSpPr>
          <p:cNvPr id="49" name="Google Shape;49;p3"/>
          <p:cNvSpPr txBox="1"/>
          <p:nvPr>
            <p:ph idx="1" type="body"/>
          </p:nvPr>
        </p:nvSpPr>
        <p:spPr>
          <a:xfrm>
            <a:off x="533400" y="1371600"/>
            <a:ext cx="8229600" cy="35814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800"/>
              <a:buFont typeface="Noto Sans Symbols"/>
              <a:buChar char="❑"/>
            </a:pPr>
            <a:r>
              <a:rPr b="1" i="0" lang="en-US" sz="1800" u="none" cap="none" strike="noStrike">
                <a:solidFill>
                  <a:schemeClr val="dk1"/>
                </a:solidFill>
                <a:latin typeface="Times New Roman"/>
                <a:ea typeface="Times New Roman"/>
                <a:cs typeface="Times New Roman"/>
                <a:sym typeface="Times New Roman"/>
              </a:rPr>
              <a:t>Non-Linear Equation</a:t>
            </a:r>
            <a:endParaRPr b="0" i="0" sz="1800" u="none" cap="none" strike="noStrike">
              <a:solidFill>
                <a:schemeClr val="dk1"/>
              </a:solidFill>
              <a:latin typeface="Times New Roman"/>
              <a:ea typeface="Times New Roman"/>
              <a:cs typeface="Times New Roman"/>
              <a:sym typeface="Times New Roman"/>
            </a:endParaRPr>
          </a:p>
          <a:p>
            <a:pPr indent="-285750" lvl="1" marL="74295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Some examples of  nonlinear equations:</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2</a:t>
            </a:r>
            <a:r>
              <a:rPr b="0" i="1" lang="en-US" sz="1800" u="none" cap="none" strike="noStrike">
                <a:solidFill>
                  <a:schemeClr val="dk1"/>
                </a:solidFill>
                <a:latin typeface="Times New Roman"/>
                <a:ea typeface="Times New Roman"/>
                <a:cs typeface="Times New Roman"/>
                <a:sym typeface="Times New Roman"/>
              </a:rPr>
              <a:t>x</a:t>
            </a:r>
            <a:r>
              <a:rPr b="0" i="0" lang="en-US" sz="1800" u="none" cap="none" strike="noStrike">
                <a:solidFill>
                  <a:schemeClr val="dk1"/>
                </a:solidFill>
                <a:latin typeface="Times New Roman"/>
                <a:ea typeface="Times New Roman"/>
                <a:cs typeface="Times New Roman"/>
                <a:sym typeface="Times New Roman"/>
              </a:rPr>
              <a:t> – </a:t>
            </a:r>
            <a:r>
              <a:rPr b="0" i="1" lang="en-US" sz="1800" u="none" cap="none" strike="noStrike">
                <a:solidFill>
                  <a:schemeClr val="dk1"/>
                </a:solidFill>
                <a:latin typeface="Times New Roman"/>
                <a:ea typeface="Times New Roman"/>
                <a:cs typeface="Times New Roman"/>
                <a:sym typeface="Times New Roman"/>
              </a:rPr>
              <a:t>xy</a:t>
            </a:r>
            <a:r>
              <a:rPr b="0" i="0" lang="en-US" sz="1800" u="none" cap="none" strike="noStrike">
                <a:solidFill>
                  <a:schemeClr val="dk1"/>
                </a:solidFill>
                <a:latin typeface="Times New Roman"/>
                <a:ea typeface="Times New Roman"/>
                <a:cs typeface="Times New Roman"/>
                <a:sym typeface="Times New Roman"/>
              </a:rPr>
              <a:t> + </a:t>
            </a:r>
            <a:r>
              <a:rPr b="0" i="1" lang="en-US" sz="1800" u="none" cap="none" strike="noStrike">
                <a:solidFill>
                  <a:schemeClr val="dk1"/>
                </a:solidFill>
                <a:latin typeface="Times New Roman"/>
                <a:ea typeface="Times New Roman"/>
                <a:cs typeface="Times New Roman"/>
                <a:sym typeface="Times New Roman"/>
              </a:rPr>
              <a:t>y</a:t>
            </a:r>
            <a:r>
              <a:rPr b="0" i="0" lang="en-US" sz="1800" u="none" cap="none" strike="noStrike">
                <a:solidFill>
                  <a:schemeClr val="dk1"/>
                </a:solidFill>
                <a:latin typeface="Times New Roman"/>
                <a:ea typeface="Times New Roman"/>
                <a:cs typeface="Times New Roman"/>
                <a:sym typeface="Times New Roman"/>
              </a:rPr>
              <a:t> = 2</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r>
              <a:rPr b="0" i="1" lang="en-US" sz="1800" u="none" cap="none" strike="noStrike">
                <a:solidFill>
                  <a:schemeClr val="dk1"/>
                </a:solidFill>
                <a:latin typeface="Times New Roman"/>
                <a:ea typeface="Times New Roman"/>
                <a:cs typeface="Times New Roman"/>
                <a:sym typeface="Times New Roman"/>
              </a:rPr>
              <a:t>x</a:t>
            </a:r>
            <a:r>
              <a:rPr b="0" baseline="30000" i="0" lang="en-US" sz="1800" u="none" cap="none" strike="noStrike">
                <a:solidFill>
                  <a:schemeClr val="dk1"/>
                </a:solidFill>
                <a:latin typeface="Times New Roman"/>
                <a:ea typeface="Times New Roman"/>
                <a:cs typeface="Times New Roman"/>
                <a:sym typeface="Times New Roman"/>
              </a:rPr>
              <a:t>2</a:t>
            </a:r>
            <a:r>
              <a:rPr b="0" i="0" lang="en-US" sz="1800" u="none" cap="none" strike="noStrike">
                <a:solidFill>
                  <a:schemeClr val="dk1"/>
                </a:solidFill>
                <a:latin typeface="Times New Roman"/>
                <a:ea typeface="Times New Roman"/>
                <a:cs typeface="Times New Roman"/>
                <a:sym typeface="Times New Roman"/>
              </a:rPr>
              <a:t> + </a:t>
            </a:r>
            <a:r>
              <a:rPr b="0" i="1" lang="en-US" sz="1800" u="none" cap="none" strike="noStrike">
                <a:solidFill>
                  <a:schemeClr val="dk1"/>
                </a:solidFill>
                <a:latin typeface="Times New Roman"/>
                <a:ea typeface="Times New Roman"/>
                <a:cs typeface="Times New Roman"/>
                <a:sym typeface="Times New Roman"/>
              </a:rPr>
              <a:t>y</a:t>
            </a:r>
            <a:r>
              <a:rPr b="0" baseline="30000" i="0" lang="en-US" sz="1800" u="none" cap="none" strike="noStrike">
                <a:solidFill>
                  <a:schemeClr val="dk1"/>
                </a:solidFill>
                <a:latin typeface="Times New Roman"/>
                <a:ea typeface="Times New Roman"/>
                <a:cs typeface="Times New Roman"/>
                <a:sym typeface="Times New Roman"/>
              </a:rPr>
              <a:t>2</a:t>
            </a:r>
            <a:r>
              <a:rPr b="0" i="0" lang="en-US" sz="1800" u="none" cap="none" strike="noStrike">
                <a:solidFill>
                  <a:schemeClr val="dk1"/>
                </a:solidFill>
                <a:latin typeface="Times New Roman"/>
                <a:ea typeface="Times New Roman"/>
                <a:cs typeface="Times New Roman"/>
                <a:sym typeface="Times New Roman"/>
              </a:rPr>
              <a:t> = 25</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endParaRPr/>
          </a:p>
          <a:p>
            <a:pPr indent="-285750" lvl="1" marL="74295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In practice, linear equations occur in more than two variables. A linear equation with </a:t>
            </a:r>
            <a:r>
              <a:rPr b="0" i="1" lang="en-US" sz="1800" u="none" cap="none" strike="noStrike">
                <a:solidFill>
                  <a:schemeClr val="dk1"/>
                </a:solidFill>
                <a:latin typeface="Times New Roman"/>
                <a:ea typeface="Times New Roman"/>
                <a:cs typeface="Times New Roman"/>
                <a:sym typeface="Times New Roman"/>
              </a:rPr>
              <a:t>n</a:t>
            </a:r>
            <a:r>
              <a:rPr b="0" i="0" lang="en-US" sz="1800" u="none" cap="none" strike="noStrike">
                <a:solidFill>
                  <a:schemeClr val="dk1"/>
                </a:solidFill>
                <a:latin typeface="Times New Roman"/>
                <a:ea typeface="Times New Roman"/>
                <a:cs typeface="Times New Roman"/>
                <a:sym typeface="Times New Roman"/>
              </a:rPr>
              <a:t> variables has the form:</a:t>
            </a:r>
            <a:endParaRPr/>
          </a:p>
          <a:p>
            <a:pPr indent="-285750" lvl="1" marL="742950" marR="0" rtl="0" algn="l">
              <a:spcBef>
                <a:spcPts val="360"/>
              </a:spcBef>
              <a:spcAft>
                <a:spcPts val="0"/>
              </a:spcAft>
              <a:buClr>
                <a:schemeClr val="dk1"/>
              </a:buClr>
              <a:buSzPts val="1800"/>
              <a:buFont typeface="Arial"/>
              <a:buNone/>
            </a:pPr>
            <a:r>
              <a:rPr b="0" i="1" lang="en-US" sz="1800" u="none" cap="none" strike="noStrike">
                <a:solidFill>
                  <a:schemeClr val="dk1"/>
                </a:solidFill>
                <a:latin typeface="Times New Roman"/>
                <a:ea typeface="Times New Roman"/>
                <a:cs typeface="Times New Roman"/>
                <a:sym typeface="Times New Roman"/>
              </a:rPr>
              <a:t>		a</a:t>
            </a:r>
            <a:r>
              <a:rPr b="0" baseline="-25000" i="0" lang="en-US" sz="1800" u="none" cap="none" strike="noStrike">
                <a:solidFill>
                  <a:schemeClr val="dk1"/>
                </a:solidFill>
                <a:latin typeface="Times New Roman"/>
                <a:ea typeface="Times New Roman"/>
                <a:cs typeface="Times New Roman"/>
                <a:sym typeface="Times New Roman"/>
              </a:rPr>
              <a:t>1</a:t>
            </a:r>
            <a:r>
              <a:rPr b="0" i="1" lang="en-US" sz="1800" u="none" cap="none" strike="noStrike">
                <a:solidFill>
                  <a:schemeClr val="dk1"/>
                </a:solidFill>
                <a:latin typeface="Times New Roman"/>
                <a:ea typeface="Times New Roman"/>
                <a:cs typeface="Times New Roman"/>
                <a:sym typeface="Times New Roman"/>
              </a:rPr>
              <a:t>x</a:t>
            </a:r>
            <a:r>
              <a:rPr b="0" baseline="-25000" i="0" lang="en-US" sz="1800" u="none" cap="none" strike="noStrike">
                <a:solidFill>
                  <a:schemeClr val="dk1"/>
                </a:solidFill>
                <a:latin typeface="Times New Roman"/>
                <a:ea typeface="Times New Roman"/>
                <a:cs typeface="Times New Roman"/>
                <a:sym typeface="Times New Roman"/>
              </a:rPr>
              <a:t>1</a:t>
            </a:r>
            <a:r>
              <a:rPr b="0" i="0" lang="en-US" sz="1800" u="none" cap="none" strike="noStrike">
                <a:solidFill>
                  <a:schemeClr val="dk1"/>
                </a:solidFill>
                <a:latin typeface="Times New Roman"/>
                <a:ea typeface="Times New Roman"/>
                <a:cs typeface="Times New Roman"/>
                <a:sym typeface="Times New Roman"/>
              </a:rPr>
              <a:t> + </a:t>
            </a:r>
            <a:r>
              <a:rPr b="0" i="1" lang="en-US" sz="1800" u="none" cap="none" strike="noStrike">
                <a:solidFill>
                  <a:schemeClr val="dk1"/>
                </a:solidFill>
                <a:latin typeface="Times New Roman"/>
                <a:ea typeface="Times New Roman"/>
                <a:cs typeface="Times New Roman"/>
                <a:sym typeface="Times New Roman"/>
              </a:rPr>
              <a:t>a</a:t>
            </a:r>
            <a:r>
              <a:rPr b="0" baseline="-25000" i="0" lang="en-US" sz="1800" u="none" cap="none" strike="noStrike">
                <a:solidFill>
                  <a:schemeClr val="dk1"/>
                </a:solidFill>
                <a:latin typeface="Times New Roman"/>
                <a:ea typeface="Times New Roman"/>
                <a:cs typeface="Times New Roman"/>
                <a:sym typeface="Times New Roman"/>
              </a:rPr>
              <a:t>2</a:t>
            </a:r>
            <a:r>
              <a:rPr b="0" i="1" lang="en-US" sz="1800" u="none" cap="none" strike="noStrike">
                <a:solidFill>
                  <a:schemeClr val="dk1"/>
                </a:solidFill>
                <a:latin typeface="Times New Roman"/>
                <a:ea typeface="Times New Roman"/>
                <a:cs typeface="Times New Roman"/>
                <a:sym typeface="Times New Roman"/>
              </a:rPr>
              <a:t>x</a:t>
            </a:r>
            <a:r>
              <a:rPr b="0" baseline="-25000" i="0" lang="en-US" sz="1800" u="none" cap="none" strike="noStrike">
                <a:solidFill>
                  <a:schemeClr val="dk1"/>
                </a:solidFill>
                <a:latin typeface="Times New Roman"/>
                <a:ea typeface="Times New Roman"/>
                <a:cs typeface="Times New Roman"/>
                <a:sym typeface="Times New Roman"/>
              </a:rPr>
              <a:t>2</a:t>
            </a:r>
            <a:r>
              <a:rPr b="0" i="0" lang="en-US" sz="1800" u="none" cap="none" strike="noStrike">
                <a:solidFill>
                  <a:schemeClr val="dk1"/>
                </a:solidFill>
                <a:latin typeface="Times New Roman"/>
                <a:ea typeface="Times New Roman"/>
                <a:cs typeface="Times New Roman"/>
                <a:sym typeface="Times New Roman"/>
              </a:rPr>
              <a:t> + </a:t>
            </a:r>
            <a:r>
              <a:rPr b="0" i="1" lang="en-US" sz="1800" u="none" cap="none" strike="noStrike">
                <a:solidFill>
                  <a:schemeClr val="dk1"/>
                </a:solidFill>
                <a:latin typeface="Times New Roman"/>
                <a:ea typeface="Times New Roman"/>
                <a:cs typeface="Times New Roman"/>
                <a:sym typeface="Times New Roman"/>
              </a:rPr>
              <a:t>a</a:t>
            </a:r>
            <a:r>
              <a:rPr b="0" baseline="-25000" i="0" lang="en-US" sz="1800" u="none" cap="none" strike="noStrike">
                <a:solidFill>
                  <a:schemeClr val="dk1"/>
                </a:solidFill>
                <a:latin typeface="Times New Roman"/>
                <a:ea typeface="Times New Roman"/>
                <a:cs typeface="Times New Roman"/>
                <a:sym typeface="Times New Roman"/>
              </a:rPr>
              <a:t>3</a:t>
            </a:r>
            <a:r>
              <a:rPr b="0" i="1" lang="en-US" sz="1800" u="none" cap="none" strike="noStrike">
                <a:solidFill>
                  <a:schemeClr val="dk1"/>
                </a:solidFill>
                <a:latin typeface="Times New Roman"/>
                <a:ea typeface="Times New Roman"/>
                <a:cs typeface="Times New Roman"/>
                <a:sym typeface="Times New Roman"/>
              </a:rPr>
              <a:t>x</a:t>
            </a:r>
            <a:r>
              <a:rPr b="0" baseline="-25000" i="0" lang="en-US" sz="1800" u="none" cap="none" strike="noStrike">
                <a:solidFill>
                  <a:schemeClr val="dk1"/>
                </a:solidFill>
                <a:latin typeface="Times New Roman"/>
                <a:ea typeface="Times New Roman"/>
                <a:cs typeface="Times New Roman"/>
                <a:sym typeface="Times New Roman"/>
              </a:rPr>
              <a:t>3</a:t>
            </a:r>
            <a:r>
              <a:rPr b="0" i="0" lang="en-US" sz="1800" u="none" cap="none" strike="noStrike">
                <a:solidFill>
                  <a:schemeClr val="dk1"/>
                </a:solidFill>
                <a:latin typeface="Times New Roman"/>
                <a:ea typeface="Times New Roman"/>
                <a:cs typeface="Times New Roman"/>
                <a:sym typeface="Times New Roman"/>
              </a:rPr>
              <a:t> + . . . . . . . . . . + </a:t>
            </a:r>
            <a:r>
              <a:rPr b="0" i="1" lang="en-US" sz="1800" u="none" cap="none" strike="noStrike">
                <a:solidFill>
                  <a:schemeClr val="dk1"/>
                </a:solidFill>
                <a:latin typeface="Times New Roman"/>
                <a:ea typeface="Times New Roman"/>
                <a:cs typeface="Times New Roman"/>
                <a:sym typeface="Times New Roman"/>
              </a:rPr>
              <a:t>a</a:t>
            </a:r>
            <a:r>
              <a:rPr b="0" baseline="-25000" i="0" lang="en-US" sz="1800" u="none" cap="none" strike="noStrike">
                <a:solidFill>
                  <a:schemeClr val="dk1"/>
                </a:solidFill>
                <a:latin typeface="Times New Roman"/>
                <a:ea typeface="Times New Roman"/>
                <a:cs typeface="Times New Roman"/>
                <a:sym typeface="Times New Roman"/>
              </a:rPr>
              <a:t>n</a:t>
            </a:r>
            <a:r>
              <a:rPr b="0" i="1" lang="en-US" sz="1800" u="none" cap="none" strike="noStrike">
                <a:solidFill>
                  <a:schemeClr val="dk1"/>
                </a:solidFill>
                <a:latin typeface="Times New Roman"/>
                <a:ea typeface="Times New Roman"/>
                <a:cs typeface="Times New Roman"/>
                <a:sym typeface="Times New Roman"/>
              </a:rPr>
              <a:t>x</a:t>
            </a:r>
            <a:r>
              <a:rPr b="0" baseline="-25000" i="0" lang="en-US" sz="1800" u="none" cap="none" strike="noStrike">
                <a:solidFill>
                  <a:schemeClr val="dk1"/>
                </a:solidFill>
                <a:latin typeface="Times New Roman"/>
                <a:ea typeface="Times New Roman"/>
                <a:cs typeface="Times New Roman"/>
                <a:sym typeface="Times New Roman"/>
              </a:rPr>
              <a:t>n</a:t>
            </a:r>
            <a:r>
              <a:rPr b="0" i="0" lang="en-US" sz="1800" u="none" cap="none" strike="noStrike">
                <a:solidFill>
                  <a:schemeClr val="dk1"/>
                </a:solidFill>
                <a:latin typeface="Times New Roman"/>
                <a:ea typeface="Times New Roman"/>
                <a:cs typeface="Times New Roman"/>
                <a:sym typeface="Times New Roman"/>
              </a:rPr>
              <a:t> = </a:t>
            </a:r>
            <a:r>
              <a:rPr b="0" i="1" lang="en-US" sz="1800" u="none" cap="none" strike="noStrike">
                <a:solidFill>
                  <a:schemeClr val="dk1"/>
                </a:solidFill>
                <a:latin typeface="Times New Roman"/>
                <a:ea typeface="Times New Roman"/>
                <a:cs typeface="Times New Roman"/>
                <a:sym typeface="Times New Roman"/>
              </a:rPr>
              <a:t>b</a:t>
            </a:r>
            <a:endParaRPr b="0" i="0" sz="1800" u="none" cap="none" strike="noStrike">
              <a:solidFill>
                <a:schemeClr val="dk1"/>
              </a:solidFill>
              <a:latin typeface="Times New Roman"/>
              <a:ea typeface="Times New Roman"/>
              <a:cs typeface="Times New Roman"/>
              <a:sym typeface="Times New Roman"/>
            </a:endParaRPr>
          </a:p>
          <a:p>
            <a:pPr indent="-285750" lvl="1" marL="74295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Where </a:t>
            </a:r>
            <a:r>
              <a:rPr b="0" i="1" lang="en-US" sz="1800" u="none" cap="none" strike="noStrike">
                <a:solidFill>
                  <a:schemeClr val="dk1"/>
                </a:solidFill>
                <a:latin typeface="Times New Roman"/>
                <a:ea typeface="Times New Roman"/>
                <a:cs typeface="Times New Roman"/>
                <a:sym typeface="Times New Roman"/>
              </a:rPr>
              <a:t>a</a:t>
            </a:r>
            <a:r>
              <a:rPr b="0" baseline="-25000" i="1" lang="en-US" sz="1800" u="none" cap="none" strike="noStrike">
                <a:solidFill>
                  <a:schemeClr val="dk1"/>
                </a:solidFill>
                <a:latin typeface="Times New Roman"/>
                <a:ea typeface="Times New Roman"/>
                <a:cs typeface="Times New Roman"/>
                <a:sym typeface="Times New Roman"/>
              </a:rPr>
              <a:t>i</a:t>
            </a:r>
            <a:r>
              <a:rPr b="0" i="0" lang="en-US" sz="1800" u="none" cap="none" strike="noStrike">
                <a:solidFill>
                  <a:schemeClr val="dk1"/>
                </a:solidFill>
                <a:latin typeface="Times New Roman"/>
                <a:ea typeface="Times New Roman"/>
                <a:cs typeface="Times New Roman"/>
                <a:sym typeface="Times New Roman"/>
              </a:rPr>
              <a:t> are real numbers and at least one of them is not zero.</a:t>
            </a:r>
            <a:endParaRPr/>
          </a:p>
          <a:p>
            <a:pPr indent="-285750" lvl="1" marL="74295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The main concern is to solve for </a:t>
            </a:r>
            <a:r>
              <a:rPr b="0" i="1" lang="en-US" sz="1800" u="none" cap="none" strike="noStrike">
                <a:solidFill>
                  <a:schemeClr val="dk1"/>
                </a:solidFill>
                <a:latin typeface="Times New Roman"/>
                <a:ea typeface="Times New Roman"/>
                <a:cs typeface="Times New Roman"/>
                <a:sym typeface="Times New Roman"/>
              </a:rPr>
              <a:t>x</a:t>
            </a:r>
            <a:r>
              <a:rPr b="0" baseline="-25000" i="1" lang="en-US" sz="1800" u="none" cap="none" strike="noStrike">
                <a:solidFill>
                  <a:schemeClr val="dk1"/>
                </a:solidFill>
                <a:latin typeface="Times New Roman"/>
                <a:ea typeface="Times New Roman"/>
                <a:cs typeface="Times New Roman"/>
                <a:sym typeface="Times New Roman"/>
              </a:rPr>
              <a:t>i</a:t>
            </a:r>
            <a:r>
              <a:rPr b="0" i="0" lang="en-US" sz="1800" u="none" cap="none" strike="noStrike">
                <a:solidFill>
                  <a:schemeClr val="dk1"/>
                </a:solidFill>
                <a:latin typeface="Times New Roman"/>
                <a:ea typeface="Times New Roman"/>
                <a:cs typeface="Times New Roman"/>
                <a:sym typeface="Times New Roman"/>
              </a:rPr>
              <a:t>, given the values of </a:t>
            </a:r>
            <a:r>
              <a:rPr b="0" i="1" lang="en-US" sz="1800" u="none" cap="none" strike="noStrike">
                <a:solidFill>
                  <a:schemeClr val="dk1"/>
                </a:solidFill>
                <a:latin typeface="Times New Roman"/>
                <a:ea typeface="Times New Roman"/>
                <a:cs typeface="Times New Roman"/>
                <a:sym typeface="Times New Roman"/>
              </a:rPr>
              <a:t>a</a:t>
            </a:r>
            <a:r>
              <a:rPr b="0" baseline="-25000" i="1" lang="en-US" sz="1800" u="none" cap="none" strike="noStrike">
                <a:solidFill>
                  <a:schemeClr val="dk1"/>
                </a:solidFill>
                <a:latin typeface="Times New Roman"/>
                <a:ea typeface="Times New Roman"/>
                <a:cs typeface="Times New Roman"/>
                <a:sym typeface="Times New Roman"/>
              </a:rPr>
              <a:t>i</a:t>
            </a:r>
            <a:r>
              <a:rPr b="0" i="0" lang="en-US" sz="1800" u="none" cap="none" strike="noStrike">
                <a:solidFill>
                  <a:schemeClr val="dk1"/>
                </a:solidFill>
                <a:latin typeface="Times New Roman"/>
                <a:ea typeface="Times New Roman"/>
                <a:cs typeface="Times New Roman"/>
                <a:sym typeface="Times New Roman"/>
              </a:rPr>
              <a:t> and </a:t>
            </a:r>
            <a:r>
              <a:rPr b="0" i="1" lang="en-US" sz="1800" u="none" cap="none" strike="noStrike">
                <a:solidFill>
                  <a:schemeClr val="dk1"/>
                </a:solidFill>
                <a:latin typeface="Times New Roman"/>
                <a:ea typeface="Times New Roman"/>
                <a:cs typeface="Times New Roman"/>
                <a:sym typeface="Times New Roman"/>
              </a:rPr>
              <a:t>b</a:t>
            </a:r>
            <a:r>
              <a:rPr b="0" i="0" lang="en-US" sz="1800" u="none" cap="none" strike="noStrike">
                <a:solidFill>
                  <a:schemeClr val="dk1"/>
                </a:solidFill>
                <a:latin typeface="Times New Roman"/>
                <a:ea typeface="Times New Roman"/>
                <a:cs typeface="Times New Roman"/>
                <a:sym typeface="Times New Roman"/>
              </a:rPr>
              <a:t>.</a:t>
            </a:r>
            <a:endParaRPr/>
          </a:p>
          <a:p>
            <a:pPr indent="-285750" lvl="1" marL="74295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An infinite set of </a:t>
            </a:r>
            <a:r>
              <a:rPr b="0" i="1" lang="en-US" sz="1800" u="none" cap="none" strike="noStrike">
                <a:solidFill>
                  <a:schemeClr val="dk1"/>
                </a:solidFill>
                <a:latin typeface="Times New Roman"/>
                <a:ea typeface="Times New Roman"/>
                <a:cs typeface="Times New Roman"/>
                <a:sym typeface="Times New Roman"/>
              </a:rPr>
              <a:t>x</a:t>
            </a:r>
            <a:r>
              <a:rPr b="0" baseline="-25000" i="1" lang="en-US" sz="1800" u="none" cap="none" strike="noStrike">
                <a:solidFill>
                  <a:schemeClr val="dk1"/>
                </a:solidFill>
                <a:latin typeface="Times New Roman"/>
                <a:ea typeface="Times New Roman"/>
                <a:cs typeface="Times New Roman"/>
                <a:sym typeface="Times New Roman"/>
              </a:rPr>
              <a:t>i</a:t>
            </a:r>
            <a:r>
              <a:rPr b="0" i="0" lang="en-US" sz="1800" u="none" cap="none" strike="noStrike">
                <a:solidFill>
                  <a:schemeClr val="dk1"/>
                </a:solidFill>
                <a:latin typeface="Times New Roman"/>
                <a:ea typeface="Times New Roman"/>
                <a:cs typeface="Times New Roman"/>
                <a:sym typeface="Times New Roman"/>
              </a:rPr>
              <a:t> values will satisfy the above equation. There is no unique solution.</a:t>
            </a:r>
            <a:endParaRPr/>
          </a:p>
        </p:txBody>
      </p:sp>
      <p:sp>
        <p:nvSpPr>
          <p:cNvPr id="50" name="Google Shape;50;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00B050"/>
                </a:solidFill>
              </a:rPr>
              <a:t>3/18/2020</a:t>
            </a:r>
            <a:endParaRPr>
              <a:solidFill>
                <a:srgbClr val="00B050"/>
              </a:solidFill>
            </a:endParaRPr>
          </a:p>
        </p:txBody>
      </p:sp>
      <p:sp>
        <p:nvSpPr>
          <p:cNvPr id="51" name="Google Shape;51;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B050"/>
                </a:solidFill>
              </a:rPr>
              <a:t>‹#›</a:t>
            </a:fld>
            <a:endParaRPr>
              <a:solidFill>
                <a:srgbClr val="00B050"/>
              </a:solidFill>
            </a:endParaRPr>
          </a:p>
        </p:txBody>
      </p:sp>
      <p:sp>
        <p:nvSpPr>
          <p:cNvPr id="52" name="Google Shape;52;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00B050"/>
                </a:solidFill>
              </a:rPr>
              <a:t>Md. Golam Moazzam, Dept. of CSE, JU</a:t>
            </a:r>
            <a:endParaRPr>
              <a:solidFill>
                <a:srgbClr val="00B050"/>
              </a:solidFill>
            </a:endParaRPr>
          </a:p>
        </p:txBody>
      </p:sp>
      <p:pic>
        <p:nvPicPr>
          <p:cNvPr descr="JU Mon eps.tif" id="53" name="Google Shape;53;p3"/>
          <p:cNvPicPr preferRelativeResize="0"/>
          <p:nvPr/>
        </p:nvPicPr>
        <p:blipFill rotWithShape="1">
          <a:blip r:embed="rId3">
            <a:alphaModFix/>
          </a:blip>
          <a:srcRect b="0" l="0" r="0" t="0"/>
          <a:stretch/>
        </p:blipFill>
        <p:spPr>
          <a:xfrm>
            <a:off x="182880" y="137162"/>
            <a:ext cx="800213" cy="990598"/>
          </a:xfrm>
          <a:prstGeom prst="rect">
            <a:avLst/>
          </a:prstGeom>
          <a:noFill/>
          <a:ln>
            <a:noFill/>
          </a:ln>
        </p:spPr>
      </p:pic>
      <p:cxnSp>
        <p:nvCxnSpPr>
          <p:cNvPr id="54" name="Google Shape;54;p3"/>
          <p:cNvCxnSpPr/>
          <p:nvPr/>
        </p:nvCxnSpPr>
        <p:spPr>
          <a:xfrm>
            <a:off x="1143000" y="1143000"/>
            <a:ext cx="7010400" cy="0"/>
          </a:xfrm>
          <a:prstGeom prst="straightConnector1">
            <a:avLst/>
          </a:prstGeom>
          <a:noFill/>
          <a:ln cap="flat" cmpd="sng" w="9525">
            <a:solidFill>
              <a:srgbClr val="4A7DBA"/>
            </a:solidFill>
            <a:prstDash val="solid"/>
            <a:round/>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9" name="Shape 59"/>
        <p:cNvGrpSpPr/>
        <p:nvPr/>
      </p:nvGrpSpPr>
      <p:grpSpPr>
        <a:xfrm>
          <a:off x="0" y="0"/>
          <a:ext cx="0" cy="0"/>
          <a:chOff x="0" y="0"/>
          <a:chExt cx="0" cy="0"/>
        </a:xfrm>
      </p:grpSpPr>
      <p:sp>
        <p:nvSpPr>
          <p:cNvPr id="60" name="Google Shape;60;p4"/>
          <p:cNvSpPr txBox="1"/>
          <p:nvPr>
            <p:ph type="title"/>
          </p:nvPr>
        </p:nvSpPr>
        <p:spPr>
          <a:xfrm>
            <a:off x="1219200" y="350838"/>
            <a:ext cx="6934200" cy="7921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3600"/>
              <a:buFont typeface="Times New Roman"/>
              <a:buNone/>
            </a:pPr>
            <a:r>
              <a:rPr lang="en-US" sz="3600">
                <a:solidFill>
                  <a:schemeClr val="dk1"/>
                </a:solidFill>
                <a:latin typeface="Times New Roman"/>
                <a:ea typeface="Times New Roman"/>
                <a:cs typeface="Times New Roman"/>
                <a:sym typeface="Times New Roman"/>
              </a:rPr>
              <a:t>Direct Solution of Linear Equations</a:t>
            </a:r>
            <a:endParaRPr sz="3600">
              <a:solidFill>
                <a:schemeClr val="dk1"/>
              </a:solidFill>
              <a:latin typeface="Times New Roman"/>
              <a:ea typeface="Times New Roman"/>
              <a:cs typeface="Times New Roman"/>
              <a:sym typeface="Times New Roman"/>
            </a:endParaRPr>
          </a:p>
        </p:txBody>
      </p:sp>
      <p:sp>
        <p:nvSpPr>
          <p:cNvPr id="61" name="Google Shape;61;p4"/>
          <p:cNvSpPr txBox="1"/>
          <p:nvPr>
            <p:ph idx="1" type="body"/>
          </p:nvPr>
        </p:nvSpPr>
        <p:spPr>
          <a:xfrm>
            <a:off x="533400" y="1371600"/>
            <a:ext cx="8229600" cy="47244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800"/>
              <a:buFont typeface="Noto Sans Symbols"/>
              <a:buChar char="❑"/>
            </a:pPr>
            <a:r>
              <a:rPr b="1" i="0" lang="en-US" sz="1800" u="none" cap="none" strike="noStrike">
                <a:solidFill>
                  <a:schemeClr val="dk1"/>
                </a:solidFill>
                <a:latin typeface="Times New Roman"/>
                <a:ea typeface="Times New Roman"/>
                <a:cs typeface="Times New Roman"/>
                <a:sym typeface="Times New Roman"/>
              </a:rPr>
              <a:t>Direct Solution of Linear Equations</a:t>
            </a:r>
            <a:endParaRPr b="0" i="0" sz="1800" u="none" cap="none" strike="noStrike">
              <a:solidFill>
                <a:schemeClr val="dk1"/>
              </a:solidFill>
              <a:latin typeface="Times New Roman"/>
              <a:ea typeface="Times New Roman"/>
              <a:cs typeface="Times New Roman"/>
              <a:sym typeface="Times New Roman"/>
            </a:endParaRPr>
          </a:p>
          <a:p>
            <a:pPr indent="-285750" lvl="1" marL="74295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 The techniques and methods for solving systems of linear algebraic equations belong to two fundamentally different approaches:</a:t>
            </a:r>
            <a:endParaRPr/>
          </a:p>
          <a:p>
            <a:pPr indent="-228600" lvl="2" marL="1143000" marR="0" rtl="0" algn="l">
              <a:spcBef>
                <a:spcPts val="360"/>
              </a:spcBef>
              <a:spcAft>
                <a:spcPts val="0"/>
              </a:spcAft>
              <a:buClr>
                <a:schemeClr val="dk1"/>
              </a:buClr>
              <a:buSzPts val="1800"/>
              <a:buFont typeface="Arial"/>
              <a:buChar char="•"/>
            </a:pPr>
            <a:r>
              <a:rPr b="1" i="0" lang="en-US" sz="1800" u="none" cap="none" strike="noStrike">
                <a:solidFill>
                  <a:schemeClr val="dk1"/>
                </a:solidFill>
                <a:latin typeface="Times New Roman"/>
                <a:ea typeface="Times New Roman"/>
                <a:cs typeface="Times New Roman"/>
                <a:sym typeface="Times New Roman"/>
              </a:rPr>
              <a:t>Elimination Approach</a:t>
            </a:r>
            <a:endParaRPr b="0" i="0" sz="1800" u="none" cap="none" strike="noStrike">
              <a:solidFill>
                <a:schemeClr val="dk1"/>
              </a:solidFill>
              <a:latin typeface="Times New Roman"/>
              <a:ea typeface="Times New Roman"/>
              <a:cs typeface="Times New Roman"/>
              <a:sym typeface="Times New Roman"/>
            </a:endParaRPr>
          </a:p>
          <a:p>
            <a:pPr indent="-228600" lvl="2" marL="1143000" marR="0" rtl="0" algn="l">
              <a:spcBef>
                <a:spcPts val="360"/>
              </a:spcBef>
              <a:spcAft>
                <a:spcPts val="0"/>
              </a:spcAft>
              <a:buClr>
                <a:schemeClr val="dk1"/>
              </a:buClr>
              <a:buSzPts val="1800"/>
              <a:buFont typeface="Arial"/>
              <a:buChar char="•"/>
            </a:pPr>
            <a:r>
              <a:rPr b="1" i="0" lang="en-US" sz="1800" u="none" cap="none" strike="noStrike">
                <a:solidFill>
                  <a:schemeClr val="dk1"/>
                </a:solidFill>
                <a:latin typeface="Times New Roman"/>
                <a:ea typeface="Times New Roman"/>
                <a:cs typeface="Times New Roman"/>
                <a:sym typeface="Times New Roman"/>
              </a:rPr>
              <a:t>Iterative Approach</a:t>
            </a:r>
            <a:endParaRPr/>
          </a:p>
          <a:p>
            <a:pPr indent="-228600" lvl="2" marL="11430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Noto Sans Symbols"/>
              <a:buChar char="❑"/>
            </a:pPr>
            <a:r>
              <a:rPr b="1" i="0" lang="en-US" sz="1800" u="none" cap="none" strike="noStrike">
                <a:solidFill>
                  <a:schemeClr val="dk1"/>
                </a:solidFill>
                <a:latin typeface="Times New Roman"/>
                <a:ea typeface="Times New Roman"/>
                <a:cs typeface="Times New Roman"/>
                <a:sym typeface="Times New Roman"/>
              </a:rPr>
              <a:t>Elimination Approach</a:t>
            </a:r>
            <a:endParaRPr b="0" i="0" sz="1800" u="none" cap="none" strike="noStrike">
              <a:solidFill>
                <a:schemeClr val="dk1"/>
              </a:solidFill>
              <a:latin typeface="Times New Roman"/>
              <a:ea typeface="Times New Roman"/>
              <a:cs typeface="Times New Roman"/>
              <a:sym typeface="Times New Roman"/>
            </a:endParaRPr>
          </a:p>
          <a:p>
            <a:pPr indent="-285750" lvl="1" marL="74295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Elimination approach, also known as direct method, reduces the given system of equations to a form which the solution can be obtained by simple substitution.</a:t>
            </a:r>
            <a:endParaRPr/>
          </a:p>
          <a:p>
            <a:pPr indent="-285750" lvl="1" marL="74295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Some elimination methods are given:</a:t>
            </a:r>
            <a:endParaRPr/>
          </a:p>
          <a:p>
            <a:pPr indent="-228600" lvl="2" marL="1143000" marR="0" rtl="0" algn="l">
              <a:spcBef>
                <a:spcPts val="280"/>
              </a:spcBef>
              <a:spcAft>
                <a:spcPts val="0"/>
              </a:spcAft>
              <a:buClr>
                <a:schemeClr val="dk1"/>
              </a:buClr>
              <a:buSzPts val="1400"/>
              <a:buFont typeface="Arial"/>
              <a:buChar char="•"/>
            </a:pPr>
            <a:r>
              <a:rPr b="0" i="0" lang="en-US" sz="1400" u="none" cap="none" strike="noStrike">
                <a:solidFill>
                  <a:schemeClr val="dk1"/>
                </a:solidFill>
                <a:latin typeface="Times New Roman"/>
                <a:ea typeface="Times New Roman"/>
                <a:cs typeface="Times New Roman"/>
                <a:sym typeface="Times New Roman"/>
              </a:rPr>
              <a:t>Basic Gauss elimination method</a:t>
            </a:r>
            <a:endParaRPr/>
          </a:p>
          <a:p>
            <a:pPr indent="-228600" lvl="2" marL="1143000" marR="0" rtl="0" algn="l">
              <a:spcBef>
                <a:spcPts val="280"/>
              </a:spcBef>
              <a:spcAft>
                <a:spcPts val="0"/>
              </a:spcAft>
              <a:buClr>
                <a:schemeClr val="dk1"/>
              </a:buClr>
              <a:buSzPts val="1400"/>
              <a:buFont typeface="Arial"/>
              <a:buChar char="•"/>
            </a:pPr>
            <a:r>
              <a:rPr b="0" i="0" lang="en-US" sz="1400" u="none" cap="none" strike="noStrike">
                <a:solidFill>
                  <a:schemeClr val="dk1"/>
                </a:solidFill>
                <a:latin typeface="Times New Roman"/>
                <a:ea typeface="Times New Roman"/>
                <a:cs typeface="Times New Roman"/>
                <a:sym typeface="Times New Roman"/>
              </a:rPr>
              <a:t>Gauss elimination with pivoting</a:t>
            </a:r>
            <a:endParaRPr/>
          </a:p>
          <a:p>
            <a:pPr indent="-228600" lvl="2" marL="1143000" marR="0" rtl="0" algn="l">
              <a:spcBef>
                <a:spcPts val="280"/>
              </a:spcBef>
              <a:spcAft>
                <a:spcPts val="0"/>
              </a:spcAft>
              <a:buClr>
                <a:schemeClr val="dk1"/>
              </a:buClr>
              <a:buSzPts val="1400"/>
              <a:buFont typeface="Arial"/>
              <a:buChar char="•"/>
            </a:pPr>
            <a:r>
              <a:rPr b="0" i="0" lang="en-US" sz="1400" u="none" cap="none" strike="noStrike">
                <a:solidFill>
                  <a:schemeClr val="dk1"/>
                </a:solidFill>
                <a:latin typeface="Times New Roman"/>
                <a:ea typeface="Times New Roman"/>
                <a:cs typeface="Times New Roman"/>
                <a:sym typeface="Times New Roman"/>
              </a:rPr>
              <a:t>Gauss-Jordan method</a:t>
            </a:r>
            <a:endParaRPr/>
          </a:p>
          <a:p>
            <a:pPr indent="-228600" lvl="2" marL="1143000" marR="0" rtl="0" algn="l">
              <a:spcBef>
                <a:spcPts val="280"/>
              </a:spcBef>
              <a:spcAft>
                <a:spcPts val="0"/>
              </a:spcAft>
              <a:buClr>
                <a:schemeClr val="dk1"/>
              </a:buClr>
              <a:buSzPts val="1400"/>
              <a:buFont typeface="Arial"/>
              <a:buChar char="•"/>
            </a:pPr>
            <a:r>
              <a:rPr b="0" i="0" lang="en-US" sz="1400" u="none" cap="none" strike="noStrike">
                <a:solidFill>
                  <a:schemeClr val="dk1"/>
                </a:solidFill>
                <a:latin typeface="Times New Roman"/>
                <a:ea typeface="Times New Roman"/>
                <a:cs typeface="Times New Roman"/>
                <a:sym typeface="Times New Roman"/>
              </a:rPr>
              <a:t>LU decomposition methods</a:t>
            </a:r>
            <a:endParaRPr/>
          </a:p>
          <a:p>
            <a:pPr indent="-228600" lvl="2" marL="1143000" marR="0" rtl="0" algn="l">
              <a:spcBef>
                <a:spcPts val="280"/>
              </a:spcBef>
              <a:spcAft>
                <a:spcPts val="0"/>
              </a:spcAft>
              <a:buClr>
                <a:schemeClr val="dk1"/>
              </a:buClr>
              <a:buSzPts val="1400"/>
              <a:buFont typeface="Arial"/>
              <a:buChar char="•"/>
            </a:pPr>
            <a:r>
              <a:rPr b="0" i="0" lang="en-US" sz="1400" u="none" cap="none" strike="noStrike">
                <a:solidFill>
                  <a:schemeClr val="dk1"/>
                </a:solidFill>
                <a:latin typeface="Times New Roman"/>
                <a:ea typeface="Times New Roman"/>
                <a:cs typeface="Times New Roman"/>
                <a:sym typeface="Times New Roman"/>
              </a:rPr>
              <a:t>Matrix inverse method</a:t>
            </a:r>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62" name="Google Shape;62;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00B050"/>
                </a:solidFill>
              </a:rPr>
              <a:t>3/18/2020</a:t>
            </a:r>
            <a:endParaRPr>
              <a:solidFill>
                <a:srgbClr val="00B050"/>
              </a:solidFill>
            </a:endParaRPr>
          </a:p>
        </p:txBody>
      </p:sp>
      <p:sp>
        <p:nvSpPr>
          <p:cNvPr id="63" name="Google Shape;63;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B050"/>
                </a:solidFill>
              </a:rPr>
              <a:t>‹#›</a:t>
            </a:fld>
            <a:endParaRPr>
              <a:solidFill>
                <a:srgbClr val="00B050"/>
              </a:solidFill>
            </a:endParaRPr>
          </a:p>
        </p:txBody>
      </p:sp>
      <p:sp>
        <p:nvSpPr>
          <p:cNvPr id="64" name="Google Shape;64;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00B050"/>
                </a:solidFill>
              </a:rPr>
              <a:t>Md. Golam Moazzam, Dept. of CSE, JU</a:t>
            </a:r>
            <a:endParaRPr>
              <a:solidFill>
                <a:srgbClr val="00B050"/>
              </a:solidFill>
            </a:endParaRPr>
          </a:p>
        </p:txBody>
      </p:sp>
      <p:pic>
        <p:nvPicPr>
          <p:cNvPr descr="JU Mon eps.tif" id="65" name="Google Shape;65;p4"/>
          <p:cNvPicPr preferRelativeResize="0"/>
          <p:nvPr/>
        </p:nvPicPr>
        <p:blipFill rotWithShape="1">
          <a:blip r:embed="rId3">
            <a:alphaModFix/>
          </a:blip>
          <a:srcRect b="0" l="0" r="0" t="0"/>
          <a:stretch/>
        </p:blipFill>
        <p:spPr>
          <a:xfrm>
            <a:off x="182880" y="137162"/>
            <a:ext cx="800213" cy="990598"/>
          </a:xfrm>
          <a:prstGeom prst="rect">
            <a:avLst/>
          </a:prstGeom>
          <a:noFill/>
          <a:ln>
            <a:noFill/>
          </a:ln>
        </p:spPr>
      </p:pic>
      <p:cxnSp>
        <p:nvCxnSpPr>
          <p:cNvPr id="66" name="Google Shape;66;p4"/>
          <p:cNvCxnSpPr/>
          <p:nvPr/>
        </p:nvCxnSpPr>
        <p:spPr>
          <a:xfrm>
            <a:off x="1143000" y="1143000"/>
            <a:ext cx="7010400" cy="0"/>
          </a:xfrm>
          <a:prstGeom prst="straightConnector1">
            <a:avLst/>
          </a:prstGeom>
          <a:noFill/>
          <a:ln cap="flat" cmpd="sng" w="9525">
            <a:solidFill>
              <a:srgbClr val="4A7DBA"/>
            </a:solidFill>
            <a:prstDash val="solid"/>
            <a:round/>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1" name="Shape 71"/>
        <p:cNvGrpSpPr/>
        <p:nvPr/>
      </p:nvGrpSpPr>
      <p:grpSpPr>
        <a:xfrm>
          <a:off x="0" y="0"/>
          <a:ext cx="0" cy="0"/>
          <a:chOff x="0" y="0"/>
          <a:chExt cx="0" cy="0"/>
        </a:xfrm>
      </p:grpSpPr>
      <p:sp>
        <p:nvSpPr>
          <p:cNvPr id="72" name="Google Shape;72;p5"/>
          <p:cNvSpPr txBox="1"/>
          <p:nvPr>
            <p:ph type="title"/>
          </p:nvPr>
        </p:nvSpPr>
        <p:spPr>
          <a:xfrm>
            <a:off x="1219200" y="350838"/>
            <a:ext cx="6934200" cy="7921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3600"/>
              <a:buFont typeface="Times New Roman"/>
              <a:buNone/>
            </a:pPr>
            <a:r>
              <a:rPr lang="en-US" sz="3600">
                <a:solidFill>
                  <a:schemeClr val="dk1"/>
                </a:solidFill>
                <a:latin typeface="Times New Roman"/>
                <a:ea typeface="Times New Roman"/>
                <a:cs typeface="Times New Roman"/>
                <a:sym typeface="Times New Roman"/>
              </a:rPr>
              <a:t>Direct Solution of Linear Equations</a:t>
            </a:r>
            <a:endParaRPr sz="3600">
              <a:solidFill>
                <a:schemeClr val="dk1"/>
              </a:solidFill>
              <a:latin typeface="Times New Roman"/>
              <a:ea typeface="Times New Roman"/>
              <a:cs typeface="Times New Roman"/>
              <a:sym typeface="Times New Roman"/>
            </a:endParaRPr>
          </a:p>
        </p:txBody>
      </p:sp>
      <p:sp>
        <p:nvSpPr>
          <p:cNvPr id="73" name="Google Shape;73;p5"/>
          <p:cNvSpPr txBox="1"/>
          <p:nvPr>
            <p:ph idx="1" type="body"/>
          </p:nvPr>
        </p:nvSpPr>
        <p:spPr>
          <a:xfrm>
            <a:off x="533400" y="1371600"/>
            <a:ext cx="8229600" cy="47244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800"/>
              <a:buFont typeface="Noto Sans Symbols"/>
              <a:buChar char="❑"/>
            </a:pPr>
            <a:r>
              <a:rPr b="1" i="0" lang="en-US" sz="1800" u="none" cap="none" strike="noStrike">
                <a:solidFill>
                  <a:schemeClr val="dk1"/>
                </a:solidFill>
                <a:latin typeface="Times New Roman"/>
                <a:ea typeface="Times New Roman"/>
                <a:cs typeface="Times New Roman"/>
                <a:sym typeface="Times New Roman"/>
              </a:rPr>
              <a:t>Iterative Approach</a:t>
            </a:r>
            <a:endParaRPr b="0" i="0" sz="1800" u="none" cap="none" strike="noStrike">
              <a:solidFill>
                <a:schemeClr val="dk1"/>
              </a:solidFill>
              <a:latin typeface="Times New Roman"/>
              <a:ea typeface="Times New Roman"/>
              <a:cs typeface="Times New Roman"/>
              <a:sym typeface="Times New Roman"/>
            </a:endParaRPr>
          </a:p>
          <a:p>
            <a:pPr indent="-285750" lvl="1" marL="74295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Iterative approach involves assumptions of some initial values which are then refined repeatedly till they reach some accepted level of accuracy.</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endParaRPr/>
          </a:p>
          <a:p>
            <a:pPr indent="-342900" lvl="0" marL="342900" marR="0" rtl="0" algn="l">
              <a:spcBef>
                <a:spcPts val="360"/>
              </a:spcBef>
              <a:spcAft>
                <a:spcPts val="0"/>
              </a:spcAft>
              <a:buClr>
                <a:schemeClr val="dk1"/>
              </a:buClr>
              <a:buSzPts val="1800"/>
              <a:buFont typeface="Noto Sans Symbols"/>
              <a:buChar char="❑"/>
            </a:pPr>
            <a:r>
              <a:rPr b="1" i="0" lang="en-US" sz="1800" u="none" cap="none" strike="noStrike">
                <a:solidFill>
                  <a:schemeClr val="dk1"/>
                </a:solidFill>
                <a:latin typeface="Times New Roman"/>
                <a:ea typeface="Times New Roman"/>
                <a:cs typeface="Times New Roman"/>
                <a:sym typeface="Times New Roman"/>
              </a:rPr>
              <a:t>Existence of Solution</a:t>
            </a:r>
            <a:endParaRPr b="0" i="0" sz="1800" u="none" cap="none" strike="noStrike">
              <a:solidFill>
                <a:schemeClr val="dk1"/>
              </a:solidFill>
              <a:latin typeface="Times New Roman"/>
              <a:ea typeface="Times New Roman"/>
              <a:cs typeface="Times New Roman"/>
              <a:sym typeface="Times New Roman"/>
            </a:endParaRPr>
          </a:p>
          <a:p>
            <a:pPr indent="-285750" lvl="1" marL="74295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Given an arbitrary system of equations, it is difficult to say whether the system has a solution or not. Sometimes there may be a solution but it may not be unique. There are four possibilities:</a:t>
            </a:r>
            <a:endParaRPr/>
          </a:p>
          <a:p>
            <a:pPr indent="-228600" lvl="2" marL="114300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System has a unique solution</a:t>
            </a:r>
            <a:endParaRPr/>
          </a:p>
          <a:p>
            <a:pPr indent="-228600" lvl="2" marL="114300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System has no solution</a:t>
            </a:r>
            <a:endParaRPr/>
          </a:p>
          <a:p>
            <a:pPr indent="-228600" lvl="2" marL="114300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System has a solution but not a unique one (i.e. it has infinite solutions)</a:t>
            </a:r>
            <a:endParaRPr/>
          </a:p>
          <a:p>
            <a:pPr indent="-228600" lvl="2" marL="114300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System is ill-conditioned</a:t>
            </a:r>
            <a:endParaRPr/>
          </a:p>
        </p:txBody>
      </p:sp>
      <p:sp>
        <p:nvSpPr>
          <p:cNvPr id="74" name="Google Shape;74;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00B050"/>
                </a:solidFill>
              </a:rPr>
              <a:t>3/18/2020</a:t>
            </a:r>
            <a:endParaRPr>
              <a:solidFill>
                <a:srgbClr val="00B050"/>
              </a:solidFill>
            </a:endParaRPr>
          </a:p>
        </p:txBody>
      </p:sp>
      <p:sp>
        <p:nvSpPr>
          <p:cNvPr id="75" name="Google Shape;75;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B050"/>
                </a:solidFill>
              </a:rPr>
              <a:t>‹#›</a:t>
            </a:fld>
            <a:endParaRPr>
              <a:solidFill>
                <a:srgbClr val="00B050"/>
              </a:solidFill>
            </a:endParaRPr>
          </a:p>
        </p:txBody>
      </p:sp>
      <p:sp>
        <p:nvSpPr>
          <p:cNvPr id="76" name="Google Shape;76;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00B050"/>
                </a:solidFill>
              </a:rPr>
              <a:t>Md. Golam Moazzam, Dept. of CSE, JU</a:t>
            </a:r>
            <a:endParaRPr>
              <a:solidFill>
                <a:srgbClr val="00B050"/>
              </a:solidFill>
            </a:endParaRPr>
          </a:p>
        </p:txBody>
      </p:sp>
      <p:pic>
        <p:nvPicPr>
          <p:cNvPr descr="JU Mon eps.tif" id="77" name="Google Shape;77;p5"/>
          <p:cNvPicPr preferRelativeResize="0"/>
          <p:nvPr/>
        </p:nvPicPr>
        <p:blipFill rotWithShape="1">
          <a:blip r:embed="rId3">
            <a:alphaModFix/>
          </a:blip>
          <a:srcRect b="0" l="0" r="0" t="0"/>
          <a:stretch/>
        </p:blipFill>
        <p:spPr>
          <a:xfrm>
            <a:off x="182880" y="137162"/>
            <a:ext cx="800213" cy="990598"/>
          </a:xfrm>
          <a:prstGeom prst="rect">
            <a:avLst/>
          </a:prstGeom>
          <a:noFill/>
          <a:ln>
            <a:noFill/>
          </a:ln>
        </p:spPr>
      </p:pic>
      <p:cxnSp>
        <p:nvCxnSpPr>
          <p:cNvPr id="78" name="Google Shape;78;p5"/>
          <p:cNvCxnSpPr/>
          <p:nvPr/>
        </p:nvCxnSpPr>
        <p:spPr>
          <a:xfrm>
            <a:off x="1143000" y="1143000"/>
            <a:ext cx="7010400" cy="0"/>
          </a:xfrm>
          <a:prstGeom prst="straightConnector1">
            <a:avLst/>
          </a:prstGeom>
          <a:noFill/>
          <a:ln cap="flat" cmpd="sng" w="9525">
            <a:solidFill>
              <a:srgbClr val="4A7DBA"/>
            </a:solidFill>
            <a:prstDash val="solid"/>
            <a:round/>
            <a:headEnd len="sm" w="sm" type="none"/>
            <a:tailEnd len="sm" w="sm"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3" name="Shape 83"/>
        <p:cNvGrpSpPr/>
        <p:nvPr/>
      </p:nvGrpSpPr>
      <p:grpSpPr>
        <a:xfrm>
          <a:off x="0" y="0"/>
          <a:ext cx="0" cy="0"/>
          <a:chOff x="0" y="0"/>
          <a:chExt cx="0" cy="0"/>
        </a:xfrm>
      </p:grpSpPr>
      <p:sp>
        <p:nvSpPr>
          <p:cNvPr id="84" name="Google Shape;84;p6"/>
          <p:cNvSpPr txBox="1"/>
          <p:nvPr>
            <p:ph type="title"/>
          </p:nvPr>
        </p:nvSpPr>
        <p:spPr>
          <a:xfrm>
            <a:off x="1219200" y="350838"/>
            <a:ext cx="6934200" cy="7921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3600"/>
              <a:buFont typeface="Times New Roman"/>
              <a:buNone/>
            </a:pPr>
            <a:r>
              <a:rPr lang="en-US" sz="3600">
                <a:solidFill>
                  <a:schemeClr val="dk1"/>
                </a:solidFill>
                <a:latin typeface="Times New Roman"/>
                <a:ea typeface="Times New Roman"/>
                <a:cs typeface="Times New Roman"/>
                <a:sym typeface="Times New Roman"/>
              </a:rPr>
              <a:t>Direct Solution of Linear Equations</a:t>
            </a:r>
            <a:endParaRPr sz="3600">
              <a:solidFill>
                <a:schemeClr val="dk1"/>
              </a:solidFill>
              <a:latin typeface="Times New Roman"/>
              <a:ea typeface="Times New Roman"/>
              <a:cs typeface="Times New Roman"/>
              <a:sym typeface="Times New Roman"/>
            </a:endParaRPr>
          </a:p>
        </p:txBody>
      </p:sp>
      <p:sp>
        <p:nvSpPr>
          <p:cNvPr id="85" name="Google Shape;85;p6"/>
          <p:cNvSpPr txBox="1"/>
          <p:nvPr>
            <p:ph idx="1" type="body"/>
          </p:nvPr>
        </p:nvSpPr>
        <p:spPr>
          <a:xfrm>
            <a:off x="533400" y="1371600"/>
            <a:ext cx="8229600" cy="47244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800"/>
              <a:buFont typeface="Noto Sans Symbols"/>
              <a:buChar char="❑"/>
            </a:pPr>
            <a:r>
              <a:rPr b="1" i="0" lang="en-US" sz="1800" u="none" cap="none" strike="noStrike">
                <a:solidFill>
                  <a:schemeClr val="dk1"/>
                </a:solidFill>
                <a:latin typeface="Times New Roman"/>
                <a:ea typeface="Times New Roman"/>
                <a:cs typeface="Times New Roman"/>
                <a:sym typeface="Times New Roman"/>
              </a:rPr>
              <a:t>Unique Solution</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Consider the system</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r>
              <a:rPr b="0" i="1" lang="en-US" sz="1800" u="none" cap="none" strike="noStrike">
                <a:solidFill>
                  <a:schemeClr val="dk1"/>
                </a:solidFill>
                <a:latin typeface="Times New Roman"/>
                <a:ea typeface="Times New Roman"/>
                <a:cs typeface="Times New Roman"/>
                <a:sym typeface="Times New Roman"/>
              </a:rPr>
              <a:t>x</a:t>
            </a:r>
            <a:r>
              <a:rPr b="0" i="0" lang="en-US" sz="1800" u="none" cap="none" strike="noStrike">
                <a:solidFill>
                  <a:schemeClr val="dk1"/>
                </a:solidFill>
                <a:latin typeface="Times New Roman"/>
                <a:ea typeface="Times New Roman"/>
                <a:cs typeface="Times New Roman"/>
                <a:sym typeface="Times New Roman"/>
              </a:rPr>
              <a:t> + 2</a:t>
            </a:r>
            <a:r>
              <a:rPr b="0" i="1" lang="en-US" sz="1800" u="none" cap="none" strike="noStrike">
                <a:solidFill>
                  <a:schemeClr val="dk1"/>
                </a:solidFill>
                <a:latin typeface="Times New Roman"/>
                <a:ea typeface="Times New Roman"/>
                <a:cs typeface="Times New Roman"/>
                <a:sym typeface="Times New Roman"/>
              </a:rPr>
              <a:t>y</a:t>
            </a:r>
            <a:r>
              <a:rPr b="0" i="0" lang="en-US" sz="1800" u="none" cap="none" strike="noStrike">
                <a:solidFill>
                  <a:schemeClr val="dk1"/>
                </a:solidFill>
                <a:latin typeface="Times New Roman"/>
                <a:ea typeface="Times New Roman"/>
                <a:cs typeface="Times New Roman"/>
                <a:sym typeface="Times New Roman"/>
              </a:rPr>
              <a:t> = 9</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2</a:t>
            </a:r>
            <a:r>
              <a:rPr b="0" i="1" lang="en-US" sz="1800" u="none" cap="none" strike="noStrike">
                <a:solidFill>
                  <a:schemeClr val="dk1"/>
                </a:solidFill>
                <a:latin typeface="Times New Roman"/>
                <a:ea typeface="Times New Roman"/>
                <a:cs typeface="Times New Roman"/>
                <a:sym typeface="Times New Roman"/>
              </a:rPr>
              <a:t>x</a:t>
            </a:r>
            <a:r>
              <a:rPr b="0" i="0" lang="en-US" sz="1800" u="none" cap="none" strike="noStrike">
                <a:solidFill>
                  <a:schemeClr val="dk1"/>
                </a:solidFill>
                <a:latin typeface="Times New Roman"/>
                <a:ea typeface="Times New Roman"/>
                <a:cs typeface="Times New Roman"/>
                <a:sym typeface="Times New Roman"/>
              </a:rPr>
              <a:t> – 3</a:t>
            </a:r>
            <a:r>
              <a:rPr b="0" i="1" lang="en-US" sz="1800" u="none" cap="none" strike="noStrike">
                <a:solidFill>
                  <a:schemeClr val="dk1"/>
                </a:solidFill>
                <a:latin typeface="Times New Roman"/>
                <a:ea typeface="Times New Roman"/>
                <a:cs typeface="Times New Roman"/>
                <a:sym typeface="Times New Roman"/>
              </a:rPr>
              <a:t>y</a:t>
            </a:r>
            <a:r>
              <a:rPr b="0" i="0" lang="en-US" sz="1800" u="none" cap="none" strike="noStrike">
                <a:solidFill>
                  <a:schemeClr val="dk1"/>
                </a:solidFill>
                <a:latin typeface="Times New Roman"/>
                <a:ea typeface="Times New Roman"/>
                <a:cs typeface="Times New Roman"/>
                <a:sym typeface="Times New Roman"/>
              </a:rPr>
              <a:t> = 4</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The system has a solution: x = 5 and y = 2.</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Since no other pair of values of x and y would satisfy the equations, the solution is said to be unique. The system is shown in the fig.</a:t>
            </a:r>
            <a:endParaRPr/>
          </a:p>
        </p:txBody>
      </p:sp>
      <p:sp>
        <p:nvSpPr>
          <p:cNvPr id="86" name="Google Shape;86;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00B050"/>
                </a:solidFill>
              </a:rPr>
              <a:t>3/18/2020</a:t>
            </a:r>
            <a:endParaRPr>
              <a:solidFill>
                <a:srgbClr val="00B050"/>
              </a:solidFill>
            </a:endParaRPr>
          </a:p>
        </p:txBody>
      </p:sp>
      <p:sp>
        <p:nvSpPr>
          <p:cNvPr id="87" name="Google Shape;87;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B050"/>
                </a:solidFill>
              </a:rPr>
              <a:t>‹#›</a:t>
            </a:fld>
            <a:endParaRPr>
              <a:solidFill>
                <a:srgbClr val="00B050"/>
              </a:solidFill>
            </a:endParaRPr>
          </a:p>
        </p:txBody>
      </p:sp>
      <p:sp>
        <p:nvSpPr>
          <p:cNvPr id="88" name="Google Shape;8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00B050"/>
                </a:solidFill>
              </a:rPr>
              <a:t>Md. Golam Moazzam, Dept. of CSE, JU</a:t>
            </a:r>
            <a:endParaRPr>
              <a:solidFill>
                <a:srgbClr val="00B050"/>
              </a:solidFill>
            </a:endParaRPr>
          </a:p>
        </p:txBody>
      </p:sp>
      <p:pic>
        <p:nvPicPr>
          <p:cNvPr descr="JU Mon eps.tif" id="89" name="Google Shape;89;p6"/>
          <p:cNvPicPr preferRelativeResize="0"/>
          <p:nvPr/>
        </p:nvPicPr>
        <p:blipFill rotWithShape="1">
          <a:blip r:embed="rId3">
            <a:alphaModFix/>
          </a:blip>
          <a:srcRect b="0" l="0" r="0" t="0"/>
          <a:stretch/>
        </p:blipFill>
        <p:spPr>
          <a:xfrm>
            <a:off x="182880" y="137162"/>
            <a:ext cx="800213" cy="990598"/>
          </a:xfrm>
          <a:prstGeom prst="rect">
            <a:avLst/>
          </a:prstGeom>
          <a:noFill/>
          <a:ln>
            <a:noFill/>
          </a:ln>
        </p:spPr>
      </p:pic>
      <p:cxnSp>
        <p:nvCxnSpPr>
          <p:cNvPr id="90" name="Google Shape;90;p6"/>
          <p:cNvCxnSpPr/>
          <p:nvPr/>
        </p:nvCxnSpPr>
        <p:spPr>
          <a:xfrm>
            <a:off x="1143000" y="1143000"/>
            <a:ext cx="7010400" cy="0"/>
          </a:xfrm>
          <a:prstGeom prst="straightConnector1">
            <a:avLst/>
          </a:prstGeom>
          <a:noFill/>
          <a:ln cap="flat" cmpd="sng" w="9525">
            <a:solidFill>
              <a:srgbClr val="4A7DBA"/>
            </a:solidFill>
            <a:prstDash val="solid"/>
            <a:round/>
            <a:headEnd len="sm" w="sm" type="none"/>
            <a:tailEnd len="sm" w="sm" type="none"/>
          </a:ln>
        </p:spPr>
      </p:cxnSp>
      <p:grpSp>
        <p:nvGrpSpPr>
          <p:cNvPr id="91" name="Google Shape;91;p6"/>
          <p:cNvGrpSpPr/>
          <p:nvPr/>
        </p:nvGrpSpPr>
        <p:grpSpPr>
          <a:xfrm>
            <a:off x="1430338" y="3962400"/>
            <a:ext cx="5732462" cy="1738313"/>
            <a:chOff x="1440" y="3948"/>
            <a:chExt cx="9027" cy="2736"/>
          </a:xfrm>
        </p:grpSpPr>
        <p:sp>
          <p:nvSpPr>
            <p:cNvPr id="92" name="Google Shape;92;p6"/>
            <p:cNvSpPr/>
            <p:nvPr/>
          </p:nvSpPr>
          <p:spPr>
            <a:xfrm>
              <a:off x="1440" y="3948"/>
              <a:ext cx="9027" cy="273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3" name="Google Shape;93;p6"/>
            <p:cNvGrpSpPr/>
            <p:nvPr/>
          </p:nvGrpSpPr>
          <p:grpSpPr>
            <a:xfrm>
              <a:off x="1937" y="4128"/>
              <a:ext cx="3250" cy="2556"/>
              <a:chOff x="2177" y="4224"/>
              <a:chExt cx="3250" cy="2556"/>
            </a:xfrm>
          </p:grpSpPr>
          <p:sp>
            <p:nvSpPr>
              <p:cNvPr id="94" name="Google Shape;94;p6"/>
              <p:cNvSpPr/>
              <p:nvPr/>
            </p:nvSpPr>
            <p:spPr>
              <a:xfrm>
                <a:off x="2412" y="4668"/>
                <a:ext cx="2724" cy="1378"/>
              </a:xfrm>
              <a:custGeom>
                <a:rect b="b" l="l" r="r" t="t"/>
                <a:pathLst>
                  <a:path extrusionOk="0" fill="none" h="21600" w="21600">
                    <a:moveTo>
                      <a:pt x="0" y="0"/>
                    </a:moveTo>
                    <a:lnTo>
                      <a:pt x="21600" y="21600"/>
                    </a:lnTo>
                  </a:path>
                </a:pathLst>
              </a:custGeom>
              <a:noFill/>
              <a:ln cap="flat" cmpd="sng" w="952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 name="Google Shape;95;p6"/>
              <p:cNvSpPr/>
              <p:nvPr/>
            </p:nvSpPr>
            <p:spPr>
              <a:xfrm flipH="1" rot="10800000">
                <a:off x="2904" y="4488"/>
                <a:ext cx="1824" cy="1658"/>
              </a:xfrm>
              <a:custGeom>
                <a:rect b="b" l="l" r="r" t="t"/>
                <a:pathLst>
                  <a:path extrusionOk="0" fill="none" h="21600" w="21600">
                    <a:moveTo>
                      <a:pt x="0" y="0"/>
                    </a:moveTo>
                    <a:lnTo>
                      <a:pt x="21600" y="21600"/>
                    </a:lnTo>
                  </a:path>
                </a:pathLst>
              </a:custGeom>
              <a:noFill/>
              <a:ln cap="flat" cmpd="sng" w="952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 name="Google Shape;96;p6"/>
              <p:cNvSpPr/>
              <p:nvPr/>
            </p:nvSpPr>
            <p:spPr>
              <a:xfrm flipH="1" rot="10800000">
                <a:off x="2403" y="5246"/>
                <a:ext cx="1" cy="547"/>
              </a:xfrm>
              <a:custGeom>
                <a:rect b="b" l="l" r="r" t="t"/>
                <a:pathLst>
                  <a:path extrusionOk="0" fill="none" h="21600" w="21600">
                    <a:moveTo>
                      <a:pt x="0" y="0"/>
                    </a:moveTo>
                    <a:lnTo>
                      <a:pt x="21600" y="21600"/>
                    </a:lnTo>
                  </a:path>
                </a:pathLst>
              </a:custGeom>
              <a:noFill/>
              <a:ln cap="flat" cmpd="sng" w="9525">
                <a:solidFill>
                  <a:srgbClr val="000000"/>
                </a:solidFill>
                <a:prstDash val="solid"/>
                <a:round/>
                <a:headEnd len="med" w="med" type="none"/>
                <a:tailEnd len="med" w="med" type="triangl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 name="Google Shape;97;p6"/>
              <p:cNvSpPr/>
              <p:nvPr/>
            </p:nvSpPr>
            <p:spPr>
              <a:xfrm flipH="1">
                <a:off x="2632" y="4224"/>
                <a:ext cx="1" cy="1922"/>
              </a:xfrm>
              <a:custGeom>
                <a:rect b="b" l="l" r="r" t="t"/>
                <a:pathLst>
                  <a:path extrusionOk="0" fill="none" h="21600" w="21600">
                    <a:moveTo>
                      <a:pt x="0" y="0"/>
                    </a:moveTo>
                    <a:lnTo>
                      <a:pt x="21600" y="21600"/>
                    </a:lnTo>
                  </a:path>
                </a:pathLst>
              </a:custGeom>
              <a:noFill/>
              <a:ln cap="flat" cmpd="sng" w="952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 name="Google Shape;98;p6"/>
              <p:cNvSpPr/>
              <p:nvPr/>
            </p:nvSpPr>
            <p:spPr>
              <a:xfrm>
                <a:off x="2436" y="5907"/>
                <a:ext cx="2804" cy="1"/>
              </a:xfrm>
              <a:custGeom>
                <a:rect b="b" l="l" r="r" t="t"/>
                <a:pathLst>
                  <a:path extrusionOk="0" fill="none" h="21600" w="21600">
                    <a:moveTo>
                      <a:pt x="0" y="0"/>
                    </a:moveTo>
                    <a:lnTo>
                      <a:pt x="21600" y="21600"/>
                    </a:lnTo>
                  </a:path>
                </a:pathLst>
              </a:custGeom>
              <a:noFill/>
              <a:ln cap="flat" cmpd="sng" w="952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6"/>
              <p:cNvSpPr/>
              <p:nvPr/>
            </p:nvSpPr>
            <p:spPr>
              <a:xfrm>
                <a:off x="3756" y="6075"/>
                <a:ext cx="677" cy="1"/>
              </a:xfrm>
              <a:custGeom>
                <a:rect b="b" l="l" r="r" t="t"/>
                <a:pathLst>
                  <a:path extrusionOk="0" fill="none" h="21600" w="21600">
                    <a:moveTo>
                      <a:pt x="0" y="0"/>
                    </a:moveTo>
                    <a:lnTo>
                      <a:pt x="21600" y="21600"/>
                    </a:lnTo>
                  </a:path>
                </a:pathLst>
              </a:custGeom>
              <a:noFill/>
              <a:ln cap="flat" cmpd="sng" w="9525">
                <a:solidFill>
                  <a:srgbClr val="000000"/>
                </a:solidFill>
                <a:prstDash val="solid"/>
                <a:round/>
                <a:headEnd len="med" w="med" type="none"/>
                <a:tailEnd len="med" w="med" type="triangl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6"/>
              <p:cNvSpPr/>
              <p:nvPr/>
            </p:nvSpPr>
            <p:spPr>
              <a:xfrm>
                <a:off x="3432" y="5892"/>
                <a:ext cx="396" cy="420"/>
              </a:xfrm>
              <a:prstGeom prst="rect">
                <a:avLst/>
              </a:prstGeom>
              <a:solidFill>
                <a:srgbClr val="FFFFFF">
                  <a:alpha val="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900"/>
                  <a:buFont typeface="Times New Roman"/>
                  <a:buNone/>
                </a:pPr>
                <a:r>
                  <a:rPr b="0" i="0" lang="en-US" sz="900" u="none" cap="none" strike="noStrike">
                    <a:solidFill>
                      <a:schemeClr val="dk1"/>
                    </a:solidFill>
                    <a:latin typeface="Times New Roman"/>
                    <a:ea typeface="Times New Roman"/>
                    <a:cs typeface="Times New Roman"/>
                    <a:sym typeface="Times New Roman"/>
                  </a:rPr>
                  <a:t>x</a:t>
                </a:r>
                <a:endParaRPr b="0" i="0" sz="1800" u="none" cap="none" strike="noStrike">
                  <a:solidFill>
                    <a:schemeClr val="dk1"/>
                  </a:solidFill>
                  <a:latin typeface="Arial"/>
                  <a:ea typeface="Arial"/>
                  <a:cs typeface="Arial"/>
                  <a:sym typeface="Arial"/>
                </a:endParaRPr>
              </a:p>
            </p:txBody>
          </p:sp>
          <p:sp>
            <p:nvSpPr>
              <p:cNvPr id="101" name="Google Shape;101;p6"/>
              <p:cNvSpPr/>
              <p:nvPr/>
            </p:nvSpPr>
            <p:spPr>
              <a:xfrm>
                <a:off x="2224" y="4944"/>
                <a:ext cx="396" cy="420"/>
              </a:xfrm>
              <a:prstGeom prst="rect">
                <a:avLst/>
              </a:prstGeom>
              <a:solidFill>
                <a:srgbClr val="FFFFFF">
                  <a:alpha val="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900"/>
                  <a:buFont typeface="Times New Roman"/>
                  <a:buNone/>
                </a:pPr>
                <a:r>
                  <a:rPr b="0" i="0" lang="en-US" sz="900" u="none" cap="none" strike="noStrike">
                    <a:solidFill>
                      <a:schemeClr val="dk1"/>
                    </a:solidFill>
                    <a:latin typeface="Times New Roman"/>
                    <a:ea typeface="Times New Roman"/>
                    <a:cs typeface="Times New Roman"/>
                    <a:sym typeface="Times New Roman"/>
                  </a:rPr>
                  <a:t>y</a:t>
                </a:r>
                <a:endParaRPr b="0" i="0" sz="1800" u="none" cap="none" strike="noStrike">
                  <a:solidFill>
                    <a:schemeClr val="dk1"/>
                  </a:solidFill>
                  <a:latin typeface="Arial"/>
                  <a:ea typeface="Arial"/>
                  <a:cs typeface="Arial"/>
                  <a:sym typeface="Arial"/>
                </a:endParaRPr>
              </a:p>
            </p:txBody>
          </p:sp>
          <p:sp>
            <p:nvSpPr>
              <p:cNvPr id="102" name="Google Shape;102;p6"/>
              <p:cNvSpPr/>
              <p:nvPr/>
            </p:nvSpPr>
            <p:spPr>
              <a:xfrm>
                <a:off x="2376" y="6360"/>
                <a:ext cx="3051" cy="420"/>
              </a:xfrm>
              <a:prstGeom prst="rect">
                <a:avLst/>
              </a:prstGeom>
              <a:solidFill>
                <a:srgbClr val="FFFFFF">
                  <a:alpha val="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System with unique solution</a:t>
                </a:r>
                <a:endParaRPr b="0" i="0" sz="1200" u="none" cap="none" strike="noStrike">
                  <a:solidFill>
                    <a:schemeClr val="dk1"/>
                  </a:solidFill>
                  <a:latin typeface="Arial"/>
                  <a:ea typeface="Arial"/>
                  <a:cs typeface="Arial"/>
                  <a:sym typeface="Arial"/>
                </a:endParaRPr>
              </a:p>
            </p:txBody>
          </p:sp>
          <p:sp>
            <p:nvSpPr>
              <p:cNvPr id="103" name="Google Shape;103;p6"/>
              <p:cNvSpPr/>
              <p:nvPr/>
            </p:nvSpPr>
            <p:spPr>
              <a:xfrm>
                <a:off x="2357" y="5868"/>
                <a:ext cx="396" cy="420"/>
              </a:xfrm>
              <a:prstGeom prst="rect">
                <a:avLst/>
              </a:prstGeom>
              <a:solidFill>
                <a:srgbClr val="FFFFFF">
                  <a:alpha val="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900"/>
                  <a:buFont typeface="Times New Roman"/>
                  <a:buNone/>
                </a:pPr>
                <a:r>
                  <a:rPr b="0" i="0" lang="en-US" sz="900" u="none" cap="none" strike="noStrike">
                    <a:solidFill>
                      <a:schemeClr val="dk1"/>
                    </a:solidFill>
                    <a:latin typeface="Times New Roman"/>
                    <a:ea typeface="Times New Roman"/>
                    <a:cs typeface="Times New Roman"/>
                    <a:sym typeface="Times New Roman"/>
                  </a:rPr>
                  <a:t>0</a:t>
                </a:r>
                <a:endParaRPr b="0" i="0" sz="1800" u="none" cap="none" strike="noStrike">
                  <a:solidFill>
                    <a:schemeClr val="dk1"/>
                  </a:solidFill>
                  <a:latin typeface="Arial"/>
                  <a:ea typeface="Arial"/>
                  <a:cs typeface="Arial"/>
                  <a:sym typeface="Arial"/>
                </a:endParaRPr>
              </a:p>
            </p:txBody>
          </p:sp>
          <p:sp>
            <p:nvSpPr>
              <p:cNvPr id="104" name="Google Shape;104;p6"/>
              <p:cNvSpPr/>
              <p:nvPr/>
            </p:nvSpPr>
            <p:spPr>
              <a:xfrm>
                <a:off x="3024" y="5916"/>
                <a:ext cx="396" cy="420"/>
              </a:xfrm>
              <a:prstGeom prst="rect">
                <a:avLst/>
              </a:prstGeom>
              <a:solidFill>
                <a:srgbClr val="FFFFFF">
                  <a:alpha val="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900"/>
                  <a:buFont typeface="Times New Roman"/>
                  <a:buNone/>
                </a:pPr>
                <a:r>
                  <a:rPr b="0" i="0" lang="en-US" sz="900" u="none" cap="none" strike="noStrike">
                    <a:solidFill>
                      <a:schemeClr val="dk1"/>
                    </a:solidFill>
                    <a:latin typeface="Times New Roman"/>
                    <a:ea typeface="Times New Roman"/>
                    <a:cs typeface="Times New Roman"/>
                    <a:sym typeface="Times New Roman"/>
                  </a:rPr>
                  <a:t>2</a:t>
                </a:r>
                <a:endParaRPr b="0" i="0" sz="1800" u="none" cap="none" strike="noStrike">
                  <a:solidFill>
                    <a:schemeClr val="dk1"/>
                  </a:solidFill>
                  <a:latin typeface="Arial"/>
                  <a:ea typeface="Arial"/>
                  <a:cs typeface="Arial"/>
                  <a:sym typeface="Arial"/>
                </a:endParaRPr>
              </a:p>
            </p:txBody>
          </p:sp>
          <p:sp>
            <p:nvSpPr>
              <p:cNvPr id="105" name="Google Shape;105;p6"/>
              <p:cNvSpPr/>
              <p:nvPr/>
            </p:nvSpPr>
            <p:spPr>
              <a:xfrm>
                <a:off x="4676" y="5904"/>
                <a:ext cx="396" cy="420"/>
              </a:xfrm>
              <a:prstGeom prst="rect">
                <a:avLst/>
              </a:prstGeom>
              <a:solidFill>
                <a:srgbClr val="FFFFFF">
                  <a:alpha val="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900"/>
                  <a:buFont typeface="Times New Roman"/>
                  <a:buNone/>
                </a:pPr>
                <a:r>
                  <a:rPr b="0" i="0" lang="en-US" sz="900" u="none" cap="none" strike="noStrike">
                    <a:solidFill>
                      <a:schemeClr val="dk1"/>
                    </a:solidFill>
                    <a:latin typeface="Times New Roman"/>
                    <a:ea typeface="Times New Roman"/>
                    <a:cs typeface="Times New Roman"/>
                    <a:sym typeface="Times New Roman"/>
                  </a:rPr>
                  <a:t>9</a:t>
                </a:r>
                <a:endParaRPr b="0" i="0" sz="1800" u="none" cap="none" strike="noStrike">
                  <a:solidFill>
                    <a:schemeClr val="dk1"/>
                  </a:solidFill>
                  <a:latin typeface="Arial"/>
                  <a:ea typeface="Arial"/>
                  <a:cs typeface="Arial"/>
                  <a:sym typeface="Arial"/>
                </a:endParaRPr>
              </a:p>
            </p:txBody>
          </p:sp>
          <p:sp>
            <p:nvSpPr>
              <p:cNvPr id="106" name="Google Shape;106;p6"/>
              <p:cNvSpPr/>
              <p:nvPr/>
            </p:nvSpPr>
            <p:spPr>
              <a:xfrm>
                <a:off x="2177" y="4680"/>
                <a:ext cx="528" cy="420"/>
              </a:xfrm>
              <a:prstGeom prst="rect">
                <a:avLst/>
              </a:prstGeom>
              <a:solidFill>
                <a:srgbClr val="FFFFFF">
                  <a:alpha val="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900"/>
                  <a:buFont typeface="Times New Roman"/>
                  <a:buNone/>
                </a:pPr>
                <a:r>
                  <a:rPr b="0" i="0" lang="en-US" sz="900" u="none" cap="none" strike="noStrike">
                    <a:solidFill>
                      <a:schemeClr val="dk1"/>
                    </a:solidFill>
                    <a:latin typeface="Times New Roman"/>
                    <a:ea typeface="Times New Roman"/>
                    <a:cs typeface="Times New Roman"/>
                    <a:sym typeface="Times New Roman"/>
                  </a:rPr>
                  <a:t>4.5</a:t>
                </a:r>
                <a:endParaRPr b="0" i="0" sz="1800" u="none" cap="none" strike="noStrike">
                  <a:solidFill>
                    <a:schemeClr val="dk1"/>
                  </a:solidFill>
                  <a:latin typeface="Arial"/>
                  <a:ea typeface="Arial"/>
                  <a:cs typeface="Arial"/>
                  <a:sym typeface="Arial"/>
                </a:endParaRPr>
              </a:p>
            </p:txBody>
          </p:sp>
          <p:sp>
            <p:nvSpPr>
              <p:cNvPr id="107" name="Google Shape;107;p6"/>
              <p:cNvSpPr/>
              <p:nvPr/>
            </p:nvSpPr>
            <p:spPr>
              <a:xfrm>
                <a:off x="3900" y="5196"/>
                <a:ext cx="1256" cy="420"/>
              </a:xfrm>
              <a:prstGeom prst="rect">
                <a:avLst/>
              </a:prstGeom>
              <a:solidFill>
                <a:srgbClr val="FFFFFF">
                  <a:alpha val="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900"/>
                  <a:buFont typeface="Times New Roman"/>
                  <a:buNone/>
                </a:pPr>
                <a:r>
                  <a:rPr b="0" i="0" lang="en-US" sz="900" u="none" cap="none" strike="noStrike">
                    <a:solidFill>
                      <a:schemeClr val="dk1"/>
                    </a:solidFill>
                    <a:latin typeface="Times New Roman"/>
                    <a:ea typeface="Times New Roman"/>
                    <a:cs typeface="Times New Roman"/>
                    <a:sym typeface="Times New Roman"/>
                  </a:rPr>
                  <a:t>(x = 5, y = 2)</a:t>
                </a:r>
                <a:endParaRPr b="0" i="0" sz="1800" u="none" cap="none" strike="noStrike">
                  <a:solidFill>
                    <a:schemeClr val="dk1"/>
                  </a:solidFill>
                  <a:latin typeface="Arial"/>
                  <a:ea typeface="Arial"/>
                  <a:cs typeface="Arial"/>
                  <a:sym typeface="Arial"/>
                </a:endParaRPr>
              </a:p>
            </p:txBody>
          </p:sp>
          <p:sp>
            <p:nvSpPr>
              <p:cNvPr id="108" name="Google Shape;108;p6"/>
              <p:cNvSpPr/>
              <p:nvPr/>
            </p:nvSpPr>
            <p:spPr>
              <a:xfrm>
                <a:off x="2633" y="4596"/>
                <a:ext cx="1104" cy="420"/>
              </a:xfrm>
              <a:prstGeom prst="rect">
                <a:avLst/>
              </a:prstGeom>
              <a:solidFill>
                <a:srgbClr val="FFFFFF">
                  <a:alpha val="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900"/>
                  <a:buFont typeface="Times New Roman"/>
                  <a:buNone/>
                </a:pPr>
                <a:r>
                  <a:rPr b="0" i="0" lang="en-US" sz="900" u="none" cap="none" strike="noStrike">
                    <a:solidFill>
                      <a:schemeClr val="dk1"/>
                    </a:solidFill>
                    <a:latin typeface="Times New Roman"/>
                    <a:ea typeface="Times New Roman"/>
                    <a:cs typeface="Times New Roman"/>
                    <a:sym typeface="Times New Roman"/>
                  </a:rPr>
                  <a:t>x + 2y = 9</a:t>
                </a:r>
                <a:endParaRPr b="0" i="0" sz="1800" u="none" cap="none" strike="noStrike">
                  <a:solidFill>
                    <a:schemeClr val="dk1"/>
                  </a:solidFill>
                  <a:latin typeface="Arial"/>
                  <a:ea typeface="Arial"/>
                  <a:cs typeface="Arial"/>
                  <a:sym typeface="Arial"/>
                </a:endParaRPr>
              </a:p>
            </p:txBody>
          </p:sp>
          <p:sp>
            <p:nvSpPr>
              <p:cNvPr id="109" name="Google Shape;109;p6"/>
              <p:cNvSpPr/>
              <p:nvPr/>
            </p:nvSpPr>
            <p:spPr>
              <a:xfrm>
                <a:off x="4232" y="4788"/>
                <a:ext cx="1104" cy="420"/>
              </a:xfrm>
              <a:prstGeom prst="rect">
                <a:avLst/>
              </a:prstGeom>
              <a:solidFill>
                <a:srgbClr val="FFFFFF">
                  <a:alpha val="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900"/>
                  <a:buFont typeface="Times New Roman"/>
                  <a:buNone/>
                </a:pPr>
                <a:r>
                  <a:rPr b="0" i="0" lang="en-US" sz="900" u="none" cap="none" strike="noStrike">
                    <a:solidFill>
                      <a:schemeClr val="dk1"/>
                    </a:solidFill>
                    <a:latin typeface="Times New Roman"/>
                    <a:ea typeface="Times New Roman"/>
                    <a:cs typeface="Times New Roman"/>
                    <a:sym typeface="Times New Roman"/>
                  </a:rPr>
                  <a:t>2x - 3y = 4</a:t>
                </a:r>
                <a:endParaRPr b="0" i="0" sz="1800" u="none" cap="none" strike="noStrike">
                  <a:solidFill>
                    <a:schemeClr val="dk1"/>
                  </a:solidFill>
                  <a:latin typeface="Arial"/>
                  <a:ea typeface="Arial"/>
                  <a:cs typeface="Arial"/>
                  <a:sym typeface="Arial"/>
                </a:endParaRPr>
              </a:p>
            </p:txBody>
          </p:sp>
        </p:grpSp>
        <p:grpSp>
          <p:nvGrpSpPr>
            <p:cNvPr id="110" name="Google Shape;110;p6"/>
            <p:cNvGrpSpPr/>
            <p:nvPr/>
          </p:nvGrpSpPr>
          <p:grpSpPr>
            <a:xfrm>
              <a:off x="6676" y="4078"/>
              <a:ext cx="3191" cy="2556"/>
              <a:chOff x="6676" y="3946"/>
              <a:chExt cx="3191" cy="2556"/>
            </a:xfrm>
          </p:grpSpPr>
          <p:sp>
            <p:nvSpPr>
              <p:cNvPr id="111" name="Google Shape;111;p6"/>
              <p:cNvSpPr/>
              <p:nvPr/>
            </p:nvSpPr>
            <p:spPr>
              <a:xfrm flipH="1" rot="10800000">
                <a:off x="7608" y="4272"/>
                <a:ext cx="528" cy="1584"/>
              </a:xfrm>
              <a:custGeom>
                <a:rect b="b" l="l" r="r" t="t"/>
                <a:pathLst>
                  <a:path extrusionOk="0" fill="none" h="21600" w="21600">
                    <a:moveTo>
                      <a:pt x="0" y="0"/>
                    </a:moveTo>
                    <a:lnTo>
                      <a:pt x="21600" y="21600"/>
                    </a:lnTo>
                  </a:path>
                </a:pathLst>
              </a:custGeom>
              <a:noFill/>
              <a:ln cap="flat" cmpd="sng" w="952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 name="Google Shape;112;p6"/>
              <p:cNvSpPr/>
              <p:nvPr/>
            </p:nvSpPr>
            <p:spPr>
              <a:xfrm flipH="1" rot="10800000">
                <a:off x="6855" y="4740"/>
                <a:ext cx="1" cy="547"/>
              </a:xfrm>
              <a:custGeom>
                <a:rect b="b" l="l" r="r" t="t"/>
                <a:pathLst>
                  <a:path extrusionOk="0" fill="none" h="21600" w="21600">
                    <a:moveTo>
                      <a:pt x="0" y="0"/>
                    </a:moveTo>
                    <a:lnTo>
                      <a:pt x="21600" y="21600"/>
                    </a:lnTo>
                  </a:path>
                </a:pathLst>
              </a:custGeom>
              <a:noFill/>
              <a:ln cap="flat" cmpd="sng" w="9525">
                <a:solidFill>
                  <a:srgbClr val="000000"/>
                </a:solidFill>
                <a:prstDash val="solid"/>
                <a:round/>
                <a:headEnd len="med" w="med" type="none"/>
                <a:tailEnd len="med" w="med" type="triangl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 name="Google Shape;113;p6"/>
              <p:cNvSpPr/>
              <p:nvPr/>
            </p:nvSpPr>
            <p:spPr>
              <a:xfrm flipH="1">
                <a:off x="7084" y="3946"/>
                <a:ext cx="1" cy="1922"/>
              </a:xfrm>
              <a:custGeom>
                <a:rect b="b" l="l" r="r" t="t"/>
                <a:pathLst>
                  <a:path extrusionOk="0" fill="none" h="21600" w="21600">
                    <a:moveTo>
                      <a:pt x="0" y="0"/>
                    </a:moveTo>
                    <a:lnTo>
                      <a:pt x="21600" y="21600"/>
                    </a:lnTo>
                  </a:path>
                </a:pathLst>
              </a:custGeom>
              <a:noFill/>
              <a:ln cap="flat" cmpd="sng" w="952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 name="Google Shape;114;p6"/>
              <p:cNvSpPr/>
              <p:nvPr/>
            </p:nvSpPr>
            <p:spPr>
              <a:xfrm>
                <a:off x="6888" y="5629"/>
                <a:ext cx="2804" cy="1"/>
              </a:xfrm>
              <a:custGeom>
                <a:rect b="b" l="l" r="r" t="t"/>
                <a:pathLst>
                  <a:path extrusionOk="0" fill="none" h="21600" w="21600">
                    <a:moveTo>
                      <a:pt x="0" y="0"/>
                    </a:moveTo>
                    <a:lnTo>
                      <a:pt x="21600" y="21600"/>
                    </a:lnTo>
                  </a:path>
                </a:pathLst>
              </a:custGeom>
              <a:noFill/>
              <a:ln cap="flat" cmpd="sng" w="952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 name="Google Shape;115;p6"/>
              <p:cNvSpPr/>
              <p:nvPr/>
            </p:nvSpPr>
            <p:spPr>
              <a:xfrm>
                <a:off x="9000" y="5797"/>
                <a:ext cx="677" cy="1"/>
              </a:xfrm>
              <a:custGeom>
                <a:rect b="b" l="l" r="r" t="t"/>
                <a:pathLst>
                  <a:path extrusionOk="0" fill="none" h="21600" w="21600">
                    <a:moveTo>
                      <a:pt x="0" y="0"/>
                    </a:moveTo>
                    <a:lnTo>
                      <a:pt x="21600" y="21600"/>
                    </a:lnTo>
                  </a:path>
                </a:pathLst>
              </a:custGeom>
              <a:noFill/>
              <a:ln cap="flat" cmpd="sng" w="9525">
                <a:solidFill>
                  <a:srgbClr val="000000"/>
                </a:solidFill>
                <a:prstDash val="solid"/>
                <a:round/>
                <a:headEnd len="med" w="med" type="none"/>
                <a:tailEnd len="med" w="med" type="triangl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 name="Google Shape;116;p6"/>
              <p:cNvSpPr/>
              <p:nvPr/>
            </p:nvSpPr>
            <p:spPr>
              <a:xfrm>
                <a:off x="8676" y="5614"/>
                <a:ext cx="396" cy="420"/>
              </a:xfrm>
              <a:prstGeom prst="rect">
                <a:avLst/>
              </a:prstGeom>
              <a:solidFill>
                <a:srgbClr val="FFFFFF">
                  <a:alpha val="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900"/>
                  <a:buFont typeface="Times New Roman"/>
                  <a:buNone/>
                </a:pPr>
                <a:r>
                  <a:rPr b="0" i="0" lang="en-US" sz="900" u="none" cap="none" strike="noStrike">
                    <a:solidFill>
                      <a:schemeClr val="dk1"/>
                    </a:solidFill>
                    <a:latin typeface="Times New Roman"/>
                    <a:ea typeface="Times New Roman"/>
                    <a:cs typeface="Times New Roman"/>
                    <a:sym typeface="Times New Roman"/>
                  </a:rPr>
                  <a:t>x</a:t>
                </a:r>
                <a:endParaRPr b="0" i="0" sz="1800" u="none" cap="none" strike="noStrike">
                  <a:solidFill>
                    <a:schemeClr val="dk1"/>
                  </a:solidFill>
                  <a:latin typeface="Arial"/>
                  <a:ea typeface="Arial"/>
                  <a:cs typeface="Arial"/>
                  <a:sym typeface="Arial"/>
                </a:endParaRPr>
              </a:p>
            </p:txBody>
          </p:sp>
          <p:sp>
            <p:nvSpPr>
              <p:cNvPr id="117" name="Google Shape;117;p6"/>
              <p:cNvSpPr/>
              <p:nvPr/>
            </p:nvSpPr>
            <p:spPr>
              <a:xfrm>
                <a:off x="6676" y="4438"/>
                <a:ext cx="396" cy="420"/>
              </a:xfrm>
              <a:prstGeom prst="rect">
                <a:avLst/>
              </a:prstGeom>
              <a:solidFill>
                <a:srgbClr val="FFFFFF">
                  <a:alpha val="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900"/>
                  <a:buFont typeface="Times New Roman"/>
                  <a:buNone/>
                </a:pPr>
                <a:r>
                  <a:rPr b="0" i="0" lang="en-US" sz="900" u="none" cap="none" strike="noStrike">
                    <a:solidFill>
                      <a:schemeClr val="dk1"/>
                    </a:solidFill>
                    <a:latin typeface="Times New Roman"/>
                    <a:ea typeface="Times New Roman"/>
                    <a:cs typeface="Times New Roman"/>
                    <a:sym typeface="Times New Roman"/>
                  </a:rPr>
                  <a:t>y</a:t>
                </a:r>
                <a:endParaRPr b="0" i="0" sz="1800" u="none" cap="none" strike="noStrike">
                  <a:solidFill>
                    <a:schemeClr val="dk1"/>
                  </a:solidFill>
                  <a:latin typeface="Arial"/>
                  <a:ea typeface="Arial"/>
                  <a:cs typeface="Arial"/>
                  <a:sym typeface="Arial"/>
                </a:endParaRPr>
              </a:p>
            </p:txBody>
          </p:sp>
          <p:sp>
            <p:nvSpPr>
              <p:cNvPr id="118" name="Google Shape;118;p6"/>
              <p:cNvSpPr/>
              <p:nvPr/>
            </p:nvSpPr>
            <p:spPr>
              <a:xfrm>
                <a:off x="7200" y="6082"/>
                <a:ext cx="2667" cy="420"/>
              </a:xfrm>
              <a:prstGeom prst="rect">
                <a:avLst/>
              </a:prstGeom>
              <a:solidFill>
                <a:srgbClr val="FFFFFF">
                  <a:alpha val="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System with no solution</a:t>
                </a:r>
                <a:endParaRPr b="0" i="0" sz="1200" u="none" cap="none" strike="noStrike">
                  <a:solidFill>
                    <a:schemeClr val="dk1"/>
                  </a:solidFill>
                  <a:latin typeface="Arial"/>
                  <a:ea typeface="Arial"/>
                  <a:cs typeface="Arial"/>
                  <a:sym typeface="Arial"/>
                </a:endParaRPr>
              </a:p>
            </p:txBody>
          </p:sp>
          <p:sp>
            <p:nvSpPr>
              <p:cNvPr id="119" name="Google Shape;119;p6"/>
              <p:cNvSpPr/>
              <p:nvPr/>
            </p:nvSpPr>
            <p:spPr>
              <a:xfrm>
                <a:off x="6809" y="5590"/>
                <a:ext cx="396" cy="420"/>
              </a:xfrm>
              <a:prstGeom prst="rect">
                <a:avLst/>
              </a:prstGeom>
              <a:solidFill>
                <a:srgbClr val="FFFFFF">
                  <a:alpha val="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900"/>
                  <a:buFont typeface="Times New Roman"/>
                  <a:buNone/>
                </a:pPr>
                <a:r>
                  <a:rPr b="0" i="0" lang="en-US" sz="900" u="none" cap="none" strike="noStrike">
                    <a:solidFill>
                      <a:schemeClr val="dk1"/>
                    </a:solidFill>
                    <a:latin typeface="Times New Roman"/>
                    <a:ea typeface="Times New Roman"/>
                    <a:cs typeface="Times New Roman"/>
                    <a:sym typeface="Times New Roman"/>
                  </a:rPr>
                  <a:t>0</a:t>
                </a:r>
                <a:endParaRPr b="0" i="0" sz="1800" u="none" cap="none" strike="noStrike">
                  <a:solidFill>
                    <a:schemeClr val="dk1"/>
                  </a:solidFill>
                  <a:latin typeface="Arial"/>
                  <a:ea typeface="Arial"/>
                  <a:cs typeface="Arial"/>
                  <a:sym typeface="Arial"/>
                </a:endParaRPr>
              </a:p>
            </p:txBody>
          </p:sp>
          <p:sp>
            <p:nvSpPr>
              <p:cNvPr id="120" name="Google Shape;120;p6"/>
              <p:cNvSpPr/>
              <p:nvPr/>
            </p:nvSpPr>
            <p:spPr>
              <a:xfrm>
                <a:off x="8684" y="4510"/>
                <a:ext cx="1104" cy="420"/>
              </a:xfrm>
              <a:prstGeom prst="rect">
                <a:avLst/>
              </a:prstGeom>
              <a:solidFill>
                <a:srgbClr val="FFFFFF">
                  <a:alpha val="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900"/>
                  <a:buFont typeface="Times New Roman"/>
                  <a:buNone/>
                </a:pPr>
                <a:r>
                  <a:rPr b="0" i="0" lang="en-US" sz="900" u="none" cap="none" strike="noStrike">
                    <a:solidFill>
                      <a:schemeClr val="dk1"/>
                    </a:solidFill>
                    <a:latin typeface="Times New Roman"/>
                    <a:ea typeface="Times New Roman"/>
                    <a:cs typeface="Times New Roman"/>
                    <a:sym typeface="Times New Roman"/>
                  </a:rPr>
                  <a:t>2x - y = 5</a:t>
                </a:r>
                <a:endParaRPr b="0" i="0" sz="1800" u="none" cap="none" strike="noStrike">
                  <a:solidFill>
                    <a:schemeClr val="dk1"/>
                  </a:solidFill>
                  <a:latin typeface="Arial"/>
                  <a:ea typeface="Arial"/>
                  <a:cs typeface="Arial"/>
                  <a:sym typeface="Arial"/>
                </a:endParaRPr>
              </a:p>
            </p:txBody>
          </p:sp>
          <p:sp>
            <p:nvSpPr>
              <p:cNvPr id="121" name="Google Shape;121;p6"/>
              <p:cNvSpPr/>
              <p:nvPr/>
            </p:nvSpPr>
            <p:spPr>
              <a:xfrm flipH="1" rot="10800000">
                <a:off x="8208" y="4296"/>
                <a:ext cx="528" cy="1584"/>
              </a:xfrm>
              <a:custGeom>
                <a:rect b="b" l="l" r="r" t="t"/>
                <a:pathLst>
                  <a:path extrusionOk="0" fill="none" h="21600" w="21600">
                    <a:moveTo>
                      <a:pt x="0" y="0"/>
                    </a:moveTo>
                    <a:lnTo>
                      <a:pt x="21600" y="21600"/>
                    </a:lnTo>
                  </a:path>
                </a:pathLst>
              </a:custGeom>
              <a:noFill/>
              <a:ln cap="flat" cmpd="sng" w="952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 name="Google Shape;122;p6"/>
              <p:cNvSpPr/>
              <p:nvPr/>
            </p:nvSpPr>
            <p:spPr>
              <a:xfrm>
                <a:off x="7145" y="3972"/>
                <a:ext cx="1279" cy="420"/>
              </a:xfrm>
              <a:prstGeom prst="rect">
                <a:avLst/>
              </a:prstGeom>
              <a:solidFill>
                <a:srgbClr val="FFFFFF">
                  <a:alpha val="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900"/>
                  <a:buFont typeface="Times New Roman"/>
                  <a:buNone/>
                </a:pPr>
                <a:r>
                  <a:rPr b="0" i="0" lang="en-US" sz="900" u="none" cap="none" strike="noStrike">
                    <a:solidFill>
                      <a:schemeClr val="dk1"/>
                    </a:solidFill>
                    <a:latin typeface="Times New Roman"/>
                    <a:ea typeface="Times New Roman"/>
                    <a:cs typeface="Times New Roman"/>
                    <a:sym typeface="Times New Roman"/>
                  </a:rPr>
                  <a:t>3x – 1.5y = 4</a:t>
                </a:r>
                <a:endParaRPr b="0" i="0" sz="1800" u="none" cap="none" strike="noStrike">
                  <a:solidFill>
                    <a:schemeClr val="dk1"/>
                  </a:solidFill>
                  <a:latin typeface="Arial"/>
                  <a:ea typeface="Arial"/>
                  <a:cs typeface="Arial"/>
                  <a:sym typeface="Arial"/>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7" name="Shape 127"/>
        <p:cNvGrpSpPr/>
        <p:nvPr/>
      </p:nvGrpSpPr>
      <p:grpSpPr>
        <a:xfrm>
          <a:off x="0" y="0"/>
          <a:ext cx="0" cy="0"/>
          <a:chOff x="0" y="0"/>
          <a:chExt cx="0" cy="0"/>
        </a:xfrm>
      </p:grpSpPr>
      <p:sp>
        <p:nvSpPr>
          <p:cNvPr id="128" name="Google Shape;128;p7"/>
          <p:cNvSpPr txBox="1"/>
          <p:nvPr>
            <p:ph type="title"/>
          </p:nvPr>
        </p:nvSpPr>
        <p:spPr>
          <a:xfrm>
            <a:off x="1219200" y="350838"/>
            <a:ext cx="6934200" cy="7921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3600"/>
              <a:buFont typeface="Times New Roman"/>
              <a:buNone/>
            </a:pPr>
            <a:r>
              <a:rPr lang="en-US" sz="3600">
                <a:solidFill>
                  <a:schemeClr val="dk1"/>
                </a:solidFill>
                <a:latin typeface="Times New Roman"/>
                <a:ea typeface="Times New Roman"/>
                <a:cs typeface="Times New Roman"/>
                <a:sym typeface="Times New Roman"/>
              </a:rPr>
              <a:t>Direct Solution of Linear Equations</a:t>
            </a:r>
            <a:endParaRPr sz="3600">
              <a:solidFill>
                <a:schemeClr val="dk1"/>
              </a:solidFill>
              <a:latin typeface="Times New Roman"/>
              <a:ea typeface="Times New Roman"/>
              <a:cs typeface="Times New Roman"/>
              <a:sym typeface="Times New Roman"/>
            </a:endParaRPr>
          </a:p>
        </p:txBody>
      </p:sp>
      <p:sp>
        <p:nvSpPr>
          <p:cNvPr id="129" name="Google Shape;129;p7"/>
          <p:cNvSpPr txBox="1"/>
          <p:nvPr>
            <p:ph idx="1" type="body"/>
          </p:nvPr>
        </p:nvSpPr>
        <p:spPr>
          <a:xfrm>
            <a:off x="533400" y="1371600"/>
            <a:ext cx="8229600" cy="47244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800"/>
              <a:buFont typeface="Noto Sans Symbols"/>
              <a:buChar char="❑"/>
            </a:pPr>
            <a:r>
              <a:rPr b="1" i="0" lang="en-US" sz="1800" u="none" cap="none" strike="noStrike">
                <a:solidFill>
                  <a:schemeClr val="dk1"/>
                </a:solidFill>
                <a:latin typeface="Times New Roman"/>
                <a:ea typeface="Times New Roman"/>
                <a:cs typeface="Times New Roman"/>
                <a:sym typeface="Times New Roman"/>
              </a:rPr>
              <a:t>No Solution</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Consider the system</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2x – y = 5</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3x – 3/2y = 4</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The system has no solution. These two lines are parallel as shown in the fig. Therefore, they never meet. Such equations are called inconsistent equations.</a:t>
            </a:r>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Noto Sans Symbols"/>
              <a:buChar char="❑"/>
            </a:pPr>
            <a:r>
              <a:rPr b="1" i="0" lang="en-US" sz="1800" u="none" cap="none" strike="noStrike">
                <a:solidFill>
                  <a:schemeClr val="dk1"/>
                </a:solidFill>
                <a:latin typeface="Times New Roman"/>
                <a:ea typeface="Times New Roman"/>
                <a:cs typeface="Times New Roman"/>
                <a:sym typeface="Times New Roman"/>
              </a:rPr>
              <a:t>Infinite Solution (No Unique Solution)</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Consider the system</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-2x + 3y = 6</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4x – 6y = -12</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The system has many different solutions. We can see that these are two different forms of the same equation and therefore, they represent the same line. Such equations are called dependent equations.</a:t>
            </a:r>
            <a:endParaRPr/>
          </a:p>
        </p:txBody>
      </p:sp>
      <p:sp>
        <p:nvSpPr>
          <p:cNvPr id="130" name="Google Shape;130;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00B050"/>
                </a:solidFill>
              </a:rPr>
              <a:t>3/18/2020</a:t>
            </a:r>
            <a:endParaRPr>
              <a:solidFill>
                <a:srgbClr val="00B050"/>
              </a:solidFill>
            </a:endParaRPr>
          </a:p>
        </p:txBody>
      </p:sp>
      <p:sp>
        <p:nvSpPr>
          <p:cNvPr id="131" name="Google Shape;131;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B050"/>
                </a:solidFill>
              </a:rPr>
              <a:t>‹#›</a:t>
            </a:fld>
            <a:endParaRPr>
              <a:solidFill>
                <a:srgbClr val="00B050"/>
              </a:solidFill>
            </a:endParaRPr>
          </a:p>
        </p:txBody>
      </p:sp>
      <p:sp>
        <p:nvSpPr>
          <p:cNvPr id="132" name="Google Shape;132;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00B050"/>
                </a:solidFill>
              </a:rPr>
              <a:t>Md. Golam Moazzam, Dept. of CSE, JU</a:t>
            </a:r>
            <a:endParaRPr>
              <a:solidFill>
                <a:srgbClr val="00B050"/>
              </a:solidFill>
            </a:endParaRPr>
          </a:p>
        </p:txBody>
      </p:sp>
      <p:pic>
        <p:nvPicPr>
          <p:cNvPr descr="JU Mon eps.tif" id="133" name="Google Shape;133;p7"/>
          <p:cNvPicPr preferRelativeResize="0"/>
          <p:nvPr/>
        </p:nvPicPr>
        <p:blipFill rotWithShape="1">
          <a:blip r:embed="rId3">
            <a:alphaModFix/>
          </a:blip>
          <a:srcRect b="0" l="0" r="0" t="0"/>
          <a:stretch/>
        </p:blipFill>
        <p:spPr>
          <a:xfrm>
            <a:off x="182880" y="137162"/>
            <a:ext cx="800213" cy="990598"/>
          </a:xfrm>
          <a:prstGeom prst="rect">
            <a:avLst/>
          </a:prstGeom>
          <a:noFill/>
          <a:ln>
            <a:noFill/>
          </a:ln>
        </p:spPr>
      </p:pic>
      <p:cxnSp>
        <p:nvCxnSpPr>
          <p:cNvPr id="134" name="Google Shape;134;p7"/>
          <p:cNvCxnSpPr/>
          <p:nvPr/>
        </p:nvCxnSpPr>
        <p:spPr>
          <a:xfrm>
            <a:off x="1143000" y="1143000"/>
            <a:ext cx="7010400" cy="0"/>
          </a:xfrm>
          <a:prstGeom prst="straightConnector1">
            <a:avLst/>
          </a:prstGeom>
          <a:noFill/>
          <a:ln cap="flat" cmpd="sng" w="9525">
            <a:solidFill>
              <a:srgbClr val="4A7DBA"/>
            </a:solidFill>
            <a:prstDash val="solid"/>
            <a:round/>
            <a:headEnd len="sm" w="sm" type="none"/>
            <a:tailEnd len="sm" w="sm"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9" name="Shape 139"/>
        <p:cNvGrpSpPr/>
        <p:nvPr/>
      </p:nvGrpSpPr>
      <p:grpSpPr>
        <a:xfrm>
          <a:off x="0" y="0"/>
          <a:ext cx="0" cy="0"/>
          <a:chOff x="0" y="0"/>
          <a:chExt cx="0" cy="0"/>
        </a:xfrm>
      </p:grpSpPr>
      <p:sp>
        <p:nvSpPr>
          <p:cNvPr id="140" name="Google Shape;140;p8"/>
          <p:cNvSpPr txBox="1"/>
          <p:nvPr>
            <p:ph type="title"/>
          </p:nvPr>
        </p:nvSpPr>
        <p:spPr>
          <a:xfrm>
            <a:off x="1219200" y="350838"/>
            <a:ext cx="6934200" cy="7921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3600"/>
              <a:buFont typeface="Times New Roman"/>
              <a:buNone/>
            </a:pPr>
            <a:r>
              <a:rPr lang="en-US" sz="3600">
                <a:solidFill>
                  <a:schemeClr val="dk1"/>
                </a:solidFill>
                <a:latin typeface="Times New Roman"/>
                <a:ea typeface="Times New Roman"/>
                <a:cs typeface="Times New Roman"/>
                <a:sym typeface="Times New Roman"/>
              </a:rPr>
              <a:t>Direct Solution of Linear Equations</a:t>
            </a:r>
            <a:endParaRPr sz="3600">
              <a:solidFill>
                <a:schemeClr val="dk1"/>
              </a:solidFill>
              <a:latin typeface="Times New Roman"/>
              <a:ea typeface="Times New Roman"/>
              <a:cs typeface="Times New Roman"/>
              <a:sym typeface="Times New Roman"/>
            </a:endParaRPr>
          </a:p>
        </p:txBody>
      </p:sp>
      <p:sp>
        <p:nvSpPr>
          <p:cNvPr id="141" name="Google Shape;141;p8"/>
          <p:cNvSpPr txBox="1"/>
          <p:nvPr>
            <p:ph idx="1" type="body"/>
          </p:nvPr>
        </p:nvSpPr>
        <p:spPr>
          <a:xfrm>
            <a:off x="533400" y="1371600"/>
            <a:ext cx="8229600" cy="47244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800"/>
              <a:buFont typeface="Noto Sans Symbols"/>
              <a:buChar char="❑"/>
            </a:pPr>
            <a:r>
              <a:rPr b="1" i="0" lang="en-US" sz="1800" u="none" cap="none" strike="noStrike">
                <a:solidFill>
                  <a:schemeClr val="dk1"/>
                </a:solidFill>
                <a:latin typeface="Times New Roman"/>
                <a:ea typeface="Times New Roman"/>
                <a:cs typeface="Times New Roman"/>
                <a:sym typeface="Times New Roman"/>
              </a:rPr>
              <a:t>Ill-Conditioned System</a:t>
            </a:r>
            <a:endParaRPr b="0" i="0" sz="1800" u="none" cap="none" strike="noStrike">
              <a:solidFill>
                <a:schemeClr val="dk1"/>
              </a:solidFill>
              <a:latin typeface="Times New Roman"/>
              <a:ea typeface="Times New Roman"/>
              <a:cs typeface="Times New Roman"/>
              <a:sym typeface="Times New Roman"/>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Consider the system</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x – 2y = -2</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0.45x – 0.91y = -1</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The system has a solution but it is very difficult to identify the exact point at which the lines intersect. Such system are said to be </a:t>
            </a:r>
            <a:r>
              <a:rPr b="0" i="1" lang="en-US" sz="1800" u="none" cap="none" strike="noStrike">
                <a:solidFill>
                  <a:schemeClr val="dk1"/>
                </a:solidFill>
                <a:latin typeface="Times New Roman"/>
                <a:ea typeface="Times New Roman"/>
                <a:cs typeface="Times New Roman"/>
                <a:sym typeface="Times New Roman"/>
              </a:rPr>
              <a:t>ill-conditioned</a:t>
            </a:r>
            <a:r>
              <a:rPr b="0" i="0" lang="en-US" sz="1800" u="none" cap="none" strike="noStrike">
                <a:solidFill>
                  <a:schemeClr val="dk1"/>
                </a:solidFill>
                <a:latin typeface="Times New Roman"/>
                <a:ea typeface="Times New Roman"/>
                <a:cs typeface="Times New Roman"/>
                <a:sym typeface="Times New Roman"/>
              </a:rPr>
              <a:t>.</a:t>
            </a:r>
            <a:endParaRPr/>
          </a:p>
        </p:txBody>
      </p:sp>
      <p:sp>
        <p:nvSpPr>
          <p:cNvPr id="142" name="Google Shape;142;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00B050"/>
                </a:solidFill>
              </a:rPr>
              <a:t>3/18/2020</a:t>
            </a:r>
            <a:endParaRPr>
              <a:solidFill>
                <a:srgbClr val="00B050"/>
              </a:solidFill>
            </a:endParaRPr>
          </a:p>
        </p:txBody>
      </p:sp>
      <p:sp>
        <p:nvSpPr>
          <p:cNvPr id="143" name="Google Shape;14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B050"/>
                </a:solidFill>
              </a:rPr>
              <a:t>‹#›</a:t>
            </a:fld>
            <a:endParaRPr>
              <a:solidFill>
                <a:srgbClr val="00B050"/>
              </a:solidFill>
            </a:endParaRPr>
          </a:p>
        </p:txBody>
      </p:sp>
      <p:sp>
        <p:nvSpPr>
          <p:cNvPr id="144" name="Google Shape;144;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00B050"/>
                </a:solidFill>
              </a:rPr>
              <a:t>Md. Golam Moazzam, Dept. of CSE, JU</a:t>
            </a:r>
            <a:endParaRPr>
              <a:solidFill>
                <a:srgbClr val="00B050"/>
              </a:solidFill>
            </a:endParaRPr>
          </a:p>
        </p:txBody>
      </p:sp>
      <p:pic>
        <p:nvPicPr>
          <p:cNvPr descr="JU Mon eps.tif" id="145" name="Google Shape;145;p8"/>
          <p:cNvPicPr preferRelativeResize="0"/>
          <p:nvPr/>
        </p:nvPicPr>
        <p:blipFill rotWithShape="1">
          <a:blip r:embed="rId3">
            <a:alphaModFix/>
          </a:blip>
          <a:srcRect b="0" l="0" r="0" t="0"/>
          <a:stretch/>
        </p:blipFill>
        <p:spPr>
          <a:xfrm>
            <a:off x="182880" y="137162"/>
            <a:ext cx="800213" cy="990598"/>
          </a:xfrm>
          <a:prstGeom prst="rect">
            <a:avLst/>
          </a:prstGeom>
          <a:noFill/>
          <a:ln>
            <a:noFill/>
          </a:ln>
        </p:spPr>
      </p:pic>
      <p:cxnSp>
        <p:nvCxnSpPr>
          <p:cNvPr id="146" name="Google Shape;146;p8"/>
          <p:cNvCxnSpPr/>
          <p:nvPr/>
        </p:nvCxnSpPr>
        <p:spPr>
          <a:xfrm>
            <a:off x="1143000" y="1143000"/>
            <a:ext cx="7010400" cy="0"/>
          </a:xfrm>
          <a:prstGeom prst="straightConnector1">
            <a:avLst/>
          </a:prstGeom>
          <a:noFill/>
          <a:ln cap="flat" cmpd="sng" w="9525">
            <a:solidFill>
              <a:srgbClr val="4A7DBA"/>
            </a:solidFill>
            <a:prstDash val="solid"/>
            <a:round/>
            <a:headEnd len="sm" w="sm" type="none"/>
            <a:tailEnd len="sm" w="sm" type="none"/>
          </a:ln>
        </p:spPr>
      </p:cxnSp>
      <p:grpSp>
        <p:nvGrpSpPr>
          <p:cNvPr id="147" name="Google Shape;147;p8"/>
          <p:cNvGrpSpPr/>
          <p:nvPr/>
        </p:nvGrpSpPr>
        <p:grpSpPr>
          <a:xfrm>
            <a:off x="1658937" y="3581400"/>
            <a:ext cx="5732463" cy="1960562"/>
            <a:chOff x="1440" y="3732"/>
            <a:chExt cx="9027" cy="3087"/>
          </a:xfrm>
        </p:grpSpPr>
        <p:sp>
          <p:nvSpPr>
            <p:cNvPr id="148" name="Google Shape;148;p8"/>
            <p:cNvSpPr/>
            <p:nvPr/>
          </p:nvSpPr>
          <p:spPr>
            <a:xfrm>
              <a:off x="1440" y="3732"/>
              <a:ext cx="9027" cy="308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49" name="Google Shape;149;p8"/>
            <p:cNvGrpSpPr/>
            <p:nvPr/>
          </p:nvGrpSpPr>
          <p:grpSpPr>
            <a:xfrm>
              <a:off x="1949" y="4080"/>
              <a:ext cx="3838" cy="2544"/>
              <a:chOff x="1949" y="4080"/>
              <a:chExt cx="3838" cy="2544"/>
            </a:xfrm>
          </p:grpSpPr>
          <p:sp>
            <p:nvSpPr>
              <p:cNvPr id="150" name="Google Shape;150;p8"/>
              <p:cNvSpPr/>
              <p:nvPr/>
            </p:nvSpPr>
            <p:spPr>
              <a:xfrm flipH="1" rot="10800000">
                <a:off x="1949" y="4464"/>
                <a:ext cx="2371" cy="1075"/>
              </a:xfrm>
              <a:custGeom>
                <a:rect b="b" l="l" r="r" t="t"/>
                <a:pathLst>
                  <a:path extrusionOk="0" fill="none" h="21600" w="21600">
                    <a:moveTo>
                      <a:pt x="0" y="0"/>
                    </a:moveTo>
                    <a:lnTo>
                      <a:pt x="21600" y="21600"/>
                    </a:lnTo>
                  </a:path>
                </a:pathLst>
              </a:custGeom>
              <a:noFill/>
              <a:ln cap="flat" cmpd="sng" w="952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 name="Google Shape;151;p8"/>
              <p:cNvSpPr/>
              <p:nvPr/>
            </p:nvSpPr>
            <p:spPr>
              <a:xfrm flipH="1" rot="10800000">
                <a:off x="2211" y="4430"/>
                <a:ext cx="1" cy="547"/>
              </a:xfrm>
              <a:custGeom>
                <a:rect b="b" l="l" r="r" t="t"/>
                <a:pathLst>
                  <a:path extrusionOk="0" fill="none" h="21600" w="21600">
                    <a:moveTo>
                      <a:pt x="0" y="0"/>
                    </a:moveTo>
                    <a:lnTo>
                      <a:pt x="21600" y="21600"/>
                    </a:lnTo>
                  </a:path>
                </a:pathLst>
              </a:custGeom>
              <a:noFill/>
              <a:ln cap="flat" cmpd="sng" w="9525">
                <a:solidFill>
                  <a:srgbClr val="000000"/>
                </a:solidFill>
                <a:prstDash val="solid"/>
                <a:round/>
                <a:headEnd len="med" w="med" type="none"/>
                <a:tailEnd len="med" w="med" type="triangl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 name="Google Shape;152;p8"/>
              <p:cNvSpPr/>
              <p:nvPr/>
            </p:nvSpPr>
            <p:spPr>
              <a:xfrm flipH="1">
                <a:off x="2392" y="4080"/>
                <a:ext cx="1" cy="1922"/>
              </a:xfrm>
              <a:custGeom>
                <a:rect b="b" l="l" r="r" t="t"/>
                <a:pathLst>
                  <a:path extrusionOk="0" fill="none" h="21600" w="21600">
                    <a:moveTo>
                      <a:pt x="0" y="0"/>
                    </a:moveTo>
                    <a:lnTo>
                      <a:pt x="21600" y="21600"/>
                    </a:lnTo>
                  </a:path>
                </a:pathLst>
              </a:custGeom>
              <a:noFill/>
              <a:ln cap="flat" cmpd="sng" w="952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3" name="Google Shape;153;p8"/>
              <p:cNvSpPr/>
              <p:nvPr/>
            </p:nvSpPr>
            <p:spPr>
              <a:xfrm>
                <a:off x="2196" y="5763"/>
                <a:ext cx="2804" cy="1"/>
              </a:xfrm>
              <a:custGeom>
                <a:rect b="b" l="l" r="r" t="t"/>
                <a:pathLst>
                  <a:path extrusionOk="0" fill="none" h="21600" w="21600">
                    <a:moveTo>
                      <a:pt x="0" y="0"/>
                    </a:moveTo>
                    <a:lnTo>
                      <a:pt x="21600" y="21600"/>
                    </a:lnTo>
                  </a:path>
                </a:pathLst>
              </a:custGeom>
              <a:noFill/>
              <a:ln cap="flat" cmpd="sng" w="952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4" name="Google Shape;154;p8"/>
              <p:cNvSpPr/>
              <p:nvPr/>
            </p:nvSpPr>
            <p:spPr>
              <a:xfrm>
                <a:off x="3516" y="5931"/>
                <a:ext cx="677" cy="1"/>
              </a:xfrm>
              <a:custGeom>
                <a:rect b="b" l="l" r="r" t="t"/>
                <a:pathLst>
                  <a:path extrusionOk="0" fill="none" h="21600" w="21600">
                    <a:moveTo>
                      <a:pt x="0" y="0"/>
                    </a:moveTo>
                    <a:lnTo>
                      <a:pt x="21600" y="21600"/>
                    </a:lnTo>
                  </a:path>
                </a:pathLst>
              </a:custGeom>
              <a:noFill/>
              <a:ln cap="flat" cmpd="sng" w="9525">
                <a:solidFill>
                  <a:srgbClr val="000000"/>
                </a:solidFill>
                <a:prstDash val="solid"/>
                <a:round/>
                <a:headEnd len="med" w="med" type="none"/>
                <a:tailEnd len="med" w="med" type="triangl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5" name="Google Shape;155;p8"/>
              <p:cNvSpPr/>
              <p:nvPr/>
            </p:nvSpPr>
            <p:spPr>
              <a:xfrm>
                <a:off x="3192" y="5748"/>
                <a:ext cx="396" cy="420"/>
              </a:xfrm>
              <a:prstGeom prst="rect">
                <a:avLst/>
              </a:prstGeom>
              <a:solidFill>
                <a:srgbClr val="FFFFFF">
                  <a:alpha val="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900"/>
                  <a:buFont typeface="Times New Roman"/>
                  <a:buNone/>
                </a:pPr>
                <a:r>
                  <a:rPr b="0" i="0" lang="en-US" sz="900" u="none" cap="none" strike="noStrike">
                    <a:solidFill>
                      <a:schemeClr val="dk1"/>
                    </a:solidFill>
                    <a:latin typeface="Times New Roman"/>
                    <a:ea typeface="Times New Roman"/>
                    <a:cs typeface="Times New Roman"/>
                    <a:sym typeface="Times New Roman"/>
                  </a:rPr>
                  <a:t>x</a:t>
                </a:r>
                <a:endParaRPr b="0" i="0" sz="1800" u="none" cap="none" strike="noStrike">
                  <a:solidFill>
                    <a:schemeClr val="dk1"/>
                  </a:solidFill>
                  <a:latin typeface="Arial"/>
                  <a:ea typeface="Arial"/>
                  <a:cs typeface="Arial"/>
                  <a:sym typeface="Arial"/>
                </a:endParaRPr>
              </a:p>
            </p:txBody>
          </p:sp>
          <p:sp>
            <p:nvSpPr>
              <p:cNvPr id="156" name="Google Shape;156;p8"/>
              <p:cNvSpPr/>
              <p:nvPr/>
            </p:nvSpPr>
            <p:spPr>
              <a:xfrm>
                <a:off x="2032" y="4128"/>
                <a:ext cx="396" cy="420"/>
              </a:xfrm>
              <a:prstGeom prst="rect">
                <a:avLst/>
              </a:prstGeom>
              <a:solidFill>
                <a:srgbClr val="FFFFFF">
                  <a:alpha val="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900"/>
                  <a:buFont typeface="Times New Roman"/>
                  <a:buNone/>
                </a:pPr>
                <a:r>
                  <a:rPr b="0" i="0" lang="en-US" sz="900" u="none" cap="none" strike="noStrike">
                    <a:solidFill>
                      <a:schemeClr val="dk1"/>
                    </a:solidFill>
                    <a:latin typeface="Times New Roman"/>
                    <a:ea typeface="Times New Roman"/>
                    <a:cs typeface="Times New Roman"/>
                    <a:sym typeface="Times New Roman"/>
                  </a:rPr>
                  <a:t>y</a:t>
                </a:r>
                <a:endParaRPr b="0" i="0" sz="1800" u="none" cap="none" strike="noStrike">
                  <a:solidFill>
                    <a:schemeClr val="dk1"/>
                  </a:solidFill>
                  <a:latin typeface="Arial"/>
                  <a:ea typeface="Arial"/>
                  <a:cs typeface="Arial"/>
                  <a:sym typeface="Arial"/>
                </a:endParaRPr>
              </a:p>
            </p:txBody>
          </p:sp>
          <p:sp>
            <p:nvSpPr>
              <p:cNvPr id="157" name="Google Shape;157;p8"/>
              <p:cNvSpPr/>
              <p:nvPr/>
            </p:nvSpPr>
            <p:spPr>
              <a:xfrm>
                <a:off x="2232" y="6204"/>
                <a:ext cx="3555" cy="420"/>
              </a:xfrm>
              <a:prstGeom prst="rect">
                <a:avLst/>
              </a:prstGeom>
              <a:solidFill>
                <a:srgbClr val="FFFFFF">
                  <a:alpha val="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System with infinite  solutions</a:t>
                </a:r>
                <a:endParaRPr b="0" i="0" sz="1200" u="none" cap="none" strike="noStrike">
                  <a:solidFill>
                    <a:schemeClr val="dk1"/>
                  </a:solidFill>
                  <a:latin typeface="Arial"/>
                  <a:ea typeface="Arial"/>
                  <a:cs typeface="Arial"/>
                  <a:sym typeface="Arial"/>
                </a:endParaRPr>
              </a:p>
            </p:txBody>
          </p:sp>
          <p:sp>
            <p:nvSpPr>
              <p:cNvPr id="158" name="Google Shape;158;p8"/>
              <p:cNvSpPr/>
              <p:nvPr/>
            </p:nvSpPr>
            <p:spPr>
              <a:xfrm>
                <a:off x="2117" y="5724"/>
                <a:ext cx="396" cy="420"/>
              </a:xfrm>
              <a:prstGeom prst="rect">
                <a:avLst/>
              </a:prstGeom>
              <a:solidFill>
                <a:srgbClr val="FFFFFF">
                  <a:alpha val="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900"/>
                  <a:buFont typeface="Times New Roman"/>
                  <a:buNone/>
                </a:pPr>
                <a:r>
                  <a:rPr b="0" i="0" lang="en-US" sz="900" u="none" cap="none" strike="noStrike">
                    <a:solidFill>
                      <a:schemeClr val="dk1"/>
                    </a:solidFill>
                    <a:latin typeface="Times New Roman"/>
                    <a:ea typeface="Times New Roman"/>
                    <a:cs typeface="Times New Roman"/>
                    <a:sym typeface="Times New Roman"/>
                  </a:rPr>
                  <a:t>0</a:t>
                </a:r>
                <a:endParaRPr b="0" i="0" sz="1800" u="none" cap="none" strike="noStrike">
                  <a:solidFill>
                    <a:schemeClr val="dk1"/>
                  </a:solidFill>
                  <a:latin typeface="Arial"/>
                  <a:ea typeface="Arial"/>
                  <a:cs typeface="Arial"/>
                  <a:sym typeface="Arial"/>
                </a:endParaRPr>
              </a:p>
            </p:txBody>
          </p:sp>
          <p:sp>
            <p:nvSpPr>
              <p:cNvPr id="159" name="Google Shape;159;p8"/>
              <p:cNvSpPr/>
              <p:nvPr/>
            </p:nvSpPr>
            <p:spPr>
              <a:xfrm>
                <a:off x="2585" y="5160"/>
                <a:ext cx="1315" cy="420"/>
              </a:xfrm>
              <a:prstGeom prst="rect">
                <a:avLst/>
              </a:prstGeom>
              <a:solidFill>
                <a:srgbClr val="FFFFFF">
                  <a:alpha val="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900"/>
                  <a:buFont typeface="Times New Roman"/>
                  <a:buNone/>
                </a:pPr>
                <a:r>
                  <a:rPr b="0" i="0" lang="en-US" sz="900" u="none" cap="none" strike="noStrike">
                    <a:solidFill>
                      <a:schemeClr val="dk1"/>
                    </a:solidFill>
                    <a:latin typeface="Times New Roman"/>
                    <a:ea typeface="Times New Roman"/>
                    <a:cs typeface="Times New Roman"/>
                    <a:sym typeface="Times New Roman"/>
                  </a:rPr>
                  <a:t>4x - 6y = -12</a:t>
                </a:r>
                <a:endParaRPr b="0" i="0" sz="1800" u="none" cap="none" strike="noStrike">
                  <a:solidFill>
                    <a:schemeClr val="dk1"/>
                  </a:solidFill>
                  <a:latin typeface="Arial"/>
                  <a:ea typeface="Arial"/>
                  <a:cs typeface="Arial"/>
                  <a:sym typeface="Arial"/>
                </a:endParaRPr>
              </a:p>
            </p:txBody>
          </p:sp>
          <p:sp>
            <p:nvSpPr>
              <p:cNvPr id="160" name="Google Shape;160;p8"/>
              <p:cNvSpPr/>
              <p:nvPr/>
            </p:nvSpPr>
            <p:spPr>
              <a:xfrm>
                <a:off x="3992" y="4524"/>
                <a:ext cx="1248" cy="420"/>
              </a:xfrm>
              <a:prstGeom prst="rect">
                <a:avLst/>
              </a:prstGeom>
              <a:solidFill>
                <a:srgbClr val="FFFFFF">
                  <a:alpha val="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900"/>
                  <a:buFont typeface="Times New Roman"/>
                  <a:buNone/>
                </a:pPr>
                <a:r>
                  <a:rPr b="0" i="0" lang="en-US" sz="900" u="none" cap="none" strike="noStrike">
                    <a:solidFill>
                      <a:schemeClr val="dk1"/>
                    </a:solidFill>
                    <a:latin typeface="Times New Roman"/>
                    <a:ea typeface="Times New Roman"/>
                    <a:cs typeface="Times New Roman"/>
                    <a:sym typeface="Times New Roman"/>
                  </a:rPr>
                  <a:t>-2x + 3y = 6</a:t>
                </a:r>
                <a:endParaRPr b="0" i="0" sz="1800" u="none" cap="none" strike="noStrike">
                  <a:solidFill>
                    <a:schemeClr val="dk1"/>
                  </a:solidFill>
                  <a:latin typeface="Arial"/>
                  <a:ea typeface="Arial"/>
                  <a:cs typeface="Arial"/>
                  <a:sym typeface="Arial"/>
                </a:endParaRPr>
              </a:p>
            </p:txBody>
          </p:sp>
        </p:grpSp>
        <p:grpSp>
          <p:nvGrpSpPr>
            <p:cNvPr id="161" name="Google Shape;161;p8"/>
            <p:cNvGrpSpPr/>
            <p:nvPr/>
          </p:nvGrpSpPr>
          <p:grpSpPr>
            <a:xfrm>
              <a:off x="6760" y="4078"/>
              <a:ext cx="3587" cy="2556"/>
              <a:chOff x="6760" y="4078"/>
              <a:chExt cx="3587" cy="2556"/>
            </a:xfrm>
          </p:grpSpPr>
          <p:sp>
            <p:nvSpPr>
              <p:cNvPr id="162" name="Google Shape;162;p8"/>
              <p:cNvSpPr/>
              <p:nvPr/>
            </p:nvSpPr>
            <p:spPr>
              <a:xfrm flipH="1" rot="10800000">
                <a:off x="7084" y="4548"/>
                <a:ext cx="1052" cy="887"/>
              </a:xfrm>
              <a:custGeom>
                <a:rect b="b" l="l" r="r" t="t"/>
                <a:pathLst>
                  <a:path extrusionOk="0" fill="none" h="21600" w="21600">
                    <a:moveTo>
                      <a:pt x="0" y="0"/>
                    </a:moveTo>
                    <a:lnTo>
                      <a:pt x="21600" y="21600"/>
                    </a:lnTo>
                  </a:path>
                </a:pathLst>
              </a:custGeom>
              <a:noFill/>
              <a:ln cap="flat" cmpd="sng" w="952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 name="Google Shape;163;p8"/>
              <p:cNvSpPr/>
              <p:nvPr/>
            </p:nvSpPr>
            <p:spPr>
              <a:xfrm flipH="1" rot="10800000">
                <a:off x="6927" y="4512"/>
                <a:ext cx="1" cy="547"/>
              </a:xfrm>
              <a:custGeom>
                <a:rect b="b" l="l" r="r" t="t"/>
                <a:pathLst>
                  <a:path extrusionOk="0" fill="none" h="21600" w="21600">
                    <a:moveTo>
                      <a:pt x="0" y="0"/>
                    </a:moveTo>
                    <a:lnTo>
                      <a:pt x="21600" y="21600"/>
                    </a:lnTo>
                  </a:path>
                </a:pathLst>
              </a:custGeom>
              <a:noFill/>
              <a:ln cap="flat" cmpd="sng" w="9525">
                <a:solidFill>
                  <a:srgbClr val="000000"/>
                </a:solidFill>
                <a:prstDash val="solid"/>
                <a:round/>
                <a:headEnd len="med" w="med" type="none"/>
                <a:tailEnd len="med" w="med" type="triangl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 name="Google Shape;164;p8"/>
              <p:cNvSpPr/>
              <p:nvPr/>
            </p:nvSpPr>
            <p:spPr>
              <a:xfrm flipH="1">
                <a:off x="7084" y="4078"/>
                <a:ext cx="1" cy="1922"/>
              </a:xfrm>
              <a:custGeom>
                <a:rect b="b" l="l" r="r" t="t"/>
                <a:pathLst>
                  <a:path extrusionOk="0" fill="none" h="21600" w="21600">
                    <a:moveTo>
                      <a:pt x="0" y="0"/>
                    </a:moveTo>
                    <a:lnTo>
                      <a:pt x="21600" y="21600"/>
                    </a:lnTo>
                  </a:path>
                </a:pathLst>
              </a:custGeom>
              <a:noFill/>
              <a:ln cap="flat" cmpd="sng" w="952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 name="Google Shape;165;p8"/>
              <p:cNvSpPr/>
              <p:nvPr/>
            </p:nvSpPr>
            <p:spPr>
              <a:xfrm>
                <a:off x="6888" y="5761"/>
                <a:ext cx="2804" cy="1"/>
              </a:xfrm>
              <a:custGeom>
                <a:rect b="b" l="l" r="r" t="t"/>
                <a:pathLst>
                  <a:path extrusionOk="0" fill="none" h="21600" w="21600">
                    <a:moveTo>
                      <a:pt x="0" y="0"/>
                    </a:moveTo>
                    <a:lnTo>
                      <a:pt x="21600" y="21600"/>
                    </a:lnTo>
                  </a:path>
                </a:pathLst>
              </a:custGeom>
              <a:noFill/>
              <a:ln cap="flat" cmpd="sng" w="952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6" name="Google Shape;166;p8"/>
              <p:cNvSpPr/>
              <p:nvPr/>
            </p:nvSpPr>
            <p:spPr>
              <a:xfrm>
                <a:off x="8844" y="5929"/>
                <a:ext cx="677" cy="1"/>
              </a:xfrm>
              <a:custGeom>
                <a:rect b="b" l="l" r="r" t="t"/>
                <a:pathLst>
                  <a:path extrusionOk="0" fill="none" h="21600" w="21600">
                    <a:moveTo>
                      <a:pt x="0" y="0"/>
                    </a:moveTo>
                    <a:lnTo>
                      <a:pt x="21600" y="21600"/>
                    </a:lnTo>
                  </a:path>
                </a:pathLst>
              </a:custGeom>
              <a:noFill/>
              <a:ln cap="flat" cmpd="sng" w="9525">
                <a:solidFill>
                  <a:srgbClr val="000000"/>
                </a:solidFill>
                <a:prstDash val="solid"/>
                <a:round/>
                <a:headEnd len="med" w="med" type="none"/>
                <a:tailEnd len="med" w="med" type="triangl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7" name="Google Shape;167;p8"/>
              <p:cNvSpPr/>
              <p:nvPr/>
            </p:nvSpPr>
            <p:spPr>
              <a:xfrm>
                <a:off x="8520" y="5746"/>
                <a:ext cx="396" cy="420"/>
              </a:xfrm>
              <a:prstGeom prst="rect">
                <a:avLst/>
              </a:prstGeom>
              <a:solidFill>
                <a:srgbClr val="FFFFFF">
                  <a:alpha val="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900"/>
                  <a:buFont typeface="Times New Roman"/>
                  <a:buNone/>
                </a:pPr>
                <a:r>
                  <a:rPr b="0" i="0" lang="en-US" sz="900" u="none" cap="none" strike="noStrike">
                    <a:solidFill>
                      <a:schemeClr val="dk1"/>
                    </a:solidFill>
                    <a:latin typeface="Times New Roman"/>
                    <a:ea typeface="Times New Roman"/>
                    <a:cs typeface="Times New Roman"/>
                    <a:sym typeface="Times New Roman"/>
                  </a:rPr>
                  <a:t>x</a:t>
                </a:r>
                <a:endParaRPr b="0" i="0" sz="1800" u="none" cap="none" strike="noStrike">
                  <a:solidFill>
                    <a:schemeClr val="dk1"/>
                  </a:solidFill>
                  <a:latin typeface="Arial"/>
                  <a:ea typeface="Arial"/>
                  <a:cs typeface="Arial"/>
                  <a:sym typeface="Arial"/>
                </a:endParaRPr>
              </a:p>
            </p:txBody>
          </p:sp>
          <p:sp>
            <p:nvSpPr>
              <p:cNvPr id="168" name="Google Shape;168;p8"/>
              <p:cNvSpPr/>
              <p:nvPr/>
            </p:nvSpPr>
            <p:spPr>
              <a:xfrm>
                <a:off x="6760" y="4198"/>
                <a:ext cx="396" cy="420"/>
              </a:xfrm>
              <a:prstGeom prst="rect">
                <a:avLst/>
              </a:prstGeom>
              <a:solidFill>
                <a:srgbClr val="FFFFFF">
                  <a:alpha val="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900"/>
                  <a:buFont typeface="Times New Roman"/>
                  <a:buNone/>
                </a:pPr>
                <a:r>
                  <a:rPr b="0" i="0" lang="en-US" sz="900" u="none" cap="none" strike="noStrike">
                    <a:solidFill>
                      <a:schemeClr val="dk1"/>
                    </a:solidFill>
                    <a:latin typeface="Times New Roman"/>
                    <a:ea typeface="Times New Roman"/>
                    <a:cs typeface="Times New Roman"/>
                    <a:sym typeface="Times New Roman"/>
                  </a:rPr>
                  <a:t>y</a:t>
                </a:r>
                <a:endParaRPr b="0" i="0" sz="1800" u="none" cap="none" strike="noStrike">
                  <a:solidFill>
                    <a:schemeClr val="dk1"/>
                  </a:solidFill>
                  <a:latin typeface="Arial"/>
                  <a:ea typeface="Arial"/>
                  <a:cs typeface="Arial"/>
                  <a:sym typeface="Arial"/>
                </a:endParaRPr>
              </a:p>
            </p:txBody>
          </p:sp>
          <p:sp>
            <p:nvSpPr>
              <p:cNvPr id="169" name="Google Shape;169;p8"/>
              <p:cNvSpPr/>
              <p:nvPr/>
            </p:nvSpPr>
            <p:spPr>
              <a:xfrm>
                <a:off x="7200" y="6214"/>
                <a:ext cx="3147" cy="420"/>
              </a:xfrm>
              <a:prstGeom prst="rect">
                <a:avLst/>
              </a:prstGeom>
              <a:solidFill>
                <a:srgbClr val="FFFFFF">
                  <a:alpha val="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Times New Roman"/>
                  <a:buNone/>
                </a:pPr>
                <a:r>
                  <a:rPr b="0" i="0" lang="en-US" sz="1200" u="none" cap="none" strike="noStrike">
                    <a:solidFill>
                      <a:schemeClr val="dk1"/>
                    </a:solidFill>
                    <a:latin typeface="Times New Roman"/>
                    <a:ea typeface="Times New Roman"/>
                    <a:cs typeface="Times New Roman"/>
                    <a:sym typeface="Times New Roman"/>
                  </a:rPr>
                  <a:t>Ill-Conditioned System</a:t>
                </a:r>
                <a:endParaRPr b="0" i="0" sz="1200" u="none" cap="none" strike="noStrike">
                  <a:solidFill>
                    <a:schemeClr val="dk1"/>
                  </a:solidFill>
                  <a:latin typeface="Arial"/>
                  <a:ea typeface="Arial"/>
                  <a:cs typeface="Arial"/>
                  <a:sym typeface="Arial"/>
                </a:endParaRPr>
              </a:p>
            </p:txBody>
          </p:sp>
          <p:sp>
            <p:nvSpPr>
              <p:cNvPr id="170" name="Google Shape;170;p8"/>
              <p:cNvSpPr/>
              <p:nvPr/>
            </p:nvSpPr>
            <p:spPr>
              <a:xfrm>
                <a:off x="6809" y="5722"/>
                <a:ext cx="396" cy="420"/>
              </a:xfrm>
              <a:prstGeom prst="rect">
                <a:avLst/>
              </a:prstGeom>
              <a:solidFill>
                <a:srgbClr val="FFFFFF">
                  <a:alpha val="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900"/>
                  <a:buFont typeface="Times New Roman"/>
                  <a:buNone/>
                </a:pPr>
                <a:r>
                  <a:rPr b="0" i="0" lang="en-US" sz="900" u="none" cap="none" strike="noStrike">
                    <a:solidFill>
                      <a:schemeClr val="dk1"/>
                    </a:solidFill>
                    <a:latin typeface="Times New Roman"/>
                    <a:ea typeface="Times New Roman"/>
                    <a:cs typeface="Times New Roman"/>
                    <a:sym typeface="Times New Roman"/>
                  </a:rPr>
                  <a:t>0</a:t>
                </a:r>
                <a:endParaRPr b="0" i="0" sz="1800" u="none" cap="none" strike="noStrike">
                  <a:solidFill>
                    <a:schemeClr val="dk1"/>
                  </a:solidFill>
                  <a:latin typeface="Arial"/>
                  <a:ea typeface="Arial"/>
                  <a:cs typeface="Arial"/>
                  <a:sym typeface="Arial"/>
                </a:endParaRPr>
              </a:p>
            </p:txBody>
          </p:sp>
          <p:sp>
            <p:nvSpPr>
              <p:cNvPr id="171" name="Google Shape;171;p8"/>
              <p:cNvSpPr/>
              <p:nvPr/>
            </p:nvSpPr>
            <p:spPr>
              <a:xfrm>
                <a:off x="8060" y="4270"/>
                <a:ext cx="1104" cy="420"/>
              </a:xfrm>
              <a:prstGeom prst="rect">
                <a:avLst/>
              </a:prstGeom>
              <a:solidFill>
                <a:srgbClr val="FFFFFF">
                  <a:alpha val="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900"/>
                  <a:buFont typeface="Times New Roman"/>
                  <a:buNone/>
                </a:pPr>
                <a:r>
                  <a:rPr b="0" i="0" lang="en-US" sz="900" u="none" cap="none" strike="noStrike">
                    <a:solidFill>
                      <a:schemeClr val="dk1"/>
                    </a:solidFill>
                    <a:latin typeface="Times New Roman"/>
                    <a:ea typeface="Times New Roman"/>
                    <a:cs typeface="Times New Roman"/>
                    <a:sym typeface="Times New Roman"/>
                  </a:rPr>
                  <a:t>x - 2y = -2</a:t>
                </a:r>
                <a:endParaRPr b="0" i="0" sz="1800" u="none" cap="none" strike="noStrike">
                  <a:solidFill>
                    <a:schemeClr val="dk1"/>
                  </a:solidFill>
                  <a:latin typeface="Arial"/>
                  <a:ea typeface="Arial"/>
                  <a:cs typeface="Arial"/>
                  <a:sym typeface="Arial"/>
                </a:endParaRPr>
              </a:p>
            </p:txBody>
          </p:sp>
          <p:sp>
            <p:nvSpPr>
              <p:cNvPr id="172" name="Google Shape;172;p8"/>
              <p:cNvSpPr/>
              <p:nvPr/>
            </p:nvSpPr>
            <p:spPr>
              <a:xfrm flipH="1" rot="10800000">
                <a:off x="7084" y="4642"/>
                <a:ext cx="1112" cy="665"/>
              </a:xfrm>
              <a:custGeom>
                <a:rect b="b" l="l" r="r" t="t"/>
                <a:pathLst>
                  <a:path extrusionOk="0" fill="none" h="21600" w="21600">
                    <a:moveTo>
                      <a:pt x="0" y="0"/>
                    </a:moveTo>
                    <a:lnTo>
                      <a:pt x="21600" y="21600"/>
                    </a:lnTo>
                  </a:path>
                </a:pathLst>
              </a:custGeom>
              <a:noFill/>
              <a:ln cap="flat" cmpd="sng" w="9525">
                <a:solidFill>
                  <a:srgbClr val="000000"/>
                </a:solidFill>
                <a:prstDash val="solid"/>
                <a:round/>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3" name="Google Shape;173;p8"/>
              <p:cNvSpPr/>
              <p:nvPr/>
            </p:nvSpPr>
            <p:spPr>
              <a:xfrm>
                <a:off x="7868" y="4716"/>
                <a:ext cx="1729" cy="420"/>
              </a:xfrm>
              <a:prstGeom prst="rect">
                <a:avLst/>
              </a:prstGeom>
              <a:solidFill>
                <a:srgbClr val="FFFFFF">
                  <a:alpha val="0"/>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900"/>
                  <a:buFont typeface="Times New Roman"/>
                  <a:buNone/>
                </a:pPr>
                <a:r>
                  <a:rPr b="0" i="0" lang="en-US" sz="900" u="none" cap="none" strike="noStrike">
                    <a:solidFill>
                      <a:schemeClr val="dk1"/>
                    </a:solidFill>
                    <a:latin typeface="Times New Roman"/>
                    <a:ea typeface="Times New Roman"/>
                    <a:cs typeface="Times New Roman"/>
                    <a:sym typeface="Times New Roman"/>
                  </a:rPr>
                  <a:t>0.45x – 0.91y = -1</a:t>
                </a:r>
                <a:endParaRPr b="0" i="0" sz="1800" u="none" cap="none" strike="noStrike">
                  <a:solidFill>
                    <a:schemeClr val="dk1"/>
                  </a:solidFill>
                  <a:latin typeface="Arial"/>
                  <a:ea typeface="Arial"/>
                  <a:cs typeface="Arial"/>
                  <a:sym typeface="Arial"/>
                </a:endParaRPr>
              </a:p>
            </p:txBody>
          </p:sp>
        </p:gr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8" name="Shape 178"/>
        <p:cNvGrpSpPr/>
        <p:nvPr/>
      </p:nvGrpSpPr>
      <p:grpSpPr>
        <a:xfrm>
          <a:off x="0" y="0"/>
          <a:ext cx="0" cy="0"/>
          <a:chOff x="0" y="0"/>
          <a:chExt cx="0" cy="0"/>
        </a:xfrm>
      </p:grpSpPr>
      <p:sp>
        <p:nvSpPr>
          <p:cNvPr id="179" name="Google Shape;179;p9"/>
          <p:cNvSpPr txBox="1"/>
          <p:nvPr>
            <p:ph type="title"/>
          </p:nvPr>
        </p:nvSpPr>
        <p:spPr>
          <a:xfrm>
            <a:off x="1219200" y="350838"/>
            <a:ext cx="6934200" cy="79216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3600"/>
              <a:buFont typeface="Times New Roman"/>
              <a:buNone/>
            </a:pPr>
            <a:r>
              <a:rPr lang="en-US" sz="3600">
                <a:solidFill>
                  <a:schemeClr val="dk1"/>
                </a:solidFill>
                <a:latin typeface="Times New Roman"/>
                <a:ea typeface="Times New Roman"/>
                <a:cs typeface="Times New Roman"/>
                <a:sym typeface="Times New Roman"/>
              </a:rPr>
              <a:t>Direct Solution of Linear Equations</a:t>
            </a:r>
            <a:endParaRPr sz="3600">
              <a:solidFill>
                <a:schemeClr val="dk1"/>
              </a:solidFill>
              <a:latin typeface="Times New Roman"/>
              <a:ea typeface="Times New Roman"/>
              <a:cs typeface="Times New Roman"/>
              <a:sym typeface="Times New Roman"/>
            </a:endParaRPr>
          </a:p>
        </p:txBody>
      </p:sp>
      <p:sp>
        <p:nvSpPr>
          <p:cNvPr id="180" name="Google Shape;180;p9"/>
          <p:cNvSpPr txBox="1"/>
          <p:nvPr>
            <p:ph idx="1" type="body"/>
          </p:nvPr>
        </p:nvSpPr>
        <p:spPr>
          <a:xfrm>
            <a:off x="533400" y="1371600"/>
            <a:ext cx="8229600" cy="47244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1800"/>
              <a:buFont typeface="Noto Sans Symbols"/>
              <a:buChar char="❑"/>
            </a:pPr>
            <a:r>
              <a:rPr b="1" i="0" lang="en-US" sz="1800" u="none" cap="none" strike="noStrike">
                <a:solidFill>
                  <a:schemeClr val="dk1"/>
                </a:solidFill>
                <a:latin typeface="Times New Roman"/>
                <a:ea typeface="Times New Roman"/>
                <a:cs typeface="Times New Roman"/>
                <a:sym typeface="Times New Roman"/>
              </a:rPr>
              <a:t>Basic Gauss Elimination Method</a:t>
            </a:r>
            <a:endParaRPr b="0" i="0" sz="1800" u="none" cap="none" strike="noStrike">
              <a:solidFill>
                <a:schemeClr val="dk1"/>
              </a:solidFill>
              <a:latin typeface="Times New Roman"/>
              <a:ea typeface="Times New Roman"/>
              <a:cs typeface="Times New Roman"/>
              <a:sym typeface="Times New Roman"/>
            </a:endParaRPr>
          </a:p>
          <a:p>
            <a:pPr indent="-285750" lvl="1" marL="74295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Gauss elimination method proposes a systematic strategy for reducing the system of equations to the upper triangular form using the </a:t>
            </a:r>
            <a:r>
              <a:rPr b="0" i="1" lang="en-US" sz="1800" u="none" cap="none" strike="noStrike">
                <a:solidFill>
                  <a:schemeClr val="dk1"/>
                </a:solidFill>
                <a:latin typeface="Times New Roman"/>
                <a:ea typeface="Times New Roman"/>
                <a:cs typeface="Times New Roman"/>
                <a:sym typeface="Times New Roman"/>
              </a:rPr>
              <a:t>forward elimination</a:t>
            </a:r>
            <a:r>
              <a:rPr b="0" i="0" lang="en-US" sz="1800" u="none" cap="none" strike="noStrike">
                <a:solidFill>
                  <a:schemeClr val="dk1"/>
                </a:solidFill>
                <a:latin typeface="Times New Roman"/>
                <a:ea typeface="Times New Roman"/>
                <a:cs typeface="Times New Roman"/>
                <a:sym typeface="Times New Roman"/>
              </a:rPr>
              <a:t> approach and then for obtaining values of unknowns using the </a:t>
            </a:r>
            <a:r>
              <a:rPr b="0" i="1" lang="en-US" sz="1800" u="none" cap="none" strike="noStrike">
                <a:solidFill>
                  <a:schemeClr val="dk1"/>
                </a:solidFill>
                <a:latin typeface="Times New Roman"/>
                <a:ea typeface="Times New Roman"/>
                <a:cs typeface="Times New Roman"/>
                <a:sym typeface="Times New Roman"/>
              </a:rPr>
              <a:t>back substitution </a:t>
            </a:r>
            <a:r>
              <a:rPr b="0" i="0" lang="en-US" sz="1800" u="none" cap="none" strike="noStrike">
                <a:solidFill>
                  <a:schemeClr val="dk1"/>
                </a:solidFill>
                <a:latin typeface="Times New Roman"/>
                <a:ea typeface="Times New Roman"/>
                <a:cs typeface="Times New Roman"/>
                <a:sym typeface="Times New Roman"/>
              </a:rPr>
              <a:t>process. </a:t>
            </a:r>
            <a:endParaRPr/>
          </a:p>
          <a:p>
            <a:pPr indent="-342900" lvl="0" marL="342900" marR="0" rtl="0" algn="l">
              <a:spcBef>
                <a:spcPts val="360"/>
              </a:spcBef>
              <a:spcAft>
                <a:spcPts val="0"/>
              </a:spcAft>
              <a:buClr>
                <a:schemeClr val="dk1"/>
              </a:buClr>
              <a:buSzPts val="1800"/>
              <a:buFont typeface="Arial"/>
              <a:buNone/>
            </a:pPr>
            <a:r>
              <a:rPr b="0" i="0" lang="en-US" sz="1800" u="none" cap="none" strike="noStrike">
                <a:solidFill>
                  <a:schemeClr val="dk1"/>
                </a:solidFill>
                <a:latin typeface="Times New Roman"/>
                <a:ea typeface="Times New Roman"/>
                <a:cs typeface="Times New Roman"/>
                <a:sym typeface="Times New Roman"/>
              </a:rPr>
              <a:t> </a:t>
            </a:r>
            <a:endParaRPr/>
          </a:p>
          <a:p>
            <a:pPr indent="-285750" lvl="1" marL="742950" marR="0" rtl="0" algn="l">
              <a:spcBef>
                <a:spcPts val="36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The strategy consists of two phases:</a:t>
            </a:r>
            <a:endParaRPr/>
          </a:p>
          <a:p>
            <a:pPr indent="-285750" lvl="1" marL="742950" marR="0" rtl="0" algn="l">
              <a:spcBef>
                <a:spcPts val="360"/>
              </a:spcBef>
              <a:spcAft>
                <a:spcPts val="0"/>
              </a:spcAft>
              <a:buClr>
                <a:schemeClr val="dk1"/>
              </a:buClr>
              <a:buSzPts val="1800"/>
              <a:buFont typeface="Arial"/>
              <a:buNone/>
            </a:pPr>
            <a:r>
              <a:rPr b="1" i="1" lang="en-US" sz="1800" u="none" cap="none" strike="noStrike">
                <a:solidFill>
                  <a:schemeClr val="dk1"/>
                </a:solidFill>
                <a:latin typeface="Times New Roman"/>
                <a:ea typeface="Times New Roman"/>
                <a:cs typeface="Times New Roman"/>
                <a:sym typeface="Times New Roman"/>
              </a:rPr>
              <a:t>	Forward elimination phase:</a:t>
            </a:r>
            <a:r>
              <a:rPr b="0" i="0" lang="en-US" sz="1800" u="none" cap="none" strike="noStrike">
                <a:solidFill>
                  <a:schemeClr val="dk1"/>
                </a:solidFill>
                <a:latin typeface="Times New Roman"/>
                <a:ea typeface="Times New Roman"/>
                <a:cs typeface="Times New Roman"/>
                <a:sym typeface="Times New Roman"/>
              </a:rPr>
              <a:t> This phase is concerned with the manipulation of equations in order to eliminate some unknowns from the equations and produce an upper triangular system.</a:t>
            </a:r>
            <a:endParaRPr/>
          </a:p>
          <a:p>
            <a:pPr indent="-285750" lvl="1" marL="742950" marR="0" rtl="0" algn="l">
              <a:spcBef>
                <a:spcPts val="360"/>
              </a:spcBef>
              <a:spcAft>
                <a:spcPts val="0"/>
              </a:spcAft>
              <a:buClr>
                <a:schemeClr val="dk1"/>
              </a:buClr>
              <a:buSzPts val="1800"/>
              <a:buFont typeface="Arial"/>
              <a:buNone/>
            </a:pPr>
            <a:r>
              <a:rPr b="1" i="1" lang="en-US" sz="1800" u="none" cap="none" strike="noStrike">
                <a:solidFill>
                  <a:schemeClr val="dk1"/>
                </a:solidFill>
                <a:latin typeface="Times New Roman"/>
                <a:ea typeface="Times New Roman"/>
                <a:cs typeface="Times New Roman"/>
                <a:sym typeface="Times New Roman"/>
              </a:rPr>
              <a:t>	Back substitution phase:</a:t>
            </a:r>
            <a:r>
              <a:rPr b="0" i="0" lang="en-US" sz="1800" u="none" cap="none" strike="noStrike">
                <a:solidFill>
                  <a:schemeClr val="dk1"/>
                </a:solidFill>
                <a:latin typeface="Times New Roman"/>
                <a:ea typeface="Times New Roman"/>
                <a:cs typeface="Times New Roman"/>
                <a:sym typeface="Times New Roman"/>
              </a:rPr>
              <a:t> This phase is concerned with the actual solution of the equations and uses the back substation process on the reduced upper triangular system.</a:t>
            </a:r>
            <a:endParaRPr/>
          </a:p>
          <a:p>
            <a:pPr indent="-342900" lvl="0" marL="342900" marR="0" rtl="0" algn="l">
              <a:spcBef>
                <a:spcPts val="36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181" name="Google Shape;181;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solidFill>
                  <a:srgbClr val="00B050"/>
                </a:solidFill>
              </a:rPr>
              <a:t>3/18/2020</a:t>
            </a:r>
            <a:endParaRPr>
              <a:solidFill>
                <a:srgbClr val="00B050"/>
              </a:solidFill>
            </a:endParaRPr>
          </a:p>
        </p:txBody>
      </p:sp>
      <p:sp>
        <p:nvSpPr>
          <p:cNvPr id="182" name="Google Shape;182;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B050"/>
                </a:solidFill>
              </a:rPr>
              <a:t>‹#›</a:t>
            </a:fld>
            <a:endParaRPr>
              <a:solidFill>
                <a:srgbClr val="00B050"/>
              </a:solidFill>
            </a:endParaRPr>
          </a:p>
        </p:txBody>
      </p:sp>
      <p:sp>
        <p:nvSpPr>
          <p:cNvPr id="183" name="Google Shape;18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solidFill>
                  <a:srgbClr val="00B050"/>
                </a:solidFill>
              </a:rPr>
              <a:t>Md. Golam Moazzam, Dept. of CSE, JU</a:t>
            </a:r>
            <a:endParaRPr>
              <a:solidFill>
                <a:srgbClr val="00B050"/>
              </a:solidFill>
            </a:endParaRPr>
          </a:p>
        </p:txBody>
      </p:sp>
      <p:pic>
        <p:nvPicPr>
          <p:cNvPr descr="JU Mon eps.tif" id="184" name="Google Shape;184;p9"/>
          <p:cNvPicPr preferRelativeResize="0"/>
          <p:nvPr/>
        </p:nvPicPr>
        <p:blipFill rotWithShape="1">
          <a:blip r:embed="rId3">
            <a:alphaModFix/>
          </a:blip>
          <a:srcRect b="0" l="0" r="0" t="0"/>
          <a:stretch/>
        </p:blipFill>
        <p:spPr>
          <a:xfrm>
            <a:off x="182880" y="137162"/>
            <a:ext cx="800213" cy="990598"/>
          </a:xfrm>
          <a:prstGeom prst="rect">
            <a:avLst/>
          </a:prstGeom>
          <a:noFill/>
          <a:ln>
            <a:noFill/>
          </a:ln>
        </p:spPr>
      </p:pic>
      <p:cxnSp>
        <p:nvCxnSpPr>
          <p:cNvPr id="185" name="Google Shape;185;p9"/>
          <p:cNvCxnSpPr/>
          <p:nvPr/>
        </p:nvCxnSpPr>
        <p:spPr>
          <a:xfrm>
            <a:off x="1143000" y="1143000"/>
            <a:ext cx="7010400" cy="0"/>
          </a:xfrm>
          <a:prstGeom prst="straightConnector1">
            <a:avLst/>
          </a:prstGeom>
          <a:noFill/>
          <a:ln cap="flat" cmpd="sng" w="9525">
            <a:solidFill>
              <a:srgbClr val="4A7DBA"/>
            </a:solidFill>
            <a:prstDash val="solid"/>
            <a:round/>
            <a:headEnd len="sm" w="sm" type="none"/>
            <a:tailEnd len="sm" w="sm" type="none"/>
          </a:ln>
        </p:spPr>
      </p:cxn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2014-09-22T15:27:45Z</dcterms:created>
  <dc:creator>user</dc:creator>
</cp:coreProperties>
</file>