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tiff" ContentType="image/tif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706" autoAdjust="0"/>
    <p:restoredTop sz="97312" autoAdjust="0"/>
  </p:normalViewPr>
  <p:slideViewPr>
    <p:cSldViewPr>
      <p:cViewPr varScale="1">
        <p:scale>
          <a:sx n="86" d="100"/>
          <a:sy n="86" d="100"/>
        </p:scale>
        <p:origin x="-1627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09D61-295C-4E7B-896D-258D8C62218F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5E933-03AE-4F32-8C5B-7DC0967AC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5E933-03AE-4F32-8C5B-7DC0967ACB7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D60C-4F28-4B3A-B514-0D39C0EEA5BD}" type="datetime1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Golam Moazzam, Dept. of CSE, JU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C0BBC-583C-42F1-99F0-A9970C625DE3}" type="datetime1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Md. Golam Moazzam, Dept. of CSE, JU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81A4-4C9D-4645-98E5-DC94BB779CF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JU Mon eps.ti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1000" y="228600"/>
            <a:ext cx="917067" cy="113525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133600" y="6858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Indexing and Hashing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3.tiff"/><Relationship Id="rId9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3.tiff"/><Relationship Id="rId9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Numerical Methods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1371600" y="1905000"/>
            <a:ext cx="6781800" cy="3276600"/>
          </a:xfrm>
          <a:prstGeom prst="rect">
            <a:avLst/>
          </a:prstGeom>
        </p:spPr>
        <p:txBody>
          <a:bodyPr/>
          <a:lstStyle/>
          <a:p>
            <a:pPr algn="ctr">
              <a:buNone/>
            </a:pPr>
            <a:r>
              <a:rPr lang="en-US" sz="166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ecture </a:t>
            </a:r>
            <a:r>
              <a:rPr lang="en-US" sz="19900" dirty="0" smtClean="0">
                <a:latin typeface="Times New Roman" pitchFamily="18" charset="0"/>
                <a:cs typeface="Times New Roman" pitchFamily="18" charset="0"/>
              </a:rPr>
              <a:t>06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6AC4-08FA-43B6-BC1F-4DD4E68448CC}" type="datetime1">
              <a:rPr lang="en-US" smtClean="0">
                <a:solidFill>
                  <a:srgbClr val="00B050"/>
                </a:solidFill>
              </a:rPr>
              <a:pPr/>
              <a:t>3/19/2020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1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Md. </a:t>
            </a:r>
            <a:r>
              <a:rPr lang="en-US" dirty="0" err="1" smtClean="0">
                <a:solidFill>
                  <a:srgbClr val="00B050"/>
                </a:solidFill>
              </a:rPr>
              <a:t>Golam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Moazzam</a:t>
            </a:r>
            <a:r>
              <a:rPr lang="en-US" dirty="0" smtClean="0">
                <a:solidFill>
                  <a:srgbClr val="00B050"/>
                </a:solidFill>
              </a:rPr>
              <a:t>, Dept. of CSE, JU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 descr="JU Mon eps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" y="137162"/>
            <a:ext cx="800213" cy="99059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Iterative Solution of Linear Equations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Obtain the solution of the following system using the Jacobi iteration method: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3x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+ 5x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15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+ 4x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8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Solution: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After 4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iteration, we have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The process can be continued till the values of x reach a desired level of accuracy.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6AC4-08FA-43B6-BC1F-4DD4E68448CC}" type="datetime1">
              <a:rPr lang="en-US" smtClean="0">
                <a:solidFill>
                  <a:srgbClr val="00B050"/>
                </a:solidFill>
              </a:rPr>
              <a:pPr/>
              <a:t>3/19/2020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10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Md. Golam Moazzam, Dept. of CSE, JU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7" name="Picture 6" descr="JU Mon eps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" y="137162"/>
            <a:ext cx="800213" cy="99059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200" y="1327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29200" y="20574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= (5 -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)/2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(15 - 3x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- 2x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)/5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(8 - 2x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)/4</a:t>
            </a:r>
            <a:endParaRPr 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187574" y="3765549"/>
          <a:ext cx="2607264" cy="577851"/>
        </p:xfrm>
        <a:graphic>
          <a:graphicData uri="http://schemas.openxmlformats.org/presentationml/2006/ole">
            <p:oleObj spid="_x0000_s22535" name="Equation" r:id="rId5" imgW="1790700" imgH="393700" progId="Equation.3">
              <p:embed/>
            </p:oleObj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187574" y="4375149"/>
          <a:ext cx="3360781" cy="577851"/>
        </p:xfrm>
        <a:graphic>
          <a:graphicData uri="http://schemas.openxmlformats.org/presentationml/2006/ole">
            <p:oleObj spid="_x0000_s22534" name="Equation" r:id="rId6" imgW="2311400" imgH="393700" progId="Equation.3">
              <p:embed/>
            </p:oleObj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187575" y="5060949"/>
          <a:ext cx="2685851" cy="577851"/>
        </p:xfrm>
        <a:graphic>
          <a:graphicData uri="http://schemas.openxmlformats.org/presentationml/2006/ole">
            <p:oleObj spid="_x0000_s22533" name="Equation" r:id="rId7" imgW="1841500" imgH="393700" progId="Equation.3">
              <p:embed/>
            </p:oleObj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Iterative Solution of Linear Equations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Gauss-Seidel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Method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Gause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seidel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metod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an improved version of Jacobi iteration method.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Jacobi method, we begin with the initial values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(0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, …. 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(0)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  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obtain next approximation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, …… 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computing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we used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not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which has just been computed. Since at this point, both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are available, we can use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which is better approximation for computing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Similarly, for computing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we can use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along with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….   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This idea can be extended to all subsequent computations. This approach is called the Gauss-Seidel method.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6AC4-08FA-43B6-BC1F-4DD4E68448CC}" type="datetime1">
              <a:rPr lang="en-US" smtClean="0">
                <a:solidFill>
                  <a:srgbClr val="00B050"/>
                </a:solidFill>
              </a:rPr>
              <a:pPr/>
              <a:t>3/19/2020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11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Md. Golam Moazzam, Dept. of CSE, JU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7" name="Picture 6" descr="JU Mon eps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" y="137162"/>
            <a:ext cx="800213" cy="99059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200" y="1327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Iterative Solution of Linear Equations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Gauss-Seidel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Method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6AC4-08FA-43B6-BC1F-4DD4E68448CC}" type="datetime1">
              <a:rPr lang="en-US" smtClean="0">
                <a:solidFill>
                  <a:srgbClr val="00B050"/>
                </a:solidFill>
              </a:rPr>
              <a:pPr/>
              <a:t>3/19/2020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12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Md. Golam Moazzam, Dept. of CSE, JU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7" name="Picture 6" descr="JU Mon eps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" y="137162"/>
            <a:ext cx="800213" cy="99059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200" y="1327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650" name="Group 2"/>
          <p:cNvGrpSpPr>
            <a:grpSpLocks noChangeAspect="1"/>
          </p:cNvGrpSpPr>
          <p:nvPr/>
        </p:nvGrpSpPr>
        <p:grpSpPr bwMode="auto">
          <a:xfrm>
            <a:off x="1676400" y="2133600"/>
            <a:ext cx="5181600" cy="2933700"/>
            <a:chOff x="1836" y="1440"/>
            <a:chExt cx="8160" cy="4620"/>
          </a:xfrm>
        </p:grpSpPr>
        <p:sp>
          <p:nvSpPr>
            <p:cNvPr id="27651" name="AutoShape 3"/>
            <p:cNvSpPr>
              <a:spLocks noChangeAspect="1" noChangeArrowheads="1"/>
            </p:cNvSpPr>
            <p:nvPr/>
          </p:nvSpPr>
          <p:spPr bwMode="auto">
            <a:xfrm>
              <a:off x="1836" y="1440"/>
              <a:ext cx="8160" cy="42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grpSp>
          <p:nvGrpSpPr>
            <p:cNvPr id="27652" name="Group 4"/>
            <p:cNvGrpSpPr>
              <a:grpSpLocks/>
            </p:cNvGrpSpPr>
            <p:nvPr/>
          </p:nvGrpSpPr>
          <p:grpSpPr bwMode="auto">
            <a:xfrm>
              <a:off x="3131" y="1584"/>
              <a:ext cx="6505" cy="3444"/>
              <a:chOff x="2699" y="1764"/>
              <a:chExt cx="6505" cy="3444"/>
            </a:xfrm>
          </p:grpSpPr>
          <p:sp>
            <p:nvSpPr>
              <p:cNvPr id="27653" name="Rectangle 5"/>
              <p:cNvSpPr>
                <a:spLocks noChangeArrowheads="1"/>
              </p:cNvSpPr>
              <p:nvPr/>
            </p:nvSpPr>
            <p:spPr bwMode="auto">
              <a:xfrm>
                <a:off x="2699" y="1764"/>
                <a:ext cx="561" cy="130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x</a:t>
                </a:r>
                <a:r>
                  <a:rPr kumimoji="0" lang="en-US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x</a:t>
                </a:r>
                <a:r>
                  <a:rPr kumimoji="0" lang="en-US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x</a:t>
                </a:r>
                <a:r>
                  <a:rPr kumimoji="0" lang="en-US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3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54" name="Rectangle 6"/>
              <p:cNvSpPr>
                <a:spLocks noChangeArrowheads="1"/>
              </p:cNvSpPr>
              <p:nvPr/>
            </p:nvSpPr>
            <p:spPr bwMode="auto">
              <a:xfrm>
                <a:off x="3155" y="1764"/>
                <a:ext cx="2808" cy="1332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=  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=  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=  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55" name="Rectangle 7"/>
              <p:cNvSpPr>
                <a:spLocks noChangeArrowheads="1"/>
              </p:cNvSpPr>
              <p:nvPr/>
            </p:nvSpPr>
            <p:spPr bwMode="auto">
              <a:xfrm>
                <a:off x="2807" y="3876"/>
                <a:ext cx="561" cy="130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x</a:t>
                </a:r>
                <a:r>
                  <a:rPr kumimoji="0" lang="en-US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x</a:t>
                </a:r>
                <a:r>
                  <a:rPr kumimoji="0" lang="en-US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x</a:t>
                </a:r>
                <a:r>
                  <a:rPr kumimoji="0" lang="en-US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3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56" name="Rectangle 8"/>
              <p:cNvSpPr>
                <a:spLocks noChangeArrowheads="1"/>
              </p:cNvSpPr>
              <p:nvPr/>
            </p:nvSpPr>
            <p:spPr bwMode="auto">
              <a:xfrm>
                <a:off x="3263" y="3876"/>
                <a:ext cx="2808" cy="1332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=  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=  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=  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57" name="Rectangle 9"/>
              <p:cNvSpPr>
                <a:spLocks noChangeArrowheads="1"/>
              </p:cNvSpPr>
              <p:nvPr/>
            </p:nvSpPr>
            <p:spPr bwMode="auto">
              <a:xfrm>
                <a:off x="7200" y="2160"/>
                <a:ext cx="1884" cy="4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Iteration 1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658" name="Rectangle 10"/>
              <p:cNvSpPr>
                <a:spLocks noChangeArrowheads="1"/>
              </p:cNvSpPr>
              <p:nvPr/>
            </p:nvSpPr>
            <p:spPr bwMode="auto">
              <a:xfrm>
                <a:off x="7380" y="4215"/>
                <a:ext cx="1824" cy="4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Iteration 2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7659" name="AutoShape 11"/>
              <p:cNvCxnSpPr>
                <a:cxnSpLocks noChangeShapeType="1"/>
                <a:stCxn id="27653" idx="2"/>
                <a:endCxn id="27656" idx="0"/>
              </p:cNvCxnSpPr>
              <p:nvPr/>
            </p:nvCxnSpPr>
            <p:spPr bwMode="auto">
              <a:xfrm rot="16200000" flipH="1">
                <a:off x="3422" y="2631"/>
                <a:ext cx="803" cy="1688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3900" y="5604"/>
              <a:ext cx="3336" cy="45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Jacobi method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69" name="Object 21"/>
          <p:cNvGraphicFramePr>
            <a:graphicFrameLocks noChangeAspect="1"/>
          </p:cNvGraphicFramePr>
          <p:nvPr/>
        </p:nvGraphicFramePr>
        <p:xfrm>
          <a:off x="3098800" y="2247900"/>
          <a:ext cx="1930400" cy="304800"/>
        </p:xfrm>
        <a:graphic>
          <a:graphicData uri="http://schemas.openxmlformats.org/presentationml/2006/ole">
            <p:oleObj spid="_x0000_s27669" name="Equation" r:id="rId5" imgW="1447800" imgH="228600" progId="Equation.3">
              <p:embed/>
            </p:oleObj>
          </a:graphicData>
        </a:graphic>
      </p:graphicFrame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71" name="Object 23"/>
          <p:cNvGraphicFramePr>
            <a:graphicFrameLocks noChangeAspect="1"/>
          </p:cNvGraphicFramePr>
          <p:nvPr/>
        </p:nvGraphicFramePr>
        <p:xfrm>
          <a:off x="3101975" y="2493452"/>
          <a:ext cx="1851025" cy="287848"/>
        </p:xfrm>
        <a:graphic>
          <a:graphicData uri="http://schemas.openxmlformats.org/presentationml/2006/ole">
            <p:oleObj spid="_x0000_s27671" name="Equation" r:id="rId6" imgW="1473200" imgH="228600" progId="Equation.3">
              <p:embed/>
            </p:oleObj>
          </a:graphicData>
        </a:graphic>
      </p:graphicFrame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73" name="Object 25"/>
          <p:cNvGraphicFramePr>
            <a:graphicFrameLocks noChangeAspect="1"/>
          </p:cNvGraphicFramePr>
          <p:nvPr/>
        </p:nvGraphicFramePr>
        <p:xfrm>
          <a:off x="3101268" y="2754666"/>
          <a:ext cx="1960033" cy="304800"/>
        </p:xfrm>
        <a:graphic>
          <a:graphicData uri="http://schemas.openxmlformats.org/presentationml/2006/ole">
            <p:oleObj spid="_x0000_s27673" name="Equation" r:id="rId7" imgW="1460500" imgH="228600" progId="Equation.3">
              <p:embed/>
            </p:oleObj>
          </a:graphicData>
        </a:graphic>
      </p:graphicFrame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75" name="Object 27"/>
          <p:cNvGraphicFramePr>
            <a:graphicFrameLocks noChangeAspect="1"/>
          </p:cNvGraphicFramePr>
          <p:nvPr/>
        </p:nvGraphicFramePr>
        <p:xfrm>
          <a:off x="3116556" y="3543300"/>
          <a:ext cx="1930400" cy="304800"/>
        </p:xfrm>
        <a:graphic>
          <a:graphicData uri="http://schemas.openxmlformats.org/presentationml/2006/ole">
            <p:oleObj spid="_x0000_s27675" name="Equation" r:id="rId8" imgW="1447800" imgH="228600" progId="Equation.3">
              <p:embed/>
            </p:oleObj>
          </a:graphicData>
        </a:graphic>
      </p:graphicFrame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77" name="Object 29"/>
          <p:cNvGraphicFramePr>
            <a:graphicFrameLocks noChangeAspect="1"/>
          </p:cNvGraphicFramePr>
          <p:nvPr/>
        </p:nvGraphicFramePr>
        <p:xfrm>
          <a:off x="3119731" y="3830344"/>
          <a:ext cx="1960033" cy="304800"/>
        </p:xfrm>
        <a:graphic>
          <a:graphicData uri="http://schemas.openxmlformats.org/presentationml/2006/ole">
            <p:oleObj spid="_x0000_s27677" name="Equation" r:id="rId9" imgW="1473200" imgH="228600" progId="Equation.3">
              <p:embed/>
            </p:oleObj>
          </a:graphicData>
        </a:graphic>
      </p:graphicFrame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79" name="Object 31"/>
          <p:cNvGraphicFramePr>
            <a:graphicFrameLocks noChangeAspect="1"/>
          </p:cNvGraphicFramePr>
          <p:nvPr/>
        </p:nvGraphicFramePr>
        <p:xfrm>
          <a:off x="3124200" y="4081802"/>
          <a:ext cx="1927225" cy="299698"/>
        </p:xfrm>
        <a:graphic>
          <a:graphicData uri="http://schemas.openxmlformats.org/presentationml/2006/ole">
            <p:oleObj spid="_x0000_s27679" name="Equation" r:id="rId10" imgW="14605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Iterative Solution of Linear Equations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Gauss-Seidel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Method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6AC4-08FA-43B6-BC1F-4DD4E68448CC}" type="datetime1">
              <a:rPr lang="en-US" smtClean="0">
                <a:solidFill>
                  <a:srgbClr val="00B050"/>
                </a:solidFill>
              </a:rPr>
              <a:pPr/>
              <a:t>3/19/2020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13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Md. Golam Moazzam, Dept. of CSE, JU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7" name="Picture 6" descr="JU Mon eps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" y="137162"/>
            <a:ext cx="800213" cy="99059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200" y="1327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1752" name="Group 8"/>
          <p:cNvGrpSpPr>
            <a:grpSpLocks noChangeAspect="1"/>
          </p:cNvGrpSpPr>
          <p:nvPr/>
        </p:nvGrpSpPr>
        <p:grpSpPr bwMode="auto">
          <a:xfrm>
            <a:off x="1752600" y="1752575"/>
            <a:ext cx="5181600" cy="4419331"/>
            <a:chOff x="1836" y="1332"/>
            <a:chExt cx="8160" cy="6959"/>
          </a:xfrm>
        </p:grpSpPr>
        <p:sp>
          <p:nvSpPr>
            <p:cNvPr id="31753" name="AutoShape 9"/>
            <p:cNvSpPr>
              <a:spLocks noChangeAspect="1" noChangeArrowheads="1"/>
            </p:cNvSpPr>
            <p:nvPr/>
          </p:nvSpPr>
          <p:spPr bwMode="auto">
            <a:xfrm>
              <a:off x="1836" y="1332"/>
              <a:ext cx="8160" cy="649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grpSp>
          <p:nvGrpSpPr>
            <p:cNvPr id="31754" name="Group 10"/>
            <p:cNvGrpSpPr>
              <a:grpSpLocks/>
            </p:cNvGrpSpPr>
            <p:nvPr/>
          </p:nvGrpSpPr>
          <p:grpSpPr bwMode="auto">
            <a:xfrm>
              <a:off x="2412" y="1572"/>
              <a:ext cx="7464" cy="6719"/>
              <a:chOff x="2412" y="1572"/>
              <a:chExt cx="7464" cy="6719"/>
            </a:xfrm>
          </p:grpSpPr>
          <p:sp>
            <p:nvSpPr>
              <p:cNvPr id="31755" name="Rectangle 11"/>
              <p:cNvSpPr>
                <a:spLocks noChangeArrowheads="1"/>
              </p:cNvSpPr>
              <p:nvPr/>
            </p:nvSpPr>
            <p:spPr bwMode="auto">
              <a:xfrm>
                <a:off x="3483" y="1728"/>
                <a:ext cx="2778" cy="4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=  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756" name="Rectangle 12"/>
              <p:cNvSpPr>
                <a:spLocks noChangeArrowheads="1"/>
              </p:cNvSpPr>
              <p:nvPr/>
            </p:nvSpPr>
            <p:spPr bwMode="auto">
              <a:xfrm>
                <a:off x="7860" y="2799"/>
                <a:ext cx="2016" cy="4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Iteration 1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757" name="Rectangle 13"/>
              <p:cNvSpPr>
                <a:spLocks noChangeArrowheads="1"/>
              </p:cNvSpPr>
              <p:nvPr/>
            </p:nvSpPr>
            <p:spPr bwMode="auto">
              <a:xfrm>
                <a:off x="7884" y="5811"/>
                <a:ext cx="1992" cy="44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Iteration 2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758" name="Rectangle 14"/>
              <p:cNvSpPr>
                <a:spLocks noChangeArrowheads="1"/>
              </p:cNvSpPr>
              <p:nvPr/>
            </p:nvSpPr>
            <p:spPr bwMode="auto">
              <a:xfrm>
                <a:off x="3396" y="7835"/>
                <a:ext cx="4644" cy="45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Gauss-Seidel method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759" name="Oval 15"/>
              <p:cNvSpPr>
                <a:spLocks noChangeArrowheads="1"/>
              </p:cNvSpPr>
              <p:nvPr/>
            </p:nvSpPr>
            <p:spPr bwMode="auto">
              <a:xfrm>
                <a:off x="2412" y="1572"/>
                <a:ext cx="864" cy="8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x</a:t>
                </a:r>
                <a:r>
                  <a:rPr kumimoji="0" lang="en-US" sz="16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760" name="Rectangle 16"/>
              <p:cNvSpPr>
                <a:spLocks noChangeArrowheads="1"/>
              </p:cNvSpPr>
              <p:nvPr/>
            </p:nvSpPr>
            <p:spPr bwMode="auto">
              <a:xfrm>
                <a:off x="3537" y="2682"/>
                <a:ext cx="2808" cy="45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=  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761" name="Oval 17"/>
              <p:cNvSpPr>
                <a:spLocks noChangeArrowheads="1"/>
              </p:cNvSpPr>
              <p:nvPr/>
            </p:nvSpPr>
            <p:spPr bwMode="auto">
              <a:xfrm>
                <a:off x="2464" y="2518"/>
                <a:ext cx="864" cy="8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x</a:t>
                </a:r>
                <a:r>
                  <a:rPr kumimoji="0" lang="en-US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762" name="Rectangle 18"/>
              <p:cNvSpPr>
                <a:spLocks noChangeArrowheads="1"/>
              </p:cNvSpPr>
              <p:nvPr/>
            </p:nvSpPr>
            <p:spPr bwMode="auto">
              <a:xfrm>
                <a:off x="3544" y="3612"/>
                <a:ext cx="2935" cy="4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=  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1763" name="AutoShape 19"/>
              <p:cNvCxnSpPr>
                <a:cxnSpLocks noChangeAspect="1" noChangeShapeType="1"/>
              </p:cNvCxnSpPr>
              <p:nvPr/>
            </p:nvCxnSpPr>
            <p:spPr bwMode="auto">
              <a:xfrm>
                <a:off x="3482" y="2151"/>
                <a:ext cx="1368" cy="64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1764" name="Oval 20"/>
              <p:cNvSpPr>
                <a:spLocks noChangeArrowheads="1"/>
              </p:cNvSpPr>
              <p:nvPr/>
            </p:nvSpPr>
            <p:spPr bwMode="auto">
              <a:xfrm>
                <a:off x="2504" y="3478"/>
                <a:ext cx="864" cy="8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x</a:t>
                </a:r>
                <a:r>
                  <a:rPr kumimoji="0" lang="en-US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3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1765" name="AutoShape 21"/>
              <p:cNvCxnSpPr>
                <a:cxnSpLocks noChangeShapeType="1"/>
              </p:cNvCxnSpPr>
              <p:nvPr/>
            </p:nvCxnSpPr>
            <p:spPr bwMode="auto">
              <a:xfrm>
                <a:off x="3396" y="2998"/>
                <a:ext cx="2785" cy="80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1767" name="Rectangle 23"/>
              <p:cNvSpPr>
                <a:spLocks noChangeArrowheads="1"/>
              </p:cNvSpPr>
              <p:nvPr/>
            </p:nvSpPr>
            <p:spPr bwMode="auto">
              <a:xfrm>
                <a:off x="3539" y="4949"/>
                <a:ext cx="2778" cy="4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=  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769" name="Rectangle 25"/>
              <p:cNvSpPr>
                <a:spLocks noChangeArrowheads="1"/>
              </p:cNvSpPr>
              <p:nvPr/>
            </p:nvSpPr>
            <p:spPr bwMode="auto">
              <a:xfrm>
                <a:off x="3621" y="5803"/>
                <a:ext cx="2808" cy="45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=  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3623" y="6825"/>
                <a:ext cx="2935" cy="48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=  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1772" name="AutoShape 28"/>
              <p:cNvCxnSpPr>
                <a:cxnSpLocks noChangeAspect="1" noChangeShapeType="1"/>
              </p:cNvCxnSpPr>
              <p:nvPr/>
            </p:nvCxnSpPr>
            <p:spPr bwMode="auto">
              <a:xfrm>
                <a:off x="3468" y="5314"/>
                <a:ext cx="1840" cy="57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774" name="AutoShape 30"/>
              <p:cNvCxnSpPr>
                <a:cxnSpLocks noChangeShapeType="1"/>
              </p:cNvCxnSpPr>
              <p:nvPr/>
            </p:nvCxnSpPr>
            <p:spPr bwMode="auto">
              <a:xfrm>
                <a:off x="3593" y="6257"/>
                <a:ext cx="2563" cy="7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775" name="AutoShape 31"/>
              <p:cNvCxnSpPr>
                <a:cxnSpLocks noChangeAspect="1" noChangeShapeType="1"/>
                <a:endCxn id="31771" idx="0"/>
              </p:cNvCxnSpPr>
              <p:nvPr/>
            </p:nvCxnSpPr>
            <p:spPr bwMode="auto">
              <a:xfrm>
                <a:off x="3394" y="5386"/>
                <a:ext cx="1696" cy="143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776" name="AutoShape 32"/>
              <p:cNvCxnSpPr>
                <a:cxnSpLocks noChangeShapeType="1"/>
              </p:cNvCxnSpPr>
              <p:nvPr/>
            </p:nvCxnSpPr>
            <p:spPr bwMode="auto">
              <a:xfrm>
                <a:off x="3396" y="4100"/>
                <a:ext cx="2520" cy="95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91" name="Oval 15"/>
              <p:cNvSpPr>
                <a:spLocks noChangeArrowheads="1"/>
              </p:cNvSpPr>
              <p:nvPr/>
            </p:nvSpPr>
            <p:spPr bwMode="auto">
              <a:xfrm>
                <a:off x="2532" y="4732"/>
                <a:ext cx="864" cy="8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x</a:t>
                </a:r>
                <a:r>
                  <a:rPr kumimoji="0" lang="en-US" sz="16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Oval 17"/>
              <p:cNvSpPr>
                <a:spLocks noChangeArrowheads="1"/>
              </p:cNvSpPr>
              <p:nvPr/>
            </p:nvSpPr>
            <p:spPr bwMode="auto">
              <a:xfrm>
                <a:off x="2584" y="5678"/>
                <a:ext cx="864" cy="8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x</a:t>
                </a:r>
                <a:r>
                  <a:rPr kumimoji="0" lang="en-US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Oval 20"/>
              <p:cNvSpPr>
                <a:spLocks noChangeArrowheads="1"/>
              </p:cNvSpPr>
              <p:nvPr/>
            </p:nvSpPr>
            <p:spPr bwMode="auto">
              <a:xfrm>
                <a:off x="2624" y="6638"/>
                <a:ext cx="864" cy="8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x</a:t>
                </a:r>
                <a:r>
                  <a:rPr kumimoji="0" lang="en-US" sz="1600" b="0" i="0" u="none" strike="noStrike" cap="none" normalizeH="0" baseline="-2500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3</a:t>
                </a: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77" name="Object 33"/>
          <p:cNvGraphicFramePr>
            <a:graphicFrameLocks noChangeAspect="1"/>
          </p:cNvGraphicFramePr>
          <p:nvPr/>
        </p:nvGraphicFramePr>
        <p:xfrm>
          <a:off x="3145658" y="2034468"/>
          <a:ext cx="1930400" cy="304800"/>
        </p:xfrm>
        <a:graphic>
          <a:graphicData uri="http://schemas.openxmlformats.org/presentationml/2006/ole">
            <p:oleObj spid="_x0000_s31777" name="Equation" r:id="rId5" imgW="1447800" imgH="228600" progId="Equation.3">
              <p:embed/>
            </p:oleObj>
          </a:graphicData>
        </a:graphic>
      </p:graphicFrame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79" name="Object 35"/>
          <p:cNvGraphicFramePr>
            <a:graphicFrameLocks noChangeAspect="1"/>
          </p:cNvGraphicFramePr>
          <p:nvPr/>
        </p:nvGraphicFramePr>
        <p:xfrm>
          <a:off x="3203811" y="2626312"/>
          <a:ext cx="1960033" cy="304800"/>
        </p:xfrm>
        <a:graphic>
          <a:graphicData uri="http://schemas.openxmlformats.org/presentationml/2006/ole">
            <p:oleObj spid="_x0000_s31779" name="Equation" r:id="rId6" imgW="1473200" imgH="228600" progId="Equation.3">
              <p:embed/>
            </p:oleObj>
          </a:graphicData>
        </a:graphic>
      </p:graphicFrame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81" name="Object 37"/>
          <p:cNvGraphicFramePr>
            <a:graphicFrameLocks noChangeAspect="1"/>
          </p:cNvGraphicFramePr>
          <p:nvPr/>
        </p:nvGraphicFramePr>
        <p:xfrm>
          <a:off x="3276600" y="3235912"/>
          <a:ext cx="1960033" cy="304800"/>
        </p:xfrm>
        <a:graphic>
          <a:graphicData uri="http://schemas.openxmlformats.org/presentationml/2006/ole">
            <p:oleObj spid="_x0000_s31781" name="Equation" r:id="rId7" imgW="1460500" imgH="228600" progId="Equation.3">
              <p:embed/>
            </p:oleObj>
          </a:graphicData>
        </a:graphic>
      </p:graphicFrame>
      <p:cxnSp>
        <p:nvCxnSpPr>
          <p:cNvPr id="84" name="Straight Arrow Connector 83"/>
          <p:cNvCxnSpPr>
            <a:stCxn id="31759" idx="5"/>
          </p:cNvCxnSpPr>
          <p:nvPr/>
        </p:nvCxnSpPr>
        <p:spPr>
          <a:xfrm rot="16200000" flipH="1">
            <a:off x="2784773" y="2175173"/>
            <a:ext cx="903306" cy="1299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Object 33"/>
          <p:cNvGraphicFramePr>
            <a:graphicFrameLocks noChangeAspect="1"/>
          </p:cNvGraphicFramePr>
          <p:nvPr/>
        </p:nvGraphicFramePr>
        <p:xfrm>
          <a:off x="3243025" y="4065234"/>
          <a:ext cx="1930400" cy="304800"/>
        </p:xfrm>
        <a:graphic>
          <a:graphicData uri="http://schemas.openxmlformats.org/presentationml/2006/ole">
            <p:oleObj spid="_x0000_s31786" name="Equation" r:id="rId8" imgW="1447800" imgH="228600" progId="Equation.3">
              <p:embed/>
            </p:oleObj>
          </a:graphicData>
        </a:graphic>
      </p:graphicFrame>
      <p:graphicFrame>
        <p:nvGraphicFramePr>
          <p:cNvPr id="122" name="Object 35"/>
          <p:cNvGraphicFramePr>
            <a:graphicFrameLocks noChangeAspect="1"/>
          </p:cNvGraphicFramePr>
          <p:nvPr/>
        </p:nvGraphicFramePr>
        <p:xfrm>
          <a:off x="3265666" y="4625268"/>
          <a:ext cx="1960033" cy="304800"/>
        </p:xfrm>
        <a:graphic>
          <a:graphicData uri="http://schemas.openxmlformats.org/presentationml/2006/ole">
            <p:oleObj spid="_x0000_s31787" name="Equation" r:id="rId9" imgW="1473200" imgH="228600" progId="Equation.3">
              <p:embed/>
            </p:oleObj>
          </a:graphicData>
        </a:graphic>
      </p:graphicFrame>
      <p:graphicFrame>
        <p:nvGraphicFramePr>
          <p:cNvPr id="123" name="Object 37"/>
          <p:cNvGraphicFramePr>
            <a:graphicFrameLocks noChangeAspect="1"/>
          </p:cNvGraphicFramePr>
          <p:nvPr/>
        </p:nvGraphicFramePr>
        <p:xfrm>
          <a:off x="3303234" y="5275556"/>
          <a:ext cx="1960033" cy="304800"/>
        </p:xfrm>
        <a:graphic>
          <a:graphicData uri="http://schemas.openxmlformats.org/presentationml/2006/ole">
            <p:oleObj spid="_x0000_s31788" name="Equation" r:id="rId10" imgW="14605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Iterative Solution of Linear Equations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Obtain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solution of the following system using Gauss-Seidel iteration method: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3x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+ 5x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15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+ 4x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8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Solution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Solve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equations for unknowns on the diagonal. That is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(5 -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)/2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(15 - 3x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- 2x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)/5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(8 - 2x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)/4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6AC4-08FA-43B6-BC1F-4DD4E68448CC}" type="datetime1">
              <a:rPr lang="en-US" smtClean="0">
                <a:solidFill>
                  <a:srgbClr val="00B050"/>
                </a:solidFill>
              </a:rPr>
              <a:pPr/>
              <a:t>3/19/2020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14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Md. Golam Moazzam, Dept. of CSE, JU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7" name="Picture 6" descr="JU Mon eps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" y="137162"/>
            <a:ext cx="800213" cy="99059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200" y="1327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Iterative Solution of Linear Equations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Obtain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solution of the following system using Gauss-Seidel iteration method: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3x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+ 5x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15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+ 4x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8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Solution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Assume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initial values of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to be zero (i.e.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0).</a:t>
            </a:r>
          </a:p>
          <a:p>
            <a:pPr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i="1" u="sng" dirty="0" smtClean="0">
                <a:latin typeface="Times New Roman" pitchFamily="18" charset="0"/>
                <a:cs typeface="Times New Roman" pitchFamily="18" charset="0"/>
              </a:rPr>
              <a:t>Iteration  </a:t>
            </a:r>
            <a:r>
              <a:rPr lang="en-US" sz="1800" i="1" u="sng" dirty="0" smtClean="0">
                <a:latin typeface="Times New Roman" pitchFamily="18" charset="0"/>
                <a:cs typeface="Times New Roman" pitchFamily="18" charset="0"/>
              </a:rPr>
              <a:t>1: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(5 - 0 - 0)/2  = 2.5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(15 – 3x2.5 – 2x0)/5 = 7.5/5 = 1.5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(8 – 2x2.5 – 1.5)/4 = 1.5/4 = 0.4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6AC4-08FA-43B6-BC1F-4DD4E68448CC}" type="datetime1">
              <a:rPr lang="en-US" smtClean="0">
                <a:solidFill>
                  <a:srgbClr val="00B050"/>
                </a:solidFill>
              </a:rPr>
              <a:pPr/>
              <a:t>3/19/2020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15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Md. Golam Moazzam, Dept. of CSE, JU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7" name="Picture 6" descr="JU Mon eps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" y="137162"/>
            <a:ext cx="800213" cy="99059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200" y="1327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Iterative Solution of Linear Equations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Obtain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solution of the following system using Gauss-Seidel iteration method: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3x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+ 5x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15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+ 4x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8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Solution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i="1" u="sng" dirty="0" smtClean="0">
                <a:latin typeface="Times New Roman" pitchFamily="18" charset="0"/>
                <a:cs typeface="Times New Roman" pitchFamily="18" charset="0"/>
              </a:rPr>
              <a:t>Iteration  2: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(5 – 1.5 – 0.4)/2  = 3.1/2 = 1.6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(15 – 3x1.6 – 2x0.4)/5 = 9.4/5 = 1.9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(8 – 2x1.6 – 1.9)/4 = 2.9/4 = 0.7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We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can continue this process until we get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1,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2 and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1.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6AC4-08FA-43B6-BC1F-4DD4E68448CC}" type="datetime1">
              <a:rPr lang="en-US" smtClean="0">
                <a:solidFill>
                  <a:srgbClr val="00B050"/>
                </a:solidFill>
              </a:rPr>
              <a:pPr/>
              <a:t>3/19/2020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16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Md. Golam Moazzam, Dept. of CSE, JU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7" name="Picture 6" descr="JU Mon eps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" y="137162"/>
            <a:ext cx="800213" cy="99059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200" y="1327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Iterative Solution of Linear Equations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Necessity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Direct methods pose some problems when the system grow larger or when most of the coefficients are zero. They require large number of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floating point operations.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Therefore, direct methods not only become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time consuming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but also severely affect the accuracy of the solution due to round-off errors.</a:t>
            </a:r>
          </a:p>
          <a:p>
            <a:pPr lvl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In such cases, iterative methods may apply.</a:t>
            </a:r>
          </a:p>
          <a:p>
            <a:pPr lv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Some iterative methods:</a:t>
            </a:r>
          </a:p>
          <a:p>
            <a:pPr lvl="2"/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Jacobi iteration method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Gauss-Seidel iteration method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Successive over relaxation method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6AC4-08FA-43B6-BC1F-4DD4E68448CC}" type="datetime1">
              <a:rPr lang="en-US" smtClean="0">
                <a:solidFill>
                  <a:srgbClr val="00B050"/>
                </a:solidFill>
              </a:rPr>
              <a:pPr/>
              <a:t>3/19/2020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2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Md. Golam Moazzam, Dept. of CSE, JU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7" name="Picture 6" descr="JU Mon eps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" y="137162"/>
            <a:ext cx="800213" cy="99059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Iterative Solution of Linear Equations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Jacobi Iteration Method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Jacobi method is one of the simple iterative methods.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Let us consider a system of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equations in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unknowns.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a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a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…… + a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b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a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a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…… + a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b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.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.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a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n1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a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n2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……. +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baseline="-25000" dirty="0" err="1" smtClean="0"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8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6AC4-08FA-43B6-BC1F-4DD4E68448CC}" type="datetime1">
              <a:rPr lang="en-US" smtClean="0">
                <a:solidFill>
                  <a:srgbClr val="00B050"/>
                </a:solidFill>
              </a:rPr>
              <a:pPr/>
              <a:t>3/19/2020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3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Md. Golam Moazzam, Dept. of CSE, JU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7" name="Picture 6" descr="JU Mon eps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" y="137162"/>
            <a:ext cx="800213" cy="99059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Iterative Solution of Linear Equations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Jacobi Iteration Method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We rewrite the original system as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.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.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6AC4-08FA-43B6-BC1F-4DD4E68448CC}" type="datetime1">
              <a:rPr lang="en-US" smtClean="0">
                <a:solidFill>
                  <a:srgbClr val="00B050"/>
                </a:solidFill>
              </a:rPr>
              <a:pPr/>
              <a:t>3/19/2020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4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Md. Golam Moazzam, Dept. of CSE, JU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7" name="Picture 6" descr="JU Mon eps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" y="137162"/>
            <a:ext cx="800213" cy="99059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463675" y="2514600"/>
          <a:ext cx="3757184" cy="708025"/>
        </p:xfrm>
        <a:graphic>
          <a:graphicData uri="http://schemas.openxmlformats.org/presentationml/2006/ole">
            <p:oleObj spid="_x0000_s2050" name="Equation" r:id="rId5" imgW="2311400" imgH="431800" progId="Equation.3">
              <p:embed/>
            </p:oleObj>
          </a:graphicData>
        </a:graphic>
      </p:graphicFrame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1463675" y="3244897"/>
          <a:ext cx="3870326" cy="717503"/>
        </p:xfrm>
        <a:graphic>
          <a:graphicData uri="http://schemas.openxmlformats.org/presentationml/2006/ole">
            <p:oleObj spid="_x0000_s2049" name="Equation" r:id="rId6" imgW="2349500" imgH="431800" progId="Equation.3">
              <p:embed/>
            </p:oleObj>
          </a:graphicData>
        </a:graphic>
      </p:graphicFrame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200" y="1327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524000" y="5181599"/>
          <a:ext cx="3999671" cy="685801"/>
        </p:xfrm>
        <a:graphic>
          <a:graphicData uri="http://schemas.openxmlformats.org/presentationml/2006/ole">
            <p:oleObj spid="_x0000_s2054" name="Equation" r:id="rId7" imgW="25400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Iterative Solution of Linear Equations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Jacobi Iteration Method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Now we can compute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by using initial guesses for these values. These new values are again used to compute the next set of x values. The process can continue till we obtain a desired level of accuracy in the x values.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Algorithm of Jacobi Iteration Method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6AC4-08FA-43B6-BC1F-4DD4E68448CC}" type="datetime1">
              <a:rPr lang="en-US" smtClean="0">
                <a:solidFill>
                  <a:srgbClr val="00B050"/>
                </a:solidFill>
              </a:rPr>
              <a:pPr/>
              <a:t>3/19/2020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5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Md. Golam Moazzam, Dept. of CSE, JU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7" name="Picture 6" descr="JU Mon eps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" y="137162"/>
            <a:ext cx="800213" cy="99059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200" y="1327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Iterative Solution of Linear Equations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Obtain the solution of the following system using the Jacobi iteration method: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3x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+ 5x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15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+ 4x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8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Solution: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Solve the equations for unknowns on the diagonal. That is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= (5 -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)/2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(15 - 3x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- 2x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)/5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(8 - 2x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)/4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6AC4-08FA-43B6-BC1F-4DD4E68448CC}" type="datetime1">
              <a:rPr lang="en-US" smtClean="0">
                <a:solidFill>
                  <a:srgbClr val="00B050"/>
                </a:solidFill>
              </a:rPr>
              <a:pPr/>
              <a:t>3/19/2020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6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Md. Golam Moazzam, Dept. of CSE, JU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7" name="Picture 6" descr="JU Mon eps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" y="137162"/>
            <a:ext cx="800213" cy="99059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200" y="1327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Iterative Solution of Linear Equations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Obtain the solution of the following system using the Jacobi iteration method: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3x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+ 5x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15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+ 4x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8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Solution: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Assume the initial values of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to be zero (i.e.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0).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After 1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iteration, we have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6AC4-08FA-43B6-BC1F-4DD4E68448CC}" type="datetime1">
              <a:rPr lang="en-US" smtClean="0">
                <a:solidFill>
                  <a:srgbClr val="00B050"/>
                </a:solidFill>
              </a:rPr>
              <a:pPr/>
              <a:t>3/19/2020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7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Md. Golam Moazzam, Dept. of CSE, JU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7" name="Picture 6" descr="JU Mon eps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" y="137162"/>
            <a:ext cx="800213" cy="99059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200" y="1327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29200" y="20574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= (5 -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)/2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(15 - 3x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- 2x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)/5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(8 - 2x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)/4</a:t>
            </a:r>
            <a:endParaRPr lang="en-US" dirty="0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324099" y="4038601"/>
          <a:ext cx="1107643" cy="501650"/>
        </p:xfrm>
        <a:graphic>
          <a:graphicData uri="http://schemas.openxmlformats.org/presentationml/2006/ole">
            <p:oleObj spid="_x0000_s14339" name="Equation" r:id="rId5" imgW="875920" imgH="393529" progId="Equation.3">
              <p:embed/>
            </p:oleObj>
          </a:graphicData>
        </a:graphic>
      </p:graphicFrame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362200" y="4605060"/>
          <a:ext cx="1028700" cy="500340"/>
        </p:xfrm>
        <a:graphic>
          <a:graphicData uri="http://schemas.openxmlformats.org/presentationml/2006/ole">
            <p:oleObj spid="_x0000_s14338" name="Equation" r:id="rId6" imgW="812447" imgH="393529" progId="Equation.3">
              <p:embed/>
            </p:oleObj>
          </a:graphicData>
        </a:graphic>
      </p:graphicFrame>
      <p:graphicFrame>
        <p:nvGraphicFramePr>
          <p:cNvPr id="14337" name="Object 1"/>
          <p:cNvGraphicFramePr>
            <a:graphicFrameLocks noChangeAspect="1"/>
          </p:cNvGraphicFramePr>
          <p:nvPr/>
        </p:nvGraphicFramePr>
        <p:xfrm>
          <a:off x="2334768" y="5181601"/>
          <a:ext cx="1170432" cy="609600"/>
        </p:xfrm>
        <a:graphic>
          <a:graphicData uri="http://schemas.openxmlformats.org/presentationml/2006/ole">
            <p:oleObj spid="_x0000_s14337" name="Equation" r:id="rId7" imgW="761669" imgH="393529" progId="Equation.3">
              <p:embed/>
            </p:oleObj>
          </a:graphicData>
        </a:graphic>
      </p:graphicFrame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Iterative Solution of Linear Equations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Obtain the solution of the following system using the Jacobi iteration method: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3x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+ 5x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15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+ 4x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8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Solution: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After 2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iteration, we have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6AC4-08FA-43B6-BC1F-4DD4E68448CC}" type="datetime1">
              <a:rPr lang="en-US" smtClean="0">
                <a:solidFill>
                  <a:srgbClr val="00B050"/>
                </a:solidFill>
              </a:rPr>
              <a:pPr/>
              <a:t>3/19/2020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8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Md. Golam Moazzam, Dept. of CSE, JU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7" name="Picture 6" descr="JU Mon eps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" y="137162"/>
            <a:ext cx="800213" cy="99059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200" y="1327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29200" y="20574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= (5 -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)/2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(15 - 3x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- 2x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)/5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(8 - 2x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)/4</a:t>
            </a:r>
            <a:endParaRPr 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422525" y="3765550"/>
          <a:ext cx="1521003" cy="501650"/>
        </p:xfrm>
        <a:graphic>
          <a:graphicData uri="http://schemas.openxmlformats.org/presentationml/2006/ole">
            <p:oleObj spid="_x0000_s18439" name="Equation" r:id="rId5" imgW="1205977" imgH="393529" progId="Equation.3">
              <p:embed/>
            </p:oleObj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2422525" y="4359275"/>
          <a:ext cx="2504821" cy="517525"/>
        </p:xfrm>
        <a:graphic>
          <a:graphicData uri="http://schemas.openxmlformats.org/presentationml/2006/ole">
            <p:oleObj spid="_x0000_s18438" name="Equation" r:id="rId6" imgW="1916868" imgH="393529" progId="Equation.3">
              <p:embed/>
            </p:oleObj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447544" y="4953000"/>
          <a:ext cx="2048256" cy="533400"/>
        </p:xfrm>
        <a:graphic>
          <a:graphicData uri="http://schemas.openxmlformats.org/presentationml/2006/ole">
            <p:oleObj spid="_x0000_s18437" name="Equation" r:id="rId7" imgW="1524000" imgH="393700" progId="Equation.3">
              <p:embed/>
            </p:oleObj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Iterative Solution of Linear Equations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533400" y="1371600"/>
            <a:ext cx="8229600" cy="4800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Obtain the solution of the following system using the Jacobi iteration method: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3x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+ 5x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15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2x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  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+ 4x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8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	Solution: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After 3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iteration, we have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6AC4-08FA-43B6-BC1F-4DD4E68448CC}" type="datetime1">
              <a:rPr lang="en-US" smtClean="0">
                <a:solidFill>
                  <a:srgbClr val="00B050"/>
                </a:solidFill>
              </a:rPr>
              <a:pPr/>
              <a:t>3/19/2020</a:t>
            </a:fld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81A4-4C9D-4645-98E5-DC94BB779CF3}" type="slidenum">
              <a:rPr lang="en-US" smtClean="0">
                <a:solidFill>
                  <a:srgbClr val="00B050"/>
                </a:solidFill>
              </a:rPr>
              <a:pPr/>
              <a:t>9</a:t>
            </a:fld>
            <a:endParaRPr lang="en-US">
              <a:solidFill>
                <a:srgbClr val="00B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B050"/>
                </a:solidFill>
              </a:rPr>
              <a:t>Md. Golam Moazzam, Dept. of CSE, JU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7" name="Picture 6" descr="JU Mon eps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" y="137162"/>
            <a:ext cx="800213" cy="99059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143000" y="1143000"/>
            <a:ext cx="70104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200" y="1327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29200" y="20574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= (5 -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)/2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(15 - 3x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- 2x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)/5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(8 - 2x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)/4</a:t>
            </a:r>
            <a:endParaRPr 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2492375" y="3810001"/>
          <a:ext cx="1898244" cy="501650"/>
        </p:xfrm>
        <a:graphic>
          <a:graphicData uri="http://schemas.openxmlformats.org/presentationml/2006/ole">
            <p:oleObj spid="_x0000_s20487" name="Equation" r:id="rId5" imgW="1497950" imgH="393529" progId="Equation.3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492375" y="4359275"/>
          <a:ext cx="2186026" cy="517525"/>
        </p:xfrm>
        <a:graphic>
          <a:graphicData uri="http://schemas.openxmlformats.org/presentationml/2006/ole">
            <p:oleObj spid="_x0000_s20486" name="Equation" r:id="rId6" imgW="1675673" imgH="393529" progId="Equation.3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492375" y="5029201"/>
          <a:ext cx="2385365" cy="533400"/>
        </p:xfrm>
        <a:graphic>
          <a:graphicData uri="http://schemas.openxmlformats.org/presentationml/2006/ole">
            <p:oleObj spid="_x0000_s20485" name="Equation" r:id="rId7" imgW="1777229" imgH="393529" progId="Equation.3">
              <p:embed/>
            </p:oleObj>
          </a:graphicData>
        </a:graphic>
      </p:graphicFrame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85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1250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636</Words>
  <Application>Microsoft Office PowerPoint</Application>
  <PresentationFormat>On-screen Show (4:3)</PresentationFormat>
  <Paragraphs>347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Equation</vt:lpstr>
      <vt:lpstr>Microsoft Equation 3.0</vt:lpstr>
      <vt:lpstr>Numerical Methods</vt:lpstr>
      <vt:lpstr>Iterative Solution of Linear Equations</vt:lpstr>
      <vt:lpstr>Iterative Solution of Linear Equations</vt:lpstr>
      <vt:lpstr>Iterative Solution of Linear Equations</vt:lpstr>
      <vt:lpstr>Iterative Solution of Linear Equations</vt:lpstr>
      <vt:lpstr>Iterative Solution of Linear Equations</vt:lpstr>
      <vt:lpstr>Iterative Solution of Linear Equations</vt:lpstr>
      <vt:lpstr>Iterative Solution of Linear Equations</vt:lpstr>
      <vt:lpstr>Iterative Solution of Linear Equations</vt:lpstr>
      <vt:lpstr>Iterative Solution of Linear Equations</vt:lpstr>
      <vt:lpstr>Iterative Solution of Linear Equations</vt:lpstr>
      <vt:lpstr>Iterative Solution of Linear Equations</vt:lpstr>
      <vt:lpstr>Iterative Solution of Linear Equations</vt:lpstr>
      <vt:lpstr>Iterative Solution of Linear Equations</vt:lpstr>
      <vt:lpstr>Iterative Solution of Linear Equations</vt:lpstr>
      <vt:lpstr>Iterative Solution of Linear Equations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Saila</cp:lastModifiedBy>
  <cp:revision>866</cp:revision>
  <dcterms:created xsi:type="dcterms:W3CDTF">2014-09-22T15:27:45Z</dcterms:created>
  <dcterms:modified xsi:type="dcterms:W3CDTF">2020-03-19T15:10:31Z</dcterms:modified>
</cp:coreProperties>
</file>