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8" roundtripDataSignature="AMtx7mhHy0qVYVz/nTZkZpQb2xlwJZf1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4CD066-4AD0-48D4-9432-DEA11560B2E2}">
  <a:tblStyle styleId="{684CD066-4AD0-48D4-9432-DEA11560B2E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" name="Google Shape;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6" name="Google Shape;63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0" name="Google Shape;69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0" name="Google Shape;74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1" name="Google Shape;79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1" name="Google Shape;84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9" name="Google Shape;88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7" name="Google Shape;93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7" name="Google Shape;98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6" name="Google Shape;104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4" name="Google Shape;110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9" name="Google Shape;116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2" name="Google Shape;123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JU Mon eps.tif" id="13" name="Google Shape;1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228600"/>
            <a:ext cx="917067" cy="113525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2"/>
          <p:cNvSpPr txBox="1"/>
          <p:nvPr/>
        </p:nvSpPr>
        <p:spPr>
          <a:xfrm>
            <a:off x="2133600" y="685800"/>
            <a:ext cx="5715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Indexing and Hashing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9.png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7.png"/><Relationship Id="rId5" Type="http://schemas.openxmlformats.org/officeDocument/2006/relationships/image" Target="../media/image43.png"/><Relationship Id="rId6" Type="http://schemas.openxmlformats.org/officeDocument/2006/relationships/image" Target="../media/image8.png"/><Relationship Id="rId7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1.png"/><Relationship Id="rId9" Type="http://schemas.openxmlformats.org/officeDocument/2006/relationships/image" Target="../media/image20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1.png"/><Relationship Id="rId10" Type="http://schemas.openxmlformats.org/officeDocument/2006/relationships/image" Target="../media/image22.png"/><Relationship Id="rId9" Type="http://schemas.openxmlformats.org/officeDocument/2006/relationships/image" Target="../media/image23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Relationship Id="rId7" Type="http://schemas.openxmlformats.org/officeDocument/2006/relationships/image" Target="../media/image9.png"/><Relationship Id="rId8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1.png"/><Relationship Id="rId10" Type="http://schemas.openxmlformats.org/officeDocument/2006/relationships/image" Target="../media/image29.png"/><Relationship Id="rId9" Type="http://schemas.openxmlformats.org/officeDocument/2006/relationships/image" Target="../media/image28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Relationship Id="rId7" Type="http://schemas.openxmlformats.org/officeDocument/2006/relationships/image" Target="../media/image9.png"/><Relationship Id="rId8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21.png"/><Relationship Id="rId10" Type="http://schemas.openxmlformats.org/officeDocument/2006/relationships/image" Target="../media/image26.png"/><Relationship Id="rId9" Type="http://schemas.openxmlformats.org/officeDocument/2006/relationships/image" Target="../media/image25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Relationship Id="rId7" Type="http://schemas.openxmlformats.org/officeDocument/2006/relationships/image" Target="../media/image9.png"/><Relationship Id="rId8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21.png"/><Relationship Id="rId10" Type="http://schemas.openxmlformats.org/officeDocument/2006/relationships/image" Target="../media/image32.png"/><Relationship Id="rId9" Type="http://schemas.openxmlformats.org/officeDocument/2006/relationships/image" Target="../media/image33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Relationship Id="rId7" Type="http://schemas.openxmlformats.org/officeDocument/2006/relationships/image" Target="../media/image9.png"/><Relationship Id="rId8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21.png"/><Relationship Id="rId10" Type="http://schemas.openxmlformats.org/officeDocument/2006/relationships/image" Target="../media/image31.png"/><Relationship Id="rId9" Type="http://schemas.openxmlformats.org/officeDocument/2006/relationships/image" Target="../media/image30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Relationship Id="rId7" Type="http://schemas.openxmlformats.org/officeDocument/2006/relationships/image" Target="../media/image9.png"/><Relationship Id="rId8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21.png"/><Relationship Id="rId9" Type="http://schemas.openxmlformats.org/officeDocument/2006/relationships/image" Target="../media/image34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Relationship Id="rId7" Type="http://schemas.openxmlformats.org/officeDocument/2006/relationships/image" Target="../media/image9.png"/><Relationship Id="rId8" Type="http://schemas.openxmlformats.org/officeDocument/2006/relationships/image" Target="../media/image4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21.png"/><Relationship Id="rId9" Type="http://schemas.openxmlformats.org/officeDocument/2006/relationships/image" Target="../media/image46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Relationship Id="rId7" Type="http://schemas.openxmlformats.org/officeDocument/2006/relationships/image" Target="../media/image9.png"/><Relationship Id="rId8" Type="http://schemas.openxmlformats.org/officeDocument/2006/relationships/image" Target="../media/image4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4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42.png"/><Relationship Id="rId6" Type="http://schemas.openxmlformats.org/officeDocument/2006/relationships/image" Target="../media/image3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5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47.png"/><Relationship Id="rId5" Type="http://schemas.openxmlformats.org/officeDocument/2006/relationships/image" Target="../media/image44.png"/><Relationship Id="rId6" Type="http://schemas.openxmlformats.org/officeDocument/2006/relationships/image" Target="../media/image41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35.png"/><Relationship Id="rId6" Type="http://schemas.openxmlformats.org/officeDocument/2006/relationships/image" Target="../media/image4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51.png"/><Relationship Id="rId6" Type="http://schemas.openxmlformats.org/officeDocument/2006/relationships/image" Target="../media/image53.png"/><Relationship Id="rId7" Type="http://schemas.openxmlformats.org/officeDocument/2006/relationships/image" Target="../media/image55.png"/><Relationship Id="rId8" Type="http://schemas.openxmlformats.org/officeDocument/2006/relationships/image" Target="../media/image5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5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Methods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1"/>
          <p:cNvSpPr txBox="1"/>
          <p:nvPr>
            <p:ph idx="1" type="body"/>
          </p:nvPr>
        </p:nvSpPr>
        <p:spPr>
          <a:xfrm>
            <a:off x="1371600" y="1905000"/>
            <a:ext cx="67818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00"/>
              <a:buFont typeface="Arial"/>
              <a:buNone/>
            </a:pPr>
            <a:r>
              <a:rPr b="0" i="0" lang="en-US" sz="16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7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ecture </a:t>
            </a:r>
            <a:r>
              <a:rPr b="0" i="0" lang="en-US" sz="19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07</a:t>
            </a:r>
            <a:endParaRPr b="0" i="0" sz="7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26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3/23/2020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27" name="Google Shape;27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28" name="Google Shape;28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29" name="Google Shape;2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1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 Fitting: Interpolation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10"/>
          <p:cNvSpPr txBox="1"/>
          <p:nvPr>
            <p:ph idx="1" type="body"/>
          </p:nvPr>
        </p:nvSpPr>
        <p:spPr>
          <a:xfrm>
            <a:off x="533400" y="13716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Lagrange Interpolation Polynomial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and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are the three interpolating points, then we have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190" name="Google Shape;19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3/23/2020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91" name="Google Shape;19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192" name="Google Shape;19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193" name="Google Shape;19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10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0"/>
          <p:cNvSpPr/>
          <p:nvPr/>
        </p:nvSpPr>
        <p:spPr>
          <a:xfrm>
            <a:off x="0" y="8921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0"/>
          <p:cNvSpPr/>
          <p:nvPr/>
        </p:nvSpPr>
        <p:spPr>
          <a:xfrm>
            <a:off x="457200" y="1289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0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0"/>
          <p:cNvSpPr/>
          <p:nvPr/>
        </p:nvSpPr>
        <p:spPr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0"/>
          <p:cNvSpPr/>
          <p:nvPr/>
        </p:nvSpPr>
        <p:spPr>
          <a:xfrm>
            <a:off x="0" y="1600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0710" y="2590799"/>
            <a:ext cx="3185090" cy="9906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0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600" y="3810000"/>
            <a:ext cx="3128214" cy="99060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0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71600" y="5105400"/>
            <a:ext cx="3161392" cy="99060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0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 Fitting: Interpolation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1"/>
          <p:cNvSpPr txBox="1"/>
          <p:nvPr>
            <p:ph idx="1" type="body"/>
          </p:nvPr>
        </p:nvSpPr>
        <p:spPr>
          <a:xfrm>
            <a:off x="533400" y="13716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Lagrange Interpolation Polynomial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Substituting  b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b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Eq. (1), we get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Eq. (2) may be represented as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Where</a:t>
            </a:r>
            <a:endParaRPr/>
          </a:p>
        </p:txBody>
      </p:sp>
      <p:sp>
        <p:nvSpPr>
          <p:cNvPr id="221" name="Google Shape;22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3/23/2020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222" name="Google Shape;22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223" name="Google Shape;22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224" name="Google Shape;22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11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" name="Google Shape;226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1"/>
          <p:cNvSpPr/>
          <p:nvPr/>
        </p:nvSpPr>
        <p:spPr>
          <a:xfrm>
            <a:off x="0" y="8921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1"/>
          <p:cNvSpPr/>
          <p:nvPr/>
        </p:nvSpPr>
        <p:spPr>
          <a:xfrm>
            <a:off x="457200" y="1289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1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1"/>
          <p:cNvSpPr/>
          <p:nvPr/>
        </p:nvSpPr>
        <p:spPr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1"/>
          <p:cNvSpPr/>
          <p:nvPr/>
        </p:nvSpPr>
        <p:spPr>
          <a:xfrm>
            <a:off x="0" y="1600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1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1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1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4900" y="2562225"/>
            <a:ext cx="674370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7800" y="3787952"/>
            <a:ext cx="3521075" cy="403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17725" y="4224115"/>
            <a:ext cx="1158875" cy="72888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1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1"/>
          <p:cNvSpPr/>
          <p:nvPr/>
        </p:nvSpPr>
        <p:spPr>
          <a:xfrm>
            <a:off x="0" y="11271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95450" y="5334000"/>
            <a:ext cx="188595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 Fitting: Interpolation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12"/>
          <p:cNvSpPr txBox="1"/>
          <p:nvPr>
            <p:ph idx="1" type="body"/>
          </p:nvPr>
        </p:nvSpPr>
        <p:spPr>
          <a:xfrm>
            <a:off x="533400" y="13716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Lagrange Interpolation Polynomial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 general, for n+1 points we have n-th degree polynomial as	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--------------------------------- (3)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Eq. (3) is called the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Lagrange interpolation polynomial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 polynomials 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are known as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Lagrange basis polynomials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258" name="Google Shape;25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3/23/2020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259" name="Google Shape;25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260" name="Google Shape;260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261" name="Google Shape;26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Google Shape;262;p12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3" name="Google Shape;263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2"/>
          <p:cNvSpPr/>
          <p:nvPr/>
        </p:nvSpPr>
        <p:spPr>
          <a:xfrm>
            <a:off x="0" y="8921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2"/>
          <p:cNvSpPr/>
          <p:nvPr/>
        </p:nvSpPr>
        <p:spPr>
          <a:xfrm>
            <a:off x="457200" y="1289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2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2"/>
          <p:cNvSpPr/>
          <p:nvPr/>
        </p:nvSpPr>
        <p:spPr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2"/>
          <p:cNvSpPr/>
          <p:nvPr/>
        </p:nvSpPr>
        <p:spPr>
          <a:xfrm>
            <a:off x="0" y="1600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2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2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2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2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2"/>
          <p:cNvSpPr/>
          <p:nvPr/>
        </p:nvSpPr>
        <p:spPr>
          <a:xfrm>
            <a:off x="0" y="11271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2775" y="2588237"/>
            <a:ext cx="1851025" cy="688364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90700" y="3810000"/>
            <a:ext cx="20955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 Fitting: Interpolation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13"/>
          <p:cNvSpPr txBox="1"/>
          <p:nvPr>
            <p:ph idx="1" type="body"/>
          </p:nvPr>
        </p:nvSpPr>
        <p:spPr>
          <a:xfrm>
            <a:off x="533400" y="13716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the Lagrange interpolation polynomial to fit the following data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using the polynomial to estimate value of 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Solution: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Lagrange basis polynomials are: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Therefore,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3/23/2020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296" name="Google Shape;29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297" name="Google Shape;29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298" name="Google Shape;29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13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0" name="Google Shape;300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3"/>
          <p:cNvSpPr/>
          <p:nvPr/>
        </p:nvSpPr>
        <p:spPr>
          <a:xfrm>
            <a:off x="0" y="8921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3"/>
          <p:cNvSpPr/>
          <p:nvPr/>
        </p:nvSpPr>
        <p:spPr>
          <a:xfrm>
            <a:off x="457200" y="1289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3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3"/>
          <p:cNvSpPr/>
          <p:nvPr/>
        </p:nvSpPr>
        <p:spPr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3"/>
          <p:cNvSpPr/>
          <p:nvPr/>
        </p:nvSpPr>
        <p:spPr>
          <a:xfrm>
            <a:off x="0" y="1600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3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3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3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3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3"/>
          <p:cNvSpPr/>
          <p:nvPr/>
        </p:nvSpPr>
        <p:spPr>
          <a:xfrm>
            <a:off x="0" y="11271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3" name="Google Shape;323;p13"/>
          <p:cNvGraphicFramePr/>
          <p:nvPr/>
        </p:nvGraphicFramePr>
        <p:xfrm>
          <a:off x="21336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{684CD066-4AD0-48D4-9432-DEA11560B2E2}</a:tableStyleId>
              </a:tblPr>
              <a:tblGrid>
                <a:gridCol w="840850"/>
                <a:gridCol w="840850"/>
                <a:gridCol w="901850"/>
                <a:gridCol w="855125"/>
                <a:gridCol w="82852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1.7183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6.3891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19.0855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24" name="Google Shape;32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0980" y="2218678"/>
            <a:ext cx="228600" cy="300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57425" y="2543962"/>
            <a:ext cx="561975" cy="261384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7" name="Google Shape;327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67400" y="3020699"/>
            <a:ext cx="381000" cy="332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00138" y="4114800"/>
            <a:ext cx="370522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14850" y="3321050"/>
            <a:ext cx="1143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19200" y="5410200"/>
            <a:ext cx="368617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4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 Fitting: Interpolation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14"/>
          <p:cNvSpPr txBox="1"/>
          <p:nvPr>
            <p:ph idx="1" type="body"/>
          </p:nvPr>
        </p:nvSpPr>
        <p:spPr>
          <a:xfrm>
            <a:off x="533400" y="13716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the Lagrange interpolation polynomial to fit the following data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using the polynomial to estimate value of 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Solution: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3/23/2020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341" name="Google Shape;341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342" name="Google Shape;34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343" name="Google Shape;34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" name="Google Shape;344;p14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5" name="Google Shape;345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4"/>
          <p:cNvSpPr/>
          <p:nvPr/>
        </p:nvSpPr>
        <p:spPr>
          <a:xfrm>
            <a:off x="0" y="8921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4"/>
          <p:cNvSpPr/>
          <p:nvPr/>
        </p:nvSpPr>
        <p:spPr>
          <a:xfrm>
            <a:off x="457200" y="1289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4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4"/>
          <p:cNvSpPr/>
          <p:nvPr/>
        </p:nvSpPr>
        <p:spPr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4"/>
          <p:cNvSpPr/>
          <p:nvPr/>
        </p:nvSpPr>
        <p:spPr>
          <a:xfrm>
            <a:off x="0" y="1600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4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4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4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4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4"/>
          <p:cNvSpPr/>
          <p:nvPr/>
        </p:nvSpPr>
        <p:spPr>
          <a:xfrm>
            <a:off x="0" y="11271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8" name="Google Shape;368;p14"/>
          <p:cNvGraphicFramePr/>
          <p:nvPr/>
        </p:nvGraphicFramePr>
        <p:xfrm>
          <a:off x="21336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{684CD066-4AD0-48D4-9432-DEA11560B2E2}</a:tableStyleId>
              </a:tblPr>
              <a:tblGrid>
                <a:gridCol w="840850"/>
                <a:gridCol w="840850"/>
                <a:gridCol w="901850"/>
                <a:gridCol w="855125"/>
                <a:gridCol w="82852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1.7183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6.3891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19.0855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69" name="Google Shape;36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0980" y="2218678"/>
            <a:ext cx="228600" cy="300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57425" y="2543962"/>
            <a:ext cx="561975" cy="261384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67400" y="3020699"/>
            <a:ext cx="381000" cy="332102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4" name="Google Shape;374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14850" y="3321050"/>
            <a:ext cx="1143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6" name="Google Shape;376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81138" y="3743325"/>
            <a:ext cx="3408362" cy="66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81138" y="4581525"/>
            <a:ext cx="3471862" cy="66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65275" y="5353050"/>
            <a:ext cx="3449638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5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 Fitting: Interpolation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15"/>
          <p:cNvSpPr txBox="1"/>
          <p:nvPr>
            <p:ph idx="1" type="body"/>
          </p:nvPr>
        </p:nvSpPr>
        <p:spPr>
          <a:xfrm>
            <a:off x="533400" y="13716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the Lagrange interpolation polynomial to fit the following data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using the polynomial to estimate value of 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Solution: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3/23/2020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387" name="Google Shape;38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388" name="Google Shape;38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389" name="Google Shape;38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0" name="Google Shape;390;p15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1" name="Google Shape;391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5"/>
          <p:cNvSpPr/>
          <p:nvPr/>
        </p:nvSpPr>
        <p:spPr>
          <a:xfrm>
            <a:off x="0" y="8921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5"/>
          <p:cNvSpPr/>
          <p:nvPr/>
        </p:nvSpPr>
        <p:spPr>
          <a:xfrm>
            <a:off x="457200" y="1289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5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5"/>
          <p:cNvSpPr/>
          <p:nvPr/>
        </p:nvSpPr>
        <p:spPr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5"/>
          <p:cNvSpPr/>
          <p:nvPr/>
        </p:nvSpPr>
        <p:spPr>
          <a:xfrm>
            <a:off x="0" y="1600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5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5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5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5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5"/>
          <p:cNvSpPr/>
          <p:nvPr/>
        </p:nvSpPr>
        <p:spPr>
          <a:xfrm>
            <a:off x="0" y="11271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14" name="Google Shape;414;p15"/>
          <p:cNvGraphicFramePr/>
          <p:nvPr/>
        </p:nvGraphicFramePr>
        <p:xfrm>
          <a:off x="21336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{684CD066-4AD0-48D4-9432-DEA11560B2E2}</a:tableStyleId>
              </a:tblPr>
              <a:tblGrid>
                <a:gridCol w="840850"/>
                <a:gridCol w="840850"/>
                <a:gridCol w="901850"/>
                <a:gridCol w="855125"/>
                <a:gridCol w="82852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1.7183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6.3891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19.0855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15" name="Google Shape;41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0980" y="2218678"/>
            <a:ext cx="228600" cy="300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57425" y="2543962"/>
            <a:ext cx="561975" cy="261384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8" name="Google Shape;418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67400" y="3020699"/>
            <a:ext cx="381000" cy="332102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0" name="Google Shape;420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14850" y="3321050"/>
            <a:ext cx="1143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2" name="Google Shape;422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19200" y="3810000"/>
            <a:ext cx="368617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19200" y="4639322"/>
            <a:ext cx="2819400" cy="618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905000" y="5393909"/>
            <a:ext cx="1889125" cy="549691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1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15"/>
          <p:cNvSpPr/>
          <p:nvPr/>
        </p:nvSpPr>
        <p:spPr>
          <a:xfrm>
            <a:off x="0" y="838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6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 Fitting: Interpolation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16"/>
          <p:cNvSpPr txBox="1"/>
          <p:nvPr>
            <p:ph idx="1" type="body"/>
          </p:nvPr>
        </p:nvSpPr>
        <p:spPr>
          <a:xfrm>
            <a:off x="533400" y="13716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the Lagrange interpolation polynomial to fit the following data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using the polynomial to estimate value of 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Solution: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4" name="Google Shape;43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3/23/2020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35" name="Google Shape;435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436" name="Google Shape;43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437" name="Google Shape;43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8" name="Google Shape;438;p16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9" name="Google Shape;439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6"/>
          <p:cNvSpPr/>
          <p:nvPr/>
        </p:nvSpPr>
        <p:spPr>
          <a:xfrm>
            <a:off x="0" y="8921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6"/>
          <p:cNvSpPr/>
          <p:nvPr/>
        </p:nvSpPr>
        <p:spPr>
          <a:xfrm>
            <a:off x="457200" y="1289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6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6"/>
          <p:cNvSpPr/>
          <p:nvPr/>
        </p:nvSpPr>
        <p:spPr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6"/>
          <p:cNvSpPr/>
          <p:nvPr/>
        </p:nvSpPr>
        <p:spPr>
          <a:xfrm>
            <a:off x="0" y="1600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16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16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16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1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16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6"/>
          <p:cNvSpPr/>
          <p:nvPr/>
        </p:nvSpPr>
        <p:spPr>
          <a:xfrm>
            <a:off x="0" y="11271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1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62" name="Google Shape;462;p16"/>
          <p:cNvGraphicFramePr/>
          <p:nvPr/>
        </p:nvGraphicFramePr>
        <p:xfrm>
          <a:off x="21336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{684CD066-4AD0-48D4-9432-DEA11560B2E2}</a:tableStyleId>
              </a:tblPr>
              <a:tblGrid>
                <a:gridCol w="840850"/>
                <a:gridCol w="840850"/>
                <a:gridCol w="901850"/>
                <a:gridCol w="855125"/>
                <a:gridCol w="82852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1.7183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6.3891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19.0855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63" name="Google Shape;46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0980" y="2218678"/>
            <a:ext cx="228600" cy="300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57425" y="2543962"/>
            <a:ext cx="561975" cy="261384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6" name="Google Shape;466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67400" y="3020699"/>
            <a:ext cx="381000" cy="332102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8" name="Google Shape;468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14850" y="3321050"/>
            <a:ext cx="1143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1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16"/>
          <p:cNvSpPr/>
          <p:nvPr/>
        </p:nvSpPr>
        <p:spPr>
          <a:xfrm>
            <a:off x="0" y="838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19200" y="3743325"/>
            <a:ext cx="3408362" cy="66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19200" y="4525963"/>
            <a:ext cx="2894013" cy="646112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5" name="Google Shape;475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828800" y="5326486"/>
            <a:ext cx="1943100" cy="617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7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 Fitting: Interpolation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2" name="Google Shape;482;p17"/>
          <p:cNvSpPr txBox="1"/>
          <p:nvPr>
            <p:ph idx="1" type="body"/>
          </p:nvPr>
        </p:nvSpPr>
        <p:spPr>
          <a:xfrm>
            <a:off x="533400" y="13716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the Lagrange interpolation polynomial to fit the following data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using the polynomial to estimate value of 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Solution: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3" name="Google Shape;483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3/23/2020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84" name="Google Shape;48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485" name="Google Shape;48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486" name="Google Shape;4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7" name="Google Shape;487;p17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8" name="Google Shape;488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1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17"/>
          <p:cNvSpPr/>
          <p:nvPr/>
        </p:nvSpPr>
        <p:spPr>
          <a:xfrm>
            <a:off x="0" y="8921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7"/>
          <p:cNvSpPr/>
          <p:nvPr/>
        </p:nvSpPr>
        <p:spPr>
          <a:xfrm>
            <a:off x="457200" y="1289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17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7"/>
          <p:cNvSpPr/>
          <p:nvPr/>
        </p:nvSpPr>
        <p:spPr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7"/>
          <p:cNvSpPr/>
          <p:nvPr/>
        </p:nvSpPr>
        <p:spPr>
          <a:xfrm>
            <a:off x="0" y="1600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17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17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17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1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17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7"/>
          <p:cNvSpPr/>
          <p:nvPr/>
        </p:nvSpPr>
        <p:spPr>
          <a:xfrm>
            <a:off x="0" y="11271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1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11" name="Google Shape;511;p17"/>
          <p:cNvGraphicFramePr/>
          <p:nvPr/>
        </p:nvGraphicFramePr>
        <p:xfrm>
          <a:off x="21336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{684CD066-4AD0-48D4-9432-DEA11560B2E2}</a:tableStyleId>
              </a:tblPr>
              <a:tblGrid>
                <a:gridCol w="840850"/>
                <a:gridCol w="840850"/>
                <a:gridCol w="901850"/>
                <a:gridCol w="855125"/>
                <a:gridCol w="82852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1.7183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6.3891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19.0855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12" name="Google Shape;51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0980" y="2218678"/>
            <a:ext cx="228600" cy="300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57425" y="2543962"/>
            <a:ext cx="561975" cy="261384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5" name="Google Shape;51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67400" y="3020699"/>
            <a:ext cx="381000" cy="332102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7" name="Google Shape;517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14850" y="3321050"/>
            <a:ext cx="1143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1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17"/>
          <p:cNvSpPr/>
          <p:nvPr/>
        </p:nvSpPr>
        <p:spPr>
          <a:xfrm>
            <a:off x="0" y="838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2" name="Google Shape;522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71600" y="3733800"/>
            <a:ext cx="3471862" cy="665163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4" name="Google Shape;524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71600" y="4525963"/>
            <a:ext cx="2871787" cy="646112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6" name="Google Shape;526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905000" y="5257800"/>
            <a:ext cx="237364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8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 Fitting: Interpolation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3" name="Google Shape;533;p18"/>
          <p:cNvSpPr txBox="1"/>
          <p:nvPr>
            <p:ph idx="1" type="body"/>
          </p:nvPr>
        </p:nvSpPr>
        <p:spPr>
          <a:xfrm>
            <a:off x="533400" y="13716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the Lagrange interpolation polynomial to fit the following data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using the polynomial to estimate value of 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Solution: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4" name="Google Shape;53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3/23/2020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535" name="Google Shape;535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536" name="Google Shape;53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537" name="Google Shape;53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8" name="Google Shape;538;p18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9" name="Google Shape;539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1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18"/>
          <p:cNvSpPr/>
          <p:nvPr/>
        </p:nvSpPr>
        <p:spPr>
          <a:xfrm>
            <a:off x="0" y="8921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18"/>
          <p:cNvSpPr/>
          <p:nvPr/>
        </p:nvSpPr>
        <p:spPr>
          <a:xfrm>
            <a:off x="457200" y="1289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18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8"/>
          <p:cNvSpPr/>
          <p:nvPr/>
        </p:nvSpPr>
        <p:spPr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8"/>
          <p:cNvSpPr/>
          <p:nvPr/>
        </p:nvSpPr>
        <p:spPr>
          <a:xfrm>
            <a:off x="0" y="1600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18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18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18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1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18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8"/>
          <p:cNvSpPr/>
          <p:nvPr/>
        </p:nvSpPr>
        <p:spPr>
          <a:xfrm>
            <a:off x="0" y="11271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1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62" name="Google Shape;562;p18"/>
          <p:cNvGraphicFramePr/>
          <p:nvPr/>
        </p:nvGraphicFramePr>
        <p:xfrm>
          <a:off x="21336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{684CD066-4AD0-48D4-9432-DEA11560B2E2}</a:tableStyleId>
              </a:tblPr>
              <a:tblGrid>
                <a:gridCol w="840850"/>
                <a:gridCol w="840850"/>
                <a:gridCol w="901850"/>
                <a:gridCol w="855125"/>
                <a:gridCol w="82852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1.7183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6.3891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19.0855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63" name="Google Shape;56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0980" y="2218678"/>
            <a:ext cx="228600" cy="300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57425" y="2543962"/>
            <a:ext cx="561975" cy="261384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6" name="Google Shape;566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67400" y="3020699"/>
            <a:ext cx="381000" cy="332102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8" name="Google Shape;568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14850" y="3321050"/>
            <a:ext cx="1143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1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18"/>
          <p:cNvSpPr/>
          <p:nvPr/>
        </p:nvSpPr>
        <p:spPr>
          <a:xfrm>
            <a:off x="0" y="838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5" name="Google Shape;575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27162" y="3733800"/>
            <a:ext cx="3449638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7" name="Google Shape;577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47800" y="4524375"/>
            <a:ext cx="2871788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9" name="Google Shape;579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981200" y="5257800"/>
            <a:ext cx="2362200" cy="657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9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 Fitting: Interpolation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6" name="Google Shape;586;p19"/>
          <p:cNvSpPr txBox="1"/>
          <p:nvPr>
            <p:ph idx="1" type="body"/>
          </p:nvPr>
        </p:nvSpPr>
        <p:spPr>
          <a:xfrm>
            <a:off x="533400" y="13716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the Lagrange interpolation polynomial to fit the following data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using the polynomial to estimate value of 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Solution: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interpolation polynomial is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7" name="Google Shape;58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3/23/2020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588" name="Google Shape;588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589" name="Google Shape;58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590" name="Google Shape;59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1" name="Google Shape;591;p19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2" name="Google Shape;592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1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19"/>
          <p:cNvSpPr/>
          <p:nvPr/>
        </p:nvSpPr>
        <p:spPr>
          <a:xfrm>
            <a:off x="0" y="8921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19"/>
          <p:cNvSpPr/>
          <p:nvPr/>
        </p:nvSpPr>
        <p:spPr>
          <a:xfrm>
            <a:off x="457200" y="1289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1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19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19"/>
          <p:cNvSpPr/>
          <p:nvPr/>
        </p:nvSpPr>
        <p:spPr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19"/>
          <p:cNvSpPr/>
          <p:nvPr/>
        </p:nvSpPr>
        <p:spPr>
          <a:xfrm>
            <a:off x="0" y="1600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19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19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19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1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19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9"/>
          <p:cNvSpPr/>
          <p:nvPr/>
        </p:nvSpPr>
        <p:spPr>
          <a:xfrm>
            <a:off x="0" y="11271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1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15" name="Google Shape;615;p19"/>
          <p:cNvGraphicFramePr/>
          <p:nvPr/>
        </p:nvGraphicFramePr>
        <p:xfrm>
          <a:off x="21336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{684CD066-4AD0-48D4-9432-DEA11560B2E2}</a:tableStyleId>
              </a:tblPr>
              <a:tblGrid>
                <a:gridCol w="840850"/>
                <a:gridCol w="840850"/>
                <a:gridCol w="901850"/>
                <a:gridCol w="855125"/>
                <a:gridCol w="82852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1.7183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6.3891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19.0855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616" name="Google Shape;61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0980" y="2218678"/>
            <a:ext cx="228600" cy="300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57425" y="2543962"/>
            <a:ext cx="561975" cy="261384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9" name="Google Shape;619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67400" y="3020699"/>
            <a:ext cx="381000" cy="332102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1" name="Google Shape;621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14850" y="3321050"/>
            <a:ext cx="1143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1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19"/>
          <p:cNvSpPr/>
          <p:nvPr/>
        </p:nvSpPr>
        <p:spPr>
          <a:xfrm>
            <a:off x="0" y="838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1" name="Google Shape;631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95400" y="4114800"/>
            <a:ext cx="426773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3" name="Google Shape;633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826916" y="4621212"/>
            <a:ext cx="5869284" cy="1322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 Fitting: Interpolation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Google Shape;37;p2"/>
          <p:cNvSpPr txBox="1"/>
          <p:nvPr>
            <p:ph idx="1" type="body"/>
          </p:nvPr>
        </p:nvSpPr>
        <p:spPr>
          <a:xfrm>
            <a:off x="533400" y="13716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 Fitting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Scientists and engineers are often faced with the task of estimating the value of dependent variable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an intermediate value of the independent variable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given a table of discrete data points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0, 1, 2, . . . . . 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This task can be accomplished by constructing a function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that will pass through the given set of points and then evaluating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for the specified value of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 process of constructing of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to fit a table of data points is called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 fitting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table of data may belong to one of the two categories:</a:t>
            </a:r>
            <a:endParaRPr/>
          </a:p>
          <a:p>
            <a:pPr indent="-2286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values of well-defined functions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Examples of such tables are logarithmic tables, trigonometric tables, interest tables, etc.</a:t>
            </a:r>
            <a:endParaRPr/>
          </a:p>
          <a:p>
            <a:pPr indent="-2286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tabulated from measurements made during an experiment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Values of the dependent variable are recorded at various values of the independent variable. Example- the relationship between voltage applied and speed of a fan.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" name="Google Shape;3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3/23/2020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39" name="Google Shape;39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40" name="Google Shape;40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41" name="Google Shape;4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Google Shape;42;p2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0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 Fitting: Interpolation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0" name="Google Shape;640;p20"/>
          <p:cNvSpPr txBox="1"/>
          <p:nvPr>
            <p:ph idx="1" type="body"/>
          </p:nvPr>
        </p:nvSpPr>
        <p:spPr>
          <a:xfrm>
            <a:off x="533400" y="13716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the Lagrange interpolation polynomial to fit the following data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using the polynomial to estimate value of 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Solution: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interpolation polynomial is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That is,   e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1.5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 = 3.3674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Therefore,   e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1.5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3.3674 + 1 = 4.3674</a:t>
            </a:r>
            <a:endParaRPr/>
          </a:p>
        </p:txBody>
      </p:sp>
      <p:sp>
        <p:nvSpPr>
          <p:cNvPr id="641" name="Google Shape;64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3/23/2020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642" name="Google Shape;642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643" name="Google Shape;64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644" name="Google Shape;64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5" name="Google Shape;645;p20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6" name="Google Shape;646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2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20"/>
          <p:cNvSpPr/>
          <p:nvPr/>
        </p:nvSpPr>
        <p:spPr>
          <a:xfrm>
            <a:off x="0" y="8921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20"/>
          <p:cNvSpPr/>
          <p:nvPr/>
        </p:nvSpPr>
        <p:spPr>
          <a:xfrm>
            <a:off x="457200" y="1289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2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20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20"/>
          <p:cNvSpPr/>
          <p:nvPr/>
        </p:nvSpPr>
        <p:spPr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20"/>
          <p:cNvSpPr/>
          <p:nvPr/>
        </p:nvSpPr>
        <p:spPr>
          <a:xfrm>
            <a:off x="0" y="1600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20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20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20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2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20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20"/>
          <p:cNvSpPr/>
          <p:nvPr/>
        </p:nvSpPr>
        <p:spPr>
          <a:xfrm>
            <a:off x="0" y="11271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2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69" name="Google Shape;669;p20"/>
          <p:cNvGraphicFramePr/>
          <p:nvPr/>
        </p:nvGraphicFramePr>
        <p:xfrm>
          <a:off x="21336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{684CD066-4AD0-48D4-9432-DEA11560B2E2}</a:tableStyleId>
              </a:tblPr>
              <a:tblGrid>
                <a:gridCol w="840850"/>
                <a:gridCol w="840850"/>
                <a:gridCol w="901850"/>
                <a:gridCol w="855125"/>
                <a:gridCol w="82852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1.7183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6.3891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19.0855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670" name="Google Shape;67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0980" y="2218678"/>
            <a:ext cx="228600" cy="300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57425" y="2543962"/>
            <a:ext cx="561975" cy="261384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3" name="Google Shape;673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67400" y="3020699"/>
            <a:ext cx="381000" cy="332102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5" name="Google Shape;675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14850" y="3321050"/>
            <a:ext cx="1143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2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20"/>
          <p:cNvSpPr/>
          <p:nvPr/>
        </p:nvSpPr>
        <p:spPr>
          <a:xfrm>
            <a:off x="0" y="838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6" name="Google Shape;686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71600" y="4056063"/>
            <a:ext cx="3773963" cy="36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46187" y="4454525"/>
            <a:ext cx="4849813" cy="72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1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 Fitting: Interpolation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4" name="Google Shape;694;p21"/>
          <p:cNvSpPr txBox="1"/>
          <p:nvPr>
            <p:ph idx="1" type="body"/>
          </p:nvPr>
        </p:nvSpPr>
        <p:spPr>
          <a:xfrm>
            <a:off x="533400" y="13716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table below gives square roots for integers: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Find the square root of 2.5 using the second order Lagrange interpolation 	       polynomial.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Solution: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Let us consider the following three points: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		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3		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4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=1.4142	f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1.7321	f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Second order Polynomial: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695" name="Google Shape;69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3/23/2020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696" name="Google Shape;696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697" name="Google Shape;697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698" name="Google Shape;69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9" name="Google Shape;699;p21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0" name="Google Shape;700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2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1"/>
          <p:cNvSpPr/>
          <p:nvPr/>
        </p:nvSpPr>
        <p:spPr>
          <a:xfrm>
            <a:off x="0" y="8921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21"/>
          <p:cNvSpPr/>
          <p:nvPr/>
        </p:nvSpPr>
        <p:spPr>
          <a:xfrm>
            <a:off x="457200" y="1289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21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1"/>
          <p:cNvSpPr/>
          <p:nvPr/>
        </p:nvSpPr>
        <p:spPr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1"/>
          <p:cNvSpPr/>
          <p:nvPr/>
        </p:nvSpPr>
        <p:spPr>
          <a:xfrm>
            <a:off x="0" y="1600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21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21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21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2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21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21"/>
          <p:cNvSpPr/>
          <p:nvPr/>
        </p:nvSpPr>
        <p:spPr>
          <a:xfrm>
            <a:off x="0" y="11271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2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5" name="Google Shape;72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4850" y="3321050"/>
            <a:ext cx="1143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2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21"/>
          <p:cNvSpPr/>
          <p:nvPr/>
        </p:nvSpPr>
        <p:spPr>
          <a:xfrm>
            <a:off x="0" y="838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36" name="Google Shape;736;p21"/>
          <p:cNvGraphicFramePr/>
          <p:nvPr/>
        </p:nvGraphicFramePr>
        <p:xfrm>
          <a:off x="2133600" y="1889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{684CD066-4AD0-48D4-9432-DEA11560B2E2}</a:tableStyleId>
              </a:tblPr>
              <a:tblGrid>
                <a:gridCol w="663025"/>
                <a:gridCol w="700625"/>
                <a:gridCol w="831350"/>
                <a:gridCol w="712575"/>
                <a:gridCol w="711725"/>
                <a:gridCol w="6527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i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1.4142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1.7321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2.2361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737" name="Google Shape;73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0" y="5381625"/>
            <a:ext cx="5481637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2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 Fitting: Interpolation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4" name="Google Shape;744;p22"/>
          <p:cNvSpPr txBox="1"/>
          <p:nvPr>
            <p:ph idx="1" type="body"/>
          </p:nvPr>
        </p:nvSpPr>
        <p:spPr>
          <a:xfrm>
            <a:off x="533400" y="13716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table below gives square roots for integers: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Find the square root of 2.5 using the second order Lagrange interpolation 	       polynomial.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Solution: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 x = 2.5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745" name="Google Shape;74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3/23/2020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746" name="Google Shape;74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747" name="Google Shape;747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748" name="Google Shape;7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9" name="Google Shape;749;p22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0" name="Google Shape;750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2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22"/>
          <p:cNvSpPr/>
          <p:nvPr/>
        </p:nvSpPr>
        <p:spPr>
          <a:xfrm>
            <a:off x="0" y="8921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22"/>
          <p:cNvSpPr/>
          <p:nvPr/>
        </p:nvSpPr>
        <p:spPr>
          <a:xfrm>
            <a:off x="457200" y="1289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2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22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22"/>
          <p:cNvSpPr/>
          <p:nvPr/>
        </p:nvSpPr>
        <p:spPr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22"/>
          <p:cNvSpPr/>
          <p:nvPr/>
        </p:nvSpPr>
        <p:spPr>
          <a:xfrm>
            <a:off x="0" y="1600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22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22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22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2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22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22"/>
          <p:cNvSpPr/>
          <p:nvPr/>
        </p:nvSpPr>
        <p:spPr>
          <a:xfrm>
            <a:off x="0" y="11271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2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5" name="Google Shape;77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4850" y="3321050"/>
            <a:ext cx="1143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2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22"/>
          <p:cNvSpPr/>
          <p:nvPr/>
        </p:nvSpPr>
        <p:spPr>
          <a:xfrm>
            <a:off x="0" y="838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86" name="Google Shape;786;p22"/>
          <p:cNvGraphicFramePr/>
          <p:nvPr/>
        </p:nvGraphicFramePr>
        <p:xfrm>
          <a:off x="2133600" y="1889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{684CD066-4AD0-48D4-9432-DEA11560B2E2}</a:tableStyleId>
              </a:tblPr>
              <a:tblGrid>
                <a:gridCol w="663025"/>
                <a:gridCol w="700625"/>
                <a:gridCol w="831350"/>
                <a:gridCol w="712575"/>
                <a:gridCol w="711725"/>
                <a:gridCol w="6527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i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1.4142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1.7321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2.2361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787" name="Google Shape;78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2050" y="4046538"/>
            <a:ext cx="5594350" cy="5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3000" y="4713288"/>
            <a:ext cx="5594350" cy="1458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23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 Fitting: Interpolation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5" name="Google Shape;795;p23"/>
          <p:cNvSpPr txBox="1"/>
          <p:nvPr>
            <p:ph idx="1" type="body"/>
          </p:nvPr>
        </p:nvSpPr>
        <p:spPr>
          <a:xfrm>
            <a:off x="533400" y="13716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table below gives square roots for integers: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Find the square root of 2.5 using the second order Lagrange interpolation 	       polynomial.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Solution: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correct answer is 1.5811. The error is 0.0017 which is much less than the error obtained using a linear model.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6" name="Google Shape;79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3/23/2020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797" name="Google Shape;79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798" name="Google Shape;79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799" name="Google Shape;79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0" name="Google Shape;800;p23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1" name="Google Shape;801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2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23"/>
          <p:cNvSpPr/>
          <p:nvPr/>
        </p:nvSpPr>
        <p:spPr>
          <a:xfrm>
            <a:off x="0" y="8921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23"/>
          <p:cNvSpPr/>
          <p:nvPr/>
        </p:nvSpPr>
        <p:spPr>
          <a:xfrm>
            <a:off x="457200" y="1289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2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23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23"/>
          <p:cNvSpPr/>
          <p:nvPr/>
        </p:nvSpPr>
        <p:spPr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23"/>
          <p:cNvSpPr/>
          <p:nvPr/>
        </p:nvSpPr>
        <p:spPr>
          <a:xfrm>
            <a:off x="0" y="1600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23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23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23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2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23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23"/>
          <p:cNvSpPr/>
          <p:nvPr/>
        </p:nvSpPr>
        <p:spPr>
          <a:xfrm>
            <a:off x="0" y="11271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2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6" name="Google Shape;82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4850" y="3321050"/>
            <a:ext cx="1143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2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23"/>
          <p:cNvSpPr/>
          <p:nvPr/>
        </p:nvSpPr>
        <p:spPr>
          <a:xfrm>
            <a:off x="0" y="838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37" name="Google Shape;837;p23"/>
          <p:cNvGraphicFramePr/>
          <p:nvPr/>
        </p:nvGraphicFramePr>
        <p:xfrm>
          <a:off x="2133600" y="1889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{684CD066-4AD0-48D4-9432-DEA11560B2E2}</a:tableStyleId>
              </a:tblPr>
              <a:tblGrid>
                <a:gridCol w="663025"/>
                <a:gridCol w="700625"/>
                <a:gridCol w="831350"/>
                <a:gridCol w="712575"/>
                <a:gridCol w="711725"/>
                <a:gridCol w="6527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i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1.4142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1.7321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2.2361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38" name="Google Shape;83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6150" y="3810000"/>
            <a:ext cx="2382838" cy="357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24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 Fitting: Interpolation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5" name="Google Shape;845;p24"/>
          <p:cNvSpPr txBox="1"/>
          <p:nvPr>
            <p:ph idx="1" type="body"/>
          </p:nvPr>
        </p:nvSpPr>
        <p:spPr>
          <a:xfrm>
            <a:off x="533400" y="13716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Lagrange Interpolation Polynomial: Limitations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requires 2(n+1) multiplications/divisions and 2n+1 additions and subtractions.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we want to add one more data point, we have to compute the polynomial from the beginning. It does not use the polynomial already computed.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6" name="Google Shape;846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3/23/2020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847" name="Google Shape;847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848" name="Google Shape;84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849" name="Google Shape;8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0" name="Google Shape;850;p24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1" name="Google Shape;851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2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24"/>
          <p:cNvSpPr/>
          <p:nvPr/>
        </p:nvSpPr>
        <p:spPr>
          <a:xfrm>
            <a:off x="0" y="8921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24"/>
          <p:cNvSpPr/>
          <p:nvPr/>
        </p:nvSpPr>
        <p:spPr>
          <a:xfrm>
            <a:off x="457200" y="1289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2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24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24"/>
          <p:cNvSpPr/>
          <p:nvPr/>
        </p:nvSpPr>
        <p:spPr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24"/>
          <p:cNvSpPr/>
          <p:nvPr/>
        </p:nvSpPr>
        <p:spPr>
          <a:xfrm>
            <a:off x="0" y="1600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24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24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24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2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24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24"/>
          <p:cNvSpPr/>
          <p:nvPr/>
        </p:nvSpPr>
        <p:spPr>
          <a:xfrm>
            <a:off x="0" y="11271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2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6" name="Google Shape;87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4850" y="3321050"/>
            <a:ext cx="1143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2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24"/>
          <p:cNvSpPr/>
          <p:nvPr/>
        </p:nvSpPr>
        <p:spPr>
          <a:xfrm>
            <a:off x="0" y="838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25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 Fitting: Interpolation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3" name="Google Shape;893;p25"/>
          <p:cNvSpPr txBox="1"/>
          <p:nvPr>
            <p:ph idx="1" type="body"/>
          </p:nvPr>
        </p:nvSpPr>
        <p:spPr>
          <a:xfrm>
            <a:off x="533400" y="13716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NEWTON INTERPOLATION POLYNOMIAL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Let us consider another form of polynomial known as Newton form. The Newton form of polynomial is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+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+ ……. +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…..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  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…… (1)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where the interpolation points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……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act as centres.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To construct the interpolation polynomial, we need to determine the coefficients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……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Let us assume that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………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are the interpolating points. That is,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0, 1, 2, ……..,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4" name="Google Shape;894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3/23/2020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895" name="Google Shape;895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896" name="Google Shape;89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897" name="Google Shape;89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8" name="Google Shape;898;p25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9" name="Google Shape;899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2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25"/>
          <p:cNvSpPr/>
          <p:nvPr/>
        </p:nvSpPr>
        <p:spPr>
          <a:xfrm>
            <a:off x="0" y="8921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25"/>
          <p:cNvSpPr/>
          <p:nvPr/>
        </p:nvSpPr>
        <p:spPr>
          <a:xfrm>
            <a:off x="457200" y="1289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2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25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25"/>
          <p:cNvSpPr/>
          <p:nvPr/>
        </p:nvSpPr>
        <p:spPr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25"/>
          <p:cNvSpPr/>
          <p:nvPr/>
        </p:nvSpPr>
        <p:spPr>
          <a:xfrm>
            <a:off x="0" y="1600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25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25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25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2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25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25"/>
          <p:cNvSpPr/>
          <p:nvPr/>
        </p:nvSpPr>
        <p:spPr>
          <a:xfrm>
            <a:off x="0" y="11271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2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4" name="Google Shape;92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4850" y="3321050"/>
            <a:ext cx="1143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2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25"/>
          <p:cNvSpPr/>
          <p:nvPr/>
        </p:nvSpPr>
        <p:spPr>
          <a:xfrm>
            <a:off x="0" y="838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26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 Fitting: Interpolation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1" name="Google Shape;941;p26"/>
          <p:cNvSpPr txBox="1"/>
          <p:nvPr>
            <p:ph idx="1" type="body"/>
          </p:nvPr>
        </p:nvSpPr>
        <p:spPr>
          <a:xfrm>
            <a:off x="533400" y="13716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NEWTON INTERPOLATION POLYNOMIAL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Now, at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we have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Similarly, at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Substituting for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we get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Similarly, at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+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1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2" name="Google Shape;942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3/23/2020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943" name="Google Shape;94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944" name="Google Shape;944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945" name="Google Shape;94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6" name="Google Shape;946;p26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7" name="Google Shape;947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2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26"/>
          <p:cNvSpPr/>
          <p:nvPr/>
        </p:nvSpPr>
        <p:spPr>
          <a:xfrm>
            <a:off x="0" y="8921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26"/>
          <p:cNvSpPr/>
          <p:nvPr/>
        </p:nvSpPr>
        <p:spPr>
          <a:xfrm>
            <a:off x="457200" y="1289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2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p26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26"/>
          <p:cNvSpPr/>
          <p:nvPr/>
        </p:nvSpPr>
        <p:spPr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26"/>
          <p:cNvSpPr/>
          <p:nvPr/>
        </p:nvSpPr>
        <p:spPr>
          <a:xfrm>
            <a:off x="0" y="1600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26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26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26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2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26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26"/>
          <p:cNvSpPr/>
          <p:nvPr/>
        </p:nvSpPr>
        <p:spPr>
          <a:xfrm>
            <a:off x="0" y="11271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2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2" name="Google Shape;97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4850" y="3321050"/>
            <a:ext cx="1143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73" name="Google Shape;973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2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26"/>
          <p:cNvSpPr/>
          <p:nvPr/>
        </p:nvSpPr>
        <p:spPr>
          <a:xfrm>
            <a:off x="0" y="838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4" name="Google Shape;984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2888" y="4047478"/>
            <a:ext cx="1067912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27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 Fitting: Interpolation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1" name="Google Shape;991;p27"/>
          <p:cNvSpPr txBox="1"/>
          <p:nvPr>
            <p:ph idx="1" type="body"/>
          </p:nvPr>
        </p:nvSpPr>
        <p:spPr>
          <a:xfrm>
            <a:off x="533400" y="13716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NEWTON INTERPOLATION POLYNOMIAL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Substituting for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rearranging the terms, we get,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Let us define a notation,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2" name="Google Shape;992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3/23/2020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993" name="Google Shape;99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994" name="Google Shape;994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995" name="Google Shape;99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6" name="Google Shape;996;p27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7" name="Google Shape;997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2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27"/>
          <p:cNvSpPr/>
          <p:nvPr/>
        </p:nvSpPr>
        <p:spPr>
          <a:xfrm>
            <a:off x="0" y="8921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27"/>
          <p:cNvSpPr/>
          <p:nvPr/>
        </p:nvSpPr>
        <p:spPr>
          <a:xfrm>
            <a:off x="457200" y="1289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2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27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27"/>
          <p:cNvSpPr/>
          <p:nvPr/>
        </p:nvSpPr>
        <p:spPr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27"/>
          <p:cNvSpPr/>
          <p:nvPr/>
        </p:nvSpPr>
        <p:spPr>
          <a:xfrm>
            <a:off x="0" y="1600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Google Shape;1008;p27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Google Shape;1010;p27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Google Shape;1011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p27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Google Shape;1013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4" name="Google Shape;1014;p2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Google Shape;1015;p27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27"/>
          <p:cNvSpPr/>
          <p:nvPr/>
        </p:nvSpPr>
        <p:spPr>
          <a:xfrm>
            <a:off x="0" y="11271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8" name="Google Shape;1018;p2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Google Shape;1019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Google Shape;1020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" name="Google Shape;1021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2" name="Google Shape;102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4850" y="3321050"/>
            <a:ext cx="1143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Google Shape;1023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2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Google Shape;1025;p27"/>
          <p:cNvSpPr/>
          <p:nvPr/>
        </p:nvSpPr>
        <p:spPr>
          <a:xfrm>
            <a:off x="0" y="838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5" name="Google Shape;103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89125" y="2133600"/>
            <a:ext cx="1920875" cy="896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6" name="Google Shape;1036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7" name="Google Shape;1037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05000" y="3581400"/>
            <a:ext cx="884767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Google Shape;1038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05000" y="3989034"/>
            <a:ext cx="12700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9" name="Google Shape;1039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05000" y="4343400"/>
            <a:ext cx="1656655" cy="51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0" name="Google Shape;1040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905000" y="4863107"/>
            <a:ext cx="1752600" cy="1537693"/>
          </a:xfrm>
          <a:prstGeom prst="rect">
            <a:avLst/>
          </a:prstGeom>
          <a:noFill/>
          <a:ln>
            <a:noFill/>
          </a:ln>
        </p:spPr>
      </p:pic>
      <p:sp>
        <p:nvSpPr>
          <p:cNvPr id="1041" name="Google Shape;1041;p2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1042;p27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27"/>
          <p:cNvSpPr/>
          <p:nvPr/>
        </p:nvSpPr>
        <p:spPr>
          <a:xfrm>
            <a:off x="0" y="11207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28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 Fitting: Interpolation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0" name="Google Shape;1050;p28"/>
          <p:cNvSpPr txBox="1"/>
          <p:nvPr>
            <p:ph idx="1" type="body"/>
          </p:nvPr>
        </p:nvSpPr>
        <p:spPr>
          <a:xfrm>
            <a:off x="533400" y="13716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NEWTON INTERPOLATION POLYNOMIAL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Thus,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Here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represents the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divided difference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divided difference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so on.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Substituting for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coefficients in equation (1), we get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]+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+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  + …….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  +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…..,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…..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This can be written more compactly as,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				----------------- (2)      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Equation (2) is called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Newton’s divided difference interpolation polynomial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1" name="Google Shape;1051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3/23/2020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052" name="Google Shape;1052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1053" name="Google Shape;1053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1054" name="Google Shape;105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5" name="Google Shape;1055;p28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6" name="Google Shape;1056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2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28"/>
          <p:cNvSpPr/>
          <p:nvPr/>
        </p:nvSpPr>
        <p:spPr>
          <a:xfrm>
            <a:off x="0" y="8921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28"/>
          <p:cNvSpPr/>
          <p:nvPr/>
        </p:nvSpPr>
        <p:spPr>
          <a:xfrm>
            <a:off x="457200" y="1289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2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28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28"/>
          <p:cNvSpPr/>
          <p:nvPr/>
        </p:nvSpPr>
        <p:spPr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28"/>
          <p:cNvSpPr/>
          <p:nvPr/>
        </p:nvSpPr>
        <p:spPr>
          <a:xfrm>
            <a:off x="0" y="1600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28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28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28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2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28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28"/>
          <p:cNvSpPr/>
          <p:nvPr/>
        </p:nvSpPr>
        <p:spPr>
          <a:xfrm>
            <a:off x="0" y="11271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2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1" name="Google Shape;108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4850" y="3321050"/>
            <a:ext cx="1143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2" name="Google Shape;1082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2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p28"/>
          <p:cNvSpPr/>
          <p:nvPr/>
        </p:nvSpPr>
        <p:spPr>
          <a:xfrm>
            <a:off x="0" y="838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1086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1094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2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p28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28"/>
          <p:cNvSpPr/>
          <p:nvPr/>
        </p:nvSpPr>
        <p:spPr>
          <a:xfrm>
            <a:off x="0" y="11207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9" name="Google Shape;1099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9400" y="2021888"/>
            <a:ext cx="17272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Google Shape;1100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1" name="Google Shape;1101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4000" y="5225990"/>
            <a:ext cx="322178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29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 Fitting: Interpolation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8" name="Google Shape;1108;p29"/>
          <p:cNvSpPr txBox="1"/>
          <p:nvPr>
            <p:ph idx="1" type="body"/>
          </p:nvPr>
        </p:nvSpPr>
        <p:spPr>
          <a:xfrm>
            <a:off x="533400" y="13716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below is a table of data for log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Estimate log 2.5 using second order Newton interpolation polynomial.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Solution: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Second order polynomials require only three data points. Here we use the first the points.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9" name="Google Shape;1109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3/23/2020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110" name="Google Shape;1110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1111" name="Google Shape;1111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1112" name="Google Shape;111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3" name="Google Shape;1113;p29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4" name="Google Shape;1114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1116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p2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8" name="Google Shape;1118;p29"/>
          <p:cNvSpPr/>
          <p:nvPr/>
        </p:nvSpPr>
        <p:spPr>
          <a:xfrm>
            <a:off x="0" y="8921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29"/>
          <p:cNvSpPr/>
          <p:nvPr/>
        </p:nvSpPr>
        <p:spPr>
          <a:xfrm>
            <a:off x="457200" y="1289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2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Google Shape;1121;p29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29"/>
          <p:cNvSpPr/>
          <p:nvPr/>
        </p:nvSpPr>
        <p:spPr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29"/>
          <p:cNvSpPr/>
          <p:nvPr/>
        </p:nvSpPr>
        <p:spPr>
          <a:xfrm>
            <a:off x="0" y="1600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5" name="Google Shape;1125;p29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6" name="Google Shape;1126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1127;p29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1128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Google Shape;1129;p29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Google Shape;1130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1131;p2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29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29"/>
          <p:cNvSpPr/>
          <p:nvPr/>
        </p:nvSpPr>
        <p:spPr>
          <a:xfrm>
            <a:off x="0" y="11271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Google Shape;1135;p2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9" name="Google Shape;113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4850" y="3321050"/>
            <a:ext cx="1143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0" name="Google Shape;1140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p2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p29"/>
          <p:cNvSpPr/>
          <p:nvPr/>
        </p:nvSpPr>
        <p:spPr>
          <a:xfrm>
            <a:off x="0" y="838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Google Shape;1146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Google Shape;1150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Google Shape;1151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1152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2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p29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p29"/>
          <p:cNvSpPr/>
          <p:nvPr/>
        </p:nvSpPr>
        <p:spPr>
          <a:xfrm>
            <a:off x="0" y="11207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58" name="Google Shape;1158;p29"/>
          <p:cNvGraphicFramePr/>
          <p:nvPr/>
        </p:nvGraphicFramePr>
        <p:xfrm>
          <a:off x="20574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{684CD066-4AD0-48D4-9432-DEA11560B2E2}</a:tableStyleId>
              </a:tblPr>
              <a:tblGrid>
                <a:gridCol w="876300"/>
                <a:gridCol w="838200"/>
                <a:gridCol w="991875"/>
                <a:gridCol w="1028700"/>
                <a:gridCol w="10287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i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 </a:t>
                      </a:r>
                      <a:r>
                        <a:rPr i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i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0.3010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0.4771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0.6021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59" name="Google Shape;1159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6400" y="3886200"/>
            <a:ext cx="1449784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" name="Google Shape;1160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76400" y="4191000"/>
            <a:ext cx="4916882" cy="706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1" name="Google Shape;1161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83943" y="4931966"/>
            <a:ext cx="3802457" cy="706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2" name="Google Shape;1162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00200" y="5693966"/>
            <a:ext cx="5324472" cy="706834"/>
          </a:xfrm>
          <a:prstGeom prst="rect">
            <a:avLst/>
          </a:prstGeom>
          <a:noFill/>
          <a:ln>
            <a:noFill/>
          </a:ln>
        </p:spPr>
      </p:pic>
      <p:sp>
        <p:nvSpPr>
          <p:cNvPr id="1163" name="Google Shape;1163;p2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p29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29"/>
          <p:cNvSpPr/>
          <p:nvPr/>
        </p:nvSpPr>
        <p:spPr>
          <a:xfrm>
            <a:off x="0" y="11207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29"/>
          <p:cNvSpPr/>
          <p:nvPr/>
        </p:nvSpPr>
        <p:spPr>
          <a:xfrm>
            <a:off x="0" y="1555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 Fitting: Interpolation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49;p3"/>
          <p:cNvSpPr txBox="1"/>
          <p:nvPr>
            <p:ph idx="1" type="body"/>
          </p:nvPr>
        </p:nvSpPr>
        <p:spPr>
          <a:xfrm>
            <a:off x="533400" y="13716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 Fitting: Interpolation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table of values of well-defined functions, the function is constructed such that it passes through all the data points. This method of constructing a function and estimating values at non-tabular points is called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interpolation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functions are known as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interpolation polynomials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methods of interpolation: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Lagrange interpolation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Newton’s interpolation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Newton-Gregory forward interpolation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Spline interpolation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Google Shape;5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3/23/2020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52" name="Google Shape;52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53" name="Google Shape;5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" name="Google Shape;54;p3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0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 Fitting: Interpolation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3" name="Google Shape;1173;p30"/>
          <p:cNvSpPr txBox="1"/>
          <p:nvPr>
            <p:ph idx="1" type="body"/>
          </p:nvPr>
        </p:nvSpPr>
        <p:spPr>
          <a:xfrm>
            <a:off x="533400" y="13716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below is a table of data for log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Estimate log 2.5 using second order Newton interpolation polynomial.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Solution: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Therefore,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Second order Newton interpolation polynomial: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+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= 0 + 0.3010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- 1) + (-0.06245)(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- 1)(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- 2)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Estimated Value of log 2.5: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(2.5) = 0.3010 (1.5) - 0.06245(1.5)(0.5)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   = 0.4515 – 0.0468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   = 0.4047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4" name="Google Shape;1174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3/23/2020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175" name="Google Shape;1175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1176" name="Google Shape;1176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1177" name="Google Shape;117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8" name="Google Shape;1178;p30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9" name="Google Shape;1179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0" name="Google Shape;1180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1" name="Google Shape;1181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2" name="Google Shape;1182;p3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3" name="Google Shape;1183;p30"/>
          <p:cNvSpPr/>
          <p:nvPr/>
        </p:nvSpPr>
        <p:spPr>
          <a:xfrm>
            <a:off x="0" y="8921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30"/>
          <p:cNvSpPr/>
          <p:nvPr/>
        </p:nvSpPr>
        <p:spPr>
          <a:xfrm>
            <a:off x="457200" y="1289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3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6" name="Google Shape;1186;p30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30"/>
          <p:cNvSpPr/>
          <p:nvPr/>
        </p:nvSpPr>
        <p:spPr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30"/>
          <p:cNvSpPr/>
          <p:nvPr/>
        </p:nvSpPr>
        <p:spPr>
          <a:xfrm>
            <a:off x="0" y="1600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0" name="Google Shape;1190;p30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Google Shape;1192;p30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1193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4" name="Google Shape;1194;p30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5" name="Google Shape;1195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6" name="Google Shape;1196;p3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7" name="Google Shape;1197;p30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30"/>
          <p:cNvSpPr/>
          <p:nvPr/>
        </p:nvSpPr>
        <p:spPr>
          <a:xfrm>
            <a:off x="0" y="11271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0" name="Google Shape;1200;p3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1" name="Google Shape;1201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Google Shape;1202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3" name="Google Shape;1203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4" name="Google Shape;120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4850" y="3321050"/>
            <a:ext cx="1143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6" name="Google Shape;1206;p3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7" name="Google Shape;1207;p30"/>
          <p:cNvSpPr/>
          <p:nvPr/>
        </p:nvSpPr>
        <p:spPr>
          <a:xfrm>
            <a:off x="0" y="838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8" name="Google Shape;1208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9" name="Google Shape;1209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0" name="Google Shape;1210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1" name="Google Shape;1211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2" name="Google Shape;1212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3" name="Google Shape;1213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Google Shape;1214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6" name="Google Shape;1216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7" name="Google Shape;1217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8" name="Google Shape;1218;p3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9" name="Google Shape;1219;p30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30"/>
          <p:cNvSpPr/>
          <p:nvPr/>
        </p:nvSpPr>
        <p:spPr>
          <a:xfrm>
            <a:off x="0" y="11207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2" name="Google Shape;1222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23" name="Google Shape;1223;p30"/>
          <p:cNvGraphicFramePr/>
          <p:nvPr/>
        </p:nvGraphicFramePr>
        <p:xfrm>
          <a:off x="20574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{684CD066-4AD0-48D4-9432-DEA11560B2E2}</a:tableStyleId>
              </a:tblPr>
              <a:tblGrid>
                <a:gridCol w="876300"/>
                <a:gridCol w="838200"/>
                <a:gridCol w="991875"/>
                <a:gridCol w="1028700"/>
                <a:gridCol w="10287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i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 </a:t>
                      </a:r>
                      <a:r>
                        <a:rPr i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i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0.3010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0.4771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0.6021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24" name="Google Shape;1224;p3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5" name="Google Shape;1225;p30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30"/>
          <p:cNvSpPr/>
          <p:nvPr/>
        </p:nvSpPr>
        <p:spPr>
          <a:xfrm>
            <a:off x="0" y="11207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30"/>
          <p:cNvSpPr/>
          <p:nvPr/>
        </p:nvSpPr>
        <p:spPr>
          <a:xfrm>
            <a:off x="0" y="1555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9" name="Google Shape;1229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1187" y="3657600"/>
            <a:ext cx="2869413" cy="5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31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 Fitting: Interpolation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6" name="Google Shape;1236;p31"/>
          <p:cNvSpPr txBox="1"/>
          <p:nvPr>
            <p:ph idx="1" type="body"/>
          </p:nvPr>
        </p:nvSpPr>
        <p:spPr>
          <a:xfrm>
            <a:off x="533400" y="13716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below is a table of data for log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Estimate log 2.5 using second order Newton interpolation polynomial.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7" name="Google Shape;1237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3/23/2020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238" name="Google Shape;1238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1239" name="Google Shape;1239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1240" name="Google Shape;124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1" name="Google Shape;1241;p31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2" name="Google Shape;1242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3" name="Google Shape;1243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4" name="Google Shape;1244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5" name="Google Shape;1245;p3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Google Shape;1246;p31"/>
          <p:cNvSpPr/>
          <p:nvPr/>
        </p:nvSpPr>
        <p:spPr>
          <a:xfrm>
            <a:off x="0" y="8921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31"/>
          <p:cNvSpPr/>
          <p:nvPr/>
        </p:nvSpPr>
        <p:spPr>
          <a:xfrm>
            <a:off x="457200" y="1289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3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9" name="Google Shape;1249;p31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31"/>
          <p:cNvSpPr/>
          <p:nvPr/>
        </p:nvSpPr>
        <p:spPr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31"/>
          <p:cNvSpPr/>
          <p:nvPr/>
        </p:nvSpPr>
        <p:spPr>
          <a:xfrm>
            <a:off x="0" y="1600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3" name="Google Shape;1253;p31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4" name="Google Shape;1254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5" name="Google Shape;1255;p31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6" name="Google Shape;1256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7" name="Google Shape;1257;p31"/>
          <p:cNvSpPr/>
          <p:nvPr/>
        </p:nvSpPr>
        <p:spPr>
          <a:xfrm>
            <a:off x="0" y="66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" name="Google Shape;1258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9" name="Google Shape;1259;p3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0" name="Google Shape;1260;p31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31"/>
          <p:cNvSpPr/>
          <p:nvPr/>
        </p:nvSpPr>
        <p:spPr>
          <a:xfrm>
            <a:off x="0" y="11271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3" name="Google Shape;1263;p3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4" name="Google Shape;1264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5" name="Google Shape;1265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6" name="Google Shape;1266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7" name="Google Shape;126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4850" y="3321050"/>
            <a:ext cx="1143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8" name="Google Shape;1268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9" name="Google Shape;1269;p3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0" name="Google Shape;1270;p31"/>
          <p:cNvSpPr/>
          <p:nvPr/>
        </p:nvSpPr>
        <p:spPr>
          <a:xfrm>
            <a:off x="0" y="838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2" name="Google Shape;1272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3" name="Google Shape;1273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4" name="Google Shape;1274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5" name="Google Shape;1275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6" name="Google Shape;1276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7" name="Google Shape;1277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8" name="Google Shape;1278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9" name="Google Shape;1279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0" name="Google Shape;1280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1" name="Google Shape;1281;p3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2" name="Google Shape;1282;p31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p31"/>
          <p:cNvSpPr/>
          <p:nvPr/>
        </p:nvSpPr>
        <p:spPr>
          <a:xfrm>
            <a:off x="0" y="11207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5" name="Google Shape;1285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6" name="Google Shape;1286;p3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7" name="Google Shape;1287;p31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p31"/>
          <p:cNvSpPr/>
          <p:nvPr/>
        </p:nvSpPr>
        <p:spPr>
          <a:xfrm>
            <a:off x="0" y="11207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p31"/>
          <p:cNvSpPr/>
          <p:nvPr/>
        </p:nvSpPr>
        <p:spPr>
          <a:xfrm>
            <a:off x="0" y="1555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 Fitting: Interpolation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4"/>
          <p:cNvSpPr txBox="1"/>
          <p:nvPr>
            <p:ph idx="1" type="body"/>
          </p:nvPr>
        </p:nvSpPr>
        <p:spPr>
          <a:xfrm>
            <a:off x="533400" y="13716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 Fitting: Regression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collected from measurements are not accurate and therefore, it will be meaningless to try to pass the curve through every point. The best strategy would be to construct a single curve that would represent the general trend of the data without necessarily passing through the individual points. Such functions are called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approximating functions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popular approach for finding an approximate function to fit a given set of experimental data is called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least-square regression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approximating functions are known as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least-square polynomials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62" name="Google Shape;62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3/23/2020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64" name="Google Shape;64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65" name="Google Shape;6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4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 Fitting: Interpolation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5"/>
          <p:cNvSpPr txBox="1"/>
          <p:nvPr>
            <p:ph idx="1" type="body"/>
          </p:nvPr>
        </p:nvSpPr>
        <p:spPr>
          <a:xfrm>
            <a:off x="533400" y="13716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Interpolation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Linear Interpolation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Simplest form of interpolation.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considers only two data points: P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 and P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)).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two points can be connected linearly as shown below.</a:t>
            </a:r>
            <a:endParaRPr/>
          </a:p>
        </p:txBody>
      </p:sp>
      <p:sp>
        <p:nvSpPr>
          <p:cNvPr id="74" name="Google Shape;7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3/23/2020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75" name="Google Shape;7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76" name="Google Shape;76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77" name="Google Shape;7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5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9" name="Google Shape;79;p5"/>
          <p:cNvGrpSpPr/>
          <p:nvPr/>
        </p:nvGrpSpPr>
        <p:grpSpPr>
          <a:xfrm>
            <a:off x="1447800" y="3505200"/>
            <a:ext cx="5245383" cy="2743200"/>
            <a:chOff x="1440" y="4308"/>
            <a:chExt cx="7128" cy="3728"/>
          </a:xfrm>
        </p:grpSpPr>
        <p:sp>
          <p:nvSpPr>
            <p:cNvPr id="80" name="Google Shape;80;p5"/>
            <p:cNvSpPr/>
            <p:nvPr/>
          </p:nvSpPr>
          <p:spPr>
            <a:xfrm>
              <a:off x="1440" y="4308"/>
              <a:ext cx="7128" cy="37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" name="Google Shape;81;p5"/>
            <p:cNvGrpSpPr/>
            <p:nvPr/>
          </p:nvGrpSpPr>
          <p:grpSpPr>
            <a:xfrm>
              <a:off x="2890" y="4308"/>
              <a:ext cx="4970" cy="3418"/>
              <a:chOff x="2890" y="4308"/>
              <a:chExt cx="4970" cy="3418"/>
            </a:xfrm>
          </p:grpSpPr>
          <p:cxnSp>
            <p:nvCxnSpPr>
              <p:cNvPr id="82" name="Google Shape;82;p5"/>
              <p:cNvCxnSpPr/>
              <p:nvPr/>
            </p:nvCxnSpPr>
            <p:spPr>
              <a:xfrm>
                <a:off x="3385" y="4380"/>
                <a:ext cx="1" cy="2507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" name="Google Shape;83;p5"/>
              <p:cNvCxnSpPr/>
              <p:nvPr/>
            </p:nvCxnSpPr>
            <p:spPr>
              <a:xfrm>
                <a:off x="3384" y="6899"/>
                <a:ext cx="4272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" name="Google Shape;84;p5"/>
              <p:cNvCxnSpPr/>
              <p:nvPr/>
            </p:nvCxnSpPr>
            <p:spPr>
              <a:xfrm flipH="1" rot="10800000">
                <a:off x="4236" y="5172"/>
                <a:ext cx="2184" cy="1056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5" name="Google Shape;85;p5"/>
              <p:cNvSpPr/>
              <p:nvPr/>
            </p:nvSpPr>
            <p:spPr>
              <a:xfrm flipH="1" rot="10800000">
                <a:off x="3852" y="4740"/>
                <a:ext cx="2688" cy="1512"/>
              </a:xfrm>
              <a:custGeom>
                <a:rect b="b" l="l" r="r" t="t"/>
                <a:pathLst>
                  <a:path extrusionOk="0" fill="none" h="21600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extrusionOk="0" h="21600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6" name="Google Shape;86;p5"/>
              <p:cNvCxnSpPr/>
              <p:nvPr/>
            </p:nvCxnSpPr>
            <p:spPr>
              <a:xfrm>
                <a:off x="4224" y="6252"/>
                <a:ext cx="1" cy="63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" name="Google Shape;87;p5"/>
              <p:cNvCxnSpPr/>
              <p:nvPr/>
            </p:nvCxnSpPr>
            <p:spPr>
              <a:xfrm>
                <a:off x="6420" y="6252"/>
                <a:ext cx="1" cy="63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" name="Google Shape;88;p5"/>
              <p:cNvCxnSpPr/>
              <p:nvPr/>
            </p:nvCxnSpPr>
            <p:spPr>
              <a:xfrm>
                <a:off x="4248" y="6228"/>
                <a:ext cx="2172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" name="Google Shape;89;p5"/>
              <p:cNvCxnSpPr/>
              <p:nvPr/>
            </p:nvCxnSpPr>
            <p:spPr>
              <a:xfrm>
                <a:off x="5364" y="6252"/>
                <a:ext cx="1" cy="63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" name="Google Shape;90;p5"/>
              <p:cNvCxnSpPr/>
              <p:nvPr/>
            </p:nvCxnSpPr>
            <p:spPr>
              <a:xfrm flipH="1">
                <a:off x="5364" y="5688"/>
                <a:ext cx="1" cy="562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" name="Google Shape;91;p5"/>
              <p:cNvCxnSpPr/>
              <p:nvPr/>
            </p:nvCxnSpPr>
            <p:spPr>
              <a:xfrm flipH="1">
                <a:off x="6420" y="5184"/>
                <a:ext cx="1" cy="108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2" name="Google Shape;92;p5"/>
              <p:cNvSpPr/>
              <p:nvPr/>
            </p:nvSpPr>
            <p:spPr>
              <a:xfrm>
                <a:off x="4140" y="6936"/>
                <a:ext cx="384" cy="33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b="0" baseline="-2500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5268" y="6948"/>
                <a:ext cx="384" cy="33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6348" y="6924"/>
                <a:ext cx="384" cy="33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b="0" baseline="-2500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7080" y="6948"/>
                <a:ext cx="384" cy="33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2890" y="7433"/>
                <a:ext cx="4594" cy="293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Graphical representation of linear interpolation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7" name="Google Shape;97;p5"/>
              <p:cNvCxnSpPr/>
              <p:nvPr/>
            </p:nvCxnSpPr>
            <p:spPr>
              <a:xfrm>
                <a:off x="7284" y="7068"/>
                <a:ext cx="576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8" name="Google Shape;98;p5"/>
              <p:cNvSpPr/>
              <p:nvPr/>
            </p:nvSpPr>
            <p:spPr>
              <a:xfrm>
                <a:off x="4032" y="5952"/>
                <a:ext cx="384" cy="33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</a:t>
                </a:r>
                <a:r>
                  <a:rPr b="0" baseline="-2500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6540" y="5004"/>
                <a:ext cx="384" cy="33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</a:t>
                </a:r>
                <a:r>
                  <a:rPr b="0" baseline="-2500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5256" y="5412"/>
                <a:ext cx="384" cy="33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1" name="Google Shape;101;p5"/>
              <p:cNvCxnSpPr/>
              <p:nvPr/>
            </p:nvCxnSpPr>
            <p:spPr>
              <a:xfrm>
                <a:off x="3396" y="6252"/>
                <a:ext cx="804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" name="Google Shape;102;p5"/>
              <p:cNvCxnSpPr/>
              <p:nvPr/>
            </p:nvCxnSpPr>
            <p:spPr>
              <a:xfrm>
                <a:off x="3384" y="5676"/>
                <a:ext cx="2016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" name="Google Shape;103;p5"/>
              <p:cNvCxnSpPr/>
              <p:nvPr/>
            </p:nvCxnSpPr>
            <p:spPr>
              <a:xfrm>
                <a:off x="3396" y="5184"/>
                <a:ext cx="3024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4" name="Google Shape;104;p5"/>
              <p:cNvSpPr/>
              <p:nvPr/>
            </p:nvSpPr>
            <p:spPr>
              <a:xfrm>
                <a:off x="2892" y="4584"/>
                <a:ext cx="384" cy="33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r>
                  <a:rPr b="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(x)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916" y="5088"/>
                <a:ext cx="540" cy="312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r>
                  <a:rPr b="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(x</a:t>
                </a:r>
                <a:r>
                  <a:rPr b="0" baseline="-2500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r>
                  <a:rPr b="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2928" y="6156"/>
                <a:ext cx="540" cy="312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r>
                  <a:rPr b="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(x</a:t>
                </a:r>
                <a:r>
                  <a:rPr b="0" baseline="-2500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r>
                  <a:rPr b="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2976" y="5568"/>
                <a:ext cx="384" cy="33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r>
                  <a:rPr b="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(x)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8" name="Google Shape;108;p5"/>
              <p:cNvCxnSpPr/>
              <p:nvPr/>
            </p:nvCxnSpPr>
            <p:spPr>
              <a:xfrm flipH="1" rot="10800000">
                <a:off x="3276" y="4308"/>
                <a:ext cx="1" cy="54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 Fitting: Interpolation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533400" y="13716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Interpolation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Linear Interpolation</a:t>
            </a:r>
            <a:endParaRPr/>
          </a:p>
          <a:p>
            <a: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</a:t>
            </a:r>
            <a:endParaRPr/>
          </a:p>
          <a:p>
            <a: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known as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interpolation formula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116" name="Google Shape;11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3/23/2020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17" name="Google Shape;117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118" name="Google Shape;11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119" name="Google Shape;11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6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2514600"/>
            <a:ext cx="2692029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11324" y="3581400"/>
            <a:ext cx="3341676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 Fitting: Interpolation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533400" y="13716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table below gives square roots for integers: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 Determine the square root of 2.5.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Solution: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value of 2.5 lies between the points 2 and 3. Therefore,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2, 	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1.4142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3, 	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1.7321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</a:t>
            </a:r>
            <a:endParaRPr/>
          </a:p>
        </p:txBody>
      </p:sp>
      <p:sp>
        <p:nvSpPr>
          <p:cNvPr id="132" name="Google Shape;13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3/23/2020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33" name="Google Shape;13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134" name="Google Shape;134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135" name="Google Shape;1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7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97124" y="4572000"/>
            <a:ext cx="3341676" cy="609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0" name="Google Shape;140;p7"/>
          <p:cNvGraphicFramePr/>
          <p:nvPr/>
        </p:nvGraphicFramePr>
        <p:xfrm>
          <a:off x="2133600" y="1889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{684CD066-4AD0-48D4-9432-DEA11560B2E2}</a:tableStyleId>
              </a:tblPr>
              <a:tblGrid>
                <a:gridCol w="663025"/>
                <a:gridCol w="700625"/>
                <a:gridCol w="831350"/>
                <a:gridCol w="712575"/>
                <a:gridCol w="711725"/>
                <a:gridCol w="6527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i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1.4142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1.7321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2.2361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1" name="Google Shape;141;p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0" y="5334000"/>
            <a:ext cx="437388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 Fitting: Interpolation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8"/>
          <p:cNvSpPr txBox="1"/>
          <p:nvPr>
            <p:ph idx="1" type="body"/>
          </p:nvPr>
        </p:nvSpPr>
        <p:spPr>
          <a:xfrm>
            <a:off x="533400" y="13716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table below gives square roots for integers: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 Determine the square root of 2.5.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Solution: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correct answer is 1.5811. The difference is due to the use of a linear model.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we consider the points 2 and 4, then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2, 	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1.4142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4, 	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2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Therefore, 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Here the error has increased from 0.0079 to 0.0204. In general, the smaller the interval between the interpolating data points, the better will be the approximation.</a:t>
            </a:r>
            <a:endParaRPr/>
          </a:p>
        </p:txBody>
      </p:sp>
      <p:sp>
        <p:nvSpPr>
          <p:cNvPr id="150" name="Google Shape;15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3/23/2020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51" name="Google Shape;151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152" name="Google Shape;1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153" name="Google Shape;15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8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7" name="Google Shape;157;p8"/>
          <p:cNvGraphicFramePr/>
          <p:nvPr/>
        </p:nvGraphicFramePr>
        <p:xfrm>
          <a:off x="2133600" y="1889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{684CD066-4AD0-48D4-9432-DEA11560B2E2}</a:tableStyleId>
              </a:tblPr>
              <a:tblGrid>
                <a:gridCol w="663025"/>
                <a:gridCol w="700625"/>
                <a:gridCol w="831350"/>
                <a:gridCol w="712575"/>
                <a:gridCol w="711725"/>
                <a:gridCol w="6527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i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1.4142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1.7321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2.2361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8" name="Google Shape;158;p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600" y="4648200"/>
            <a:ext cx="2933700" cy="53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3601" y="5220194"/>
            <a:ext cx="3657600" cy="49480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8"/>
          <p:cNvSpPr/>
          <p:nvPr/>
        </p:nvSpPr>
        <p:spPr>
          <a:xfrm>
            <a:off x="0" y="8921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457200" y="1289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 Fitting: Interpolation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9"/>
          <p:cNvSpPr txBox="1"/>
          <p:nvPr>
            <p:ph idx="1" type="body"/>
          </p:nvPr>
        </p:nvSpPr>
        <p:spPr>
          <a:xfrm>
            <a:off x="533400" y="13716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Lagrange Interpolation Polynomial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Let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. . . .,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denote n distinct real numbers and let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. . . .,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 arbitrary real numbers. The points 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. . . . . . .,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can be imagined to be data values connected by a curve. Any function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satisfying the conditions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for   k = 0, 1, …., n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is called 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interpolation  function.</a:t>
            </a:r>
            <a:r>
              <a:rPr b="1" i="1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interpolation function is, therefore, a curve that passes through the data points as pointed out.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Let us consider a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order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polynomial of the form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3/23/2020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72" name="Google Shape;17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173" name="Google Shape;17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174" name="Google Shape;17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9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p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0" y="8921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457200" y="1289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0463" y="4953000"/>
            <a:ext cx="5959475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2014-09-22T15:27:45Z</dcterms:created>
  <dc:creator>user</dc:creator>
</cp:coreProperties>
</file>