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jGMpr+auFPjWG1lQso9d+r15tw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12C630-842C-4FF3-9880-B07D32395B98}">
  <a:tblStyle styleId="{0D12C630-842C-4FF3-9880-B07D32395B9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U Mon eps.tif"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228600"/>
            <a:ext cx="917067" cy="113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/>
        </p:nvSpPr>
        <p:spPr>
          <a:xfrm>
            <a:off x="2133600" y="685800"/>
            <a:ext cx="571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Hashing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1371600" y="1905000"/>
            <a:ext cx="6781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ecture </a:t>
            </a:r>
            <a:r>
              <a:rPr b="0" i="0" lang="en-US" sz="1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  <a:endParaRPr b="0" i="0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8" name="Google Shape;28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a straight line to the following set of data: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various summations are given as follows:</a:t>
            </a:r>
            <a:endParaRPr/>
          </a:p>
        </p:txBody>
      </p:sp>
      <p:sp>
        <p:nvSpPr>
          <p:cNvPr id="199" name="Google Shape;19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01" name="Google Shape;20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10"/>
          <p:cNvGraphicFramePr/>
          <p:nvPr/>
        </p:nvGraphicFramePr>
        <p:xfrm>
          <a:off x="20574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{0D12C630-842C-4FF3-9880-B07D32395B98}</a:tableStyleId>
              </a:tblPr>
              <a:tblGrid>
                <a:gridCol w="540350"/>
                <a:gridCol w="669325"/>
                <a:gridCol w="718300"/>
                <a:gridCol w="717475"/>
                <a:gridCol w="718300"/>
                <a:gridCol w="717475"/>
              </a:tblGrid>
              <a:tr h="25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Google Shape;214;p10"/>
          <p:cNvGraphicFramePr/>
          <p:nvPr/>
        </p:nvGraphicFramePr>
        <p:xfrm>
          <a:off x="1905000" y="3533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{0D12C630-842C-4FF3-9880-B07D32395B98}</a:tableStyleId>
              </a:tblPr>
              <a:tblGrid>
                <a:gridCol w="431350"/>
                <a:gridCol w="978000"/>
                <a:gridCol w="978000"/>
                <a:gridCol w="978000"/>
                <a:gridCol w="978000"/>
              </a:tblGrid>
              <a:tr h="2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baseline="3000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∑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a straight line to the following set of data: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Calculation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 the linear equation is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regression line along with the data is shown in Fig. above.</a:t>
            </a:r>
            <a:endParaRPr/>
          </a:p>
        </p:txBody>
      </p:sp>
      <p:sp>
        <p:nvSpPr>
          <p:cNvPr id="222" name="Google Shape;22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3" name="Google Shape;22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24" name="Google Shape;22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" name="Google Shape;236;p11"/>
          <p:cNvGraphicFramePr/>
          <p:nvPr/>
        </p:nvGraphicFramePr>
        <p:xfrm>
          <a:off x="20574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{0D12C630-842C-4FF3-9880-B07D32395B98}</a:tableStyleId>
              </a:tblPr>
              <a:tblGrid>
                <a:gridCol w="540350"/>
                <a:gridCol w="669325"/>
                <a:gridCol w="718300"/>
                <a:gridCol w="717475"/>
                <a:gridCol w="718300"/>
                <a:gridCol w="717475"/>
              </a:tblGrid>
              <a:tr h="25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9795" y="3459162"/>
            <a:ext cx="2091605" cy="10366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2444" y="5078059"/>
            <a:ext cx="1509616" cy="358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1"/>
          <p:cNvGrpSpPr/>
          <p:nvPr/>
        </p:nvGrpSpPr>
        <p:grpSpPr>
          <a:xfrm>
            <a:off x="3724275" y="3048000"/>
            <a:ext cx="4505325" cy="2332038"/>
            <a:chOff x="2700" y="10031"/>
            <a:chExt cx="7095" cy="3672"/>
          </a:xfrm>
        </p:grpSpPr>
        <p:sp>
          <p:nvSpPr>
            <p:cNvPr id="242" name="Google Shape;242;p11"/>
            <p:cNvSpPr/>
            <p:nvPr/>
          </p:nvSpPr>
          <p:spPr>
            <a:xfrm>
              <a:off x="2700" y="10031"/>
              <a:ext cx="7095" cy="3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" name="Google Shape;243;p11"/>
            <p:cNvGrpSpPr/>
            <p:nvPr/>
          </p:nvGrpSpPr>
          <p:grpSpPr>
            <a:xfrm>
              <a:off x="3455" y="10163"/>
              <a:ext cx="5380" cy="3396"/>
              <a:chOff x="3455" y="10163"/>
              <a:chExt cx="5380" cy="3396"/>
            </a:xfrm>
          </p:grpSpPr>
          <p:sp>
            <p:nvSpPr>
              <p:cNvPr id="244" name="Google Shape;244;p11"/>
              <p:cNvSpPr txBox="1"/>
              <p:nvPr/>
            </p:nvSpPr>
            <p:spPr>
              <a:xfrm>
                <a:off x="4020" y="10235"/>
                <a:ext cx="3468" cy="253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			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			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			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			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			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			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			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			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4044" y="12155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4308" y="12611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4737" y="12611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5166" y="12611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5601" y="12611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6030" y="12611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459" y="12611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3684" y="12155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3693" y="11879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3687" y="11579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3687" y="11303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3690" y="11015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3699" y="10715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" name="Google Shape;258;p11"/>
              <p:cNvCxnSpPr/>
              <p:nvPr/>
            </p:nvCxnSpPr>
            <p:spPr>
              <a:xfrm>
                <a:off x="6876" y="12779"/>
                <a:ext cx="74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9" name="Google Shape;259;p11"/>
              <p:cNvCxnSpPr/>
              <p:nvPr/>
            </p:nvCxnSpPr>
            <p:spPr>
              <a:xfrm flipH="1" rot="10800000">
                <a:off x="3624" y="10319"/>
                <a:ext cx="1" cy="6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0" name="Google Shape;260;p11"/>
              <p:cNvSpPr/>
              <p:nvPr/>
            </p:nvSpPr>
            <p:spPr>
              <a:xfrm>
                <a:off x="3696" y="10427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3699" y="10163"/>
                <a:ext cx="369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>
                <a:off x="7635" y="12587"/>
                <a:ext cx="360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1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3455" y="11015"/>
                <a:ext cx="360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1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4440" y="11723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4872" y="11435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5304" y="11147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5748" y="10847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6168" y="10283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6324" y="10283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0" name="Google Shape;270;p11"/>
              <p:cNvCxnSpPr>
                <a:stCxn id="245" idx="7"/>
                <a:endCxn id="269" idx="3"/>
              </p:cNvCxnSpPr>
              <p:nvPr/>
            </p:nvCxnSpPr>
            <p:spPr>
              <a:xfrm flipH="1" rot="10800000">
                <a:off x="4069" y="10359"/>
                <a:ext cx="24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1" name="Google Shape;271;p11"/>
              <p:cNvSpPr/>
              <p:nvPr/>
            </p:nvSpPr>
            <p:spPr>
              <a:xfrm>
                <a:off x="7371" y="10871"/>
                <a:ext cx="1464" cy="49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1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 =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1.6 + 1.2</a:t>
                </a:r>
                <a:r>
                  <a:rPr b="0" i="1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" name="Google Shape;272;p11"/>
              <p:cNvCxnSpPr/>
              <p:nvPr/>
            </p:nvCxnSpPr>
            <p:spPr>
              <a:xfrm rot="10800000">
                <a:off x="5940" y="10679"/>
                <a:ext cx="1428" cy="38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3" name="Google Shape;273;p11"/>
              <p:cNvSpPr/>
              <p:nvPr/>
            </p:nvSpPr>
            <p:spPr>
              <a:xfrm>
                <a:off x="4188" y="13175"/>
                <a:ext cx="3538" cy="3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Fig.: Plot of the data and regression line.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74" name="Google Shape;274;p11"/>
          <p:cNvGraphicFramePr/>
          <p:nvPr/>
        </p:nvGraphicFramePr>
        <p:xfrm>
          <a:off x="4579692" y="3164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{0D12C630-842C-4FF3-9880-B07D32395B98}</a:tableStyleId>
              </a:tblPr>
              <a:tblGrid>
                <a:gridCol w="274325"/>
                <a:gridCol w="274325"/>
                <a:gridCol w="274325"/>
                <a:gridCol w="274325"/>
                <a:gridCol w="274325"/>
                <a:gridCol w="274325"/>
                <a:gridCol w="274325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2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FITTING TRANSCENDENTAL EQUATIONS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relationship between the dependent and independent variables is not always linear.  See the following Fig.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83" name="Google Shape;2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84" name="Google Shape;28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85" name="Google Shape;2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1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12"/>
          <p:cNvGrpSpPr/>
          <p:nvPr/>
        </p:nvGrpSpPr>
        <p:grpSpPr>
          <a:xfrm>
            <a:off x="1905000" y="2590800"/>
            <a:ext cx="5615161" cy="2434915"/>
            <a:chOff x="1440" y="6791"/>
            <a:chExt cx="8841" cy="3834"/>
          </a:xfrm>
        </p:grpSpPr>
        <p:sp>
          <p:nvSpPr>
            <p:cNvPr id="299" name="Google Shape;299;p12"/>
            <p:cNvSpPr/>
            <p:nvPr/>
          </p:nvSpPr>
          <p:spPr>
            <a:xfrm>
              <a:off x="1440" y="6791"/>
              <a:ext cx="7476" cy="3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300;p12"/>
            <p:cNvGrpSpPr/>
            <p:nvPr/>
          </p:nvGrpSpPr>
          <p:grpSpPr>
            <a:xfrm>
              <a:off x="3072" y="7188"/>
              <a:ext cx="7209" cy="3437"/>
              <a:chOff x="3072" y="7188"/>
              <a:chExt cx="7209" cy="3437"/>
            </a:xfrm>
          </p:grpSpPr>
          <p:cxnSp>
            <p:nvCxnSpPr>
              <p:cNvPr id="301" name="Google Shape;301;p12"/>
              <p:cNvCxnSpPr/>
              <p:nvPr/>
            </p:nvCxnSpPr>
            <p:spPr>
              <a:xfrm flipH="1">
                <a:off x="3708" y="7188"/>
                <a:ext cx="1" cy="24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2"/>
              <p:cNvCxnSpPr/>
              <p:nvPr/>
            </p:nvCxnSpPr>
            <p:spPr>
              <a:xfrm>
                <a:off x="3708" y="9637"/>
                <a:ext cx="349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3" name="Google Shape;303;p12"/>
              <p:cNvSpPr/>
              <p:nvPr/>
            </p:nvSpPr>
            <p:spPr>
              <a:xfrm>
                <a:off x="3948" y="9276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 flipH="1" rot="10800000">
                <a:off x="3720" y="7572"/>
                <a:ext cx="2184" cy="1656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188" y="9024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52" y="9204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680" y="8916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920" y="8748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5280" y="8772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5484" y="8652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5556" y="8244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5820" y="8124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5916" y="7908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5652" y="8088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5" name="Google Shape;315;p12"/>
              <p:cNvCxnSpPr/>
              <p:nvPr/>
            </p:nvCxnSpPr>
            <p:spPr>
              <a:xfrm>
                <a:off x="5424" y="9816"/>
                <a:ext cx="91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6" name="Google Shape;316;p12"/>
              <p:cNvCxnSpPr/>
              <p:nvPr/>
            </p:nvCxnSpPr>
            <p:spPr>
              <a:xfrm flipH="1" rot="10800000">
                <a:off x="3516" y="7452"/>
                <a:ext cx="1" cy="7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17" name="Google Shape;317;p12"/>
              <p:cNvSpPr/>
              <p:nvPr/>
            </p:nvSpPr>
            <p:spPr>
              <a:xfrm>
                <a:off x="5028" y="9612"/>
                <a:ext cx="432" cy="48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3324" y="8184"/>
                <a:ext cx="432" cy="48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3072" y="10140"/>
                <a:ext cx="7209" cy="48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Fig. Data would fit a nonlinear curve better than a linear one.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3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FITTING TRANSCENDENTAL EQUATIONS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nonlinear relationship between them may exist in the form of transcendental equations. For example, the familiar equation for population growth is given by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Where p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initial population,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rate of growth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time.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example of nonlinear model is the gas low relating to the pressure and volume, as given by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 = a      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problems can be solved by using the method of least squares.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rewrite the equation using the conventional variable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logarithm on both the sides: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equation is similar in form to the linear equation (Least Square Regression) and therefore, using the same procedure we can evaluate the parameters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28" name="Google Shape;3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29" name="Google Shape;32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1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0413" y="3890825"/>
            <a:ext cx="244475" cy="309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3"/>
          <p:cNvSpPr/>
          <p:nvPr/>
        </p:nvSpPr>
        <p:spPr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4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FITTING TRANSCENDENTAL EQUATIONS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53" name="Google Shape;3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54" name="Google Shape;35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55" name="Google Shape;3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1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1905000"/>
            <a:ext cx="2831769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2819400"/>
            <a:ext cx="2642709" cy="51374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914400" y="974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 txBox="1"/>
          <p:nvPr/>
        </p:nvSpPr>
        <p:spPr>
          <a:xfrm>
            <a:off x="5670598" y="1981200"/>
            <a:ext cx="1111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43575" y="3184525"/>
            <a:ext cx="2409825" cy="5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5000" y="2438400"/>
            <a:ext cx="1998663" cy="6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4"/>
          <p:cNvSpPr txBox="1"/>
          <p:nvPr/>
        </p:nvSpPr>
        <p:spPr>
          <a:xfrm>
            <a:off x="5529249" y="4202668"/>
            <a:ext cx="1938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14"/>
          <p:cNvCxnSpPr/>
          <p:nvPr/>
        </p:nvCxnSpPr>
        <p:spPr>
          <a:xfrm flipH="1" rot="-5400000">
            <a:off x="4419600" y="2819400"/>
            <a:ext cx="1600200" cy="7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14"/>
          <p:cNvCxnSpPr/>
          <p:nvPr/>
        </p:nvCxnSpPr>
        <p:spPr>
          <a:xfrm flipH="1" rot="-5400000">
            <a:off x="4483220" y="2819400"/>
            <a:ext cx="1600200" cy="7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9" name="Google Shape;3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6431" y="4648200"/>
            <a:ext cx="2831769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2631" y="5562600"/>
            <a:ext cx="2642709" cy="51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5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data table, fit a power-function model of the form,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y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89" name="Google Shape;38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90" name="Google Shape;39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91" name="Google Shape;3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1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914400" y="974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Google Shape;407;p15"/>
          <p:cNvGraphicFramePr/>
          <p:nvPr/>
        </p:nvGraphicFramePr>
        <p:xfrm>
          <a:off x="2057400" y="2186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{0D12C630-842C-4FF3-9880-B07D32395B98}</a:tableStyleId>
              </a:tblPr>
              <a:tblGrid>
                <a:gridCol w="498950"/>
                <a:gridCol w="529075"/>
                <a:gridCol w="529075"/>
                <a:gridCol w="529075"/>
                <a:gridCol w="529075"/>
                <a:gridCol w="661350"/>
              </a:tblGrid>
              <a:tr h="2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Google Shape;408;p15"/>
          <p:cNvGraphicFramePr/>
          <p:nvPr/>
        </p:nvGraphicFramePr>
        <p:xfrm>
          <a:off x="16764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{0D12C630-842C-4FF3-9880-B07D32395B98}</a:tableStyleId>
              </a:tblPr>
              <a:tblGrid>
                <a:gridCol w="609125"/>
                <a:gridCol w="573100"/>
                <a:gridCol w="891175"/>
                <a:gridCol w="891175"/>
                <a:gridCol w="954175"/>
                <a:gridCol w="1081200"/>
              </a:tblGrid>
              <a:tr h="25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ln </a:t>
                      </a: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ln </a:t>
                      </a: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(ln </a:t>
                      </a: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aseline="30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(ln </a:t>
                      </a: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)( ln </a:t>
                      </a: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-0.6931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0.6931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0.6931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1.0986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1.5041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1.2069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1.6524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1.3863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2.0794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1.9218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2.8827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1.6094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2.5257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2.5903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4.0649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4.7874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6.1092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6.1995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9.0804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09" name="Google Shape;4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5276850"/>
            <a:ext cx="28321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0612" y="5334000"/>
            <a:ext cx="2643188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6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data table, fit a power-function model of the form,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y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So,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0.5001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 the power function equation is  y = 0.5001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1.9998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Actual equation is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discrepancy is due to round-off errors.</a:t>
            </a:r>
            <a:endParaRPr/>
          </a:p>
        </p:txBody>
      </p:sp>
      <p:sp>
        <p:nvSpPr>
          <p:cNvPr id="418" name="Google Shape;4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19" name="Google Shape;41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20" name="Google Shape;42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21" name="Google Shape;4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1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914400" y="974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7" name="Google Shape;437;p16"/>
          <p:cNvGraphicFramePr/>
          <p:nvPr/>
        </p:nvGraphicFramePr>
        <p:xfrm>
          <a:off x="2057400" y="2186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{0D12C630-842C-4FF3-9880-B07D32395B98}</a:tableStyleId>
              </a:tblPr>
              <a:tblGrid>
                <a:gridCol w="498950"/>
                <a:gridCol w="529075"/>
                <a:gridCol w="529075"/>
                <a:gridCol w="529075"/>
                <a:gridCol w="529075"/>
                <a:gridCol w="661350"/>
              </a:tblGrid>
              <a:tr h="2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8" name="Google Shape;4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3025" y="2969919"/>
            <a:ext cx="3940175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3704960"/>
            <a:ext cx="3863713" cy="56224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0" y="1273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5238876"/>
            <a:ext cx="860425" cy="5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methods of curve fitting for data points of well-defined functions.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also various methods of curve fitting for experimental data.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necessary?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many applications, it often becomes necessary to establish a mathematical relationship between experimental values. This relationship may be used for either testing existing mathematical models or establishing new ones.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mathematical equation can also be used to predict or forecast values of the dependent variable.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establishing such relationships in the form of a mathematical equation is known as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analysis or curve fitting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the values of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different values of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given. If we want to know the effect of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we may write a functional relationship</a:t>
            </a:r>
            <a:endParaRPr/>
          </a:p>
          <a:p>
            <a:pPr indent="-342900" lvl="0" marL="3429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variable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variable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variable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relationship may be either linear or nonlinear.</a:t>
            </a:r>
            <a:endParaRPr/>
          </a:p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Regression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 regression technique is used to fit the data under the following situations: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is linear.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is transcendental.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is polynomial.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involves two or more independent variables.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Fitting Linear Equations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Fitting a straight line is the simplest approach of regression analysis.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us consider the mathematical equation for a straight line to describe the data.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intercept of the line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slope.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point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as shown in Fig. The vertical distance of this point from the line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error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4" name="Google Shape;6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Fitting Linear Equations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approaches that could be tried for fitting a ‘’best ’’ line through the data. They include: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the sum of errors, 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the sum of absolute values of errors 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the sum of squares of errors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two strategies do not yield a unique line for a given set of data.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third strategy overcomes this problem and guarantees a unique line.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technique of minimizing the sum of squares of errors is known 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regression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6" name="Google Shape;7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4166" y="2632170"/>
            <a:ext cx="2114434" cy="36626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1052" y="3291336"/>
            <a:ext cx="2253748" cy="3662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8218" y="3900936"/>
            <a:ext cx="2184870" cy="36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Regression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us consider the mathematical equation for a straight line to describe the data.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intercept of the line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slope.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point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as shown in Fig. The vertical distance of this point from the line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error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94" name="Google Shape;9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6"/>
          <p:cNvGrpSpPr/>
          <p:nvPr/>
        </p:nvGrpSpPr>
        <p:grpSpPr>
          <a:xfrm>
            <a:off x="3352800" y="3505200"/>
            <a:ext cx="5305425" cy="2811463"/>
            <a:chOff x="2112" y="9695"/>
            <a:chExt cx="8355" cy="4428"/>
          </a:xfrm>
        </p:grpSpPr>
        <p:sp>
          <p:nvSpPr>
            <p:cNvPr id="101" name="Google Shape;101;p6"/>
            <p:cNvSpPr/>
            <p:nvPr/>
          </p:nvSpPr>
          <p:spPr>
            <a:xfrm>
              <a:off x="2112" y="9695"/>
              <a:ext cx="8355" cy="4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6"/>
            <p:cNvCxnSpPr/>
            <p:nvPr/>
          </p:nvCxnSpPr>
          <p:spPr>
            <a:xfrm>
              <a:off x="3810" y="10275"/>
              <a:ext cx="1" cy="333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6"/>
            <p:cNvCxnSpPr/>
            <p:nvPr/>
          </p:nvCxnSpPr>
          <p:spPr>
            <a:xfrm flipH="1" rot="10800000">
              <a:off x="3825" y="13605"/>
              <a:ext cx="457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6"/>
            <p:cNvCxnSpPr/>
            <p:nvPr/>
          </p:nvCxnSpPr>
          <p:spPr>
            <a:xfrm flipH="1" rot="10800000">
              <a:off x="3810" y="10965"/>
              <a:ext cx="3780" cy="148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6"/>
            <p:cNvSpPr/>
            <p:nvPr/>
          </p:nvSpPr>
          <p:spPr>
            <a:xfrm>
              <a:off x="4305" y="12465"/>
              <a:ext cx="43" cy="43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4635" y="12240"/>
              <a:ext cx="43" cy="43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25" y="11745"/>
              <a:ext cx="43" cy="43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5835" y="11550"/>
              <a:ext cx="43" cy="43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6735" y="11610"/>
              <a:ext cx="43" cy="43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6210" y="11370"/>
              <a:ext cx="43" cy="43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7155" y="11250"/>
              <a:ext cx="43" cy="43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6"/>
            <p:cNvCxnSpPr/>
            <p:nvPr/>
          </p:nvCxnSpPr>
          <p:spPr>
            <a:xfrm>
              <a:off x="7350" y="13800"/>
              <a:ext cx="105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6"/>
            <p:cNvCxnSpPr/>
            <p:nvPr/>
          </p:nvCxnSpPr>
          <p:spPr>
            <a:xfrm flipH="1" rot="10800000">
              <a:off x="3630" y="10620"/>
              <a:ext cx="1" cy="4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6"/>
            <p:cNvCxnSpPr/>
            <p:nvPr/>
          </p:nvCxnSpPr>
          <p:spPr>
            <a:xfrm>
              <a:off x="6735" y="11310"/>
              <a:ext cx="15" cy="3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15" name="Google Shape;115;p6"/>
            <p:cNvCxnSpPr/>
            <p:nvPr/>
          </p:nvCxnSpPr>
          <p:spPr>
            <a:xfrm flipH="1">
              <a:off x="6870" y="11383"/>
              <a:ext cx="1035" cy="2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6"/>
            <p:cNvCxnSpPr/>
            <p:nvPr/>
          </p:nvCxnSpPr>
          <p:spPr>
            <a:xfrm flipH="1">
              <a:off x="6855" y="11098"/>
              <a:ext cx="1530" cy="3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" name="Google Shape;117;p6"/>
            <p:cNvSpPr txBox="1"/>
            <p:nvPr/>
          </p:nvSpPr>
          <p:spPr>
            <a:xfrm>
              <a:off x="7920" y="11203"/>
              <a:ext cx="1512" cy="4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Point (x</a:t>
              </a:r>
              <a:r>
                <a:rPr b="0" baseline="-2500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</a:t>
              </a:r>
              <a:r>
                <a:rPr b="0" baseline="-2500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8370" y="10775"/>
              <a:ext cx="1302" cy="5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Error, q</a:t>
              </a:r>
              <a:r>
                <a:rPr b="0" baseline="-2500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 txBox="1"/>
            <p:nvPr/>
          </p:nvSpPr>
          <p:spPr>
            <a:xfrm>
              <a:off x="4200" y="10200"/>
              <a:ext cx="2352" cy="4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bx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6"/>
            <p:cNvCxnSpPr>
              <a:stCxn id="119" idx="2"/>
            </p:cNvCxnSpPr>
            <p:nvPr/>
          </p:nvCxnSpPr>
          <p:spPr>
            <a:xfrm>
              <a:off x="5376" y="10620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Regression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sum of squares of individual errors be expressed as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choose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minimum. Since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depends 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necessary condition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minimum is</a:t>
            </a:r>
            <a:endParaRPr/>
          </a:p>
        </p:txBody>
      </p:sp>
      <p:sp>
        <p:nvSpPr>
          <p:cNvPr id="128" name="Google Shape;12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30" name="Google Shape;13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4837" y="2057400"/>
            <a:ext cx="2710476" cy="64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7706" y="2775873"/>
            <a:ext cx="1864694" cy="65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9517" y="4487862"/>
            <a:ext cx="2891083" cy="61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Regression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and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     and    are the averages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respectively.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51" name="Google Shape;1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744128"/>
            <a:ext cx="2895600" cy="145627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8431" y="3249967"/>
            <a:ext cx="4176321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1435" y="6076363"/>
            <a:ext cx="130175" cy="2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0" y="212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82875" y="6080125"/>
            <a:ext cx="136525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/>
          <p:nvPr/>
        </p:nvSpPr>
        <p:spPr>
          <a:xfrm>
            <a:off x="0" y="2444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Regression: Algorithm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data values.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sum of powers and products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whether the denominator of the equation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zero.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out the equation.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Interpolate data, if required.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8/11/2020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79" name="Google Shape;17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0" y="884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760630"/>
            <a:ext cx="3222625" cy="49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2014-09-22T15:27:45Z</dcterms:created>
  <dc:creator>user</dc:creator>
</cp:coreProperties>
</file>