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8" roundtripDataSignature="AMtx7mjwPSOT3YvBjkuNUtyUKWvPuJpZ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6154E90-4C16-4523-96E2-179BDF4BD8AA}">
  <a:tblStyle styleId="{C6154E90-4C16-4523-96E2-179BDF4BD8A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customschemas.google.com/relationships/presentationmetadata" Target="meta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" name="Google Shape;2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7" name="Google Shape;42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7" name="Google Shape;47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4" name="Google Shape;52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9" name="Google Shape;57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8" name="Google Shape;63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3" name="Google Shape;70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5" name="Google Shape;76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7" name="Google Shape;82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6" name="Google Shape;89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4" name="Google Shape;96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8" name="Google Shape;103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7" name="Google Shape;111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6" name="Google Shape;119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1" name="Google Shape;128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7" name="Google Shape;136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" name="Google Shape;1368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3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5" name="Google Shape;145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6" name="Google Shape;1456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100000" ty="0" sy="100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JU Mon eps.tif" id="13" name="Google Shape;13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228600"/>
            <a:ext cx="917067" cy="113525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2"/>
          <p:cNvSpPr txBox="1"/>
          <p:nvPr/>
        </p:nvSpPr>
        <p:spPr>
          <a:xfrm>
            <a:off x="2133600" y="685800"/>
            <a:ext cx="5715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Indexing and Hashing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16.png"/><Relationship Id="rId6" Type="http://schemas.openxmlformats.org/officeDocument/2006/relationships/image" Target="../media/image18.png"/><Relationship Id="rId7" Type="http://schemas.openxmlformats.org/officeDocument/2006/relationships/image" Target="../media/image23.png"/><Relationship Id="rId8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34.png"/><Relationship Id="rId6" Type="http://schemas.openxmlformats.org/officeDocument/2006/relationships/image" Target="../media/image24.png"/><Relationship Id="rId7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31.png"/><Relationship Id="rId5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20.png"/><Relationship Id="rId5" Type="http://schemas.openxmlformats.org/officeDocument/2006/relationships/image" Target="../media/image25.png"/><Relationship Id="rId6" Type="http://schemas.openxmlformats.org/officeDocument/2006/relationships/image" Target="../media/image30.png"/><Relationship Id="rId7" Type="http://schemas.openxmlformats.org/officeDocument/2006/relationships/image" Target="../media/image2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27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39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36.png"/><Relationship Id="rId5" Type="http://schemas.openxmlformats.org/officeDocument/2006/relationships/image" Target="../media/image40.png"/><Relationship Id="rId6" Type="http://schemas.openxmlformats.org/officeDocument/2006/relationships/image" Target="../media/image45.png"/><Relationship Id="rId7" Type="http://schemas.openxmlformats.org/officeDocument/2006/relationships/image" Target="../media/image4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36.png"/><Relationship Id="rId5" Type="http://schemas.openxmlformats.org/officeDocument/2006/relationships/image" Target="../media/image49.png"/><Relationship Id="rId6" Type="http://schemas.openxmlformats.org/officeDocument/2006/relationships/image" Target="../media/image46.png"/><Relationship Id="rId7" Type="http://schemas.openxmlformats.org/officeDocument/2006/relationships/image" Target="../media/image48.png"/><Relationship Id="rId8" Type="http://schemas.openxmlformats.org/officeDocument/2006/relationships/image" Target="../media/image4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5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5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56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53.png"/><Relationship Id="rId5" Type="http://schemas.openxmlformats.org/officeDocument/2006/relationships/image" Target="../media/image5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51.png"/><Relationship Id="rId5" Type="http://schemas.openxmlformats.org/officeDocument/2006/relationships/image" Target="../media/image54.png"/><Relationship Id="rId6" Type="http://schemas.openxmlformats.org/officeDocument/2006/relationships/image" Target="../media/image63.png"/><Relationship Id="rId7" Type="http://schemas.openxmlformats.org/officeDocument/2006/relationships/image" Target="../media/image5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52.png"/><Relationship Id="rId5" Type="http://schemas.openxmlformats.org/officeDocument/2006/relationships/image" Target="../media/image58.png"/><Relationship Id="rId6" Type="http://schemas.openxmlformats.org/officeDocument/2006/relationships/image" Target="../media/image65.png"/><Relationship Id="rId7" Type="http://schemas.openxmlformats.org/officeDocument/2006/relationships/image" Target="../media/image6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69.png"/><Relationship Id="rId5" Type="http://schemas.openxmlformats.org/officeDocument/2006/relationships/image" Target="../media/image7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image" Target="../media/image68.png"/><Relationship Id="rId5" Type="http://schemas.openxmlformats.org/officeDocument/2006/relationships/image" Target="../media/image64.png"/><Relationship Id="rId6" Type="http://schemas.openxmlformats.org/officeDocument/2006/relationships/image" Target="../media/image66.png"/><Relationship Id="rId7" Type="http://schemas.openxmlformats.org/officeDocument/2006/relationships/image" Target="../media/image6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Relationship Id="rId4" Type="http://schemas.openxmlformats.org/officeDocument/2006/relationships/image" Target="../media/image74.png"/><Relationship Id="rId5" Type="http://schemas.openxmlformats.org/officeDocument/2006/relationships/image" Target="../media/image6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Relationship Id="rId4" Type="http://schemas.openxmlformats.org/officeDocument/2006/relationships/image" Target="../media/image73.png"/><Relationship Id="rId5" Type="http://schemas.openxmlformats.org/officeDocument/2006/relationships/image" Target="../media/image6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Relationship Id="rId4" Type="http://schemas.openxmlformats.org/officeDocument/2006/relationships/image" Target="../media/image70.png"/><Relationship Id="rId5" Type="http://schemas.openxmlformats.org/officeDocument/2006/relationships/image" Target="../media/image7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12.png"/><Relationship Id="rId7" Type="http://schemas.openxmlformats.org/officeDocument/2006/relationships/image" Target="../media/image11.png"/><Relationship Id="rId8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 Methods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Google Shape;25;p1"/>
          <p:cNvSpPr txBox="1"/>
          <p:nvPr>
            <p:ph idx="1" type="body"/>
          </p:nvPr>
        </p:nvSpPr>
        <p:spPr>
          <a:xfrm>
            <a:off x="1371600" y="1905000"/>
            <a:ext cx="6781800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00"/>
              <a:buFont typeface="Arial"/>
              <a:buNone/>
            </a:pPr>
            <a:r>
              <a:rPr b="0" i="0" lang="en-US" sz="16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0" i="0" lang="en-US" sz="7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ecture </a:t>
            </a:r>
            <a:r>
              <a:rPr b="0" i="0" lang="en-US" sz="19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09</a:t>
            </a:r>
            <a:endParaRPr b="0" i="0" sz="7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" name="Google Shape;26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3/25/2020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27" name="Google Shape;27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28" name="Google Shape;28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29" name="Google Shape;2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" name="Google Shape;30;p1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 Differentiation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10"/>
          <p:cNvSpPr txBox="1"/>
          <p:nvPr>
            <p:ph idx="1" type="body"/>
          </p:nvPr>
        </p:nvSpPr>
        <p:spPr>
          <a:xfrm>
            <a:off x="533400" y="13716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Central Difference Quotient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Consider a small increment              in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We have another form of Taylor’s expansion,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				 			(1)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Similarly,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 			(2)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Subtracting (2) from (1):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							(3)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</p:txBody>
      </p:sp>
      <p:sp>
        <p:nvSpPr>
          <p:cNvPr id="190" name="Google Shape;190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3/25/2020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191" name="Google Shape;19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192" name="Google Shape;192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193" name="Google Shape;19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" name="Google Shape;194;p10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5" name="Google Shape;195;p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30319" y="1774825"/>
            <a:ext cx="636881" cy="28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89847" y="2275648"/>
            <a:ext cx="4208318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24000" y="3271424"/>
            <a:ext cx="4219143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34823" y="4594932"/>
            <a:ext cx="4561177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34823" y="5219700"/>
            <a:ext cx="442696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0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0"/>
          <p:cNvSpPr/>
          <p:nvPr/>
        </p:nvSpPr>
        <p:spPr>
          <a:xfrm>
            <a:off x="0" y="8763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0"/>
          <p:cNvSpPr/>
          <p:nvPr/>
        </p:nvSpPr>
        <p:spPr>
          <a:xfrm>
            <a:off x="0" y="12954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 Differentiation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11"/>
          <p:cNvSpPr txBox="1"/>
          <p:nvPr>
            <p:ph idx="1" type="body"/>
          </p:nvPr>
        </p:nvSpPr>
        <p:spPr>
          <a:xfrm>
            <a:off x="533400" y="13716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Central Difference Quotient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For 	          ,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							              (4)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Thus, we have (approximated),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				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	               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(5)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This equation is called the second-order </a:t>
            </a:r>
            <a:r>
              <a:rPr b="1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central difference quotient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This is also known as </a:t>
            </a:r>
            <a:r>
              <a:rPr b="1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three-point formula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This is the average of the </a:t>
            </a:r>
            <a:r>
              <a:rPr b="1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forward difference quotient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the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backward</a:t>
            </a:r>
            <a:r>
              <a:rPr b="1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difference quotient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Truncation Error: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This error is in the order of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30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can be decreased by decreasing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227" name="Google Shape;22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3/25/2020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228" name="Google Shape;228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229" name="Google Shape;22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230" name="Google Shape;23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1" name="Google Shape;231;p11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2" name="Google Shape;232;p1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1"/>
          <p:cNvSpPr/>
          <p:nvPr/>
        </p:nvSpPr>
        <p:spPr>
          <a:xfrm>
            <a:off x="0" y="8763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1"/>
          <p:cNvSpPr/>
          <p:nvPr/>
        </p:nvSpPr>
        <p:spPr>
          <a:xfrm>
            <a:off x="0" y="12954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1" name="Google Shape;25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3100" y="2003965"/>
            <a:ext cx="3428998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71600" y="1752600"/>
            <a:ext cx="693738" cy="329112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5" name="Google Shape;255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69375" y="3284038"/>
            <a:ext cx="2819401" cy="622862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7" name="Google Shape;257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971800" y="5109225"/>
            <a:ext cx="2057400" cy="60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2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 Differentiation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12"/>
          <p:cNvSpPr txBox="1"/>
          <p:nvPr>
            <p:ph idx="1" type="body"/>
          </p:nvPr>
        </p:nvSpPr>
        <p:spPr>
          <a:xfrm>
            <a:off x="533400" y="13716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Estimate approximate derivative of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30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at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=1, for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0.2, 0.1, 0.05, 0.01 using the second-order central difference formula (or using the three-point formula).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Solution: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Actual derivative of </a:t>
            </a:r>
            <a:r>
              <a:rPr b="1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b="1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30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2</a:t>
            </a:r>
            <a:r>
              <a:rPr b="1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That is, </a:t>
            </a:r>
            <a:r>
              <a:rPr b="1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baseline="30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2</a:t>
            </a:r>
            <a:r>
              <a:rPr b="1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So, Correct answer at </a:t>
            </a:r>
            <a:r>
              <a:rPr b="1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 is 2. That is, </a:t>
            </a:r>
            <a:r>
              <a:rPr b="1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baseline="30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2</a:t>
            </a:r>
            <a:r>
              <a:rPr b="1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2.1 = 2.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Second-order </a:t>
            </a:r>
            <a:r>
              <a:rPr b="1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central difference formula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At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1, 	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3/25/2020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266" name="Google Shape;266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267" name="Google Shape;267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268" name="Google Shape;26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9" name="Google Shape;269;p12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0" name="Google Shape;270;p1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2"/>
          <p:cNvSpPr/>
          <p:nvPr/>
        </p:nvSpPr>
        <p:spPr>
          <a:xfrm>
            <a:off x="0" y="8763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2"/>
          <p:cNvSpPr/>
          <p:nvPr/>
        </p:nvSpPr>
        <p:spPr>
          <a:xfrm>
            <a:off x="0" y="12954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3" name="Google Shape;29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6698" y="4114800"/>
            <a:ext cx="2795302" cy="617538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5" name="Google Shape;295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10289" y="5334000"/>
            <a:ext cx="2661711" cy="617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3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 Differentiation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2" name="Google Shape;302;p13"/>
          <p:cNvSpPr txBox="1"/>
          <p:nvPr>
            <p:ph idx="1" type="body"/>
          </p:nvPr>
        </p:nvSpPr>
        <p:spPr>
          <a:xfrm>
            <a:off x="533400" y="13716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Estimate approximate derivative of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30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at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=1, for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0.2, 0.1, 0.05, 0.01 using the second-order central difference formula (or using the three-point formula).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Solution: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Consider </a:t>
            </a:r>
            <a:r>
              <a:rPr b="1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0.2: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=                              , 	Since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30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=                      = 2.0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Thus, truncation error: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|Correct answer – Approximate answer|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= |2.0 – 2.0| = 0</a:t>
            </a:r>
            <a:endParaRPr/>
          </a:p>
        </p:txBody>
      </p:sp>
      <p:sp>
        <p:nvSpPr>
          <p:cNvPr id="303" name="Google Shape;303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3/25/2020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304" name="Google Shape;304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305" name="Google Shape;305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306" name="Google Shape;30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7" name="Google Shape;307;p13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8" name="Google Shape;308;p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1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13"/>
          <p:cNvSpPr/>
          <p:nvPr/>
        </p:nvSpPr>
        <p:spPr>
          <a:xfrm>
            <a:off x="0" y="8763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3"/>
          <p:cNvSpPr/>
          <p:nvPr/>
        </p:nvSpPr>
        <p:spPr>
          <a:xfrm>
            <a:off x="0" y="12954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3" name="Google Shape;33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1600" y="3034886"/>
            <a:ext cx="2640401" cy="541338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5" name="Google Shape;335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14800" y="3052409"/>
            <a:ext cx="1611312" cy="55562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7" name="Google Shape;337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34468" y="3795946"/>
            <a:ext cx="1600200" cy="60857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9" name="Google Shape;339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76405" y="4521838"/>
            <a:ext cx="914399" cy="491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4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 Differentiation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6" name="Google Shape;346;p14"/>
          <p:cNvSpPr txBox="1"/>
          <p:nvPr>
            <p:ph idx="1" type="body"/>
          </p:nvPr>
        </p:nvSpPr>
        <p:spPr>
          <a:xfrm>
            <a:off x="533400" y="13716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Estimate approximate derivative of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30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at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=1, for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0.2, 0.1, 0.05, 0.01 using the second-order central difference formula (or using the three-point formula).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Solution: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Consider </a:t>
            </a:r>
            <a:r>
              <a:rPr b="1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0.1: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 </a:t>
            </a:r>
            <a:r>
              <a:rPr baseline="30000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(1) = 2.0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Thus, truncation error = 0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Derivative for different values of </a:t>
            </a:r>
            <a:r>
              <a:rPr b="1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 derivative is exact for all values of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347" name="Google Shape;347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3/25/2020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348" name="Google Shape;348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349" name="Google Shape;34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350" name="Google Shape;35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1" name="Google Shape;351;p14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2" name="Google Shape;352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1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14"/>
          <p:cNvSpPr/>
          <p:nvPr/>
        </p:nvSpPr>
        <p:spPr>
          <a:xfrm>
            <a:off x="0" y="8763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4"/>
          <p:cNvSpPr/>
          <p:nvPr/>
        </p:nvSpPr>
        <p:spPr>
          <a:xfrm>
            <a:off x="0" y="12954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80" name="Google Shape;380;p14"/>
          <p:cNvGraphicFramePr/>
          <p:nvPr/>
        </p:nvGraphicFramePr>
        <p:xfrm>
          <a:off x="2438400" y="441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{C6154E90-4C16-4523-96E2-179BDF4BD8AA}</a:tableStyleId>
              </a:tblPr>
              <a:tblGrid>
                <a:gridCol w="974325"/>
                <a:gridCol w="1040550"/>
                <a:gridCol w="1363525"/>
              </a:tblGrid>
              <a:tr h="289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r>
                        <a:rPr b="1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b="1" baseline="30000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</a:t>
                      </a:r>
                      <a:r>
                        <a:rPr b="1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(1)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Error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9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9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9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0.05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9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5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 Differentiation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7" name="Google Shape;387;p15"/>
          <p:cNvSpPr txBox="1"/>
          <p:nvPr>
            <p:ph idx="1" type="body"/>
          </p:nvPr>
        </p:nvSpPr>
        <p:spPr>
          <a:xfrm>
            <a:off x="533400" y="13716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Compute the approximate derivatives of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sin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at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0.45 radians, at increasing values of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from 0.01 to 0.04 with a step size of 0.005. Analyze the variation of error in each step.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Solution: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Actual derivative of </a:t>
            </a:r>
            <a:r>
              <a:rPr b="1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sin</a:t>
            </a:r>
            <a:r>
              <a:rPr b="1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cos</a:t>
            </a:r>
            <a:r>
              <a:rPr b="1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That is, </a:t>
            </a:r>
            <a:r>
              <a:rPr b="1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baseline="30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cos</a:t>
            </a:r>
            <a:r>
              <a:rPr b="1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So, Correct answer at </a:t>
            </a:r>
            <a:r>
              <a:rPr b="1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0.45 radians is 0.9004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That is, </a:t>
            </a:r>
            <a:r>
              <a:rPr b="1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baseline="30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cos</a:t>
            </a:r>
            <a:r>
              <a:rPr b="1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cos(0.45) =0.9004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First-order </a:t>
            </a:r>
            <a:r>
              <a:rPr b="1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forward difference formula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At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0.45 radians, 	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8" name="Google Shape;38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3/25/2020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389" name="Google Shape;38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390" name="Google Shape;390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391" name="Google Shape;39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2" name="Google Shape;392;p15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3" name="Google Shape;393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1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15"/>
          <p:cNvSpPr/>
          <p:nvPr/>
        </p:nvSpPr>
        <p:spPr>
          <a:xfrm>
            <a:off x="0" y="8763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15"/>
          <p:cNvSpPr/>
          <p:nvPr/>
        </p:nvSpPr>
        <p:spPr>
          <a:xfrm>
            <a:off x="0" y="12954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2" name="Google Shape;42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0200" y="4640262"/>
            <a:ext cx="2163140" cy="541338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4" name="Google Shape;424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00200" y="5603288"/>
            <a:ext cx="2925146" cy="54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6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 Differentiation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1" name="Google Shape;431;p16"/>
          <p:cNvSpPr txBox="1"/>
          <p:nvPr>
            <p:ph idx="1" type="body"/>
          </p:nvPr>
        </p:nvSpPr>
        <p:spPr>
          <a:xfrm>
            <a:off x="533400" y="13716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Compute the approximate derivatives of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sin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at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0.45 radians, at increasing values of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from 0.01 to 0.04 with a step size of 0.005. Analyze the variation of error in each step.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Solution: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</a:t>
            </a:r>
            <a:r>
              <a:rPr b="1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0.01: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                                        =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= 		,                          Since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sin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= 	               = 0.89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Thus, truncation error: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|Correct answer – Approximate answer|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= |0.9004 – 0.8900| = 0.0104</a:t>
            </a:r>
            <a:endParaRPr/>
          </a:p>
        </p:txBody>
      </p:sp>
      <p:sp>
        <p:nvSpPr>
          <p:cNvPr id="432" name="Google Shape;432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3/25/2020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433" name="Google Shape;433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434" name="Google Shape;434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435" name="Google Shape;43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6" name="Google Shape;436;p16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7" name="Google Shape;437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1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16"/>
          <p:cNvSpPr/>
          <p:nvPr/>
        </p:nvSpPr>
        <p:spPr>
          <a:xfrm>
            <a:off x="0" y="8763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16"/>
          <p:cNvSpPr/>
          <p:nvPr/>
        </p:nvSpPr>
        <p:spPr>
          <a:xfrm>
            <a:off x="0" y="12954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8" name="Google Shape;46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2995" y="3345653"/>
            <a:ext cx="3170690" cy="541338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0" name="Google Shape;470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53868" y="3455634"/>
            <a:ext cx="1981200" cy="541338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2" name="Google Shape;472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42250" y="4089364"/>
            <a:ext cx="1676399" cy="531801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4" name="Google Shape;474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42248" y="4823557"/>
            <a:ext cx="838201" cy="460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7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 Differentiation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1" name="Google Shape;481;p17"/>
          <p:cNvSpPr txBox="1"/>
          <p:nvPr>
            <p:ph idx="1" type="body"/>
          </p:nvPr>
        </p:nvSpPr>
        <p:spPr>
          <a:xfrm>
            <a:off x="533400" y="13716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Compute the approximate derivatives of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sin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at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0.45 radians, at increasing values of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from 0.01 to 0.04 with a step size of 0.005. Analyze the variation of error in each step.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Solution: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Derivative for different values of </a:t>
            </a:r>
            <a:r>
              <a:rPr b="1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Here step size = 0.005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 table shows that the total error decreases from 0.0104 (at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0.01) till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0.02 and again increases when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increased. </a:t>
            </a:r>
            <a:endParaRPr/>
          </a:p>
        </p:txBody>
      </p:sp>
      <p:sp>
        <p:nvSpPr>
          <p:cNvPr id="482" name="Google Shape;482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3/25/2020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483" name="Google Shape;48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484" name="Google Shape;484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485" name="Google Shape;48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6" name="Google Shape;486;p17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7" name="Google Shape;487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1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17"/>
          <p:cNvSpPr/>
          <p:nvPr/>
        </p:nvSpPr>
        <p:spPr>
          <a:xfrm>
            <a:off x="0" y="8763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17"/>
          <p:cNvSpPr/>
          <p:nvPr/>
        </p:nvSpPr>
        <p:spPr>
          <a:xfrm>
            <a:off x="0" y="12954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21" name="Google Shape;521;p17"/>
          <p:cNvGraphicFramePr/>
          <p:nvPr/>
        </p:nvGraphicFramePr>
        <p:xfrm>
          <a:off x="2362200" y="37617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{C6154E90-4C16-4523-96E2-179BDF4BD8AA}</a:tableStyleId>
              </a:tblPr>
              <a:tblGrid>
                <a:gridCol w="1182925"/>
                <a:gridCol w="893825"/>
                <a:gridCol w="1171425"/>
                <a:gridCol w="1171425"/>
              </a:tblGrid>
              <a:tr h="239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(x+h)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b="1" baseline="30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(x)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Error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0.010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0.4439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0.8900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0.0104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0.015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0.4484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0.8933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0.0071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0.020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0.4529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0.8950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0.0054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0.025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0.4573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0.8935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0.0069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0.030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0.4618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0.8933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0.0071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0.035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0.4662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0.8914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0.0090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0.040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0.4706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0.8900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0.0104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18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 Differentiation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8" name="Google Shape;528;p18"/>
          <p:cNvSpPr txBox="1"/>
          <p:nvPr>
            <p:ph idx="1" type="body"/>
          </p:nvPr>
        </p:nvSpPr>
        <p:spPr>
          <a:xfrm>
            <a:off x="533400" y="13716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Higher-Order Derivatives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We can obtain approximations to higher-order derivatives using Taylor’s expansion. To illustrate this, we derive here the formula for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aseline="30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(x). We know that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and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Adding these two expansions: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9" name="Google Shape;529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3/25/2020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530" name="Google Shape;530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531" name="Google Shape;531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532" name="Google Shape;53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3" name="Google Shape;533;p18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4" name="Google Shape;534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18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18"/>
          <p:cNvSpPr/>
          <p:nvPr/>
        </p:nvSpPr>
        <p:spPr>
          <a:xfrm>
            <a:off x="0" y="8763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18"/>
          <p:cNvSpPr/>
          <p:nvPr/>
        </p:nvSpPr>
        <p:spPr>
          <a:xfrm>
            <a:off x="0" y="12954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9" name="Google Shape;56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8800" y="2438400"/>
            <a:ext cx="5424055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1" name="Google Shape;571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28800" y="3581400"/>
            <a:ext cx="4953000" cy="624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81200" y="4787933"/>
            <a:ext cx="4191000" cy="317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969731" y="5334000"/>
            <a:ext cx="4507269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Google Shape;574;p18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18"/>
          <p:cNvSpPr/>
          <p:nvPr/>
        </p:nvSpPr>
        <p:spPr>
          <a:xfrm>
            <a:off x="0" y="6858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18"/>
          <p:cNvSpPr/>
          <p:nvPr/>
        </p:nvSpPr>
        <p:spPr>
          <a:xfrm>
            <a:off x="0" y="10969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19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 Differentiation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3" name="Google Shape;583;p19"/>
          <p:cNvSpPr txBox="1"/>
          <p:nvPr>
            <p:ph idx="1" type="body"/>
          </p:nvPr>
        </p:nvSpPr>
        <p:spPr>
          <a:xfrm>
            <a:off x="533400" y="13716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Higher-Order Derivatives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Thus, the approximation to second derivative is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 truncation error is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 error is of order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30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4" name="Google Shape;584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3/25/2020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585" name="Google Shape;585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586" name="Google Shape;586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587" name="Google Shape;58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8" name="Google Shape;588;p19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9" name="Google Shape;589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19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19"/>
          <p:cNvSpPr/>
          <p:nvPr/>
        </p:nvSpPr>
        <p:spPr>
          <a:xfrm>
            <a:off x="0" y="8763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19"/>
          <p:cNvSpPr/>
          <p:nvPr/>
        </p:nvSpPr>
        <p:spPr>
          <a:xfrm>
            <a:off x="0" y="12954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19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19"/>
          <p:cNvSpPr/>
          <p:nvPr/>
        </p:nvSpPr>
        <p:spPr>
          <a:xfrm>
            <a:off x="0" y="6858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19"/>
          <p:cNvSpPr/>
          <p:nvPr/>
        </p:nvSpPr>
        <p:spPr>
          <a:xfrm>
            <a:off x="0" y="10969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9" name="Google Shape;62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8800" y="2209800"/>
            <a:ext cx="3223720" cy="541338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1" name="Google Shape;631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05000" y="3619308"/>
            <a:ext cx="1828800" cy="601855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3" name="Google Shape;633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70252" y="3616912"/>
            <a:ext cx="2522538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5" name="Google Shape;635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447925" y="4283075"/>
            <a:ext cx="1352550" cy="63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 Differentiation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" name="Google Shape;37;p2"/>
          <p:cNvSpPr txBox="1"/>
          <p:nvPr>
            <p:ph idx="1" type="body"/>
          </p:nvPr>
        </p:nvSpPr>
        <p:spPr>
          <a:xfrm>
            <a:off x="533400" y="13716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Differentiation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Differentiation is an operation that allows us to find a function that outputs </a:t>
            </a: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rate of change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one variable with respect to another variable.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Applications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for differentiation of a function arises quite often in engineering and scientific problems.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Sometimes we are given only the values of a function at a discrete set of points. For example, we are given the distance travelled by a moving object at some regular time intervals and asked to determine its velocity at a particular time.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Sometimes, the function is known but it is so complicated that an analytic differentiation is difficult.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both situations, we seek the help of numerical techniques to obtain function derivatives. 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method of obtaining the derivative of a function using a numerical technique is known as numerical differentiation.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" name="Google Shape;3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3/25/2020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39" name="Google Shape;39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40" name="Google Shape;40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41" name="Google Shape;4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" name="Google Shape;42;p2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20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 Differentiation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2" name="Google Shape;642;p20"/>
          <p:cNvSpPr txBox="1"/>
          <p:nvPr>
            <p:ph idx="1" type="body"/>
          </p:nvPr>
        </p:nvSpPr>
        <p:spPr>
          <a:xfrm>
            <a:off x="533400" y="13716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Find approximation to second derivative of cos(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at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0.75 with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0.01. Compare with the true values.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Solution: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 approximation to second derivative is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Thus, at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0.75 with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0.01: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3" name="Google Shape;643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3/25/2020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644" name="Google Shape;644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645" name="Google Shape;645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646" name="Google Shape;64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7" name="Google Shape;647;p20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8" name="Google Shape;648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20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20"/>
          <p:cNvSpPr/>
          <p:nvPr/>
        </p:nvSpPr>
        <p:spPr>
          <a:xfrm>
            <a:off x="0" y="8763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20"/>
          <p:cNvSpPr/>
          <p:nvPr/>
        </p:nvSpPr>
        <p:spPr>
          <a:xfrm>
            <a:off x="0" y="12954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Google Shape;668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Google Shape;669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Google Shape;674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Google Shape;680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p20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Google Shape;685;p20"/>
          <p:cNvSpPr/>
          <p:nvPr/>
        </p:nvSpPr>
        <p:spPr>
          <a:xfrm>
            <a:off x="0" y="6858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20"/>
          <p:cNvSpPr/>
          <p:nvPr/>
        </p:nvSpPr>
        <p:spPr>
          <a:xfrm>
            <a:off x="0" y="10969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Google Shape;688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Google Shape;689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2" name="Google Shape;69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7400" y="3116262"/>
            <a:ext cx="3223720" cy="54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93" name="Google Shape;693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41232" y="4054475"/>
            <a:ext cx="4511968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4" name="Google Shape;694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57400" y="4664076"/>
            <a:ext cx="3457910" cy="517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5" name="Google Shape;695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106248" y="5273675"/>
            <a:ext cx="4218352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6" name="Google Shape;696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133600" y="5944222"/>
            <a:ext cx="1987720" cy="304178"/>
          </a:xfrm>
          <a:prstGeom prst="rect">
            <a:avLst/>
          </a:prstGeom>
          <a:noFill/>
          <a:ln>
            <a:noFill/>
          </a:ln>
        </p:spPr>
      </p:pic>
      <p:sp>
        <p:nvSpPr>
          <p:cNvPr id="697" name="Google Shape;697;p20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Google Shape;698;p20"/>
          <p:cNvSpPr/>
          <p:nvPr/>
        </p:nvSpPr>
        <p:spPr>
          <a:xfrm>
            <a:off x="0" y="8461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20"/>
          <p:cNvSpPr/>
          <p:nvPr/>
        </p:nvSpPr>
        <p:spPr>
          <a:xfrm>
            <a:off x="0" y="1235075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20"/>
          <p:cNvSpPr/>
          <p:nvPr/>
        </p:nvSpPr>
        <p:spPr>
          <a:xfrm>
            <a:off x="0" y="2081213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21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 Differentiation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7" name="Google Shape;707;p21"/>
          <p:cNvSpPr txBox="1"/>
          <p:nvPr>
            <p:ph idx="1" type="body"/>
          </p:nvPr>
        </p:nvSpPr>
        <p:spPr>
          <a:xfrm>
            <a:off x="533400" y="13716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Find approximation to second derivative of cos(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at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0.75 with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0.01. Compare with the true values.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Solution: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Exact value: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Error = -0.0016888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 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This error includes round-off error as well.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8" name="Google Shape;708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3/25/2020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709" name="Google Shape;709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710" name="Google Shape;710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711" name="Google Shape;71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2" name="Google Shape;712;p21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3" name="Google Shape;713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Google Shape;715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Google Shape;716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Google Shape;717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Google Shape;718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Google Shape;719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Google Shape;722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Google Shape;723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4" name="Google Shape;724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2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Google Shape;729;p21"/>
          <p:cNvSpPr/>
          <p:nvPr/>
        </p:nvSpPr>
        <p:spPr>
          <a:xfrm>
            <a:off x="0" y="8763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21"/>
          <p:cNvSpPr/>
          <p:nvPr/>
        </p:nvSpPr>
        <p:spPr>
          <a:xfrm>
            <a:off x="0" y="12954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Google Shape;738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0" name="Google Shape;740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Google Shape;741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Google Shape;747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Google Shape;748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p2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21"/>
          <p:cNvSpPr/>
          <p:nvPr/>
        </p:nvSpPr>
        <p:spPr>
          <a:xfrm>
            <a:off x="0" y="6858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21"/>
          <p:cNvSpPr/>
          <p:nvPr/>
        </p:nvSpPr>
        <p:spPr>
          <a:xfrm>
            <a:off x="0" y="10969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Google Shape;753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4" name="Google Shape;754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5" name="Google Shape;755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Google Shape;756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Google Shape;757;p2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8" name="Google Shape;758;p21"/>
          <p:cNvSpPr/>
          <p:nvPr/>
        </p:nvSpPr>
        <p:spPr>
          <a:xfrm>
            <a:off x="0" y="8461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21"/>
          <p:cNvSpPr/>
          <p:nvPr/>
        </p:nvSpPr>
        <p:spPr>
          <a:xfrm>
            <a:off x="0" y="1235075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21"/>
          <p:cNvSpPr/>
          <p:nvPr/>
        </p:nvSpPr>
        <p:spPr>
          <a:xfrm>
            <a:off x="0" y="2081213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2" name="Google Shape;76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5000" y="3429000"/>
            <a:ext cx="388673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22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 Differentiation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9" name="Google Shape;769;p22"/>
          <p:cNvSpPr txBox="1"/>
          <p:nvPr>
            <p:ph idx="1" type="body"/>
          </p:nvPr>
        </p:nvSpPr>
        <p:spPr>
          <a:xfrm>
            <a:off x="533400" y="13716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Differentiating Tabulated Functions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Suppose that we are given a set of data points 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0, 1, ……, n which corresponds to the values of an unknown function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and we wish to estimate the derivatives at these points. Assume that these points are equally spaced with a step size of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function values are available in tabulated form, we may approximate the function by an interpolation polynomial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 We will use here </a:t>
            </a: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Newton’s divided difference interpolation polynomial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p</a:t>
            </a:r>
            <a:r>
              <a:rPr baseline="-25000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+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)(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+ ……. +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)(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…..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      (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n-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0" name="Google Shape;770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3/25/2020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771" name="Google Shape;771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772" name="Google Shape;77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773" name="Google Shape;77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4" name="Google Shape;774;p22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5" name="Google Shape;775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Google Shape;778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Google Shape;780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Google Shape;781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Google Shape;782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Google Shape;783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Google Shape;784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5" name="Google Shape;785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Google Shape;786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7" name="Google Shape;787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8" name="Google Shape;788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9" name="Google Shape;789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0" name="Google Shape;790;p2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1" name="Google Shape;791;p22"/>
          <p:cNvSpPr/>
          <p:nvPr/>
        </p:nvSpPr>
        <p:spPr>
          <a:xfrm>
            <a:off x="0" y="8763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22"/>
          <p:cNvSpPr/>
          <p:nvPr/>
        </p:nvSpPr>
        <p:spPr>
          <a:xfrm>
            <a:off x="0" y="12954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5" name="Google Shape;795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6" name="Google Shape;796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Google Shape;797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798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799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Google Shape;800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Google Shape;801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Google Shape;803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Google Shape;804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Google Shape;805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6" name="Google Shape;806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7" name="Google Shape;807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Google Shape;808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Google Shape;809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Google Shape;810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p2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Google Shape;812;p22"/>
          <p:cNvSpPr/>
          <p:nvPr/>
        </p:nvSpPr>
        <p:spPr>
          <a:xfrm>
            <a:off x="0" y="6858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22"/>
          <p:cNvSpPr/>
          <p:nvPr/>
        </p:nvSpPr>
        <p:spPr>
          <a:xfrm>
            <a:off x="0" y="10969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Google Shape;816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Google Shape;817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8" name="Google Shape;818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9" name="Google Shape;819;p2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0" name="Google Shape;820;p22"/>
          <p:cNvSpPr/>
          <p:nvPr/>
        </p:nvSpPr>
        <p:spPr>
          <a:xfrm>
            <a:off x="0" y="8461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22"/>
          <p:cNvSpPr/>
          <p:nvPr/>
        </p:nvSpPr>
        <p:spPr>
          <a:xfrm>
            <a:off x="0" y="1235075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22"/>
          <p:cNvSpPr/>
          <p:nvPr/>
        </p:nvSpPr>
        <p:spPr>
          <a:xfrm>
            <a:off x="0" y="2081213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4" name="Google Shape;82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79562" y="5410200"/>
            <a:ext cx="3221038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23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 Differentiation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1" name="Google Shape;831;p23"/>
          <p:cNvSpPr txBox="1"/>
          <p:nvPr>
            <p:ph idx="1" type="body"/>
          </p:nvPr>
        </p:nvSpPr>
        <p:spPr>
          <a:xfrm>
            <a:off x="533400" y="13716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Differentiating Tabulated Functions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A. Let us first consider the linear equation: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Where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remainder term used for estimation. Differentiating we obtain,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</a:t>
            </a:r>
            <a:endParaRPr/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the approximate derivative of the function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is given by,</a:t>
            </a:r>
            <a:endParaRPr/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know that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2" name="Google Shape;832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3/25/2020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833" name="Google Shape;833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834" name="Google Shape;834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835" name="Google Shape;83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6" name="Google Shape;836;p23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7" name="Google Shape;837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8" name="Google Shape;838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9" name="Google Shape;839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0" name="Google Shape;840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Google Shape;841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2" name="Google Shape;842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3" name="Google Shape;843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4" name="Google Shape;844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5" name="Google Shape;845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6" name="Google Shape;846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7" name="Google Shape;847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8" name="Google Shape;848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9" name="Google Shape;849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0" name="Google Shape;850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1" name="Google Shape;851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2" name="Google Shape;852;p2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3" name="Google Shape;853;p23"/>
          <p:cNvSpPr/>
          <p:nvPr/>
        </p:nvSpPr>
        <p:spPr>
          <a:xfrm>
            <a:off x="0" y="8763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23"/>
          <p:cNvSpPr/>
          <p:nvPr/>
        </p:nvSpPr>
        <p:spPr>
          <a:xfrm>
            <a:off x="0" y="12954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6" name="Google Shape;856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7" name="Google Shape;857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8" name="Google Shape;858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9" name="Google Shape;859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0" name="Google Shape;860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1" name="Google Shape;861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2" name="Google Shape;862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3" name="Google Shape;863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4" name="Google Shape;864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5" name="Google Shape;865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6" name="Google Shape;866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Google Shape;868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9" name="Google Shape;869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0" name="Google Shape;870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1" name="Google Shape;871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2" name="Google Shape;872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3" name="Google Shape;873;p2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4" name="Google Shape;874;p23"/>
          <p:cNvSpPr/>
          <p:nvPr/>
        </p:nvSpPr>
        <p:spPr>
          <a:xfrm>
            <a:off x="0" y="6858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23"/>
          <p:cNvSpPr/>
          <p:nvPr/>
        </p:nvSpPr>
        <p:spPr>
          <a:xfrm>
            <a:off x="0" y="10969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7" name="Google Shape;877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8" name="Google Shape;878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9" name="Google Shape;879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0" name="Google Shape;880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1" name="Google Shape;881;p2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2" name="Google Shape;882;p23"/>
          <p:cNvSpPr/>
          <p:nvPr/>
        </p:nvSpPr>
        <p:spPr>
          <a:xfrm>
            <a:off x="0" y="8461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23"/>
          <p:cNvSpPr/>
          <p:nvPr/>
        </p:nvSpPr>
        <p:spPr>
          <a:xfrm>
            <a:off x="0" y="1235075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23"/>
          <p:cNvSpPr/>
          <p:nvPr/>
        </p:nvSpPr>
        <p:spPr>
          <a:xfrm>
            <a:off x="0" y="2081213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6" name="Google Shape;886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7" name="Google Shape;88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5058" y="2133600"/>
            <a:ext cx="2894542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8" name="Google Shape;888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9" name="Google Shape;889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00200" y="3048000"/>
            <a:ext cx="1905000" cy="694242"/>
          </a:xfrm>
          <a:prstGeom prst="rect">
            <a:avLst/>
          </a:prstGeom>
          <a:noFill/>
          <a:ln>
            <a:noFill/>
          </a:ln>
        </p:spPr>
      </p:pic>
      <p:sp>
        <p:nvSpPr>
          <p:cNvPr id="890" name="Google Shape;890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1" name="Google Shape;891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62642" y="4038600"/>
            <a:ext cx="1994958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2" name="Google Shape;892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3" name="Google Shape;893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28800" y="5209183"/>
            <a:ext cx="1752600" cy="963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24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 Differentiation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0" name="Google Shape;900;p24"/>
          <p:cNvSpPr txBox="1"/>
          <p:nvPr>
            <p:ph idx="1" type="body"/>
          </p:nvPr>
        </p:nvSpPr>
        <p:spPr>
          <a:xfrm>
            <a:off x="533400" y="13716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Differentiating Tabulated Functions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A. Let us first consider the linear equation: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On substituting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</a:t>
            </a:r>
            <a:endParaRPr/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get</a:t>
            </a:r>
            <a:endParaRPr/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two-point forward difference formula.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1" name="Google Shape;901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3/25/2020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902" name="Google Shape;902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903" name="Google Shape;903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904" name="Google Shape;90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5" name="Google Shape;905;p24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6" name="Google Shape;906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7" name="Google Shape;907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8" name="Google Shape;908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9" name="Google Shape;909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0" name="Google Shape;910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1" name="Google Shape;911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2" name="Google Shape;912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3" name="Google Shape;913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4" name="Google Shape;914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5" name="Google Shape;915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6" name="Google Shape;916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7" name="Google Shape;917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8" name="Google Shape;918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9" name="Google Shape;919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0" name="Google Shape;920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1" name="Google Shape;921;p2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2" name="Google Shape;922;p24"/>
          <p:cNvSpPr/>
          <p:nvPr/>
        </p:nvSpPr>
        <p:spPr>
          <a:xfrm>
            <a:off x="0" y="8763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24"/>
          <p:cNvSpPr/>
          <p:nvPr/>
        </p:nvSpPr>
        <p:spPr>
          <a:xfrm>
            <a:off x="0" y="12954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5" name="Google Shape;925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6" name="Google Shape;926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7" name="Google Shape;927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8" name="Google Shape;928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9" name="Google Shape;929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0" name="Google Shape;930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1" name="Google Shape;931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2" name="Google Shape;932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3" name="Google Shape;933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4" name="Google Shape;934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5" name="Google Shape;935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6" name="Google Shape;936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7" name="Google Shape;937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8" name="Google Shape;938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9" name="Google Shape;939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0" name="Google Shape;940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1" name="Google Shape;941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2" name="Google Shape;942;p2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3" name="Google Shape;943;p24"/>
          <p:cNvSpPr/>
          <p:nvPr/>
        </p:nvSpPr>
        <p:spPr>
          <a:xfrm>
            <a:off x="0" y="6858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24"/>
          <p:cNvSpPr/>
          <p:nvPr/>
        </p:nvSpPr>
        <p:spPr>
          <a:xfrm>
            <a:off x="0" y="10969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Google Shape;946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7" name="Google Shape;947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8" name="Google Shape;948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9" name="Google Shape;949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0" name="Google Shape;950;p2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1" name="Google Shape;951;p24"/>
          <p:cNvSpPr/>
          <p:nvPr/>
        </p:nvSpPr>
        <p:spPr>
          <a:xfrm>
            <a:off x="0" y="8461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Google Shape;952;p24"/>
          <p:cNvSpPr/>
          <p:nvPr/>
        </p:nvSpPr>
        <p:spPr>
          <a:xfrm>
            <a:off x="0" y="1235075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Google Shape;953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4" name="Google Shape;954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5" name="Google Shape;955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6" name="Google Shape;956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7" name="Google Shape;957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8" name="Google Shape;958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9" name="Google Shape;95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7400" y="2767336"/>
            <a:ext cx="1524000" cy="1042664"/>
          </a:xfrm>
          <a:prstGeom prst="rect">
            <a:avLst/>
          </a:prstGeom>
          <a:noFill/>
          <a:ln>
            <a:noFill/>
          </a:ln>
        </p:spPr>
      </p:pic>
      <p:sp>
        <p:nvSpPr>
          <p:cNvPr id="960" name="Google Shape;960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1" name="Google Shape;961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81200" y="4403724"/>
            <a:ext cx="2743201" cy="625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25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 Differentiation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8" name="Google Shape;968;p25"/>
          <p:cNvSpPr txBox="1"/>
          <p:nvPr>
            <p:ph idx="1" type="body"/>
          </p:nvPr>
        </p:nvSpPr>
        <p:spPr>
          <a:xfrm>
            <a:off x="533400" y="13716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Differentiating Tabulated Functions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B. Now let us consider the quadratic approximation.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Here we need to use 3 points. Thus,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Then,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Thus, we obtain,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------------------ (1)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Let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9" name="Google Shape;969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3/25/2020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970" name="Google Shape;970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971" name="Google Shape;971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972" name="Google Shape;97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3" name="Google Shape;973;p25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4" name="Google Shape;974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5" name="Google Shape;975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6" name="Google Shape;976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7" name="Google Shape;977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8" name="Google Shape;978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9" name="Google Shape;979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0" name="Google Shape;980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1" name="Google Shape;981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2" name="Google Shape;982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3" name="Google Shape;983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4" name="Google Shape;984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5" name="Google Shape;985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6" name="Google Shape;986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7" name="Google Shape;987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8" name="Google Shape;988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9" name="Google Shape;989;p2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0" name="Google Shape;990;p25"/>
          <p:cNvSpPr/>
          <p:nvPr/>
        </p:nvSpPr>
        <p:spPr>
          <a:xfrm>
            <a:off x="0" y="8763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1" name="Google Shape;991;p25"/>
          <p:cNvSpPr/>
          <p:nvPr/>
        </p:nvSpPr>
        <p:spPr>
          <a:xfrm>
            <a:off x="0" y="12954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2" name="Google Shape;992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3" name="Google Shape;993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4" name="Google Shape;994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5" name="Google Shape;995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6" name="Google Shape;996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7" name="Google Shape;997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8" name="Google Shape;998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9" name="Google Shape;999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0" name="Google Shape;1000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1" name="Google Shape;1001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2" name="Google Shape;1002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3" name="Google Shape;1003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4" name="Google Shape;1004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5" name="Google Shape;1005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6" name="Google Shape;1006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7" name="Google Shape;1007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8" name="Google Shape;1008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9" name="Google Shape;1009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0" name="Google Shape;1010;p2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1" name="Google Shape;1011;p25"/>
          <p:cNvSpPr/>
          <p:nvPr/>
        </p:nvSpPr>
        <p:spPr>
          <a:xfrm>
            <a:off x="0" y="6858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p25"/>
          <p:cNvSpPr/>
          <p:nvPr/>
        </p:nvSpPr>
        <p:spPr>
          <a:xfrm>
            <a:off x="0" y="10969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3" name="Google Shape;1013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4" name="Google Shape;1014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5" name="Google Shape;1015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6" name="Google Shape;1016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7" name="Google Shape;1017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8" name="Google Shape;1018;p2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9" name="Google Shape;1019;p25"/>
          <p:cNvSpPr/>
          <p:nvPr/>
        </p:nvSpPr>
        <p:spPr>
          <a:xfrm>
            <a:off x="0" y="8461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p25"/>
          <p:cNvSpPr/>
          <p:nvPr/>
        </p:nvSpPr>
        <p:spPr>
          <a:xfrm>
            <a:off x="0" y="1235075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1" name="Google Shape;1021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2" name="Google Shape;1022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3" name="Google Shape;1023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4" name="Google Shape;1024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5" name="Google Shape;1025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6" name="Google Shape;1026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7" name="Google Shape;1027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8" name="Google Shape;1028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9" name="Google Shape;102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0" y="2438400"/>
            <a:ext cx="5486400" cy="416689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1" name="Google Shape;1031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3999" y="3276600"/>
            <a:ext cx="4338555" cy="62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2" name="Google Shape;1032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3" name="Google Shape;1033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24000" y="4549775"/>
            <a:ext cx="4193452" cy="47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4" name="Google Shape;1034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5" name="Google Shape;1035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24000" y="5334000"/>
            <a:ext cx="3717926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26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 Differentiation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2" name="Google Shape;1042;p26"/>
          <p:cNvSpPr txBox="1"/>
          <p:nvPr>
            <p:ph idx="1" type="body"/>
          </p:nvPr>
        </p:nvSpPr>
        <p:spPr>
          <a:xfrm>
            <a:off x="533400" y="13716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Differentiating Tabulated Functions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B. Now let us consider the quadratic approximation.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Then,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3" name="Google Shape;1043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3/25/2020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1044" name="Google Shape;1044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1045" name="Google Shape;1045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1046" name="Google Shape;104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7" name="Google Shape;1047;p26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8" name="Google Shape;1048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" name="Google Shape;1049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" name="Google Shape;1050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1" name="Google Shape;1051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2" name="Google Shape;1052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3" name="Google Shape;1053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4" name="Google Shape;1054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5" name="Google Shape;1055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6" name="Google Shape;1056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7" name="Google Shape;1057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8" name="Google Shape;1058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9" name="Google Shape;1059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0" name="Google Shape;1060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1" name="Google Shape;1061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2" name="Google Shape;1062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3" name="Google Shape;1063;p2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4" name="Google Shape;1064;p26"/>
          <p:cNvSpPr/>
          <p:nvPr/>
        </p:nvSpPr>
        <p:spPr>
          <a:xfrm>
            <a:off x="0" y="8763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5" name="Google Shape;1065;p26"/>
          <p:cNvSpPr/>
          <p:nvPr/>
        </p:nvSpPr>
        <p:spPr>
          <a:xfrm>
            <a:off x="0" y="12954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Google Shape;1066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7" name="Google Shape;1067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8" name="Google Shape;1068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9" name="Google Shape;1069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0" name="Google Shape;1070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1" name="Google Shape;1071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2" name="Google Shape;1072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3" name="Google Shape;1073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4" name="Google Shape;1074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5" name="Google Shape;1075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6" name="Google Shape;1076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7" name="Google Shape;1077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8" name="Google Shape;1078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9" name="Google Shape;1079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0" name="Google Shape;1080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1" name="Google Shape;1081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2" name="Google Shape;1082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3" name="Google Shape;1083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4" name="Google Shape;1084;p2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5" name="Google Shape;1085;p26"/>
          <p:cNvSpPr/>
          <p:nvPr/>
        </p:nvSpPr>
        <p:spPr>
          <a:xfrm>
            <a:off x="0" y="6858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6" name="Google Shape;1086;p26"/>
          <p:cNvSpPr/>
          <p:nvPr/>
        </p:nvSpPr>
        <p:spPr>
          <a:xfrm>
            <a:off x="0" y="10969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7" name="Google Shape;1087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8" name="Google Shape;1088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9" name="Google Shape;1089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0" name="Google Shape;1090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1" name="Google Shape;1091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2" name="Google Shape;1092;p2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3" name="Google Shape;1093;p26"/>
          <p:cNvSpPr/>
          <p:nvPr/>
        </p:nvSpPr>
        <p:spPr>
          <a:xfrm>
            <a:off x="0" y="8461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p26"/>
          <p:cNvSpPr/>
          <p:nvPr/>
        </p:nvSpPr>
        <p:spPr>
          <a:xfrm>
            <a:off x="0" y="1235075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6" name="Google Shape;1096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7" name="Google Shape;1097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8" name="Google Shape;1098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9" name="Google Shape;1099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0" name="Google Shape;1100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1" name="Google Shape;1101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2" name="Google Shape;1102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3" name="Google Shape;1103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4" name="Google Shape;1104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5" name="Google Shape;1105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6" name="Google Shape;110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65337" y="2563151"/>
            <a:ext cx="1916543" cy="561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7" name="Google Shape;1107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65337" y="3262313"/>
            <a:ext cx="3435868" cy="623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8" name="Google Shape;1108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65337" y="4026146"/>
            <a:ext cx="2984782" cy="926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9" name="Google Shape;1109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65336" y="5077751"/>
            <a:ext cx="2865839" cy="561049"/>
          </a:xfrm>
          <a:prstGeom prst="rect">
            <a:avLst/>
          </a:prstGeom>
          <a:noFill/>
          <a:ln>
            <a:noFill/>
          </a:ln>
        </p:spPr>
      </p:pic>
      <p:sp>
        <p:nvSpPr>
          <p:cNvPr id="1110" name="Google Shape;1110;p2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1" name="Google Shape;1111;p26"/>
          <p:cNvSpPr/>
          <p:nvPr/>
        </p:nvSpPr>
        <p:spPr>
          <a:xfrm>
            <a:off x="457200" y="8540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2" name="Google Shape;1112;p26"/>
          <p:cNvSpPr/>
          <p:nvPr/>
        </p:nvSpPr>
        <p:spPr>
          <a:xfrm>
            <a:off x="457200" y="12954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3" name="Google Shape;1113;p26"/>
          <p:cNvSpPr/>
          <p:nvPr/>
        </p:nvSpPr>
        <p:spPr>
          <a:xfrm>
            <a:off x="457200" y="19510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4" name="Google Shape;1114;p26"/>
          <p:cNvSpPr/>
          <p:nvPr/>
        </p:nvSpPr>
        <p:spPr>
          <a:xfrm>
            <a:off x="457200" y="234791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27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 Differentiation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1" name="Google Shape;1121;p27"/>
          <p:cNvSpPr txBox="1"/>
          <p:nvPr>
            <p:ph idx="1" type="body"/>
          </p:nvPr>
        </p:nvSpPr>
        <p:spPr>
          <a:xfrm>
            <a:off x="533400" y="13716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Differentiating Tabulated Functions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B. Now let us consider the quadratic approximation.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Substituting for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equation (1)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This is a three-point forward difference formula.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We can get a three-point backward difference formula by replacing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 –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Therefore, the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three-point backward difference formula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given by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2" name="Google Shape;1122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3/25/2020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1123" name="Google Shape;1123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1124" name="Google Shape;1124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1125" name="Google Shape;112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6" name="Google Shape;1126;p27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7" name="Google Shape;1127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8" name="Google Shape;1128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9" name="Google Shape;1129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0" name="Google Shape;1130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1" name="Google Shape;1131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2" name="Google Shape;1132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3" name="Google Shape;1133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4" name="Google Shape;1134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5" name="Google Shape;1135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6" name="Google Shape;1136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7" name="Google Shape;1137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8" name="Google Shape;1138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9" name="Google Shape;1139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0" name="Google Shape;1140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1" name="Google Shape;1141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2" name="Google Shape;1142;p2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3" name="Google Shape;1143;p27"/>
          <p:cNvSpPr/>
          <p:nvPr/>
        </p:nvSpPr>
        <p:spPr>
          <a:xfrm>
            <a:off x="0" y="8763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4" name="Google Shape;1144;p27"/>
          <p:cNvSpPr/>
          <p:nvPr/>
        </p:nvSpPr>
        <p:spPr>
          <a:xfrm>
            <a:off x="0" y="12954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5" name="Google Shape;1145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6" name="Google Shape;1146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7" name="Google Shape;1147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8" name="Google Shape;1148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9" name="Google Shape;1149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0" name="Google Shape;1150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1" name="Google Shape;1151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2" name="Google Shape;1152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3" name="Google Shape;1153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4" name="Google Shape;1154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5" name="Google Shape;1155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6" name="Google Shape;1156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7" name="Google Shape;1157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8" name="Google Shape;1158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9" name="Google Shape;1159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0" name="Google Shape;1160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1" name="Google Shape;1161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2" name="Google Shape;1162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3" name="Google Shape;1163;p2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4" name="Google Shape;1164;p27"/>
          <p:cNvSpPr/>
          <p:nvPr/>
        </p:nvSpPr>
        <p:spPr>
          <a:xfrm>
            <a:off x="0" y="6858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5" name="Google Shape;1165;p27"/>
          <p:cNvSpPr/>
          <p:nvPr/>
        </p:nvSpPr>
        <p:spPr>
          <a:xfrm>
            <a:off x="0" y="10969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6" name="Google Shape;1166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7" name="Google Shape;1167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8" name="Google Shape;1168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9" name="Google Shape;1169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0" name="Google Shape;1170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1" name="Google Shape;1171;p2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2" name="Google Shape;1172;p27"/>
          <p:cNvSpPr/>
          <p:nvPr/>
        </p:nvSpPr>
        <p:spPr>
          <a:xfrm>
            <a:off x="0" y="8461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3" name="Google Shape;1173;p27"/>
          <p:cNvSpPr/>
          <p:nvPr/>
        </p:nvSpPr>
        <p:spPr>
          <a:xfrm>
            <a:off x="0" y="1235075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4" name="Google Shape;1174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5" name="Google Shape;1175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6" name="Google Shape;1176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7" name="Google Shape;1177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8" name="Google Shape;1178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9" name="Google Shape;1179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0" name="Google Shape;1180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1" name="Google Shape;1181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2" name="Google Shape;1182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3" name="Google Shape;1183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4" name="Google Shape;1184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5" name="Google Shape;1185;p2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6" name="Google Shape;1186;p27"/>
          <p:cNvSpPr/>
          <p:nvPr/>
        </p:nvSpPr>
        <p:spPr>
          <a:xfrm>
            <a:off x="457200" y="8540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7" name="Google Shape;1187;p27"/>
          <p:cNvSpPr/>
          <p:nvPr/>
        </p:nvSpPr>
        <p:spPr>
          <a:xfrm>
            <a:off x="457200" y="12954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8" name="Google Shape;1188;p27"/>
          <p:cNvSpPr/>
          <p:nvPr/>
        </p:nvSpPr>
        <p:spPr>
          <a:xfrm>
            <a:off x="457200" y="19510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9" name="Google Shape;1189;p27"/>
          <p:cNvSpPr/>
          <p:nvPr/>
        </p:nvSpPr>
        <p:spPr>
          <a:xfrm>
            <a:off x="457200" y="234791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0" name="Google Shape;1190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1" name="Google Shape;119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8800" y="2895600"/>
            <a:ext cx="3585667" cy="54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2" name="Google Shape;1192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3" name="Google Shape;1193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4000" y="5202392"/>
            <a:ext cx="3276600" cy="528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28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 Differentiation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0" name="Google Shape;1200;p28"/>
          <p:cNvSpPr txBox="1"/>
          <p:nvPr>
            <p:ph idx="1" type="body"/>
          </p:nvPr>
        </p:nvSpPr>
        <p:spPr>
          <a:xfrm>
            <a:off x="533400" y="13716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Differentiating Tabulated Functions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C. Three-point central difference formula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Similarly we can obtain the three-point central difference formula by letting  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Substituting for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equation (1)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1" name="Google Shape;1201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3/25/2020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1202" name="Google Shape;1202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1203" name="Google Shape;1203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1204" name="Google Shape;120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5" name="Google Shape;1205;p28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6" name="Google Shape;1206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7" name="Google Shape;1207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8" name="Google Shape;1208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9" name="Google Shape;1209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0" name="Google Shape;1210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1" name="Google Shape;1211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2" name="Google Shape;1212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3" name="Google Shape;1213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4" name="Google Shape;1214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5" name="Google Shape;1215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6" name="Google Shape;1216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7" name="Google Shape;1217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8" name="Google Shape;1218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9" name="Google Shape;1219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0" name="Google Shape;1220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1" name="Google Shape;1221;p28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2" name="Google Shape;1222;p28"/>
          <p:cNvSpPr/>
          <p:nvPr/>
        </p:nvSpPr>
        <p:spPr>
          <a:xfrm>
            <a:off x="0" y="8763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3" name="Google Shape;1223;p28"/>
          <p:cNvSpPr/>
          <p:nvPr/>
        </p:nvSpPr>
        <p:spPr>
          <a:xfrm>
            <a:off x="0" y="12954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4" name="Google Shape;1224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5" name="Google Shape;1225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6" name="Google Shape;1226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7" name="Google Shape;1227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8" name="Google Shape;1228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9" name="Google Shape;1229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0" name="Google Shape;1230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1" name="Google Shape;1231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2" name="Google Shape;1232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3" name="Google Shape;1233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4" name="Google Shape;1234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5" name="Google Shape;1235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6" name="Google Shape;1236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7" name="Google Shape;1237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8" name="Google Shape;1238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9" name="Google Shape;1239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0" name="Google Shape;1240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1" name="Google Shape;1241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2" name="Google Shape;1242;p28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3" name="Google Shape;1243;p28"/>
          <p:cNvSpPr/>
          <p:nvPr/>
        </p:nvSpPr>
        <p:spPr>
          <a:xfrm>
            <a:off x="0" y="6858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4" name="Google Shape;1244;p28"/>
          <p:cNvSpPr/>
          <p:nvPr/>
        </p:nvSpPr>
        <p:spPr>
          <a:xfrm>
            <a:off x="0" y="10969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5" name="Google Shape;1245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6" name="Google Shape;1246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7" name="Google Shape;1247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8" name="Google Shape;1248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9" name="Google Shape;1249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0" name="Google Shape;1250;p28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1" name="Google Shape;1251;p28"/>
          <p:cNvSpPr/>
          <p:nvPr/>
        </p:nvSpPr>
        <p:spPr>
          <a:xfrm>
            <a:off x="0" y="8461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2" name="Google Shape;1252;p28"/>
          <p:cNvSpPr/>
          <p:nvPr/>
        </p:nvSpPr>
        <p:spPr>
          <a:xfrm>
            <a:off x="0" y="1235075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3" name="Google Shape;1253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4" name="Google Shape;1254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5" name="Google Shape;1255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6" name="Google Shape;1256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7" name="Google Shape;1257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8" name="Google Shape;1258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9" name="Google Shape;1259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0" name="Google Shape;1260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1" name="Google Shape;1261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2" name="Google Shape;1262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3" name="Google Shape;1263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4" name="Google Shape;1264;p28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5" name="Google Shape;1265;p28"/>
          <p:cNvSpPr/>
          <p:nvPr/>
        </p:nvSpPr>
        <p:spPr>
          <a:xfrm>
            <a:off x="457200" y="8540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6" name="Google Shape;1266;p28"/>
          <p:cNvSpPr/>
          <p:nvPr/>
        </p:nvSpPr>
        <p:spPr>
          <a:xfrm>
            <a:off x="457200" y="12954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7" name="Google Shape;1267;p28"/>
          <p:cNvSpPr/>
          <p:nvPr/>
        </p:nvSpPr>
        <p:spPr>
          <a:xfrm>
            <a:off x="457200" y="19510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8" name="Google Shape;1268;p28"/>
          <p:cNvSpPr/>
          <p:nvPr/>
        </p:nvSpPr>
        <p:spPr>
          <a:xfrm>
            <a:off x="457200" y="234791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9" name="Google Shape;1269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0" name="Google Shape;1270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1" name="Google Shape;1271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2" name="Google Shape;1272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6400" y="2438400"/>
            <a:ext cx="354965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3" name="Google Shape;1273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84337" y="3048000"/>
            <a:ext cx="2201863" cy="53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4" name="Google Shape;1274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84337" y="3657599"/>
            <a:ext cx="2856897" cy="533401"/>
          </a:xfrm>
          <a:prstGeom prst="rect">
            <a:avLst/>
          </a:prstGeom>
          <a:noFill/>
          <a:ln>
            <a:noFill/>
          </a:ln>
        </p:spPr>
      </p:pic>
      <p:sp>
        <p:nvSpPr>
          <p:cNvPr id="1275" name="Google Shape;1275;p28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6" name="Google Shape;1276;p28"/>
          <p:cNvSpPr/>
          <p:nvPr/>
        </p:nvSpPr>
        <p:spPr>
          <a:xfrm>
            <a:off x="0" y="8540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7" name="Google Shape;1277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8" name="Google Shape;1278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76400" y="4876800"/>
            <a:ext cx="2857170" cy="62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29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 Differentiation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5" name="Google Shape;1285;p29"/>
          <p:cNvSpPr txBox="1"/>
          <p:nvPr>
            <p:ph idx="1" type="body"/>
          </p:nvPr>
        </p:nvSpPr>
        <p:spPr>
          <a:xfrm>
            <a:off x="533400" y="13716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 values of distance travelled by a car at various time intervals are given in the following table. Estimate the velocity at time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5,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7 and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9.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Solution: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Velocity is given by the first derivative of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 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5, we can use the three-point forward difference formula: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Therefore,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6" name="Google Shape;1286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3/25/2020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1287" name="Google Shape;1287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1288" name="Google Shape;1288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1289" name="Google Shape;128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0" name="Google Shape;1290;p29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91" name="Google Shape;1291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2" name="Google Shape;1292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3" name="Google Shape;1293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4" name="Google Shape;1294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5" name="Google Shape;1295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6" name="Google Shape;1296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7" name="Google Shape;1297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8" name="Google Shape;1298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9" name="Google Shape;1299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0" name="Google Shape;1300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1" name="Google Shape;1301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2" name="Google Shape;1302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3" name="Google Shape;1303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4" name="Google Shape;1304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5" name="Google Shape;1305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6" name="Google Shape;1306;p29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7" name="Google Shape;1307;p29"/>
          <p:cNvSpPr/>
          <p:nvPr/>
        </p:nvSpPr>
        <p:spPr>
          <a:xfrm>
            <a:off x="0" y="8763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8" name="Google Shape;1308;p29"/>
          <p:cNvSpPr/>
          <p:nvPr/>
        </p:nvSpPr>
        <p:spPr>
          <a:xfrm>
            <a:off x="0" y="12954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9" name="Google Shape;1309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0" name="Google Shape;1310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1" name="Google Shape;1311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2" name="Google Shape;1312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3" name="Google Shape;1313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4" name="Google Shape;1314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5" name="Google Shape;1315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6" name="Google Shape;1316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7" name="Google Shape;1317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8" name="Google Shape;1318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9" name="Google Shape;1319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0" name="Google Shape;1320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1" name="Google Shape;1321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2" name="Google Shape;1322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3" name="Google Shape;1323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4" name="Google Shape;1324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5" name="Google Shape;1325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6" name="Google Shape;1326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7" name="Google Shape;1327;p29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8" name="Google Shape;1328;p29"/>
          <p:cNvSpPr/>
          <p:nvPr/>
        </p:nvSpPr>
        <p:spPr>
          <a:xfrm>
            <a:off x="0" y="6858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9" name="Google Shape;1329;p29"/>
          <p:cNvSpPr/>
          <p:nvPr/>
        </p:nvSpPr>
        <p:spPr>
          <a:xfrm>
            <a:off x="0" y="10969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0" name="Google Shape;1330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1" name="Google Shape;1331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2" name="Google Shape;1332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3" name="Google Shape;1333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4" name="Google Shape;1334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5" name="Google Shape;1335;p29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6" name="Google Shape;1336;p29"/>
          <p:cNvSpPr/>
          <p:nvPr/>
        </p:nvSpPr>
        <p:spPr>
          <a:xfrm>
            <a:off x="0" y="8461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7" name="Google Shape;1337;p29"/>
          <p:cNvSpPr/>
          <p:nvPr/>
        </p:nvSpPr>
        <p:spPr>
          <a:xfrm>
            <a:off x="0" y="1235075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8" name="Google Shape;1338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9" name="Google Shape;1339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0" name="Google Shape;1340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1" name="Google Shape;1341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2" name="Google Shape;1342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3" name="Google Shape;1343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4" name="Google Shape;1344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5" name="Google Shape;1345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6" name="Google Shape;1346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7" name="Google Shape;1347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8" name="Google Shape;1348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9" name="Google Shape;1349;p29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0" name="Google Shape;1350;p29"/>
          <p:cNvSpPr/>
          <p:nvPr/>
        </p:nvSpPr>
        <p:spPr>
          <a:xfrm>
            <a:off x="457200" y="8540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1" name="Google Shape;1351;p29"/>
          <p:cNvSpPr/>
          <p:nvPr/>
        </p:nvSpPr>
        <p:spPr>
          <a:xfrm>
            <a:off x="457200" y="12954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2" name="Google Shape;1352;p29"/>
          <p:cNvSpPr/>
          <p:nvPr/>
        </p:nvSpPr>
        <p:spPr>
          <a:xfrm>
            <a:off x="457200" y="19510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3" name="Google Shape;1353;p29"/>
          <p:cNvSpPr/>
          <p:nvPr/>
        </p:nvSpPr>
        <p:spPr>
          <a:xfrm>
            <a:off x="457200" y="234791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4" name="Google Shape;1354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5" name="Google Shape;1355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6" name="Google Shape;1356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7" name="Google Shape;1357;p29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8" name="Google Shape;1358;p29"/>
          <p:cNvSpPr/>
          <p:nvPr/>
        </p:nvSpPr>
        <p:spPr>
          <a:xfrm>
            <a:off x="0" y="8540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9" name="Google Shape;1359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60" name="Google Shape;1360;p29"/>
          <p:cNvGraphicFramePr/>
          <p:nvPr/>
        </p:nvGraphicFramePr>
        <p:xfrm>
          <a:off x="1676400" y="243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{C6154E90-4C16-4523-96E2-179BDF4BD8AA}</a:tableStyleId>
              </a:tblPr>
              <a:tblGrid>
                <a:gridCol w="2254400"/>
                <a:gridCol w="678950"/>
                <a:gridCol w="633150"/>
                <a:gridCol w="698425"/>
                <a:gridCol w="761400"/>
                <a:gridCol w="698425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Time, </a:t>
                      </a:r>
                      <a:r>
                        <a:rPr i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(s)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Distance travelled, s(t) (km)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10.0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14.5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19.5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25.5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32.0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61" name="Google Shape;1361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2" name="Google Shape;136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7400" y="4411037"/>
            <a:ext cx="3048000" cy="541963"/>
          </a:xfrm>
          <a:prstGeom prst="rect">
            <a:avLst/>
          </a:prstGeom>
          <a:noFill/>
          <a:ln>
            <a:noFill/>
          </a:ln>
        </p:spPr>
      </p:pic>
      <p:sp>
        <p:nvSpPr>
          <p:cNvPr id="1363" name="Google Shape;1363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4" name="Google Shape;1364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57400" y="5308439"/>
            <a:ext cx="3429000" cy="52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 Differentiation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" name="Google Shape;49;p3"/>
          <p:cNvSpPr txBox="1"/>
          <p:nvPr>
            <p:ph idx="1" type="body"/>
          </p:nvPr>
        </p:nvSpPr>
        <p:spPr>
          <a:xfrm>
            <a:off x="533400" y="13716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Differentiation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essentially two situations where numerical differential is required:</a:t>
            </a:r>
            <a:endParaRPr/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function values are known but the function is unknown. Such functions are called </a:t>
            </a: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tabulated function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function to be differentiated is complicated and therefore it is difficult to differentiate.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Errors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Analytical methods give exact answers.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 techniques provide only approximations to derivatives. 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 differentiation methods are prone to </a:t>
            </a: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round off errors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truncation errors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50" name="Google Shape;5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3/25/2020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51" name="Google Shape;51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52" name="Google Shape;52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53" name="Google Shape;5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" name="Google Shape;54;p3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30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 Differentiation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1" name="Google Shape;1371;p30"/>
          <p:cNvSpPr txBox="1"/>
          <p:nvPr>
            <p:ph idx="1" type="body"/>
          </p:nvPr>
        </p:nvSpPr>
        <p:spPr>
          <a:xfrm>
            <a:off x="533400" y="13716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 values of distance travelled by a car at various time intervals are given in the following table. Estimate the velocity at time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5,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7 and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9.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Solution: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Velocity is given by the first derivative of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At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7, we can use the central difference formula: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Therefore,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2" name="Google Shape;1372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3/25/2020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1373" name="Google Shape;1373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1374" name="Google Shape;1374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1375" name="Google Shape;137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6" name="Google Shape;1376;p30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77" name="Google Shape;1377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8" name="Google Shape;1378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9" name="Google Shape;1379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0" name="Google Shape;1380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1" name="Google Shape;1381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2" name="Google Shape;1382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3" name="Google Shape;1383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4" name="Google Shape;1384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5" name="Google Shape;1385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6" name="Google Shape;1386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7" name="Google Shape;1387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8" name="Google Shape;1388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9" name="Google Shape;1389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0" name="Google Shape;1390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1" name="Google Shape;1391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2" name="Google Shape;1392;p30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3" name="Google Shape;1393;p30"/>
          <p:cNvSpPr/>
          <p:nvPr/>
        </p:nvSpPr>
        <p:spPr>
          <a:xfrm>
            <a:off x="0" y="8763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4" name="Google Shape;1394;p30"/>
          <p:cNvSpPr/>
          <p:nvPr/>
        </p:nvSpPr>
        <p:spPr>
          <a:xfrm>
            <a:off x="0" y="12954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5" name="Google Shape;1395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6" name="Google Shape;1396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7" name="Google Shape;1397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8" name="Google Shape;1398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9" name="Google Shape;1399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0" name="Google Shape;1400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1" name="Google Shape;1401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2" name="Google Shape;1402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3" name="Google Shape;1403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4" name="Google Shape;1404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5" name="Google Shape;1405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6" name="Google Shape;1406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7" name="Google Shape;1407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8" name="Google Shape;1408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9" name="Google Shape;1409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0" name="Google Shape;1410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1" name="Google Shape;1411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2" name="Google Shape;1412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3" name="Google Shape;1413;p30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4" name="Google Shape;1414;p30"/>
          <p:cNvSpPr/>
          <p:nvPr/>
        </p:nvSpPr>
        <p:spPr>
          <a:xfrm>
            <a:off x="0" y="6858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5" name="Google Shape;1415;p30"/>
          <p:cNvSpPr/>
          <p:nvPr/>
        </p:nvSpPr>
        <p:spPr>
          <a:xfrm>
            <a:off x="0" y="10969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6" name="Google Shape;1416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7" name="Google Shape;1417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8" name="Google Shape;1418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9" name="Google Shape;1419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0" name="Google Shape;1420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1" name="Google Shape;1421;p30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2" name="Google Shape;1422;p30"/>
          <p:cNvSpPr/>
          <p:nvPr/>
        </p:nvSpPr>
        <p:spPr>
          <a:xfrm>
            <a:off x="0" y="8461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3" name="Google Shape;1423;p30"/>
          <p:cNvSpPr/>
          <p:nvPr/>
        </p:nvSpPr>
        <p:spPr>
          <a:xfrm>
            <a:off x="0" y="1235075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4" name="Google Shape;1424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5" name="Google Shape;1425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6" name="Google Shape;1426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7" name="Google Shape;1427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8" name="Google Shape;1428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9" name="Google Shape;1429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0" name="Google Shape;1430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1" name="Google Shape;1431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2" name="Google Shape;1432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3" name="Google Shape;1433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4" name="Google Shape;1434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5" name="Google Shape;1435;p30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6" name="Google Shape;1436;p30"/>
          <p:cNvSpPr/>
          <p:nvPr/>
        </p:nvSpPr>
        <p:spPr>
          <a:xfrm>
            <a:off x="457200" y="8540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7" name="Google Shape;1437;p30"/>
          <p:cNvSpPr/>
          <p:nvPr/>
        </p:nvSpPr>
        <p:spPr>
          <a:xfrm>
            <a:off x="457200" y="12954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8" name="Google Shape;1438;p30"/>
          <p:cNvSpPr/>
          <p:nvPr/>
        </p:nvSpPr>
        <p:spPr>
          <a:xfrm>
            <a:off x="457200" y="19510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9" name="Google Shape;1439;p30"/>
          <p:cNvSpPr/>
          <p:nvPr/>
        </p:nvSpPr>
        <p:spPr>
          <a:xfrm>
            <a:off x="457200" y="234791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0" name="Google Shape;1440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1" name="Google Shape;1441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2" name="Google Shape;1442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3" name="Google Shape;1443;p30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4" name="Google Shape;1444;p30"/>
          <p:cNvSpPr/>
          <p:nvPr/>
        </p:nvSpPr>
        <p:spPr>
          <a:xfrm>
            <a:off x="0" y="8540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5" name="Google Shape;1445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46" name="Google Shape;1446;p30"/>
          <p:cNvGraphicFramePr/>
          <p:nvPr/>
        </p:nvGraphicFramePr>
        <p:xfrm>
          <a:off x="1676400" y="243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{C6154E90-4C16-4523-96E2-179BDF4BD8AA}</a:tableStyleId>
              </a:tblPr>
              <a:tblGrid>
                <a:gridCol w="2254400"/>
                <a:gridCol w="678950"/>
                <a:gridCol w="633150"/>
                <a:gridCol w="698425"/>
                <a:gridCol w="761400"/>
                <a:gridCol w="698425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Time, </a:t>
                      </a:r>
                      <a:r>
                        <a:rPr i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(s)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Distance travelled, s(t) (km)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10.0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14.5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19.5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25.5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32.0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47" name="Google Shape;1447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8" name="Google Shape;1448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9" name="Google Shape;1449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0" name="Google Shape;1450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7400" y="4377531"/>
            <a:ext cx="2209800" cy="575469"/>
          </a:xfrm>
          <a:prstGeom prst="rect">
            <a:avLst/>
          </a:prstGeom>
          <a:noFill/>
          <a:ln>
            <a:noFill/>
          </a:ln>
        </p:spPr>
      </p:pic>
      <p:sp>
        <p:nvSpPr>
          <p:cNvPr id="1451" name="Google Shape;1451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2" name="Google Shape;1452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81200" y="5349973"/>
            <a:ext cx="2819400" cy="555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57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p31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 Differentiation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9" name="Google Shape;1459;p31"/>
          <p:cNvSpPr txBox="1"/>
          <p:nvPr>
            <p:ph idx="1" type="body"/>
          </p:nvPr>
        </p:nvSpPr>
        <p:spPr>
          <a:xfrm>
            <a:off x="533400" y="13716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 values of distance travelled by a car at various time intervals are given in the following table. Estimate the velocity at time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5,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7 and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9.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Solution: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Velocity is given by the first derivative of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C.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At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9, we can use the backward difference formula: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Therefore,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0" name="Google Shape;1460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3/25/2020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1461" name="Google Shape;1461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1462" name="Google Shape;1462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1463" name="Google Shape;146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4" name="Google Shape;1464;p31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65" name="Google Shape;1465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6" name="Google Shape;1466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7" name="Google Shape;1467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8" name="Google Shape;1468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9" name="Google Shape;1469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0" name="Google Shape;1470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1" name="Google Shape;1471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2" name="Google Shape;1472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3" name="Google Shape;1473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4" name="Google Shape;1474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5" name="Google Shape;1475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6" name="Google Shape;1476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7" name="Google Shape;1477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8" name="Google Shape;1478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9" name="Google Shape;1479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0" name="Google Shape;1480;p3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1" name="Google Shape;1481;p31"/>
          <p:cNvSpPr/>
          <p:nvPr/>
        </p:nvSpPr>
        <p:spPr>
          <a:xfrm>
            <a:off x="0" y="8763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2" name="Google Shape;1482;p31"/>
          <p:cNvSpPr/>
          <p:nvPr/>
        </p:nvSpPr>
        <p:spPr>
          <a:xfrm>
            <a:off x="0" y="12954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3" name="Google Shape;1483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4" name="Google Shape;1484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5" name="Google Shape;1485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6" name="Google Shape;1486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7" name="Google Shape;1487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8" name="Google Shape;1488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9" name="Google Shape;1489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0" name="Google Shape;1490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1" name="Google Shape;1491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2" name="Google Shape;1492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3" name="Google Shape;1493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4" name="Google Shape;1494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5" name="Google Shape;1495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6" name="Google Shape;1496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7" name="Google Shape;1497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8" name="Google Shape;1498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9" name="Google Shape;1499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0" name="Google Shape;1500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1" name="Google Shape;1501;p3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2" name="Google Shape;1502;p31"/>
          <p:cNvSpPr/>
          <p:nvPr/>
        </p:nvSpPr>
        <p:spPr>
          <a:xfrm>
            <a:off x="0" y="6858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3" name="Google Shape;1503;p31"/>
          <p:cNvSpPr/>
          <p:nvPr/>
        </p:nvSpPr>
        <p:spPr>
          <a:xfrm>
            <a:off x="0" y="10969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4" name="Google Shape;1504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5" name="Google Shape;1505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6" name="Google Shape;1506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7" name="Google Shape;1507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8" name="Google Shape;1508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9" name="Google Shape;1509;p3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0" name="Google Shape;1510;p31"/>
          <p:cNvSpPr/>
          <p:nvPr/>
        </p:nvSpPr>
        <p:spPr>
          <a:xfrm>
            <a:off x="0" y="8461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1" name="Google Shape;1511;p31"/>
          <p:cNvSpPr/>
          <p:nvPr/>
        </p:nvSpPr>
        <p:spPr>
          <a:xfrm>
            <a:off x="0" y="1235075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2" name="Google Shape;1512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3" name="Google Shape;1513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4" name="Google Shape;1514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5" name="Google Shape;1515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6" name="Google Shape;1516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7" name="Google Shape;1517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8" name="Google Shape;1518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9" name="Google Shape;1519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0" name="Google Shape;1520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1" name="Google Shape;1521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2" name="Google Shape;1522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3" name="Google Shape;1523;p3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4" name="Google Shape;1524;p31"/>
          <p:cNvSpPr/>
          <p:nvPr/>
        </p:nvSpPr>
        <p:spPr>
          <a:xfrm>
            <a:off x="457200" y="8540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5" name="Google Shape;1525;p31"/>
          <p:cNvSpPr/>
          <p:nvPr/>
        </p:nvSpPr>
        <p:spPr>
          <a:xfrm>
            <a:off x="457200" y="12954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6" name="Google Shape;1526;p31"/>
          <p:cNvSpPr/>
          <p:nvPr/>
        </p:nvSpPr>
        <p:spPr>
          <a:xfrm>
            <a:off x="457200" y="19510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7" name="Google Shape;1527;p31"/>
          <p:cNvSpPr/>
          <p:nvPr/>
        </p:nvSpPr>
        <p:spPr>
          <a:xfrm>
            <a:off x="457200" y="234791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8" name="Google Shape;1528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9" name="Google Shape;1529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0" name="Google Shape;1530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1" name="Google Shape;1531;p3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2" name="Google Shape;1532;p31"/>
          <p:cNvSpPr/>
          <p:nvPr/>
        </p:nvSpPr>
        <p:spPr>
          <a:xfrm>
            <a:off x="0" y="8540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3" name="Google Shape;1533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34" name="Google Shape;1534;p31"/>
          <p:cNvGraphicFramePr/>
          <p:nvPr/>
        </p:nvGraphicFramePr>
        <p:xfrm>
          <a:off x="1676400" y="243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{C6154E90-4C16-4523-96E2-179BDF4BD8AA}</a:tableStyleId>
              </a:tblPr>
              <a:tblGrid>
                <a:gridCol w="2254400"/>
                <a:gridCol w="678950"/>
                <a:gridCol w="633150"/>
                <a:gridCol w="698425"/>
                <a:gridCol w="761400"/>
                <a:gridCol w="698425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Time, </a:t>
                      </a:r>
                      <a:r>
                        <a:rPr i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(s)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Distance travelled, s(t) (km)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10.0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14.5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19.5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25.5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32.0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35" name="Google Shape;1535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6" name="Google Shape;1536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7" name="Google Shape;1537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8" name="Google Shape;1538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9" name="Google Shape;1539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0" name="Google Shape;1540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09800" y="4419600"/>
            <a:ext cx="2941918" cy="54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1" name="Google Shape;1541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2" name="Google Shape;1542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86000" y="5271979"/>
            <a:ext cx="3276600" cy="519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 Differentiation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4"/>
          <p:cNvSpPr txBox="1"/>
          <p:nvPr>
            <p:ph idx="1" type="body"/>
          </p:nvPr>
        </p:nvSpPr>
        <p:spPr>
          <a:xfrm>
            <a:off x="533400" y="13716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Differentiating Continuous Functions </a:t>
            </a:r>
            <a:endParaRPr/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 available:</a:t>
            </a:r>
            <a:endParaRPr/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Forward Difference Quotient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Also known as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two-point formula.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Backward Difference Quotient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Also known as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two-point formula.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Central Difference Quotient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Also known as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three-point formula.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Higher-Order Derivatives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3/25/2020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63" name="Google Shape;63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64" name="Google Shape;64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65" name="Google Shape;6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4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 Differentiation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5"/>
          <p:cNvSpPr txBox="1"/>
          <p:nvPr>
            <p:ph idx="1" type="body"/>
          </p:nvPr>
        </p:nvSpPr>
        <p:spPr>
          <a:xfrm>
            <a:off x="533400" y="13716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Forward Difference Quotient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a small increment           in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According to Taylor’s theorem we have,</a:t>
            </a:r>
            <a:endParaRPr/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 </a:t>
            </a:r>
            <a:endParaRPr/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rearranging the terms we get,</a:t>
            </a:r>
            <a:endParaRPr/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Thus, if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chosen to be sufficiently small,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 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can be approximated by</a:t>
            </a:r>
            <a:endParaRPr/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equation is called the first-order </a:t>
            </a: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forward difference quotient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This is also known as </a:t>
            </a: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two-point formula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Truncation Error: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error is in the order of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can be decreased by decreasing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74" name="Google Shape;7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3/25/2020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75" name="Google Shape;7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76" name="Google Shape;76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77" name="Google Shape;7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5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" name="Google Shape;79;p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0" name="Google Shape;8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33450" y="2267896"/>
            <a:ext cx="291956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" name="Google Shape;82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88295" y="2386099"/>
            <a:ext cx="1363661" cy="29701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" name="Google Shape;84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33306" y="3505200"/>
            <a:ext cx="3019694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972218" y="1828800"/>
            <a:ext cx="465138" cy="2063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133600" y="4495800"/>
            <a:ext cx="1858652" cy="465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 Differentiation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6"/>
          <p:cNvSpPr txBox="1"/>
          <p:nvPr>
            <p:ph idx="1" type="body"/>
          </p:nvPr>
        </p:nvSpPr>
        <p:spPr>
          <a:xfrm>
            <a:off x="533400" y="13716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Backward Difference Quotient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equation is called the first-order </a:t>
            </a: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backward difference quotient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This is also known as </a:t>
            </a: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two-point formula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/>
          </a:p>
        </p:txBody>
      </p:sp>
      <p:sp>
        <p:nvSpPr>
          <p:cNvPr id="96" name="Google Shape;9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3/25/2020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97" name="Google Shape;97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98" name="Google Shape;9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99" name="Google Shape;9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6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" name="Google Shape;101;p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6400" y="2049108"/>
            <a:ext cx="2133600" cy="541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 Differentiation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7"/>
          <p:cNvSpPr txBox="1"/>
          <p:nvPr>
            <p:ph idx="1" type="body"/>
          </p:nvPr>
        </p:nvSpPr>
        <p:spPr>
          <a:xfrm>
            <a:off x="533400" y="13716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Estimate approximate derivative of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30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at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=1, for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0.2, 0.1, 0.05, 0.01 using the first-order forward difference formula.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Solution: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Actual derivative of </a:t>
            </a:r>
            <a:r>
              <a:rPr b="1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b="1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30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2</a:t>
            </a:r>
            <a:r>
              <a:rPr b="1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That is, </a:t>
            </a:r>
            <a:r>
              <a:rPr b="1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baseline="30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2</a:t>
            </a:r>
            <a:r>
              <a:rPr b="1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So, Correct answer at </a:t>
            </a:r>
            <a:r>
              <a:rPr b="1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 is 2. That is, </a:t>
            </a:r>
            <a:r>
              <a:rPr b="1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baseline="30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2</a:t>
            </a:r>
            <a:r>
              <a:rPr b="1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2.1 = 2.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First-order </a:t>
            </a:r>
            <a:r>
              <a:rPr b="1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forward difference formula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1,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</p:txBody>
      </p:sp>
      <p:sp>
        <p:nvSpPr>
          <p:cNvPr id="115" name="Google Shape;115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3/25/2020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116" name="Google Shape;116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117" name="Google Shape;11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118" name="Google Shape;11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7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" name="Google Shape;120;p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1200" y="4038600"/>
            <a:ext cx="2362200" cy="541338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81200" y="5326062"/>
            <a:ext cx="2298751" cy="617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 Differentiation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8"/>
          <p:cNvSpPr txBox="1"/>
          <p:nvPr>
            <p:ph idx="1" type="body"/>
          </p:nvPr>
        </p:nvSpPr>
        <p:spPr>
          <a:xfrm>
            <a:off x="533400" y="13716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Estimate approximate derivative of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30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at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=1, for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0.2, 0.1, 0.05, 0.01 using the first-order forward difference formula.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Solution: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0.2: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			 =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=                     , 	Since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30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= 	               = 2.2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Thus, truncation error: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|Correct answer – Approximate answer|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= |2 – 2.2| = 0.2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</p:txBody>
      </p:sp>
      <p:sp>
        <p:nvSpPr>
          <p:cNvPr id="137" name="Google Shape;137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3/25/2020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138" name="Google Shape;138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139" name="Google Shape;13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140" name="Google Shape;14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p8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2" name="Google Shape;142;p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2413" y="3192462"/>
            <a:ext cx="2174187" cy="54133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68181" y="3192462"/>
            <a:ext cx="1208619" cy="54133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31189" y="3830344"/>
            <a:ext cx="1091045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46938" y="4401850"/>
            <a:ext cx="721313" cy="557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 Differentiation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9"/>
          <p:cNvSpPr txBox="1"/>
          <p:nvPr>
            <p:ph idx="1" type="body"/>
          </p:nvPr>
        </p:nvSpPr>
        <p:spPr>
          <a:xfrm>
            <a:off x="533400" y="13716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Estimate approximate derivative of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30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at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=1, for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0.2, 0.1, 0.05, 0.01 using the first-order forward difference formula.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Solution: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0.1:	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f </a:t>
            </a:r>
            <a:r>
              <a:rPr baseline="30000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(1) = 2.1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Thus, truncation error = 0.1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Derivative for different values of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we see, the truncation error decreases as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decreases. There is no round-off error.</a:t>
            </a:r>
            <a:endParaRPr/>
          </a:p>
        </p:txBody>
      </p:sp>
      <p:sp>
        <p:nvSpPr>
          <p:cNvPr id="165" name="Google Shape;165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3/25/2020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166" name="Google Shape;16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167" name="Google Shape;167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168" name="Google Shape;16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" name="Google Shape;169;p9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0" name="Google Shape;170;p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2" name="Google Shape;182;p9"/>
          <p:cNvGraphicFramePr/>
          <p:nvPr/>
        </p:nvGraphicFramePr>
        <p:xfrm>
          <a:off x="2209800" y="43522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{C6154E90-4C16-4523-96E2-179BDF4BD8AA}</a:tableStyleId>
              </a:tblPr>
              <a:tblGrid>
                <a:gridCol w="974325"/>
                <a:gridCol w="1040550"/>
                <a:gridCol w="1363525"/>
              </a:tblGrid>
              <a:tr h="260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b="1" baseline="30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(1)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Error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0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2.2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0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2.1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0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0.05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2.05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0.05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0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2.01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2014-09-22T15:27:45Z</dcterms:created>
  <dc:creator>user</dc:creator>
</cp:coreProperties>
</file>