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77"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New\Desktop\SUMAIY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New\Desktop\SUMAIYA.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New\Desktop\SUMAI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[SUMAIYA.xlsx]ANALYSIS!PivotTable1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DEPARTMENT SALARY ANALYSIS</a:t>
            </a:r>
            <a:endParaRPr lang="en-GB" altLang="en-US"/>
          </a:p>
        </c:rich>
      </c:tx>
      <c:layout/>
      <c:overlay val="0"/>
      <c:spPr>
        <a:noFill/>
        <a:ln>
          <a:noFill/>
        </a:ln>
        <a:effectLst/>
      </c:spPr>
    </c:title>
    <c:autoTitleDeleted val="0"/>
    <c:plotArea>
      <c:layout/>
      <c:barChart>
        <c:barDir val="col"/>
        <c:grouping val="clustered"/>
        <c:varyColors val="0"/>
        <c:ser>
          <c:idx val="0"/>
          <c:order val="0"/>
          <c:tx>
            <c:strRef>
              <c:f>[SUMAIYA.xlsx]ANALYSIS!$B$2</c:f>
              <c:strCache>
                <c:ptCount val="1"/>
                <c:pt idx="0">
                  <c:v>Total</c:v>
                </c:pt>
              </c:strCache>
            </c:strRef>
          </c:tx>
          <c:spPr>
            <a:gradFill>
              <a:gsLst>
                <a:gs pos="0">
                  <a:srgbClr val="FE4444"/>
                </a:gs>
                <a:gs pos="100000">
                  <a:srgbClr val="832B2B"/>
                </a:gs>
              </a:gsLst>
              <a:lin ang="5400000" scaled="0"/>
            </a:gradFill>
            <a:ln>
              <a:noFill/>
            </a:ln>
            <a:effectLst/>
          </c:spPr>
          <c:invertIfNegative val="0"/>
          <c:dLbls>
            <c:delete val="1"/>
          </c:dLbls>
          <c:cat>
            <c:strRef>
              <c:f>[SUMAIYA.xlsx]ANALYSIS!$A$3:$A$6</c:f>
              <c:strCache>
                <c:ptCount val="3"/>
                <c:pt idx="0">
                  <c:v>Human Resources</c:v>
                </c:pt>
                <c:pt idx="1">
                  <c:v>Research &amp; Development</c:v>
                </c:pt>
                <c:pt idx="2">
                  <c:v>Sales</c:v>
                </c:pt>
              </c:strCache>
            </c:strRef>
          </c:cat>
          <c:val>
            <c:numRef>
              <c:f>[SUMAIYA.xlsx]ANALYSIS!$B$3:$B$6</c:f>
              <c:numCache>
                <c:formatCode>General</c:formatCode>
                <c:ptCount val="3"/>
                <c:pt idx="0">
                  <c:v>138791</c:v>
                </c:pt>
                <c:pt idx="1">
                  <c:v>1548266</c:v>
                </c:pt>
                <c:pt idx="2">
                  <c:v>862002</c:v>
                </c:pt>
              </c:numCache>
            </c:numRef>
          </c:val>
        </c:ser>
        <c:dLbls>
          <c:showLegendKey val="0"/>
          <c:showVal val="0"/>
          <c:showCatName val="0"/>
          <c:showSerName val="0"/>
          <c:showPercent val="0"/>
          <c:showBubbleSize val="0"/>
        </c:dLbls>
        <c:gapWidth val="246"/>
        <c:overlap val="-28"/>
        <c:axId val="411065878"/>
        <c:axId val="105252006"/>
      </c:barChart>
      <c:catAx>
        <c:axId val="4110658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5252006"/>
        <c:crosses val="autoZero"/>
        <c:auto val="1"/>
        <c:lblAlgn val="ctr"/>
        <c:lblOffset val="100"/>
        <c:noMultiLvlLbl val="0"/>
      </c:catAx>
      <c:valAx>
        <c:axId val="1052520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106587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SALARY PERCENTAGE ANALYSIS</a:t>
            </a:r>
          </a:p>
        </c:rich>
      </c:tx>
      <c:layout/>
      <c:overlay val="0"/>
      <c:spPr>
        <a:noFill/>
        <a:ln>
          <a:noFill/>
        </a:ln>
        <a:effectLst/>
      </c:spPr>
    </c:title>
    <c:autoTitleDeleted val="0"/>
    <c:view3D>
      <c:rotX val="30"/>
      <c:rotY val="215"/>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spPr>
            <a:scene3d>
              <a:camera prst="orthographicFront"/>
              <a:lightRig rig="threePt" dir="t"/>
            </a:scene3d>
            <a:sp3d contourW="9525"/>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1"/>
              <c:showCatName val="1"/>
              <c:showSerName val="0"/>
              <c:showPercent val="0"/>
              <c:showBubbleSize val="0"/>
              <c:extLst>
                <c:ext xmlns:c15="http://schemas.microsoft.com/office/drawing/2012/chart" uri="{CE6537A1-D6FC-4f65-9D91-7224C49458BB}"/>
              </c:extLst>
            </c:dLbl>
            <c:dLbl>
              <c:idx val="2"/>
              <c:layout>
                <c:manualLayout>
                  <c:x val="-0.0019773266543633"/>
                  <c:y val="0"/>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tx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[SUMAIYA.xlsx]ANALYSIS!$A$38:$A$40</c:f>
              <c:strCache>
                <c:ptCount val="3"/>
                <c:pt idx="0">
                  <c:v>Human Resources</c:v>
                </c:pt>
                <c:pt idx="1">
                  <c:v>Research &amp; Development</c:v>
                </c:pt>
                <c:pt idx="2">
                  <c:v>Sales</c:v>
                </c:pt>
              </c:strCache>
            </c:strRef>
          </c:cat>
          <c:val>
            <c:numRef>
              <c:f>[SUMAIYA.xlsx]ANALYSIS!$B$38:$B$40</c:f>
              <c:numCache>
                <c:formatCode>0.00_ </c:formatCode>
                <c:ptCount val="3"/>
                <c:pt idx="0">
                  <c:v>5.44479354930584</c:v>
                </c:pt>
                <c:pt idx="1">
                  <c:v>60.7387275068957</c:v>
                </c:pt>
                <c:pt idx="2">
                  <c:v>33.8164789437985</c:v>
                </c:pt>
              </c:numCache>
            </c:numRef>
          </c:val>
        </c:ser>
        <c:dLbls>
          <c:showLegendKey val="0"/>
          <c:showVal val="1"/>
          <c:showCatName val="0"/>
          <c:showSerName val="0"/>
          <c:showPercent val="0"/>
          <c:showBubbleSize val="0"/>
        </c:dLbls>
      </c:pie3D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[SUMAIYA.xlsx]ANALYSIS!PivotTable2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t>EMPLOYEE</a:t>
            </a:r>
            <a:r>
              <a:rPr lang="en-GB" altLang="en-US"/>
              <a:t> JOBROLE</a:t>
            </a:r>
            <a:r>
              <a:t> ANALYSIS</a:t>
            </a:r>
          </a:p>
        </c:rich>
      </c:tx>
      <c:layout/>
      <c:overlay val="0"/>
      <c:spPr>
        <a:noFill/>
        <a:ln>
          <a:noFill/>
        </a:ln>
        <a:effectLst/>
      </c:spPr>
    </c:title>
    <c:autoTitleDeleted val="0"/>
    <c:plotArea>
      <c:layout/>
      <c:doughnutChart>
        <c:varyColors val="1"/>
        <c:ser>
          <c:idx val="0"/>
          <c:order val="0"/>
          <c:tx>
            <c:strRef>
              <c:f>[SUMAIYA.xlsx]ANALYSIS!$B$20</c:f>
              <c:strCache>
                <c:ptCount val="1"/>
                <c:pt idx="0">
                  <c:v>Total</c:v>
                </c:pt>
              </c:strCache>
            </c:strRef>
          </c:tx>
          <c:spPr/>
          <c:explosion val="0"/>
          <c:dPt>
            <c:idx val="0"/>
            <c:bubble3D val="0"/>
            <c:spPr>
              <a:gradFill>
                <a:gsLst>
                  <a:gs pos="0">
                    <a:schemeClr val="accent1">
                      <a:hueOff val="-1670000"/>
                    </a:schemeClr>
                  </a:gs>
                  <a:gs pos="100000">
                    <a:schemeClr val="accent1"/>
                  </a:gs>
                </a:gsLst>
                <a:lin ang="5400000" scaled="0"/>
              </a:gradFill>
              <a:ln>
                <a:gradFill>
                  <a:gsLst>
                    <a:gs pos="0">
                      <a:schemeClr val="accent1">
                        <a:lumMod val="75000"/>
                        <a:hueOff val="-1670000"/>
                      </a:schemeClr>
                    </a:gs>
                    <a:gs pos="100000">
                      <a:schemeClr val="accent1">
                        <a:lumMod val="75000"/>
                      </a:schemeClr>
                    </a:gs>
                  </a:gsLst>
                  <a:lin ang="5160000" scaled="1"/>
                </a:gradFill>
              </a:ln>
              <a:effectLst/>
            </c:spPr>
          </c:dPt>
          <c:dPt>
            <c:idx val="1"/>
            <c:bubble3D val="0"/>
            <c:spPr>
              <a:gradFill>
                <a:gsLst>
                  <a:gs pos="0">
                    <a:schemeClr val="accent2">
                      <a:hueOff val="-1670000"/>
                    </a:schemeClr>
                  </a:gs>
                  <a:gs pos="100000">
                    <a:schemeClr val="accent2"/>
                  </a:gs>
                </a:gsLst>
                <a:lin ang="5400000" scaled="0"/>
              </a:gradFill>
              <a:ln>
                <a:gradFill>
                  <a:gsLst>
                    <a:gs pos="0">
                      <a:schemeClr val="accent2">
                        <a:lumMod val="75000"/>
                        <a:hueOff val="-1670000"/>
                      </a:schemeClr>
                    </a:gs>
                    <a:gs pos="100000">
                      <a:schemeClr val="accent2">
                        <a:lumMod val="75000"/>
                      </a:schemeClr>
                    </a:gs>
                  </a:gsLst>
                  <a:lin ang="5160000" scaled="1"/>
                </a:gradFill>
              </a:ln>
              <a:effectLst/>
            </c:spPr>
          </c:dPt>
          <c:dPt>
            <c:idx val="2"/>
            <c:bubble3D val="0"/>
            <c:spPr>
              <a:gradFill>
                <a:gsLst>
                  <a:gs pos="0">
                    <a:schemeClr val="accent3">
                      <a:hueOff val="-1670000"/>
                    </a:schemeClr>
                  </a:gs>
                  <a:gs pos="100000">
                    <a:schemeClr val="accent3"/>
                  </a:gs>
                </a:gsLst>
                <a:lin ang="5400000" scaled="0"/>
              </a:gradFill>
              <a:ln>
                <a:gradFill>
                  <a:gsLst>
                    <a:gs pos="0">
                      <a:schemeClr val="accent3">
                        <a:lumMod val="75000"/>
                        <a:hueOff val="-1670000"/>
                      </a:schemeClr>
                    </a:gs>
                    <a:gs pos="100000">
                      <a:schemeClr val="accent3">
                        <a:lumMod val="75000"/>
                      </a:schemeClr>
                    </a:gs>
                  </a:gsLst>
                  <a:lin ang="5160000" scaled="1"/>
                </a:gradFill>
              </a:ln>
              <a:effectLst/>
            </c:spPr>
          </c:dPt>
          <c:dPt>
            <c:idx val="3"/>
            <c:bubble3D val="0"/>
            <c:spPr>
              <a:gradFill>
                <a:gsLst>
                  <a:gs pos="0">
                    <a:schemeClr val="accent4">
                      <a:hueOff val="-1670000"/>
                    </a:schemeClr>
                  </a:gs>
                  <a:gs pos="100000">
                    <a:schemeClr val="accent4"/>
                  </a:gs>
                </a:gsLst>
                <a:lin ang="5400000" scaled="0"/>
              </a:gradFill>
              <a:ln>
                <a:gradFill>
                  <a:gsLst>
                    <a:gs pos="0">
                      <a:schemeClr val="accent4">
                        <a:lumMod val="75000"/>
                        <a:hueOff val="-1670000"/>
                      </a:schemeClr>
                    </a:gs>
                    <a:gs pos="100000">
                      <a:schemeClr val="accent4">
                        <a:lumMod val="75000"/>
                      </a:schemeClr>
                    </a:gs>
                  </a:gsLst>
                  <a:lin ang="5160000" scaled="1"/>
                </a:gradFill>
              </a:ln>
              <a:effectLst/>
            </c:spPr>
          </c:dPt>
          <c:dPt>
            <c:idx val="4"/>
            <c:bubble3D val="0"/>
            <c:spPr>
              <a:gradFill>
                <a:gsLst>
                  <a:gs pos="0">
                    <a:schemeClr val="accent5">
                      <a:hueOff val="-1670000"/>
                    </a:schemeClr>
                  </a:gs>
                  <a:gs pos="100000">
                    <a:schemeClr val="accent5"/>
                  </a:gs>
                </a:gsLst>
                <a:lin ang="5400000" scaled="0"/>
              </a:gradFill>
              <a:ln>
                <a:gradFill>
                  <a:gsLst>
                    <a:gs pos="0">
                      <a:schemeClr val="accent5">
                        <a:lumMod val="75000"/>
                        <a:hueOff val="-1670000"/>
                      </a:schemeClr>
                    </a:gs>
                    <a:gs pos="100000">
                      <a:schemeClr val="accent5">
                        <a:lumMod val="75000"/>
                      </a:schemeClr>
                    </a:gs>
                  </a:gsLst>
                  <a:lin ang="5160000" scaled="1"/>
                </a:gradFill>
              </a:ln>
              <a:effectLst/>
            </c:spPr>
          </c:dPt>
          <c:dPt>
            <c:idx val="5"/>
            <c:bubble3D val="0"/>
            <c:spPr>
              <a:gradFill>
                <a:gsLst>
                  <a:gs pos="0">
                    <a:schemeClr val="accent6">
                      <a:hueOff val="-1670000"/>
                    </a:schemeClr>
                  </a:gs>
                  <a:gs pos="100000">
                    <a:schemeClr val="accent6"/>
                  </a:gs>
                </a:gsLst>
                <a:lin ang="5400000" scaled="0"/>
              </a:gradFill>
              <a:ln>
                <a:gradFill>
                  <a:gsLst>
                    <a:gs pos="0">
                      <a:schemeClr val="accent6">
                        <a:lumMod val="75000"/>
                        <a:hueOff val="-1670000"/>
                      </a:schemeClr>
                    </a:gs>
                    <a:gs pos="100000">
                      <a:schemeClr val="accent6">
                        <a:lumMod val="75000"/>
                      </a:schemeClr>
                    </a:gs>
                  </a:gsLst>
                  <a:lin ang="5160000" scaled="1"/>
                </a:gradFill>
              </a:ln>
              <a:effectLst/>
            </c:spPr>
          </c:dPt>
          <c:dPt>
            <c:idx val="6"/>
            <c:bubble3D val="0"/>
            <c:spPr>
              <a:gradFill>
                <a:gsLst>
                  <a:gs pos="0">
                    <a:schemeClr val="accent1">
                      <a:lumMod val="60000"/>
                      <a:hueOff val="-1670000"/>
                    </a:schemeClr>
                  </a:gs>
                  <a:gs pos="100000">
                    <a:schemeClr val="accent1">
                      <a:lumMod val="60000"/>
                    </a:schemeClr>
                  </a:gs>
                </a:gsLst>
                <a:lin ang="5400000" scaled="0"/>
              </a:gradFill>
              <a:ln>
                <a:gradFill>
                  <a:gsLst>
                    <a:gs pos="0">
                      <a:schemeClr val="accent1">
                        <a:lumMod val="60000"/>
                        <a:lumMod val="75000"/>
                        <a:hueOff val="-1670000"/>
                      </a:schemeClr>
                    </a:gs>
                    <a:gs pos="100000">
                      <a:schemeClr val="accent1">
                        <a:lumMod val="60000"/>
                        <a:lumMod val="75000"/>
                      </a:schemeClr>
                    </a:gs>
                  </a:gsLst>
                  <a:lin ang="5160000" scaled="1"/>
                </a:gradFill>
              </a:ln>
              <a:effectLst/>
            </c:spPr>
          </c:dPt>
          <c:dPt>
            <c:idx val="7"/>
            <c:bubble3D val="0"/>
            <c:spPr>
              <a:gradFill>
                <a:gsLst>
                  <a:gs pos="0">
                    <a:schemeClr val="accent2">
                      <a:lumMod val="60000"/>
                      <a:hueOff val="-1670000"/>
                    </a:schemeClr>
                  </a:gs>
                  <a:gs pos="100000">
                    <a:schemeClr val="accent2">
                      <a:lumMod val="60000"/>
                    </a:schemeClr>
                  </a:gs>
                </a:gsLst>
                <a:lin ang="5400000" scaled="0"/>
              </a:gradFill>
              <a:ln>
                <a:gradFill>
                  <a:gsLst>
                    <a:gs pos="0">
                      <a:schemeClr val="accent2">
                        <a:lumMod val="60000"/>
                        <a:lumMod val="75000"/>
                        <a:hueOff val="-1670000"/>
                      </a:schemeClr>
                    </a:gs>
                    <a:gs pos="100000">
                      <a:schemeClr val="accent2">
                        <a:lumMod val="60000"/>
                        <a:lumMod val="75000"/>
                      </a:schemeClr>
                    </a:gs>
                  </a:gsLst>
                  <a:lin ang="5160000" scaled="1"/>
                </a:gradFill>
              </a:ln>
              <a:effectLst/>
            </c:spPr>
          </c:dPt>
          <c:dPt>
            <c:idx val="8"/>
            <c:bubble3D val="0"/>
            <c:spPr>
              <a:gradFill>
                <a:gsLst>
                  <a:gs pos="0">
                    <a:schemeClr val="accent3">
                      <a:lumMod val="60000"/>
                      <a:hueOff val="-1670000"/>
                    </a:schemeClr>
                  </a:gs>
                  <a:gs pos="100000">
                    <a:schemeClr val="accent3">
                      <a:lumMod val="60000"/>
                    </a:schemeClr>
                  </a:gs>
                </a:gsLst>
                <a:lin ang="5400000" scaled="0"/>
              </a:gradFill>
              <a:ln>
                <a:gradFill>
                  <a:gsLst>
                    <a:gs pos="0">
                      <a:schemeClr val="accent3">
                        <a:lumMod val="60000"/>
                        <a:lumMod val="75000"/>
                        <a:hueOff val="-1670000"/>
                      </a:schemeClr>
                    </a:gs>
                    <a:gs pos="100000">
                      <a:schemeClr val="accent3">
                        <a:lumMod val="60000"/>
                        <a:lumMod val="75000"/>
                      </a:schemeClr>
                    </a:gs>
                  </a:gsLst>
                  <a:lin ang="5160000" scaled="1"/>
                </a:gra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[SUMAIYA.xlsx]ANALYSIS!$A$21:$A$30</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[SUMAIYA.xlsx]ANALYSIS!$B$21:$B$30</c:f>
              <c:numCache>
                <c:formatCode>General</c:formatCode>
                <c:ptCount val="9"/>
                <c:pt idx="0">
                  <c:v>75752</c:v>
                </c:pt>
                <c:pt idx="1">
                  <c:v>39497</c:v>
                </c:pt>
                <c:pt idx="2">
                  <c:v>124809</c:v>
                </c:pt>
                <c:pt idx="3">
                  <c:v>39738</c:v>
                </c:pt>
                <c:pt idx="4">
                  <c:v>66378</c:v>
                </c:pt>
                <c:pt idx="5">
                  <c:v>32292</c:v>
                </c:pt>
                <c:pt idx="6">
                  <c:v>139634</c:v>
                </c:pt>
                <c:pt idx="7">
                  <c:v>169552</c:v>
                </c:pt>
                <c:pt idx="8">
                  <c:v>44705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no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116">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hueOff val="-1670000"/>
            </a:schemeClr>
          </a:gs>
          <a:gs pos="100000">
            <a:schemeClr val="phClr"/>
          </a:gs>
        </a:gsLst>
        <a:lin ang="5400000" scaled="0"/>
      </a:gradFill>
      <a:ln>
        <a:gradFill>
          <a:gsLst>
            <a:gs pos="0">
              <a:schemeClr val="phClr">
                <a:lumMod val="75000"/>
                <a:hueOff val="-1670000"/>
              </a:schemeClr>
            </a:gs>
            <a:gs pos="100000">
              <a:schemeClr val="phClr">
                <a:lumMod val="75000"/>
              </a:schemeClr>
            </a:gs>
          </a:gsLst>
          <a:lin ang="5160000" scaled="1"/>
        </a:gra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b="1"/>
              <a:t>STUDENT NAME:</a:t>
            </a:r>
            <a:r>
              <a:rPr lang="en-GB" altLang="en-US" sz="2400" b="1"/>
              <a:t> </a:t>
            </a:r>
            <a:r>
              <a:rPr lang="en-GB" altLang="en-US" sz="2400"/>
              <a:t>SUMAIYA BEGUM S</a:t>
            </a:r>
            <a:endParaRPr lang="en-GB" altLang="en-US" sz="2400" b="1"/>
          </a:p>
          <a:p>
            <a:r>
              <a:rPr lang="en-US" sz="2400" b="1" dirty="0"/>
              <a:t>REGISTER NO:</a:t>
            </a:r>
            <a:r>
              <a:rPr lang="en-GB" altLang="en-US" sz="2400" dirty="0"/>
              <a:t> 2213211036046</a:t>
            </a:r>
            <a:endParaRPr lang="en-US" sz="2400" dirty="0"/>
          </a:p>
          <a:p>
            <a:r>
              <a:rPr lang="en-US" sz="2400" b="1" dirty="0"/>
              <a:t>DEPARTMENT</a:t>
            </a:r>
            <a:r>
              <a:rPr lang="en-US" sz="2400" dirty="0"/>
              <a:t>:</a:t>
            </a:r>
            <a:r>
              <a:rPr lang="en-GB" altLang="en-US" sz="2400" dirty="0"/>
              <a:t> BACHELOR OF COMMERCE (GENERAL)</a:t>
            </a:r>
            <a:endParaRPr lang="en-US" sz="2400" dirty="0"/>
          </a:p>
          <a:p>
            <a:r>
              <a:rPr lang="en-US" sz="2400" b="1" dirty="0"/>
              <a:t>COLLEGE</a:t>
            </a:r>
            <a:r>
              <a:rPr lang="en-GB" altLang="en-US" sz="2400" b="1" dirty="0"/>
              <a:t>:</a:t>
            </a:r>
            <a:r>
              <a:rPr lang="en-GB" altLang="en-US" sz="2400" dirty="0"/>
              <a:t> PRESIDENCY COLLEGE (AUTONOMOUS), CHENNAI</a:t>
            </a:r>
            <a:endParaRPr lang="en-US" sz="2400" dirty="0"/>
          </a:p>
          <a:p>
            <a:r>
              <a:rPr lang="en-US" sz="2400" dirty="0"/>
              <a:t>        </a:t>
            </a:r>
            <a:endParaRPr lang="en-GB"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351155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762000" y="1558290"/>
            <a:ext cx="8355330" cy="3599815"/>
          </a:xfrm>
          <a:prstGeom prst="rect">
            <a:avLst/>
          </a:prstGeom>
          <a:noFill/>
        </p:spPr>
        <p:txBody>
          <a:bodyPr wrap="square" rtlCol="0">
            <a:spAutoFit/>
          </a:bodyPr>
          <a:p>
            <a:pPr marL="342900" indent="-342900" algn="just">
              <a:buFont typeface="Wingdings" panose="05000000000000000000" charset="0"/>
              <a:buChar char="§"/>
            </a:pPr>
            <a:r>
              <a:rPr lang="en-US" sz="2400" b="1">
                <a:sym typeface="+mn-ea"/>
              </a:rPr>
              <a:t>Data Collection:</a:t>
            </a:r>
            <a:r>
              <a:rPr lang="en-US" sz="2400">
                <a:sym typeface="+mn-ea"/>
              </a:rPr>
              <a:t> Gather employee data (demographics, salaries, roles).</a:t>
            </a:r>
            <a:endParaRPr lang="en-US" sz="2400"/>
          </a:p>
          <a:p>
            <a:pPr marL="342900" indent="-342900" algn="just">
              <a:buFont typeface="Wingdings" panose="05000000000000000000" charset="0"/>
              <a:buChar char="§"/>
            </a:pPr>
            <a:endParaRPr lang="en-US" sz="2400"/>
          </a:p>
          <a:p>
            <a:pPr marL="342900" indent="-342900" algn="just">
              <a:buFont typeface="Wingdings" panose="05000000000000000000" charset="0"/>
              <a:buChar char="§"/>
            </a:pPr>
            <a:r>
              <a:rPr lang="en-US" sz="2400" b="1">
                <a:sym typeface="+mn-ea"/>
              </a:rPr>
              <a:t>Descriptive Analysis:</a:t>
            </a:r>
            <a:r>
              <a:rPr lang="en-US" sz="2400">
                <a:sym typeface="+mn-ea"/>
              </a:rPr>
              <a:t> Summarize current salary distributions using statistics and visualizations.</a:t>
            </a:r>
            <a:endParaRPr lang="en-US" sz="2400"/>
          </a:p>
          <a:p>
            <a:pPr marL="342900" indent="-342900" algn="just">
              <a:buFont typeface="Wingdings" panose="05000000000000000000" charset="0"/>
              <a:buChar char="§"/>
            </a:pPr>
            <a:endParaRPr lang="en-US" sz="2400"/>
          </a:p>
          <a:p>
            <a:pPr marL="342900" indent="-342900" algn="just">
              <a:buFont typeface="Wingdings" panose="05000000000000000000" charset="0"/>
              <a:buChar char="§"/>
            </a:pPr>
            <a:r>
              <a:rPr lang="en-US" sz="2400" b="1">
                <a:sym typeface="+mn-ea"/>
              </a:rPr>
              <a:t>Comparative Analysis:</a:t>
            </a:r>
            <a:r>
              <a:rPr lang="en-US" sz="2400">
                <a:sym typeface="+mn-ea"/>
              </a:rPr>
              <a:t> Compare salaries across departments and roles to</a:t>
            </a:r>
            <a:r>
              <a:rPr lang="en-GB" altLang="en-US" sz="2400">
                <a:sym typeface="+mn-ea"/>
              </a:rPr>
              <a:t> </a:t>
            </a:r>
            <a:r>
              <a:rPr lang="en-US" sz="2400">
                <a:sym typeface="+mn-ea"/>
              </a:rPr>
              <a:t>spot disparities.</a:t>
            </a:r>
            <a:endParaRPr lang="en-US" sz="2400"/>
          </a:p>
          <a:p>
            <a:pPr indent="0" algn="just">
              <a:buNone/>
            </a:pP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ctrTitle"/>
          </p:nvPr>
        </p:nvSpPr>
        <p:spPr>
          <a:xfrm flipH="1" flipV="1">
            <a:off x="10760710" y="1273810"/>
            <a:ext cx="1179830" cy="631190"/>
          </a:xfrm>
        </p:spPr>
        <p:txBody>
          <a:bodyPr>
            <a:noAutofit/>
          </a:bodyPr>
          <a:p>
            <a:r>
              <a:rPr lang="en-GB" altLang="en-US"/>
              <a:t> </a:t>
            </a:r>
            <a:endParaRPr lang="en-GB" altLang="en-US"/>
          </a:p>
        </p:txBody>
      </p:sp>
      <p:sp>
        <p:nvSpPr>
          <p:cNvPr id="3" name="Subtitle 2"/>
          <p:cNvSpPr>
            <a:spLocks noGrp="1"/>
          </p:cNvSpPr>
          <p:nvPr>
            <p:ph type="subTitle" idx="4"/>
          </p:nvPr>
        </p:nvSpPr>
        <p:spPr>
          <a:xfrm>
            <a:off x="1143000" y="1752600"/>
            <a:ext cx="8534400" cy="3200400"/>
          </a:xfrm>
        </p:spPr>
        <p:txBody>
          <a:bodyPr/>
          <a:p>
            <a:pPr marL="457200" indent="-457200" algn="l">
              <a:buFont typeface="Wingdings" panose="05000000000000000000" charset="0"/>
              <a:buChar char="§"/>
            </a:pPr>
            <a:r>
              <a:rPr lang="en-US" sz="2600" b="1">
                <a:sym typeface="+mn-ea"/>
              </a:rPr>
              <a:t>Prescriptive Analysis:</a:t>
            </a:r>
            <a:r>
              <a:rPr lang="en-US" sz="2600">
                <a:sym typeface="+mn-ea"/>
              </a:rPr>
              <a:t> Provide actionable</a:t>
            </a:r>
            <a:r>
              <a:rPr lang="en-GB" altLang="en-US" sz="2600">
                <a:sym typeface="+mn-ea"/>
              </a:rPr>
              <a:t> </a:t>
            </a:r>
            <a:r>
              <a:rPr lang="en-US" sz="2600">
                <a:sym typeface="+mn-ea"/>
              </a:rPr>
              <a:t>recommendations for salary adjustments.</a:t>
            </a:r>
            <a:endParaRPr lang="en-US" sz="2600"/>
          </a:p>
          <a:p>
            <a:pPr marL="457200" indent="-457200" algn="l">
              <a:buFont typeface="Wingdings" panose="05000000000000000000" charset="0"/>
              <a:buChar char="§"/>
            </a:pPr>
            <a:endParaRPr lang="en-US" sz="2600"/>
          </a:p>
          <a:p>
            <a:pPr marL="457200" indent="-457200" algn="l">
              <a:buFont typeface="Wingdings" panose="05000000000000000000" charset="0"/>
              <a:buChar char="§"/>
            </a:pPr>
            <a:r>
              <a:rPr lang="en-US" sz="2600" b="1">
                <a:sym typeface="+mn-ea"/>
              </a:rPr>
              <a:t>Reporting:</a:t>
            </a:r>
            <a:r>
              <a:rPr lang="en-US" sz="2600">
                <a:sym typeface="+mn-ea"/>
              </a:rPr>
              <a:t> Present insights via PowerPoint, dashboards, and detailed reports.</a:t>
            </a:r>
            <a:endParaRPr lang="en-US" sz="2600"/>
          </a:p>
          <a:p>
            <a:pPr marL="457200" indent="-457200" algn="l">
              <a:buFont typeface="Wingdings" panose="05000000000000000000" charset="0"/>
              <a:buChar char="§"/>
            </a:pPr>
            <a:endParaRPr lang="en-US" sz="2600"/>
          </a:p>
          <a:p>
            <a:pPr marL="457200" indent="-457200" algn="l">
              <a:buFont typeface="Wingdings" panose="05000000000000000000" charset="0"/>
              <a:buChar char="§"/>
            </a:pPr>
            <a:r>
              <a:rPr lang="en-US" sz="2600" b="1">
                <a:sym typeface="+mn-ea"/>
              </a:rPr>
              <a:t>Implementation &amp; Monitoring</a:t>
            </a:r>
            <a:r>
              <a:rPr lang="en-US" sz="2600">
                <a:sym typeface="+mn-ea"/>
              </a:rPr>
              <a:t>: Apply recommendations and track impact over time.</a:t>
            </a:r>
            <a:endParaRPr lang="en-US" sz="2600"/>
          </a:p>
        </p:txBody>
      </p:sp>
      <p:sp>
        <p:nvSpPr>
          <p:cNvPr id="4" name="Text Box 3"/>
          <p:cNvSpPr txBox="1"/>
          <p:nvPr/>
        </p:nvSpPr>
        <p:spPr>
          <a:xfrm>
            <a:off x="704850" y="1073785"/>
            <a:ext cx="4064000" cy="645160"/>
          </a:xfrm>
          <a:prstGeom prst="rect">
            <a:avLst/>
          </a:prstGeom>
          <a:noFill/>
        </p:spPr>
        <p:txBody>
          <a:bodyPr wrap="square" rtlCol="0">
            <a:spAutoFit/>
          </a:bodyPr>
          <a:p>
            <a:pPr indent="0" algn="just">
              <a:buNone/>
            </a:pPr>
            <a:endParaRPr lang="en-US"/>
          </a:p>
          <a:p>
            <a:endParaRPr lang="en-US"/>
          </a:p>
        </p:txBody>
      </p:sp>
      <p:sp>
        <p:nvSpPr>
          <p:cNvPr id="5" name="Text Box 4"/>
          <p:cNvSpPr txBox="1"/>
          <p:nvPr/>
        </p:nvSpPr>
        <p:spPr>
          <a:xfrm>
            <a:off x="704850" y="381000"/>
            <a:ext cx="4064000" cy="829945"/>
          </a:xfrm>
          <a:prstGeom prst="rect">
            <a:avLst/>
          </a:prstGeom>
          <a:noFill/>
        </p:spPr>
        <p:txBody>
          <a:bodyPr wrap="square" rtlCol="0">
            <a:spAutoFit/>
          </a:bodyPr>
          <a:p>
            <a:r>
              <a:rPr sz="4800" b="1" spc="15" dirty="0">
                <a:latin typeface="Trebuchet MS" panose="020B0603020202020204"/>
                <a:cs typeface="Trebuchet MS" panose="020B0603020202020204"/>
                <a:sym typeface="+mn-ea"/>
              </a:rPr>
              <a:t>M</a:t>
            </a:r>
            <a:r>
              <a:rPr sz="4800" b="1" dirty="0">
                <a:latin typeface="Trebuchet MS" panose="020B0603020202020204"/>
                <a:cs typeface="Trebuchet MS" panose="020B0603020202020204"/>
                <a:sym typeface="+mn-ea"/>
              </a:rPr>
              <a:t>O</a:t>
            </a:r>
            <a:r>
              <a:rPr sz="4800" b="1" spc="-15" dirty="0">
                <a:latin typeface="Trebuchet MS" panose="020B0603020202020204"/>
                <a:cs typeface="Trebuchet MS" panose="020B0603020202020204"/>
                <a:sym typeface="+mn-ea"/>
              </a:rPr>
              <a:t>D</a:t>
            </a:r>
            <a:r>
              <a:rPr sz="4800" b="1" spc="-35" dirty="0">
                <a:latin typeface="Trebuchet MS" panose="020B0603020202020204"/>
                <a:cs typeface="Trebuchet MS" panose="020B0603020202020204"/>
                <a:sym typeface="+mn-ea"/>
              </a:rPr>
              <a:t>E</a:t>
            </a:r>
            <a:r>
              <a:rPr sz="4800" b="1" spc="-30" dirty="0">
                <a:latin typeface="Trebuchet MS" panose="020B0603020202020204"/>
                <a:cs typeface="Trebuchet MS" panose="020B0603020202020204"/>
                <a:sym typeface="+mn-ea"/>
              </a:rPr>
              <a:t>LL</a:t>
            </a:r>
            <a:r>
              <a:rPr sz="4800" b="1" spc="-5" dirty="0">
                <a:latin typeface="Trebuchet MS" panose="020B0603020202020204"/>
                <a:cs typeface="Trebuchet MS" panose="020B0603020202020204"/>
                <a:sym typeface="+mn-ea"/>
              </a:rPr>
              <a:t>I</a:t>
            </a:r>
            <a:r>
              <a:rPr sz="4800" b="1" spc="30" dirty="0">
                <a:latin typeface="Trebuchet MS" panose="020B0603020202020204"/>
                <a:cs typeface="Trebuchet MS" panose="020B0603020202020204"/>
                <a:sym typeface="+mn-ea"/>
              </a:rPr>
              <a:t>N</a:t>
            </a:r>
            <a:r>
              <a:rPr sz="4800" b="1" spc="5" dirty="0">
                <a:latin typeface="Trebuchet MS" panose="020B0603020202020204"/>
                <a:cs typeface="Trebuchet MS" panose="020B0603020202020204"/>
                <a:sym typeface="+mn-ea"/>
              </a:rPr>
              <a:t>G</a:t>
            </a:r>
            <a:endParaRPr lang="en-US"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838200" y="1447800"/>
          <a:ext cx="4826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5257800" y="3886200"/>
          <a:ext cx="4077970" cy="23234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755332" y="385444"/>
            <a:ext cx="10681335" cy="738505"/>
          </a:xfrm>
        </p:spPr>
        <p:txBody>
          <a:bodyPr/>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endParaRPr lang="en-US"/>
          </a:p>
        </p:txBody>
      </p:sp>
      <p:graphicFrame>
        <p:nvGraphicFramePr>
          <p:cNvPr id="4" name="Chart 3"/>
          <p:cNvGraphicFramePr/>
          <p:nvPr/>
        </p:nvGraphicFramePr>
        <p:xfrm>
          <a:off x="766445" y="1219200"/>
          <a:ext cx="8436610" cy="43307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85850" y="1737360"/>
            <a:ext cx="7716520" cy="2676525"/>
          </a:xfrm>
          <a:prstGeom prst="rect">
            <a:avLst/>
          </a:prstGeom>
          <a:noFill/>
        </p:spPr>
        <p:txBody>
          <a:bodyPr wrap="square" rtlCol="0">
            <a:spAutoFit/>
          </a:bodyPr>
          <a:p>
            <a:pPr marL="342900" indent="-342900">
              <a:buFont typeface="Arial" panose="020B0604020202020204" pitchFamily="34" charset="0"/>
              <a:buChar char="•"/>
            </a:pPr>
            <a:r>
              <a:rPr lang="en-US" sz="2400"/>
              <a:t>The Employee Salary Analysis highlights key trends and disparities in compensation across the organization. </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By leveraging these insights, the company can make data-driven adjustments to ensure fair, competitive, and strategic salary structures, enhancing employee satisfaction and supporting overall business goals.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905" y="0"/>
            <a:ext cx="12861290" cy="69240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753235"/>
          </a:xfrm>
          <a:prstGeom prst="rect">
            <a:avLst/>
          </a:prstGeom>
          <a:noFill/>
        </p:spPr>
        <p:txBody>
          <a:bodyPr wrap="square" rtlCol="0">
            <a:spAutoFit/>
          </a:bodyPr>
          <a:lstStyle/>
          <a:p>
            <a:pPr algn="ctr"/>
            <a:r>
              <a:rPr lang="en-US" sz="5400" b="1" dirty="0">
                <a:solidFill>
                  <a:srgbClr val="0F0F0F"/>
                </a:solidFill>
                <a:latin typeface="Times New Roman" panose="02020603050405020304" pitchFamily="18" charset="0"/>
                <a:cs typeface="Times New Roman" panose="02020603050405020304" pitchFamily="18" charset="0"/>
              </a:rPr>
              <a:t>Employee </a:t>
            </a:r>
            <a:r>
              <a:rPr lang="en-GB" altLang="en-US" sz="5400" b="1" dirty="0">
                <a:solidFill>
                  <a:srgbClr val="0F0F0F"/>
                </a:solidFill>
                <a:latin typeface="Times New Roman" panose="02020603050405020304" pitchFamily="18" charset="0"/>
                <a:cs typeface="Times New Roman" panose="02020603050405020304" pitchFamily="18" charset="0"/>
              </a:rPr>
              <a:t>Salary</a:t>
            </a:r>
            <a:endParaRPr lang="en-GB" altLang="en-US" sz="5400" b="1" dirty="0">
              <a:solidFill>
                <a:srgbClr val="0F0F0F"/>
              </a:solidFill>
              <a:latin typeface="Times New Roman" panose="02020603050405020304" pitchFamily="18" charset="0"/>
              <a:cs typeface="Times New Roman" panose="02020603050405020304" pitchFamily="18" charset="0"/>
            </a:endParaRPr>
          </a:p>
          <a:p>
            <a:pPr algn="ctr"/>
            <a:r>
              <a:rPr lang="en-US" sz="5400" b="1" dirty="0">
                <a:solidFill>
                  <a:srgbClr val="0F0F0F"/>
                </a:solidFill>
                <a:latin typeface="Times New Roman" panose="02020603050405020304" pitchFamily="18" charset="0"/>
                <a:cs typeface="Times New Roman" panose="02020603050405020304" pitchFamily="18" charset="0"/>
              </a:rPr>
              <a:t> Analysis</a:t>
            </a:r>
            <a:r>
              <a:rPr lang="en-US" sz="4800" b="1" dirty="0">
                <a:solidFill>
                  <a:srgbClr val="0F0F0F"/>
                </a:solidFill>
                <a:latin typeface="Times New Roman" panose="02020603050405020304" pitchFamily="18" charset="0"/>
                <a:cs typeface="Times New Roman" panose="02020603050405020304" pitchFamily="18" charset="0"/>
              </a:rPr>
              <a:t> </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950" y="-635"/>
            <a:ext cx="12301220" cy="688721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46860" y="2040255"/>
            <a:ext cx="6677025" cy="3046095"/>
          </a:xfrm>
          <a:prstGeom prst="rect">
            <a:avLst/>
          </a:prstGeom>
          <a:noFill/>
        </p:spPr>
        <p:txBody>
          <a:bodyPr wrap="square" rtlCol="0">
            <a:spAutoFit/>
          </a:bodyPr>
          <a:p>
            <a:pPr marL="342900" indent="-342900">
              <a:buFont typeface="Arial" panose="020B0604020202020204" pitchFamily="34" charset="0"/>
              <a:buChar char="•"/>
            </a:pPr>
            <a:r>
              <a:rPr lang="en-US" sz="2400"/>
              <a:t>Identify salary disparities based on job roles, departments, and experience.</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Assess the gender pay gap to ensure fairness in compensation.</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Analyze the impact of experience and education on employee salaries.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The Employee Salary Analysis aims to evaluate salary distribution within the organization. </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By analyzing employee demographics, job roles, and departmental data, the project seeks to uncover key trends and factors influencing salaries. </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This analysis provides valuable insights to guide decisions on salary policies and employee management.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066800" y="1772285"/>
            <a:ext cx="7657465" cy="4399915"/>
          </a:xfrm>
          <a:prstGeom prst="rect">
            <a:avLst/>
          </a:prstGeom>
          <a:noFill/>
        </p:spPr>
        <p:txBody>
          <a:bodyPr wrap="square" rtlCol="0">
            <a:spAutoFit/>
          </a:bodyPr>
          <a:p>
            <a:r>
              <a:rPr lang="en-US" sz="2000" b="1"/>
              <a:t>1.</a:t>
            </a:r>
            <a:r>
              <a:rPr lang="en-GB" altLang="en-US" sz="2000" b="1"/>
              <a:t> </a:t>
            </a:r>
            <a:r>
              <a:rPr lang="en-US" sz="2000" b="1"/>
              <a:t>Human Resources Team:</a:t>
            </a:r>
            <a:r>
              <a:rPr lang="en-US" sz="2000"/>
              <a:t> To make informed decisions on salary adjustments, promotions, and benefits.</a:t>
            </a:r>
            <a:endParaRPr lang="en-US" sz="2000"/>
          </a:p>
          <a:p>
            <a:endParaRPr lang="en-US" sz="2000"/>
          </a:p>
          <a:p>
            <a:r>
              <a:rPr lang="en-US" sz="2000" b="1"/>
              <a:t>2. Management and Executives</a:t>
            </a:r>
            <a:r>
              <a:rPr lang="en-US" sz="2000"/>
              <a:t>: For strategic planning, budgeting, and aligning compensation with company goals.</a:t>
            </a:r>
            <a:endParaRPr lang="en-US" sz="2000"/>
          </a:p>
          <a:p>
            <a:endParaRPr lang="en-US" sz="2000"/>
          </a:p>
          <a:p>
            <a:r>
              <a:rPr lang="en-US" sz="2000" b="1"/>
              <a:t>3. Department Heads:</a:t>
            </a:r>
            <a:r>
              <a:rPr lang="en-US" sz="2000"/>
              <a:t> To understand salary structures within their teams and address any discrepancies.</a:t>
            </a:r>
            <a:endParaRPr lang="en-US" sz="2000"/>
          </a:p>
          <a:p>
            <a:endParaRPr lang="en-US" sz="2000"/>
          </a:p>
          <a:p>
            <a:r>
              <a:rPr lang="en-US" sz="2000" b="1"/>
              <a:t>4. Compensation and Benefits Analysts</a:t>
            </a:r>
            <a:r>
              <a:rPr lang="en-US" sz="2000"/>
              <a:t>: For benchmarking and ensuring competitive salary offerings.</a:t>
            </a:r>
            <a:endParaRPr lang="en-US" sz="2000"/>
          </a:p>
          <a:p>
            <a:endParaRPr lang="en-US" sz="2000"/>
          </a:p>
          <a:p>
            <a:r>
              <a:rPr lang="en-US" sz="2000" b="1"/>
              <a:t>5. Employees (indirectly):</a:t>
            </a:r>
            <a:r>
              <a:rPr lang="en-US" sz="2000"/>
              <a:t> To ensure transparency and fairness in compensation policies.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676275" y="1600200"/>
            <a:ext cx="9833610" cy="4892675"/>
          </a:xfrm>
          <a:prstGeom prst="rect">
            <a:avLst/>
          </a:prstGeom>
          <a:noFill/>
        </p:spPr>
        <p:txBody>
          <a:bodyPr wrap="square" rtlCol="0">
            <a:spAutoFit/>
          </a:bodyPr>
          <a:p>
            <a:r>
              <a:rPr lang="en-US" sz="2400" b="1"/>
              <a:t>Our Solution:</a:t>
            </a:r>
            <a:r>
              <a:rPr lang="en-US" sz="2400"/>
              <a:t> The Employee Salary Analysis provides a comprehensive overview of salary distribution and influencing factors within the organization. By leveraging detailed employee data, our solution identifies salary trends, disparities, and key drivers of compensation, allowing for targeted decision-making.</a:t>
            </a:r>
            <a:endParaRPr lang="en-US" sz="2400"/>
          </a:p>
          <a:p>
            <a:endParaRPr lang="en-US" sz="2400"/>
          </a:p>
          <a:p>
            <a:r>
              <a:rPr lang="en-US" sz="2400" b="1"/>
              <a:t>Value Proposition:</a:t>
            </a:r>
            <a:endParaRPr lang="en-US" sz="2400" b="1"/>
          </a:p>
          <a:p>
            <a:endParaRPr lang="en-US" sz="2400"/>
          </a:p>
          <a:p>
            <a:pPr marL="342900" indent="-342900">
              <a:buFont typeface="Wingdings" panose="05000000000000000000" charset="0"/>
              <a:buChar char="Ø"/>
            </a:pPr>
            <a:r>
              <a:rPr lang="en-US" sz="2400" b="1"/>
              <a:t>Informed Decision-Making:</a:t>
            </a:r>
            <a:r>
              <a:rPr lang="en-US" sz="2400"/>
              <a:t> Empowers HR and management to make data-driven decisions on salary adjustments, promotions, and hiring.</a:t>
            </a:r>
            <a:endParaRPr lang="en-US" sz="2400"/>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b="1"/>
              <a:t>Enhanced Fairness and Transparency:</a:t>
            </a:r>
            <a:r>
              <a:rPr lang="en-US" sz="2400"/>
              <a:t> Highlights potential biases and ensures equitable salary practices across departments.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55015" y="1752600"/>
            <a:ext cx="9373870" cy="4154170"/>
          </a:xfrm>
          <a:prstGeom prst="rect">
            <a:avLst/>
          </a:prstGeom>
          <a:noFill/>
        </p:spPr>
        <p:txBody>
          <a:bodyPr wrap="square" rtlCol="0">
            <a:spAutoFit/>
          </a:bodyPr>
          <a:p>
            <a:r>
              <a:rPr lang="en-US" sz="2400" b="1"/>
              <a:t>Overview:</a:t>
            </a:r>
            <a:r>
              <a:rPr lang="en-US" sz="2400"/>
              <a:t> The dataset contains 412 employee records with 34 attributes.</a:t>
            </a:r>
            <a:endParaRPr lang="en-US" sz="2400"/>
          </a:p>
          <a:p>
            <a:endParaRPr lang="en-US" sz="2400"/>
          </a:p>
          <a:p>
            <a:r>
              <a:rPr lang="en-US" sz="2400" b="1"/>
              <a:t>Attributes</a:t>
            </a:r>
            <a:r>
              <a:rPr lang="en-US" sz="2400"/>
              <a:t>: Key attributes include Age, BusinessTravel, Department, JobRole, MonthlyIncome, JobSatisfaction, YearsAtCompany, etc.</a:t>
            </a:r>
            <a:endParaRPr lang="en-US" sz="2400"/>
          </a:p>
          <a:p>
            <a:endParaRPr lang="en-US" sz="2400"/>
          </a:p>
          <a:p>
            <a:r>
              <a:rPr lang="en-US" sz="2400" b="1"/>
              <a:t>Data Types:</a:t>
            </a:r>
            <a:r>
              <a:rPr lang="en-US" sz="2400"/>
              <a:t> The dataset includes both categorical (e.g., Department, JobRole, MaritalStatus) and numerical (e.g., Age, MonthlyIncome, YearsAtCompany) data.</a:t>
            </a:r>
            <a:endParaRPr lang="en-US" sz="2400"/>
          </a:p>
          <a:p>
            <a:endParaRPr lang="en-US" sz="2400"/>
          </a:p>
          <a:p>
            <a:r>
              <a:rPr lang="en-US" sz="2400" b="1"/>
              <a:t>Data Quality:</a:t>
            </a:r>
            <a:r>
              <a:rPr lang="en-US" sz="2400"/>
              <a:t> The dataset is complete with no missing values or null entries.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619125" y="1752600"/>
            <a:ext cx="8722360" cy="3784600"/>
          </a:xfrm>
          <a:prstGeom prst="rect">
            <a:avLst/>
          </a:prstGeom>
          <a:noFill/>
        </p:spPr>
        <p:txBody>
          <a:bodyPr wrap="square" rtlCol="0">
            <a:spAutoFit/>
          </a:bodyPr>
          <a:p>
            <a:r>
              <a:rPr lang="en-US" sz="2000" b="1"/>
              <a:t>Uncovering Disparities:</a:t>
            </a:r>
            <a:r>
              <a:rPr lang="en-US" sz="2000"/>
              <a:t> One of the standout aspects of our solution is identifying any potential discrepancies in salary distribution across different demographics, such as gender or department. This allows us to address and mitigate any pay gaps, ensuring fairness and equality.</a:t>
            </a:r>
            <a:endParaRPr lang="en-US" sz="2000"/>
          </a:p>
          <a:p>
            <a:endParaRPr lang="en-US" sz="2000"/>
          </a:p>
          <a:p>
            <a:r>
              <a:rPr lang="en-US" sz="2000" b="1"/>
              <a:t>Predictive Insights:</a:t>
            </a:r>
            <a:r>
              <a:rPr lang="en-US" sz="2000"/>
              <a:t> We've also incorporated trend analysis, providing predictions on salary growth based on years of experience and role. This can help in future budgeting and workforce planning.</a:t>
            </a:r>
            <a:endParaRPr lang="en-US" sz="2000"/>
          </a:p>
          <a:p>
            <a:endParaRPr lang="en-US" sz="2000"/>
          </a:p>
          <a:p>
            <a:r>
              <a:rPr lang="en-US" sz="2000" b="1"/>
              <a:t>User-Friendly Visualizations</a:t>
            </a:r>
            <a:r>
              <a:rPr lang="en-US" sz="2000"/>
              <a:t>: Our solution is not just data-heavy; it is presented in an easily understandable way using Excel's powerful charting tools, ensuring that stakeholders can grasp key insights at a glance.</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4139</Words>
  <Application>WPS Presentation</Application>
  <PresentationFormat>Widescreen</PresentationFormat>
  <Paragraphs>138</Paragraphs>
  <Slides>14</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Trebuchet MS</vt:lpstr>
      <vt:lpstr>Times New Roman</vt:lpstr>
      <vt:lpstr>Roboto</vt:lpstr>
      <vt:lpstr>Calibri</vt:lpstr>
      <vt:lpstr>Microsoft YaHei</vt:lpstr>
      <vt:lpstr>Arial Unicode MS</vt:lpstr>
      <vt:lpstr>Wingdings</vt:lpstr>
      <vt:lpstr>Sitka Display</vt:lpstr>
      <vt:lpstr>Sitka Heading</vt:lpstr>
      <vt:lpstr>Sitka Small</vt:lpstr>
      <vt:lpstr>Stencil</vt:lpstr>
      <vt:lpstr>Sylfaen</vt:lpstr>
      <vt:lpstr>Tw Cen MT</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New</cp:lastModifiedBy>
  <cp:revision>13</cp:revision>
  <dcterms:created xsi:type="dcterms:W3CDTF">2024-03-29T15:07:00Z</dcterms:created>
  <dcterms:modified xsi:type="dcterms:W3CDTF">2024-08-30T12:39:21Z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B8ED76D7BB6648D5AC74A2DB29636333_12</vt:lpwstr>
  </property>
  <property fmtid="{D5CDD505-2E9C-101B-9397-08002B2CF9AE}" pid="5" name="KSOProductBuildVer">
    <vt:lpwstr>1033-12.2.0.17562</vt:lpwstr>
  </property>
</Properties>
</file>