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FBD53-44B5-471C-A6A1-5EEF2F045491}" v="4140" dt="2023-11-04T20:22:51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-67" y="-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8D7368D-31D9-8101-473D-CD39E706F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798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70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888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396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5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39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106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294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10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5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77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284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B063577F-2949-C31E-B4B0-5E250230F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17E4A51B-BAF6-3729-A2C0-89331F2FB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030311"/>
            <a:ext cx="8905141" cy="13593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Project Presentation On Library Catalog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65FBF8A-C902-87C4-3A81-145EA1B92E22}"/>
              </a:ext>
            </a:extLst>
          </p:cNvPr>
          <p:cNvSpPr txBox="1"/>
          <p:nvPr/>
        </p:nvSpPr>
        <p:spPr>
          <a:xfrm>
            <a:off x="3120189" y="2807368"/>
            <a:ext cx="8061158" cy="2935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  </a:t>
            </a:r>
            <a:r>
              <a:rPr lang="en-US" sz="2400" dirty="0">
                <a:solidFill>
                  <a:schemeClr val="tx1"/>
                </a:solidFill>
              </a:rPr>
              <a:t> Sumaiya Alam   Ananna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   Roll: 1909041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   </a:t>
            </a:r>
            <a:r>
              <a:rPr lang="en-US" sz="2400" dirty="0" smtClean="0">
                <a:solidFill>
                  <a:schemeClr val="tx1"/>
                </a:solidFill>
              </a:rPr>
              <a:t>Dept</a:t>
            </a:r>
            <a:r>
              <a:rPr lang="en-US" sz="2400" dirty="0" smtClean="0">
                <a:solidFill>
                  <a:schemeClr val="tx1"/>
                </a:solidFill>
              </a:rPr>
              <a:t>: Electronics And C</a:t>
            </a:r>
            <a:r>
              <a:rPr lang="en-US" sz="2400" dirty="0" smtClean="0">
                <a:solidFill>
                  <a:schemeClr val="tx1"/>
                </a:solidFill>
              </a:rPr>
              <a:t>ommunication</a:t>
            </a:r>
            <a:r>
              <a:rPr lang="en-US" sz="2400" dirty="0">
                <a:solidFill>
                  <a:schemeClr val="tx1"/>
                </a:solidFill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</a:rPr>
              <a:t>Enginnering</a:t>
            </a:r>
            <a:endParaRPr lang="en-US" sz="2400" dirty="0" smtClean="0">
              <a:solidFill>
                <a:schemeClr val="tx1"/>
              </a:solidFill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3300" dirty="0" smtClean="0">
                <a:solidFill>
                  <a:schemeClr val="tx1"/>
                </a:solidFill>
              </a:rPr>
              <a:t>Year: 3</a:t>
            </a:r>
            <a:r>
              <a:rPr lang="en-US" sz="3300" baseline="30000" dirty="0" smtClean="0">
                <a:solidFill>
                  <a:schemeClr val="tx1"/>
                </a:solidFill>
              </a:rPr>
              <a:t>rd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</a:pPr>
            <a:r>
              <a:rPr lang="en-US" sz="3300" baseline="30000" dirty="0" smtClean="0">
                <a:solidFill>
                  <a:schemeClr val="tx1"/>
                </a:solidFill>
              </a:rPr>
              <a:t> </a:t>
            </a:r>
            <a:r>
              <a:rPr lang="en-US" sz="3300" baseline="30000" dirty="0" smtClean="0">
                <a:solidFill>
                  <a:schemeClr val="tx1"/>
                </a:solidFill>
              </a:rPr>
              <a:t>  Semester:2nd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</a:pPr>
            <a:endParaRPr lang="en-US" sz="2400" dirty="0" smtClean="0">
              <a:solidFill>
                <a:schemeClr val="tx1"/>
              </a:solidFill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xmlns="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B063577F-2949-C31E-B4B0-5E250230F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7E4A51B-BAF6-3729-A2C0-89331F2FB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54B30-00CB-E8A2-CA1F-C6CA6CC1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/>
          </a:bodyPr>
          <a:lstStyle/>
          <a:p>
            <a:r>
              <a:rPr lang="en-US" dirty="0"/>
              <a:t>Table For </a:t>
            </a:r>
            <a:r>
              <a:rPr lang="en-US" dirty="0" err="1"/>
              <a:t>FreeReader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D4FFAF5F-BAD5-32B1-FA1C-5921466D0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77878430"/>
              </p:ext>
            </p:extLst>
          </p:nvPr>
        </p:nvGraphicFramePr>
        <p:xfrm>
          <a:off x="3136634" y="2948432"/>
          <a:ext cx="7962362" cy="241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605">
                  <a:extLst>
                    <a:ext uri="{9D8B030D-6E8A-4147-A177-3AD203B41FA5}">
                      <a16:colId xmlns:a16="http://schemas.microsoft.com/office/drawing/2014/main" xmlns="" val="861443259"/>
                    </a:ext>
                  </a:extLst>
                </a:gridCol>
                <a:gridCol w="1336569">
                  <a:extLst>
                    <a:ext uri="{9D8B030D-6E8A-4147-A177-3AD203B41FA5}">
                      <a16:colId xmlns:a16="http://schemas.microsoft.com/office/drawing/2014/main" xmlns="" val="1685627420"/>
                    </a:ext>
                  </a:extLst>
                </a:gridCol>
                <a:gridCol w="2523216">
                  <a:extLst>
                    <a:ext uri="{9D8B030D-6E8A-4147-A177-3AD203B41FA5}">
                      <a16:colId xmlns:a16="http://schemas.microsoft.com/office/drawing/2014/main" xmlns="" val="3619896308"/>
                    </a:ext>
                  </a:extLst>
                </a:gridCol>
                <a:gridCol w="2762972">
                  <a:extLst>
                    <a:ext uri="{9D8B030D-6E8A-4147-A177-3AD203B41FA5}">
                      <a16:colId xmlns:a16="http://schemas.microsoft.com/office/drawing/2014/main" xmlns="" val="3837452191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 dirty="0">
                          <a:latin typeface="Neue Haas Grotesk Text Pro"/>
                        </a:rPr>
                        <a:t>RID</a:t>
                      </a:r>
                      <a:endParaRPr 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 dirty="0">
                          <a:latin typeface="Neue Haas Grotesk Text Pro"/>
                        </a:rPr>
                        <a:t>BID</a:t>
                      </a:r>
                      <a:endParaRPr 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 b="0" i="0" u="none" strike="noStrike" noProof="0" dirty="0" err="1">
                          <a:latin typeface="Neue Haas Grotesk Text Pro"/>
                        </a:rPr>
                        <a:t>S_O_Trial</a:t>
                      </a:r>
                      <a:endParaRPr lang="en-US" sz="3300" dirty="0" err="1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  </a:t>
                      </a:r>
                      <a:r>
                        <a:rPr lang="en-US" sz="3300" b="0" i="0" u="none" strike="noStrike" noProof="0" dirty="0" err="1">
                          <a:latin typeface="Neue Haas Grotesk Text Pro"/>
                        </a:rPr>
                        <a:t>E_O_Trial</a:t>
                      </a:r>
                      <a:endParaRPr lang="en-US" sz="3300" dirty="0" err="1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xmlns="" val="141522802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R001</a:t>
                      </a:r>
                      <a:endParaRPr lang="en-US" sz="24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B004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2023-04-25</a:t>
                      </a:r>
                      <a:endParaRPr lang="en-US" sz="24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2023-05-25</a:t>
                      </a:r>
                      <a:endParaRPr lang="en-US" sz="24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xmlns="" val="391267201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R004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B006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2023-03-28</a:t>
                      </a:r>
                      <a:endParaRPr lang="en-US" sz="24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2023-04-28</a:t>
                      </a:r>
                      <a:endParaRPr lang="en-US" sz="24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xmlns="" val="296897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537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063577F-2949-C31E-B4B0-5E250230F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7E4A51B-BAF6-3729-A2C0-89331F2FB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197C3-3717-0D4A-037A-804B4A6E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/>
          </a:bodyPr>
          <a:lstStyle/>
          <a:p>
            <a:r>
              <a:rPr lang="en-US" dirty="0"/>
              <a:t>Table For </a:t>
            </a:r>
            <a:r>
              <a:rPr lang="en-US" dirty="0" err="1"/>
              <a:t>PaidReader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CA868F3-5B9A-2A65-60EC-CB60ED046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155664256"/>
              </p:ext>
            </p:extLst>
          </p:nvPr>
        </p:nvGraphicFramePr>
        <p:xfrm>
          <a:off x="2950028" y="2416630"/>
          <a:ext cx="9169610" cy="379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354">
                  <a:extLst>
                    <a:ext uri="{9D8B030D-6E8A-4147-A177-3AD203B41FA5}">
                      <a16:colId xmlns:a16="http://schemas.microsoft.com/office/drawing/2014/main" xmlns="" val="4167197782"/>
                    </a:ext>
                  </a:extLst>
                </a:gridCol>
                <a:gridCol w="1481581">
                  <a:extLst>
                    <a:ext uri="{9D8B030D-6E8A-4147-A177-3AD203B41FA5}">
                      <a16:colId xmlns:a16="http://schemas.microsoft.com/office/drawing/2014/main" xmlns="" val="4046513869"/>
                    </a:ext>
                  </a:extLst>
                </a:gridCol>
                <a:gridCol w="1768928">
                  <a:extLst>
                    <a:ext uri="{9D8B030D-6E8A-4147-A177-3AD203B41FA5}">
                      <a16:colId xmlns:a16="http://schemas.microsoft.com/office/drawing/2014/main" xmlns="" val="2684184659"/>
                    </a:ext>
                  </a:extLst>
                </a:gridCol>
                <a:gridCol w="2231569">
                  <a:extLst>
                    <a:ext uri="{9D8B030D-6E8A-4147-A177-3AD203B41FA5}">
                      <a16:colId xmlns:a16="http://schemas.microsoft.com/office/drawing/2014/main" xmlns="" val="3827942334"/>
                    </a:ext>
                  </a:extLst>
                </a:gridCol>
                <a:gridCol w="1864178">
                  <a:extLst>
                    <a:ext uri="{9D8B030D-6E8A-4147-A177-3AD203B41FA5}">
                      <a16:colId xmlns:a16="http://schemas.microsoft.com/office/drawing/2014/main" xmlns="" val="1716373302"/>
                    </a:ext>
                  </a:extLst>
                </a:gridCol>
              </a:tblGrid>
              <a:tr h="858265">
                <a:tc>
                  <a:txBody>
                    <a:bodyPr/>
                    <a:lstStyle/>
                    <a:p>
                      <a:r>
                        <a:rPr lang="en-US" sz="2400" dirty="0"/>
                        <a:t>     RID</a:t>
                      </a:r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BID</a:t>
                      </a:r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Sub_rate</a:t>
                      </a:r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    </a:t>
                      </a:r>
                      <a:r>
                        <a:rPr lang="en-US" sz="2400" dirty="0" err="1"/>
                        <a:t>I_Date</a:t>
                      </a:r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r>
                        <a:rPr lang="en-US" sz="2400" err="1"/>
                        <a:t>R_Date</a:t>
                      </a:r>
                      <a:endParaRPr lang="en-US" sz="2400" dirty="0" err="1"/>
                    </a:p>
                  </a:txBody>
                  <a:tcPr marL="155956" marR="155956" marT="77978" marB="77978"/>
                </a:tc>
                <a:extLst>
                  <a:ext uri="{0D108BD9-81ED-4DB2-BD59-A6C34878D82A}">
                    <a16:rowId xmlns:a16="http://schemas.microsoft.com/office/drawing/2014/main" xmlns="" val="2730755719"/>
                  </a:ext>
                </a:extLst>
              </a:tr>
              <a:tr h="1219639">
                <a:tc>
                  <a:txBody>
                    <a:bodyPr/>
                    <a:lstStyle/>
                    <a:p>
                      <a:r>
                        <a:rPr lang="en-US" sz="3100" dirty="0"/>
                        <a:t>R002</a:t>
                      </a:r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B001</a:t>
                      </a:r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  150</a:t>
                      </a:r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2023-02-28</a:t>
                      </a:r>
                      <a:endParaRPr lang="en-US" sz="2400" dirty="0"/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Neue Haas Grotesk Text Pro"/>
                        </a:rPr>
                        <a:t>2023-03-28</a:t>
                      </a:r>
                      <a:endParaRPr lang="en-US" sz="2000" dirty="0"/>
                    </a:p>
                  </a:txBody>
                  <a:tcPr marL="155956" marR="155956" marT="77978" marB="77978"/>
                </a:tc>
                <a:extLst>
                  <a:ext uri="{0D108BD9-81ED-4DB2-BD59-A6C34878D82A}">
                    <a16:rowId xmlns:a16="http://schemas.microsoft.com/office/drawing/2014/main" xmlns="" val="1762619151"/>
                  </a:ext>
                </a:extLst>
              </a:tr>
              <a:tr h="858265">
                <a:tc>
                  <a:txBody>
                    <a:bodyPr/>
                    <a:lstStyle/>
                    <a:p>
                      <a:r>
                        <a:rPr lang="en-US" sz="3100" dirty="0"/>
                        <a:t>R003</a:t>
                      </a:r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B002</a:t>
                      </a:r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   200</a:t>
                      </a:r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/>
                        <a:t>2023-01-08</a:t>
                      </a:r>
                      <a:endParaRPr lang="en-US" sz="2400" dirty="0"/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Neue Haas Grotesk Text Pro"/>
                        </a:rPr>
                        <a:t>2023-02-08</a:t>
                      </a:r>
                      <a:endParaRPr lang="en-US" sz="2000" dirty="0"/>
                    </a:p>
                  </a:txBody>
                  <a:tcPr marL="155956" marR="155956" marT="77978" marB="77978"/>
                </a:tc>
                <a:extLst>
                  <a:ext uri="{0D108BD9-81ED-4DB2-BD59-A6C34878D82A}">
                    <a16:rowId xmlns:a16="http://schemas.microsoft.com/office/drawing/2014/main" xmlns="" val="4046787007"/>
                  </a:ext>
                </a:extLst>
              </a:tr>
              <a:tr h="858265">
                <a:tc>
                  <a:txBody>
                    <a:bodyPr/>
                    <a:lstStyle/>
                    <a:p>
                      <a:r>
                        <a:rPr lang="en-US" sz="3100" dirty="0"/>
                        <a:t>R005</a:t>
                      </a:r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B003</a:t>
                      </a:r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    250</a:t>
                      </a:r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b="0" i="0" u="none" strike="noStrike" noProof="0" dirty="0">
                          <a:latin typeface="Neue Haas Grotesk Text Pro"/>
                        </a:rPr>
                        <a:t>2023-04-08</a:t>
                      </a:r>
                      <a:endParaRPr lang="en-US" sz="2400" dirty="0"/>
                    </a:p>
                  </a:txBody>
                  <a:tcPr marL="155956" marR="155956" marT="77978" marB="7797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Neue Haas Grotesk Text Pro"/>
                        </a:rPr>
                        <a:t>2023-05-08</a:t>
                      </a:r>
                      <a:endParaRPr lang="en-US" sz="2000" dirty="0"/>
                    </a:p>
                  </a:txBody>
                  <a:tcPr marL="155956" marR="155956" marT="77978" marB="77978"/>
                </a:tc>
                <a:extLst>
                  <a:ext uri="{0D108BD9-81ED-4DB2-BD59-A6C34878D82A}">
                    <a16:rowId xmlns:a16="http://schemas.microsoft.com/office/drawing/2014/main" xmlns="" val="261021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8777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B063577F-2949-C31E-B4B0-5E250230F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7E4A51B-BAF6-3729-A2C0-89331F2FB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FF790-B044-668A-D94C-050357A5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/>
          </a:bodyPr>
          <a:lstStyle/>
          <a:p>
            <a:r>
              <a:rPr lang="en-US" dirty="0"/>
              <a:t>Table For </a:t>
            </a:r>
            <a:r>
              <a:rPr lang="en-US" dirty="0" err="1"/>
              <a:t>FreeBook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41DB999-D74F-F592-6C14-9DD47DEAD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30338392"/>
              </p:ext>
            </p:extLst>
          </p:nvPr>
        </p:nvGraphicFramePr>
        <p:xfrm>
          <a:off x="2921391" y="2652233"/>
          <a:ext cx="8066260" cy="3006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844">
                  <a:extLst>
                    <a:ext uri="{9D8B030D-6E8A-4147-A177-3AD203B41FA5}">
                      <a16:colId xmlns:a16="http://schemas.microsoft.com/office/drawing/2014/main" xmlns="" val="3506393204"/>
                    </a:ext>
                  </a:extLst>
                </a:gridCol>
                <a:gridCol w="2478039">
                  <a:extLst>
                    <a:ext uri="{9D8B030D-6E8A-4147-A177-3AD203B41FA5}">
                      <a16:colId xmlns:a16="http://schemas.microsoft.com/office/drawing/2014/main" xmlns="" val="3613486694"/>
                    </a:ext>
                  </a:extLst>
                </a:gridCol>
                <a:gridCol w="3019377">
                  <a:extLst>
                    <a:ext uri="{9D8B030D-6E8A-4147-A177-3AD203B41FA5}">
                      <a16:colId xmlns:a16="http://schemas.microsoft.com/office/drawing/2014/main" xmlns="" val="3237418718"/>
                    </a:ext>
                  </a:extLst>
                </a:gridCol>
              </a:tblGrid>
              <a:tr h="751604">
                <a:tc>
                  <a:txBody>
                    <a:bodyPr/>
                    <a:lstStyle/>
                    <a:p>
                      <a:r>
                        <a:rPr lang="en-US" sz="3300" dirty="0"/>
                        <a:t>           BID</a:t>
                      </a:r>
                    </a:p>
                  </a:txBody>
                  <a:tcPr marL="168219" marR="168219" marT="84108" marB="84108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          RID</a:t>
                      </a:r>
                    </a:p>
                  </a:txBody>
                  <a:tcPr marL="168219" marR="168219" marT="84108" marB="84108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     </a:t>
                      </a:r>
                      <a:r>
                        <a:rPr lang="en-US" sz="3300" dirty="0" err="1"/>
                        <a:t>BQuantity</a:t>
                      </a:r>
                    </a:p>
                  </a:txBody>
                  <a:tcPr marL="168219" marR="168219" marT="84108" marB="84108"/>
                </a:tc>
                <a:extLst>
                  <a:ext uri="{0D108BD9-81ED-4DB2-BD59-A6C34878D82A}">
                    <a16:rowId xmlns:a16="http://schemas.microsoft.com/office/drawing/2014/main" xmlns="" val="124485087"/>
                  </a:ext>
                </a:extLst>
              </a:tr>
              <a:tr h="751604">
                <a:tc>
                  <a:txBody>
                    <a:bodyPr/>
                    <a:lstStyle/>
                    <a:p>
                      <a:r>
                        <a:rPr lang="en-US" sz="3300" dirty="0"/>
                        <a:t>     B004</a:t>
                      </a:r>
                    </a:p>
                  </a:txBody>
                  <a:tcPr marL="168219" marR="168219" marT="84108" marB="84108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    R001</a:t>
                      </a:r>
                    </a:p>
                  </a:txBody>
                  <a:tcPr marL="168219" marR="168219" marT="84108" marB="84108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       10</a:t>
                      </a:r>
                    </a:p>
                  </a:txBody>
                  <a:tcPr marL="168219" marR="168219" marT="84108" marB="84108"/>
                </a:tc>
                <a:extLst>
                  <a:ext uri="{0D108BD9-81ED-4DB2-BD59-A6C34878D82A}">
                    <a16:rowId xmlns:a16="http://schemas.microsoft.com/office/drawing/2014/main" xmlns="" val="3541405681"/>
                  </a:ext>
                </a:extLst>
              </a:tr>
              <a:tr h="751604">
                <a:tc>
                  <a:txBody>
                    <a:bodyPr/>
                    <a:lstStyle/>
                    <a:p>
                      <a:r>
                        <a:rPr lang="en-US" sz="3300" dirty="0"/>
                        <a:t>    B006</a:t>
                      </a:r>
                    </a:p>
                  </a:txBody>
                  <a:tcPr marL="168219" marR="168219" marT="84108" marB="84108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     R006</a:t>
                      </a:r>
                    </a:p>
                  </a:txBody>
                  <a:tcPr marL="168219" marR="168219" marT="84108" marB="84108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      15</a:t>
                      </a:r>
                    </a:p>
                  </a:txBody>
                  <a:tcPr marL="168219" marR="168219" marT="84108" marB="84108"/>
                </a:tc>
                <a:extLst>
                  <a:ext uri="{0D108BD9-81ED-4DB2-BD59-A6C34878D82A}">
                    <a16:rowId xmlns:a16="http://schemas.microsoft.com/office/drawing/2014/main" xmlns="" val="1771350473"/>
                  </a:ext>
                </a:extLst>
              </a:tr>
              <a:tr h="751604">
                <a:tc>
                  <a:txBody>
                    <a:bodyPr/>
                    <a:lstStyle/>
                    <a:p>
                      <a:r>
                        <a:rPr lang="en-US" sz="3300" dirty="0"/>
                        <a:t>    B004</a:t>
                      </a:r>
                    </a:p>
                  </a:txBody>
                  <a:tcPr marL="168219" marR="168219" marT="84108" marB="84108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     R004</a:t>
                      </a:r>
                    </a:p>
                  </a:txBody>
                  <a:tcPr marL="168219" marR="168219" marT="84108" marB="84108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       18</a:t>
                      </a:r>
                    </a:p>
                  </a:txBody>
                  <a:tcPr marL="168219" marR="168219" marT="84108" marB="84108"/>
                </a:tc>
                <a:extLst>
                  <a:ext uri="{0D108BD9-81ED-4DB2-BD59-A6C34878D82A}">
                    <a16:rowId xmlns:a16="http://schemas.microsoft.com/office/drawing/2014/main" xmlns="" val="3264809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214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063577F-2949-C31E-B4B0-5E250230F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7E4A51B-BAF6-3729-A2C0-89331F2FB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DE7D8F-0548-99C0-30F6-40BA170D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/>
          </a:bodyPr>
          <a:lstStyle/>
          <a:p>
            <a:r>
              <a:rPr lang="en-US" dirty="0"/>
              <a:t>Table For </a:t>
            </a:r>
            <a:r>
              <a:rPr lang="en-US" dirty="0" err="1"/>
              <a:t>PaidBook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D4DCCEE-4F0C-4539-C642-0E41C7F56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69420606"/>
              </p:ext>
            </p:extLst>
          </p:nvPr>
        </p:nvGraphicFramePr>
        <p:xfrm>
          <a:off x="5682342" y="1665514"/>
          <a:ext cx="5652804" cy="377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01">
                  <a:extLst>
                    <a:ext uri="{9D8B030D-6E8A-4147-A177-3AD203B41FA5}">
                      <a16:colId xmlns:a16="http://schemas.microsoft.com/office/drawing/2014/main" xmlns="" val="2805335112"/>
                    </a:ext>
                  </a:extLst>
                </a:gridCol>
                <a:gridCol w="1413201">
                  <a:extLst>
                    <a:ext uri="{9D8B030D-6E8A-4147-A177-3AD203B41FA5}">
                      <a16:colId xmlns:a16="http://schemas.microsoft.com/office/drawing/2014/main" xmlns="" val="1102433417"/>
                    </a:ext>
                  </a:extLst>
                </a:gridCol>
                <a:gridCol w="1413201">
                  <a:extLst>
                    <a:ext uri="{9D8B030D-6E8A-4147-A177-3AD203B41FA5}">
                      <a16:colId xmlns:a16="http://schemas.microsoft.com/office/drawing/2014/main" xmlns="" val="2093756291"/>
                    </a:ext>
                  </a:extLst>
                </a:gridCol>
                <a:gridCol w="1413201">
                  <a:extLst>
                    <a:ext uri="{9D8B030D-6E8A-4147-A177-3AD203B41FA5}">
                      <a16:colId xmlns:a16="http://schemas.microsoft.com/office/drawing/2014/main" xmlns="" val="374175507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r>
                        <a:rPr lang="en-US" sz="2500" dirty="0"/>
                        <a:t>BID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RID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BPrice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 err="1"/>
                        <a:t>BQuan</a:t>
                      </a:r>
                    </a:p>
                  </a:txBody>
                  <a:tcPr marL="124765" marR="124765" marT="62382" marB="62382"/>
                </a:tc>
                <a:extLst>
                  <a:ext uri="{0D108BD9-81ED-4DB2-BD59-A6C34878D82A}">
                    <a16:rowId xmlns:a16="http://schemas.microsoft.com/office/drawing/2014/main" xmlns="" val="2514017435"/>
                  </a:ext>
                </a:extLst>
              </a:tr>
              <a:tr h="623824">
                <a:tc>
                  <a:txBody>
                    <a:bodyPr/>
                    <a:lstStyle/>
                    <a:p>
                      <a:r>
                        <a:rPr lang="en-US" sz="2500" dirty="0"/>
                        <a:t>B001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R002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250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  10</a:t>
                      </a:r>
                    </a:p>
                  </a:txBody>
                  <a:tcPr marL="124765" marR="124765" marT="62382" marB="62382"/>
                </a:tc>
                <a:extLst>
                  <a:ext uri="{0D108BD9-81ED-4DB2-BD59-A6C34878D82A}">
                    <a16:rowId xmlns:a16="http://schemas.microsoft.com/office/drawing/2014/main" xmlns="" val="1943117257"/>
                  </a:ext>
                </a:extLst>
              </a:tr>
              <a:tr h="623824">
                <a:tc>
                  <a:txBody>
                    <a:bodyPr/>
                    <a:lstStyle/>
                    <a:p>
                      <a:r>
                        <a:rPr lang="en-US" sz="2500" dirty="0"/>
                        <a:t>B002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R003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150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  15</a:t>
                      </a:r>
                    </a:p>
                  </a:txBody>
                  <a:tcPr marL="124765" marR="124765" marT="62382" marB="62382"/>
                </a:tc>
                <a:extLst>
                  <a:ext uri="{0D108BD9-81ED-4DB2-BD59-A6C34878D82A}">
                    <a16:rowId xmlns:a16="http://schemas.microsoft.com/office/drawing/2014/main" xmlns="" val="203860619"/>
                  </a:ext>
                </a:extLst>
              </a:tr>
              <a:tr h="816428">
                <a:tc>
                  <a:txBody>
                    <a:bodyPr/>
                    <a:lstStyle/>
                    <a:p>
                      <a:r>
                        <a:rPr lang="en-US" sz="2500" dirty="0"/>
                        <a:t>B003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R005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270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  20</a:t>
                      </a:r>
                    </a:p>
                  </a:txBody>
                  <a:tcPr marL="124765" marR="124765" marT="62382" marB="62382"/>
                </a:tc>
                <a:extLst>
                  <a:ext uri="{0D108BD9-81ED-4DB2-BD59-A6C34878D82A}">
                    <a16:rowId xmlns:a16="http://schemas.microsoft.com/office/drawing/2014/main" xmlns="" val="197169374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sz="2500" dirty="0"/>
                        <a:t>B005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R002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130</a:t>
                      </a:r>
                    </a:p>
                  </a:txBody>
                  <a:tcPr marL="124765" marR="124765" marT="62382" marB="62382"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  15</a:t>
                      </a:r>
                    </a:p>
                  </a:txBody>
                  <a:tcPr marL="124765" marR="124765" marT="62382" marB="62382"/>
                </a:tc>
                <a:extLst>
                  <a:ext uri="{0D108BD9-81ED-4DB2-BD59-A6C34878D82A}">
                    <a16:rowId xmlns:a16="http://schemas.microsoft.com/office/drawing/2014/main" xmlns="" val="1309577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325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063577F-2949-C31E-B4B0-5E250230F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7E4A51B-BAF6-3729-A2C0-89331F2FB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A20B1-7534-1C0A-50F2-FA3E231B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/>
          </a:bodyPr>
          <a:lstStyle/>
          <a:p>
            <a:r>
              <a:rPr lang="en-US" dirty="0"/>
              <a:t>Table For Authentication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63CC09D-1884-4A86-5FEB-AD17669AB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64274377"/>
              </p:ext>
            </p:extLst>
          </p:nvPr>
        </p:nvGraphicFramePr>
        <p:xfrm>
          <a:off x="3429757" y="2595880"/>
          <a:ext cx="7049527" cy="311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173">
                  <a:extLst>
                    <a:ext uri="{9D8B030D-6E8A-4147-A177-3AD203B41FA5}">
                      <a16:colId xmlns:a16="http://schemas.microsoft.com/office/drawing/2014/main" xmlns="" val="1790288354"/>
                    </a:ext>
                  </a:extLst>
                </a:gridCol>
                <a:gridCol w="3508354">
                  <a:extLst>
                    <a:ext uri="{9D8B030D-6E8A-4147-A177-3AD203B41FA5}">
                      <a16:colId xmlns:a16="http://schemas.microsoft.com/office/drawing/2014/main" xmlns="" val="2581746422"/>
                    </a:ext>
                  </a:extLst>
                </a:gridCol>
              </a:tblGrid>
              <a:tr h="519854">
                <a:tc>
                  <a:txBody>
                    <a:bodyPr/>
                    <a:lstStyle/>
                    <a:p>
                      <a:r>
                        <a:rPr lang="en-US" sz="2300"/>
                        <a:t>                     </a:t>
                      </a:r>
                      <a:r>
                        <a:rPr lang="en-US" sz="2300" err="1"/>
                        <a:t>UserName</a:t>
                      </a:r>
                    </a:p>
                  </a:txBody>
                  <a:tcPr marL="118148" marR="118148" marT="59074" marB="5907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                      Password</a:t>
                      </a:r>
                    </a:p>
                  </a:txBody>
                  <a:tcPr marL="118148" marR="118148" marT="59074" marB="59074"/>
                </a:tc>
                <a:extLst>
                  <a:ext uri="{0D108BD9-81ED-4DB2-BD59-A6C34878D82A}">
                    <a16:rowId xmlns:a16="http://schemas.microsoft.com/office/drawing/2014/main" xmlns="" val="4097973879"/>
                  </a:ext>
                </a:extLst>
              </a:tr>
              <a:tr h="5198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/>
                        <a:t>                 </a:t>
                      </a:r>
                      <a:r>
                        <a:rPr lang="en-US" sz="2300" b="0" i="0" u="none" strike="noStrike" noProof="0">
                          <a:latin typeface="Neue Haas Grotesk Text Pro"/>
                        </a:rPr>
                        <a:t>AN_A</a:t>
                      </a:r>
                      <a:endParaRPr lang="en-US" sz="2300"/>
                    </a:p>
                  </a:txBody>
                  <a:tcPr marL="118148" marR="118148" marT="59074" marB="59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Neue Haas Grotesk Text Pro"/>
                        </a:rPr>
                        <a:t>                       ECE</a:t>
                      </a:r>
                      <a:endParaRPr lang="en-US" sz="2300"/>
                    </a:p>
                  </a:txBody>
                  <a:tcPr marL="118148" marR="118148" marT="59074" marB="59074"/>
                </a:tc>
                <a:extLst>
                  <a:ext uri="{0D108BD9-81ED-4DB2-BD59-A6C34878D82A}">
                    <a16:rowId xmlns:a16="http://schemas.microsoft.com/office/drawing/2014/main" xmlns="" val="2028958559"/>
                  </a:ext>
                </a:extLst>
              </a:tr>
              <a:tr h="5198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Neue Haas Grotesk Text Pro"/>
                        </a:rPr>
                        <a:t>                 KA_R</a:t>
                      </a:r>
                      <a:endParaRPr lang="en-US" sz="2300"/>
                    </a:p>
                  </a:txBody>
                  <a:tcPr marL="118148" marR="118148" marT="59074" marB="59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Neue Haas Grotesk Text Pro"/>
                        </a:rPr>
                        <a:t>                       ECE</a:t>
                      </a:r>
                      <a:endParaRPr lang="en-US" sz="2300"/>
                    </a:p>
                  </a:txBody>
                  <a:tcPr marL="118148" marR="118148" marT="59074" marB="59074"/>
                </a:tc>
                <a:extLst>
                  <a:ext uri="{0D108BD9-81ED-4DB2-BD59-A6C34878D82A}">
                    <a16:rowId xmlns:a16="http://schemas.microsoft.com/office/drawing/2014/main" xmlns="" val="1422216014"/>
                  </a:ext>
                </a:extLst>
              </a:tr>
              <a:tr h="5198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Neue Haas Grotesk Text Pro"/>
                        </a:rPr>
                        <a:t>                 FA_Z</a:t>
                      </a:r>
                      <a:endParaRPr lang="en-US" sz="2300"/>
                    </a:p>
                  </a:txBody>
                  <a:tcPr marL="118148" marR="118148" marT="59074" marB="59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Neue Haas Grotesk Text Pro"/>
                        </a:rPr>
                        <a:t>                       ECE</a:t>
                      </a:r>
                      <a:endParaRPr lang="en-US" sz="2300"/>
                    </a:p>
                  </a:txBody>
                  <a:tcPr marL="118148" marR="118148" marT="59074" marB="59074"/>
                </a:tc>
                <a:extLst>
                  <a:ext uri="{0D108BD9-81ED-4DB2-BD59-A6C34878D82A}">
                    <a16:rowId xmlns:a16="http://schemas.microsoft.com/office/drawing/2014/main" xmlns="" val="1422629257"/>
                  </a:ext>
                </a:extLst>
              </a:tr>
              <a:tr h="5198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Neue Haas Grotesk Text Pro"/>
                        </a:rPr>
                        <a:t>                 SA_R</a:t>
                      </a:r>
                      <a:endParaRPr lang="en-US" sz="2300"/>
                    </a:p>
                  </a:txBody>
                  <a:tcPr marL="118148" marR="118148" marT="59074" marB="59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Neue Haas Grotesk Text Pro"/>
                        </a:rPr>
                        <a:t>                       ECE</a:t>
                      </a:r>
                      <a:endParaRPr lang="en-US" sz="2300"/>
                    </a:p>
                  </a:txBody>
                  <a:tcPr marL="118148" marR="118148" marT="59074" marB="59074"/>
                </a:tc>
                <a:extLst>
                  <a:ext uri="{0D108BD9-81ED-4DB2-BD59-A6C34878D82A}">
                    <a16:rowId xmlns:a16="http://schemas.microsoft.com/office/drawing/2014/main" xmlns="" val="3772937636"/>
                  </a:ext>
                </a:extLst>
              </a:tr>
              <a:tr h="5198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/>
                        <a:t>                MA_A</a:t>
                      </a:r>
                    </a:p>
                  </a:txBody>
                  <a:tcPr marL="118148" marR="118148" marT="59074" marB="5907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/>
                        <a:t>                       ECE</a:t>
                      </a:r>
                      <a:endParaRPr lang="en-US" sz="2300"/>
                    </a:p>
                  </a:txBody>
                  <a:tcPr marL="118148" marR="118148" marT="59074" marB="59074"/>
                </a:tc>
                <a:extLst>
                  <a:ext uri="{0D108BD9-81ED-4DB2-BD59-A6C34878D82A}">
                    <a16:rowId xmlns:a16="http://schemas.microsoft.com/office/drawing/2014/main" xmlns="" val="335513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151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8D7368D-31D9-8101-473D-CD39E706FD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89EBE4E-5983-B393-1D5E-7313510657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r blurry image of a library&#10;&#10;Description automatically generated">
            <a:extLst>
              <a:ext uri="{FF2B5EF4-FFF2-40B4-BE49-F238E27FC236}">
                <a16:creationId xmlns:a16="http://schemas.microsoft.com/office/drawing/2014/main" xmlns="" id="{FBA04E59-19C9-8308-EC57-5EBA198A4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41" t="1453" r="352" b="13474"/>
          <a:stretch/>
        </p:blipFill>
        <p:spPr>
          <a:xfrm>
            <a:off x="-108252" y="-73539"/>
            <a:ext cx="12191528" cy="6923397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2CEF5482-568A-9463-C672-BC6D644DF9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F3553-3304-02EC-86AB-7577617A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04" y="1350847"/>
            <a:ext cx="4739324" cy="1160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Project: Library Catalog Management System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D38784C3-11AE-0BE2-6339-1A2BDAC7F0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70000"/>
                </a:schemeClr>
              </a:gs>
              <a:gs pos="100000">
                <a:schemeClr val="accent1">
                  <a:lumMod val="60000"/>
                  <a:lumOff val="40000"/>
                  <a:alpha val="7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xmlns="" id="{C06EABE2-DFC8-5734-2EE1-F181E4A551C4}"/>
              </a:ext>
            </a:extLst>
          </p:cNvPr>
          <p:cNvSpPr/>
          <p:nvPr/>
        </p:nvSpPr>
        <p:spPr>
          <a:xfrm rot="540000">
            <a:off x="6452851" y="3729507"/>
            <a:ext cx="42929" cy="10732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A0A9D6-1813-0493-21EF-0AC3F42515E2}"/>
              </a:ext>
            </a:extLst>
          </p:cNvPr>
          <p:cNvSpPr txBox="1"/>
          <p:nvPr/>
        </p:nvSpPr>
        <p:spPr>
          <a:xfrm>
            <a:off x="7534140" y="861274"/>
            <a:ext cx="3850246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Library Management System deals with the management of books and member details in the library.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3BFB19-6B0D-8025-77C6-E24B2CBD0EF1}"/>
              </a:ext>
            </a:extLst>
          </p:cNvPr>
          <p:cNvSpPr txBox="1"/>
          <p:nvPr/>
        </p:nvSpPr>
        <p:spPr>
          <a:xfrm>
            <a:off x="7534141" y="2406739"/>
            <a:ext cx="376975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It facilitates the borrowing and returning of the books within the organization staffs.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E501F70-E99C-2FC7-1D0F-19356846DFFE}"/>
              </a:ext>
            </a:extLst>
          </p:cNvPr>
          <p:cNvSpPr txBox="1"/>
          <p:nvPr/>
        </p:nvSpPr>
        <p:spPr>
          <a:xfrm>
            <a:off x="7534140" y="3748288"/>
            <a:ext cx="375365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Here Employee should have login to authentication system.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4D26732-FF46-86FB-0523-9F5654011432}"/>
              </a:ext>
            </a:extLst>
          </p:cNvPr>
          <p:cNvSpPr txBox="1"/>
          <p:nvPr/>
        </p:nvSpPr>
        <p:spPr>
          <a:xfrm>
            <a:off x="6917028" y="527228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100A9E1-57DC-9995-0D8F-3C4D5187AB25}"/>
              </a:ext>
            </a:extLst>
          </p:cNvPr>
          <p:cNvSpPr txBox="1"/>
          <p:nvPr/>
        </p:nvSpPr>
        <p:spPr>
          <a:xfrm>
            <a:off x="7528774" y="4660542"/>
            <a:ext cx="369838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Readers are divided into free readers and paid readers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9781240-E4D6-1E2E-1473-E86C6A3DE724}"/>
              </a:ext>
            </a:extLst>
          </p:cNvPr>
          <p:cNvSpPr txBox="1"/>
          <p:nvPr/>
        </p:nvSpPr>
        <p:spPr>
          <a:xfrm>
            <a:off x="7620000" y="5554014"/>
            <a:ext cx="342095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Create an easy to understand user friendly environment.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D15099E-5612-8424-224F-FE654F2EADF8}"/>
              </a:ext>
            </a:extLst>
          </p:cNvPr>
          <p:cNvSpPr txBox="1"/>
          <p:nvPr/>
        </p:nvSpPr>
        <p:spPr>
          <a:xfrm>
            <a:off x="7552922" y="898838"/>
            <a:ext cx="38100" cy="536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446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379D18E-D6AD-492E-2525-C716882CB2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xmlns="" id="{0C3CDF74-2A27-E325-4865-8B60ADFDB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496" y="-1989532"/>
            <a:ext cx="7502272" cy="8961688"/>
          </a:xfrm>
        </p:spPr>
      </p:pic>
    </p:spTree>
    <p:extLst>
      <p:ext uri="{BB962C8B-B14F-4D97-AF65-F5344CB8AC3E}">
        <p14:creationId xmlns:p14="http://schemas.microsoft.com/office/powerpoint/2010/main" xmlns="" val="31899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28B2BC11-3AA0-8791-5B1B-4172FCB367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A230C116-2D32-8789-37A8-CA3563161F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-60000" flipH="1">
            <a:off x="629155" y="815904"/>
            <a:ext cx="11603250" cy="6142191"/>
          </a:xfrm>
          <a:custGeom>
            <a:avLst/>
            <a:gdLst>
              <a:gd name="connsiteX0" fmla="*/ 2277921 w 11603250"/>
              <a:gd name="connsiteY0" fmla="*/ 2336 h 6142191"/>
              <a:gd name="connsiteX1" fmla="*/ 137232 w 11603250"/>
              <a:gd name="connsiteY1" fmla="*/ 706954 h 6142191"/>
              <a:gd name="connsiteX2" fmla="*/ 0 w 11603250"/>
              <a:gd name="connsiteY2" fmla="*/ 806570 h 6142191"/>
              <a:gd name="connsiteX3" fmla="*/ 93133 w 11603250"/>
              <a:gd name="connsiteY3" fmla="*/ 6142191 h 6142191"/>
              <a:gd name="connsiteX4" fmla="*/ 11603250 w 11603250"/>
              <a:gd name="connsiteY4" fmla="*/ 5941281 h 6142191"/>
              <a:gd name="connsiteX5" fmla="*/ 4748204 w 11603250"/>
              <a:gd name="connsiteY5" fmla="*/ 753031 h 6142191"/>
              <a:gd name="connsiteX6" fmla="*/ 4663927 w 11603250"/>
              <a:gd name="connsiteY6" fmla="*/ 692507 h 6142191"/>
              <a:gd name="connsiteX7" fmla="*/ 2511178 w 11603250"/>
              <a:gd name="connsiteY7" fmla="*/ 1150 h 6142191"/>
              <a:gd name="connsiteX8" fmla="*/ 2277921 w 11603250"/>
              <a:gd name="connsiteY8" fmla="*/ 2336 h 614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03250" h="6142191">
                <a:moveTo>
                  <a:pt x="2277921" y="2336"/>
                </a:moveTo>
                <a:cubicBezTo>
                  <a:pt x="1520665" y="28140"/>
                  <a:pt x="774844" y="267470"/>
                  <a:pt x="137232" y="706954"/>
                </a:cubicBezTo>
                <a:lnTo>
                  <a:pt x="0" y="806570"/>
                </a:lnTo>
                <a:lnTo>
                  <a:pt x="93133" y="6142191"/>
                </a:lnTo>
                <a:lnTo>
                  <a:pt x="11603250" y="5941281"/>
                </a:lnTo>
                <a:lnTo>
                  <a:pt x="4748204" y="753031"/>
                </a:lnTo>
                <a:lnTo>
                  <a:pt x="4663927" y="692507"/>
                </a:lnTo>
                <a:cubicBezTo>
                  <a:pt x="4006465" y="245206"/>
                  <a:pt x="3258090" y="19009"/>
                  <a:pt x="2511178" y="1150"/>
                </a:cubicBezTo>
                <a:cubicBezTo>
                  <a:pt x="2433375" y="-711"/>
                  <a:pt x="2355587" y="-310"/>
                  <a:pt x="2277921" y="2336"/>
                </a:cubicBezTo>
                <a:close/>
              </a:path>
            </a:pathLst>
          </a:custGeom>
          <a:gradFill>
            <a:gsLst>
              <a:gs pos="37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74D6B-FA3B-D9A8-E996-4125FEBD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1143001"/>
            <a:ext cx="3771330" cy="2285999"/>
          </a:xfrm>
        </p:spPr>
        <p:txBody>
          <a:bodyPr anchor="t">
            <a:normAutofit/>
          </a:bodyPr>
          <a:lstStyle/>
          <a:p>
            <a:r>
              <a:rPr lang="en-US" dirty="0"/>
              <a:t>Table For Employee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11F4C00E-583F-2FF2-066B-0837AE383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25579630"/>
              </p:ext>
            </p:extLst>
          </p:nvPr>
        </p:nvGraphicFramePr>
        <p:xfrm>
          <a:off x="6435744" y="2671977"/>
          <a:ext cx="4912641" cy="26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01">
                  <a:extLst>
                    <a:ext uri="{9D8B030D-6E8A-4147-A177-3AD203B41FA5}">
                      <a16:colId xmlns:a16="http://schemas.microsoft.com/office/drawing/2014/main" xmlns="" val="1480474155"/>
                    </a:ext>
                  </a:extLst>
                </a:gridCol>
                <a:gridCol w="839490">
                  <a:extLst>
                    <a:ext uri="{9D8B030D-6E8A-4147-A177-3AD203B41FA5}">
                      <a16:colId xmlns:a16="http://schemas.microsoft.com/office/drawing/2014/main" xmlns="" val="3590732748"/>
                    </a:ext>
                  </a:extLst>
                </a:gridCol>
                <a:gridCol w="829928">
                  <a:extLst>
                    <a:ext uri="{9D8B030D-6E8A-4147-A177-3AD203B41FA5}">
                      <a16:colId xmlns:a16="http://schemas.microsoft.com/office/drawing/2014/main" xmlns="" val="1592830015"/>
                    </a:ext>
                  </a:extLst>
                </a:gridCol>
                <a:gridCol w="982911">
                  <a:extLst>
                    <a:ext uri="{9D8B030D-6E8A-4147-A177-3AD203B41FA5}">
                      <a16:colId xmlns:a16="http://schemas.microsoft.com/office/drawing/2014/main" xmlns="" val="3893847217"/>
                    </a:ext>
                  </a:extLst>
                </a:gridCol>
                <a:gridCol w="906419">
                  <a:extLst>
                    <a:ext uri="{9D8B030D-6E8A-4147-A177-3AD203B41FA5}">
                      <a16:colId xmlns:a16="http://schemas.microsoft.com/office/drawing/2014/main" xmlns="" val="2052117730"/>
                    </a:ext>
                  </a:extLst>
                </a:gridCol>
                <a:gridCol w="715192">
                  <a:extLst>
                    <a:ext uri="{9D8B030D-6E8A-4147-A177-3AD203B41FA5}">
                      <a16:colId xmlns:a16="http://schemas.microsoft.com/office/drawing/2014/main" xmlns="" val="2092317823"/>
                    </a:ext>
                  </a:extLst>
                </a:gridCol>
              </a:tblGrid>
              <a:tr h="337020">
                <a:tc>
                  <a:txBody>
                    <a:bodyPr/>
                    <a:lstStyle/>
                    <a:p>
                      <a:r>
                        <a:rPr lang="en-US" sz="1300"/>
                        <a:t>EID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FNAME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LNAME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 err="1"/>
                        <a:t>EAddress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EJOB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ESAL</a:t>
                      </a:r>
                    </a:p>
                  </a:txBody>
                  <a:tcPr marL="64647" marR="64647" marT="32323" marB="32323"/>
                </a:tc>
                <a:extLst>
                  <a:ext uri="{0D108BD9-81ED-4DB2-BD59-A6C34878D82A}">
                    <a16:rowId xmlns:a16="http://schemas.microsoft.com/office/drawing/2014/main" xmlns="" val="75866820"/>
                  </a:ext>
                </a:extLst>
              </a:tr>
              <a:tr h="337020">
                <a:tc>
                  <a:txBody>
                    <a:bodyPr/>
                    <a:lstStyle/>
                    <a:p>
                      <a:r>
                        <a:rPr lang="en-US" sz="1300"/>
                        <a:t>E001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Faraz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Ahmed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Khulna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Librarian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10000</a:t>
                      </a:r>
                    </a:p>
                  </a:txBody>
                  <a:tcPr marL="64647" marR="64647" marT="32323" marB="32323"/>
                </a:tc>
                <a:extLst>
                  <a:ext uri="{0D108BD9-81ED-4DB2-BD59-A6C34878D82A}">
                    <a16:rowId xmlns:a16="http://schemas.microsoft.com/office/drawing/2014/main" xmlns="" val="762591333"/>
                  </a:ext>
                </a:extLst>
              </a:tr>
              <a:tr h="337020">
                <a:tc>
                  <a:txBody>
                    <a:bodyPr/>
                    <a:lstStyle/>
                    <a:p>
                      <a:r>
                        <a:rPr lang="en-US" sz="1300"/>
                        <a:t>E002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Kabir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Karim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Khulna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Librarian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10000</a:t>
                      </a:r>
                    </a:p>
                  </a:txBody>
                  <a:tcPr marL="64647" marR="64647" marT="32323" marB="32323"/>
                </a:tc>
                <a:extLst>
                  <a:ext uri="{0D108BD9-81ED-4DB2-BD59-A6C34878D82A}">
                    <a16:rowId xmlns:a16="http://schemas.microsoft.com/office/drawing/2014/main" xmlns="" val="1310190449"/>
                  </a:ext>
                </a:extLst>
              </a:tr>
              <a:tr h="337020">
                <a:tc>
                  <a:txBody>
                    <a:bodyPr/>
                    <a:lstStyle/>
                    <a:p>
                      <a:r>
                        <a:rPr lang="en-US" sz="1300"/>
                        <a:t>E003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Anita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Ahmed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Dhaka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Staff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15000</a:t>
                      </a:r>
                    </a:p>
                  </a:txBody>
                  <a:tcPr marL="64647" marR="64647" marT="32323" marB="32323"/>
                </a:tc>
                <a:extLst>
                  <a:ext uri="{0D108BD9-81ED-4DB2-BD59-A6C34878D82A}">
                    <a16:rowId xmlns:a16="http://schemas.microsoft.com/office/drawing/2014/main" xmlns="" val="2371603154"/>
                  </a:ext>
                </a:extLst>
              </a:tr>
              <a:tr h="337020">
                <a:tc>
                  <a:txBody>
                    <a:bodyPr/>
                    <a:lstStyle/>
                    <a:p>
                      <a:r>
                        <a:rPr lang="en-US" sz="1300"/>
                        <a:t>E004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Faysal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Islam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Dhaka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Staff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15000</a:t>
                      </a:r>
                    </a:p>
                  </a:txBody>
                  <a:tcPr marL="64647" marR="64647" marT="32323" marB="32323"/>
                </a:tc>
                <a:extLst>
                  <a:ext uri="{0D108BD9-81ED-4DB2-BD59-A6C34878D82A}">
                    <a16:rowId xmlns:a16="http://schemas.microsoft.com/office/drawing/2014/main" xmlns="" val="2393390081"/>
                  </a:ext>
                </a:extLst>
              </a:tr>
              <a:tr h="337020">
                <a:tc>
                  <a:txBody>
                    <a:bodyPr/>
                    <a:lstStyle/>
                    <a:p>
                      <a:r>
                        <a:rPr lang="en-US" sz="1300"/>
                        <a:t>E005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Sagor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Khan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Dhaka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Staff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15000</a:t>
                      </a:r>
                    </a:p>
                  </a:txBody>
                  <a:tcPr marL="64647" marR="64647" marT="32323" marB="32323"/>
                </a:tc>
                <a:extLst>
                  <a:ext uri="{0D108BD9-81ED-4DB2-BD59-A6C34878D82A}">
                    <a16:rowId xmlns:a16="http://schemas.microsoft.com/office/drawing/2014/main" xmlns="" val="3534806855"/>
                  </a:ext>
                </a:extLst>
              </a:tr>
              <a:tr h="337020">
                <a:tc>
                  <a:txBody>
                    <a:bodyPr/>
                    <a:lstStyle/>
                    <a:p>
                      <a:r>
                        <a:rPr lang="en-US" sz="1300"/>
                        <a:t>E006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Maliha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Khan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Barisal</a:t>
                      </a:r>
                      <a:endParaRPr lang="en-US" sz="1300" err="1"/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DBA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30000</a:t>
                      </a:r>
                    </a:p>
                  </a:txBody>
                  <a:tcPr marL="64647" marR="64647" marT="32323" marB="32323"/>
                </a:tc>
                <a:extLst>
                  <a:ext uri="{0D108BD9-81ED-4DB2-BD59-A6C34878D82A}">
                    <a16:rowId xmlns:a16="http://schemas.microsoft.com/office/drawing/2014/main" xmlns="" val="3944600995"/>
                  </a:ext>
                </a:extLst>
              </a:tr>
              <a:tr h="3370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E007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Maria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Khan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Khulna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DBA</a:t>
                      </a:r>
                    </a:p>
                  </a:txBody>
                  <a:tcPr marL="64647" marR="64647" marT="32323" marB="3232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30000</a:t>
                      </a:r>
                    </a:p>
                  </a:txBody>
                  <a:tcPr marL="64647" marR="64647" marT="32323" marB="32323"/>
                </a:tc>
                <a:extLst>
                  <a:ext uri="{0D108BD9-81ED-4DB2-BD59-A6C34878D82A}">
                    <a16:rowId xmlns:a16="http://schemas.microsoft.com/office/drawing/2014/main" xmlns="" val="134229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4587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063577F-2949-C31E-B4B0-5E250230F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7E4A51B-BAF6-3729-A2C0-89331F2FB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ADAF23-D63E-A7C8-705F-781A283A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/>
          </a:bodyPr>
          <a:lstStyle/>
          <a:p>
            <a:r>
              <a:rPr lang="en-US" dirty="0"/>
              <a:t>Table For Readers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0F5A6AC-0CED-2C33-822D-45590D39D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59646939"/>
              </p:ext>
            </p:extLst>
          </p:nvPr>
        </p:nvGraphicFramePr>
        <p:xfrm>
          <a:off x="2860040" y="2817970"/>
          <a:ext cx="8188961" cy="267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508">
                  <a:extLst>
                    <a:ext uri="{9D8B030D-6E8A-4147-A177-3AD203B41FA5}">
                      <a16:colId xmlns:a16="http://schemas.microsoft.com/office/drawing/2014/main" xmlns="" val="2312384431"/>
                    </a:ext>
                  </a:extLst>
                </a:gridCol>
                <a:gridCol w="1687518">
                  <a:extLst>
                    <a:ext uri="{9D8B030D-6E8A-4147-A177-3AD203B41FA5}">
                      <a16:colId xmlns:a16="http://schemas.microsoft.com/office/drawing/2014/main" xmlns="" val="1464083101"/>
                    </a:ext>
                  </a:extLst>
                </a:gridCol>
                <a:gridCol w="1687518">
                  <a:extLst>
                    <a:ext uri="{9D8B030D-6E8A-4147-A177-3AD203B41FA5}">
                      <a16:colId xmlns:a16="http://schemas.microsoft.com/office/drawing/2014/main" xmlns="" val="4284718319"/>
                    </a:ext>
                  </a:extLst>
                </a:gridCol>
                <a:gridCol w="1720993">
                  <a:extLst>
                    <a:ext uri="{9D8B030D-6E8A-4147-A177-3AD203B41FA5}">
                      <a16:colId xmlns:a16="http://schemas.microsoft.com/office/drawing/2014/main" xmlns="" val="4144231751"/>
                    </a:ext>
                  </a:extLst>
                </a:gridCol>
                <a:gridCol w="1679424">
                  <a:extLst>
                    <a:ext uri="{9D8B030D-6E8A-4147-A177-3AD203B41FA5}">
                      <a16:colId xmlns:a16="http://schemas.microsoft.com/office/drawing/2014/main" xmlns="" val="2391685917"/>
                    </a:ext>
                  </a:extLst>
                </a:gridCol>
              </a:tblGrid>
              <a:tr h="382135">
                <a:tc>
                  <a:txBody>
                    <a:bodyPr/>
                    <a:lstStyle/>
                    <a:p>
                      <a:r>
                        <a:rPr lang="en-US" sz="1700" dirty="0"/>
                        <a:t>RID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FNAME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LNAME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RCNO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RTYPE</a:t>
                      </a:r>
                    </a:p>
                  </a:txBody>
                  <a:tcPr marL="86849" marR="86849" marT="43424" marB="43424"/>
                </a:tc>
                <a:extLst>
                  <a:ext uri="{0D108BD9-81ED-4DB2-BD59-A6C34878D82A}">
                    <a16:rowId xmlns:a16="http://schemas.microsoft.com/office/drawing/2014/main" xmlns="" val="2043127369"/>
                  </a:ext>
                </a:extLst>
              </a:tr>
              <a:tr h="382135">
                <a:tc>
                  <a:txBody>
                    <a:bodyPr/>
                    <a:lstStyle/>
                    <a:p>
                      <a:r>
                        <a:rPr lang="en-US" sz="1700"/>
                        <a:t>R001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Sumaiya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Alam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latin typeface="Neue Haas Grotesk Text Pro"/>
                        </a:rPr>
                        <a:t>01705723393</a:t>
                      </a:r>
                      <a:endParaRPr lang="en-US" sz="1700" dirty="0"/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Free</a:t>
                      </a:r>
                    </a:p>
                  </a:txBody>
                  <a:tcPr marL="86849" marR="86849" marT="43424" marB="43424"/>
                </a:tc>
                <a:extLst>
                  <a:ext uri="{0D108BD9-81ED-4DB2-BD59-A6C34878D82A}">
                    <a16:rowId xmlns:a16="http://schemas.microsoft.com/office/drawing/2014/main" xmlns="" val="1845927330"/>
                  </a:ext>
                </a:extLst>
              </a:tr>
              <a:tr h="382135">
                <a:tc>
                  <a:txBody>
                    <a:bodyPr/>
                    <a:lstStyle/>
                    <a:p>
                      <a:r>
                        <a:rPr lang="en-US" sz="1700"/>
                        <a:t>R002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Faria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Rafa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latin typeface="Neue Haas Grotesk Text Pro"/>
                        </a:rPr>
                        <a:t>01704567832</a:t>
                      </a:r>
                      <a:endParaRPr lang="en-US" sz="1700" dirty="0"/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Paid</a:t>
                      </a:r>
                    </a:p>
                  </a:txBody>
                  <a:tcPr marL="86849" marR="86849" marT="43424" marB="43424"/>
                </a:tc>
                <a:extLst>
                  <a:ext uri="{0D108BD9-81ED-4DB2-BD59-A6C34878D82A}">
                    <a16:rowId xmlns:a16="http://schemas.microsoft.com/office/drawing/2014/main" xmlns="" val="159205007"/>
                  </a:ext>
                </a:extLst>
              </a:tr>
              <a:tr h="382135">
                <a:tc>
                  <a:txBody>
                    <a:bodyPr/>
                    <a:lstStyle/>
                    <a:p>
                      <a:r>
                        <a:rPr lang="en-US" sz="1700"/>
                        <a:t>R003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Bushra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Saima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latin typeface="Neue Haas Grotesk Text Pro"/>
                        </a:rPr>
                        <a:t>01704567834</a:t>
                      </a:r>
                      <a:endParaRPr lang="en-US" sz="1700" dirty="0"/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Paid</a:t>
                      </a:r>
                    </a:p>
                  </a:txBody>
                  <a:tcPr marL="86849" marR="86849" marT="43424" marB="43424"/>
                </a:tc>
                <a:extLst>
                  <a:ext uri="{0D108BD9-81ED-4DB2-BD59-A6C34878D82A}">
                    <a16:rowId xmlns:a16="http://schemas.microsoft.com/office/drawing/2014/main" xmlns="" val="2616021717"/>
                  </a:ext>
                </a:extLst>
              </a:tr>
              <a:tr h="382135">
                <a:tc>
                  <a:txBody>
                    <a:bodyPr/>
                    <a:lstStyle/>
                    <a:p>
                      <a:r>
                        <a:rPr lang="en-US" sz="1700"/>
                        <a:t>R004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Borno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Mirza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latin typeface="Neue Haas Grotesk Text Pro"/>
                        </a:rPr>
                        <a:t>01704567543</a:t>
                      </a:r>
                      <a:endParaRPr lang="en-US" sz="1700" dirty="0"/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Free</a:t>
                      </a:r>
                    </a:p>
                  </a:txBody>
                  <a:tcPr marL="86849" marR="86849" marT="43424" marB="43424"/>
                </a:tc>
                <a:extLst>
                  <a:ext uri="{0D108BD9-81ED-4DB2-BD59-A6C34878D82A}">
                    <a16:rowId xmlns:a16="http://schemas.microsoft.com/office/drawing/2014/main" xmlns="" val="3200486212"/>
                  </a:ext>
                </a:extLst>
              </a:tr>
              <a:tr h="382135">
                <a:tc>
                  <a:txBody>
                    <a:bodyPr/>
                    <a:lstStyle/>
                    <a:p>
                      <a:r>
                        <a:rPr lang="en-US" sz="1700"/>
                        <a:t>R005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Zarrar</a:t>
                      </a:r>
                      <a:endParaRPr lang="en-US" sz="1700" dirty="0"/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Ayaan</a:t>
                      </a:r>
                      <a:endParaRPr lang="en-US" sz="1700" dirty="0"/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latin typeface="Neue Haas Grotesk Text Pro"/>
                        </a:rPr>
                        <a:t>01704567450</a:t>
                      </a:r>
                      <a:endParaRPr lang="en-US" sz="1700" dirty="0"/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Paid</a:t>
                      </a:r>
                    </a:p>
                  </a:txBody>
                  <a:tcPr marL="86849" marR="86849" marT="43424" marB="43424"/>
                </a:tc>
                <a:extLst>
                  <a:ext uri="{0D108BD9-81ED-4DB2-BD59-A6C34878D82A}">
                    <a16:rowId xmlns:a16="http://schemas.microsoft.com/office/drawing/2014/main" xmlns="" val="2297766050"/>
                  </a:ext>
                </a:extLst>
              </a:tr>
              <a:tr h="3821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/>
                        <a:t>R006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dirty="0" err="1"/>
                        <a:t>Alvi</a:t>
                      </a:r>
                      <a:endParaRPr lang="en-US" sz="1700" dirty="0"/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/>
                        <a:t>Ayon</a:t>
                      </a:r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latin typeface="Neue Haas Grotesk Text Pro"/>
                        </a:rPr>
                        <a:t>01704567509</a:t>
                      </a:r>
                      <a:endParaRPr lang="en-US" sz="1700" dirty="0"/>
                    </a:p>
                  </a:txBody>
                  <a:tcPr marL="86849" marR="86849" marT="43424" marB="4342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/>
                        <a:t>Free</a:t>
                      </a:r>
                    </a:p>
                  </a:txBody>
                  <a:tcPr marL="86849" marR="86849" marT="43424" marB="43424"/>
                </a:tc>
                <a:extLst>
                  <a:ext uri="{0D108BD9-81ED-4DB2-BD59-A6C34878D82A}">
                    <a16:rowId xmlns:a16="http://schemas.microsoft.com/office/drawing/2014/main" xmlns="" val="164934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0353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063577F-2949-C31E-B4B0-5E250230F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7E4A51B-BAF6-3729-A2C0-89331F2FB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C11CE5-4053-A673-CA56-7F22957C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/>
          </a:bodyPr>
          <a:lstStyle/>
          <a:p>
            <a:r>
              <a:rPr lang="en-US" dirty="0"/>
              <a:t>Table For Books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4ACECA6-B463-6AB5-AC93-060C1ECC7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82648196"/>
              </p:ext>
            </p:extLst>
          </p:nvPr>
        </p:nvGraphicFramePr>
        <p:xfrm>
          <a:off x="2954349" y="2595880"/>
          <a:ext cx="8000344" cy="3119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562">
                  <a:extLst>
                    <a:ext uri="{9D8B030D-6E8A-4147-A177-3AD203B41FA5}">
                      <a16:colId xmlns:a16="http://schemas.microsoft.com/office/drawing/2014/main" xmlns="" val="1006792668"/>
                    </a:ext>
                  </a:extLst>
                </a:gridCol>
                <a:gridCol w="981758">
                  <a:extLst>
                    <a:ext uri="{9D8B030D-6E8A-4147-A177-3AD203B41FA5}">
                      <a16:colId xmlns:a16="http://schemas.microsoft.com/office/drawing/2014/main" xmlns="" val="312354069"/>
                    </a:ext>
                  </a:extLst>
                </a:gridCol>
                <a:gridCol w="1992702">
                  <a:extLst>
                    <a:ext uri="{9D8B030D-6E8A-4147-A177-3AD203B41FA5}">
                      <a16:colId xmlns:a16="http://schemas.microsoft.com/office/drawing/2014/main" xmlns="" val="3428466231"/>
                    </a:ext>
                  </a:extLst>
                </a:gridCol>
                <a:gridCol w="1883696">
                  <a:extLst>
                    <a:ext uri="{9D8B030D-6E8A-4147-A177-3AD203B41FA5}">
                      <a16:colId xmlns:a16="http://schemas.microsoft.com/office/drawing/2014/main" xmlns="" val="1589440685"/>
                    </a:ext>
                  </a:extLst>
                </a:gridCol>
                <a:gridCol w="1118895">
                  <a:extLst>
                    <a:ext uri="{9D8B030D-6E8A-4147-A177-3AD203B41FA5}">
                      <a16:colId xmlns:a16="http://schemas.microsoft.com/office/drawing/2014/main" xmlns="" val="764091504"/>
                    </a:ext>
                  </a:extLst>
                </a:gridCol>
                <a:gridCol w="1083731">
                  <a:extLst>
                    <a:ext uri="{9D8B030D-6E8A-4147-A177-3AD203B41FA5}">
                      <a16:colId xmlns:a16="http://schemas.microsoft.com/office/drawing/2014/main" xmlns="" val="3225503247"/>
                    </a:ext>
                  </a:extLst>
                </a:gridCol>
              </a:tblGrid>
              <a:tr h="4455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Neue Haas Grotesk Text Pro"/>
                        </a:rPr>
                        <a:t>BID</a:t>
                      </a:r>
                      <a:endParaRPr lang="en-US" sz="2000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Neue Haas Grotesk Text Pro"/>
                        </a:rPr>
                        <a:t>ISBN</a:t>
                      </a:r>
                      <a:endParaRPr lang="en-US" sz="2000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Neue Haas Grotesk Text Pro"/>
                        </a:rPr>
                        <a:t>BName</a:t>
                      </a:r>
                      <a:endParaRPr lang="en-US" sz="2000" err="1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Neue Haas Grotesk Text Pro"/>
                        </a:rPr>
                        <a:t>BPUB </a:t>
                      </a:r>
                      <a:endParaRPr lang="en-US" sz="2000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Neue Haas Grotesk Text Pro"/>
                        </a:rPr>
                        <a:t>BType</a:t>
                      </a:r>
                      <a:endParaRPr lang="en-US" sz="2000" err="1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Neue Haas Grotesk Text Pro"/>
                        </a:rPr>
                        <a:t>BAvail</a:t>
                      </a:r>
                      <a:endParaRPr lang="en-US" sz="2000" err="1"/>
                    </a:p>
                  </a:txBody>
                  <a:tcPr marL="101270" marR="101270" marT="50635" marB="50635"/>
                </a:tc>
                <a:extLst>
                  <a:ext uri="{0D108BD9-81ED-4DB2-BD59-A6C34878D82A}">
                    <a16:rowId xmlns:a16="http://schemas.microsoft.com/office/drawing/2014/main" xmlns="" val="89077901"/>
                  </a:ext>
                </a:extLst>
              </a:tr>
              <a:tr h="445589">
                <a:tc>
                  <a:txBody>
                    <a:bodyPr/>
                    <a:lstStyle/>
                    <a:p>
                      <a:r>
                        <a:rPr lang="en-US" sz="2000"/>
                        <a:t>B001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Neue Haas Grotesk Text Pro"/>
                        </a:rPr>
                        <a:t>9780</a:t>
                      </a:r>
                      <a:endParaRPr lang="en-US" sz="2000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/>
                        <a:t>Com_System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Neue Haas Grotesk Text Pro"/>
                        </a:rPr>
                        <a:t>Wiley</a:t>
                      </a:r>
                      <a:endParaRPr lang="en-US" sz="2000" dirty="0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Paid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101270" marR="101270" marT="50635" marB="50635"/>
                </a:tc>
                <a:extLst>
                  <a:ext uri="{0D108BD9-81ED-4DB2-BD59-A6C34878D82A}">
                    <a16:rowId xmlns:a16="http://schemas.microsoft.com/office/drawing/2014/main" xmlns="" val="3163762817"/>
                  </a:ext>
                </a:extLst>
              </a:tr>
              <a:tr h="445589">
                <a:tc>
                  <a:txBody>
                    <a:bodyPr/>
                    <a:lstStyle/>
                    <a:p>
                      <a:r>
                        <a:rPr lang="en-US" sz="2000"/>
                        <a:t>B002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Neue Haas Grotesk Text Pro"/>
                        </a:rPr>
                        <a:t>2345</a:t>
                      </a:r>
                      <a:endParaRPr lang="en-US" sz="2000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Neue Haas Grotesk Text Pro"/>
                        </a:rPr>
                        <a:t>Micro_Cirt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Neue Haas Grotesk Text Pro"/>
                        </a:rPr>
                        <a:t>Oxford</a:t>
                      </a:r>
                      <a:endParaRPr lang="en-US" sz="2000" dirty="0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Paid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101270" marR="101270" marT="50635" marB="50635"/>
                </a:tc>
                <a:extLst>
                  <a:ext uri="{0D108BD9-81ED-4DB2-BD59-A6C34878D82A}">
                    <a16:rowId xmlns:a16="http://schemas.microsoft.com/office/drawing/2014/main" xmlns="" val="2363683038"/>
                  </a:ext>
                </a:extLst>
              </a:tr>
              <a:tr h="445589">
                <a:tc>
                  <a:txBody>
                    <a:bodyPr/>
                    <a:lstStyle/>
                    <a:p>
                      <a:r>
                        <a:rPr lang="en-US" sz="2000"/>
                        <a:t>B003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Neue Haas Grotesk Text Pro"/>
                        </a:rPr>
                        <a:t>2374</a:t>
                      </a:r>
                      <a:endParaRPr lang="en-US" sz="2000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Neue Haas Grotesk Text Pro"/>
                        </a:rPr>
                        <a:t>Digital_Pres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Neue Haas Grotesk Text Pro"/>
                        </a:rPr>
                        <a:t>Pearson</a:t>
                      </a:r>
                      <a:endParaRPr lang="en-US" sz="2000" dirty="0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Paid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101270" marR="101270" marT="50635" marB="50635"/>
                </a:tc>
                <a:extLst>
                  <a:ext uri="{0D108BD9-81ED-4DB2-BD59-A6C34878D82A}">
                    <a16:rowId xmlns:a16="http://schemas.microsoft.com/office/drawing/2014/main" xmlns="" val="3386643381"/>
                  </a:ext>
                </a:extLst>
              </a:tr>
              <a:tr h="445589">
                <a:tc>
                  <a:txBody>
                    <a:bodyPr/>
                    <a:lstStyle/>
                    <a:p>
                      <a:r>
                        <a:rPr lang="en-US" sz="2000"/>
                        <a:t>B004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Neue Haas Grotesk Text Pro"/>
                        </a:rPr>
                        <a:t>2309</a:t>
                      </a:r>
                      <a:endParaRPr lang="en-US" sz="2000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Neue Haas Grotesk Text Pro"/>
                        </a:rPr>
                        <a:t>Electromag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 err="1">
                          <a:latin typeface="Neue Haas Grotesk Text Pro"/>
                        </a:rPr>
                        <a:t>W._Company</a:t>
                      </a:r>
                      <a:endParaRPr lang="en-US" sz="2000" dirty="0" err="1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Free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Yes</a:t>
                      </a:r>
                    </a:p>
                  </a:txBody>
                  <a:tcPr marL="101270" marR="101270" marT="50635" marB="50635"/>
                </a:tc>
                <a:extLst>
                  <a:ext uri="{0D108BD9-81ED-4DB2-BD59-A6C34878D82A}">
                    <a16:rowId xmlns:a16="http://schemas.microsoft.com/office/drawing/2014/main" xmlns="" val="788414631"/>
                  </a:ext>
                </a:extLst>
              </a:tr>
              <a:tr h="445589">
                <a:tc>
                  <a:txBody>
                    <a:bodyPr/>
                    <a:lstStyle/>
                    <a:p>
                      <a:r>
                        <a:rPr lang="en-US" sz="2000"/>
                        <a:t>B005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Neue Haas Grotesk Text Pro"/>
                        </a:rPr>
                        <a:t>4567</a:t>
                      </a:r>
                      <a:endParaRPr lang="en-US" sz="2000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err="1">
                          <a:latin typeface="Neue Haas Grotesk Text Pro"/>
                        </a:rPr>
                        <a:t>Electronic_Cir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Neue Haas Grotesk Text Pro"/>
                        </a:rPr>
                        <a:t>Pearson</a:t>
                      </a:r>
                      <a:endParaRPr lang="en-US" sz="2000" dirty="0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Paid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</a:t>
                      </a:r>
                    </a:p>
                  </a:txBody>
                  <a:tcPr marL="101270" marR="101270" marT="50635" marB="50635"/>
                </a:tc>
                <a:extLst>
                  <a:ext uri="{0D108BD9-81ED-4DB2-BD59-A6C34878D82A}">
                    <a16:rowId xmlns:a16="http://schemas.microsoft.com/office/drawing/2014/main" xmlns="" val="300174854"/>
                  </a:ext>
                </a:extLst>
              </a:tr>
              <a:tr h="445589">
                <a:tc>
                  <a:txBody>
                    <a:bodyPr/>
                    <a:lstStyle/>
                    <a:p>
                      <a:r>
                        <a:rPr lang="en-US" sz="2000"/>
                        <a:t>B006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Neue Haas Grotesk Text Pro"/>
                        </a:rPr>
                        <a:t>4237</a:t>
                      </a:r>
                      <a:endParaRPr lang="en-US" sz="2000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latin typeface="Neue Haas Grotesk Text Pro"/>
                        </a:rPr>
                        <a:t>Digital Comm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latin typeface="Neue Haas Grotesk Text Pro"/>
                        </a:rPr>
                        <a:t>Wiley</a:t>
                      </a:r>
                      <a:endParaRPr lang="en-US" sz="2000" dirty="0"/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Free</a:t>
                      </a:r>
                    </a:p>
                  </a:txBody>
                  <a:tcPr marL="101270" marR="101270" marT="50635" marB="5063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No</a:t>
                      </a:r>
                    </a:p>
                  </a:txBody>
                  <a:tcPr marL="101270" marR="101270" marT="50635" marB="50635"/>
                </a:tc>
                <a:extLst>
                  <a:ext uri="{0D108BD9-81ED-4DB2-BD59-A6C34878D82A}">
                    <a16:rowId xmlns:a16="http://schemas.microsoft.com/office/drawing/2014/main" xmlns="" val="305620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1176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063577F-2949-C31E-B4B0-5E250230F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7E4A51B-BAF6-3729-A2C0-89331F2FB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B08A8F-7D45-41C6-9A73-2FB48BD1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/>
          </a:bodyPr>
          <a:lstStyle/>
          <a:p>
            <a:r>
              <a:rPr lang="en-US" dirty="0"/>
              <a:t>Table For Staffs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A8C619D-9BEB-45FE-735A-A2D4197D1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86545003"/>
              </p:ext>
            </p:extLst>
          </p:nvPr>
        </p:nvGraphicFramePr>
        <p:xfrm>
          <a:off x="2860040" y="2972466"/>
          <a:ext cx="8188960" cy="236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0462">
                  <a:extLst>
                    <a:ext uri="{9D8B030D-6E8A-4147-A177-3AD203B41FA5}">
                      <a16:colId xmlns:a16="http://schemas.microsoft.com/office/drawing/2014/main" xmlns="" val="653983244"/>
                    </a:ext>
                  </a:extLst>
                </a:gridCol>
                <a:gridCol w="4178498">
                  <a:extLst>
                    <a:ext uri="{9D8B030D-6E8A-4147-A177-3AD203B41FA5}">
                      <a16:colId xmlns:a16="http://schemas.microsoft.com/office/drawing/2014/main" xmlns="" val="4151631115"/>
                    </a:ext>
                  </a:extLst>
                </a:gridCol>
              </a:tblGrid>
              <a:tr h="591488">
                <a:tc>
                  <a:txBody>
                    <a:bodyPr/>
                    <a:lstStyle/>
                    <a:p>
                      <a:r>
                        <a:rPr lang="en-US" sz="2600" dirty="0"/>
                        <a:t>                   EID </a:t>
                      </a:r>
                    </a:p>
                  </a:txBody>
                  <a:tcPr marL="134429" marR="134429" marT="67214" marB="6721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                  SNAME</a:t>
                      </a:r>
                    </a:p>
                  </a:txBody>
                  <a:tcPr marL="134429" marR="134429" marT="67214" marB="67214"/>
                </a:tc>
                <a:extLst>
                  <a:ext uri="{0D108BD9-81ED-4DB2-BD59-A6C34878D82A}">
                    <a16:rowId xmlns:a16="http://schemas.microsoft.com/office/drawing/2014/main" xmlns="" val="2632512556"/>
                  </a:ext>
                </a:extLst>
              </a:tr>
              <a:tr h="591488">
                <a:tc>
                  <a:txBody>
                    <a:bodyPr/>
                    <a:lstStyle/>
                    <a:p>
                      <a:r>
                        <a:rPr lang="en-US" sz="2600" dirty="0"/>
                        <a:t>               E003</a:t>
                      </a:r>
                    </a:p>
                  </a:txBody>
                  <a:tcPr marL="134429" marR="134429" marT="67214" marB="6721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                  Anita</a:t>
                      </a:r>
                    </a:p>
                  </a:txBody>
                  <a:tcPr marL="134429" marR="134429" marT="67214" marB="67214"/>
                </a:tc>
                <a:extLst>
                  <a:ext uri="{0D108BD9-81ED-4DB2-BD59-A6C34878D82A}">
                    <a16:rowId xmlns:a16="http://schemas.microsoft.com/office/drawing/2014/main" xmlns="" val="2616573784"/>
                  </a:ext>
                </a:extLst>
              </a:tr>
              <a:tr h="591488">
                <a:tc>
                  <a:txBody>
                    <a:bodyPr/>
                    <a:lstStyle/>
                    <a:p>
                      <a:r>
                        <a:rPr lang="en-US" sz="2600" dirty="0"/>
                        <a:t>               E004</a:t>
                      </a:r>
                    </a:p>
                  </a:txBody>
                  <a:tcPr marL="134429" marR="134429" marT="67214" marB="6721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                   Faysal</a:t>
                      </a:r>
                    </a:p>
                  </a:txBody>
                  <a:tcPr marL="134429" marR="134429" marT="67214" marB="67214"/>
                </a:tc>
                <a:extLst>
                  <a:ext uri="{0D108BD9-81ED-4DB2-BD59-A6C34878D82A}">
                    <a16:rowId xmlns:a16="http://schemas.microsoft.com/office/drawing/2014/main" xmlns="" val="3414993812"/>
                  </a:ext>
                </a:extLst>
              </a:tr>
              <a:tr h="591488">
                <a:tc>
                  <a:txBody>
                    <a:bodyPr/>
                    <a:lstStyle/>
                    <a:p>
                      <a:r>
                        <a:rPr lang="en-US" sz="2600" dirty="0"/>
                        <a:t>                E005</a:t>
                      </a:r>
                    </a:p>
                  </a:txBody>
                  <a:tcPr marL="134429" marR="134429" marT="67214" marB="67214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                    Sagor</a:t>
                      </a:r>
                    </a:p>
                  </a:txBody>
                  <a:tcPr marL="134429" marR="134429" marT="67214" marB="67214"/>
                </a:tc>
                <a:extLst>
                  <a:ext uri="{0D108BD9-81ED-4DB2-BD59-A6C34878D82A}">
                    <a16:rowId xmlns:a16="http://schemas.microsoft.com/office/drawing/2014/main" xmlns="" val="1347574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6728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063577F-2949-C31E-B4B0-5E250230F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7E4A51B-BAF6-3729-A2C0-89331F2FB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F2B82-8532-3663-1474-7518E3A9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/>
          </a:bodyPr>
          <a:lstStyle/>
          <a:p>
            <a:r>
              <a:rPr lang="en-US" dirty="0"/>
              <a:t>Table For Librarian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4330FF2-D899-812F-EE6F-88476F83D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04938045"/>
              </p:ext>
            </p:extLst>
          </p:nvPr>
        </p:nvGraphicFramePr>
        <p:xfrm>
          <a:off x="5013597" y="2876369"/>
          <a:ext cx="3701687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xmlns="" val="3208379134"/>
                    </a:ext>
                  </a:extLst>
                </a:gridCol>
                <a:gridCol w="2109107">
                  <a:extLst>
                    <a:ext uri="{9D8B030D-6E8A-4147-A177-3AD203B41FA5}">
                      <a16:colId xmlns:a16="http://schemas.microsoft.com/office/drawing/2014/main" xmlns="" val="1013205047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3300" dirty="0"/>
                        <a:t>  EID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 err="1"/>
                        <a:t>liName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xmlns="" val="323267100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3300" dirty="0"/>
                        <a:t>E001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Faraz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xmlns="" val="297299016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3300" dirty="0"/>
                        <a:t>E002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Kabir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xmlns="" val="159849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7063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063577F-2949-C31E-B4B0-5E250230F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7E4A51B-BAF6-3729-A2C0-89331F2FB7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2D0D9-4092-147C-AD18-A9EEE976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/>
          </a:bodyPr>
          <a:lstStyle/>
          <a:p>
            <a:r>
              <a:rPr lang="en-US" dirty="0" err="1"/>
              <a:t>Tble</a:t>
            </a:r>
            <a:r>
              <a:rPr lang="en-US" dirty="0"/>
              <a:t> For DBA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3FB92DAF-BE17-04A5-ADFB-D7499D53F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98441194"/>
              </p:ext>
            </p:extLst>
          </p:nvPr>
        </p:nvGraphicFramePr>
        <p:xfrm>
          <a:off x="5361940" y="2898140"/>
          <a:ext cx="3783329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xmlns="" val="3367046519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xmlns="" val="66190738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3300" dirty="0"/>
                        <a:t>EID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 err="1"/>
                        <a:t>DName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xmlns="" val="111698872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3300" dirty="0"/>
                        <a:t>E006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Maliha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xmlns="" val="159793098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3300" dirty="0"/>
                        <a:t>E007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Maria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xmlns="" val="199509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22816136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14</TotalTime>
  <Words>284</Words>
  <Application>Microsoft Office PowerPoint</Application>
  <PresentationFormat>Custom</PresentationFormat>
  <Paragraphs>247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SwellVTI</vt:lpstr>
      <vt:lpstr>Project Presentation On Library Catalog Management System</vt:lpstr>
      <vt:lpstr>Project: Library Catalog Management System</vt:lpstr>
      <vt:lpstr>Slide 3</vt:lpstr>
      <vt:lpstr>Table For Employee</vt:lpstr>
      <vt:lpstr>Table For Readers</vt:lpstr>
      <vt:lpstr>Table For Books</vt:lpstr>
      <vt:lpstr>Table For Staffs</vt:lpstr>
      <vt:lpstr>Table For Librarian</vt:lpstr>
      <vt:lpstr>Tble For DBA</vt:lpstr>
      <vt:lpstr>Table For FreeReader</vt:lpstr>
      <vt:lpstr>Table For PaidReader</vt:lpstr>
      <vt:lpstr>Table For FreeBook</vt:lpstr>
      <vt:lpstr>Table For PaidBook</vt:lpstr>
      <vt:lpstr>Table For Authentication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663</cp:revision>
  <dcterms:created xsi:type="dcterms:W3CDTF">2015-09-21T23:24:45Z</dcterms:created>
  <dcterms:modified xsi:type="dcterms:W3CDTF">2023-11-24T17:31:32Z</dcterms:modified>
</cp:coreProperties>
</file>