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04C5-A16F-52D2-CBB4-4B212ED78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01F17-10D2-E0A9-AF1E-9F7203E2D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A31C-1949-B42F-8D06-E439A53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A8E-B140-45C0-AFB7-CD8AECC4E15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0093C-47DD-8AC3-65BB-0546FB575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27F9-6123-8A7C-E601-3EF8287C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F9FE-D903-4C39-83CF-72B5E6E7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7830-3F87-73DF-D454-ADA423A0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896C9-FBBD-1B41-3605-96EB5BEF4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9F39E-3E95-B587-A771-A7DD3118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A8E-B140-45C0-AFB7-CD8AECC4E15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82FA1-52BD-B6BD-60FB-65C4DB5B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ED7B-ECE1-914B-6F99-DD677BE3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F9FE-D903-4C39-83CF-72B5E6E7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7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A99DE-FF3F-B5F3-8E4D-A6D667C7F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B5740-A194-694B-9E20-8689B09A8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2826-F304-B37A-5C45-A18F479E4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A8E-B140-45C0-AFB7-CD8AECC4E15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D859-F1D5-FD26-EDFA-3D15754E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065D-9EBC-AAED-0DAF-F08E2184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F9FE-D903-4C39-83CF-72B5E6E7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37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8682-A37B-7DEE-0D12-7FC22C78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25EFE-BF99-1E04-E586-BFA4D7C5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28F20-BDCD-C3E7-499B-5AD984D1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A8E-B140-45C0-AFB7-CD8AECC4E15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3F826-1376-F95C-E033-FA4A201B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48D61-7651-2ABB-1F2F-37ECE3C4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F9FE-D903-4C39-83CF-72B5E6E7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06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ABF9-8B82-E158-23AA-A1BDAC86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F010-6F14-9104-F532-2C6347C5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0CC8F-7641-73A1-6510-12A6C8C4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A8E-B140-45C0-AFB7-CD8AECC4E15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4FC2E-2C3D-0F5A-171F-3EAB320C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793A-AAE8-DB5B-3F34-85C3AEA5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F9FE-D903-4C39-83CF-72B5E6E7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58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E2FA-F34D-602B-23E3-046A243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D017-AE63-9AEF-CE7B-200BB4FA2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6A0D-C3C2-1B99-3DCB-6177FBC58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6506F-2115-AD50-96F8-542E9D47D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A8E-B140-45C0-AFB7-CD8AECC4E15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85CF-885B-8201-0A4C-8D95902D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C03BE-E4EF-66B5-512D-246489EB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F9FE-D903-4C39-83CF-72B5E6E7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3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C49A-FD82-1C1A-0F89-5ABBCB8C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35A5D-FDAE-F6DC-5D29-C2A3781B2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C9737-4856-D4FD-5BC6-081696DD8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3D8CB-2760-AF7A-8EFC-D9083C2E2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4A121-7B9A-C90C-010C-62BB2AE01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E6142-1A5F-F48B-94A4-D68D049D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A8E-B140-45C0-AFB7-CD8AECC4E15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64C46C-671D-279C-C075-4EFE0EDC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FDBC4-965B-FB57-00C9-A3A4529E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F9FE-D903-4C39-83CF-72B5E6E7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8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AF9E-E8F3-0E76-9602-CB61E09C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307B7-9BEA-2495-ED1F-5295FF11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A8E-B140-45C0-AFB7-CD8AECC4E15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BF608-95CC-7F01-6FDC-0F7627A6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CF54C-8196-3C33-2939-44879460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F9FE-D903-4C39-83CF-72B5E6E7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1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8CEA2-E3A2-9FDF-68EC-F156EED0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A8E-B140-45C0-AFB7-CD8AECC4E15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19527-FF30-197E-BC60-EAD3CBBA2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3B4F6-B7BF-BF8F-33BD-5CE96FFB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F9FE-D903-4C39-83CF-72B5E6E7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3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CC7D-85D0-2F54-2A3B-911EEDAD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8A17-BBFE-9048-C068-26250C54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15DD1-BDB3-E91F-CA37-0683A4C7C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11A5-FE50-6AC4-E54D-C95A26E77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A8E-B140-45C0-AFB7-CD8AECC4E15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4A2E9-E0B7-0354-742E-9CA8267D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5E1E0-8AD0-A183-3324-CD22ADBB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F9FE-D903-4C39-83CF-72B5E6E7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2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36FA-0155-3710-F11B-4960A630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C96B1-5BB7-B500-CDEA-D23E3739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1DE82-3D54-C627-3000-A2C56405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E4C6D-9C03-C1DA-B4DC-574293F3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EA8E-B140-45C0-AFB7-CD8AECC4E15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68E9F-74AF-8333-F674-1F585655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D8EEE-061C-873A-CB9C-C9F8770D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3F9FE-D903-4C39-83CF-72B5E6E7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6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76FDD-D6E9-C9F1-9707-3447AF18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9670D-06BD-4F28-9C0C-729E19433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76F91-3B86-9806-2D60-640B3DB3F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32EA8E-B140-45C0-AFB7-CD8AECC4E15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7362-34AA-7E07-4686-7B6075492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3CB8-E1B7-2A2D-259C-5EC98600D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3F9FE-D903-4C39-83CF-72B5E6E706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90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692B-B4D8-69D7-61CB-260650BA8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Cyclistic</a:t>
            </a:r>
            <a:r>
              <a:rPr lang="en-IN" dirty="0"/>
              <a:t> Bike-Share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746B0-2F2F-B9D7-727E-30651429E3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err="1"/>
              <a:t>Analyzing</a:t>
            </a:r>
            <a:r>
              <a:rPr lang="en-GB" i="1" dirty="0"/>
              <a:t> member vs. casual rider </a:t>
            </a:r>
            <a:r>
              <a:rPr lang="en-GB" i="1" dirty="0" err="1"/>
              <a:t>behavior</a:t>
            </a:r>
            <a:br>
              <a:rPr lang="en-GB" dirty="0"/>
            </a:br>
            <a:r>
              <a:rPr lang="en-GB" dirty="0"/>
              <a:t>Author: Sumaiya Mohammed Hanif</a:t>
            </a:r>
            <a:br>
              <a:rPr lang="en-GB" dirty="0"/>
            </a:br>
            <a:r>
              <a:rPr lang="en-GB" dirty="0"/>
              <a:t>Date: 15-07-2025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88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48C0-5C4B-617E-8490-B761A448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Duration by Day of Week Chart</a:t>
            </a:r>
            <a:endParaRPr lang="en-IN" dirty="0"/>
          </a:p>
        </p:txBody>
      </p:sp>
      <p:pic>
        <p:nvPicPr>
          <p:cNvPr id="5" name="Content Placeholder 4" descr="A graph of a number of days&#10;&#10;AI-generated content may be incorrect.">
            <a:extLst>
              <a:ext uri="{FF2B5EF4-FFF2-40B4-BE49-F238E27FC236}">
                <a16:creationId xmlns:a16="http://schemas.microsoft.com/office/drawing/2014/main" id="{C0BFB5E2-E8D8-844E-BC3E-C58830960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02" y="2012301"/>
            <a:ext cx="6416596" cy="3977985"/>
          </a:xfrm>
        </p:spPr>
      </p:pic>
    </p:spTree>
    <p:extLst>
      <p:ext uri="{BB962C8B-B14F-4D97-AF65-F5344CB8AC3E}">
        <p14:creationId xmlns:p14="http://schemas.microsoft.com/office/powerpoint/2010/main" val="333259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8702-4DD5-8F84-464C-8799E704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51AF-E630-2F20-58DD-3F1BB507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Based on the analysis:</a:t>
            </a:r>
            <a:endParaRPr lang="en-GB" dirty="0"/>
          </a:p>
          <a:p>
            <a:r>
              <a:rPr lang="en-GB" dirty="0"/>
              <a:t>Weekend membership promotions for casual riders.</a:t>
            </a:r>
          </a:p>
          <a:p>
            <a:r>
              <a:rPr lang="en-GB" dirty="0"/>
              <a:t>Commuter-focused advertising highlighting weekday convenience.</a:t>
            </a:r>
          </a:p>
          <a:p>
            <a:r>
              <a:rPr lang="en-GB" dirty="0"/>
              <a:t>Personalized membership offers for frequent casual riders.</a:t>
            </a:r>
          </a:p>
        </p:txBody>
      </p:sp>
    </p:spTree>
    <p:extLst>
      <p:ext uri="{BB962C8B-B14F-4D97-AF65-F5344CB8AC3E}">
        <p14:creationId xmlns:p14="http://schemas.microsoft.com/office/powerpoint/2010/main" val="110436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C4D796-1FD6-3AB2-C3E6-C49597492495}"/>
              </a:ext>
            </a:extLst>
          </p:cNvPr>
          <p:cNvSpPr txBox="1"/>
          <p:nvPr/>
        </p:nvSpPr>
        <p:spPr>
          <a:xfrm>
            <a:off x="1656935" y="3006444"/>
            <a:ext cx="88781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Thank You!</a:t>
            </a:r>
            <a:br>
              <a:rPr lang="en-IN" sz="3200" dirty="0"/>
            </a:br>
            <a:r>
              <a:rPr lang="en-IN" sz="32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8250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E24F-9431-8402-DF7F-9E62D458D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73834-C145-B841-6D76-0D3929697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Goal:</a:t>
            </a:r>
            <a:br>
              <a:rPr lang="en-GB" dirty="0"/>
            </a:br>
            <a:r>
              <a:rPr lang="en-GB" sz="2000" dirty="0"/>
              <a:t>Understand how annual members and casual riders use </a:t>
            </a:r>
            <a:r>
              <a:rPr lang="en-GB" sz="2000" dirty="0" err="1"/>
              <a:t>Cyclistic</a:t>
            </a:r>
            <a:r>
              <a:rPr lang="en-GB" sz="2000" dirty="0"/>
              <a:t> bikes differently.</a:t>
            </a:r>
            <a:br>
              <a:rPr lang="en-GB" sz="2000" dirty="0"/>
            </a:br>
            <a:r>
              <a:rPr lang="en-GB" sz="2000" dirty="0"/>
              <a:t>Provide actionable insights to convert casual riders into annual members and increase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7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A092-79EB-C8A1-C79E-C1BD13327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576A5A-C4D9-7D11-7DB2-C5715B4832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Divvy 2019 Q1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Divvy 2020 Q1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Publicly available, anonymized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ride IDs, timestamps, stations, and user type</a:t>
            </a:r>
          </a:p>
        </p:txBody>
      </p:sp>
    </p:spTree>
    <p:extLst>
      <p:ext uri="{BB962C8B-B14F-4D97-AF65-F5344CB8AC3E}">
        <p14:creationId xmlns:p14="http://schemas.microsoft.com/office/powerpoint/2010/main" val="401820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6FA0-E2C3-1D87-D0C2-011DD1D9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&amp; Preparation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364E22-5934-AB7C-6E20-5D7984CB01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Renamed columns for consistency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missing columns to 2019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Parsed date-time 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both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ride length (minutes)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unrealistic rides (&lt;1 min or &gt;24 hrs)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day_of_week column</a:t>
            </a:r>
          </a:p>
        </p:txBody>
      </p:sp>
    </p:spTree>
    <p:extLst>
      <p:ext uri="{BB962C8B-B14F-4D97-AF65-F5344CB8AC3E}">
        <p14:creationId xmlns:p14="http://schemas.microsoft.com/office/powerpoint/2010/main" val="7572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CF89-F6D9-A2FB-5D37-F83CD16B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7F35-9C84-4171-A438-DCE1A75B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Key Findings:</a:t>
            </a:r>
            <a:endParaRPr lang="en-GB" dirty="0"/>
          </a:p>
          <a:p>
            <a:r>
              <a:rPr lang="en-GB" dirty="0"/>
              <a:t>Casual riders have longer average ride durations</a:t>
            </a:r>
          </a:p>
          <a:p>
            <a:r>
              <a:rPr lang="en-GB" dirty="0"/>
              <a:t>Casual ridership peaks on weekends (recreational use)</a:t>
            </a:r>
          </a:p>
          <a:p>
            <a:r>
              <a:rPr lang="en-GB" dirty="0"/>
              <a:t>Annual members ride more on weekdays (commuting patterns)</a:t>
            </a:r>
          </a:p>
        </p:txBody>
      </p:sp>
    </p:spTree>
    <p:extLst>
      <p:ext uri="{BB962C8B-B14F-4D97-AF65-F5344CB8AC3E}">
        <p14:creationId xmlns:p14="http://schemas.microsoft.com/office/powerpoint/2010/main" val="200676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2A34-EE41-2584-B41D-897EEAC7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Statistics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0FAA62-8E33-B161-093C-350DE3B13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3607277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7782571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13935167"/>
                    </a:ext>
                  </a:extLst>
                </a:gridCol>
                <a:gridCol w="2310517">
                  <a:extLst>
                    <a:ext uri="{9D8B030D-6E8A-4147-A177-3AD203B41FA5}">
                      <a16:colId xmlns:a16="http://schemas.microsoft.com/office/drawing/2014/main" val="4172968489"/>
                    </a:ext>
                  </a:extLst>
                </a:gridCol>
                <a:gridCol w="2067339">
                  <a:extLst>
                    <a:ext uri="{9D8B030D-6E8A-4147-A177-3AD203B41FA5}">
                      <a16:colId xmlns:a16="http://schemas.microsoft.com/office/drawing/2014/main" val="655961718"/>
                    </a:ext>
                  </a:extLst>
                </a:gridCol>
                <a:gridCol w="1931504">
                  <a:extLst>
                    <a:ext uri="{9D8B030D-6E8A-4147-A177-3AD203B41FA5}">
                      <a16:colId xmlns:a16="http://schemas.microsoft.com/office/drawing/2014/main" val="258070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member_casual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mean_ride_length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median_ride_length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max_ride_length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effectLst/>
                        </a:rPr>
                        <a:t>min_ride_length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7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40.14820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23.13333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1435.917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1.016667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11.61133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8.65000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1432.133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1.000000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36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93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8E19-9071-0654-77F7-EEA1D6B5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Rides by Day of Week Table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4B1040C-BBA9-1C20-9072-31571ACF6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3801" r="69701" b="7647"/>
          <a:stretch>
            <a:fillRect/>
          </a:stretch>
        </p:blipFill>
        <p:spPr>
          <a:xfrm>
            <a:off x="1055326" y="1908312"/>
            <a:ext cx="7313422" cy="3876576"/>
          </a:xfrm>
        </p:spPr>
      </p:pic>
    </p:spTree>
    <p:extLst>
      <p:ext uri="{BB962C8B-B14F-4D97-AF65-F5344CB8AC3E}">
        <p14:creationId xmlns:p14="http://schemas.microsoft.com/office/powerpoint/2010/main" val="373613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D23A7-0113-8B80-EF07-C1961B297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Ride Length by User Type Chart</a:t>
            </a:r>
          </a:p>
        </p:txBody>
      </p:sp>
      <p:pic>
        <p:nvPicPr>
          <p:cNvPr id="5" name="Content Placeholder 4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6144EDBE-7BDD-8F0D-9C08-624DFF0FA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714" y="2012301"/>
            <a:ext cx="4046571" cy="3977985"/>
          </a:xfrm>
        </p:spPr>
      </p:pic>
    </p:spTree>
    <p:extLst>
      <p:ext uri="{BB962C8B-B14F-4D97-AF65-F5344CB8AC3E}">
        <p14:creationId xmlns:p14="http://schemas.microsoft.com/office/powerpoint/2010/main" val="85012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5A02-A74D-5DBB-691F-4660F515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Rides by Day of Week (Members vs. Casual) </a:t>
            </a:r>
            <a:r>
              <a:rPr lang="en-IN" dirty="0"/>
              <a:t>Chart</a:t>
            </a:r>
          </a:p>
        </p:txBody>
      </p:sp>
      <p:pic>
        <p:nvPicPr>
          <p:cNvPr id="5" name="Content Placeholder 4" descr="A graph of a number of days&#10;&#10;AI-generated content may be incorrect.">
            <a:extLst>
              <a:ext uri="{FF2B5EF4-FFF2-40B4-BE49-F238E27FC236}">
                <a16:creationId xmlns:a16="http://schemas.microsoft.com/office/drawing/2014/main" id="{8F31C4D1-4385-B7EE-85CC-CF896F88A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02" y="2012301"/>
            <a:ext cx="6416596" cy="3977985"/>
          </a:xfrm>
        </p:spPr>
      </p:pic>
    </p:spTree>
    <p:extLst>
      <p:ext uri="{BB962C8B-B14F-4D97-AF65-F5344CB8AC3E}">
        <p14:creationId xmlns:p14="http://schemas.microsoft.com/office/powerpoint/2010/main" val="120740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257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Cyclistic Bike-Share Case Study</vt:lpstr>
      <vt:lpstr>Business Task</vt:lpstr>
      <vt:lpstr>Data Sources</vt:lpstr>
      <vt:lpstr>Data Cleaning &amp; Preparation</vt:lpstr>
      <vt:lpstr>Analysis Summary</vt:lpstr>
      <vt:lpstr>Summary Statistics Table</vt:lpstr>
      <vt:lpstr>Rides by Day of Week Table</vt:lpstr>
      <vt:lpstr>Average Ride Length by User Type Chart</vt:lpstr>
      <vt:lpstr>Number of Rides by Day of Week (Members vs. Casual) Chart</vt:lpstr>
      <vt:lpstr>Average Duration by Day of Week Chart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Sumaiya Mohammed</dc:creator>
  <cp:lastModifiedBy>Sumaiya Mohammed</cp:lastModifiedBy>
  <cp:revision>1</cp:revision>
  <dcterms:created xsi:type="dcterms:W3CDTF">2025-07-15T16:24:54Z</dcterms:created>
  <dcterms:modified xsi:type="dcterms:W3CDTF">2025-07-15T16:54:12Z</dcterms:modified>
</cp:coreProperties>
</file>