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Libre Franklin"/>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u8nWXeJZ69kbopr8ka/yb1FIK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boldItalic.fntdata"/><Relationship Id="rId14" Type="http://schemas.openxmlformats.org/officeDocument/2006/relationships/font" Target="fonts/LibreFranklin-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2" name="Shape 12"/>
        <p:cNvGrpSpPr/>
        <p:nvPr/>
      </p:nvGrpSpPr>
      <p:grpSpPr>
        <a:xfrm>
          <a:off x="0" y="0"/>
          <a:ext cx="0" cy="0"/>
          <a:chOff x="0" y="0"/>
          <a:chExt cx="0" cy="0"/>
        </a:xfrm>
      </p:grpSpPr>
      <p:sp>
        <p:nvSpPr>
          <p:cNvPr id="13" name="Google Shape;13;p10"/>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lt2"/>
              </a:buClr>
              <a:buSzPts val="2300"/>
              <a:buNone/>
              <a:defRPr sz="2300"/>
            </a:lvl1pPr>
            <a:lvl2pPr lvl="1" algn="ctr">
              <a:lnSpc>
                <a:spcPct val="94000"/>
              </a:lnSpc>
              <a:spcBef>
                <a:spcPts val="500"/>
              </a:spcBef>
              <a:spcAft>
                <a:spcPts val="0"/>
              </a:spcAft>
              <a:buClr>
                <a:schemeClr val="lt2"/>
              </a:buClr>
              <a:buSzPts val="2000"/>
              <a:buNone/>
              <a:defRPr sz="2000"/>
            </a:lvl2pPr>
            <a:lvl3pPr lvl="2" algn="ctr">
              <a:lnSpc>
                <a:spcPct val="94000"/>
              </a:lnSpc>
              <a:spcBef>
                <a:spcPts val="500"/>
              </a:spcBef>
              <a:spcAft>
                <a:spcPts val="0"/>
              </a:spcAft>
              <a:buClr>
                <a:schemeClr val="lt2"/>
              </a:buClr>
              <a:buSzPts val="1800"/>
              <a:buNone/>
              <a:defRPr sz="1800"/>
            </a:lvl3pPr>
            <a:lvl4pPr lvl="3" algn="ctr">
              <a:lnSpc>
                <a:spcPct val="94000"/>
              </a:lnSpc>
              <a:spcBef>
                <a:spcPts val="500"/>
              </a:spcBef>
              <a:spcAft>
                <a:spcPts val="0"/>
              </a:spcAft>
              <a:buClr>
                <a:schemeClr val="lt2"/>
              </a:buClr>
              <a:buSzPts val="1600"/>
              <a:buNone/>
              <a:defRPr sz="1600"/>
            </a:lvl4pPr>
            <a:lvl5pPr lvl="4" algn="ctr">
              <a:lnSpc>
                <a:spcPct val="94000"/>
              </a:lnSpc>
              <a:spcBef>
                <a:spcPts val="500"/>
              </a:spcBef>
              <a:spcAft>
                <a:spcPts val="0"/>
              </a:spcAft>
              <a:buClr>
                <a:schemeClr val="lt2"/>
              </a:buClr>
              <a:buSzPts val="1600"/>
              <a:buNone/>
              <a:defRPr sz="1600"/>
            </a:lvl5pPr>
            <a:lvl6pPr lvl="5" algn="ctr">
              <a:lnSpc>
                <a:spcPct val="94000"/>
              </a:lnSpc>
              <a:spcBef>
                <a:spcPts val="500"/>
              </a:spcBef>
              <a:spcAft>
                <a:spcPts val="0"/>
              </a:spcAft>
              <a:buClr>
                <a:schemeClr val="lt2"/>
              </a:buClr>
              <a:buSzPts val="1600"/>
              <a:buNone/>
              <a:defRPr sz="1600"/>
            </a:lvl6pPr>
            <a:lvl7pPr lvl="6" algn="ctr">
              <a:lnSpc>
                <a:spcPct val="94000"/>
              </a:lnSpc>
              <a:spcBef>
                <a:spcPts val="500"/>
              </a:spcBef>
              <a:spcAft>
                <a:spcPts val="0"/>
              </a:spcAft>
              <a:buClr>
                <a:schemeClr val="lt2"/>
              </a:buClr>
              <a:buSzPts val="1600"/>
              <a:buNone/>
              <a:defRPr sz="1600"/>
            </a:lvl7pPr>
            <a:lvl8pPr lvl="7" algn="ctr">
              <a:lnSpc>
                <a:spcPct val="94000"/>
              </a:lnSpc>
              <a:spcBef>
                <a:spcPts val="500"/>
              </a:spcBef>
              <a:spcAft>
                <a:spcPts val="0"/>
              </a:spcAft>
              <a:buClr>
                <a:schemeClr val="lt2"/>
              </a:buClr>
              <a:buSzPts val="1600"/>
              <a:buNone/>
              <a:defRPr sz="1600"/>
            </a:lvl8pPr>
            <a:lvl9pPr lvl="8" algn="ctr">
              <a:lnSpc>
                <a:spcPct val="94000"/>
              </a:lnSpc>
              <a:spcBef>
                <a:spcPts val="500"/>
              </a:spcBef>
              <a:spcAft>
                <a:spcPts val="200"/>
              </a:spcAft>
              <a:buClr>
                <a:schemeClr val="lt2"/>
              </a:buClr>
              <a:buSzPts val="1600"/>
              <a:buNone/>
              <a:defRPr sz="1600"/>
            </a:lvl9pPr>
          </a:lstStyle>
          <a:p/>
        </p:txBody>
      </p:sp>
      <p:sp>
        <p:nvSpPr>
          <p:cNvPr id="15" name="Google Shape;15;p10"/>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10"/>
          <p:cNvGrpSpPr/>
          <p:nvPr/>
        </p:nvGrpSpPr>
        <p:grpSpPr>
          <a:xfrm>
            <a:off x="752858" y="744469"/>
            <a:ext cx="10674116" cy="5349671"/>
            <a:chOff x="752858" y="744469"/>
            <a:chExt cx="10674116" cy="5349671"/>
          </a:xfrm>
        </p:grpSpPr>
        <p:sp>
          <p:nvSpPr>
            <p:cNvPr id="19" name="Google Shape;19;p10"/>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lt2"/>
            </a:solidFill>
            <a:ln>
              <a:noFill/>
            </a:ln>
          </p:spPr>
        </p:sp>
        <p:sp>
          <p:nvSpPr>
            <p:cNvPr id="20" name="Google Shape;20;p10"/>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18"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8"/>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88" name="Google Shape;88;p18"/>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9" name="Google Shape;89;p1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8"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9"/>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6" name="Google Shape;96;p1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0"/>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0"/>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02" name="Google Shape;102;p2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1" name="Google Shape;31;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34" name="Shape 34"/>
        <p:cNvGrpSpPr/>
        <p:nvPr/>
      </p:nvGrpSpPr>
      <p:grpSpPr>
        <a:xfrm>
          <a:off x="0" y="0"/>
          <a:ext cx="0" cy="0"/>
          <a:chOff x="0" y="0"/>
          <a:chExt cx="0" cy="0"/>
        </a:xfrm>
      </p:grpSpPr>
      <p:sp>
        <p:nvSpPr>
          <p:cNvPr id="35" name="Google Shape;35;p9"/>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37" name="Google Shape;37;p9"/>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40" name="Google Shape;40;p9"/>
          <p:cNvGrpSpPr/>
          <p:nvPr/>
        </p:nvGrpSpPr>
        <p:grpSpPr>
          <a:xfrm>
            <a:off x="752858" y="744469"/>
            <a:ext cx="10674116" cy="5349671"/>
            <a:chOff x="752858" y="744469"/>
            <a:chExt cx="10674116" cy="5349671"/>
          </a:xfrm>
        </p:grpSpPr>
        <p:sp>
          <p:nvSpPr>
            <p:cNvPr id="41" name="Google Shape;41;p9"/>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42" name="Google Shape;42;p9"/>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3" name="Shape 43"/>
        <p:cNvGrpSpPr/>
        <p:nvPr/>
      </p:nvGrpSpPr>
      <p:grpSpPr>
        <a:xfrm>
          <a:off x="0" y="0"/>
          <a:ext cx="0" cy="0"/>
          <a:chOff x="0" y="0"/>
          <a:chExt cx="0" cy="0"/>
        </a:xfrm>
      </p:grpSpPr>
      <p:sp>
        <p:nvSpPr>
          <p:cNvPr id="44" name="Google Shape;44;p1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46" name="Google Shape;46;p12"/>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2"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3" name="Google Shape;53;p13"/>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0" name="Google Shape;60;p14"/>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1" name="Google Shape;61;p14"/>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2" name="Google Shape;62;p14"/>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3" name="Google Shape;63;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17"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79" name="Google Shape;79;p17"/>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0" name="Google Shape;80;p1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8" name="Google Shape;8;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 name="Google Shape;9;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8"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 name="Shape 21"/>
        <p:cNvGrpSpPr/>
        <p:nvPr/>
      </p:nvGrpSpPr>
      <p:grpSpPr>
        <a:xfrm>
          <a:off x="0" y="0"/>
          <a:ext cx="0" cy="0"/>
          <a:chOff x="0" y="0"/>
          <a:chExt cx="0" cy="0"/>
        </a:xfrm>
      </p:grpSpPr>
      <p:sp>
        <p:nvSpPr>
          <p:cNvPr id="22" name="Google Shape;22;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24" name="Google Shape;24;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5" name="Google Shape;25;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7"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ianheyu@cs.stanford.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8" name="Shape 108"/>
        <p:cNvGrpSpPr/>
        <p:nvPr/>
      </p:nvGrpSpPr>
      <p:grpSpPr>
        <a:xfrm>
          <a:off x="0" y="0"/>
          <a:ext cx="0" cy="0"/>
          <a:chOff x="0" y="0"/>
          <a:chExt cx="0" cy="0"/>
        </a:xfrm>
      </p:grpSpPr>
      <p:sp>
        <p:nvSpPr>
          <p:cNvPr id="109" name="Google Shape;109;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110" name="Google Shape;110;p1"/>
          <p:cNvGrpSpPr/>
          <p:nvPr/>
        </p:nvGrpSpPr>
        <p:grpSpPr>
          <a:xfrm>
            <a:off x="752858" y="744469"/>
            <a:ext cx="10674116" cy="5349671"/>
            <a:chOff x="752858" y="744469"/>
            <a:chExt cx="10674116" cy="5349671"/>
          </a:xfrm>
        </p:grpSpPr>
        <p:sp>
          <p:nvSpPr>
            <p:cNvPr id="111" name="Google Shape;111;p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accent1"/>
            </a:solidFill>
            <a:ln>
              <a:noFill/>
            </a:ln>
          </p:spPr>
        </p:sp>
        <p:sp>
          <p:nvSpPr>
            <p:cNvPr id="112" name="Google Shape;112;p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
          <p:cNvSpPr txBox="1"/>
          <p:nvPr>
            <p:ph type="ctrTitle"/>
          </p:nvPr>
        </p:nvSpPr>
        <p:spPr>
          <a:xfrm>
            <a:off x="1915128" y="1250572"/>
            <a:ext cx="8361229" cy="2098226"/>
          </a:xfrm>
          <a:prstGeom prst="rect">
            <a:avLst/>
          </a:prstGeom>
          <a:noFill/>
          <a:ln>
            <a:noFill/>
          </a:ln>
        </p:spPr>
        <p:txBody>
          <a:bodyPr anchorCtr="0" anchor="b" bIns="45700" lIns="91425" spcFirstLastPara="1" rIns="91425" wrap="square" tIns="45700">
            <a:normAutofit/>
          </a:bodyPr>
          <a:lstStyle/>
          <a:p>
            <a:pPr indent="0" lvl="0" marL="0" rtl="0" algn="ctr">
              <a:lnSpc>
                <a:spcPct val="89000"/>
              </a:lnSpc>
              <a:spcBef>
                <a:spcPts val="0"/>
              </a:spcBef>
              <a:spcAft>
                <a:spcPts val="0"/>
              </a:spcAft>
              <a:buClr>
                <a:schemeClr val="lt2"/>
              </a:buClr>
              <a:buSzPts val="4050"/>
              <a:buFont typeface="Libre Franklin"/>
              <a:buNone/>
            </a:pPr>
            <a:br>
              <a:rPr lang="en-US" sz="4050"/>
            </a:br>
            <a:r>
              <a:rPr lang="en-US" sz="1800"/>
              <a:t>SUMMARY OF</a:t>
            </a:r>
            <a:br>
              <a:rPr lang="en-US" sz="1800"/>
            </a:br>
            <a:r>
              <a:rPr lang="en-US" sz="4050"/>
              <a:t>GRADIENT SURGERY FOR MULTI-TASK LEARNING</a:t>
            </a:r>
            <a:endParaRPr sz="6480"/>
          </a:p>
        </p:txBody>
      </p:sp>
      <p:sp>
        <p:nvSpPr>
          <p:cNvPr id="114" name="Google Shape;11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92000"/>
              </a:lnSpc>
              <a:spcBef>
                <a:spcPts val="0"/>
              </a:spcBef>
              <a:spcAft>
                <a:spcPts val="0"/>
              </a:spcAft>
              <a:buClr>
                <a:schemeClr val="lt2"/>
              </a:buClr>
              <a:buSzPts val="1437"/>
              <a:buNone/>
            </a:pPr>
            <a:r>
              <a:rPr lang="en-US" sz="1437"/>
              <a:t>Tianhe Yu1, Saurabh Kumar1, Abhishek Gupta2, Sergey Levine2, Karol Hausman3, Chelsea Finn1</a:t>
            </a:r>
            <a:endParaRPr sz="1437"/>
          </a:p>
          <a:p>
            <a:pPr indent="0" lvl="0" marL="0" rtl="0" algn="ctr">
              <a:lnSpc>
                <a:spcPct val="92000"/>
              </a:lnSpc>
              <a:spcBef>
                <a:spcPts val="0"/>
              </a:spcBef>
              <a:spcAft>
                <a:spcPts val="0"/>
              </a:spcAft>
              <a:buClr>
                <a:schemeClr val="lt2"/>
              </a:buClr>
              <a:buSzPts val="1437"/>
              <a:buNone/>
            </a:pPr>
            <a:r>
              <a:rPr lang="en-US" sz="1437"/>
              <a:t>Stanford University1, UC Berkeley2, Robotics at Google3 </a:t>
            </a:r>
            <a:r>
              <a:rPr lang="en-US" sz="1437" u="sng">
                <a:solidFill>
                  <a:schemeClr val="hlink"/>
                </a:solidFill>
                <a:hlinkClick r:id="rId3"/>
              </a:rPr>
              <a:t>tianheyu@cs.stanford.edu</a:t>
            </a:r>
            <a:endParaRPr sz="1437"/>
          </a:p>
          <a:p>
            <a:pPr indent="0" lvl="0" marL="0" rtl="0" algn="ctr">
              <a:lnSpc>
                <a:spcPct val="92000"/>
              </a:lnSpc>
              <a:spcBef>
                <a:spcPts val="0"/>
              </a:spcBef>
              <a:spcAft>
                <a:spcPts val="0"/>
              </a:spcAft>
              <a:buClr>
                <a:schemeClr val="lt2"/>
              </a:buClr>
              <a:buSzPts val="1437"/>
              <a:buNone/>
            </a:pPr>
            <a:r>
              <a:rPr lang="en-US" sz="1437"/>
              <a:t>Abstract</a:t>
            </a:r>
            <a:endParaRPr sz="143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Contributions</a:t>
            </a:r>
            <a:endParaRPr/>
          </a:p>
        </p:txBody>
      </p:sp>
      <p:sp>
        <p:nvSpPr>
          <p:cNvPr id="120" name="Google Shape;120;p2"/>
          <p:cNvSpPr txBox="1"/>
          <p:nvPr>
            <p:ph idx="1" type="body"/>
          </p:nvPr>
        </p:nvSpPr>
        <p:spPr>
          <a:xfrm>
            <a:off x="1371600" y="1158240"/>
            <a:ext cx="9601200" cy="5699760"/>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2000"/>
              <a:buChar char="■"/>
            </a:pPr>
            <a:r>
              <a:rPr lang="en-US"/>
              <a:t>Addresses the problem of optimization difficulty in multi task learning , and identifies 3 conditions that are believed to be creating these difficulty</a:t>
            </a:r>
            <a:endParaRPr/>
          </a:p>
          <a:p>
            <a:pPr indent="-383540" lvl="0" marL="383540" rtl="0" algn="l">
              <a:lnSpc>
                <a:spcPct val="94000"/>
              </a:lnSpc>
              <a:spcBef>
                <a:spcPts val="1200"/>
              </a:spcBef>
              <a:spcAft>
                <a:spcPts val="0"/>
              </a:spcAft>
              <a:buClr>
                <a:schemeClr val="dk2"/>
              </a:buClr>
              <a:buSzPts val="2000"/>
              <a:buChar char="■"/>
            </a:pPr>
            <a:r>
              <a:rPr lang="en-US"/>
              <a:t>Based on the causes, the paper proposes a general approach for altering gradients in such a way so that they no more conflict with each other.</a:t>
            </a:r>
            <a:endParaRPr/>
          </a:p>
          <a:p>
            <a:pPr indent="-383540" lvl="0" marL="383540" rtl="0" algn="l">
              <a:lnSpc>
                <a:spcPct val="94000"/>
              </a:lnSpc>
              <a:spcBef>
                <a:spcPts val="1200"/>
              </a:spcBef>
              <a:spcAft>
                <a:spcPts val="0"/>
              </a:spcAft>
              <a:buClr>
                <a:schemeClr val="dk2"/>
              </a:buClr>
              <a:buSzPts val="2000"/>
              <a:buChar char="■"/>
            </a:pPr>
            <a:r>
              <a:rPr lang="en-US"/>
              <a:t>Demonstrates their approach for different settings I.e RL, supervised learning etc. with significant improvement in performance and in efficiency.</a:t>
            </a:r>
            <a:endParaRPr/>
          </a:p>
          <a:p>
            <a:pPr indent="-383540" lvl="0" marL="383540" rtl="0" algn="l">
              <a:lnSpc>
                <a:spcPct val="94000"/>
              </a:lnSpc>
              <a:spcBef>
                <a:spcPts val="1200"/>
              </a:spcBef>
              <a:spcAft>
                <a:spcPts val="0"/>
              </a:spcAft>
              <a:buClr>
                <a:schemeClr val="dk2"/>
              </a:buClr>
              <a:buSzPts val="2000"/>
              <a:buChar char="■"/>
            </a:pPr>
            <a:r>
              <a:rPr lang="en-US"/>
              <a:t>Claims their approach to be model agnostic so can be applied to any architecture with shared layers. Because it only requires a simple modification to the application of gradients. </a:t>
            </a:r>
            <a:endParaRPr/>
          </a:p>
          <a:p>
            <a:pPr indent="-256540" lvl="0" marL="38354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1. Introduction</a:t>
            </a:r>
            <a:endParaRPr b="1"/>
          </a:p>
        </p:txBody>
      </p:sp>
      <p:sp>
        <p:nvSpPr>
          <p:cNvPr id="126" name="Google Shape;126;p3"/>
          <p:cNvSpPr txBox="1"/>
          <p:nvPr>
            <p:ph idx="1" type="body"/>
          </p:nvPr>
        </p:nvSpPr>
        <p:spPr>
          <a:xfrm>
            <a:off x="1295400" y="883301"/>
            <a:ext cx="9601200" cy="6117000"/>
          </a:xfrm>
          <a:prstGeom prst="rect">
            <a:avLst/>
          </a:prstGeom>
          <a:noFill/>
          <a:ln>
            <a:noFill/>
          </a:ln>
        </p:spPr>
        <p:txBody>
          <a:bodyPr anchorCtr="0" anchor="t" bIns="45700" lIns="91425" spcFirstLastPara="1" rIns="91425" wrap="square" tIns="45700">
            <a:normAutofit/>
          </a:bodyPr>
          <a:lstStyle/>
          <a:p>
            <a:pPr indent="-383540" lvl="0" marL="383540" rtl="0" algn="l">
              <a:lnSpc>
                <a:spcPct val="94000"/>
              </a:lnSpc>
              <a:spcBef>
                <a:spcPts val="0"/>
              </a:spcBef>
              <a:spcAft>
                <a:spcPts val="0"/>
              </a:spcAft>
              <a:buClr>
                <a:schemeClr val="dk2"/>
              </a:buClr>
              <a:buSzPts val="1850"/>
              <a:buChar char="■"/>
            </a:pPr>
            <a:r>
              <a:rPr lang="en-US" sz="1850"/>
              <a:t>The key points discussed in introduction</a:t>
            </a:r>
            <a:endParaRPr/>
          </a:p>
          <a:p>
            <a:pPr indent="-383540" lvl="1" marL="914400" rtl="0" algn="l">
              <a:lnSpc>
                <a:spcPct val="94000"/>
              </a:lnSpc>
              <a:spcBef>
                <a:spcPts val="700"/>
              </a:spcBef>
              <a:spcAft>
                <a:spcPts val="0"/>
              </a:spcAft>
              <a:buClr>
                <a:schemeClr val="dk2"/>
              </a:buClr>
              <a:buSzPts val="1850"/>
              <a:buChar char="–"/>
            </a:pPr>
            <a:r>
              <a:rPr i="0" lang="en-US" sz="1850"/>
              <a:t>Learning  multiple task is a difficult optimization problem( Qs for us: Why? What are the challenges  faced in MTL? Does our method address or solve any of those?)</a:t>
            </a:r>
            <a:endParaRPr/>
          </a:p>
          <a:p>
            <a:pPr indent="-383540" lvl="1" marL="914400" rtl="0" algn="l">
              <a:lnSpc>
                <a:spcPct val="94000"/>
              </a:lnSpc>
              <a:spcBef>
                <a:spcPts val="700"/>
              </a:spcBef>
              <a:spcAft>
                <a:spcPts val="0"/>
              </a:spcAft>
              <a:buClr>
                <a:schemeClr val="dk2"/>
              </a:buClr>
              <a:buSzPts val="1850"/>
              <a:buChar char="–"/>
            </a:pPr>
            <a:r>
              <a:rPr i="0" lang="en-US" sz="1850"/>
              <a:t>Claims that prior works have claimed different learning speed</a:t>
            </a:r>
            <a:r>
              <a:rPr i="0" lang="en-US" sz="1850">
                <a:solidFill>
                  <a:srgbClr val="FF0000"/>
                </a:solidFill>
              </a:rPr>
              <a:t>[8,26]</a:t>
            </a:r>
            <a:r>
              <a:rPr i="0" lang="en-US" sz="1850">
                <a:solidFill>
                  <a:srgbClr val="191B0E"/>
                </a:solidFill>
              </a:rPr>
              <a:t> </a:t>
            </a:r>
            <a:r>
              <a:rPr i="0" lang="en-US" sz="1850"/>
              <a:t>as the potential cause of poor performance or focused on model architecture. [Note for us: Prior work on VO also focuses on building complex model architectures where as our method achieve competitive results even with simple architecture with significantly less parameters.]</a:t>
            </a:r>
            <a:endParaRPr/>
          </a:p>
          <a:p>
            <a:pPr indent="-383540" lvl="1" marL="914400" rtl="0" algn="l">
              <a:lnSpc>
                <a:spcPct val="94000"/>
              </a:lnSpc>
              <a:spcBef>
                <a:spcPts val="700"/>
              </a:spcBef>
              <a:spcAft>
                <a:spcPts val="0"/>
              </a:spcAft>
              <a:buClr>
                <a:schemeClr val="dk2"/>
              </a:buClr>
              <a:buSzPts val="1850"/>
              <a:buChar char="–"/>
            </a:pPr>
            <a:r>
              <a:rPr i="0" lang="en-US" sz="1850"/>
              <a:t>They blames conflicting gradients of two task as the main culprit in optimization difficulty. They define to gradients to be conflicting if they have a negative cosine similarity. And they say, such case of conflicting gradients become highly dangerous when it combines with high positive curvature and large difference in magnitude.</a:t>
            </a:r>
            <a:endParaRPr/>
          </a:p>
          <a:p>
            <a:pPr indent="-383540" lvl="1" marL="914400" rtl="0" algn="l">
              <a:lnSpc>
                <a:spcPct val="94000"/>
              </a:lnSpc>
              <a:spcBef>
                <a:spcPts val="700"/>
              </a:spcBef>
              <a:spcAft>
                <a:spcPts val="0"/>
              </a:spcAft>
              <a:buClr>
                <a:schemeClr val="dk2"/>
              </a:buClr>
              <a:buSzPts val="1850"/>
              <a:buChar char="–"/>
            </a:pPr>
            <a:r>
              <a:rPr i="0" lang="en-US" sz="1850"/>
              <a:t>So their method is, when such detrimental condition happens, they do gradient surgery known as PCGrad (Projecting Conflicting gradients); where they simply project each task gradient into the normal plane of other task gradient and ignores the component of first task gradient  that disagrees with the second task. This alteration is done for all conflicting gradients This method is easy to apply because it only requires single modification to the application of gradients.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1371600" y="247650"/>
            <a:ext cx="9601200" cy="91059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2: MTL with PCGrad</a:t>
            </a:r>
            <a:endParaRPr b="1"/>
          </a:p>
        </p:txBody>
      </p:sp>
      <p:sp>
        <p:nvSpPr>
          <p:cNvPr id="132" name="Google Shape;132;p4"/>
          <p:cNvSpPr txBox="1"/>
          <p:nvPr>
            <p:ph idx="1" type="body"/>
          </p:nvPr>
        </p:nvSpPr>
        <p:spPr>
          <a:xfrm>
            <a:off x="1371600" y="1158240"/>
            <a:ext cx="9601200" cy="5557423"/>
          </a:xfrm>
          <a:prstGeom prst="rect">
            <a:avLst/>
          </a:prstGeom>
          <a:noFill/>
          <a:ln>
            <a:noFill/>
          </a:ln>
        </p:spPr>
        <p:txBody>
          <a:bodyPr anchorCtr="0" anchor="t" bIns="45700" lIns="91425" spcFirstLastPara="1" rIns="91425" wrap="square" tIns="45700">
            <a:normAutofit/>
          </a:bodyPr>
          <a:lstStyle/>
          <a:p>
            <a:pPr indent="-383540" lvl="0" marL="383540" rtl="0" algn="l">
              <a:lnSpc>
                <a:spcPct val="84000"/>
              </a:lnSpc>
              <a:spcBef>
                <a:spcPts val="0"/>
              </a:spcBef>
              <a:spcAft>
                <a:spcPts val="0"/>
              </a:spcAft>
              <a:buClr>
                <a:schemeClr val="dk2"/>
              </a:buClr>
              <a:buSzPts val="1850"/>
              <a:buChar char="■"/>
            </a:pPr>
            <a:r>
              <a:rPr lang="en-US" sz="1850"/>
              <a:t>2.1 Problem and notation</a:t>
            </a:r>
            <a:endParaRPr sz="1850"/>
          </a:p>
          <a:p>
            <a:pPr indent="-383540" lvl="0" marL="383540" rtl="0" algn="l">
              <a:lnSpc>
                <a:spcPct val="84000"/>
              </a:lnSpc>
              <a:spcBef>
                <a:spcPts val="1200"/>
              </a:spcBef>
              <a:spcAft>
                <a:spcPts val="0"/>
              </a:spcAft>
              <a:buClr>
                <a:schemeClr val="dk2"/>
              </a:buClr>
              <a:buSzPts val="1850"/>
              <a:buChar char="■"/>
            </a:pPr>
            <a:r>
              <a:rPr lang="en-US" sz="1850"/>
              <a:t>2.2 Tragic triad </a:t>
            </a:r>
            <a:r>
              <a:rPr lang="en-US" sz="1850"/>
              <a:t>definition</a:t>
            </a:r>
            <a:r>
              <a:rPr lang="en-US" sz="1850"/>
              <a:t>: Mathematical </a:t>
            </a:r>
            <a:r>
              <a:rPr lang="en-US" sz="1850"/>
              <a:t>definition</a:t>
            </a:r>
            <a:r>
              <a:rPr lang="en-US" sz="1850"/>
              <a:t> of conflicting gradients, dominating gradients and </a:t>
            </a:r>
            <a:r>
              <a:rPr lang="en-US" sz="1850"/>
              <a:t>positive</a:t>
            </a:r>
            <a:r>
              <a:rPr lang="en-US" sz="1850"/>
              <a:t> curvature</a:t>
            </a:r>
            <a:endParaRPr i="0" sz="1850"/>
          </a:p>
          <a:p>
            <a:pPr indent="-383540" lvl="0" marL="383540" rtl="0" algn="l">
              <a:lnSpc>
                <a:spcPct val="84000"/>
              </a:lnSpc>
              <a:spcBef>
                <a:spcPts val="1200"/>
              </a:spcBef>
              <a:spcAft>
                <a:spcPts val="0"/>
              </a:spcAft>
              <a:buClr>
                <a:schemeClr val="dk2"/>
              </a:buClr>
              <a:buSzPts val="1850"/>
              <a:buChar char="■"/>
            </a:pPr>
            <a:r>
              <a:rPr lang="en-US" sz="1850"/>
              <a:t>2.3: Key points</a:t>
            </a:r>
            <a:endParaRPr i="0" sz="1850"/>
          </a:p>
          <a:p>
            <a:pPr indent="-383540" lvl="1" marL="914400" rtl="0" algn="l">
              <a:lnSpc>
                <a:spcPct val="84000"/>
              </a:lnSpc>
              <a:spcBef>
                <a:spcPts val="700"/>
              </a:spcBef>
              <a:spcAft>
                <a:spcPts val="0"/>
              </a:spcAft>
              <a:buClr>
                <a:schemeClr val="dk2"/>
              </a:buClr>
              <a:buSzPts val="1850"/>
              <a:buChar char="–"/>
            </a:pPr>
            <a:r>
              <a:rPr i="0" lang="en-US" sz="1850"/>
              <a:t>When gradients do not conflict, no need to alter them</a:t>
            </a:r>
            <a:endParaRPr i="0" sz="1850"/>
          </a:p>
          <a:p>
            <a:pPr indent="-383540" lvl="1" marL="914400" rtl="0" algn="l">
              <a:lnSpc>
                <a:spcPct val="84000"/>
              </a:lnSpc>
              <a:spcBef>
                <a:spcPts val="700"/>
              </a:spcBef>
              <a:spcAft>
                <a:spcPts val="0"/>
              </a:spcAft>
              <a:buClr>
                <a:schemeClr val="dk2"/>
              </a:buClr>
              <a:buSzPts val="1850"/>
              <a:buChar char="–"/>
            </a:pPr>
            <a:r>
              <a:rPr i="0" lang="en-US" sz="1850"/>
              <a:t>Altering conflicting gradients can help even when dominating gradients and high </a:t>
            </a:r>
            <a:r>
              <a:rPr i="0" lang="en-US" sz="1850"/>
              <a:t>positive</a:t>
            </a:r>
            <a:r>
              <a:rPr i="0" lang="en-US" sz="1850"/>
              <a:t> curvatures are present.</a:t>
            </a:r>
            <a:endParaRPr i="0" sz="1850"/>
          </a:p>
          <a:p>
            <a:pPr indent="-383540" lvl="1" marL="914400" rtl="0" algn="l">
              <a:lnSpc>
                <a:spcPct val="84000"/>
              </a:lnSpc>
              <a:spcBef>
                <a:spcPts val="700"/>
              </a:spcBef>
              <a:spcAft>
                <a:spcPts val="0"/>
              </a:spcAft>
              <a:buClr>
                <a:schemeClr val="dk2"/>
              </a:buClr>
              <a:buSzPts val="1850"/>
              <a:buChar char="–"/>
            </a:pPr>
            <a:r>
              <a:rPr i="0" lang="en-US" sz="1850"/>
              <a:t>Minimizing negative conflicts with other task gradients can in turn mitigate under and over-estimation problem arising from high curve.</a:t>
            </a:r>
            <a:endParaRPr i="0" sz="1850"/>
          </a:p>
          <a:p>
            <a:pPr indent="-383540" lvl="1" marL="914400" rtl="0" algn="l">
              <a:lnSpc>
                <a:spcPct val="84000"/>
              </a:lnSpc>
              <a:spcBef>
                <a:spcPts val="700"/>
              </a:spcBef>
              <a:spcAft>
                <a:spcPts val="0"/>
              </a:spcAft>
              <a:buClr>
                <a:schemeClr val="dk2"/>
              </a:buClr>
              <a:buSzPts val="1850"/>
              <a:buChar char="–"/>
            </a:pPr>
            <a:r>
              <a:rPr i="0" lang="en-US" sz="1850"/>
              <a:t>Gradients whose cosine similarity is negative ar identified as conflicting gradient and each gradient is projected onto the normal plane of other gradient, thus PCGrad removes the conflicting part of the gradients.</a:t>
            </a:r>
            <a:endParaRPr i="0" sz="1850"/>
          </a:p>
          <a:p>
            <a:pPr indent="-383540" lvl="1" marL="914400" rtl="0" algn="l">
              <a:lnSpc>
                <a:spcPct val="84000"/>
              </a:lnSpc>
              <a:spcBef>
                <a:spcPts val="700"/>
              </a:spcBef>
              <a:spcAft>
                <a:spcPts val="0"/>
              </a:spcAft>
              <a:buClr>
                <a:schemeClr val="dk2"/>
              </a:buClr>
              <a:buSzPts val="1850"/>
              <a:buChar char="–"/>
            </a:pPr>
            <a:r>
              <a:rPr i="0" lang="en-US" sz="1850"/>
              <a:t>In practice, PCGrad can be combined with any gradient-based optimizer, including commonly used methods such as SGD with momentum and Adam [30], by simply passing the computed update to the respective optimizer instead of the original gradient. (This should also be our concer)</a:t>
            </a:r>
            <a:endParaRPr i="0" sz="1850"/>
          </a:p>
          <a:p>
            <a:pPr indent="-383540" lvl="0" marL="383540" rtl="0" algn="l">
              <a:lnSpc>
                <a:spcPct val="84000"/>
              </a:lnSpc>
              <a:spcBef>
                <a:spcPts val="1200"/>
              </a:spcBef>
              <a:spcAft>
                <a:spcPts val="0"/>
              </a:spcAft>
              <a:buClr>
                <a:schemeClr val="dk2"/>
              </a:buClr>
              <a:buSzPts val="1850"/>
              <a:buChar char="■"/>
            </a:pPr>
            <a:r>
              <a:rPr lang="en-US" sz="1850"/>
              <a:t>2.4: </a:t>
            </a:r>
            <a:r>
              <a:rPr lang="en-US" sz="1850"/>
              <a:t>Theoretical</a:t>
            </a:r>
            <a:r>
              <a:rPr lang="en-US" sz="1850"/>
              <a:t> analysis of PCGrad</a:t>
            </a:r>
            <a:endParaRPr i="0" sz="1850"/>
          </a:p>
          <a:p>
            <a:pPr indent="-383540" lvl="0" marL="383540" rtl="0" algn="l">
              <a:lnSpc>
                <a:spcPct val="84000"/>
              </a:lnSpc>
              <a:spcBef>
                <a:spcPts val="1200"/>
              </a:spcBef>
              <a:spcAft>
                <a:spcPts val="0"/>
              </a:spcAft>
              <a:buClr>
                <a:schemeClr val="dk2"/>
              </a:buClr>
              <a:buSzPts val="1850"/>
              <a:buChar char="■"/>
            </a:pPr>
            <a:r>
              <a:rPr lang="en-US" sz="1850"/>
              <a:t>3:  PCGrad in practice: Experiments details  in short</a:t>
            </a:r>
            <a:endParaRPr i="0" sz="1850"/>
          </a:p>
          <a:p>
            <a:pPr indent="0" lvl="1" marL="530225" rtl="0" algn="l">
              <a:lnSpc>
                <a:spcPct val="84000"/>
              </a:lnSpc>
              <a:spcBef>
                <a:spcPts val="700"/>
              </a:spcBef>
              <a:spcAft>
                <a:spcPts val="0"/>
              </a:spcAft>
              <a:buClr>
                <a:schemeClr val="dk2"/>
              </a:buClr>
              <a:buSzPts val="1850"/>
              <a:buNone/>
            </a:pPr>
            <a:r>
              <a:t/>
            </a:r>
            <a:endParaRPr i="0" sz="18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1371599" y="247650"/>
            <a:ext cx="10391313" cy="74295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4. Related work</a:t>
            </a:r>
            <a:endParaRPr b="1"/>
          </a:p>
        </p:txBody>
      </p:sp>
      <p:sp>
        <p:nvSpPr>
          <p:cNvPr id="138" name="Google Shape;138;p5"/>
          <p:cNvSpPr txBox="1"/>
          <p:nvPr>
            <p:ph idx="1" type="body"/>
          </p:nvPr>
        </p:nvSpPr>
        <p:spPr>
          <a:xfrm>
            <a:off x="1371600" y="1158240"/>
            <a:ext cx="9601200" cy="4709160"/>
          </a:xfrm>
          <a:prstGeom prst="rect">
            <a:avLst/>
          </a:prstGeom>
          <a:noFill/>
          <a:ln>
            <a:noFill/>
          </a:ln>
        </p:spPr>
        <p:txBody>
          <a:bodyPr anchorCtr="0" anchor="t" bIns="45700" lIns="91425" spcFirstLastPara="1" rIns="91425" wrap="square" tIns="45700">
            <a:normAutofit/>
          </a:bodyPr>
          <a:lstStyle/>
          <a:p>
            <a:pPr indent="-383540" lvl="0" marL="383540" rtl="0" algn="l">
              <a:lnSpc>
                <a:spcPct val="74000"/>
              </a:lnSpc>
              <a:spcBef>
                <a:spcPts val="0"/>
              </a:spcBef>
              <a:spcAft>
                <a:spcPts val="0"/>
              </a:spcAft>
              <a:buClr>
                <a:schemeClr val="dk2"/>
              </a:buClr>
              <a:buSzPts val="1550"/>
              <a:buChar char="■"/>
            </a:pPr>
            <a:r>
              <a:rPr b="1" lang="en-US" sz="1550"/>
              <a:t>Related work: </a:t>
            </a:r>
            <a:r>
              <a:rPr lang="en-US" sz="1550"/>
              <a:t>Here they have described what type of previous works have been done on the topic. Some types are--</a:t>
            </a:r>
            <a:endParaRPr sz="1550"/>
          </a:p>
          <a:p>
            <a:pPr indent="0" lvl="1" marL="530860" rtl="0" algn="l">
              <a:lnSpc>
                <a:spcPct val="74000"/>
              </a:lnSpc>
              <a:spcBef>
                <a:spcPts val="700"/>
              </a:spcBef>
              <a:spcAft>
                <a:spcPts val="0"/>
              </a:spcAft>
              <a:buClr>
                <a:schemeClr val="dk2"/>
              </a:buClr>
              <a:buSzPts val="1550"/>
              <a:buNone/>
            </a:pPr>
            <a:r>
              <a:rPr i="0" lang="en-US" sz="1550"/>
              <a:t>1. Domains where MTL is being applied</a:t>
            </a:r>
            <a:endParaRPr i="0" sz="1550"/>
          </a:p>
          <a:p>
            <a:pPr indent="0" lvl="1" marL="530860" rtl="0" algn="l">
              <a:lnSpc>
                <a:spcPct val="74000"/>
              </a:lnSpc>
              <a:spcBef>
                <a:spcPts val="700"/>
              </a:spcBef>
              <a:spcAft>
                <a:spcPts val="0"/>
              </a:spcAft>
              <a:buClr>
                <a:schemeClr val="dk2"/>
              </a:buClr>
              <a:buSzPts val="1550"/>
              <a:buNone/>
            </a:pPr>
            <a:r>
              <a:rPr i="0" lang="en-US" sz="1550"/>
              <a:t>2. Architectural solutions proposed for MTL:  Their model is agnostic to model architecture</a:t>
            </a:r>
            <a:endParaRPr i="0" sz="1550"/>
          </a:p>
          <a:p>
            <a:pPr indent="0" lvl="1" marL="530860" rtl="0" algn="l">
              <a:lnSpc>
                <a:spcPct val="74000"/>
              </a:lnSpc>
              <a:spcBef>
                <a:spcPts val="700"/>
              </a:spcBef>
              <a:spcAft>
                <a:spcPts val="0"/>
              </a:spcAft>
              <a:buClr>
                <a:schemeClr val="dk2"/>
              </a:buClr>
              <a:buSzPts val="1550"/>
              <a:buNone/>
            </a:pPr>
            <a:r>
              <a:rPr i="0" lang="en-US" sz="1550"/>
              <a:t>3. Approaches that observe the </a:t>
            </a:r>
            <a:r>
              <a:rPr b="1" i="0" lang="en-US" sz="1550"/>
              <a:t>difficulty of optimization</a:t>
            </a:r>
            <a:r>
              <a:rPr i="0" lang="en-US" sz="1550"/>
              <a:t> in MTL(26,29,52,55): PCGrad has addressed this problem by introducing tragic triad of MTL</a:t>
            </a:r>
            <a:endParaRPr i="0" sz="1550"/>
          </a:p>
          <a:p>
            <a:pPr indent="0" lvl="1" marL="530860" rtl="0" algn="l">
              <a:lnSpc>
                <a:spcPct val="74000"/>
              </a:lnSpc>
              <a:spcBef>
                <a:spcPts val="700"/>
              </a:spcBef>
              <a:spcAft>
                <a:spcPts val="0"/>
              </a:spcAft>
              <a:buClr>
                <a:schemeClr val="dk2"/>
              </a:buClr>
              <a:buSzPts val="1550"/>
              <a:buNone/>
            </a:pPr>
            <a:r>
              <a:rPr i="0" lang="en-US" sz="1550"/>
              <a:t>4. Approaches that have used </a:t>
            </a:r>
            <a:r>
              <a:rPr b="1" i="0" lang="en-US" sz="1550"/>
              <a:t>task gradient rescaling</a:t>
            </a:r>
            <a:r>
              <a:rPr i="0" lang="en-US" sz="1550"/>
              <a:t> to solve optimization problem(53,9): PCGrad altered both magnitude and direction</a:t>
            </a:r>
            <a:endParaRPr/>
          </a:p>
          <a:p>
            <a:pPr indent="0" lvl="1" marL="530860" rtl="0" algn="l">
              <a:lnSpc>
                <a:spcPct val="74000"/>
              </a:lnSpc>
              <a:spcBef>
                <a:spcPts val="700"/>
              </a:spcBef>
              <a:spcAft>
                <a:spcPts val="0"/>
              </a:spcAft>
              <a:buClr>
                <a:schemeClr val="dk2"/>
              </a:buClr>
              <a:buSzPts val="1550"/>
              <a:buNone/>
            </a:pPr>
            <a:r>
              <a:rPr i="0" lang="en-US" sz="1550"/>
              <a:t>5. Prior work that has used </a:t>
            </a:r>
            <a:r>
              <a:rPr b="1" i="0" lang="en-US" sz="1550"/>
              <a:t>cosine similarity</a:t>
            </a:r>
            <a:r>
              <a:rPr i="0" lang="en-US" sz="1550"/>
              <a:t>: They used cosine similarity to determine if gradients in a pair conflict each other.</a:t>
            </a:r>
            <a:r>
              <a:rPr b="1" i="0" lang="en-US" sz="1550"/>
              <a:t>55</a:t>
            </a:r>
            <a:r>
              <a:rPr i="0" lang="en-US" sz="1550"/>
              <a:t> used CS to detect if two tasks are related. </a:t>
            </a:r>
            <a:r>
              <a:rPr b="1" i="0" lang="en-US" sz="1550"/>
              <a:t>16</a:t>
            </a:r>
            <a:r>
              <a:rPr i="0" lang="en-US" sz="1550"/>
              <a:t> uses to detect if an auxiliary task is useful, 16 ignores auxiliary objective but PCGrad do not.</a:t>
            </a:r>
            <a:endParaRPr i="0" sz="1550"/>
          </a:p>
          <a:p>
            <a:pPr indent="0" lvl="1" marL="530860" rtl="0" algn="l">
              <a:lnSpc>
                <a:spcPct val="74000"/>
              </a:lnSpc>
              <a:spcBef>
                <a:spcPts val="700"/>
              </a:spcBef>
              <a:spcAft>
                <a:spcPts val="0"/>
              </a:spcAft>
              <a:buClr>
                <a:schemeClr val="dk2"/>
              </a:buClr>
              <a:buSzPts val="1550"/>
              <a:buNone/>
            </a:pPr>
            <a:r>
              <a:rPr i="0" lang="en-US" sz="1550"/>
              <a:t>#####They have shown empirical comparison with 53,9,55</a:t>
            </a:r>
            <a:endParaRPr i="0" sz="1550"/>
          </a:p>
          <a:p>
            <a:pPr indent="0" lvl="1" marL="530860" rtl="0" algn="l">
              <a:lnSpc>
                <a:spcPct val="74000"/>
              </a:lnSpc>
              <a:spcBef>
                <a:spcPts val="700"/>
              </a:spcBef>
              <a:spcAft>
                <a:spcPts val="0"/>
              </a:spcAft>
              <a:buClr>
                <a:schemeClr val="dk2"/>
              </a:buClr>
              <a:buSzPts val="1550"/>
              <a:buNone/>
            </a:pPr>
            <a:r>
              <a:rPr i="0" lang="en-US" sz="1550"/>
              <a:t>6. Approaches that study how to prevent gradient updates from adversely affecting previously learned tasks through various forms of gradient projection [36, 7, 18, 23]: PCGrad claims to show how their work is different from these works and solves a different problem.</a:t>
            </a:r>
            <a:endParaRPr i="0" sz="1550"/>
          </a:p>
          <a:p>
            <a:pPr indent="0" lvl="1" marL="530860" rtl="0" algn="l">
              <a:lnSpc>
                <a:spcPct val="74000"/>
              </a:lnSpc>
              <a:spcBef>
                <a:spcPts val="700"/>
              </a:spcBef>
              <a:spcAft>
                <a:spcPts val="0"/>
              </a:spcAft>
              <a:buClr>
                <a:schemeClr val="dk2"/>
              </a:buClr>
              <a:buSzPts val="1550"/>
              <a:buNone/>
            </a:pPr>
            <a:r>
              <a:rPr b="1" i="0" lang="en-US" sz="1550"/>
              <a:t>Comment: </a:t>
            </a:r>
            <a:endParaRPr i="0" sz="1550"/>
          </a:p>
          <a:p>
            <a:pPr indent="-383540" lvl="1" marL="914400" rtl="0" algn="l">
              <a:lnSpc>
                <a:spcPct val="74000"/>
              </a:lnSpc>
              <a:spcBef>
                <a:spcPts val="700"/>
              </a:spcBef>
              <a:spcAft>
                <a:spcPts val="0"/>
              </a:spcAft>
              <a:buClr>
                <a:schemeClr val="dk2"/>
              </a:buClr>
              <a:buSzPts val="1550"/>
              <a:buChar char="–"/>
            </a:pPr>
            <a:r>
              <a:rPr i="0" lang="en-US" sz="1550"/>
              <a:t>We were worried that our work might lose authenticity to theirs/ or may seem identical. But their work is not first in this field too. The idea of using cosine similarity or gradient altering is not new. </a:t>
            </a:r>
            <a:endParaRPr i="0" sz="1550"/>
          </a:p>
          <a:p>
            <a:pPr indent="-383540" lvl="1" marL="914400" rtl="0" algn="l">
              <a:lnSpc>
                <a:spcPct val="74000"/>
              </a:lnSpc>
              <a:spcBef>
                <a:spcPts val="700"/>
              </a:spcBef>
              <a:spcAft>
                <a:spcPts val="0"/>
              </a:spcAft>
              <a:buClr>
                <a:schemeClr val="dk2"/>
              </a:buClr>
              <a:buSzPts val="1550"/>
              <a:buChar char="–"/>
            </a:pPr>
            <a:r>
              <a:rPr i="0" lang="en-US" sz="1550"/>
              <a:t>So, we need to emphasize how our work/approach/ problem domain/ theoretical explanation/ application field is different than others</a:t>
            </a:r>
            <a:endParaRPr i="0" sz="1550"/>
          </a:p>
          <a:p>
            <a:pPr indent="-285115" lvl="1" marL="914400" rtl="0" algn="l">
              <a:lnSpc>
                <a:spcPct val="74000"/>
              </a:lnSpc>
              <a:spcBef>
                <a:spcPts val="700"/>
              </a:spcBef>
              <a:spcAft>
                <a:spcPts val="0"/>
              </a:spcAft>
              <a:buClr>
                <a:schemeClr val="dk2"/>
              </a:buClr>
              <a:buSzPts val="1550"/>
              <a:buNone/>
            </a:pPr>
            <a:r>
              <a:t/>
            </a:r>
            <a:endParaRPr i="0" sz="1550"/>
          </a:p>
          <a:p>
            <a:pPr indent="-285115" lvl="1" marL="914400" rtl="0" algn="l">
              <a:lnSpc>
                <a:spcPct val="74000"/>
              </a:lnSpc>
              <a:spcBef>
                <a:spcPts val="700"/>
              </a:spcBef>
              <a:spcAft>
                <a:spcPts val="0"/>
              </a:spcAft>
              <a:buClr>
                <a:schemeClr val="dk2"/>
              </a:buClr>
              <a:buSzPts val="1550"/>
              <a:buNone/>
            </a:pPr>
            <a:r>
              <a:t/>
            </a:r>
            <a:endParaRPr i="0" sz="1550"/>
          </a:p>
          <a:p>
            <a:pPr indent="-285115" lvl="0" marL="383540" rtl="0" algn="l">
              <a:lnSpc>
                <a:spcPct val="74000"/>
              </a:lnSpc>
              <a:spcBef>
                <a:spcPts val="1200"/>
              </a:spcBef>
              <a:spcAft>
                <a:spcPts val="0"/>
              </a:spcAft>
              <a:buClr>
                <a:schemeClr val="dk2"/>
              </a:buClr>
              <a:buSzPts val="1550"/>
              <a:buNone/>
            </a:pPr>
            <a:r>
              <a:t/>
            </a:r>
            <a:endParaRPr sz="15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1371600" y="195309"/>
            <a:ext cx="9601200" cy="887767"/>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US"/>
              <a:t>5. Experiments</a:t>
            </a:r>
            <a:endParaRPr b="1"/>
          </a:p>
        </p:txBody>
      </p:sp>
      <p:sp>
        <p:nvSpPr>
          <p:cNvPr id="144" name="Google Shape;144;p6"/>
          <p:cNvSpPr txBox="1"/>
          <p:nvPr>
            <p:ph idx="1" type="body"/>
          </p:nvPr>
        </p:nvSpPr>
        <p:spPr>
          <a:xfrm>
            <a:off x="1371600" y="1083076"/>
            <a:ext cx="9601200" cy="4784324"/>
          </a:xfrm>
          <a:prstGeom prst="rect">
            <a:avLst/>
          </a:prstGeom>
          <a:noFill/>
          <a:ln>
            <a:noFill/>
          </a:ln>
        </p:spPr>
        <p:txBody>
          <a:bodyPr anchorCtr="0" anchor="t" bIns="45700" lIns="91425" spcFirstLastPara="1" rIns="91425" wrap="square" tIns="45700">
            <a:normAutofit/>
          </a:bodyPr>
          <a:lstStyle/>
          <a:p>
            <a:pPr indent="-383540" lvl="0" marL="383540" rtl="0" algn="l">
              <a:lnSpc>
                <a:spcPct val="74000"/>
              </a:lnSpc>
              <a:spcBef>
                <a:spcPts val="0"/>
              </a:spcBef>
              <a:spcAft>
                <a:spcPts val="0"/>
              </a:spcAft>
              <a:buClr>
                <a:schemeClr val="dk2"/>
              </a:buClr>
              <a:buSzPts val="1850"/>
              <a:buChar char="■"/>
            </a:pPr>
            <a:r>
              <a:rPr lang="en-US" sz="1850"/>
              <a:t>They have studied 3 questions with their experiments:</a:t>
            </a:r>
            <a:endParaRPr sz="1850"/>
          </a:p>
          <a:p>
            <a:pPr indent="0" lvl="0" marL="0" rtl="0" algn="l">
              <a:lnSpc>
                <a:spcPct val="74000"/>
              </a:lnSpc>
              <a:spcBef>
                <a:spcPts val="1200"/>
              </a:spcBef>
              <a:spcAft>
                <a:spcPts val="0"/>
              </a:spcAft>
              <a:buClr>
                <a:schemeClr val="dk2"/>
              </a:buClr>
              <a:buSzPts val="1850"/>
              <a:buNone/>
            </a:pPr>
            <a:r>
              <a:rPr lang="en-US" sz="1850"/>
              <a:t>         (1) Does PCGrad make the optimization problems easier for various multi-task learning problems including supervised, reinforcement, and goal-conditioned reinforcement learning settings across different task families? </a:t>
            </a:r>
            <a:endParaRPr/>
          </a:p>
          <a:p>
            <a:pPr indent="0" lvl="0" marL="0" rtl="0" algn="l">
              <a:lnSpc>
                <a:spcPct val="74000"/>
              </a:lnSpc>
              <a:spcBef>
                <a:spcPts val="1200"/>
              </a:spcBef>
              <a:spcAft>
                <a:spcPts val="0"/>
              </a:spcAft>
              <a:buClr>
                <a:schemeClr val="dk2"/>
              </a:buClr>
              <a:buSzPts val="1850"/>
              <a:buNone/>
            </a:pPr>
            <a:r>
              <a:rPr lang="en-US" sz="1850"/>
              <a:t>         (2) Can PCGrad be combined with other multi-task learning approaches to further improve performance? </a:t>
            </a:r>
            <a:endParaRPr/>
          </a:p>
          <a:p>
            <a:pPr indent="0" lvl="0" marL="0" rtl="0" algn="l">
              <a:lnSpc>
                <a:spcPct val="74000"/>
              </a:lnSpc>
              <a:spcBef>
                <a:spcPts val="1200"/>
              </a:spcBef>
              <a:spcAft>
                <a:spcPts val="0"/>
              </a:spcAft>
              <a:buClr>
                <a:schemeClr val="dk2"/>
              </a:buClr>
              <a:buSzPts val="1850"/>
              <a:buNone/>
            </a:pPr>
            <a:r>
              <a:rPr lang="en-US" sz="1850"/>
              <a:t>         (3) Is the tragic triad of multi-task learning a major factor in making optimization for multi-task learning challenging? </a:t>
            </a:r>
            <a:endParaRPr/>
          </a:p>
          <a:p>
            <a:pPr indent="-383540" lvl="0" marL="383540" rtl="0" algn="l">
              <a:lnSpc>
                <a:spcPct val="74000"/>
              </a:lnSpc>
              <a:spcBef>
                <a:spcPts val="1200"/>
              </a:spcBef>
              <a:spcAft>
                <a:spcPts val="0"/>
              </a:spcAft>
              <a:buClr>
                <a:schemeClr val="dk2"/>
              </a:buClr>
              <a:buSzPts val="1850"/>
              <a:buChar char="■"/>
            </a:pPr>
            <a:r>
              <a:rPr lang="en-US" sz="1850"/>
              <a:t>Datasets: MultiMNIST, CityScapes, CelebA, multi-task CIFAR-100, NYUv2</a:t>
            </a:r>
            <a:endParaRPr/>
          </a:p>
          <a:p>
            <a:pPr indent="-383540" lvl="0" marL="383540" rtl="0" algn="l">
              <a:lnSpc>
                <a:spcPct val="74000"/>
              </a:lnSpc>
              <a:spcBef>
                <a:spcPts val="1200"/>
              </a:spcBef>
              <a:spcAft>
                <a:spcPts val="0"/>
              </a:spcAft>
              <a:buClr>
                <a:schemeClr val="dk2"/>
              </a:buClr>
              <a:buSzPts val="1850"/>
              <a:buChar char="■"/>
            </a:pPr>
            <a:r>
              <a:rPr lang="en-US" sz="1850"/>
              <a:t>Architechture: Cross-stitch, MTAN</a:t>
            </a:r>
            <a:endParaRPr/>
          </a:p>
          <a:p>
            <a:pPr indent="-383540" lvl="0" marL="383540" rtl="0" algn="l">
              <a:lnSpc>
                <a:spcPct val="74000"/>
              </a:lnSpc>
              <a:spcBef>
                <a:spcPts val="1200"/>
              </a:spcBef>
              <a:spcAft>
                <a:spcPts val="0"/>
              </a:spcAft>
              <a:buClr>
                <a:schemeClr val="dk2"/>
              </a:buClr>
              <a:buSzPts val="1850"/>
              <a:buChar char="■"/>
            </a:pPr>
            <a:r>
              <a:rPr lang="en-US" sz="1850"/>
              <a:t>Tasks: Segmentation, Depth, Surface normal</a:t>
            </a:r>
            <a:endParaRPr sz="1850"/>
          </a:p>
          <a:p>
            <a:pPr indent="-383540" lvl="0" marL="383540" rtl="0" algn="l">
              <a:lnSpc>
                <a:spcPct val="74000"/>
              </a:lnSpc>
              <a:spcBef>
                <a:spcPts val="1200"/>
              </a:spcBef>
              <a:spcAft>
                <a:spcPts val="0"/>
              </a:spcAft>
              <a:buClr>
                <a:schemeClr val="dk2"/>
              </a:buClr>
              <a:buSzPts val="1850"/>
              <a:buChar char="■"/>
            </a:pPr>
            <a:r>
              <a:rPr lang="en-US" sz="1850"/>
              <a:t>Weighting schemes: Equal weighting, Uncertainity weighting,DWA</a:t>
            </a:r>
            <a:endParaRPr/>
          </a:p>
          <a:p>
            <a:pPr indent="-383540" lvl="0" marL="383540" rtl="0" algn="l">
              <a:lnSpc>
                <a:spcPct val="74000"/>
              </a:lnSpc>
              <a:spcBef>
                <a:spcPts val="1200"/>
              </a:spcBef>
              <a:spcAft>
                <a:spcPts val="0"/>
              </a:spcAft>
              <a:buClr>
                <a:schemeClr val="dk2"/>
              </a:buClr>
              <a:buSzPts val="1850"/>
              <a:buChar char="■"/>
            </a:pPr>
            <a:r>
              <a:rPr lang="en-US" sz="1850"/>
              <a:t>5.2: MT RL Not important</a:t>
            </a:r>
            <a:endParaRPr/>
          </a:p>
          <a:p>
            <a:pPr indent="-383540" lvl="0" marL="383540" rtl="0" algn="l">
              <a:lnSpc>
                <a:spcPct val="74000"/>
              </a:lnSpc>
              <a:spcBef>
                <a:spcPts val="1200"/>
              </a:spcBef>
              <a:spcAft>
                <a:spcPts val="0"/>
              </a:spcAft>
              <a:buClr>
                <a:schemeClr val="dk2"/>
              </a:buClr>
              <a:buSzPts val="1850"/>
              <a:buChar char="■"/>
            </a:pPr>
            <a:r>
              <a:rPr lang="en-US" sz="1850"/>
              <a:t>5.3: Emperical analysis of Tragic Triad: ***</a:t>
            </a:r>
            <a:endParaRPr sz="185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2020-06-20T16:23:21Z</dcterms:created>
  <dc:creator>saima.sultana25@outlook.com</dc:creator>
</cp:coreProperties>
</file>