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4" r:id="rId7"/>
    <p:sldId id="263" r:id="rId8"/>
    <p:sldId id="275" r:id="rId9"/>
    <p:sldId id="265" r:id="rId10"/>
    <p:sldId id="266" r:id="rId11"/>
    <p:sldId id="267" r:id="rId12"/>
    <p:sldId id="269" r:id="rId13"/>
    <p:sldId id="270" r:id="rId14"/>
    <p:sldId id="271" r:id="rId15"/>
    <p:sldId id="273" r:id="rId16"/>
    <p:sldId id="274" r:id="rId17"/>
    <p:sldId id="276" r:id="rId18"/>
    <p:sldId id="268" r:id="rId19"/>
    <p:sldId id="277" r:id="rId2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2" d="100"/>
          <a:sy n="82" d="100"/>
        </p:scale>
        <p:origin x="4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03/02/2022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03/02/2022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03/02/2022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03/02/2022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03/02/2022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03/02/2022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ciencedirect.com/science/article/pii/S0021999118305527"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rxiv.org/abs/1904.0720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rxiv.org/abs/1907.0450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arxiv.org/abs/1804.07010" TargetMode="External"/><Relationship Id="rId3" Type="http://schemas.openxmlformats.org/officeDocument/2006/relationships/hyperlink" Target="https://arxiv.org/abs/1711.10561" TargetMode="External"/><Relationship Id="rId7" Type="http://schemas.openxmlformats.org/officeDocument/2006/relationships/hyperlink" Target="https://arxiv.org/abs/1707.03351" TargetMode="External"/><Relationship Id="rId12" Type="http://schemas.openxmlformats.org/officeDocument/2006/relationships/hyperlink" Target="https://ieeexplore.ieee.org/abstract/document/1279289/" TargetMode="External"/><Relationship Id="rId2" Type="http://schemas.openxmlformats.org/officeDocument/2006/relationships/hyperlink" Target="http://www.techscience.com/cmc/v59n1/27936/pdf" TargetMode="External"/><Relationship Id="rId1" Type="http://schemas.openxmlformats.org/officeDocument/2006/relationships/slideLayout" Target="../slideLayouts/slideLayout2.xml"/><Relationship Id="rId6" Type="http://schemas.openxmlformats.org/officeDocument/2006/relationships/hyperlink" Target="https://epubs.siam.org/doi/abs/10.1137/19M1260141" TargetMode="External"/><Relationship Id="rId11" Type="http://schemas.openxmlformats.org/officeDocument/2006/relationships/hyperlink" Target="https://file.scirp.org/pdf/AM20100400007_46529567.pdf?source=post_page---------------------------" TargetMode="External"/><Relationship Id="rId5" Type="http://schemas.openxmlformats.org/officeDocument/2006/relationships/hyperlink" Target="https://arxiv.org/abs/1909.10145" TargetMode="External"/><Relationship Id="rId10" Type="http://schemas.openxmlformats.org/officeDocument/2006/relationships/hyperlink" Target="https://hgpu.org/?p=5918" TargetMode="External"/><Relationship Id="rId4" Type="http://schemas.openxmlformats.org/officeDocument/2006/relationships/hyperlink" Target="https://arxiv.org/abs/1912.00873" TargetMode="External"/><Relationship Id="rId9" Type="http://schemas.openxmlformats.org/officeDocument/2006/relationships/hyperlink" Target="https://arxiv.org/abs/1710.0966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xiv.org/pdf/physics/9705023.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s://arxiv.org/pdf/physics/9705023.pdf"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ciencedirect.com/science/article/pii/S002199911830712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1808" y="1539897"/>
            <a:ext cx="9144000" cy="2387600"/>
          </a:xfrm>
        </p:spPr>
        <p:txBody>
          <a:bodyPr>
            <a:normAutofit fontScale="90000"/>
          </a:bodyPr>
          <a:lstStyle/>
          <a:p>
            <a:r>
              <a:rPr lang="en-GB" b="1" dirty="0">
                <a:solidFill>
                  <a:schemeClr val="accent1"/>
                </a:solidFill>
                <a:ea typeface="+mj-lt"/>
                <a:cs typeface="+mj-lt"/>
              </a:rPr>
              <a:t>A study on solutions of partial differential equation using neural network</a:t>
            </a:r>
            <a:endParaRPr lang="en-US" b="1" dirty="0">
              <a:solidFill>
                <a:schemeClr val="accent1"/>
              </a:solidFill>
            </a:endParaRPr>
          </a:p>
        </p:txBody>
      </p:sp>
      <p:sp>
        <p:nvSpPr>
          <p:cNvPr id="3" name="Subtitle 2"/>
          <p:cNvSpPr>
            <a:spLocks noGrp="1"/>
          </p:cNvSpPr>
          <p:nvPr>
            <p:ph type="subTitle" idx="1"/>
          </p:nvPr>
        </p:nvSpPr>
        <p:spPr>
          <a:xfrm>
            <a:off x="1586630" y="4384915"/>
            <a:ext cx="9144000" cy="1655762"/>
          </a:xfrm>
        </p:spPr>
        <p:txBody>
          <a:bodyPr vert="horz" lIns="91440" tIns="45720" rIns="91440" bIns="45720" rtlCol="0" anchor="t">
            <a:normAutofit/>
          </a:bodyPr>
          <a:lstStyle/>
          <a:p>
            <a:r>
              <a:rPr lang="en-GB" dirty="0">
                <a:cs typeface="Calibri"/>
              </a:rPr>
              <a:t>Prepared by-</a:t>
            </a:r>
          </a:p>
          <a:p>
            <a:r>
              <a:rPr lang="en-GB" dirty="0">
                <a:cs typeface="Calibri"/>
              </a:rPr>
              <a:t>Sumaiya Saima Sultana</a:t>
            </a:r>
          </a:p>
          <a:p>
            <a:r>
              <a:rPr lang="en-GB" dirty="0">
                <a:cs typeface="Calibri"/>
              </a:rPr>
              <a:t>April 10,2020</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7A8D-4341-4C33-859D-DBDE10528176}"/>
              </a:ext>
            </a:extLst>
          </p:cNvPr>
          <p:cNvSpPr>
            <a:spLocks noGrp="1"/>
          </p:cNvSpPr>
          <p:nvPr>
            <p:ph type="title"/>
          </p:nvPr>
        </p:nvSpPr>
        <p:spPr>
          <a:xfrm>
            <a:off x="0" y="173115"/>
            <a:ext cx="12192000" cy="588573"/>
          </a:xfrm>
          <a:solidFill>
            <a:schemeClr val="accent1">
              <a:lumMod val="40000"/>
              <a:lumOff val="60000"/>
            </a:schemeClr>
          </a:solidFill>
        </p:spPr>
        <p:txBody>
          <a:bodyPr>
            <a:normAutofit/>
          </a:bodyPr>
          <a:lstStyle/>
          <a:p>
            <a:pPr marL="571500" indent="-571500">
              <a:buFont typeface="Wingdings" panose="05000000000000000000" pitchFamily="2" charset="2"/>
              <a:buChar char="Ø"/>
            </a:pPr>
            <a:r>
              <a:rPr lang="en-GB" sz="3400" b="1" dirty="0">
                <a:cs typeface="Calibri Light"/>
              </a:rPr>
              <a:t>Review: Paper 2</a:t>
            </a:r>
            <a:endParaRPr lang="en-US" sz="3400" dirty="0"/>
          </a:p>
        </p:txBody>
      </p:sp>
      <p:sp>
        <p:nvSpPr>
          <p:cNvPr id="3" name="Content Placeholder 2">
            <a:extLst>
              <a:ext uri="{FF2B5EF4-FFF2-40B4-BE49-F238E27FC236}">
                <a16:creationId xmlns:a16="http://schemas.microsoft.com/office/drawing/2014/main" id="{9E46EDF9-981D-46A1-8B67-0A4D73B7E09E}"/>
              </a:ext>
            </a:extLst>
          </p:cNvPr>
          <p:cNvSpPr>
            <a:spLocks noGrp="1"/>
          </p:cNvSpPr>
          <p:nvPr>
            <p:ph idx="1"/>
          </p:nvPr>
        </p:nvSpPr>
        <p:spPr>
          <a:xfrm>
            <a:off x="569797" y="934804"/>
            <a:ext cx="10515600" cy="5596626"/>
          </a:xfrm>
        </p:spPr>
        <p:txBody>
          <a:bodyPr vert="horz" lIns="91440" tIns="45720" rIns="91440" bIns="45720" rtlCol="0" anchor="t">
            <a:normAutofit/>
          </a:bodyPr>
          <a:lstStyle/>
          <a:p>
            <a:pPr marL="0" indent="0">
              <a:buNone/>
            </a:pPr>
            <a:r>
              <a:rPr lang="en-GB" sz="2400" dirty="0">
                <a:solidFill>
                  <a:schemeClr val="accent1"/>
                </a:solidFill>
                <a:ea typeface="+mn-lt"/>
                <a:cs typeface="+mn-lt"/>
              </a:rPr>
              <a:t>Title: </a:t>
            </a:r>
            <a:r>
              <a:rPr lang="en-GB" sz="2400" dirty="0">
                <a:ea typeface="+mn-lt"/>
                <a:cs typeface="+mn-lt"/>
              </a:rPr>
              <a:t>‘</a:t>
            </a:r>
            <a:r>
              <a:rPr lang="en-US" sz="2400" dirty="0">
                <a:ea typeface="+mn-lt"/>
                <a:cs typeface="+mn-lt"/>
              </a:rPr>
              <a:t>Physics-informed neural networks: A deep learning framework for solving forward and inverse problems involving nonlinear partial differential equations ’</a:t>
            </a:r>
          </a:p>
          <a:p>
            <a:pPr marL="0" indent="0">
              <a:buNone/>
            </a:pPr>
            <a:r>
              <a:rPr lang="en-GB" sz="2200" dirty="0">
                <a:ea typeface="+mn-lt"/>
                <a:cs typeface="+mn-lt"/>
              </a:rPr>
              <a:t>The proposed method was applied to the following example problems:</a:t>
            </a:r>
          </a:p>
          <a:p>
            <a:r>
              <a:rPr lang="en-GB" sz="2200" dirty="0">
                <a:ea typeface="+mn-lt"/>
                <a:cs typeface="+mn-lt"/>
              </a:rPr>
              <a:t>Schrodinger equation (reflects that the method can handle periodic boundary conditions and complex valued solutions)</a:t>
            </a:r>
          </a:p>
          <a:p>
            <a:r>
              <a:rPr lang="en-GB" sz="2200" dirty="0">
                <a:ea typeface="+mn-lt"/>
                <a:cs typeface="+mn-lt"/>
              </a:rPr>
              <a:t>Allen-Cahn equation (reflects that the method can handle different types of non-linearity in the governing PDEs)</a:t>
            </a:r>
          </a:p>
          <a:p>
            <a:r>
              <a:rPr lang="en-GB" sz="2200" dirty="0">
                <a:ea typeface="+mn-lt"/>
                <a:cs typeface="+mn-lt"/>
              </a:rPr>
              <a:t>Navier-stokes equation (reflects the method’s potential of high dimensional inverse problems)</a:t>
            </a:r>
          </a:p>
          <a:p>
            <a:r>
              <a:rPr lang="en-GB" sz="2200" dirty="0">
                <a:ea typeface="+mn-lt"/>
                <a:cs typeface="+mn-lt"/>
              </a:rPr>
              <a:t>Korteweg-de Vries equation (reflects the method can handle governing PDEs involving higher orders)</a:t>
            </a:r>
          </a:p>
          <a:p>
            <a:pPr marL="0" indent="0">
              <a:buNone/>
            </a:pPr>
            <a:endParaRPr lang="en-US" sz="2000" dirty="0">
              <a:ea typeface="+mn-lt"/>
              <a:cs typeface="+mn-lt"/>
            </a:endParaRPr>
          </a:p>
          <a:p>
            <a:pPr marL="0" indent="0">
              <a:buNone/>
            </a:pPr>
            <a:r>
              <a:rPr lang="en-US" sz="2000" dirty="0">
                <a:ea typeface="+mn-lt"/>
                <a:cs typeface="+mn-lt"/>
              </a:rPr>
              <a:t>*For relatively small training data in case of first mentioned problem a quasi-Newton full batch gradient-based algorithm was used ; whereas for larger datasets of second problem set , mini batch setting was employed using stochastic gradient descent.</a:t>
            </a:r>
            <a:endParaRPr lang="en-GB" sz="1800" dirty="0">
              <a:ea typeface="+mn-lt"/>
              <a:cs typeface="+mn-lt"/>
            </a:endParaRPr>
          </a:p>
          <a:p>
            <a:pPr marL="0" indent="0">
              <a:buNone/>
            </a:pPr>
            <a:endParaRPr lang="en-GB" sz="2000" dirty="0">
              <a:ea typeface="+mn-lt"/>
              <a:cs typeface="+mn-lt"/>
            </a:endParaRPr>
          </a:p>
          <a:p>
            <a:pPr marL="0" indent="0">
              <a:buNone/>
            </a:pPr>
            <a:endParaRPr lang="en-GB" sz="2000" dirty="0">
              <a:ea typeface="+mn-lt"/>
              <a:cs typeface="+mn-lt"/>
            </a:endParaRPr>
          </a:p>
          <a:p>
            <a:pPr marL="0" indent="0">
              <a:buNone/>
            </a:pPr>
            <a:endParaRPr lang="en-GB" sz="2000" dirty="0">
              <a:ea typeface="+mn-lt"/>
              <a:cs typeface="+mn-lt"/>
            </a:endParaRPr>
          </a:p>
        </p:txBody>
      </p:sp>
    </p:spTree>
    <p:extLst>
      <p:ext uri="{BB962C8B-B14F-4D97-AF65-F5344CB8AC3E}">
        <p14:creationId xmlns:p14="http://schemas.microsoft.com/office/powerpoint/2010/main" val="1386391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7A8D-4341-4C33-859D-DBDE10528176}"/>
              </a:ext>
            </a:extLst>
          </p:cNvPr>
          <p:cNvSpPr>
            <a:spLocks noGrp="1"/>
          </p:cNvSpPr>
          <p:nvPr>
            <p:ph type="title"/>
          </p:nvPr>
        </p:nvSpPr>
        <p:spPr>
          <a:xfrm>
            <a:off x="0" y="173115"/>
            <a:ext cx="12192000" cy="683581"/>
          </a:xfrm>
          <a:solidFill>
            <a:schemeClr val="accent1">
              <a:lumMod val="40000"/>
              <a:lumOff val="60000"/>
            </a:schemeClr>
          </a:solidFill>
        </p:spPr>
        <p:txBody>
          <a:bodyPr>
            <a:normAutofit/>
          </a:bodyPr>
          <a:lstStyle/>
          <a:p>
            <a:pPr marL="571500" indent="-571500">
              <a:buFont typeface="Wingdings" panose="05000000000000000000" pitchFamily="2" charset="2"/>
              <a:buChar char="Ø"/>
            </a:pPr>
            <a:r>
              <a:rPr lang="en-GB" sz="3400" b="1" dirty="0">
                <a:cs typeface="Calibri Light"/>
              </a:rPr>
              <a:t>Review: Paper 2</a:t>
            </a:r>
            <a:endParaRPr lang="en-US" sz="3400" dirty="0"/>
          </a:p>
        </p:txBody>
      </p:sp>
      <p:sp>
        <p:nvSpPr>
          <p:cNvPr id="3" name="Content Placeholder 2">
            <a:extLst>
              <a:ext uri="{FF2B5EF4-FFF2-40B4-BE49-F238E27FC236}">
                <a16:creationId xmlns:a16="http://schemas.microsoft.com/office/drawing/2014/main" id="{9E46EDF9-981D-46A1-8B67-0A4D73B7E09E}"/>
              </a:ext>
            </a:extLst>
          </p:cNvPr>
          <p:cNvSpPr>
            <a:spLocks noGrp="1"/>
          </p:cNvSpPr>
          <p:nvPr>
            <p:ph idx="1"/>
          </p:nvPr>
        </p:nvSpPr>
        <p:spPr>
          <a:xfrm>
            <a:off x="112597" y="761688"/>
            <a:ext cx="10515600" cy="5923197"/>
          </a:xfrm>
        </p:spPr>
        <p:txBody>
          <a:bodyPr vert="horz" lIns="91440" tIns="45720" rIns="91440" bIns="45720" rtlCol="0" anchor="t">
            <a:normAutofit/>
          </a:bodyPr>
          <a:lstStyle/>
          <a:p>
            <a:pPr marL="0" indent="0">
              <a:buNone/>
            </a:pPr>
            <a:endParaRPr lang="en-GB" sz="2000" dirty="0">
              <a:ea typeface="+mn-lt"/>
              <a:cs typeface="+mn-lt"/>
            </a:endParaRPr>
          </a:p>
          <a:p>
            <a:pPr marL="0" indent="0">
              <a:buNone/>
            </a:pPr>
            <a:endParaRPr lang="en-GB" sz="2000" dirty="0">
              <a:ea typeface="+mn-lt"/>
              <a:cs typeface="+mn-lt"/>
            </a:endParaRPr>
          </a:p>
          <a:p>
            <a:pPr marL="0" indent="0">
              <a:buNone/>
            </a:pPr>
            <a:endParaRPr lang="en-GB" sz="2000" dirty="0">
              <a:ea typeface="+mn-lt"/>
              <a:cs typeface="+mn-lt"/>
            </a:endParaRPr>
          </a:p>
        </p:txBody>
      </p:sp>
      <p:pic>
        <p:nvPicPr>
          <p:cNvPr id="6" name="Picture 5" descr="A screenshot of a cell phone&#10;&#10;Description automatically generated">
            <a:extLst>
              <a:ext uri="{FF2B5EF4-FFF2-40B4-BE49-F238E27FC236}">
                <a16:creationId xmlns:a16="http://schemas.microsoft.com/office/drawing/2014/main" id="{29C511C1-A2F9-4F1B-97E7-998F44368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803" y="1226602"/>
            <a:ext cx="8457440" cy="4025808"/>
          </a:xfrm>
          <a:prstGeom prst="rect">
            <a:avLst/>
          </a:prstGeom>
        </p:spPr>
      </p:pic>
      <p:sp>
        <p:nvSpPr>
          <p:cNvPr id="7" name="TextBox 6">
            <a:extLst>
              <a:ext uri="{FF2B5EF4-FFF2-40B4-BE49-F238E27FC236}">
                <a16:creationId xmlns:a16="http://schemas.microsoft.com/office/drawing/2014/main" id="{A895310B-546A-41CB-8464-CA364A8C184B}"/>
              </a:ext>
            </a:extLst>
          </p:cNvPr>
          <p:cNvSpPr txBox="1"/>
          <p:nvPr/>
        </p:nvSpPr>
        <p:spPr>
          <a:xfrm>
            <a:off x="1563803" y="5322316"/>
            <a:ext cx="8370169" cy="646331"/>
          </a:xfrm>
          <a:prstGeom prst="rect">
            <a:avLst/>
          </a:prstGeom>
          <a:noFill/>
        </p:spPr>
        <p:txBody>
          <a:bodyPr wrap="square" rtlCol="0">
            <a:spAutoFit/>
          </a:bodyPr>
          <a:lstStyle/>
          <a:p>
            <a:r>
              <a:rPr lang="en-US" dirty="0"/>
              <a:t>Figure: Predicted vs. exact instantaneous pressure field p(</a:t>
            </a:r>
            <a:r>
              <a:rPr lang="en-US" dirty="0" err="1"/>
              <a:t>t,x,y</a:t>
            </a:r>
            <a:r>
              <a:rPr lang="en-US" dirty="0"/>
              <a:t>) at a representative time instant</a:t>
            </a:r>
          </a:p>
        </p:txBody>
      </p:sp>
    </p:spTree>
    <p:extLst>
      <p:ext uri="{BB962C8B-B14F-4D97-AF65-F5344CB8AC3E}">
        <p14:creationId xmlns:p14="http://schemas.microsoft.com/office/powerpoint/2010/main" val="3648106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7A8D-4341-4C33-859D-DBDE10528176}"/>
              </a:ext>
            </a:extLst>
          </p:cNvPr>
          <p:cNvSpPr>
            <a:spLocks noGrp="1"/>
          </p:cNvSpPr>
          <p:nvPr>
            <p:ph type="title"/>
          </p:nvPr>
        </p:nvSpPr>
        <p:spPr>
          <a:xfrm>
            <a:off x="0" y="132039"/>
            <a:ext cx="12192000" cy="541175"/>
          </a:xfrm>
          <a:solidFill>
            <a:schemeClr val="accent1">
              <a:lumMod val="40000"/>
              <a:lumOff val="60000"/>
            </a:schemeClr>
          </a:solidFill>
        </p:spPr>
        <p:txBody>
          <a:bodyPr>
            <a:normAutofit fontScale="90000"/>
          </a:bodyPr>
          <a:lstStyle/>
          <a:p>
            <a:pPr marL="571500" indent="-571500">
              <a:buFont typeface="Wingdings" panose="05000000000000000000" pitchFamily="2" charset="2"/>
              <a:buChar char="Ø"/>
            </a:pPr>
            <a:r>
              <a:rPr lang="en-GB" sz="3400" b="1" dirty="0">
                <a:cs typeface="Calibri Light"/>
              </a:rPr>
              <a:t>Review: Paper 3</a:t>
            </a:r>
            <a:endParaRPr lang="en-US" sz="3400" dirty="0"/>
          </a:p>
        </p:txBody>
      </p:sp>
      <p:sp>
        <p:nvSpPr>
          <p:cNvPr id="3" name="Content Placeholder 2">
            <a:extLst>
              <a:ext uri="{FF2B5EF4-FFF2-40B4-BE49-F238E27FC236}">
                <a16:creationId xmlns:a16="http://schemas.microsoft.com/office/drawing/2014/main" id="{9E46EDF9-981D-46A1-8B67-0A4D73B7E09E}"/>
              </a:ext>
            </a:extLst>
          </p:cNvPr>
          <p:cNvSpPr>
            <a:spLocks noGrp="1"/>
          </p:cNvSpPr>
          <p:nvPr>
            <p:ph idx="1"/>
          </p:nvPr>
        </p:nvSpPr>
        <p:spPr>
          <a:xfrm>
            <a:off x="139230" y="721571"/>
            <a:ext cx="11253448" cy="5881078"/>
          </a:xfrm>
        </p:spPr>
        <p:txBody>
          <a:bodyPr vert="horz" lIns="91440" tIns="45720" rIns="91440" bIns="45720" rtlCol="0" anchor="t">
            <a:normAutofit/>
          </a:bodyPr>
          <a:lstStyle/>
          <a:p>
            <a:r>
              <a:rPr lang="en-GB" sz="2400" dirty="0">
                <a:solidFill>
                  <a:schemeClr val="accent1"/>
                </a:solidFill>
                <a:ea typeface="+mn-lt"/>
                <a:cs typeface="+mn-lt"/>
              </a:rPr>
              <a:t>Title: </a:t>
            </a:r>
            <a:r>
              <a:rPr lang="en-GB" sz="2400" dirty="0">
                <a:ea typeface="+mn-lt"/>
                <a:cs typeface="+mn-lt"/>
              </a:rPr>
              <a:t>‘</a:t>
            </a:r>
            <a:r>
              <a:rPr lang="en-US" sz="2400" dirty="0">
                <a:solidFill>
                  <a:schemeClr val="accent1"/>
                </a:solidFill>
                <a:hlinkClick r:id="rId2">
                  <a:extLst>
                    <a:ext uri="{A12FA001-AC4F-418D-AE19-62706E023703}">
                      <ahyp:hlinkClr xmlns:ahyp="http://schemas.microsoft.com/office/drawing/2018/hyperlinkcolor" val="tx"/>
                    </a:ext>
                  </a:extLst>
                </a:hlinkClick>
              </a:rPr>
              <a:t>DGM: A deep learning algorithm for solving partial differential equations</a:t>
            </a:r>
            <a:r>
              <a:rPr lang="en-US" sz="2400" dirty="0">
                <a:ea typeface="+mn-lt"/>
                <a:cs typeface="+mn-lt"/>
              </a:rPr>
              <a:t>’</a:t>
            </a:r>
          </a:p>
          <a:p>
            <a:pPr marL="0" indent="0">
              <a:buNone/>
            </a:pPr>
            <a:r>
              <a:rPr lang="en-US" sz="2400" dirty="0">
                <a:solidFill>
                  <a:schemeClr val="accent1"/>
                </a:solidFill>
                <a:ea typeface="+mn-lt"/>
                <a:cs typeface="+mn-lt"/>
              </a:rPr>
              <a:t>Summary:</a:t>
            </a:r>
            <a:r>
              <a:rPr lang="en-GB" sz="2200" dirty="0">
                <a:ea typeface="+mn-lt"/>
                <a:cs typeface="+mn-lt"/>
              </a:rPr>
              <a:t>This paper presents “Deep </a:t>
            </a:r>
            <a:r>
              <a:rPr lang="en-GB" sz="2200" dirty="0" err="1">
                <a:ea typeface="+mn-lt"/>
                <a:cs typeface="+mn-lt"/>
              </a:rPr>
              <a:t>Galerkin</a:t>
            </a:r>
            <a:r>
              <a:rPr lang="en-GB" sz="2200" dirty="0">
                <a:ea typeface="+mn-lt"/>
                <a:cs typeface="+mn-lt"/>
              </a:rPr>
              <a:t> Method (DGM)”, another similar algorithm where </a:t>
            </a:r>
            <a:r>
              <a:rPr lang="en-US" sz="2200" dirty="0">
                <a:ea typeface="+mn-lt"/>
                <a:cs typeface="+mn-lt"/>
              </a:rPr>
              <a:t> the solution approximated by a neural network is used instead of a linear combination of basis functions.</a:t>
            </a:r>
            <a:r>
              <a:rPr lang="en-GB" sz="2200" dirty="0">
                <a:ea typeface="+mn-lt"/>
                <a:cs typeface="+mn-lt"/>
              </a:rPr>
              <a:t> </a:t>
            </a:r>
            <a:r>
              <a:rPr lang="en-US" sz="2200" dirty="0">
                <a:ea typeface="+mn-lt"/>
                <a:cs typeface="+mn-lt"/>
              </a:rPr>
              <a:t>The algorithm is tested on a class of high-dimensional free boundary PDEs, which the authors were able to accurately solve in up to 200 dimensions. A mentioned contribution of this algorithm is that it’s meshfree unlike traditional numerical methods. Stochastic gradient descent algorithm was used in the implementation.</a:t>
            </a:r>
          </a:p>
          <a:p>
            <a:pPr marL="0" indent="0">
              <a:buNone/>
            </a:pPr>
            <a:r>
              <a:rPr lang="en-GB" sz="2200" dirty="0">
                <a:ea typeface="+mn-lt"/>
                <a:cs typeface="+mn-lt"/>
              </a:rPr>
              <a:t>Another important feature of this approach is that they introduced modified algorithm incorporating Monte Carlo method to do fast calculations of second derivatives which makes it computationally efficient. </a:t>
            </a:r>
            <a:endParaRPr lang="en-GB" sz="2000" dirty="0">
              <a:ea typeface="+mn-lt"/>
              <a:cs typeface="+mn-lt"/>
            </a:endParaRPr>
          </a:p>
          <a:p>
            <a:endParaRPr lang="en-GB" sz="2000" dirty="0">
              <a:ea typeface="+mn-lt"/>
              <a:cs typeface="+mn-lt"/>
            </a:endParaRPr>
          </a:p>
          <a:p>
            <a:pPr marL="0" indent="0">
              <a:buNone/>
            </a:pPr>
            <a:endParaRPr lang="en-GB" sz="2000" dirty="0">
              <a:ea typeface="+mn-lt"/>
              <a:cs typeface="+mn-lt"/>
            </a:endParaRPr>
          </a:p>
          <a:p>
            <a:pPr marL="0" indent="0">
              <a:buNone/>
            </a:pPr>
            <a:endParaRPr lang="en-GB" sz="2000" dirty="0">
              <a:ea typeface="+mn-lt"/>
              <a:cs typeface="+mn-lt"/>
            </a:endParaRPr>
          </a:p>
        </p:txBody>
      </p:sp>
      <p:graphicFrame>
        <p:nvGraphicFramePr>
          <p:cNvPr id="7" name="Table 7">
            <a:extLst>
              <a:ext uri="{FF2B5EF4-FFF2-40B4-BE49-F238E27FC236}">
                <a16:creationId xmlns:a16="http://schemas.microsoft.com/office/drawing/2014/main" id="{EBE5BFD8-26E1-4279-BBEF-DE26732B5995}"/>
              </a:ext>
            </a:extLst>
          </p:cNvPr>
          <p:cNvGraphicFramePr>
            <a:graphicFrameLocks noGrp="1"/>
          </p:cNvGraphicFramePr>
          <p:nvPr>
            <p:extLst>
              <p:ext uri="{D42A27DB-BD31-4B8C-83A1-F6EECF244321}">
                <p14:modId xmlns:p14="http://schemas.microsoft.com/office/powerpoint/2010/main" val="3275213265"/>
              </p:ext>
            </p:extLst>
          </p:nvPr>
        </p:nvGraphicFramePr>
        <p:xfrm>
          <a:off x="3328140" y="4081666"/>
          <a:ext cx="3294604" cy="2103120"/>
        </p:xfrm>
        <a:graphic>
          <a:graphicData uri="http://schemas.openxmlformats.org/drawingml/2006/table">
            <a:tbl>
              <a:tblPr firstRow="1" bandRow="1">
                <a:tableStyleId>{5940675A-B579-460E-94D1-54222C63F5DA}</a:tableStyleId>
              </a:tblPr>
              <a:tblGrid>
                <a:gridCol w="1647302">
                  <a:extLst>
                    <a:ext uri="{9D8B030D-6E8A-4147-A177-3AD203B41FA5}">
                      <a16:colId xmlns:a16="http://schemas.microsoft.com/office/drawing/2014/main" val="3113786480"/>
                    </a:ext>
                  </a:extLst>
                </a:gridCol>
                <a:gridCol w="1647302">
                  <a:extLst>
                    <a:ext uri="{9D8B030D-6E8A-4147-A177-3AD203B41FA5}">
                      <a16:colId xmlns:a16="http://schemas.microsoft.com/office/drawing/2014/main" val="790160547"/>
                    </a:ext>
                  </a:extLst>
                </a:gridCol>
              </a:tblGrid>
              <a:tr h="549466">
                <a:tc>
                  <a:txBody>
                    <a:bodyPr/>
                    <a:lstStyle/>
                    <a:p>
                      <a:r>
                        <a:rPr lang="en-US" dirty="0"/>
                        <a:t>Number of dimensions</a:t>
                      </a:r>
                    </a:p>
                  </a:txBody>
                  <a:tcPr/>
                </a:tc>
                <a:tc>
                  <a:txBody>
                    <a:bodyPr/>
                    <a:lstStyle/>
                    <a:p>
                      <a:r>
                        <a:rPr lang="en-US" dirty="0"/>
                        <a:t>Error</a:t>
                      </a:r>
                    </a:p>
                  </a:txBody>
                  <a:tcPr/>
                </a:tc>
                <a:extLst>
                  <a:ext uri="{0D108BD9-81ED-4DB2-BD59-A6C34878D82A}">
                    <a16:rowId xmlns:a16="http://schemas.microsoft.com/office/drawing/2014/main" val="4233273576"/>
                  </a:ext>
                </a:extLst>
              </a:tr>
              <a:tr h="244296">
                <a:tc>
                  <a:txBody>
                    <a:bodyPr/>
                    <a:lstStyle/>
                    <a:p>
                      <a:r>
                        <a:rPr lang="en-US" dirty="0"/>
                        <a:t>3</a:t>
                      </a:r>
                    </a:p>
                  </a:txBody>
                  <a:tcPr/>
                </a:tc>
                <a:tc>
                  <a:txBody>
                    <a:bodyPr/>
                    <a:lstStyle/>
                    <a:p>
                      <a:r>
                        <a:rPr lang="en-US" dirty="0"/>
                        <a:t>0.05%</a:t>
                      </a:r>
                    </a:p>
                  </a:txBody>
                  <a:tcPr/>
                </a:tc>
                <a:extLst>
                  <a:ext uri="{0D108BD9-81ED-4DB2-BD59-A6C34878D82A}">
                    <a16:rowId xmlns:a16="http://schemas.microsoft.com/office/drawing/2014/main" val="2992470291"/>
                  </a:ext>
                </a:extLst>
              </a:tr>
              <a:tr h="244296">
                <a:tc>
                  <a:txBody>
                    <a:bodyPr/>
                    <a:lstStyle/>
                    <a:p>
                      <a:r>
                        <a:rPr lang="en-US" dirty="0"/>
                        <a:t>20</a:t>
                      </a:r>
                    </a:p>
                  </a:txBody>
                  <a:tcPr/>
                </a:tc>
                <a:tc>
                  <a:txBody>
                    <a:bodyPr/>
                    <a:lstStyle/>
                    <a:p>
                      <a:r>
                        <a:rPr lang="en-US" dirty="0"/>
                        <a:t>0.03%</a:t>
                      </a:r>
                    </a:p>
                  </a:txBody>
                  <a:tcPr/>
                </a:tc>
                <a:extLst>
                  <a:ext uri="{0D108BD9-81ED-4DB2-BD59-A6C34878D82A}">
                    <a16:rowId xmlns:a16="http://schemas.microsoft.com/office/drawing/2014/main" val="686609720"/>
                  </a:ext>
                </a:extLst>
              </a:tr>
              <a:tr h="244296">
                <a:tc>
                  <a:txBody>
                    <a:bodyPr/>
                    <a:lstStyle/>
                    <a:p>
                      <a:r>
                        <a:rPr lang="en-US" dirty="0"/>
                        <a:t>100</a:t>
                      </a:r>
                    </a:p>
                  </a:txBody>
                  <a:tcPr/>
                </a:tc>
                <a:tc>
                  <a:txBody>
                    <a:bodyPr/>
                    <a:lstStyle/>
                    <a:p>
                      <a:r>
                        <a:rPr lang="en-US" dirty="0"/>
                        <a:t>0.11%</a:t>
                      </a:r>
                    </a:p>
                  </a:txBody>
                  <a:tcPr/>
                </a:tc>
                <a:extLst>
                  <a:ext uri="{0D108BD9-81ED-4DB2-BD59-A6C34878D82A}">
                    <a16:rowId xmlns:a16="http://schemas.microsoft.com/office/drawing/2014/main" val="786644853"/>
                  </a:ext>
                </a:extLst>
              </a:tr>
              <a:tr h="244296">
                <a:tc>
                  <a:txBody>
                    <a:bodyPr/>
                    <a:lstStyle/>
                    <a:p>
                      <a:r>
                        <a:rPr lang="en-US" dirty="0"/>
                        <a:t>200</a:t>
                      </a:r>
                    </a:p>
                  </a:txBody>
                  <a:tcPr/>
                </a:tc>
                <a:tc>
                  <a:txBody>
                    <a:bodyPr/>
                    <a:lstStyle/>
                    <a:p>
                      <a:r>
                        <a:rPr lang="en-US" dirty="0"/>
                        <a:t>0.22%</a:t>
                      </a:r>
                    </a:p>
                  </a:txBody>
                  <a:tcPr/>
                </a:tc>
                <a:extLst>
                  <a:ext uri="{0D108BD9-81ED-4DB2-BD59-A6C34878D82A}">
                    <a16:rowId xmlns:a16="http://schemas.microsoft.com/office/drawing/2014/main" val="1066512995"/>
                  </a:ext>
                </a:extLst>
              </a:tr>
            </a:tbl>
          </a:graphicData>
        </a:graphic>
      </p:graphicFrame>
      <p:sp>
        <p:nvSpPr>
          <p:cNvPr id="10" name="TextBox 9">
            <a:extLst>
              <a:ext uri="{FF2B5EF4-FFF2-40B4-BE49-F238E27FC236}">
                <a16:creationId xmlns:a16="http://schemas.microsoft.com/office/drawing/2014/main" id="{76388A6B-0A7A-4C56-8F43-956C57CDD079}"/>
              </a:ext>
            </a:extLst>
          </p:cNvPr>
          <p:cNvSpPr txBox="1"/>
          <p:nvPr/>
        </p:nvSpPr>
        <p:spPr>
          <a:xfrm>
            <a:off x="1660125" y="6211669"/>
            <a:ext cx="7749998" cy="646331"/>
          </a:xfrm>
          <a:prstGeom prst="rect">
            <a:avLst/>
          </a:prstGeom>
          <a:noFill/>
        </p:spPr>
        <p:txBody>
          <a:bodyPr wrap="square" rtlCol="0">
            <a:spAutoFit/>
          </a:bodyPr>
          <a:lstStyle/>
          <a:p>
            <a:r>
              <a:rPr lang="en-GB" dirty="0">
                <a:ea typeface="+mn-lt"/>
                <a:cs typeface="+mn-lt"/>
              </a:rPr>
              <a:t>Table: Error rate of the </a:t>
            </a:r>
            <a:r>
              <a:rPr lang="en-US" dirty="0">
                <a:ea typeface="+mn-lt"/>
                <a:cs typeface="+mn-lt"/>
              </a:rPr>
              <a:t> algorithm solution compared with a semi-analytic solution for the Black-Scholes model.</a:t>
            </a:r>
            <a:endParaRPr lang="en-GB" dirty="0">
              <a:ea typeface="+mn-lt"/>
              <a:cs typeface="+mn-lt"/>
            </a:endParaRPr>
          </a:p>
        </p:txBody>
      </p:sp>
    </p:spTree>
    <p:extLst>
      <p:ext uri="{BB962C8B-B14F-4D97-AF65-F5344CB8AC3E}">
        <p14:creationId xmlns:p14="http://schemas.microsoft.com/office/powerpoint/2010/main" val="2748883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7A8D-4341-4C33-859D-DBDE10528176}"/>
              </a:ext>
            </a:extLst>
          </p:cNvPr>
          <p:cNvSpPr>
            <a:spLocks noGrp="1"/>
          </p:cNvSpPr>
          <p:nvPr>
            <p:ph type="title"/>
          </p:nvPr>
        </p:nvSpPr>
        <p:spPr>
          <a:xfrm>
            <a:off x="0" y="173115"/>
            <a:ext cx="12192000" cy="571465"/>
          </a:xfrm>
          <a:solidFill>
            <a:schemeClr val="accent1">
              <a:lumMod val="40000"/>
              <a:lumOff val="60000"/>
            </a:schemeClr>
          </a:solidFill>
        </p:spPr>
        <p:txBody>
          <a:bodyPr>
            <a:normAutofit/>
          </a:bodyPr>
          <a:lstStyle/>
          <a:p>
            <a:pPr marL="571500" indent="-571500">
              <a:buFont typeface="Wingdings" panose="05000000000000000000" pitchFamily="2" charset="2"/>
              <a:buChar char="Ø"/>
            </a:pPr>
            <a:r>
              <a:rPr lang="en-GB" sz="3400" b="1" dirty="0">
                <a:cs typeface="Calibri Light"/>
              </a:rPr>
              <a:t>Review: Paper 4</a:t>
            </a:r>
            <a:endParaRPr lang="en-US" sz="3400" dirty="0"/>
          </a:p>
        </p:txBody>
      </p:sp>
      <p:sp>
        <p:nvSpPr>
          <p:cNvPr id="3" name="Content Placeholder 2">
            <a:extLst>
              <a:ext uri="{FF2B5EF4-FFF2-40B4-BE49-F238E27FC236}">
                <a16:creationId xmlns:a16="http://schemas.microsoft.com/office/drawing/2014/main" id="{9E46EDF9-981D-46A1-8B67-0A4D73B7E09E}"/>
              </a:ext>
            </a:extLst>
          </p:cNvPr>
          <p:cNvSpPr>
            <a:spLocks noGrp="1"/>
          </p:cNvSpPr>
          <p:nvPr>
            <p:ph idx="1"/>
          </p:nvPr>
        </p:nvSpPr>
        <p:spPr>
          <a:xfrm>
            <a:off x="579128" y="874440"/>
            <a:ext cx="10515600" cy="3342997"/>
          </a:xfrm>
        </p:spPr>
        <p:txBody>
          <a:bodyPr vert="horz" lIns="91440" tIns="45720" rIns="91440" bIns="45720" rtlCol="0" anchor="t">
            <a:normAutofit/>
          </a:bodyPr>
          <a:lstStyle/>
          <a:p>
            <a:r>
              <a:rPr lang="en-GB" sz="2400" dirty="0">
                <a:solidFill>
                  <a:schemeClr val="accent1"/>
                </a:solidFill>
                <a:ea typeface="+mn-lt"/>
                <a:cs typeface="+mn-lt"/>
              </a:rPr>
              <a:t>Title: </a:t>
            </a:r>
            <a:r>
              <a:rPr lang="en-GB" sz="2400" dirty="0">
                <a:ea typeface="+mn-lt"/>
                <a:cs typeface="+mn-lt"/>
              </a:rPr>
              <a:t>‘</a:t>
            </a:r>
            <a:r>
              <a:rPr lang="en-US" sz="2400" dirty="0">
                <a:solidFill>
                  <a:schemeClr val="accent1"/>
                </a:solidFill>
                <a:hlinkClick r:id="rId2">
                  <a:extLst>
                    <a:ext uri="{A12FA001-AC4F-418D-AE19-62706E023703}">
                      <ahyp:hlinkClr xmlns:ahyp="http://schemas.microsoft.com/office/drawing/2018/hyperlinkcolor" val="tx"/>
                    </a:ext>
                  </a:extLst>
                </a:hlinkClick>
              </a:rPr>
              <a:t>A discussion on solving partial differential equations using neural networks</a:t>
            </a:r>
            <a:r>
              <a:rPr lang="en-US" sz="2400" dirty="0">
                <a:ea typeface="+mn-lt"/>
                <a:cs typeface="+mn-lt"/>
              </a:rPr>
              <a:t>’</a:t>
            </a:r>
          </a:p>
          <a:p>
            <a:pPr marL="0" indent="0">
              <a:buNone/>
            </a:pPr>
            <a:r>
              <a:rPr lang="en-US" sz="2400" dirty="0">
                <a:solidFill>
                  <a:schemeClr val="accent1"/>
                </a:solidFill>
                <a:ea typeface="+mn-lt"/>
                <a:cs typeface="+mn-lt"/>
              </a:rPr>
              <a:t>Summary: </a:t>
            </a:r>
            <a:r>
              <a:rPr lang="en-US" sz="2400" dirty="0">
                <a:ea typeface="+mn-lt"/>
                <a:cs typeface="+mn-lt"/>
              </a:rPr>
              <a:t>This paper explores some very specific research questions like small neural networks’ ability of learning complex solutions of PDE, influences of random weight initialization etc. It follows the same algorithm explained before and present a detail quantitative analysis of implementation for Poisson equation and steady </a:t>
            </a:r>
            <a:r>
              <a:rPr lang="en-US" sz="2400" dirty="0" err="1">
                <a:ea typeface="+mn-lt"/>
                <a:cs typeface="+mn-lt"/>
              </a:rPr>
              <a:t>Navier</a:t>
            </a:r>
            <a:r>
              <a:rPr lang="en-US" sz="2400" dirty="0">
                <a:ea typeface="+mn-lt"/>
                <a:cs typeface="+mn-lt"/>
              </a:rPr>
              <a:t>-stokes equation.</a:t>
            </a:r>
            <a:endParaRPr lang="en-US" sz="2000" dirty="0">
              <a:ea typeface="+mn-lt"/>
              <a:cs typeface="+mn-lt"/>
            </a:endParaRPr>
          </a:p>
          <a:p>
            <a:pPr marL="0" indent="0">
              <a:buNone/>
            </a:pPr>
            <a:r>
              <a:rPr lang="en-GB" sz="2400" dirty="0">
                <a:ea typeface="+mn-lt"/>
                <a:cs typeface="+mn-lt"/>
              </a:rPr>
              <a:t>Important comparative insight on </a:t>
            </a:r>
            <a:r>
              <a:rPr lang="en-US" sz="2400" dirty="0">
                <a:ea typeface="+mn-lt"/>
                <a:cs typeface="+mn-lt"/>
              </a:rPr>
              <a:t>beneﬁts and drawbacks of solving partial differential equations with neural networks were also presented in this paper. A highlight of the insight is given below:</a:t>
            </a:r>
          </a:p>
          <a:p>
            <a:pPr marL="0" indent="0">
              <a:buNone/>
            </a:pPr>
            <a:endParaRPr lang="en-GB" sz="2200" dirty="0">
              <a:ea typeface="+mn-lt"/>
              <a:cs typeface="+mn-lt"/>
            </a:endParaRPr>
          </a:p>
          <a:p>
            <a:endParaRPr lang="en-GB" sz="2000" dirty="0">
              <a:ea typeface="+mn-lt"/>
              <a:cs typeface="+mn-lt"/>
            </a:endParaRPr>
          </a:p>
          <a:p>
            <a:pPr marL="0" indent="0">
              <a:buNone/>
            </a:pPr>
            <a:endParaRPr lang="en-GB" sz="2000" dirty="0">
              <a:ea typeface="+mn-lt"/>
              <a:cs typeface="+mn-lt"/>
            </a:endParaRPr>
          </a:p>
          <a:p>
            <a:pPr marL="0" indent="0">
              <a:buNone/>
            </a:pPr>
            <a:endParaRPr lang="en-GB" sz="2000" dirty="0">
              <a:ea typeface="+mn-lt"/>
              <a:cs typeface="+mn-lt"/>
            </a:endParaRPr>
          </a:p>
          <a:p>
            <a:pPr marL="0" indent="0">
              <a:buNone/>
            </a:pPr>
            <a:endParaRPr lang="en-GB" sz="2000" dirty="0">
              <a:ea typeface="+mn-lt"/>
              <a:cs typeface="+mn-lt"/>
            </a:endParaRPr>
          </a:p>
        </p:txBody>
      </p:sp>
      <p:sp>
        <p:nvSpPr>
          <p:cNvPr id="7" name="TextBox 6">
            <a:extLst>
              <a:ext uri="{FF2B5EF4-FFF2-40B4-BE49-F238E27FC236}">
                <a16:creationId xmlns:a16="http://schemas.microsoft.com/office/drawing/2014/main" id="{1DDAF158-D1DF-47D6-B5C1-5F9046884575}"/>
              </a:ext>
            </a:extLst>
          </p:cNvPr>
          <p:cNvSpPr txBox="1"/>
          <p:nvPr/>
        </p:nvSpPr>
        <p:spPr>
          <a:xfrm>
            <a:off x="1054990" y="4364777"/>
            <a:ext cx="4412201" cy="1785104"/>
          </a:xfrm>
          <a:prstGeom prst="rect">
            <a:avLst/>
          </a:prstGeom>
          <a:noFill/>
        </p:spPr>
        <p:txBody>
          <a:bodyPr wrap="square" rtlCol="0">
            <a:spAutoFit/>
          </a:bodyPr>
          <a:lstStyle/>
          <a:p>
            <a:r>
              <a:rPr lang="en-US" sz="2200" dirty="0">
                <a:solidFill>
                  <a:schemeClr val="accent1"/>
                </a:solidFill>
              </a:rPr>
              <a:t>Benefits:</a:t>
            </a:r>
          </a:p>
          <a:p>
            <a:pPr marL="285750" indent="-285750">
              <a:buFont typeface="Arial" panose="020B0604020202020204" pitchFamily="34" charset="0"/>
              <a:buChar char="•"/>
            </a:pPr>
            <a:r>
              <a:rPr lang="en-US" sz="2200" dirty="0"/>
              <a:t>Expressive power</a:t>
            </a:r>
          </a:p>
          <a:p>
            <a:pPr marL="285750" indent="-285750">
              <a:buFont typeface="Arial" panose="020B0604020202020204" pitchFamily="34" charset="0"/>
              <a:buChar char="•"/>
            </a:pPr>
            <a:r>
              <a:rPr lang="en-US" sz="2200" dirty="0"/>
              <a:t>Ease of implementation</a:t>
            </a:r>
          </a:p>
          <a:p>
            <a:pPr marL="285750" indent="-285750">
              <a:buFont typeface="Arial" panose="020B0604020202020204" pitchFamily="34" charset="0"/>
              <a:buChar char="•"/>
            </a:pPr>
            <a:r>
              <a:rPr lang="en-US" sz="2200" dirty="0"/>
              <a:t>Freedom of approximation space etc.</a:t>
            </a:r>
          </a:p>
        </p:txBody>
      </p:sp>
      <p:sp>
        <p:nvSpPr>
          <p:cNvPr id="8" name="TextBox 7">
            <a:extLst>
              <a:ext uri="{FF2B5EF4-FFF2-40B4-BE49-F238E27FC236}">
                <a16:creationId xmlns:a16="http://schemas.microsoft.com/office/drawing/2014/main" id="{BD7D1336-0DB9-4B48-A37D-ECA37221A50D}"/>
              </a:ext>
            </a:extLst>
          </p:cNvPr>
          <p:cNvSpPr txBox="1"/>
          <p:nvPr/>
        </p:nvSpPr>
        <p:spPr>
          <a:xfrm>
            <a:off x="6500932" y="4486843"/>
            <a:ext cx="3799642" cy="1446550"/>
          </a:xfrm>
          <a:prstGeom prst="rect">
            <a:avLst/>
          </a:prstGeom>
          <a:noFill/>
        </p:spPr>
        <p:txBody>
          <a:bodyPr wrap="square" rtlCol="0">
            <a:spAutoFit/>
          </a:bodyPr>
          <a:lstStyle/>
          <a:p>
            <a:r>
              <a:rPr lang="en-US" sz="2200" dirty="0">
                <a:solidFill>
                  <a:schemeClr val="accent1"/>
                </a:solidFill>
              </a:rPr>
              <a:t>Drawbacks:</a:t>
            </a:r>
          </a:p>
          <a:p>
            <a:pPr marL="285750" indent="-285750">
              <a:buFont typeface="Arial" panose="020B0604020202020204" pitchFamily="34" charset="0"/>
              <a:buChar char="•"/>
            </a:pPr>
            <a:r>
              <a:rPr lang="en-US" sz="2200" dirty="0"/>
              <a:t>Convergence</a:t>
            </a:r>
          </a:p>
          <a:p>
            <a:pPr marL="285750" indent="-285750">
              <a:buFont typeface="Arial" panose="020B0604020202020204" pitchFamily="34" charset="0"/>
              <a:buChar char="•"/>
            </a:pPr>
            <a:r>
              <a:rPr lang="en-US" sz="2200" dirty="0"/>
              <a:t>Scalability</a:t>
            </a:r>
          </a:p>
          <a:p>
            <a:pPr marL="285750" indent="-285750">
              <a:buFont typeface="Arial" panose="020B0604020202020204" pitchFamily="34" charset="0"/>
              <a:buChar char="•"/>
            </a:pPr>
            <a:r>
              <a:rPr lang="en-US" sz="2200" dirty="0"/>
              <a:t>Randomness etc.</a:t>
            </a:r>
          </a:p>
        </p:txBody>
      </p:sp>
    </p:spTree>
    <p:extLst>
      <p:ext uri="{BB962C8B-B14F-4D97-AF65-F5344CB8AC3E}">
        <p14:creationId xmlns:p14="http://schemas.microsoft.com/office/powerpoint/2010/main" val="2778190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7A8D-4341-4C33-859D-DBDE10528176}"/>
              </a:ext>
            </a:extLst>
          </p:cNvPr>
          <p:cNvSpPr>
            <a:spLocks noGrp="1"/>
          </p:cNvSpPr>
          <p:nvPr>
            <p:ph type="title"/>
          </p:nvPr>
        </p:nvSpPr>
        <p:spPr>
          <a:xfrm>
            <a:off x="0" y="0"/>
            <a:ext cx="12192000" cy="679452"/>
          </a:xfrm>
          <a:solidFill>
            <a:schemeClr val="accent1">
              <a:lumMod val="40000"/>
              <a:lumOff val="60000"/>
            </a:schemeClr>
          </a:solidFill>
        </p:spPr>
        <p:txBody>
          <a:bodyPr>
            <a:normAutofit/>
          </a:bodyPr>
          <a:lstStyle/>
          <a:p>
            <a:pPr marL="571500" indent="-571500">
              <a:buFont typeface="Wingdings" panose="05000000000000000000" pitchFamily="2" charset="2"/>
              <a:buChar char="Ø"/>
            </a:pPr>
            <a:r>
              <a:rPr lang="en-GB" sz="3400" b="1" dirty="0">
                <a:cs typeface="Calibri Light"/>
              </a:rPr>
              <a:t>Review: Paper 5</a:t>
            </a:r>
            <a:endParaRPr lang="en-US" sz="3400" b="1" dirty="0"/>
          </a:p>
        </p:txBody>
      </p:sp>
      <p:sp>
        <p:nvSpPr>
          <p:cNvPr id="3" name="Content Placeholder 2">
            <a:extLst>
              <a:ext uri="{FF2B5EF4-FFF2-40B4-BE49-F238E27FC236}">
                <a16:creationId xmlns:a16="http://schemas.microsoft.com/office/drawing/2014/main" id="{9E46EDF9-981D-46A1-8B67-0A4D73B7E09E}"/>
              </a:ext>
            </a:extLst>
          </p:cNvPr>
          <p:cNvSpPr>
            <a:spLocks noGrp="1"/>
          </p:cNvSpPr>
          <p:nvPr>
            <p:ph idx="1"/>
          </p:nvPr>
        </p:nvSpPr>
        <p:spPr>
          <a:xfrm>
            <a:off x="991287" y="810080"/>
            <a:ext cx="10515600" cy="5923197"/>
          </a:xfrm>
        </p:spPr>
        <p:txBody>
          <a:bodyPr vert="horz" lIns="91440" tIns="45720" rIns="91440" bIns="45720" rtlCol="0" anchor="t">
            <a:normAutofit/>
          </a:bodyPr>
          <a:lstStyle/>
          <a:p>
            <a:r>
              <a:rPr lang="en-GB" sz="2400" dirty="0">
                <a:solidFill>
                  <a:schemeClr val="accent1"/>
                </a:solidFill>
                <a:ea typeface="+mn-lt"/>
                <a:cs typeface="+mn-lt"/>
              </a:rPr>
              <a:t>Title: ‘</a:t>
            </a:r>
            <a:r>
              <a:rPr lang="en-US" sz="2400" dirty="0">
                <a:solidFill>
                  <a:schemeClr val="accent1"/>
                </a:solidFill>
                <a:hlinkClick r:id="rId2">
                  <a:extLst>
                    <a:ext uri="{A12FA001-AC4F-418D-AE19-62706E023703}">
                      <ahyp:hlinkClr xmlns:ahyp="http://schemas.microsoft.com/office/drawing/2018/hyperlinkcolor" val="tx"/>
                    </a:ext>
                  </a:extLst>
                </a:hlinkClick>
              </a:rPr>
              <a:t>DeepXDE: A deep learning library for solving differential equations</a:t>
            </a:r>
            <a:r>
              <a:rPr lang="en-US" sz="2400" dirty="0">
                <a:solidFill>
                  <a:schemeClr val="accent1"/>
                </a:solidFill>
                <a:ea typeface="+mn-lt"/>
                <a:cs typeface="+mn-lt"/>
              </a:rPr>
              <a:t>’</a:t>
            </a:r>
          </a:p>
          <a:p>
            <a:pPr marL="0" indent="0">
              <a:buNone/>
            </a:pPr>
            <a:r>
              <a:rPr lang="en-US" sz="2400" dirty="0">
                <a:solidFill>
                  <a:schemeClr val="accent1"/>
                </a:solidFill>
                <a:ea typeface="+mn-lt"/>
                <a:cs typeface="+mn-lt"/>
              </a:rPr>
              <a:t>Summary: </a:t>
            </a:r>
          </a:p>
          <a:p>
            <a:pPr marL="0" indent="0">
              <a:buNone/>
            </a:pPr>
            <a:r>
              <a:rPr lang="en-US" sz="2200" dirty="0">
                <a:ea typeface="+mn-lt"/>
                <a:cs typeface="+mn-lt"/>
              </a:rPr>
              <a:t>This paper presents a well-explained overview of ‘Physics Informed Neural Network’ or PINNs along with proposing a new residual-based adaptive reﬁnement (RAR) method(incorporating Monte Carlo) to improve the training eﬃciency of PINNs. Most important contribution of this paper is that it presents a python library, ‘DeepXDE’, a tool for solving both forward and inverse problems in PDE.</a:t>
            </a:r>
          </a:p>
          <a:p>
            <a:pPr marL="0" indent="0">
              <a:buNone/>
            </a:pPr>
            <a:r>
              <a:rPr lang="en-US" sz="2200" dirty="0">
                <a:ea typeface="+mn-lt"/>
                <a:cs typeface="+mn-lt"/>
              </a:rPr>
              <a:t>The paper first present the basic algorithm of PINN as well as an error analysis for the approximation theory. It mentions three possible strategies for choosing residual points for training sets. Authors also presented a comparison between PINN and tradition FEM. Finally, it includes demonstration examples for DeepXDE in 5 wide-spread problem cases:</a:t>
            </a:r>
          </a:p>
          <a:p>
            <a:pPr lvl="1"/>
            <a:r>
              <a:rPr lang="en-US" sz="2000" dirty="0">
                <a:ea typeface="+mn-lt"/>
                <a:cs typeface="+mn-lt"/>
              </a:rPr>
              <a:t>Poisson equation over an L-shaped domain</a:t>
            </a:r>
          </a:p>
          <a:p>
            <a:pPr lvl="1"/>
            <a:r>
              <a:rPr lang="en-US" sz="2000" dirty="0">
                <a:ea typeface="+mn-lt"/>
                <a:cs typeface="+mn-lt"/>
              </a:rPr>
              <a:t>RAR for Burgers equation</a:t>
            </a:r>
          </a:p>
          <a:p>
            <a:pPr lvl="1"/>
            <a:r>
              <a:rPr lang="en-US" sz="2000" dirty="0">
                <a:ea typeface="+mn-lt"/>
                <a:cs typeface="+mn-lt"/>
              </a:rPr>
              <a:t>Inverse problem for the Lorenz system</a:t>
            </a:r>
          </a:p>
          <a:p>
            <a:pPr lvl="1"/>
            <a:r>
              <a:rPr lang="en-US" sz="2000" dirty="0">
                <a:ea typeface="+mn-lt"/>
                <a:cs typeface="+mn-lt"/>
              </a:rPr>
              <a:t>Inverse problem for diﬀusion-reaction systems</a:t>
            </a:r>
          </a:p>
          <a:p>
            <a:pPr lvl="1"/>
            <a:r>
              <a:rPr lang="en-US" sz="2000" dirty="0">
                <a:ea typeface="+mn-lt"/>
                <a:cs typeface="+mn-lt"/>
              </a:rPr>
              <a:t>Volterra IDE </a:t>
            </a:r>
          </a:p>
          <a:p>
            <a:endParaRPr lang="en-GB" sz="2400" dirty="0">
              <a:ea typeface="+mn-lt"/>
              <a:cs typeface="+mn-lt"/>
            </a:endParaRPr>
          </a:p>
          <a:p>
            <a:pPr marL="0" indent="0">
              <a:buNone/>
            </a:pPr>
            <a:endParaRPr lang="en-GB" sz="2000" dirty="0">
              <a:ea typeface="+mn-lt"/>
              <a:cs typeface="+mn-lt"/>
            </a:endParaRPr>
          </a:p>
          <a:p>
            <a:pPr marL="0" indent="0">
              <a:buNone/>
            </a:pPr>
            <a:endParaRPr lang="en-GB" sz="2000" dirty="0">
              <a:ea typeface="+mn-lt"/>
              <a:cs typeface="+mn-lt"/>
            </a:endParaRPr>
          </a:p>
        </p:txBody>
      </p:sp>
    </p:spTree>
    <p:extLst>
      <p:ext uri="{BB962C8B-B14F-4D97-AF65-F5344CB8AC3E}">
        <p14:creationId xmlns:p14="http://schemas.microsoft.com/office/powerpoint/2010/main" val="236921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7A8D-4341-4C33-859D-DBDE10528176}"/>
              </a:ext>
            </a:extLst>
          </p:cNvPr>
          <p:cNvSpPr>
            <a:spLocks noGrp="1"/>
          </p:cNvSpPr>
          <p:nvPr>
            <p:ph type="title"/>
          </p:nvPr>
        </p:nvSpPr>
        <p:spPr>
          <a:xfrm>
            <a:off x="0" y="0"/>
            <a:ext cx="12192000" cy="679452"/>
          </a:xfrm>
          <a:solidFill>
            <a:schemeClr val="accent1">
              <a:lumMod val="40000"/>
              <a:lumOff val="60000"/>
            </a:schemeClr>
          </a:solidFill>
        </p:spPr>
        <p:txBody>
          <a:bodyPr>
            <a:normAutofit/>
          </a:bodyPr>
          <a:lstStyle/>
          <a:p>
            <a:pPr marL="571500" indent="-571500">
              <a:buFont typeface="Wingdings" panose="05000000000000000000" pitchFamily="2" charset="2"/>
              <a:buChar char="Ø"/>
            </a:pPr>
            <a:r>
              <a:rPr lang="en-GB" sz="3400" b="1" dirty="0">
                <a:cs typeface="Calibri Light"/>
              </a:rPr>
              <a:t>Review: Paper 5</a:t>
            </a:r>
            <a:endParaRPr lang="en-US" sz="3400" dirty="0"/>
          </a:p>
        </p:txBody>
      </p:sp>
      <p:sp>
        <p:nvSpPr>
          <p:cNvPr id="3" name="Content Placeholder 2">
            <a:extLst>
              <a:ext uri="{FF2B5EF4-FFF2-40B4-BE49-F238E27FC236}">
                <a16:creationId xmlns:a16="http://schemas.microsoft.com/office/drawing/2014/main" id="{9E46EDF9-981D-46A1-8B67-0A4D73B7E09E}"/>
              </a:ext>
            </a:extLst>
          </p:cNvPr>
          <p:cNvSpPr>
            <a:spLocks noGrp="1"/>
          </p:cNvSpPr>
          <p:nvPr>
            <p:ph idx="1"/>
          </p:nvPr>
        </p:nvSpPr>
        <p:spPr>
          <a:xfrm>
            <a:off x="838200" y="679452"/>
            <a:ext cx="10515600" cy="5923197"/>
          </a:xfrm>
        </p:spPr>
        <p:txBody>
          <a:bodyPr vert="horz" lIns="91440" tIns="45720" rIns="91440" bIns="45720" rtlCol="0" anchor="t">
            <a:normAutofit/>
          </a:bodyPr>
          <a:lstStyle/>
          <a:p>
            <a:pPr marL="0" indent="0">
              <a:buNone/>
            </a:pPr>
            <a:r>
              <a:rPr lang="en-GB" sz="2400" dirty="0">
                <a:solidFill>
                  <a:schemeClr val="accent1"/>
                </a:solidFill>
                <a:ea typeface="+mn-lt"/>
                <a:cs typeface="+mn-lt"/>
              </a:rPr>
              <a:t>Title: </a:t>
            </a:r>
            <a:r>
              <a:rPr lang="en-GB" sz="2400" dirty="0">
                <a:ea typeface="+mn-lt"/>
                <a:cs typeface="+mn-lt"/>
              </a:rPr>
              <a:t>‘</a:t>
            </a:r>
            <a:r>
              <a:rPr lang="en-US" sz="2400" dirty="0">
                <a:ea typeface="+mn-lt"/>
                <a:cs typeface="+mn-lt"/>
              </a:rPr>
              <a:t>DEEPXDE: A DEEP LEARNING LIBRARY FOR SOLVING DIFFERENTIAL EQUATIONS’</a:t>
            </a:r>
          </a:p>
          <a:p>
            <a:r>
              <a:rPr lang="en-US" sz="2000" dirty="0">
                <a:ea typeface="+mn-lt"/>
                <a:cs typeface="+mn-lt"/>
              </a:rPr>
              <a:t>Schematic of basic PINN algorithm</a:t>
            </a:r>
            <a:endParaRPr lang="en-GB" sz="2000" dirty="0">
              <a:ea typeface="+mn-lt"/>
              <a:cs typeface="+mn-lt"/>
            </a:endParaRPr>
          </a:p>
          <a:p>
            <a:pPr marL="0" indent="0">
              <a:buNone/>
            </a:pPr>
            <a:endParaRPr lang="en-GB" sz="2000" dirty="0">
              <a:ea typeface="+mn-lt"/>
              <a:cs typeface="+mn-lt"/>
            </a:endParaRPr>
          </a:p>
          <a:p>
            <a:pPr marL="0" indent="0">
              <a:buNone/>
            </a:pPr>
            <a:endParaRPr lang="en-GB" sz="2000" dirty="0">
              <a:ea typeface="+mn-lt"/>
              <a:cs typeface="+mn-lt"/>
            </a:endParaRPr>
          </a:p>
        </p:txBody>
      </p:sp>
      <p:pic>
        <p:nvPicPr>
          <p:cNvPr id="7" name="Picture 6" descr="A close up of a map&#10;&#10;Description automatically generated">
            <a:extLst>
              <a:ext uri="{FF2B5EF4-FFF2-40B4-BE49-F238E27FC236}">
                <a16:creationId xmlns:a16="http://schemas.microsoft.com/office/drawing/2014/main" id="{E3A7994E-7F37-4C54-8D4E-EE3080EE0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471" y="1736187"/>
            <a:ext cx="7701280" cy="4672957"/>
          </a:xfrm>
          <a:prstGeom prst="rect">
            <a:avLst/>
          </a:prstGeom>
        </p:spPr>
      </p:pic>
    </p:spTree>
    <p:extLst>
      <p:ext uri="{BB962C8B-B14F-4D97-AF65-F5344CB8AC3E}">
        <p14:creationId xmlns:p14="http://schemas.microsoft.com/office/powerpoint/2010/main" val="2528036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7A8D-4341-4C33-859D-DBDE10528176}"/>
              </a:ext>
            </a:extLst>
          </p:cNvPr>
          <p:cNvSpPr>
            <a:spLocks noGrp="1"/>
          </p:cNvSpPr>
          <p:nvPr>
            <p:ph type="title"/>
          </p:nvPr>
        </p:nvSpPr>
        <p:spPr>
          <a:xfrm>
            <a:off x="0" y="74645"/>
            <a:ext cx="12192000" cy="531845"/>
          </a:xfrm>
          <a:solidFill>
            <a:schemeClr val="accent1">
              <a:lumMod val="40000"/>
              <a:lumOff val="60000"/>
            </a:schemeClr>
          </a:solidFill>
        </p:spPr>
        <p:txBody>
          <a:bodyPr>
            <a:normAutofit fontScale="90000"/>
          </a:bodyPr>
          <a:lstStyle/>
          <a:p>
            <a:pPr marL="571500" indent="-571500">
              <a:buFont typeface="Wingdings" panose="05000000000000000000" pitchFamily="2" charset="2"/>
              <a:buChar char="Ø"/>
            </a:pPr>
            <a:r>
              <a:rPr lang="en-GB" sz="3400" b="1" dirty="0">
                <a:cs typeface="Calibri Light"/>
              </a:rPr>
              <a:t>Review: Paper 5</a:t>
            </a:r>
            <a:endParaRPr lang="en-US" sz="3400" dirty="0"/>
          </a:p>
        </p:txBody>
      </p:sp>
      <p:sp>
        <p:nvSpPr>
          <p:cNvPr id="3" name="Content Placeholder 2">
            <a:extLst>
              <a:ext uri="{FF2B5EF4-FFF2-40B4-BE49-F238E27FC236}">
                <a16:creationId xmlns:a16="http://schemas.microsoft.com/office/drawing/2014/main" id="{9E46EDF9-981D-46A1-8B67-0A4D73B7E09E}"/>
              </a:ext>
            </a:extLst>
          </p:cNvPr>
          <p:cNvSpPr>
            <a:spLocks noGrp="1"/>
          </p:cNvSpPr>
          <p:nvPr>
            <p:ph idx="1"/>
          </p:nvPr>
        </p:nvSpPr>
        <p:spPr>
          <a:xfrm>
            <a:off x="572416" y="754097"/>
            <a:ext cx="10515600" cy="5923197"/>
          </a:xfrm>
        </p:spPr>
        <p:txBody>
          <a:bodyPr vert="horz" lIns="91440" tIns="45720" rIns="91440" bIns="45720" rtlCol="0" anchor="t">
            <a:normAutofit/>
          </a:bodyPr>
          <a:lstStyle/>
          <a:p>
            <a:pPr marL="0" indent="0">
              <a:buNone/>
            </a:pPr>
            <a:r>
              <a:rPr lang="en-GB" sz="2400" dirty="0">
                <a:solidFill>
                  <a:schemeClr val="accent1"/>
                </a:solidFill>
                <a:ea typeface="+mn-lt"/>
                <a:cs typeface="+mn-lt"/>
              </a:rPr>
              <a:t>Title: </a:t>
            </a:r>
            <a:r>
              <a:rPr lang="en-GB" sz="2400" dirty="0">
                <a:ea typeface="+mn-lt"/>
                <a:cs typeface="+mn-lt"/>
              </a:rPr>
              <a:t>‘</a:t>
            </a:r>
            <a:r>
              <a:rPr lang="en-US" sz="2400" dirty="0">
                <a:ea typeface="+mn-lt"/>
                <a:cs typeface="+mn-lt"/>
              </a:rPr>
              <a:t>DEEPXDE: A DEEP LEARNING LIBRARY FOR SOLVING DIFFERENTIAL EQUATIONS’</a:t>
            </a:r>
          </a:p>
          <a:p>
            <a:pPr marL="0" indent="0">
              <a:buNone/>
            </a:pPr>
            <a:r>
              <a:rPr lang="en-US" sz="2200" dirty="0">
                <a:ea typeface="+mn-lt"/>
                <a:cs typeface="+mn-lt"/>
              </a:rPr>
              <a:t>Now DeepXDE library offers wide range of customizability in geometry, neural </a:t>
            </a:r>
            <a:r>
              <a:rPr lang="en-US" sz="2200" dirty="0" err="1">
                <a:ea typeface="+mn-lt"/>
                <a:cs typeface="+mn-lt"/>
              </a:rPr>
              <a:t>netwrok</a:t>
            </a:r>
            <a:r>
              <a:rPr lang="en-US" sz="2200" dirty="0">
                <a:ea typeface="+mn-lt"/>
                <a:cs typeface="+mn-lt"/>
              </a:rPr>
              <a:t>, boundary/initial conditions etc. Since it’s opensource, users has the ability to further modify it for research purpose.</a:t>
            </a:r>
            <a:endParaRPr lang="en-GB" sz="2200" dirty="0">
              <a:ea typeface="+mn-lt"/>
              <a:cs typeface="+mn-lt"/>
            </a:endParaRPr>
          </a:p>
        </p:txBody>
      </p:sp>
      <p:pic>
        <p:nvPicPr>
          <p:cNvPr id="6" name="Picture 5" descr="A screenshot of a cell phone&#10;&#10;Description automatically generated">
            <a:extLst>
              <a:ext uri="{FF2B5EF4-FFF2-40B4-BE49-F238E27FC236}">
                <a16:creationId xmlns:a16="http://schemas.microsoft.com/office/drawing/2014/main" id="{42B5DC4A-A51B-45B7-9CBE-87F23090D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209" y="2487426"/>
            <a:ext cx="8461405" cy="3975264"/>
          </a:xfrm>
          <a:prstGeom prst="rect">
            <a:avLst/>
          </a:prstGeom>
        </p:spPr>
      </p:pic>
    </p:spTree>
    <p:extLst>
      <p:ext uri="{BB962C8B-B14F-4D97-AF65-F5344CB8AC3E}">
        <p14:creationId xmlns:p14="http://schemas.microsoft.com/office/powerpoint/2010/main" val="2724280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7A8D-4341-4C33-859D-DBDE10528176}"/>
              </a:ext>
            </a:extLst>
          </p:cNvPr>
          <p:cNvSpPr>
            <a:spLocks noGrp="1"/>
          </p:cNvSpPr>
          <p:nvPr>
            <p:ph type="title"/>
          </p:nvPr>
        </p:nvSpPr>
        <p:spPr>
          <a:xfrm>
            <a:off x="0" y="173116"/>
            <a:ext cx="12192000" cy="517350"/>
          </a:xfrm>
          <a:solidFill>
            <a:schemeClr val="accent1">
              <a:lumMod val="40000"/>
              <a:lumOff val="60000"/>
            </a:schemeClr>
          </a:solidFill>
        </p:spPr>
        <p:txBody>
          <a:bodyPr>
            <a:normAutofit fontScale="90000"/>
          </a:bodyPr>
          <a:lstStyle/>
          <a:p>
            <a:pPr marL="571500" indent="-571500">
              <a:buFont typeface="Wingdings" panose="05000000000000000000" pitchFamily="2" charset="2"/>
              <a:buChar char="Ø"/>
            </a:pPr>
            <a:r>
              <a:rPr lang="en-GB" sz="3400" b="1" dirty="0">
                <a:cs typeface="Calibri Light"/>
              </a:rPr>
              <a:t>More papers</a:t>
            </a:r>
            <a:endParaRPr lang="en-US" sz="3400" dirty="0"/>
          </a:p>
        </p:txBody>
      </p:sp>
      <p:sp>
        <p:nvSpPr>
          <p:cNvPr id="3" name="Content Placeholder 2">
            <a:extLst>
              <a:ext uri="{FF2B5EF4-FFF2-40B4-BE49-F238E27FC236}">
                <a16:creationId xmlns:a16="http://schemas.microsoft.com/office/drawing/2014/main" id="{9E46EDF9-981D-46A1-8B67-0A4D73B7E09E}"/>
              </a:ext>
            </a:extLst>
          </p:cNvPr>
          <p:cNvSpPr>
            <a:spLocks noGrp="1"/>
          </p:cNvSpPr>
          <p:nvPr>
            <p:ph idx="1"/>
          </p:nvPr>
        </p:nvSpPr>
        <p:spPr>
          <a:xfrm>
            <a:off x="112597" y="761688"/>
            <a:ext cx="10515600" cy="5923197"/>
          </a:xfrm>
        </p:spPr>
        <p:txBody>
          <a:bodyPr vert="horz" lIns="91440" tIns="45720" rIns="91440" bIns="45720" rtlCol="0" anchor="t">
            <a:normAutofit lnSpcReduction="10000"/>
          </a:bodyPr>
          <a:lstStyle/>
          <a:p>
            <a:pPr marL="0" indent="0">
              <a:buNone/>
            </a:pPr>
            <a:r>
              <a:rPr lang="en-GB" sz="2000" dirty="0">
                <a:ea typeface="+mn-lt"/>
                <a:cs typeface="+mn-lt"/>
              </a:rPr>
              <a:t>More papers related to these topic:</a:t>
            </a:r>
          </a:p>
          <a:p>
            <a:pPr marL="457200" indent="-457200">
              <a:buFont typeface="+mj-lt"/>
              <a:buAutoNum type="arabicPeriod"/>
            </a:pPr>
            <a:r>
              <a:rPr lang="en-US" sz="2000" dirty="0">
                <a:solidFill>
                  <a:schemeClr val="accent1"/>
                </a:solidFill>
                <a:hlinkClick r:id="rId2">
                  <a:extLst>
                    <a:ext uri="{A12FA001-AC4F-418D-AE19-62706E023703}">
                      <ahyp:hlinkClr xmlns:ahyp="http://schemas.microsoft.com/office/drawing/2018/hyperlinkcolor" val="tx"/>
                    </a:ext>
                  </a:extLst>
                </a:hlinkClick>
              </a:rPr>
              <a:t> Artificial neural network methods for the solution of second order boundary value problems</a:t>
            </a:r>
            <a:r>
              <a:rPr lang="en-US" sz="2000" dirty="0">
                <a:solidFill>
                  <a:schemeClr val="accent1"/>
                </a:solidFill>
              </a:rPr>
              <a:t>(2019)</a:t>
            </a:r>
          </a:p>
          <a:p>
            <a:pPr marL="457200" indent="-457200">
              <a:buFont typeface="+mj-lt"/>
              <a:buAutoNum type="arabicPeriod"/>
            </a:pPr>
            <a:r>
              <a:rPr lang="en-US" sz="2000" u="sng" dirty="0">
                <a:solidFill>
                  <a:schemeClr val="accent1"/>
                </a:solidFill>
                <a:hlinkClick r:id="rId3">
                  <a:extLst>
                    <a:ext uri="{A12FA001-AC4F-418D-AE19-62706E023703}">
                      <ahyp:hlinkClr xmlns:ahyp="http://schemas.microsoft.com/office/drawing/2018/hyperlinkcolor" val="tx"/>
                    </a:ext>
                  </a:extLst>
                </a:hlinkClick>
              </a:rPr>
              <a:t>Physics informed deep learning (part </a:t>
            </a:r>
            <a:r>
              <a:rPr lang="en-US" sz="2000" u="sng" dirty="0" err="1">
                <a:solidFill>
                  <a:schemeClr val="accent1"/>
                </a:solidFill>
                <a:hlinkClick r:id="rId3">
                  <a:extLst>
                    <a:ext uri="{A12FA001-AC4F-418D-AE19-62706E023703}">
                      <ahyp:hlinkClr xmlns:ahyp="http://schemas.microsoft.com/office/drawing/2018/hyperlinkcolor" val="tx"/>
                    </a:ext>
                  </a:extLst>
                </a:hlinkClick>
              </a:rPr>
              <a:t>i</a:t>
            </a:r>
            <a:r>
              <a:rPr lang="en-US" sz="2000" u="sng" dirty="0">
                <a:solidFill>
                  <a:schemeClr val="accent1"/>
                </a:solidFill>
                <a:hlinkClick r:id="rId3">
                  <a:extLst>
                    <a:ext uri="{A12FA001-AC4F-418D-AE19-62706E023703}">
                      <ahyp:hlinkClr xmlns:ahyp="http://schemas.microsoft.com/office/drawing/2018/hyperlinkcolor" val="tx"/>
                    </a:ext>
                  </a:extLst>
                </a:hlinkClick>
              </a:rPr>
              <a:t>): Data-driven solutions of nonlinear partial differential equations</a:t>
            </a:r>
            <a:r>
              <a:rPr lang="en-US" sz="2000" u="sng" dirty="0">
                <a:solidFill>
                  <a:schemeClr val="accent1"/>
                </a:solidFill>
              </a:rPr>
              <a:t>(2019)</a:t>
            </a:r>
          </a:p>
          <a:p>
            <a:pPr marL="457200" indent="-457200">
              <a:buFont typeface="+mj-lt"/>
              <a:buAutoNum type="arabicPeriod"/>
            </a:pPr>
            <a:r>
              <a:rPr lang="en-US" sz="2000" dirty="0">
                <a:solidFill>
                  <a:schemeClr val="accent1"/>
                </a:solidFill>
                <a:hlinkClick r:id="rId4">
                  <a:extLst>
                    <a:ext uri="{A12FA001-AC4F-418D-AE19-62706E023703}">
                      <ahyp:hlinkClr xmlns:ahyp="http://schemas.microsoft.com/office/drawing/2018/hyperlinkcolor" val="tx"/>
                    </a:ext>
                  </a:extLst>
                </a:hlinkClick>
              </a:rPr>
              <a:t>Variational Physics-Informed Neural Networks For Solving </a:t>
            </a:r>
            <a:r>
              <a:rPr lang="en-US" sz="2000" b="1" dirty="0">
                <a:solidFill>
                  <a:schemeClr val="accent1"/>
                </a:solidFill>
                <a:hlinkClick r:id="rId4">
                  <a:extLst>
                    <a:ext uri="{A12FA001-AC4F-418D-AE19-62706E023703}">
                      <ahyp:hlinkClr xmlns:ahyp="http://schemas.microsoft.com/office/drawing/2018/hyperlinkcolor" val="tx"/>
                    </a:ext>
                  </a:extLst>
                </a:hlinkClick>
              </a:rPr>
              <a:t>Partial Differential Equations</a:t>
            </a:r>
            <a:r>
              <a:rPr lang="en-US" sz="2000" b="1" dirty="0">
                <a:solidFill>
                  <a:schemeClr val="accent1"/>
                </a:solidFill>
              </a:rPr>
              <a:t>(2019)</a:t>
            </a:r>
            <a:endParaRPr lang="en-US" sz="2000" u="sng" dirty="0">
              <a:solidFill>
                <a:schemeClr val="accent1"/>
              </a:solidFill>
            </a:endParaRPr>
          </a:p>
          <a:p>
            <a:pPr marL="457200" indent="-457200">
              <a:buFont typeface="+mj-lt"/>
              <a:buAutoNum type="arabicPeriod"/>
            </a:pPr>
            <a:r>
              <a:rPr lang="en-US" sz="2000" u="sng" dirty="0" err="1">
                <a:solidFill>
                  <a:schemeClr val="accent1"/>
                </a:solidFill>
                <a:hlinkClick r:id="rId5">
                  <a:extLst>
                    <a:ext uri="{A12FA001-AC4F-418D-AE19-62706E023703}">
                      <ahyp:hlinkClr xmlns:ahyp="http://schemas.microsoft.com/office/drawing/2018/hyperlinkcolor" val="tx"/>
                    </a:ext>
                  </a:extLst>
                </a:hlinkClick>
              </a:rPr>
              <a:t>Ppinn</a:t>
            </a:r>
            <a:r>
              <a:rPr lang="en-US" sz="2000" u="sng" dirty="0">
                <a:solidFill>
                  <a:schemeClr val="accent1"/>
                </a:solidFill>
                <a:hlinkClick r:id="rId5">
                  <a:extLst>
                    <a:ext uri="{A12FA001-AC4F-418D-AE19-62706E023703}">
                      <ahyp:hlinkClr xmlns:ahyp="http://schemas.microsoft.com/office/drawing/2018/hyperlinkcolor" val="tx"/>
                    </a:ext>
                  </a:extLst>
                </a:hlinkClick>
              </a:rPr>
              <a:t>: </a:t>
            </a:r>
            <a:r>
              <a:rPr lang="en-US" sz="2000" u="sng" dirty="0" err="1">
                <a:solidFill>
                  <a:schemeClr val="accent1"/>
                </a:solidFill>
                <a:hlinkClick r:id="rId5">
                  <a:extLst>
                    <a:ext uri="{A12FA001-AC4F-418D-AE19-62706E023703}">
                      <ahyp:hlinkClr xmlns:ahyp="http://schemas.microsoft.com/office/drawing/2018/hyperlinkcolor" val="tx"/>
                    </a:ext>
                  </a:extLst>
                </a:hlinkClick>
              </a:rPr>
              <a:t>Parareal</a:t>
            </a:r>
            <a:r>
              <a:rPr lang="en-US" sz="2000" u="sng" dirty="0">
                <a:solidFill>
                  <a:schemeClr val="accent1"/>
                </a:solidFill>
                <a:hlinkClick r:id="rId5">
                  <a:extLst>
                    <a:ext uri="{A12FA001-AC4F-418D-AE19-62706E023703}">
                      <ahyp:hlinkClr xmlns:ahyp="http://schemas.microsoft.com/office/drawing/2018/hyperlinkcolor" val="tx"/>
                    </a:ext>
                  </a:extLst>
                </a:hlinkClick>
              </a:rPr>
              <a:t> </a:t>
            </a:r>
            <a:r>
              <a:rPr lang="en-US" sz="2000" b="1" u="sng" dirty="0">
                <a:solidFill>
                  <a:schemeClr val="accent1"/>
                </a:solidFill>
                <a:hlinkClick r:id="rId5">
                  <a:extLst>
                    <a:ext uri="{A12FA001-AC4F-418D-AE19-62706E023703}">
                      <ahyp:hlinkClr xmlns:ahyp="http://schemas.microsoft.com/office/drawing/2018/hyperlinkcolor" val="tx"/>
                    </a:ext>
                  </a:extLst>
                </a:hlinkClick>
              </a:rPr>
              <a:t>physics</a:t>
            </a:r>
            <a:r>
              <a:rPr lang="en-US" sz="2000" u="sng" dirty="0">
                <a:solidFill>
                  <a:schemeClr val="accent1"/>
                </a:solidFill>
                <a:hlinkClick r:id="rId5">
                  <a:extLst>
                    <a:ext uri="{A12FA001-AC4F-418D-AE19-62706E023703}">
                      <ahyp:hlinkClr xmlns:ahyp="http://schemas.microsoft.com/office/drawing/2018/hyperlinkcolor" val="tx"/>
                    </a:ext>
                  </a:extLst>
                </a:hlinkClick>
              </a:rPr>
              <a:t>-</a:t>
            </a:r>
            <a:r>
              <a:rPr lang="en-US" sz="2000" b="1" u="sng" dirty="0">
                <a:solidFill>
                  <a:schemeClr val="accent1"/>
                </a:solidFill>
                <a:hlinkClick r:id="rId5">
                  <a:extLst>
                    <a:ext uri="{A12FA001-AC4F-418D-AE19-62706E023703}">
                      <ahyp:hlinkClr xmlns:ahyp="http://schemas.microsoft.com/office/drawing/2018/hyperlinkcolor" val="tx"/>
                    </a:ext>
                  </a:extLst>
                </a:hlinkClick>
              </a:rPr>
              <a:t>informed neural network </a:t>
            </a:r>
            <a:r>
              <a:rPr lang="en-US" sz="2000" u="sng" dirty="0">
                <a:solidFill>
                  <a:schemeClr val="accent1"/>
                </a:solidFill>
                <a:hlinkClick r:id="rId5">
                  <a:extLst>
                    <a:ext uri="{A12FA001-AC4F-418D-AE19-62706E023703}">
                      <ahyp:hlinkClr xmlns:ahyp="http://schemas.microsoft.com/office/drawing/2018/hyperlinkcolor" val="tx"/>
                    </a:ext>
                  </a:extLst>
                </a:hlinkClick>
              </a:rPr>
              <a:t>for time-dependent </a:t>
            </a:r>
            <a:r>
              <a:rPr lang="en-US" sz="2000" b="1" u="sng" dirty="0" err="1">
                <a:solidFill>
                  <a:schemeClr val="accent1"/>
                </a:solidFill>
                <a:hlinkClick r:id="rId5">
                  <a:extLst>
                    <a:ext uri="{A12FA001-AC4F-418D-AE19-62706E023703}">
                      <ahyp:hlinkClr xmlns:ahyp="http://schemas.microsoft.com/office/drawing/2018/hyperlinkcolor" val="tx"/>
                    </a:ext>
                  </a:extLst>
                </a:hlinkClick>
              </a:rPr>
              <a:t>pdes</a:t>
            </a:r>
            <a:r>
              <a:rPr lang="en-US" sz="2000" b="1" u="sng" dirty="0">
                <a:solidFill>
                  <a:schemeClr val="accent1"/>
                </a:solidFill>
              </a:rPr>
              <a:t>(2019)</a:t>
            </a:r>
          </a:p>
          <a:p>
            <a:pPr marL="457200" indent="-457200">
              <a:buFont typeface="+mj-lt"/>
              <a:buAutoNum type="arabicPeriod"/>
            </a:pPr>
            <a:r>
              <a:rPr lang="en-US" sz="2000" dirty="0">
                <a:solidFill>
                  <a:schemeClr val="accent1"/>
                </a:solidFill>
                <a:hlinkClick r:id="rId6">
                  <a:extLst>
                    <a:ext uri="{A12FA001-AC4F-418D-AE19-62706E023703}">
                      <ahyp:hlinkClr xmlns:ahyp="http://schemas.microsoft.com/office/drawing/2018/hyperlinkcolor" val="tx"/>
                    </a:ext>
                  </a:extLst>
                </a:hlinkClick>
              </a:rPr>
              <a:t>Learning in modal space: Solving time-dependent stochastic </a:t>
            </a:r>
            <a:r>
              <a:rPr lang="en-US" sz="2000" b="1" dirty="0">
                <a:solidFill>
                  <a:schemeClr val="accent1"/>
                </a:solidFill>
                <a:hlinkClick r:id="rId6">
                  <a:extLst>
                    <a:ext uri="{A12FA001-AC4F-418D-AE19-62706E023703}">
                      <ahyp:hlinkClr xmlns:ahyp="http://schemas.microsoft.com/office/drawing/2018/hyperlinkcolor" val="tx"/>
                    </a:ext>
                  </a:extLst>
                </a:hlinkClick>
              </a:rPr>
              <a:t>PDEs </a:t>
            </a:r>
            <a:r>
              <a:rPr lang="en-US" sz="2000" dirty="0">
                <a:solidFill>
                  <a:schemeClr val="accent1"/>
                </a:solidFill>
                <a:hlinkClick r:id="rId6">
                  <a:extLst>
                    <a:ext uri="{A12FA001-AC4F-418D-AE19-62706E023703}">
                      <ahyp:hlinkClr xmlns:ahyp="http://schemas.microsoft.com/office/drawing/2018/hyperlinkcolor" val="tx"/>
                    </a:ext>
                  </a:extLst>
                </a:hlinkClick>
              </a:rPr>
              <a:t>using physics-informed neural networks</a:t>
            </a:r>
            <a:r>
              <a:rPr lang="en-US" sz="2000" dirty="0">
                <a:solidFill>
                  <a:schemeClr val="accent1"/>
                </a:solidFill>
              </a:rPr>
              <a:t>(2020)</a:t>
            </a:r>
            <a:endParaRPr lang="en-GB" sz="2000" dirty="0">
              <a:solidFill>
                <a:schemeClr val="accent1"/>
              </a:solidFill>
              <a:ea typeface="+mn-lt"/>
              <a:cs typeface="+mn-lt"/>
            </a:endParaRPr>
          </a:p>
          <a:p>
            <a:pPr marL="457200" indent="-457200">
              <a:buFont typeface="+mj-lt"/>
              <a:buAutoNum type="arabicPeriod"/>
            </a:pPr>
            <a:r>
              <a:rPr lang="en-US" sz="2000" dirty="0">
                <a:solidFill>
                  <a:schemeClr val="accent1"/>
                </a:solidFill>
                <a:hlinkClick r:id="rId7">
                  <a:extLst>
                    <a:ext uri="{A12FA001-AC4F-418D-AE19-62706E023703}">
                      <ahyp:hlinkClr xmlns:ahyp="http://schemas.microsoft.com/office/drawing/2018/hyperlinkcolor" val="tx"/>
                    </a:ext>
                  </a:extLst>
                </a:hlinkClick>
              </a:rPr>
              <a:t>Solving parametric PDE problems with artificial neural networks</a:t>
            </a:r>
            <a:r>
              <a:rPr lang="en-US" sz="2000" dirty="0">
                <a:solidFill>
                  <a:schemeClr val="accent1"/>
                </a:solidFill>
              </a:rPr>
              <a:t>(2018)</a:t>
            </a:r>
          </a:p>
          <a:p>
            <a:pPr marL="457200" indent="-457200">
              <a:buFont typeface="+mj-lt"/>
              <a:buAutoNum type="arabicPeriod"/>
            </a:pPr>
            <a:r>
              <a:rPr lang="en-US" sz="2000" dirty="0">
                <a:solidFill>
                  <a:schemeClr val="accent1"/>
                </a:solidFill>
                <a:hlinkClick r:id="rId8">
                  <a:extLst>
                    <a:ext uri="{A12FA001-AC4F-418D-AE19-62706E023703}">
                      <ahyp:hlinkClr xmlns:ahyp="http://schemas.microsoft.com/office/drawing/2018/hyperlinkcolor" val="tx"/>
                    </a:ext>
                  </a:extLst>
                </a:hlinkClick>
              </a:rPr>
              <a:t>Forward-backward stochastic neural networks: Deep learning of high-dimensional partial differential equations</a:t>
            </a:r>
            <a:r>
              <a:rPr lang="en-US" sz="2000" dirty="0">
                <a:solidFill>
                  <a:schemeClr val="accent1"/>
                </a:solidFill>
              </a:rPr>
              <a:t>(2018)</a:t>
            </a:r>
          </a:p>
          <a:p>
            <a:pPr marL="457200" indent="-457200">
              <a:buFont typeface="+mj-lt"/>
              <a:buAutoNum type="arabicPeriod"/>
            </a:pPr>
            <a:r>
              <a:rPr lang="en-US" sz="2000" dirty="0">
                <a:solidFill>
                  <a:schemeClr val="accent1"/>
                </a:solidFill>
                <a:hlinkClick r:id="rId9">
                  <a:extLst>
                    <a:ext uri="{A12FA001-AC4F-418D-AE19-62706E023703}">
                      <ahyp:hlinkClr xmlns:ahyp="http://schemas.microsoft.com/office/drawing/2018/hyperlinkcolor" val="tx"/>
                    </a:ext>
                  </a:extLst>
                </a:hlinkClick>
              </a:rPr>
              <a:t>PDE-net: Learning PDEs from data</a:t>
            </a:r>
            <a:r>
              <a:rPr lang="en-US" sz="2000" dirty="0">
                <a:solidFill>
                  <a:schemeClr val="accent1"/>
                </a:solidFill>
              </a:rPr>
              <a:t>(2017)</a:t>
            </a:r>
          </a:p>
          <a:p>
            <a:pPr marL="457200" indent="-457200">
              <a:buFont typeface="+mj-lt"/>
              <a:buAutoNum type="arabicPeriod"/>
            </a:pPr>
            <a:r>
              <a:rPr lang="en-US" sz="2000" dirty="0">
                <a:solidFill>
                  <a:schemeClr val="accent1"/>
                </a:solidFill>
                <a:hlinkClick r:id="rId10">
                  <a:extLst>
                    <a:ext uri="{A12FA001-AC4F-418D-AE19-62706E023703}">
                      <ahyp:hlinkClr xmlns:ahyp="http://schemas.microsoft.com/office/drawing/2018/hyperlinkcolor" val="tx"/>
                    </a:ext>
                  </a:extLst>
                </a:hlinkClick>
              </a:rPr>
              <a:t>High performance finite difference </a:t>
            </a:r>
            <a:r>
              <a:rPr lang="en-US" sz="2000" b="1" dirty="0">
                <a:solidFill>
                  <a:schemeClr val="accent1"/>
                </a:solidFill>
                <a:hlinkClick r:id="rId10">
                  <a:extLst>
                    <a:ext uri="{A12FA001-AC4F-418D-AE19-62706E023703}">
                      <ahyp:hlinkClr xmlns:ahyp="http://schemas.microsoft.com/office/drawing/2018/hyperlinkcolor" val="tx"/>
                    </a:ext>
                  </a:extLst>
                </a:hlinkClick>
              </a:rPr>
              <a:t>PDE </a:t>
            </a:r>
            <a:r>
              <a:rPr lang="en-US" sz="2000" dirty="0">
                <a:solidFill>
                  <a:schemeClr val="accent1"/>
                </a:solidFill>
                <a:hlinkClick r:id="rId10">
                  <a:extLst>
                    <a:ext uri="{A12FA001-AC4F-418D-AE19-62706E023703}">
                      <ahyp:hlinkClr xmlns:ahyp="http://schemas.microsoft.com/office/drawing/2018/hyperlinkcolor" val="tx"/>
                    </a:ext>
                  </a:extLst>
                </a:hlinkClick>
              </a:rPr>
              <a:t>solvers on GPUs</a:t>
            </a:r>
            <a:r>
              <a:rPr lang="en-US" sz="2000" dirty="0">
                <a:solidFill>
                  <a:schemeClr val="accent1"/>
                </a:solidFill>
              </a:rPr>
              <a:t>(2011)</a:t>
            </a:r>
          </a:p>
          <a:p>
            <a:pPr marL="457200" indent="-457200">
              <a:buFont typeface="+mj-lt"/>
              <a:buAutoNum type="arabicPeriod"/>
            </a:pPr>
            <a:r>
              <a:rPr lang="en-US" sz="2000" dirty="0">
                <a:solidFill>
                  <a:schemeClr val="accent1"/>
                </a:solidFill>
                <a:hlinkClick r:id="rId11">
                  <a:extLst>
                    <a:ext uri="{A12FA001-AC4F-418D-AE19-62706E023703}">
                      <ahyp:hlinkClr xmlns:ahyp="http://schemas.microsoft.com/office/drawing/2018/hyperlinkcolor" val="tx"/>
                    </a:ext>
                  </a:extLst>
                </a:hlinkClick>
              </a:rPr>
              <a:t>Artificial neural networks approach for solving stokes problem</a:t>
            </a:r>
            <a:r>
              <a:rPr lang="en-US" sz="2000" dirty="0">
                <a:solidFill>
                  <a:schemeClr val="accent1"/>
                </a:solidFill>
              </a:rPr>
              <a:t>(2010)</a:t>
            </a:r>
          </a:p>
          <a:p>
            <a:pPr marL="457200" indent="-457200">
              <a:buFont typeface="+mj-lt"/>
              <a:buAutoNum type="arabicPeriod"/>
            </a:pPr>
            <a:r>
              <a:rPr lang="en-US" sz="2000" dirty="0">
                <a:solidFill>
                  <a:schemeClr val="accent1"/>
                </a:solidFill>
                <a:hlinkClick r:id="rId12">
                  <a:extLst>
                    <a:ext uri="{A12FA001-AC4F-418D-AE19-62706E023703}">
                      <ahyp:hlinkClr xmlns:ahyp="http://schemas.microsoft.com/office/drawing/2018/hyperlinkcolor" val="tx"/>
                    </a:ext>
                  </a:extLst>
                </a:hlinkClick>
              </a:rPr>
              <a:t>Solving partial differential equations in real-time using artificial neural network signal processing as an alternative to finite-element analysis</a:t>
            </a:r>
            <a:r>
              <a:rPr lang="en-US" sz="2000" dirty="0">
                <a:solidFill>
                  <a:schemeClr val="accent1"/>
                </a:solidFill>
              </a:rPr>
              <a:t>(2003)</a:t>
            </a:r>
          </a:p>
          <a:p>
            <a:pPr marL="457200" indent="-457200">
              <a:buFont typeface="+mj-lt"/>
              <a:buAutoNum type="arabicPeriod"/>
            </a:pPr>
            <a:endParaRPr lang="en-US" sz="2000" dirty="0">
              <a:solidFill>
                <a:schemeClr val="accent1"/>
              </a:solidFill>
            </a:endParaRPr>
          </a:p>
          <a:p>
            <a:endParaRPr lang="en-US" sz="2000" dirty="0">
              <a:solidFill>
                <a:srgbClr val="222222"/>
              </a:solidFill>
              <a:latin typeface="Arial" panose="020B0604020202020204" pitchFamily="34" charset="0"/>
            </a:endParaRPr>
          </a:p>
          <a:p>
            <a:endParaRPr lang="en-US" sz="2000" dirty="0">
              <a:solidFill>
                <a:srgbClr val="222222"/>
              </a:solidFill>
              <a:latin typeface="Arial" panose="020B0604020202020204" pitchFamily="34" charset="0"/>
            </a:endParaRPr>
          </a:p>
          <a:p>
            <a:pPr marL="457200" indent="-457200">
              <a:buAutoNum type="arabicPeriod"/>
            </a:pPr>
            <a:endParaRPr lang="en-US" sz="2000" dirty="0">
              <a:solidFill>
                <a:srgbClr val="660099"/>
              </a:solidFill>
              <a:latin typeface="Arial" panose="020B0604020202020204" pitchFamily="34" charset="0"/>
            </a:endParaRPr>
          </a:p>
          <a:p>
            <a:pPr marL="457200" indent="-457200">
              <a:buAutoNum type="arabicPeriod"/>
            </a:pPr>
            <a:endParaRPr lang="en-US" sz="2000" dirty="0">
              <a:solidFill>
                <a:srgbClr val="660099"/>
              </a:solidFill>
              <a:latin typeface="Arial" panose="020B0604020202020204" pitchFamily="34" charset="0"/>
            </a:endParaRPr>
          </a:p>
          <a:p>
            <a:pPr marL="457200" indent="-457200">
              <a:buAutoNum type="arabicPeriod"/>
            </a:pPr>
            <a:endParaRPr lang="en-US" sz="2000" dirty="0">
              <a:solidFill>
                <a:srgbClr val="660099"/>
              </a:solidFill>
              <a:latin typeface="Arial" panose="020B0604020202020204" pitchFamily="34" charset="0"/>
            </a:endParaRPr>
          </a:p>
          <a:p>
            <a:pPr marL="457200" indent="-457200">
              <a:buAutoNum type="arabicPeriod"/>
            </a:pPr>
            <a:endParaRPr lang="en-US" sz="2000" dirty="0">
              <a:solidFill>
                <a:srgbClr val="222222"/>
              </a:solidFill>
              <a:latin typeface="Arial" panose="020B0604020202020204" pitchFamily="34" charset="0"/>
            </a:endParaRPr>
          </a:p>
          <a:p>
            <a:pPr marL="0" indent="0">
              <a:buNone/>
            </a:pPr>
            <a:endParaRPr lang="en-GB" sz="2000" dirty="0">
              <a:ea typeface="+mn-lt"/>
              <a:cs typeface="+mn-lt"/>
            </a:endParaRPr>
          </a:p>
          <a:p>
            <a:pPr marL="0" indent="0">
              <a:buNone/>
            </a:pPr>
            <a:endParaRPr lang="en-GB" sz="2000" dirty="0">
              <a:ea typeface="+mn-lt"/>
              <a:cs typeface="+mn-lt"/>
            </a:endParaRPr>
          </a:p>
          <a:p>
            <a:pPr marL="0" indent="0">
              <a:buNone/>
            </a:pPr>
            <a:endParaRPr lang="en-GB" sz="2000" dirty="0">
              <a:ea typeface="+mn-lt"/>
              <a:cs typeface="+mn-lt"/>
            </a:endParaRPr>
          </a:p>
        </p:txBody>
      </p:sp>
    </p:spTree>
    <p:extLst>
      <p:ext uri="{BB962C8B-B14F-4D97-AF65-F5344CB8AC3E}">
        <p14:creationId xmlns:p14="http://schemas.microsoft.com/office/powerpoint/2010/main" val="3814956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7A8D-4341-4C33-859D-DBDE10528176}"/>
              </a:ext>
            </a:extLst>
          </p:cNvPr>
          <p:cNvSpPr>
            <a:spLocks noGrp="1"/>
          </p:cNvSpPr>
          <p:nvPr>
            <p:ph type="title"/>
          </p:nvPr>
        </p:nvSpPr>
        <p:spPr>
          <a:xfrm>
            <a:off x="0" y="160362"/>
            <a:ext cx="12192000" cy="541176"/>
          </a:xfrm>
          <a:solidFill>
            <a:schemeClr val="accent1">
              <a:lumMod val="40000"/>
              <a:lumOff val="60000"/>
            </a:schemeClr>
          </a:solidFill>
        </p:spPr>
        <p:txBody>
          <a:bodyPr>
            <a:normAutofit fontScale="90000"/>
          </a:bodyPr>
          <a:lstStyle/>
          <a:p>
            <a:pPr marL="571500" indent="-571500">
              <a:buFont typeface="Wingdings" panose="05000000000000000000" pitchFamily="2" charset="2"/>
              <a:buChar char="Ø"/>
            </a:pPr>
            <a:r>
              <a:rPr lang="en-GB" sz="3400" b="1" dirty="0">
                <a:cs typeface="Calibri Light"/>
              </a:rPr>
              <a:t>Conclusion</a:t>
            </a:r>
            <a:endParaRPr lang="en-US" sz="3400" dirty="0"/>
          </a:p>
        </p:txBody>
      </p:sp>
      <p:sp>
        <p:nvSpPr>
          <p:cNvPr id="3" name="Content Placeholder 2">
            <a:extLst>
              <a:ext uri="{FF2B5EF4-FFF2-40B4-BE49-F238E27FC236}">
                <a16:creationId xmlns:a16="http://schemas.microsoft.com/office/drawing/2014/main" id="{9E46EDF9-981D-46A1-8B67-0A4D73B7E09E}"/>
              </a:ext>
            </a:extLst>
          </p:cNvPr>
          <p:cNvSpPr>
            <a:spLocks noGrp="1"/>
          </p:cNvSpPr>
          <p:nvPr>
            <p:ph idx="1"/>
          </p:nvPr>
        </p:nvSpPr>
        <p:spPr>
          <a:xfrm>
            <a:off x="112597" y="761688"/>
            <a:ext cx="10515600" cy="5923197"/>
          </a:xfrm>
        </p:spPr>
        <p:txBody>
          <a:bodyPr vert="horz" lIns="91440" tIns="45720" rIns="91440" bIns="45720" rtlCol="0" anchor="t">
            <a:normAutofit/>
          </a:bodyPr>
          <a:lstStyle/>
          <a:p>
            <a:pPr marL="0" indent="0">
              <a:buNone/>
            </a:pPr>
            <a:r>
              <a:rPr lang="en-US" sz="2000" dirty="0">
                <a:latin typeface="Arial" panose="020B0604020202020204" pitchFamily="34" charset="0"/>
              </a:rPr>
              <a:t>In this report, I intended to summarize the whole aspect of using neural network to obtain solution of Partial Differential Equations. This report-</a:t>
            </a:r>
          </a:p>
          <a:p>
            <a:r>
              <a:rPr lang="en-US" sz="2000" dirty="0">
                <a:latin typeface="Arial" panose="020B0604020202020204" pitchFamily="34" charset="0"/>
              </a:rPr>
              <a:t>Explores the very first ideas on the theme dating back to late 1990s and shows how the concepts are being used in the recent literature. </a:t>
            </a:r>
          </a:p>
          <a:p>
            <a:r>
              <a:rPr lang="en-US" sz="2000" dirty="0">
                <a:latin typeface="Arial" panose="020B0604020202020204" pitchFamily="34" charset="0"/>
              </a:rPr>
              <a:t>Includes researches focus on various aspects of PDE like high dimensional problems, inverse problems etc.</a:t>
            </a:r>
          </a:p>
          <a:p>
            <a:r>
              <a:rPr lang="en-US" sz="2000" dirty="0">
                <a:latin typeface="Arial" panose="020B0604020202020204" pitchFamily="34" charset="0"/>
              </a:rPr>
              <a:t>Explores algorithms incorporates improving training efficiency, computational efficiency etc.</a:t>
            </a:r>
          </a:p>
          <a:p>
            <a:r>
              <a:rPr lang="en-US" sz="2000" dirty="0">
                <a:latin typeface="Arial" panose="020B0604020202020204" pitchFamily="34" charset="0"/>
              </a:rPr>
              <a:t>Discusses literature providing library or tools that can be used for educational and research purposes</a:t>
            </a:r>
          </a:p>
          <a:p>
            <a:r>
              <a:rPr lang="en-US" sz="2000" dirty="0">
                <a:latin typeface="Arial" panose="020B0604020202020204" pitchFamily="34" charset="0"/>
              </a:rPr>
              <a:t>Includes collection of papers related to the theme to guide future research opportunity</a:t>
            </a:r>
          </a:p>
          <a:p>
            <a:pPr marL="0" indent="0">
              <a:buNone/>
            </a:pPr>
            <a:endParaRPr lang="en-US" sz="2000" dirty="0">
              <a:latin typeface="Arial" panose="020B0604020202020204" pitchFamily="34" charset="0"/>
            </a:endParaRPr>
          </a:p>
          <a:p>
            <a:endParaRPr lang="en-US" sz="2000" dirty="0">
              <a:latin typeface="Arial" panose="020B0604020202020204" pitchFamily="34" charset="0"/>
            </a:endParaRPr>
          </a:p>
          <a:p>
            <a:endParaRPr lang="en-US" sz="2000" dirty="0">
              <a:latin typeface="Arial" panose="020B0604020202020204" pitchFamily="34" charset="0"/>
            </a:endParaRPr>
          </a:p>
          <a:p>
            <a:endParaRPr lang="en-US" sz="2000" dirty="0">
              <a:latin typeface="Arial" panose="020B0604020202020204" pitchFamily="34" charset="0"/>
            </a:endParaRPr>
          </a:p>
          <a:p>
            <a:endParaRPr lang="en-US" sz="2000" dirty="0">
              <a:solidFill>
                <a:srgbClr val="222222"/>
              </a:solidFill>
              <a:latin typeface="Arial" panose="020B0604020202020204" pitchFamily="34" charset="0"/>
            </a:endParaRPr>
          </a:p>
          <a:p>
            <a:pPr marL="457200" indent="-457200">
              <a:buAutoNum type="arabicPeriod"/>
            </a:pPr>
            <a:endParaRPr lang="en-US" sz="2000" dirty="0">
              <a:solidFill>
                <a:srgbClr val="660099"/>
              </a:solidFill>
              <a:latin typeface="Arial" panose="020B0604020202020204" pitchFamily="34" charset="0"/>
            </a:endParaRPr>
          </a:p>
          <a:p>
            <a:pPr marL="457200" indent="-457200">
              <a:buAutoNum type="arabicPeriod"/>
            </a:pPr>
            <a:endParaRPr lang="en-US" sz="2000" dirty="0">
              <a:solidFill>
                <a:srgbClr val="660099"/>
              </a:solidFill>
              <a:latin typeface="Arial" panose="020B0604020202020204" pitchFamily="34" charset="0"/>
            </a:endParaRPr>
          </a:p>
          <a:p>
            <a:pPr marL="457200" indent="-457200">
              <a:buAutoNum type="arabicPeriod"/>
            </a:pPr>
            <a:endParaRPr lang="en-US" sz="2000" dirty="0">
              <a:solidFill>
                <a:srgbClr val="660099"/>
              </a:solidFill>
              <a:latin typeface="Arial" panose="020B0604020202020204" pitchFamily="34" charset="0"/>
            </a:endParaRPr>
          </a:p>
          <a:p>
            <a:pPr marL="457200" indent="-457200">
              <a:buAutoNum type="arabicPeriod"/>
            </a:pPr>
            <a:endParaRPr lang="en-US" sz="2000" dirty="0">
              <a:solidFill>
                <a:srgbClr val="222222"/>
              </a:solidFill>
              <a:latin typeface="Arial" panose="020B0604020202020204" pitchFamily="34" charset="0"/>
            </a:endParaRPr>
          </a:p>
          <a:p>
            <a:pPr marL="0" indent="0">
              <a:buNone/>
            </a:pPr>
            <a:endParaRPr lang="en-GB" sz="2000" dirty="0">
              <a:ea typeface="+mn-lt"/>
              <a:cs typeface="+mn-lt"/>
            </a:endParaRPr>
          </a:p>
          <a:p>
            <a:pPr marL="0" indent="0">
              <a:buNone/>
            </a:pPr>
            <a:endParaRPr lang="en-GB" sz="2000" dirty="0">
              <a:ea typeface="+mn-lt"/>
              <a:cs typeface="+mn-lt"/>
            </a:endParaRPr>
          </a:p>
          <a:p>
            <a:pPr marL="0" indent="0">
              <a:buNone/>
            </a:pPr>
            <a:endParaRPr lang="en-GB" sz="2000" dirty="0">
              <a:ea typeface="+mn-lt"/>
              <a:cs typeface="+mn-lt"/>
            </a:endParaRPr>
          </a:p>
        </p:txBody>
      </p:sp>
    </p:spTree>
    <p:extLst>
      <p:ext uri="{BB962C8B-B14F-4D97-AF65-F5344CB8AC3E}">
        <p14:creationId xmlns:p14="http://schemas.microsoft.com/office/powerpoint/2010/main" val="2980265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706C135-D359-4036-96F5-2ECDE0D04D25}"/>
              </a:ext>
            </a:extLst>
          </p:cNvPr>
          <p:cNvSpPr txBox="1"/>
          <p:nvPr/>
        </p:nvSpPr>
        <p:spPr>
          <a:xfrm>
            <a:off x="3409025" y="2672179"/>
            <a:ext cx="4092606" cy="1107996"/>
          </a:xfrm>
          <a:prstGeom prst="rect">
            <a:avLst/>
          </a:prstGeom>
          <a:noFill/>
        </p:spPr>
        <p:txBody>
          <a:bodyPr wrap="square" rtlCol="0">
            <a:spAutoFit/>
          </a:bodyPr>
          <a:lstStyle/>
          <a:p>
            <a:r>
              <a:rPr lang="en-US" sz="6600" dirty="0">
                <a:solidFill>
                  <a:schemeClr val="accent1"/>
                </a:solidFill>
              </a:rPr>
              <a:t>Thank you!</a:t>
            </a:r>
          </a:p>
        </p:txBody>
      </p:sp>
    </p:spTree>
    <p:extLst>
      <p:ext uri="{BB962C8B-B14F-4D97-AF65-F5344CB8AC3E}">
        <p14:creationId xmlns:p14="http://schemas.microsoft.com/office/powerpoint/2010/main" val="2853024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7A8D-4341-4C33-859D-DBDE10528176}"/>
              </a:ext>
            </a:extLst>
          </p:cNvPr>
          <p:cNvSpPr>
            <a:spLocks noGrp="1"/>
          </p:cNvSpPr>
          <p:nvPr>
            <p:ph type="title"/>
          </p:nvPr>
        </p:nvSpPr>
        <p:spPr>
          <a:xfrm>
            <a:off x="0" y="177190"/>
            <a:ext cx="12192000" cy="690557"/>
          </a:xfrm>
          <a:solidFill>
            <a:schemeClr val="accent1">
              <a:lumMod val="40000"/>
              <a:lumOff val="60000"/>
            </a:schemeClr>
          </a:solidFill>
        </p:spPr>
        <p:txBody>
          <a:bodyPr>
            <a:normAutofit/>
          </a:bodyPr>
          <a:lstStyle/>
          <a:p>
            <a:pPr marL="571500" indent="-571500">
              <a:buFont typeface="Wingdings" panose="05000000000000000000" pitchFamily="2" charset="2"/>
              <a:buChar char="Ø"/>
            </a:pPr>
            <a:r>
              <a:rPr lang="en-GB" sz="3400" b="1" dirty="0">
                <a:cs typeface="Calibri Light"/>
              </a:rPr>
              <a:t>What are PDE's?</a:t>
            </a:r>
            <a:endParaRPr lang="en-US" sz="3400"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46EDF9-981D-46A1-8B67-0A4D73B7E09E}"/>
                  </a:ext>
                </a:extLst>
              </p:cNvPr>
              <p:cNvSpPr>
                <a:spLocks noGrp="1"/>
              </p:cNvSpPr>
              <p:nvPr>
                <p:ph idx="1"/>
              </p:nvPr>
            </p:nvSpPr>
            <p:spPr>
              <a:xfrm>
                <a:off x="616450" y="1054207"/>
                <a:ext cx="10515600" cy="5626603"/>
              </a:xfrm>
            </p:spPr>
            <p:txBody>
              <a:bodyPr vert="horz" lIns="91440" tIns="45720" rIns="91440" bIns="45720" rtlCol="0" anchor="t">
                <a:normAutofit/>
              </a:bodyPr>
              <a:lstStyle/>
              <a:p>
                <a:r>
                  <a:rPr lang="en-GB" sz="2400" dirty="0">
                    <a:ea typeface="+mn-lt"/>
                    <a:cs typeface="+mn-lt"/>
                  </a:rPr>
                  <a:t>A </a:t>
                </a:r>
                <a:r>
                  <a:rPr lang="en-GB" sz="2400" b="1" dirty="0">
                    <a:ea typeface="+mn-lt"/>
                    <a:cs typeface="+mn-lt"/>
                  </a:rPr>
                  <a:t>partial differential equation</a:t>
                </a:r>
                <a:r>
                  <a:rPr lang="en-GB" sz="2400" dirty="0">
                    <a:ea typeface="+mn-lt"/>
                    <a:cs typeface="+mn-lt"/>
                  </a:rPr>
                  <a:t> (PDE) is a differential equation that contains unknown multivariable functions and their partial derivatives. So, if an equation contains a function of more than one independent variable and at least one partial derivative of that function, it is called a PDE. </a:t>
                </a:r>
                <a:endParaRPr lang="en-US" sz="2400" dirty="0">
                  <a:cs typeface="Calibri" panose="020F0502020204030204"/>
                </a:endParaRPr>
              </a:p>
              <a:p>
                <a:r>
                  <a:rPr lang="en-GB" sz="2400" dirty="0">
                    <a:ea typeface="+mn-lt"/>
                    <a:cs typeface="+mn-lt"/>
                  </a:rPr>
                  <a:t>A partial differential equation (PDE) for the function </a:t>
                </a:r>
                <a:r>
                  <a:rPr lang="en-GB" sz="2400" i="1" dirty="0">
                    <a:ea typeface="+mn-lt"/>
                    <a:cs typeface="+mn-lt"/>
                  </a:rPr>
                  <a:t>u</a:t>
                </a:r>
                <a:r>
                  <a:rPr lang="en-GB" sz="2400" dirty="0">
                    <a:ea typeface="+mn-lt"/>
                    <a:cs typeface="+mn-lt"/>
                  </a:rPr>
                  <a:t>(</a:t>
                </a:r>
                <a:r>
                  <a:rPr lang="en-GB" sz="2400" i="1" dirty="0">
                    <a:ea typeface="+mn-lt"/>
                    <a:cs typeface="+mn-lt"/>
                  </a:rPr>
                  <a:t>x</a:t>
                </a:r>
                <a:r>
                  <a:rPr lang="en-GB" sz="2400" baseline="-25000" dirty="0">
                    <a:ea typeface="+mn-lt"/>
                    <a:cs typeface="+mn-lt"/>
                  </a:rPr>
                  <a:t>1</a:t>
                </a:r>
                <a:r>
                  <a:rPr lang="en-GB" sz="2400" dirty="0">
                    <a:ea typeface="+mn-lt"/>
                    <a:cs typeface="+mn-lt"/>
                  </a:rPr>
                  <a:t>,… </a:t>
                </a:r>
                <a:r>
                  <a:rPr lang="en-GB" sz="2400" i="1" dirty="0" err="1">
                    <a:ea typeface="+mn-lt"/>
                    <a:cs typeface="+mn-lt"/>
                  </a:rPr>
                  <a:t>x</a:t>
                </a:r>
                <a:r>
                  <a:rPr lang="en-GB" sz="2400" i="1" baseline="-25000" dirty="0" err="1">
                    <a:ea typeface="+mn-lt"/>
                    <a:cs typeface="+mn-lt"/>
                  </a:rPr>
                  <a:t>n</a:t>
                </a:r>
                <a:r>
                  <a:rPr lang="en-GB" sz="2400" dirty="0">
                    <a:ea typeface="+mn-lt"/>
                    <a:cs typeface="+mn-lt"/>
                  </a:rPr>
                  <a:t>) is an equation of the form</a:t>
                </a:r>
                <a:endParaRPr lang="en-GB" sz="2400" dirty="0"/>
              </a:p>
              <a:p>
                <a:pPr marL="0" indent="0">
                  <a:buNone/>
                </a:pPr>
                <a:r>
                  <a:rPr lang="en-GB" sz="2400" dirty="0">
                    <a:ea typeface="+mn-lt"/>
                    <a:cs typeface="+mn-lt"/>
                  </a:rPr>
                  <a:t>   </a:t>
                </a:r>
                <a14:m>
                  <m:oMath xmlns:m="http://schemas.openxmlformats.org/officeDocument/2006/math">
                    <m:r>
                      <a:rPr lang="en-US" sz="2400" b="0" i="0" smtClean="0">
                        <a:latin typeface="Cambria Math" panose="02040503050406030204" pitchFamily="18" charset="0"/>
                        <a:ea typeface="+mn-lt"/>
                        <a:cs typeface="+mn-lt"/>
                      </a:rPr>
                      <m:t>        </m:t>
                    </m:r>
                    <m:r>
                      <a:rPr lang="en-US" sz="2400" b="0" i="1" smtClean="0">
                        <a:latin typeface="Cambria Math" panose="02040503050406030204" pitchFamily="18" charset="0"/>
                        <a:ea typeface="+mn-lt"/>
                        <a:cs typeface="+mn-lt"/>
                      </a:rPr>
                      <m:t>𝑓</m:t>
                    </m:r>
                    <m:r>
                      <a:rPr lang="en-US" sz="2400" b="0" i="1" smtClean="0">
                        <a:latin typeface="Cambria Math" panose="02040503050406030204" pitchFamily="18" charset="0"/>
                        <a:ea typeface="+mn-lt"/>
                        <a:cs typeface="+mn-lt"/>
                      </a:rPr>
                      <m:t>(</m:t>
                    </m:r>
                    <m:r>
                      <a:rPr lang="en-US" sz="2400" b="0" i="1" smtClean="0">
                        <a:latin typeface="Cambria Math" panose="02040503050406030204" pitchFamily="18" charset="0"/>
                        <a:ea typeface="+mn-lt"/>
                        <a:cs typeface="+mn-lt"/>
                      </a:rPr>
                      <m:t>𝑥</m:t>
                    </m:r>
                    <m:r>
                      <a:rPr lang="en-US" sz="2400" b="0" i="1" baseline="-25000" smtClean="0">
                        <a:latin typeface="Cambria Math" panose="02040503050406030204" pitchFamily="18" charset="0"/>
                        <a:ea typeface="+mn-lt"/>
                        <a:cs typeface="+mn-lt"/>
                      </a:rPr>
                      <m:t>1</m:t>
                    </m:r>
                    <m:r>
                      <a:rPr lang="en-US" sz="2400" b="0" i="1" smtClean="0">
                        <a:latin typeface="Cambria Math" panose="02040503050406030204" pitchFamily="18" charset="0"/>
                        <a:ea typeface="+mn-lt"/>
                        <a:cs typeface="+mn-lt"/>
                      </a:rPr>
                      <m:t>,…</m:t>
                    </m:r>
                    <m:r>
                      <a:rPr lang="en-US" sz="2400" b="0" i="1" smtClean="0">
                        <a:latin typeface="Cambria Math" panose="02040503050406030204" pitchFamily="18" charset="0"/>
                        <a:ea typeface="+mn-lt"/>
                        <a:cs typeface="+mn-lt"/>
                      </a:rPr>
                      <m:t>𝑥𝑛</m:t>
                    </m:r>
                    <m:r>
                      <a:rPr lang="en-US" sz="2400" b="0" i="1" smtClean="0">
                        <a:latin typeface="Cambria Math" panose="02040503050406030204" pitchFamily="18" charset="0"/>
                        <a:ea typeface="+mn-lt"/>
                        <a:cs typeface="+mn-lt"/>
                      </a:rPr>
                      <m:t>;</m:t>
                    </m:r>
                    <m:r>
                      <a:rPr lang="en-US" sz="2400" b="0" i="1" smtClean="0">
                        <a:latin typeface="Cambria Math" panose="02040503050406030204" pitchFamily="18" charset="0"/>
                        <a:ea typeface="+mn-lt"/>
                        <a:cs typeface="+mn-lt"/>
                      </a:rPr>
                      <m:t>𝑢</m:t>
                    </m:r>
                    <m:r>
                      <a:rPr lang="en-US" sz="2400" b="0" i="1" smtClean="0">
                        <a:latin typeface="Cambria Math" panose="02040503050406030204" pitchFamily="18" charset="0"/>
                        <a:ea typeface="+mn-lt"/>
                        <a:cs typeface="+mn-lt"/>
                      </a:rPr>
                      <m:t>,</m:t>
                    </m:r>
                    <m:f>
                      <m:fPr>
                        <m:ctrlPr>
                          <a:rPr lang="en-US" sz="2400" b="0" i="1" smtClean="0">
                            <a:latin typeface="Cambria Math" panose="02040503050406030204" pitchFamily="18" charset="0"/>
                            <a:ea typeface="+mn-lt"/>
                            <a:cs typeface="+mn-lt"/>
                          </a:rPr>
                        </m:ctrlPr>
                      </m:fPr>
                      <m:num>
                        <m:r>
                          <a:rPr lang="en-US" sz="2400" b="0" i="1" smtClean="0">
                            <a:latin typeface="Cambria Math" panose="02040503050406030204" pitchFamily="18" charset="0"/>
                            <a:ea typeface="+mn-lt"/>
                            <a:cs typeface="+mn-lt"/>
                          </a:rPr>
                          <m:t>𝜕</m:t>
                        </m:r>
                        <m:r>
                          <a:rPr lang="en-US" sz="2400" b="0" i="1" smtClean="0">
                            <a:latin typeface="Cambria Math" panose="02040503050406030204" pitchFamily="18" charset="0"/>
                            <a:ea typeface="+mn-lt"/>
                            <a:cs typeface="+mn-lt"/>
                          </a:rPr>
                          <m:t>𝑢</m:t>
                        </m:r>
                      </m:num>
                      <m:den>
                        <m:r>
                          <a:rPr lang="en-US" sz="2400" b="0" i="1" smtClean="0">
                            <a:latin typeface="Cambria Math" panose="02040503050406030204" pitchFamily="18" charset="0"/>
                            <a:ea typeface="+mn-lt"/>
                            <a:cs typeface="+mn-lt"/>
                          </a:rPr>
                          <m:t>𝜕</m:t>
                        </m:r>
                        <m:r>
                          <a:rPr lang="en-US" sz="2400" b="0" i="1" smtClean="0">
                            <a:latin typeface="Cambria Math" panose="02040503050406030204" pitchFamily="18" charset="0"/>
                            <a:ea typeface="+mn-lt"/>
                            <a:cs typeface="+mn-lt"/>
                          </a:rPr>
                          <m:t>𝑥</m:t>
                        </m:r>
                        <m:r>
                          <a:rPr lang="en-US" sz="2400" b="0" i="1" baseline="-25000" smtClean="0">
                            <a:latin typeface="Cambria Math" panose="02040503050406030204" pitchFamily="18" charset="0"/>
                            <a:ea typeface="+mn-lt"/>
                            <a:cs typeface="+mn-lt"/>
                          </a:rPr>
                          <m:t>1</m:t>
                        </m:r>
                      </m:den>
                    </m:f>
                    <m:r>
                      <a:rPr lang="en-US" sz="2400" b="0" i="1" smtClean="0">
                        <a:latin typeface="Cambria Math" panose="02040503050406030204" pitchFamily="18" charset="0"/>
                        <a:ea typeface="+mn-lt"/>
                        <a:cs typeface="+mn-lt"/>
                      </a:rPr>
                      <m:t>,…,</m:t>
                    </m:r>
                    <m:f>
                      <m:fPr>
                        <m:ctrlPr>
                          <a:rPr lang="en-US" sz="2400" i="1" smtClean="0">
                            <a:latin typeface="Cambria Math" panose="02040503050406030204" pitchFamily="18" charset="0"/>
                            <a:ea typeface="+mn-lt"/>
                            <a:cs typeface="+mn-lt"/>
                          </a:rPr>
                        </m:ctrlPr>
                      </m:fPr>
                      <m:num>
                        <m:r>
                          <a:rPr lang="en-US" sz="2400" i="1">
                            <a:latin typeface="Cambria Math" panose="02040503050406030204" pitchFamily="18" charset="0"/>
                            <a:ea typeface="+mn-lt"/>
                            <a:cs typeface="+mn-lt"/>
                          </a:rPr>
                          <m:t>𝜕</m:t>
                        </m:r>
                        <m:r>
                          <a:rPr lang="en-US" sz="2400" i="1">
                            <a:latin typeface="Cambria Math" panose="02040503050406030204" pitchFamily="18" charset="0"/>
                            <a:ea typeface="+mn-lt"/>
                            <a:cs typeface="+mn-lt"/>
                          </a:rPr>
                          <m:t>𝑢</m:t>
                        </m:r>
                      </m:num>
                      <m:den>
                        <m:r>
                          <a:rPr lang="en-US" sz="2400" i="1">
                            <a:latin typeface="Cambria Math" panose="02040503050406030204" pitchFamily="18" charset="0"/>
                            <a:ea typeface="+mn-lt"/>
                            <a:cs typeface="+mn-lt"/>
                          </a:rPr>
                          <m:t>𝜕</m:t>
                        </m:r>
                        <m:r>
                          <a:rPr lang="en-US" sz="2400" i="1">
                            <a:latin typeface="Cambria Math" panose="02040503050406030204" pitchFamily="18" charset="0"/>
                            <a:ea typeface="+mn-lt"/>
                            <a:cs typeface="+mn-lt"/>
                          </a:rPr>
                          <m:t>𝑥𝑛</m:t>
                        </m:r>
                      </m:den>
                    </m:f>
                    <m:r>
                      <a:rPr lang="en-US" sz="2400" b="0" i="0" smtClean="0">
                        <a:latin typeface="Cambria Math" panose="02040503050406030204" pitchFamily="18" charset="0"/>
                        <a:ea typeface="+mn-lt"/>
                        <a:cs typeface="+mn-lt"/>
                      </a:rPr>
                      <m:t>;</m:t>
                    </m:r>
                    <m:f>
                      <m:fPr>
                        <m:ctrlPr>
                          <a:rPr lang="en-US" sz="2400" i="1" smtClean="0">
                            <a:latin typeface="Cambria Math" panose="02040503050406030204" pitchFamily="18" charset="0"/>
                            <a:ea typeface="+mn-lt"/>
                            <a:cs typeface="+mn-lt"/>
                          </a:rPr>
                        </m:ctrlPr>
                      </m:fPr>
                      <m:num>
                        <m:r>
                          <a:rPr lang="en-US" sz="2400" i="1">
                            <a:latin typeface="Cambria Math" panose="02040503050406030204" pitchFamily="18" charset="0"/>
                            <a:ea typeface="+mn-lt"/>
                            <a:cs typeface="+mn-lt"/>
                          </a:rPr>
                          <m:t>𝜕</m:t>
                        </m:r>
                        <m:r>
                          <a:rPr lang="en-US" sz="2400" b="0" i="1" baseline="30000" smtClean="0">
                            <a:latin typeface="Cambria Math" panose="02040503050406030204" pitchFamily="18" charset="0"/>
                            <a:ea typeface="+mn-lt"/>
                            <a:cs typeface="+mn-lt"/>
                          </a:rPr>
                          <m:t>2</m:t>
                        </m:r>
                        <m:r>
                          <a:rPr lang="en-US" sz="2400" i="1">
                            <a:latin typeface="Cambria Math" panose="02040503050406030204" pitchFamily="18" charset="0"/>
                            <a:ea typeface="+mn-lt"/>
                            <a:cs typeface="+mn-lt"/>
                          </a:rPr>
                          <m:t>𝑢</m:t>
                        </m:r>
                      </m:num>
                      <m:den>
                        <m:r>
                          <a:rPr lang="en-US" sz="2400" i="1" smtClean="0">
                            <a:latin typeface="Cambria Math" panose="02040503050406030204" pitchFamily="18" charset="0"/>
                            <a:ea typeface="+mn-lt"/>
                            <a:cs typeface="+mn-lt"/>
                          </a:rPr>
                          <m:t>𝜕</m:t>
                        </m:r>
                        <m:r>
                          <a:rPr lang="en-US" sz="2400" i="1" smtClean="0">
                            <a:latin typeface="Cambria Math" panose="02040503050406030204" pitchFamily="18" charset="0"/>
                            <a:ea typeface="+mn-lt"/>
                            <a:cs typeface="+mn-lt"/>
                          </a:rPr>
                          <m:t>𝑥</m:t>
                        </m:r>
                        <m:r>
                          <a:rPr lang="en-US" sz="2400" i="1" baseline="-25000" smtClean="0">
                            <a:latin typeface="Cambria Math" panose="02040503050406030204" pitchFamily="18" charset="0"/>
                            <a:ea typeface="+mn-lt"/>
                            <a:cs typeface="+mn-lt"/>
                          </a:rPr>
                          <m:t>1</m:t>
                        </m:r>
                        <m:r>
                          <a:rPr lang="en-US" sz="2400" i="1">
                            <a:latin typeface="Cambria Math" panose="02040503050406030204" pitchFamily="18" charset="0"/>
                            <a:ea typeface="+mn-lt"/>
                            <a:cs typeface="+mn-lt"/>
                          </a:rPr>
                          <m:t>𝜕</m:t>
                        </m:r>
                        <m:r>
                          <a:rPr lang="en-US" sz="2400" i="1">
                            <a:latin typeface="Cambria Math" panose="02040503050406030204" pitchFamily="18" charset="0"/>
                            <a:ea typeface="+mn-lt"/>
                            <a:cs typeface="+mn-lt"/>
                          </a:rPr>
                          <m:t>𝑥</m:t>
                        </m:r>
                        <m:r>
                          <a:rPr lang="en-US" sz="2400" i="1" baseline="-25000">
                            <a:latin typeface="Cambria Math" panose="02040503050406030204" pitchFamily="18" charset="0"/>
                            <a:ea typeface="+mn-lt"/>
                            <a:cs typeface="+mn-lt"/>
                          </a:rPr>
                          <m:t>1</m:t>
                        </m:r>
                      </m:den>
                    </m:f>
                    <m:r>
                      <a:rPr lang="en-US" sz="2400" b="0" i="1" smtClean="0">
                        <a:latin typeface="Cambria Math" panose="02040503050406030204" pitchFamily="18" charset="0"/>
                        <a:ea typeface="+mn-lt"/>
                        <a:cs typeface="+mn-lt"/>
                      </a:rPr>
                      <m:t>,…</m:t>
                    </m:r>
                  </m:oMath>
                </a14:m>
                <a:r>
                  <a:rPr lang="en-US" sz="2400" dirty="0">
                    <a:ea typeface="+mn-lt"/>
                    <a:cs typeface="+mn-lt"/>
                  </a:rPr>
                  <a:t> </a:t>
                </a:r>
                <a14:m>
                  <m:oMath xmlns:m="http://schemas.openxmlformats.org/officeDocument/2006/math">
                    <m:f>
                      <m:fPr>
                        <m:ctrlPr>
                          <a:rPr lang="en-US" sz="2400" i="1" smtClean="0">
                            <a:latin typeface="Cambria Math" panose="02040503050406030204" pitchFamily="18" charset="0"/>
                            <a:ea typeface="+mn-lt"/>
                            <a:cs typeface="+mn-lt"/>
                          </a:rPr>
                        </m:ctrlPr>
                      </m:fPr>
                      <m:num>
                        <m:r>
                          <a:rPr lang="en-US" sz="2400" i="1">
                            <a:latin typeface="Cambria Math" panose="02040503050406030204" pitchFamily="18" charset="0"/>
                            <a:ea typeface="+mn-lt"/>
                            <a:cs typeface="+mn-lt"/>
                          </a:rPr>
                          <m:t>𝜕</m:t>
                        </m:r>
                        <m:r>
                          <a:rPr lang="en-US" sz="2400" i="1" baseline="30000">
                            <a:latin typeface="Cambria Math" panose="02040503050406030204" pitchFamily="18" charset="0"/>
                            <a:ea typeface="+mn-lt"/>
                            <a:cs typeface="+mn-lt"/>
                          </a:rPr>
                          <m:t>2</m:t>
                        </m:r>
                        <m:r>
                          <a:rPr lang="en-US" sz="2400" i="1">
                            <a:latin typeface="Cambria Math" panose="02040503050406030204" pitchFamily="18" charset="0"/>
                            <a:ea typeface="+mn-lt"/>
                            <a:cs typeface="+mn-lt"/>
                          </a:rPr>
                          <m:t>𝑢</m:t>
                        </m:r>
                      </m:num>
                      <m:den>
                        <m:r>
                          <a:rPr lang="en-US" sz="2400" i="1">
                            <a:latin typeface="Cambria Math" panose="02040503050406030204" pitchFamily="18" charset="0"/>
                            <a:ea typeface="+mn-lt"/>
                            <a:cs typeface="+mn-lt"/>
                          </a:rPr>
                          <m:t>𝜕</m:t>
                        </m:r>
                        <m:r>
                          <a:rPr lang="en-US" sz="2400" i="1">
                            <a:latin typeface="Cambria Math" panose="02040503050406030204" pitchFamily="18" charset="0"/>
                            <a:ea typeface="+mn-lt"/>
                            <a:cs typeface="+mn-lt"/>
                          </a:rPr>
                          <m:t>𝑥</m:t>
                        </m:r>
                        <m:r>
                          <a:rPr lang="en-US" sz="2400" i="1" baseline="-25000">
                            <a:latin typeface="Cambria Math" panose="02040503050406030204" pitchFamily="18" charset="0"/>
                            <a:ea typeface="+mn-lt"/>
                            <a:cs typeface="+mn-lt"/>
                          </a:rPr>
                          <m:t>1</m:t>
                        </m:r>
                        <m:r>
                          <a:rPr lang="en-US" sz="2400" i="1">
                            <a:latin typeface="Cambria Math" panose="02040503050406030204" pitchFamily="18" charset="0"/>
                            <a:ea typeface="+mn-lt"/>
                            <a:cs typeface="+mn-lt"/>
                          </a:rPr>
                          <m:t>𝜕</m:t>
                        </m:r>
                        <m:r>
                          <a:rPr lang="en-US" sz="2400" i="1">
                            <a:latin typeface="Cambria Math" panose="02040503050406030204" pitchFamily="18" charset="0"/>
                            <a:ea typeface="+mn-lt"/>
                            <a:cs typeface="+mn-lt"/>
                          </a:rPr>
                          <m:t>𝑥𝑛</m:t>
                        </m:r>
                      </m:den>
                    </m:f>
                    <m:r>
                      <a:rPr lang="en-US" sz="2400" b="0" i="1" smtClean="0">
                        <a:latin typeface="Cambria Math" panose="02040503050406030204" pitchFamily="18" charset="0"/>
                        <a:ea typeface="+mn-lt"/>
                        <a:cs typeface="+mn-lt"/>
                      </a:rPr>
                      <m:t>;…</m:t>
                    </m:r>
                    <m:r>
                      <a:rPr lang="en-US" sz="2400" b="0" i="0" smtClean="0">
                        <a:latin typeface="Cambria Math" panose="02040503050406030204" pitchFamily="18" charset="0"/>
                        <a:ea typeface="+mn-lt"/>
                        <a:cs typeface="+mn-lt"/>
                      </a:rPr>
                      <m:t>)=0</m:t>
                    </m:r>
                  </m:oMath>
                </a14:m>
                <a:endParaRPr lang="en-GB" sz="2400" dirty="0">
                  <a:ea typeface="+mn-lt"/>
                  <a:cs typeface="+mn-lt"/>
                </a:endParaRPr>
              </a:p>
              <a:p>
                <a:r>
                  <a:rPr lang="en-GB" sz="2400" dirty="0">
                    <a:ea typeface="+mn-lt"/>
                    <a:cs typeface="+mn-lt"/>
                  </a:rPr>
                  <a:t>PDEs are used to mathematically model various real-world phenomena around us, These phenomena are usually functions of various factors and PDEs express their relations of their variations with respect to those factors.</a:t>
                </a:r>
              </a:p>
              <a:p>
                <a:r>
                  <a:rPr lang="en-US" sz="2400" dirty="0">
                    <a:ea typeface="+mn-lt"/>
                    <a:cs typeface="+mn-lt"/>
                  </a:rPr>
                  <a:t>Common examples of linear PDEs include the heat equation, the wave equation, Laplace's equation, Helmholtz equation, Klein–Gordon equation, and Poisson's equation.</a:t>
                </a:r>
                <a:endParaRPr lang="en-GB" sz="2400" dirty="0">
                  <a:ea typeface="+mn-lt"/>
                  <a:cs typeface="+mn-lt"/>
                </a:endParaRPr>
              </a:p>
              <a:p>
                <a:endParaRPr lang="en-GB" sz="2400" dirty="0">
                  <a:ea typeface="+mn-lt"/>
                  <a:cs typeface="+mn-lt"/>
                </a:endParaRPr>
              </a:p>
            </p:txBody>
          </p:sp>
        </mc:Choice>
        <mc:Fallback>
          <p:sp>
            <p:nvSpPr>
              <p:cNvPr id="3" name="Content Placeholder 2">
                <a:extLst>
                  <a:ext uri="{FF2B5EF4-FFF2-40B4-BE49-F238E27FC236}">
                    <a16:creationId xmlns:a16="http://schemas.microsoft.com/office/drawing/2014/main" id="{9E46EDF9-981D-46A1-8B67-0A4D73B7E09E}"/>
                  </a:ext>
                </a:extLst>
              </p:cNvPr>
              <p:cNvSpPr>
                <a:spLocks noGrp="1" noRot="1" noChangeAspect="1" noMove="1" noResize="1" noEditPoints="1" noAdjustHandles="1" noChangeArrowheads="1" noChangeShapeType="1" noTextEdit="1"/>
              </p:cNvSpPr>
              <p:nvPr>
                <p:ph idx="1"/>
              </p:nvPr>
            </p:nvSpPr>
            <p:spPr>
              <a:xfrm>
                <a:off x="616450" y="1054207"/>
                <a:ext cx="10515600" cy="5626603"/>
              </a:xfrm>
              <a:blipFill>
                <a:blip r:embed="rId2"/>
                <a:stretch>
                  <a:fillRect l="-754" t="-1517"/>
                </a:stretch>
              </a:blipFill>
            </p:spPr>
            <p:txBody>
              <a:bodyPr/>
              <a:lstStyle/>
              <a:p>
                <a:r>
                  <a:rPr lang="en-US">
                    <a:noFill/>
                  </a:rPr>
                  <a:t> </a:t>
                </a:r>
              </a:p>
            </p:txBody>
          </p:sp>
        </mc:Fallback>
      </mc:AlternateContent>
    </p:spTree>
    <p:extLst>
      <p:ext uri="{BB962C8B-B14F-4D97-AF65-F5344CB8AC3E}">
        <p14:creationId xmlns:p14="http://schemas.microsoft.com/office/powerpoint/2010/main" val="1769499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7A8D-4341-4C33-859D-DBDE10528176}"/>
              </a:ext>
            </a:extLst>
          </p:cNvPr>
          <p:cNvSpPr>
            <a:spLocks noGrp="1"/>
          </p:cNvSpPr>
          <p:nvPr>
            <p:ph type="title"/>
          </p:nvPr>
        </p:nvSpPr>
        <p:spPr>
          <a:xfrm>
            <a:off x="0" y="130629"/>
            <a:ext cx="12191999" cy="653144"/>
          </a:xfrm>
          <a:solidFill>
            <a:schemeClr val="accent1">
              <a:lumMod val="40000"/>
              <a:lumOff val="60000"/>
            </a:schemeClr>
          </a:solidFill>
        </p:spPr>
        <p:txBody>
          <a:bodyPr>
            <a:normAutofit/>
          </a:bodyPr>
          <a:lstStyle/>
          <a:p>
            <a:pPr marL="571500" indent="-571500">
              <a:buFont typeface="Wingdings" panose="05000000000000000000" pitchFamily="2" charset="2"/>
              <a:buChar char="Ø"/>
            </a:pPr>
            <a:r>
              <a:rPr lang="en-GB" sz="3400" b="1" dirty="0">
                <a:cs typeface="Calibri Light"/>
              </a:rPr>
              <a:t>Classifications of PDEs</a:t>
            </a:r>
            <a:endParaRPr lang="en-US" sz="3400"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46EDF9-981D-46A1-8B67-0A4D73B7E09E}"/>
                  </a:ext>
                </a:extLst>
              </p:cNvPr>
              <p:cNvSpPr>
                <a:spLocks noGrp="1"/>
              </p:cNvSpPr>
              <p:nvPr>
                <p:ph idx="1"/>
              </p:nvPr>
            </p:nvSpPr>
            <p:spPr>
              <a:xfrm>
                <a:off x="838199" y="943753"/>
                <a:ext cx="10515600" cy="5626603"/>
              </a:xfrm>
            </p:spPr>
            <p:txBody>
              <a:bodyPr vert="horz" lIns="91440" tIns="45720" rIns="91440" bIns="45720" rtlCol="0" anchor="t">
                <a:normAutofit fontScale="85000" lnSpcReduction="20000"/>
              </a:bodyPr>
              <a:lstStyle/>
              <a:p>
                <a:r>
                  <a:rPr lang="en-US" sz="2400" dirty="0">
                    <a:cs typeface="Calibri"/>
                  </a:rPr>
                  <a:t>Usually linear, second order differential equations are classified into three types</a:t>
                </a:r>
              </a:p>
              <a:p>
                <a:pPr marL="0" indent="0">
                  <a:buNone/>
                </a:pPr>
                <a:r>
                  <a:rPr lang="en-US" sz="2400" dirty="0">
                    <a:cs typeface="Calibri"/>
                  </a:rPr>
                  <a:t>	- Parabolic (i.e. Heat equation)</a:t>
                </a:r>
              </a:p>
              <a:p>
                <a:pPr marL="0" indent="0">
                  <a:buNone/>
                </a:pPr>
                <a:r>
                  <a:rPr lang="en-US" sz="2400" dirty="0">
                    <a:cs typeface="Calibri"/>
                  </a:rPr>
                  <a:t>	- Hyperbolic (i.e. Wave equation)</a:t>
                </a:r>
              </a:p>
              <a:p>
                <a:pPr marL="0" indent="0">
                  <a:buNone/>
                </a:pPr>
                <a:r>
                  <a:rPr lang="en-US" sz="2400" dirty="0">
                    <a:cs typeface="Calibri"/>
                  </a:rPr>
                  <a:t>	- Elliptic ( i.e. Laplace equation)</a:t>
                </a:r>
              </a:p>
              <a:p>
                <a:r>
                  <a:rPr lang="en-US" sz="2400" dirty="0">
                    <a:cs typeface="Calibri"/>
                  </a:rPr>
                  <a:t>If a PDE is expressed as followed:</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Calibri"/>
                        </a:rPr>
                        <m:t>𝐴</m:t>
                      </m:r>
                      <m:f>
                        <m:fPr>
                          <m:ctrlPr>
                            <a:rPr lang="en-US" sz="2400" b="0" i="1" smtClean="0">
                              <a:latin typeface="Cambria Math" panose="02040503050406030204" pitchFamily="18" charset="0"/>
                              <a:ea typeface="Cambria Math" panose="02040503050406030204" pitchFamily="18" charset="0"/>
                              <a:cs typeface="Calibri"/>
                            </a:rPr>
                          </m:ctrlPr>
                        </m:fPr>
                        <m:num>
                          <m:r>
                            <a:rPr lang="en-US" sz="2400" b="0" i="1" smtClean="0">
                              <a:latin typeface="Cambria Math" panose="02040503050406030204" pitchFamily="18" charset="0"/>
                              <a:ea typeface="Cambria Math" panose="02040503050406030204" pitchFamily="18" charset="0"/>
                              <a:cs typeface="Calibri"/>
                            </a:rPr>
                            <m:t>𝜕</m:t>
                          </m:r>
                          <m:r>
                            <a:rPr lang="en-US" sz="2400" b="0" i="1" smtClean="0">
                              <a:latin typeface="Cambria Math" panose="02040503050406030204" pitchFamily="18" charset="0"/>
                              <a:ea typeface="Cambria Math" panose="02040503050406030204" pitchFamily="18" charset="0"/>
                              <a:cs typeface="Calibri"/>
                            </a:rPr>
                            <m:t>2</m:t>
                          </m:r>
                          <m:r>
                            <a:rPr lang="en-US" sz="2400" b="0" i="1" smtClean="0">
                              <a:latin typeface="Cambria Math" panose="02040503050406030204" pitchFamily="18" charset="0"/>
                              <a:ea typeface="Cambria Math" panose="02040503050406030204" pitchFamily="18" charset="0"/>
                              <a:cs typeface="Calibri"/>
                            </a:rPr>
                            <m:t>𝑢</m:t>
                          </m:r>
                        </m:num>
                        <m:den>
                          <m:r>
                            <a:rPr lang="en-US" sz="2400" b="0" i="1" smtClean="0">
                              <a:latin typeface="Cambria Math" panose="02040503050406030204" pitchFamily="18" charset="0"/>
                              <a:ea typeface="Cambria Math" panose="02040503050406030204" pitchFamily="18" charset="0"/>
                              <a:cs typeface="Calibri"/>
                            </a:rPr>
                            <m:t>𝜕</m:t>
                          </m:r>
                          <m:r>
                            <a:rPr lang="en-US" sz="2400" b="0" i="1" smtClean="0">
                              <a:latin typeface="Cambria Math" panose="02040503050406030204" pitchFamily="18" charset="0"/>
                              <a:ea typeface="Cambria Math" panose="02040503050406030204" pitchFamily="18" charset="0"/>
                              <a:cs typeface="Calibri"/>
                            </a:rPr>
                            <m:t>𝑥</m:t>
                          </m:r>
                          <m:r>
                            <a:rPr lang="en-US" sz="2400" b="0" i="1" smtClean="0">
                              <a:latin typeface="Cambria Math" panose="02040503050406030204" pitchFamily="18" charset="0"/>
                              <a:ea typeface="Cambria Math" panose="02040503050406030204" pitchFamily="18" charset="0"/>
                              <a:cs typeface="Calibri"/>
                            </a:rPr>
                            <m:t>2</m:t>
                          </m:r>
                        </m:den>
                      </m:f>
                      <m:r>
                        <a:rPr lang="en-US" sz="2400" b="0" i="1" smtClean="0">
                          <a:latin typeface="Cambria Math" panose="02040503050406030204" pitchFamily="18" charset="0"/>
                          <a:ea typeface="Cambria Math" panose="02040503050406030204" pitchFamily="18" charset="0"/>
                          <a:cs typeface="Calibri"/>
                        </a:rPr>
                        <m:t>+</m:t>
                      </m:r>
                      <m:r>
                        <a:rPr lang="en-US" sz="2400" b="0" i="1" smtClean="0">
                          <a:latin typeface="Cambria Math" panose="02040503050406030204" pitchFamily="18" charset="0"/>
                          <a:ea typeface="Cambria Math" panose="02040503050406030204" pitchFamily="18" charset="0"/>
                          <a:cs typeface="Calibri"/>
                        </a:rPr>
                        <m:t>𝐵</m:t>
                      </m:r>
                      <m:f>
                        <m:fPr>
                          <m:ctrlPr>
                            <a:rPr lang="en-US" sz="2400" i="1">
                              <a:latin typeface="Cambria Math" panose="02040503050406030204" pitchFamily="18" charset="0"/>
                              <a:ea typeface="Cambria Math" panose="02040503050406030204" pitchFamily="18" charset="0"/>
                              <a:cs typeface="Calibri"/>
                            </a:rPr>
                          </m:ctrlPr>
                        </m:fPr>
                        <m:num>
                          <m:r>
                            <a:rPr lang="en-US" sz="2400" i="1">
                              <a:latin typeface="Cambria Math" panose="02040503050406030204" pitchFamily="18" charset="0"/>
                              <a:ea typeface="Cambria Math" panose="02040503050406030204" pitchFamily="18" charset="0"/>
                              <a:cs typeface="Calibri"/>
                            </a:rPr>
                            <m:t>𝜕</m:t>
                          </m:r>
                          <m:r>
                            <a:rPr lang="en-US" sz="2400" i="1">
                              <a:latin typeface="Cambria Math" panose="02040503050406030204" pitchFamily="18" charset="0"/>
                              <a:ea typeface="Cambria Math" panose="02040503050406030204" pitchFamily="18" charset="0"/>
                              <a:cs typeface="Calibri"/>
                            </a:rPr>
                            <m:t>2</m:t>
                          </m:r>
                          <m:r>
                            <a:rPr lang="en-US" sz="2400" i="1">
                              <a:latin typeface="Cambria Math" panose="02040503050406030204" pitchFamily="18" charset="0"/>
                              <a:ea typeface="Cambria Math" panose="02040503050406030204" pitchFamily="18" charset="0"/>
                              <a:cs typeface="Calibri"/>
                            </a:rPr>
                            <m:t>𝑢</m:t>
                          </m:r>
                        </m:num>
                        <m:den>
                          <m:r>
                            <a:rPr lang="en-US" sz="2400" i="1">
                              <a:latin typeface="Cambria Math" panose="02040503050406030204" pitchFamily="18" charset="0"/>
                              <a:ea typeface="Cambria Math" panose="02040503050406030204" pitchFamily="18" charset="0"/>
                              <a:cs typeface="Calibri"/>
                            </a:rPr>
                            <m:t>𝜕</m:t>
                          </m:r>
                          <m:r>
                            <a:rPr lang="en-US" sz="2400" i="1">
                              <a:latin typeface="Cambria Math" panose="02040503050406030204" pitchFamily="18" charset="0"/>
                              <a:ea typeface="Cambria Math" panose="02040503050406030204" pitchFamily="18" charset="0"/>
                              <a:cs typeface="Calibri"/>
                            </a:rPr>
                            <m:t>𝑥</m:t>
                          </m:r>
                          <m:r>
                            <a:rPr lang="en-US" sz="2400" i="1">
                              <a:latin typeface="Cambria Math" panose="02040503050406030204" pitchFamily="18" charset="0"/>
                              <a:ea typeface="Cambria Math" panose="02040503050406030204" pitchFamily="18" charset="0"/>
                              <a:cs typeface="Calibri"/>
                            </a:rPr>
                            <m:t>𝜕</m:t>
                          </m:r>
                          <m:r>
                            <a:rPr lang="en-US" sz="2400" b="0" i="1" smtClean="0">
                              <a:latin typeface="Cambria Math" panose="02040503050406030204" pitchFamily="18" charset="0"/>
                              <a:ea typeface="Cambria Math" panose="02040503050406030204" pitchFamily="18" charset="0"/>
                              <a:cs typeface="Calibri"/>
                            </a:rPr>
                            <m:t>𝑦</m:t>
                          </m:r>
                        </m:den>
                      </m:f>
                      <m:r>
                        <a:rPr lang="en-US" sz="2400" b="0" i="1" smtClean="0">
                          <a:latin typeface="Cambria Math" panose="02040503050406030204" pitchFamily="18" charset="0"/>
                          <a:ea typeface="Cambria Math" panose="02040503050406030204" pitchFamily="18" charset="0"/>
                          <a:cs typeface="Calibri"/>
                        </a:rPr>
                        <m:t>+</m:t>
                      </m:r>
                      <m:r>
                        <a:rPr lang="en-US" sz="2400" b="0" i="1" smtClean="0">
                          <a:latin typeface="Cambria Math" panose="02040503050406030204" pitchFamily="18" charset="0"/>
                          <a:ea typeface="Cambria Math" panose="02040503050406030204" pitchFamily="18" charset="0"/>
                          <a:cs typeface="Calibri"/>
                        </a:rPr>
                        <m:t>𝐶</m:t>
                      </m:r>
                      <m:f>
                        <m:fPr>
                          <m:ctrlPr>
                            <a:rPr lang="en-US" sz="2400" i="1">
                              <a:latin typeface="Cambria Math" panose="02040503050406030204" pitchFamily="18" charset="0"/>
                              <a:ea typeface="Cambria Math" panose="02040503050406030204" pitchFamily="18" charset="0"/>
                              <a:cs typeface="Calibri"/>
                            </a:rPr>
                          </m:ctrlPr>
                        </m:fPr>
                        <m:num>
                          <m:r>
                            <a:rPr lang="en-US" sz="2400" i="1">
                              <a:latin typeface="Cambria Math" panose="02040503050406030204" pitchFamily="18" charset="0"/>
                              <a:ea typeface="Cambria Math" panose="02040503050406030204" pitchFamily="18" charset="0"/>
                              <a:cs typeface="Calibri"/>
                            </a:rPr>
                            <m:t>𝜕</m:t>
                          </m:r>
                          <m:r>
                            <a:rPr lang="en-US" sz="2400" i="1">
                              <a:latin typeface="Cambria Math" panose="02040503050406030204" pitchFamily="18" charset="0"/>
                              <a:ea typeface="Cambria Math" panose="02040503050406030204" pitchFamily="18" charset="0"/>
                              <a:cs typeface="Calibri"/>
                            </a:rPr>
                            <m:t>2</m:t>
                          </m:r>
                          <m:r>
                            <a:rPr lang="en-US" sz="2400" i="1">
                              <a:latin typeface="Cambria Math" panose="02040503050406030204" pitchFamily="18" charset="0"/>
                              <a:ea typeface="Cambria Math" panose="02040503050406030204" pitchFamily="18" charset="0"/>
                              <a:cs typeface="Calibri"/>
                            </a:rPr>
                            <m:t>𝑢</m:t>
                          </m:r>
                        </m:num>
                        <m:den>
                          <m:r>
                            <a:rPr lang="en-US" sz="2400" i="1">
                              <a:latin typeface="Cambria Math" panose="02040503050406030204" pitchFamily="18" charset="0"/>
                              <a:ea typeface="Cambria Math" panose="02040503050406030204" pitchFamily="18" charset="0"/>
                              <a:cs typeface="Calibri"/>
                            </a:rPr>
                            <m:t>𝜕</m:t>
                          </m:r>
                          <m:r>
                            <a:rPr lang="en-US" sz="2400" b="0" i="1" smtClean="0">
                              <a:latin typeface="Cambria Math" panose="02040503050406030204" pitchFamily="18" charset="0"/>
                              <a:ea typeface="Cambria Math" panose="02040503050406030204" pitchFamily="18" charset="0"/>
                              <a:cs typeface="Calibri"/>
                            </a:rPr>
                            <m:t>𝑦</m:t>
                          </m:r>
                          <m:r>
                            <a:rPr lang="en-US" sz="2400" i="1">
                              <a:latin typeface="Cambria Math" panose="02040503050406030204" pitchFamily="18" charset="0"/>
                              <a:ea typeface="Cambria Math" panose="02040503050406030204" pitchFamily="18" charset="0"/>
                              <a:cs typeface="Calibri"/>
                            </a:rPr>
                            <m:t>2</m:t>
                          </m:r>
                        </m:den>
                      </m:f>
                      <m:r>
                        <a:rPr lang="en-US" sz="2400" b="0" i="1" smtClean="0">
                          <a:latin typeface="Cambria Math" panose="02040503050406030204" pitchFamily="18" charset="0"/>
                          <a:ea typeface="Cambria Math" panose="02040503050406030204" pitchFamily="18" charset="0"/>
                          <a:cs typeface="Calibri"/>
                        </a:rPr>
                        <m:t>+</m:t>
                      </m:r>
                      <m:r>
                        <a:rPr lang="en-US" sz="2400" b="0" i="1" smtClean="0">
                          <a:latin typeface="Cambria Math" panose="02040503050406030204" pitchFamily="18" charset="0"/>
                          <a:ea typeface="Cambria Math" panose="02040503050406030204" pitchFamily="18" charset="0"/>
                          <a:cs typeface="Calibri"/>
                        </a:rPr>
                        <m:t>𝐷</m:t>
                      </m:r>
                      <m:r>
                        <a:rPr lang="en-US" sz="2400" b="0" i="1" smtClean="0">
                          <a:latin typeface="Cambria Math" panose="02040503050406030204" pitchFamily="18" charset="0"/>
                          <a:ea typeface="Cambria Math" panose="02040503050406030204" pitchFamily="18" charset="0"/>
                          <a:cs typeface="Calibri"/>
                        </a:rPr>
                        <m:t>=0;</m:t>
                      </m:r>
                    </m:oMath>
                  </m:oMathPara>
                </a14:m>
                <a:endParaRPr lang="en-US" sz="2400" b="0" dirty="0">
                  <a:ea typeface="Cambria Math" panose="02040503050406030204" pitchFamily="18" charset="0"/>
                  <a:cs typeface="Calibri"/>
                </a:endParaRPr>
              </a:p>
              <a:p>
                <a:pPr marL="0" indent="0">
                  <a:buNone/>
                </a:pPr>
                <a:r>
                  <a:rPr lang="en-US" sz="2400" dirty="0">
                    <a:cs typeface="Calibri"/>
                  </a:rPr>
                  <a:t>  Where A,B,C are functions of independent variables </a:t>
                </a:r>
                <a14:m>
                  <m:oMath xmlns:m="http://schemas.openxmlformats.org/officeDocument/2006/math">
                    <m:r>
                      <m:rPr>
                        <m:sty m:val="p"/>
                      </m:rPr>
                      <a:rPr lang="en-US" sz="2400">
                        <a:solidFill>
                          <a:prstClr val="black"/>
                        </a:solidFill>
                        <a:latin typeface="Cambria Math" panose="02040503050406030204" pitchFamily="18" charset="0"/>
                        <a:cs typeface="Calibri"/>
                      </a:rPr>
                      <m:t>x</m:t>
                    </m:r>
                    <m:r>
                      <a:rPr lang="en-US" sz="2400">
                        <a:solidFill>
                          <a:prstClr val="black"/>
                        </a:solidFill>
                        <a:latin typeface="Cambria Math" panose="02040503050406030204" pitchFamily="18" charset="0"/>
                        <a:cs typeface="Calibri"/>
                      </a:rPr>
                      <m:t>,</m:t>
                    </m:r>
                    <m:r>
                      <m:rPr>
                        <m:sty m:val="p"/>
                      </m:rPr>
                      <a:rPr lang="en-US" sz="2400">
                        <a:solidFill>
                          <a:prstClr val="black"/>
                        </a:solidFill>
                        <a:latin typeface="Cambria Math" panose="02040503050406030204" pitchFamily="18" charset="0"/>
                        <a:cs typeface="Calibri"/>
                      </a:rPr>
                      <m:t>y</m:t>
                    </m:r>
                  </m:oMath>
                </a14:m>
                <a:r>
                  <a:rPr lang="en-US" sz="2400" dirty="0">
                    <a:cs typeface="Calibri"/>
                  </a:rPr>
                  <a:t> and D is a function of </a:t>
                </a:r>
                <a14:m>
                  <m:oMath xmlns:m="http://schemas.openxmlformats.org/officeDocument/2006/math">
                    <m:r>
                      <m:rPr>
                        <m:sty m:val="p"/>
                      </m:rPr>
                      <a:rPr lang="en-US" sz="2400" b="0" i="0" smtClean="0">
                        <a:latin typeface="Cambria Math" panose="02040503050406030204" pitchFamily="18" charset="0"/>
                        <a:cs typeface="Calibri"/>
                      </a:rPr>
                      <m:t>x</m:t>
                    </m:r>
                    <m:r>
                      <a:rPr lang="en-US" sz="2400" b="0" i="0" smtClean="0">
                        <a:latin typeface="Cambria Math" panose="02040503050406030204" pitchFamily="18" charset="0"/>
                        <a:cs typeface="Calibri"/>
                      </a:rPr>
                      <m:t>,</m:t>
                    </m:r>
                    <m:r>
                      <m:rPr>
                        <m:sty m:val="p"/>
                      </m:rPr>
                      <a:rPr lang="en-US" sz="2400" b="0" i="0" smtClean="0">
                        <a:latin typeface="Cambria Math" panose="02040503050406030204" pitchFamily="18" charset="0"/>
                        <a:cs typeface="Calibri"/>
                      </a:rPr>
                      <m:t>y</m:t>
                    </m:r>
                    <m:r>
                      <a:rPr lang="en-US" sz="2400" b="0" i="0" smtClean="0">
                        <a:latin typeface="Cambria Math" panose="02040503050406030204" pitchFamily="18" charset="0"/>
                        <a:cs typeface="Calibri"/>
                      </a:rPr>
                      <m:t>,</m:t>
                    </m:r>
                    <m:r>
                      <a:rPr lang="en-US" sz="2400" b="0" i="1" smtClean="0">
                        <a:latin typeface="Cambria Math" panose="02040503050406030204" pitchFamily="18" charset="0"/>
                        <a:cs typeface="Calibri"/>
                      </a:rPr>
                      <m:t>𝑢</m:t>
                    </m:r>
                    <m:r>
                      <a:rPr lang="en-US" sz="2400" b="0" i="1" smtClean="0">
                        <a:latin typeface="Cambria Math" panose="02040503050406030204" pitchFamily="18" charset="0"/>
                        <a:cs typeface="Calibri"/>
                      </a:rPr>
                      <m:t>,</m:t>
                    </m:r>
                    <m:f>
                      <m:fPr>
                        <m:ctrlPr>
                          <a:rPr lang="en-US" sz="2400" i="1" smtClean="0">
                            <a:latin typeface="Cambria Math" panose="02040503050406030204" pitchFamily="18" charset="0"/>
                            <a:cs typeface="Calibri"/>
                          </a:rPr>
                        </m:ctrlPr>
                      </m:fPr>
                      <m:num>
                        <m:r>
                          <a:rPr lang="en-US" sz="2400" i="1" smtClean="0">
                            <a:latin typeface="Cambria Math" panose="02040503050406030204" pitchFamily="18" charset="0"/>
                            <a:cs typeface="Calibri"/>
                          </a:rPr>
                          <m:t>𝜕</m:t>
                        </m:r>
                        <m:r>
                          <a:rPr lang="en-US" sz="2400" b="0" i="1" smtClean="0">
                            <a:latin typeface="Cambria Math" panose="02040503050406030204" pitchFamily="18" charset="0"/>
                            <a:cs typeface="Calibri"/>
                          </a:rPr>
                          <m:t>𝑢</m:t>
                        </m:r>
                      </m:num>
                      <m:den>
                        <m:r>
                          <a:rPr lang="en-US" sz="2400" i="1" smtClean="0">
                            <a:latin typeface="Cambria Math" panose="02040503050406030204" pitchFamily="18" charset="0"/>
                            <a:cs typeface="Calibri"/>
                          </a:rPr>
                          <m:t>𝜕</m:t>
                        </m:r>
                        <m:r>
                          <a:rPr lang="en-US" sz="2400" i="1" smtClean="0">
                            <a:latin typeface="Cambria Math" panose="02040503050406030204" pitchFamily="18" charset="0"/>
                            <a:cs typeface="Calibri"/>
                          </a:rPr>
                          <m:t>𝑥</m:t>
                        </m:r>
                      </m:den>
                    </m:f>
                    <m:r>
                      <a:rPr lang="en-US" sz="2400" b="0" i="1" smtClean="0">
                        <a:latin typeface="Cambria Math" panose="02040503050406030204" pitchFamily="18" charset="0"/>
                        <a:cs typeface="Calibri"/>
                      </a:rPr>
                      <m:t>,</m:t>
                    </m:r>
                    <m:f>
                      <m:fPr>
                        <m:ctrlPr>
                          <a:rPr lang="en-US" sz="2400" i="1">
                            <a:latin typeface="Cambria Math" panose="02040503050406030204" pitchFamily="18" charset="0"/>
                            <a:cs typeface="Calibri"/>
                          </a:rPr>
                        </m:ctrlPr>
                      </m:fPr>
                      <m:num>
                        <m:r>
                          <a:rPr lang="en-US" sz="2400" i="1">
                            <a:latin typeface="Cambria Math" panose="02040503050406030204" pitchFamily="18" charset="0"/>
                            <a:cs typeface="Calibri"/>
                          </a:rPr>
                          <m:t>𝜕</m:t>
                        </m:r>
                        <m:r>
                          <a:rPr lang="en-US" sz="2400" b="0" i="1" smtClean="0">
                            <a:latin typeface="Cambria Math" panose="02040503050406030204" pitchFamily="18" charset="0"/>
                            <a:cs typeface="Calibri"/>
                          </a:rPr>
                          <m:t>𝑢</m:t>
                        </m:r>
                      </m:num>
                      <m:den>
                        <m:r>
                          <a:rPr lang="en-US" sz="2400" i="1">
                            <a:latin typeface="Cambria Math" panose="02040503050406030204" pitchFamily="18" charset="0"/>
                            <a:cs typeface="Calibri"/>
                          </a:rPr>
                          <m:t>𝜕</m:t>
                        </m:r>
                        <m:r>
                          <a:rPr lang="en-US" sz="2400" b="0" i="1" smtClean="0">
                            <a:latin typeface="Cambria Math" panose="02040503050406030204" pitchFamily="18" charset="0"/>
                            <a:cs typeface="Calibri"/>
                          </a:rPr>
                          <m:t>𝑦</m:t>
                        </m:r>
                      </m:den>
                    </m:f>
                  </m:oMath>
                </a14:m>
                <a:endParaRPr lang="en-US" sz="2400" dirty="0">
                  <a:cs typeface="Calibri"/>
                </a:endParaRPr>
              </a:p>
              <a:p>
                <a:pPr marL="0" indent="0">
                  <a:buNone/>
                </a:pPr>
                <a:r>
                  <a:rPr lang="en-US" sz="2400" dirty="0">
                    <a:cs typeface="Calibri"/>
                  </a:rPr>
                  <a:t>  Then, if </a:t>
                </a:r>
                <a14:m>
                  <m:oMath xmlns:m="http://schemas.openxmlformats.org/officeDocument/2006/math">
                    <m:r>
                      <a:rPr lang="en-US" sz="2400" b="0" i="1" smtClean="0">
                        <a:latin typeface="Cambria Math" panose="02040503050406030204" pitchFamily="18" charset="0"/>
                        <a:cs typeface="Calibri"/>
                      </a:rPr>
                      <m:t>𝐵</m:t>
                    </m:r>
                    <m:r>
                      <a:rPr lang="en-US" sz="2400" b="0" i="1" baseline="30000" smtClean="0">
                        <a:latin typeface="Cambria Math" panose="02040503050406030204" pitchFamily="18" charset="0"/>
                        <a:cs typeface="Calibri"/>
                      </a:rPr>
                      <m:t>2</m:t>
                    </m:r>
                    <m:r>
                      <a:rPr lang="en-US" sz="2400" b="0" i="1" smtClean="0">
                        <a:latin typeface="Cambria Math" panose="02040503050406030204" pitchFamily="18" charset="0"/>
                        <a:cs typeface="Calibri"/>
                      </a:rPr>
                      <m:t>−4</m:t>
                    </m:r>
                    <m:r>
                      <a:rPr lang="en-US" sz="2400" b="0" i="1" smtClean="0">
                        <a:latin typeface="Cambria Math" panose="02040503050406030204" pitchFamily="18" charset="0"/>
                        <a:cs typeface="Calibri"/>
                      </a:rPr>
                      <m:t>𝐴𝐶</m:t>
                    </m:r>
                    <m:r>
                      <a:rPr lang="en-US" sz="2400" b="0" i="1" smtClean="0">
                        <a:latin typeface="Cambria Math" panose="02040503050406030204" pitchFamily="18" charset="0"/>
                        <a:cs typeface="Calibri"/>
                      </a:rPr>
                      <m:t>&lt;0</m:t>
                    </m:r>
                  </m:oMath>
                </a14:m>
                <a:r>
                  <a:rPr lang="en-US" sz="2400" dirty="0">
                    <a:cs typeface="Calibri"/>
                  </a:rPr>
                  <a:t>, PDE is elliptic; if </a:t>
                </a:r>
                <a14:m>
                  <m:oMath xmlns:m="http://schemas.openxmlformats.org/officeDocument/2006/math">
                    <m:r>
                      <a:rPr lang="en-US" sz="2400" i="1">
                        <a:latin typeface="Cambria Math" panose="02040503050406030204" pitchFamily="18" charset="0"/>
                        <a:cs typeface="Calibri"/>
                      </a:rPr>
                      <m:t>𝐵</m:t>
                    </m:r>
                    <m:r>
                      <a:rPr lang="en-US" sz="2400" i="1" baseline="30000">
                        <a:latin typeface="Cambria Math" panose="02040503050406030204" pitchFamily="18" charset="0"/>
                        <a:cs typeface="Calibri"/>
                      </a:rPr>
                      <m:t>2</m:t>
                    </m:r>
                    <m:r>
                      <a:rPr lang="en-US" sz="2400" i="1">
                        <a:latin typeface="Cambria Math" panose="02040503050406030204" pitchFamily="18" charset="0"/>
                        <a:cs typeface="Calibri"/>
                      </a:rPr>
                      <m:t>−4</m:t>
                    </m:r>
                    <m:r>
                      <a:rPr lang="en-US" sz="2400" i="1">
                        <a:latin typeface="Cambria Math" panose="02040503050406030204" pitchFamily="18" charset="0"/>
                        <a:cs typeface="Calibri"/>
                      </a:rPr>
                      <m:t>𝐴𝐶</m:t>
                    </m:r>
                    <m:r>
                      <a:rPr lang="en-US" sz="2400" b="0" i="1" smtClean="0">
                        <a:latin typeface="Cambria Math" panose="02040503050406030204" pitchFamily="18" charset="0"/>
                        <a:cs typeface="Calibri"/>
                      </a:rPr>
                      <m:t>=</m:t>
                    </m:r>
                    <m:r>
                      <a:rPr lang="en-US" sz="2400" i="1">
                        <a:latin typeface="Cambria Math" panose="02040503050406030204" pitchFamily="18" charset="0"/>
                        <a:cs typeface="Calibri"/>
                      </a:rPr>
                      <m:t>0</m:t>
                    </m:r>
                    <m:r>
                      <a:rPr lang="en-US" sz="2400" b="0" i="0" smtClean="0">
                        <a:latin typeface="Cambria Math" panose="02040503050406030204" pitchFamily="18" charset="0"/>
                        <a:cs typeface="Calibri"/>
                      </a:rPr>
                      <m:t>,</m:t>
                    </m:r>
                  </m:oMath>
                </a14:m>
                <a:r>
                  <a:rPr lang="en-US" sz="2400" dirty="0">
                    <a:cs typeface="Calibri"/>
                  </a:rPr>
                  <a:t> PDE is Parabolic and if </a:t>
                </a:r>
                <a14:m>
                  <m:oMath xmlns:m="http://schemas.openxmlformats.org/officeDocument/2006/math">
                    <m:r>
                      <a:rPr lang="en-US" sz="2400" i="1">
                        <a:latin typeface="Cambria Math" panose="02040503050406030204" pitchFamily="18" charset="0"/>
                        <a:cs typeface="Calibri"/>
                      </a:rPr>
                      <m:t>𝐵</m:t>
                    </m:r>
                    <m:r>
                      <a:rPr lang="en-US" sz="2400" i="1" baseline="30000">
                        <a:latin typeface="Cambria Math" panose="02040503050406030204" pitchFamily="18" charset="0"/>
                        <a:cs typeface="Calibri"/>
                      </a:rPr>
                      <m:t>2</m:t>
                    </m:r>
                    <m:r>
                      <a:rPr lang="en-US" sz="2400" i="1">
                        <a:latin typeface="Cambria Math" panose="02040503050406030204" pitchFamily="18" charset="0"/>
                        <a:cs typeface="Calibri"/>
                      </a:rPr>
                      <m:t>−4</m:t>
                    </m:r>
                    <m:r>
                      <a:rPr lang="en-US" sz="2400" i="1">
                        <a:latin typeface="Cambria Math" panose="02040503050406030204" pitchFamily="18" charset="0"/>
                        <a:cs typeface="Calibri"/>
                      </a:rPr>
                      <m:t>𝐴𝐶</m:t>
                    </m:r>
                    <m:r>
                      <a:rPr lang="en-US" sz="2400" b="0" i="1" smtClean="0">
                        <a:latin typeface="Cambria Math" panose="02040503050406030204" pitchFamily="18" charset="0"/>
                        <a:cs typeface="Calibri"/>
                      </a:rPr>
                      <m:t>&gt;</m:t>
                    </m:r>
                    <m:r>
                      <a:rPr lang="en-US" sz="2400" i="1">
                        <a:latin typeface="Cambria Math" panose="02040503050406030204" pitchFamily="18" charset="0"/>
                        <a:cs typeface="Calibri"/>
                      </a:rPr>
                      <m:t>0</m:t>
                    </m:r>
                    <m:r>
                      <a:rPr lang="en-US" sz="2400" b="0" i="1" smtClean="0">
                        <a:latin typeface="Cambria Math" panose="02040503050406030204" pitchFamily="18" charset="0"/>
                        <a:cs typeface="Calibri"/>
                      </a:rPr>
                      <m:t>,</m:t>
                    </m:r>
                  </m:oMath>
                </a14:m>
                <a:endParaRPr lang="en-US" sz="2400" dirty="0">
                  <a:cs typeface="Calibri"/>
                </a:endParaRPr>
              </a:p>
              <a:p>
                <a:pPr marL="0" indent="0">
                  <a:buNone/>
                </a:pPr>
                <a:r>
                  <a:rPr lang="en-US" sz="2400" dirty="0">
                    <a:cs typeface="Calibri"/>
                  </a:rPr>
                  <a:t>  PDE is Hyperbolic.</a:t>
                </a:r>
              </a:p>
              <a:p>
                <a:pPr>
                  <a:buFont typeface="Wingdings" panose="05000000000000000000" pitchFamily="2" charset="2"/>
                  <a:buChar char="v"/>
                </a:pPr>
                <a:r>
                  <a:rPr lang="en-US" sz="2000" dirty="0">
                    <a:ea typeface="+mn-lt"/>
                    <a:cs typeface="Calibri"/>
                  </a:rPr>
                  <a:t>Linearity: Identified by  if the dependent variable and all of its derivatives (</a:t>
                </a:r>
                <a:r>
                  <a:rPr lang="en-US" sz="2000" dirty="0" err="1">
                    <a:ea typeface="+mn-lt"/>
                    <a:cs typeface="Calibri"/>
                  </a:rPr>
                  <a:t>y,y’,y</a:t>
                </a:r>
                <a:r>
                  <a:rPr lang="en-US" sz="2000" dirty="0">
                    <a:ea typeface="+mn-lt"/>
                    <a:cs typeface="Calibri"/>
                  </a:rPr>
                  <a:t>”,… )appear in a linear fashion or not </a:t>
                </a:r>
              </a:p>
              <a:p>
                <a:pPr marL="1885950" lvl="3" indent="-514350">
                  <a:buFont typeface="+mj-lt"/>
                  <a:buAutoNum type="romanLcPeriod"/>
                </a:pPr>
                <a:r>
                  <a:rPr lang="en-US" sz="1900" dirty="0">
                    <a:ea typeface="+mn-lt"/>
                    <a:cs typeface="Calibri"/>
                  </a:rPr>
                  <a:t>Linear (no coefficients have y or derivatives of y; y along with all its derivatives are to the first power)</a:t>
                </a:r>
              </a:p>
              <a:p>
                <a:pPr marL="1885950" lvl="3" indent="-514350">
                  <a:buFont typeface="+mj-lt"/>
                  <a:buAutoNum type="romanLcPeriod"/>
                </a:pPr>
                <a:r>
                  <a:rPr lang="en-US" sz="1900" dirty="0">
                    <a:ea typeface="+mn-lt"/>
                    <a:cs typeface="Calibri"/>
                  </a:rPr>
                  <a:t>Non-linear</a:t>
                </a:r>
              </a:p>
              <a:p>
                <a:pPr>
                  <a:buFont typeface="Wingdings" panose="05000000000000000000" pitchFamily="2" charset="2"/>
                  <a:buChar char="v"/>
                </a:pPr>
                <a:r>
                  <a:rPr lang="en-US" sz="2000" dirty="0">
                    <a:ea typeface="+mn-lt"/>
                    <a:cs typeface="Calibri"/>
                  </a:rPr>
                  <a:t>Order: Identified by the term that carries the highest derivative</a:t>
                </a:r>
              </a:p>
              <a:p>
                <a:pPr marL="1771650" lvl="3" indent="-400050">
                  <a:buFont typeface="+mj-lt"/>
                  <a:buAutoNum type="romanLcPeriod"/>
                </a:pPr>
                <a:r>
                  <a:rPr lang="en-US" sz="1900" dirty="0">
                    <a:ea typeface="+mn-lt"/>
                    <a:cs typeface="Calibri"/>
                  </a:rPr>
                  <a:t>  First order </a:t>
                </a:r>
              </a:p>
              <a:p>
                <a:pPr marL="1771650" lvl="3" indent="-400050">
                  <a:buFont typeface="+mj-lt"/>
                  <a:buAutoNum type="romanLcPeriod"/>
                </a:pPr>
                <a:r>
                  <a:rPr lang="en-US" sz="1900" dirty="0">
                    <a:ea typeface="+mn-lt"/>
                    <a:cs typeface="Calibri"/>
                  </a:rPr>
                  <a:t>  Second order</a:t>
                </a:r>
              </a:p>
              <a:p>
                <a:pPr marL="1771650" lvl="3" indent="-400050">
                  <a:buFont typeface="+mj-lt"/>
                  <a:buAutoNum type="romanLcPeriod"/>
                </a:pPr>
                <a:r>
                  <a:rPr lang="en-US" sz="1900" dirty="0">
                    <a:ea typeface="+mn-lt"/>
                    <a:cs typeface="Calibri"/>
                  </a:rPr>
                  <a:t>  Higher order</a:t>
                </a:r>
                <a:endParaRPr lang="en-GB" sz="1900" dirty="0">
                  <a:ea typeface="+mn-lt"/>
                  <a:cs typeface="+mn-lt"/>
                </a:endParaRPr>
              </a:p>
              <a:p>
                <a:endParaRPr lang="en-GB" sz="2400" dirty="0">
                  <a:ea typeface="+mn-lt"/>
                  <a:cs typeface="+mn-lt"/>
                </a:endParaRPr>
              </a:p>
            </p:txBody>
          </p:sp>
        </mc:Choice>
        <mc:Fallback>
          <p:sp>
            <p:nvSpPr>
              <p:cNvPr id="3" name="Content Placeholder 2">
                <a:extLst>
                  <a:ext uri="{FF2B5EF4-FFF2-40B4-BE49-F238E27FC236}">
                    <a16:creationId xmlns:a16="http://schemas.microsoft.com/office/drawing/2014/main" id="{9E46EDF9-981D-46A1-8B67-0A4D73B7E09E}"/>
                  </a:ext>
                </a:extLst>
              </p:cNvPr>
              <p:cNvSpPr>
                <a:spLocks noGrp="1" noRot="1" noChangeAspect="1" noMove="1" noResize="1" noEditPoints="1" noAdjustHandles="1" noChangeArrowheads="1" noChangeShapeType="1" noTextEdit="1"/>
              </p:cNvSpPr>
              <p:nvPr>
                <p:ph idx="1"/>
              </p:nvPr>
            </p:nvSpPr>
            <p:spPr>
              <a:xfrm>
                <a:off x="838199" y="943753"/>
                <a:ext cx="10515600" cy="5626603"/>
              </a:xfrm>
              <a:blipFill>
                <a:blip r:embed="rId2"/>
                <a:stretch>
                  <a:fillRect l="-464" t="-2059"/>
                </a:stretch>
              </a:blipFill>
            </p:spPr>
            <p:txBody>
              <a:bodyPr/>
              <a:lstStyle/>
              <a:p>
                <a:r>
                  <a:rPr lang="en-US">
                    <a:noFill/>
                  </a:rPr>
                  <a:t> </a:t>
                </a:r>
              </a:p>
            </p:txBody>
          </p:sp>
        </mc:Fallback>
      </mc:AlternateContent>
    </p:spTree>
    <p:extLst>
      <p:ext uri="{BB962C8B-B14F-4D97-AF65-F5344CB8AC3E}">
        <p14:creationId xmlns:p14="http://schemas.microsoft.com/office/powerpoint/2010/main" val="175152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7A8D-4341-4C33-859D-DBDE10528176}"/>
              </a:ext>
            </a:extLst>
          </p:cNvPr>
          <p:cNvSpPr>
            <a:spLocks noGrp="1"/>
          </p:cNvSpPr>
          <p:nvPr>
            <p:ph type="title"/>
          </p:nvPr>
        </p:nvSpPr>
        <p:spPr>
          <a:xfrm>
            <a:off x="0" y="233265"/>
            <a:ext cx="12192000" cy="830424"/>
          </a:xfrm>
          <a:solidFill>
            <a:schemeClr val="accent1">
              <a:lumMod val="40000"/>
              <a:lumOff val="60000"/>
            </a:schemeClr>
          </a:solidFill>
        </p:spPr>
        <p:txBody>
          <a:bodyPr>
            <a:normAutofit/>
          </a:bodyPr>
          <a:lstStyle/>
          <a:p>
            <a:pPr marL="571500" indent="-571500">
              <a:buFont typeface="Wingdings" panose="05000000000000000000" pitchFamily="2" charset="2"/>
              <a:buChar char="Ø"/>
            </a:pPr>
            <a:r>
              <a:rPr lang="en-GB" sz="3400" b="1" dirty="0">
                <a:cs typeface="Calibri Light"/>
              </a:rPr>
              <a:t>Methods of solving PDEs</a:t>
            </a:r>
            <a:endParaRPr lang="en-US" sz="3400" dirty="0"/>
          </a:p>
        </p:txBody>
      </p:sp>
      <p:sp>
        <p:nvSpPr>
          <p:cNvPr id="3" name="Content Placeholder 2">
            <a:extLst>
              <a:ext uri="{FF2B5EF4-FFF2-40B4-BE49-F238E27FC236}">
                <a16:creationId xmlns:a16="http://schemas.microsoft.com/office/drawing/2014/main" id="{9E46EDF9-981D-46A1-8B67-0A4D73B7E09E}"/>
              </a:ext>
            </a:extLst>
          </p:cNvPr>
          <p:cNvSpPr>
            <a:spLocks noGrp="1"/>
          </p:cNvSpPr>
          <p:nvPr>
            <p:ph idx="1"/>
          </p:nvPr>
        </p:nvSpPr>
        <p:spPr>
          <a:xfrm>
            <a:off x="919815" y="1243305"/>
            <a:ext cx="10515600" cy="4756617"/>
          </a:xfrm>
        </p:spPr>
        <p:txBody>
          <a:bodyPr vert="horz" lIns="91440" tIns="45720" rIns="91440" bIns="45720" rtlCol="0" anchor="t">
            <a:normAutofit/>
          </a:bodyPr>
          <a:lstStyle/>
          <a:p>
            <a:pPr marL="0" indent="0">
              <a:buNone/>
            </a:pPr>
            <a:r>
              <a:rPr lang="en-GB" sz="2400" dirty="0">
                <a:ea typeface="+mn-lt"/>
                <a:cs typeface="+mn-lt"/>
              </a:rPr>
              <a:t>Available traditional methods for solving various kinds of PDEs are-</a:t>
            </a:r>
          </a:p>
          <a:p>
            <a:r>
              <a:rPr lang="en-GB" sz="2400" dirty="0">
                <a:ea typeface="+mn-lt"/>
                <a:cs typeface="+mn-lt"/>
              </a:rPr>
              <a:t>Analytical solutions</a:t>
            </a:r>
          </a:p>
          <a:p>
            <a:pPr lvl="1"/>
            <a:r>
              <a:rPr lang="en-GB" sz="2000" dirty="0">
                <a:ea typeface="+mn-lt"/>
                <a:cs typeface="+mn-lt"/>
              </a:rPr>
              <a:t>Separation of variables</a:t>
            </a:r>
          </a:p>
          <a:p>
            <a:pPr lvl="1"/>
            <a:r>
              <a:rPr lang="en-GB" sz="2000" dirty="0">
                <a:ea typeface="+mn-lt"/>
                <a:cs typeface="+mn-lt"/>
              </a:rPr>
              <a:t>Method of characteristics</a:t>
            </a:r>
          </a:p>
          <a:p>
            <a:pPr lvl="1"/>
            <a:r>
              <a:rPr lang="en-GB" sz="2000" dirty="0">
                <a:ea typeface="+mn-lt"/>
                <a:cs typeface="+mn-lt"/>
              </a:rPr>
              <a:t>Integral transform</a:t>
            </a:r>
          </a:p>
          <a:p>
            <a:pPr lvl="1"/>
            <a:r>
              <a:rPr lang="en-GB" sz="2000" dirty="0">
                <a:ea typeface="+mn-lt"/>
                <a:cs typeface="+mn-lt"/>
              </a:rPr>
              <a:t>Change of variables</a:t>
            </a:r>
          </a:p>
          <a:p>
            <a:pPr lvl="1"/>
            <a:r>
              <a:rPr lang="en-GB" sz="2000" dirty="0">
                <a:ea typeface="+mn-lt"/>
                <a:cs typeface="+mn-lt"/>
              </a:rPr>
              <a:t>Fundamental solutions</a:t>
            </a:r>
          </a:p>
          <a:p>
            <a:pPr lvl="1"/>
            <a:r>
              <a:rPr lang="en-GB" sz="2000" dirty="0">
                <a:ea typeface="+mn-lt"/>
                <a:cs typeface="+mn-lt"/>
              </a:rPr>
              <a:t>Superposition principle</a:t>
            </a:r>
          </a:p>
          <a:p>
            <a:r>
              <a:rPr lang="en-GB" sz="2400" dirty="0">
                <a:ea typeface="+mn-lt"/>
                <a:cs typeface="+mn-lt"/>
              </a:rPr>
              <a:t>Numerical solutions</a:t>
            </a:r>
          </a:p>
          <a:p>
            <a:pPr lvl="1"/>
            <a:r>
              <a:rPr lang="en-GB" sz="2000" dirty="0">
                <a:ea typeface="+mn-lt"/>
                <a:cs typeface="+mn-lt"/>
              </a:rPr>
              <a:t>Finite Element Method</a:t>
            </a:r>
          </a:p>
          <a:p>
            <a:pPr lvl="1"/>
            <a:r>
              <a:rPr lang="en-GB" sz="2000" dirty="0">
                <a:ea typeface="+mn-lt"/>
                <a:cs typeface="+mn-lt"/>
              </a:rPr>
              <a:t>Finite Difference Method</a:t>
            </a:r>
          </a:p>
          <a:p>
            <a:pPr lvl="1"/>
            <a:r>
              <a:rPr lang="en-GB" sz="2000" dirty="0">
                <a:ea typeface="+mn-lt"/>
                <a:cs typeface="+mn-lt"/>
              </a:rPr>
              <a:t>Finite Volume Method</a:t>
            </a:r>
          </a:p>
          <a:p>
            <a:pPr lvl="1"/>
            <a:r>
              <a:rPr lang="en-GB" sz="2000" dirty="0">
                <a:ea typeface="+mn-lt"/>
                <a:cs typeface="+mn-lt"/>
              </a:rPr>
              <a:t>Meshfree methods</a:t>
            </a:r>
          </a:p>
          <a:p>
            <a:pPr lvl="1"/>
            <a:endParaRPr lang="en-GB" sz="2000" dirty="0">
              <a:ea typeface="+mn-lt"/>
              <a:cs typeface="+mn-lt"/>
            </a:endParaRPr>
          </a:p>
          <a:p>
            <a:pPr lvl="1"/>
            <a:endParaRPr lang="en-GB" sz="2000" dirty="0">
              <a:ea typeface="+mn-lt"/>
              <a:cs typeface="+mn-lt"/>
            </a:endParaRPr>
          </a:p>
        </p:txBody>
      </p:sp>
    </p:spTree>
    <p:extLst>
      <p:ext uri="{BB962C8B-B14F-4D97-AF65-F5344CB8AC3E}">
        <p14:creationId xmlns:p14="http://schemas.microsoft.com/office/powerpoint/2010/main" val="505909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7A8D-4341-4C33-859D-DBDE10528176}"/>
              </a:ext>
            </a:extLst>
          </p:cNvPr>
          <p:cNvSpPr>
            <a:spLocks noGrp="1"/>
          </p:cNvSpPr>
          <p:nvPr>
            <p:ph type="title"/>
          </p:nvPr>
        </p:nvSpPr>
        <p:spPr>
          <a:xfrm>
            <a:off x="0" y="96232"/>
            <a:ext cx="12192000" cy="677115"/>
          </a:xfrm>
          <a:solidFill>
            <a:schemeClr val="accent1">
              <a:lumMod val="40000"/>
              <a:lumOff val="60000"/>
            </a:schemeClr>
          </a:solidFill>
        </p:spPr>
        <p:txBody>
          <a:bodyPr>
            <a:normAutofit/>
          </a:bodyPr>
          <a:lstStyle/>
          <a:p>
            <a:pPr marL="571500" indent="-571500">
              <a:buFont typeface="Wingdings" panose="05000000000000000000" pitchFamily="2" charset="2"/>
              <a:buChar char="Ø"/>
            </a:pPr>
            <a:r>
              <a:rPr lang="en-GB" sz="3400" b="1" dirty="0">
                <a:cs typeface="Calibri Light"/>
              </a:rPr>
              <a:t>Why use neural network</a:t>
            </a:r>
            <a:endParaRPr lang="en-US" sz="3400" dirty="0"/>
          </a:p>
        </p:txBody>
      </p:sp>
      <p:sp>
        <p:nvSpPr>
          <p:cNvPr id="3" name="Content Placeholder 2">
            <a:extLst>
              <a:ext uri="{FF2B5EF4-FFF2-40B4-BE49-F238E27FC236}">
                <a16:creationId xmlns:a16="http://schemas.microsoft.com/office/drawing/2014/main" id="{9E46EDF9-981D-46A1-8B67-0A4D73B7E09E}"/>
              </a:ext>
            </a:extLst>
          </p:cNvPr>
          <p:cNvSpPr>
            <a:spLocks noGrp="1"/>
          </p:cNvSpPr>
          <p:nvPr>
            <p:ph idx="1"/>
          </p:nvPr>
        </p:nvSpPr>
        <p:spPr>
          <a:xfrm>
            <a:off x="183618" y="773347"/>
            <a:ext cx="10515600" cy="2534189"/>
          </a:xfrm>
        </p:spPr>
        <p:txBody>
          <a:bodyPr vert="horz" lIns="91440" tIns="45720" rIns="91440" bIns="45720" rtlCol="0" anchor="t">
            <a:normAutofit/>
          </a:bodyPr>
          <a:lstStyle/>
          <a:p>
            <a:r>
              <a:rPr lang="en-GB" sz="2400" dirty="0">
                <a:ea typeface="+mn-lt"/>
                <a:cs typeface="+mn-lt"/>
              </a:rPr>
              <a:t>The concept of using neural network is inspired from the ‘Universal Approximation Theorem’. According to Wikipedia,</a:t>
            </a:r>
            <a:r>
              <a:rPr lang="en-US" sz="2400" dirty="0">
                <a:ea typeface="+mn-lt"/>
                <a:cs typeface="+mn-lt"/>
              </a:rPr>
              <a:t> in the mathematical theory of artificial neural networks, the universal approximation theorem states that simple neural networks can represent a wide variety of interesting functions when given appropriate parameters. </a:t>
            </a:r>
          </a:p>
          <a:p>
            <a:r>
              <a:rPr lang="en-US" sz="2400" dirty="0">
                <a:ea typeface="+mn-lt"/>
                <a:cs typeface="+mn-lt"/>
              </a:rPr>
              <a:t>Hence, neural network is used to approximate the solution function of differential equations of all kinds including partial differential equations.</a:t>
            </a:r>
            <a:endParaRPr lang="en-GB" sz="2000" dirty="0">
              <a:ea typeface="+mn-lt"/>
              <a:cs typeface="+mn-lt"/>
            </a:endParaRPr>
          </a:p>
          <a:p>
            <a:pPr lvl="1"/>
            <a:endParaRPr lang="en-GB" sz="2000" dirty="0">
              <a:ea typeface="+mn-lt"/>
              <a:cs typeface="+mn-lt"/>
            </a:endParaRPr>
          </a:p>
        </p:txBody>
      </p:sp>
      <p:sp>
        <p:nvSpPr>
          <p:cNvPr id="6" name="Title 1">
            <a:extLst>
              <a:ext uri="{FF2B5EF4-FFF2-40B4-BE49-F238E27FC236}">
                <a16:creationId xmlns:a16="http://schemas.microsoft.com/office/drawing/2014/main" id="{78A0D216-BB7A-448F-84CA-6AB0CE3B52ED}"/>
              </a:ext>
            </a:extLst>
          </p:cNvPr>
          <p:cNvSpPr txBox="1">
            <a:spLocks/>
          </p:cNvSpPr>
          <p:nvPr/>
        </p:nvSpPr>
        <p:spPr>
          <a:xfrm>
            <a:off x="0" y="3307536"/>
            <a:ext cx="12191999" cy="677115"/>
          </a:xfrm>
          <a:prstGeom prst="rect">
            <a:avLst/>
          </a:prstGeom>
          <a:solidFill>
            <a:schemeClr val="accent1">
              <a:lumMod val="40000"/>
              <a:lumOff val="60000"/>
            </a:schemeClr>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Ø"/>
            </a:pPr>
            <a:r>
              <a:rPr lang="en-GB" sz="3500" b="1" dirty="0">
                <a:cs typeface="Calibri Light"/>
              </a:rPr>
              <a:t>First approach</a:t>
            </a:r>
            <a:endParaRPr lang="en-US" sz="3500" dirty="0"/>
          </a:p>
        </p:txBody>
      </p:sp>
      <p:sp>
        <p:nvSpPr>
          <p:cNvPr id="7" name="Content Placeholder 2">
            <a:extLst>
              <a:ext uri="{FF2B5EF4-FFF2-40B4-BE49-F238E27FC236}">
                <a16:creationId xmlns:a16="http://schemas.microsoft.com/office/drawing/2014/main" id="{6179DAF5-87B9-4489-BB04-6350C4A06741}"/>
              </a:ext>
            </a:extLst>
          </p:cNvPr>
          <p:cNvSpPr txBox="1">
            <a:spLocks/>
          </p:cNvSpPr>
          <p:nvPr/>
        </p:nvSpPr>
        <p:spPr>
          <a:xfrm>
            <a:off x="266672" y="3984651"/>
            <a:ext cx="10515600" cy="253418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err="1">
                <a:ea typeface="+mn-lt"/>
                <a:cs typeface="+mn-lt"/>
              </a:rPr>
              <a:t>Lagaris</a:t>
            </a:r>
            <a:r>
              <a:rPr lang="en-US" sz="2400" dirty="0">
                <a:ea typeface="+mn-lt"/>
                <a:cs typeface="+mn-lt"/>
              </a:rPr>
              <a:t> et.al. introduced the approach of using ANN for solving PDEs in 1997 in the paper </a:t>
            </a:r>
            <a:r>
              <a:rPr lang="en-US" sz="2400" dirty="0">
                <a:hlinkClick r:id="rId2"/>
              </a:rPr>
              <a:t>Artificial Neural Networks for Solving Ordinary and Partial Differential Equations</a:t>
            </a:r>
            <a:r>
              <a:rPr lang="en-US" sz="2400" dirty="0"/>
              <a:t>. Approaches before this, mostly gave discrete solutions or solutions with limited differentiability. </a:t>
            </a:r>
            <a:r>
              <a:rPr lang="en-US" sz="2400" dirty="0" err="1"/>
              <a:t>So,this</a:t>
            </a:r>
            <a:r>
              <a:rPr lang="en-US" sz="2400" dirty="0"/>
              <a:t> study focuses on techniques proposed after the above-mentioned paper </a:t>
            </a:r>
            <a:endParaRPr lang="en-GB" sz="2400" dirty="0">
              <a:ea typeface="+mn-lt"/>
              <a:cs typeface="+mn-lt"/>
            </a:endParaRPr>
          </a:p>
          <a:p>
            <a:pPr lvl="1"/>
            <a:endParaRPr lang="en-GB" sz="2000" dirty="0">
              <a:ea typeface="+mn-lt"/>
              <a:cs typeface="+mn-lt"/>
            </a:endParaRPr>
          </a:p>
        </p:txBody>
      </p:sp>
    </p:spTree>
    <p:extLst>
      <p:ext uri="{BB962C8B-B14F-4D97-AF65-F5344CB8AC3E}">
        <p14:creationId xmlns:p14="http://schemas.microsoft.com/office/powerpoint/2010/main" val="1581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7A8D-4341-4C33-859D-DBDE10528176}"/>
              </a:ext>
            </a:extLst>
          </p:cNvPr>
          <p:cNvSpPr>
            <a:spLocks noGrp="1"/>
          </p:cNvSpPr>
          <p:nvPr>
            <p:ph type="title"/>
          </p:nvPr>
        </p:nvSpPr>
        <p:spPr>
          <a:xfrm>
            <a:off x="0" y="119849"/>
            <a:ext cx="12192000" cy="559603"/>
          </a:xfrm>
          <a:solidFill>
            <a:schemeClr val="accent1">
              <a:lumMod val="40000"/>
              <a:lumOff val="60000"/>
            </a:schemeClr>
          </a:solidFill>
        </p:spPr>
        <p:txBody>
          <a:bodyPr>
            <a:normAutofit/>
          </a:bodyPr>
          <a:lstStyle/>
          <a:p>
            <a:pPr marL="571500" indent="-571500">
              <a:buFont typeface="Wingdings" panose="05000000000000000000" pitchFamily="2" charset="2"/>
              <a:buChar char="Ø"/>
            </a:pPr>
            <a:r>
              <a:rPr lang="en-GB" sz="3400" b="1" dirty="0">
                <a:cs typeface="Calibri Light"/>
              </a:rPr>
              <a:t>Review: Paper 1</a:t>
            </a:r>
            <a:endParaRPr lang="en-US" sz="34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46EDF9-981D-46A1-8B67-0A4D73B7E09E}"/>
                  </a:ext>
                </a:extLst>
              </p:cNvPr>
              <p:cNvSpPr>
                <a:spLocks noGrp="1"/>
              </p:cNvSpPr>
              <p:nvPr>
                <p:ph idx="1"/>
              </p:nvPr>
            </p:nvSpPr>
            <p:spPr>
              <a:xfrm>
                <a:off x="829558" y="816762"/>
                <a:ext cx="10515600" cy="5976463"/>
              </a:xfrm>
            </p:spPr>
            <p:txBody>
              <a:bodyPr vert="horz" lIns="91440" tIns="45720" rIns="91440" bIns="45720" rtlCol="0" anchor="t">
                <a:normAutofit/>
              </a:bodyPr>
              <a:lstStyle/>
              <a:p>
                <a:pPr marL="0" indent="0">
                  <a:buNone/>
                </a:pPr>
                <a:r>
                  <a:rPr lang="en-GB" sz="2400" dirty="0">
                    <a:solidFill>
                      <a:schemeClr val="accent1"/>
                    </a:solidFill>
                    <a:ea typeface="+mn-lt"/>
                    <a:cs typeface="+mn-lt"/>
                  </a:rPr>
                  <a:t>Title: </a:t>
                </a:r>
                <a:r>
                  <a:rPr lang="en-GB" sz="2400" dirty="0">
                    <a:ea typeface="+mn-lt"/>
                    <a:cs typeface="+mn-lt"/>
                  </a:rPr>
                  <a:t>‘</a:t>
                </a:r>
                <a:r>
                  <a:rPr lang="en-US" sz="2400" dirty="0">
                    <a:hlinkClick r:id="rId2"/>
                  </a:rPr>
                  <a:t>Artificial Neural Networks for Solving Ordinary and Partial Differential Equations</a:t>
                </a:r>
                <a:r>
                  <a:rPr lang="en-US" sz="2400" dirty="0">
                    <a:ea typeface="+mn-lt"/>
                    <a:cs typeface="+mn-lt"/>
                  </a:rPr>
                  <a:t>’</a:t>
                </a:r>
              </a:p>
              <a:p>
                <a:pPr marL="0" indent="0">
                  <a:buNone/>
                </a:pPr>
                <a:r>
                  <a:rPr lang="en-US" sz="2400" dirty="0">
                    <a:solidFill>
                      <a:schemeClr val="accent1"/>
                    </a:solidFill>
                    <a:ea typeface="+mn-lt"/>
                    <a:cs typeface="+mn-lt"/>
                  </a:rPr>
                  <a:t>Summary: </a:t>
                </a:r>
                <a:r>
                  <a:rPr lang="en-US" sz="2400" dirty="0">
                    <a:ea typeface="+mn-lt"/>
                    <a:cs typeface="+mn-lt"/>
                  </a:rPr>
                  <a:t>Finding solution of a DE can be considered an integration problem. In this paper, the ability of function approximation of feedforward neural network is used to  create a general method for solving both ODEs and PDEs is proposed, where the integration problem is transformed into an optimization problem. </a:t>
                </a:r>
              </a:p>
              <a:p>
                <a:pPr marL="0" indent="0">
                  <a:buNone/>
                </a:pPr>
                <a:r>
                  <a:rPr lang="en-US" sz="2400" dirty="0">
                    <a:ea typeface="+mn-lt"/>
                    <a:cs typeface="+mn-lt"/>
                  </a:rPr>
                  <a:t>As mentioned earlier, because of Universal approximation theorem, it is always possible to approximate the arbitrarily close solution using neural network. Assume, the solution of the DE, </a:t>
                </a:r>
                <a14:m>
                  <m:oMath xmlns:m="http://schemas.openxmlformats.org/officeDocument/2006/math">
                    <m:r>
                      <a:rPr lang="en-US" sz="2400" i="1">
                        <a:latin typeface="Cambria Math" panose="02040503050406030204" pitchFamily="18" charset="0"/>
                        <a:ea typeface="Cambria Math" panose="02040503050406030204" pitchFamily="18" charset="0"/>
                      </a:rPr>
                      <m:t>𝜓</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oMath>
                </a14:m>
                <a:r>
                  <a:rPr lang="en-US" sz="2400" dirty="0">
                    <a:ea typeface="+mn-lt"/>
                    <a:cs typeface="+mn-lt"/>
                  </a:rPr>
                  <a:t> is an output from a neural network that takes in x. </a:t>
                </a:r>
                <a:endParaRPr lang="en-US" sz="2400" dirty="0">
                  <a:solidFill>
                    <a:schemeClr val="accent1"/>
                  </a:solidFill>
                  <a:ea typeface="+mn-lt"/>
                  <a:cs typeface="+mn-lt"/>
                </a:endParaRPr>
              </a:p>
              <a:p>
                <a:pPr marL="0" indent="0">
                  <a:buNone/>
                </a:pPr>
                <a:endParaRPr lang="en-US" sz="2000" dirty="0">
                  <a:solidFill>
                    <a:schemeClr val="accent1"/>
                  </a:solidFill>
                  <a:ea typeface="+mn-lt"/>
                  <a:cs typeface="+mn-lt"/>
                </a:endParaRPr>
              </a:p>
              <a:p>
                <a:pPr marL="0" indent="0">
                  <a:buNone/>
                </a:pPr>
                <a:r>
                  <a:rPr lang="en-GB" sz="2000" dirty="0">
                    <a:solidFill>
                      <a:schemeClr val="accent1"/>
                    </a:solidFill>
                    <a:ea typeface="+mn-lt"/>
                    <a:cs typeface="+mn-lt"/>
                  </a:rPr>
                  <a:t>                                                                                            </a:t>
                </a:r>
              </a:p>
              <a:p>
                <a:pPr marL="0" indent="0">
                  <a:buNone/>
                </a:pPr>
                <a:endParaRPr lang="en-GB" sz="2000" dirty="0">
                  <a:ea typeface="+mn-lt"/>
                  <a:cs typeface="+mn-lt"/>
                </a:endParaRPr>
              </a:p>
              <a:p>
                <a:pPr marL="0" indent="0">
                  <a:buNone/>
                </a:pPr>
                <a:endParaRPr lang="en-GB" sz="2000" dirty="0">
                  <a:ea typeface="+mn-lt"/>
                  <a:cs typeface="+mn-lt"/>
                </a:endParaRPr>
              </a:p>
              <a:p>
                <a:pPr marL="0" indent="0">
                  <a:buNone/>
                </a:pPr>
                <a:endParaRPr lang="en-GB" sz="2000" dirty="0">
                  <a:ea typeface="+mn-lt"/>
                  <a:cs typeface="+mn-lt"/>
                </a:endParaRPr>
              </a:p>
              <a:p>
                <a:pPr marL="0" indent="0">
                  <a:buNone/>
                </a:pPr>
                <a:endParaRPr lang="en-GB" sz="2000" dirty="0">
                  <a:ea typeface="+mn-lt"/>
                  <a:cs typeface="+mn-lt"/>
                </a:endParaRPr>
              </a:p>
            </p:txBody>
          </p:sp>
        </mc:Choice>
        <mc:Fallback>
          <p:sp>
            <p:nvSpPr>
              <p:cNvPr id="3" name="Content Placeholder 2">
                <a:extLst>
                  <a:ext uri="{FF2B5EF4-FFF2-40B4-BE49-F238E27FC236}">
                    <a16:creationId xmlns:a16="http://schemas.microsoft.com/office/drawing/2014/main" id="{9E46EDF9-981D-46A1-8B67-0A4D73B7E09E}"/>
                  </a:ext>
                </a:extLst>
              </p:cNvPr>
              <p:cNvSpPr>
                <a:spLocks noGrp="1" noRot="1" noChangeAspect="1" noMove="1" noResize="1" noEditPoints="1" noAdjustHandles="1" noChangeArrowheads="1" noChangeShapeType="1" noTextEdit="1"/>
              </p:cNvSpPr>
              <p:nvPr>
                <p:ph idx="1"/>
              </p:nvPr>
            </p:nvSpPr>
            <p:spPr>
              <a:xfrm>
                <a:off x="829558" y="816762"/>
                <a:ext cx="10515600" cy="5976463"/>
              </a:xfrm>
              <a:blipFill>
                <a:blip r:embed="rId3"/>
                <a:stretch>
                  <a:fillRect l="-870" t="-1429" r="-9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Flowchart: Connector 3">
                <a:extLst>
                  <a:ext uri="{FF2B5EF4-FFF2-40B4-BE49-F238E27FC236}">
                    <a16:creationId xmlns:a16="http://schemas.microsoft.com/office/drawing/2014/main" id="{77319E27-70E9-484A-9F31-293B9CF9D70F}"/>
                  </a:ext>
                </a:extLst>
              </p:cNvPr>
              <p:cNvSpPr/>
              <p:nvPr/>
            </p:nvSpPr>
            <p:spPr>
              <a:xfrm>
                <a:off x="3524005" y="5185756"/>
                <a:ext cx="568171" cy="550415"/>
              </a:xfrm>
              <a:prstGeom prst="flowChartConnector">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4" name="Flowchart: Connector 3">
                <a:extLst>
                  <a:ext uri="{FF2B5EF4-FFF2-40B4-BE49-F238E27FC236}">
                    <a16:creationId xmlns:a16="http://schemas.microsoft.com/office/drawing/2014/main" id="{77319E27-70E9-484A-9F31-293B9CF9D70F}"/>
                  </a:ext>
                </a:extLst>
              </p:cNvPr>
              <p:cNvSpPr>
                <a:spLocks noRot="1" noChangeAspect="1" noMove="1" noResize="1" noEditPoints="1" noAdjustHandles="1" noChangeArrowheads="1" noChangeShapeType="1" noTextEdit="1"/>
              </p:cNvSpPr>
              <p:nvPr/>
            </p:nvSpPr>
            <p:spPr>
              <a:xfrm>
                <a:off x="3524005" y="5185756"/>
                <a:ext cx="568171" cy="550415"/>
              </a:xfrm>
              <a:prstGeom prst="flowChartConnector">
                <a:avLst/>
              </a:prstGeom>
              <a:blipFill>
                <a:blip r:embed="rId5"/>
                <a:stretch>
                  <a:fillRect/>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0A5E0160-A4FB-4907-8AF4-83D2BC42A37E}"/>
              </a:ext>
            </a:extLst>
          </p:cNvPr>
          <p:cNvSpPr/>
          <p:nvPr/>
        </p:nvSpPr>
        <p:spPr>
          <a:xfrm>
            <a:off x="4098818" y="5384192"/>
            <a:ext cx="683581" cy="1357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ADB5760-7486-4E20-AA3F-D9B892E99395}"/>
              </a:ext>
            </a:extLst>
          </p:cNvPr>
          <p:cNvSpPr/>
          <p:nvPr/>
        </p:nvSpPr>
        <p:spPr>
          <a:xfrm>
            <a:off x="4795637" y="4920148"/>
            <a:ext cx="70133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owchart: Connector 8">
            <a:extLst>
              <a:ext uri="{FF2B5EF4-FFF2-40B4-BE49-F238E27FC236}">
                <a16:creationId xmlns:a16="http://schemas.microsoft.com/office/drawing/2014/main" id="{D7151841-64F3-414E-B844-20A25604D554}"/>
              </a:ext>
            </a:extLst>
          </p:cNvPr>
          <p:cNvSpPr/>
          <p:nvPr/>
        </p:nvSpPr>
        <p:spPr>
          <a:xfrm>
            <a:off x="5052637" y="5324484"/>
            <a:ext cx="177553" cy="168676"/>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63A0F813-F6DF-4FFF-89BB-DB201974E5E4}"/>
              </a:ext>
            </a:extLst>
          </p:cNvPr>
          <p:cNvSpPr/>
          <p:nvPr/>
        </p:nvSpPr>
        <p:spPr>
          <a:xfrm>
            <a:off x="5062419" y="5872562"/>
            <a:ext cx="177553" cy="168676"/>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Flowchart: Connector 10">
            <a:extLst>
              <a:ext uri="{FF2B5EF4-FFF2-40B4-BE49-F238E27FC236}">
                <a16:creationId xmlns:a16="http://schemas.microsoft.com/office/drawing/2014/main" id="{B2C66FC4-F9D1-49D3-AEA5-0B10DDFC6534}"/>
              </a:ext>
            </a:extLst>
          </p:cNvPr>
          <p:cNvSpPr/>
          <p:nvPr/>
        </p:nvSpPr>
        <p:spPr>
          <a:xfrm>
            <a:off x="5062419" y="5582929"/>
            <a:ext cx="177553" cy="168676"/>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 name="Flowchart: Connector 11">
            <a:extLst>
              <a:ext uri="{FF2B5EF4-FFF2-40B4-BE49-F238E27FC236}">
                <a16:creationId xmlns:a16="http://schemas.microsoft.com/office/drawing/2014/main" id="{C4D939EC-6E6F-41CE-BBD3-B78AD2119516}"/>
              </a:ext>
            </a:extLst>
          </p:cNvPr>
          <p:cNvSpPr/>
          <p:nvPr/>
        </p:nvSpPr>
        <p:spPr>
          <a:xfrm rot="21394028">
            <a:off x="5057528" y="5068407"/>
            <a:ext cx="177553" cy="168676"/>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7475D59F-4F4B-4BCB-AC0D-ECB8B1A20DF7}"/>
              </a:ext>
            </a:extLst>
          </p:cNvPr>
          <p:cNvSpPr/>
          <p:nvPr/>
        </p:nvSpPr>
        <p:spPr>
          <a:xfrm>
            <a:off x="5510211" y="5379246"/>
            <a:ext cx="683581" cy="1357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Flowchart: Connector 13">
                <a:extLst>
                  <a:ext uri="{FF2B5EF4-FFF2-40B4-BE49-F238E27FC236}">
                    <a16:creationId xmlns:a16="http://schemas.microsoft.com/office/drawing/2014/main" id="{F6E7BEE6-873F-4A49-BB9F-E69BAD03BD55}"/>
                  </a:ext>
                </a:extLst>
              </p:cNvPr>
              <p:cNvSpPr/>
              <p:nvPr/>
            </p:nvSpPr>
            <p:spPr>
              <a:xfrm>
                <a:off x="6193792" y="5178039"/>
                <a:ext cx="568171" cy="550415"/>
              </a:xfrm>
              <a:prstGeom prst="flowChartConnector">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4" name="Flowchart: Connector 13">
                <a:extLst>
                  <a:ext uri="{FF2B5EF4-FFF2-40B4-BE49-F238E27FC236}">
                    <a16:creationId xmlns:a16="http://schemas.microsoft.com/office/drawing/2014/main" id="{F6E7BEE6-873F-4A49-BB9F-E69BAD03BD55}"/>
                  </a:ext>
                </a:extLst>
              </p:cNvPr>
              <p:cNvSpPr>
                <a:spLocks noRot="1" noChangeAspect="1" noMove="1" noResize="1" noEditPoints="1" noAdjustHandles="1" noChangeArrowheads="1" noChangeShapeType="1" noTextEdit="1"/>
              </p:cNvSpPr>
              <p:nvPr/>
            </p:nvSpPr>
            <p:spPr>
              <a:xfrm>
                <a:off x="6193792" y="5178039"/>
                <a:ext cx="568171" cy="550415"/>
              </a:xfrm>
              <a:prstGeom prst="flowChartConnector">
                <a:avLst/>
              </a:prstGeom>
              <a:blipFill>
                <a:blip r:embed="rId6"/>
                <a:stretch>
                  <a:fillRect l="-14737" r="-7368"/>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8545D409-6EFA-4CCB-A0BD-0259C638FCC0}"/>
              </a:ext>
            </a:extLst>
          </p:cNvPr>
          <p:cNvSpPr txBox="1"/>
          <p:nvPr/>
        </p:nvSpPr>
        <p:spPr>
          <a:xfrm>
            <a:off x="6087358" y="5827308"/>
            <a:ext cx="898002" cy="369332"/>
          </a:xfrm>
          <a:prstGeom prst="rect">
            <a:avLst/>
          </a:prstGeom>
          <a:noFill/>
        </p:spPr>
        <p:txBody>
          <a:bodyPr wrap="square" rtlCol="0">
            <a:spAutoFit/>
          </a:bodyPr>
          <a:lstStyle/>
          <a:p>
            <a:r>
              <a:rPr lang="en-US" dirty="0"/>
              <a:t>Output</a:t>
            </a:r>
          </a:p>
        </p:txBody>
      </p:sp>
      <p:sp>
        <p:nvSpPr>
          <p:cNvPr id="16" name="TextBox 15">
            <a:extLst>
              <a:ext uri="{FF2B5EF4-FFF2-40B4-BE49-F238E27FC236}">
                <a16:creationId xmlns:a16="http://schemas.microsoft.com/office/drawing/2014/main" id="{29926E78-58D6-4793-9ECE-881AF19A9DF5}"/>
              </a:ext>
            </a:extLst>
          </p:cNvPr>
          <p:cNvSpPr txBox="1"/>
          <p:nvPr/>
        </p:nvSpPr>
        <p:spPr>
          <a:xfrm>
            <a:off x="3499820" y="5827308"/>
            <a:ext cx="898002" cy="369332"/>
          </a:xfrm>
          <a:prstGeom prst="rect">
            <a:avLst/>
          </a:prstGeom>
          <a:noFill/>
        </p:spPr>
        <p:txBody>
          <a:bodyPr wrap="square" rtlCol="0">
            <a:spAutoFit/>
          </a:bodyPr>
          <a:lstStyle/>
          <a:p>
            <a:r>
              <a:rPr lang="en-US" dirty="0"/>
              <a:t>Input</a:t>
            </a:r>
          </a:p>
        </p:txBody>
      </p:sp>
      <p:sp>
        <p:nvSpPr>
          <p:cNvPr id="17" name="TextBox 16">
            <a:extLst>
              <a:ext uri="{FF2B5EF4-FFF2-40B4-BE49-F238E27FC236}">
                <a16:creationId xmlns:a16="http://schemas.microsoft.com/office/drawing/2014/main" id="{E8922D3E-B94B-4B75-9BC0-79A772EDFCBF}"/>
              </a:ext>
            </a:extLst>
          </p:cNvPr>
          <p:cNvSpPr txBox="1"/>
          <p:nvPr/>
        </p:nvSpPr>
        <p:spPr>
          <a:xfrm>
            <a:off x="6361389" y="4602398"/>
            <a:ext cx="2392410" cy="369332"/>
          </a:xfrm>
          <a:prstGeom prst="rect">
            <a:avLst/>
          </a:prstGeom>
          <a:noFill/>
        </p:spPr>
        <p:txBody>
          <a:bodyPr wrap="square" rtlCol="0">
            <a:spAutoFit/>
          </a:bodyPr>
          <a:lstStyle/>
          <a:p>
            <a:r>
              <a:rPr lang="en-US" dirty="0"/>
              <a:t>Some neural network</a:t>
            </a:r>
          </a:p>
        </p:txBody>
      </p:sp>
      <p:cxnSp>
        <p:nvCxnSpPr>
          <p:cNvPr id="19" name="Connector: Elbow 18">
            <a:extLst>
              <a:ext uri="{FF2B5EF4-FFF2-40B4-BE49-F238E27FC236}">
                <a16:creationId xmlns:a16="http://schemas.microsoft.com/office/drawing/2014/main" id="{94B3A2F1-1FE0-47CC-BD5B-EFC803181FB0}"/>
              </a:ext>
            </a:extLst>
          </p:cNvPr>
          <p:cNvCxnSpPr>
            <a:cxnSpLocks/>
            <a:endCxn id="17" idx="1"/>
          </p:cNvCxnSpPr>
          <p:nvPr/>
        </p:nvCxnSpPr>
        <p:spPr>
          <a:xfrm flipV="1">
            <a:off x="5496972" y="4787064"/>
            <a:ext cx="864417" cy="311082"/>
          </a:xfrm>
          <a:prstGeom prst="bentConnector3">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9E49EB9-2F87-43B5-B2D3-68CAE7C63E0C}"/>
                  </a:ext>
                </a:extLst>
              </p:cNvPr>
              <p:cNvSpPr txBox="1"/>
              <p:nvPr/>
            </p:nvSpPr>
            <p:spPr>
              <a:xfrm>
                <a:off x="7557594" y="5259765"/>
                <a:ext cx="3412394" cy="646331"/>
              </a:xfrm>
              <a:prstGeom prst="rect">
                <a:avLst/>
              </a:prstGeom>
              <a:noFill/>
            </p:spPr>
            <p:txBody>
              <a:bodyPr wrap="square" rtlCol="0">
                <a:spAutoFit/>
              </a:bodyPr>
              <a:lstStyle/>
              <a:p>
                <a:r>
                  <a:rPr lang="en-GB" dirty="0">
                    <a:ea typeface="+mn-lt"/>
                    <a:cs typeface="+mn-lt"/>
                  </a:rPr>
                  <a:t>;where </a:t>
                </a:r>
                <a14:m>
                  <m:oMath xmlns:m="http://schemas.openxmlformats.org/officeDocument/2006/math">
                    <m:r>
                      <a:rPr lang="en-US"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cs typeface="+mn-lt"/>
                      </a:rPr>
                      <m:t>𝜖</m:t>
                    </m:r>
                  </m:oMath>
                </a14:m>
                <a:r>
                  <a:rPr lang="en-GB" dirty="0">
                    <a:ea typeface="+mn-lt"/>
                    <a:cs typeface="+mn-lt"/>
                  </a:rPr>
                  <a:t>D</a:t>
                </a:r>
                <a:r>
                  <a:rPr lang="en-GB" dirty="0">
                    <a:solidFill>
                      <a:schemeClr val="accent1"/>
                    </a:solidFill>
                    <a:ea typeface="+mn-lt"/>
                    <a:cs typeface="+mn-lt"/>
                  </a:rPr>
                  <a:t> </a:t>
                </a:r>
                <a:r>
                  <a:rPr lang="en-GB" dirty="0">
                    <a:ea typeface="+mn-lt"/>
                    <a:cs typeface="+mn-lt"/>
                  </a:rPr>
                  <a:t>and Domain D</a:t>
                </a:r>
                <a14:m>
                  <m:oMath xmlns:m="http://schemas.openxmlformats.org/officeDocument/2006/math">
                    <m:r>
                      <a:rPr lang="en-GB" i="1">
                        <a:latin typeface="Cambria Math" panose="02040503050406030204" pitchFamily="18" charset="0"/>
                        <a:ea typeface="Cambria Math" panose="02040503050406030204" pitchFamily="18" charset="0"/>
                        <a:cs typeface="+mn-lt"/>
                      </a:rPr>
                      <m:t>𝜖</m:t>
                    </m:r>
                    <m:r>
                      <a:rPr lang="en-GB" i="1">
                        <a:latin typeface="Cambria Math" panose="02040503050406030204" pitchFamily="18" charset="0"/>
                        <a:ea typeface="Cambria Math" panose="02040503050406030204" pitchFamily="18" charset="0"/>
                        <a:cs typeface="+mn-lt"/>
                      </a:rPr>
                      <m:t>ℝ</m:t>
                    </m:r>
                    <m:r>
                      <a:rPr lang="en-US" i="1">
                        <a:latin typeface="Cambria Math" panose="02040503050406030204" pitchFamily="18" charset="0"/>
                        <a:ea typeface="Cambria Math" panose="02040503050406030204" pitchFamily="18" charset="0"/>
                        <a:cs typeface="+mn-lt"/>
                      </a:rPr>
                      <m:t>;</m:t>
                    </m:r>
                  </m:oMath>
                </a14:m>
                <a:endParaRPr lang="en-US" dirty="0">
                  <a:ea typeface="Cambria Math" panose="02040503050406030204" pitchFamily="18" charset="0"/>
                  <a:cs typeface="+mn-lt"/>
                </a:endParaRPr>
              </a:p>
              <a:p>
                <a:endParaRPr lang="en-US" dirty="0"/>
              </a:p>
            </p:txBody>
          </p:sp>
        </mc:Choice>
        <mc:Fallback xmlns="">
          <p:sp>
            <p:nvSpPr>
              <p:cNvPr id="21" name="TextBox 20">
                <a:extLst>
                  <a:ext uri="{FF2B5EF4-FFF2-40B4-BE49-F238E27FC236}">
                    <a16:creationId xmlns:a16="http://schemas.microsoft.com/office/drawing/2014/main" id="{D9E49EB9-2F87-43B5-B2D3-68CAE7C63E0C}"/>
                  </a:ext>
                </a:extLst>
              </p:cNvPr>
              <p:cNvSpPr txBox="1">
                <a:spLocks noRot="1" noChangeAspect="1" noMove="1" noResize="1" noEditPoints="1" noAdjustHandles="1" noChangeArrowheads="1" noChangeShapeType="1" noTextEdit="1"/>
              </p:cNvSpPr>
              <p:nvPr/>
            </p:nvSpPr>
            <p:spPr>
              <a:xfrm>
                <a:off x="7557594" y="5259765"/>
                <a:ext cx="3412394" cy="646331"/>
              </a:xfrm>
              <a:prstGeom prst="rect">
                <a:avLst/>
              </a:prstGeom>
              <a:blipFill>
                <a:blip r:embed="rId7"/>
                <a:stretch>
                  <a:fillRect l="-1607" t="-5660"/>
                </a:stretch>
              </a:blipFill>
            </p:spPr>
            <p:txBody>
              <a:bodyPr/>
              <a:lstStyle/>
              <a:p>
                <a:r>
                  <a:rPr lang="en-US">
                    <a:noFill/>
                  </a:rPr>
                  <a:t> </a:t>
                </a:r>
              </a:p>
            </p:txBody>
          </p:sp>
        </mc:Fallback>
      </mc:AlternateContent>
    </p:spTree>
    <p:extLst>
      <p:ext uri="{BB962C8B-B14F-4D97-AF65-F5344CB8AC3E}">
        <p14:creationId xmlns:p14="http://schemas.microsoft.com/office/powerpoint/2010/main" val="77446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7A8D-4341-4C33-859D-DBDE10528176}"/>
              </a:ext>
            </a:extLst>
          </p:cNvPr>
          <p:cNvSpPr>
            <a:spLocks noGrp="1"/>
          </p:cNvSpPr>
          <p:nvPr>
            <p:ph type="title"/>
          </p:nvPr>
        </p:nvSpPr>
        <p:spPr>
          <a:xfrm>
            <a:off x="0" y="173115"/>
            <a:ext cx="12192000" cy="588573"/>
          </a:xfrm>
          <a:solidFill>
            <a:schemeClr val="accent1">
              <a:lumMod val="40000"/>
              <a:lumOff val="60000"/>
            </a:schemeClr>
          </a:solidFill>
        </p:spPr>
        <p:txBody>
          <a:bodyPr>
            <a:normAutofit/>
          </a:bodyPr>
          <a:lstStyle/>
          <a:p>
            <a:pPr marL="571500" indent="-571500">
              <a:buFont typeface="Wingdings" panose="05000000000000000000" pitchFamily="2" charset="2"/>
              <a:buChar char="Ø"/>
            </a:pPr>
            <a:r>
              <a:rPr lang="en-GB" sz="3400" b="1" dirty="0">
                <a:cs typeface="Calibri Light"/>
              </a:rPr>
              <a:t>Review: Paper 1</a:t>
            </a:r>
            <a:endParaRPr lang="en-US" sz="34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46EDF9-981D-46A1-8B67-0A4D73B7E09E}"/>
                  </a:ext>
                </a:extLst>
              </p:cNvPr>
              <p:cNvSpPr>
                <a:spLocks noGrp="1"/>
              </p:cNvSpPr>
              <p:nvPr>
                <p:ph idx="1"/>
              </p:nvPr>
            </p:nvSpPr>
            <p:spPr>
              <a:xfrm>
                <a:off x="838200" y="934803"/>
                <a:ext cx="10515600" cy="5923197"/>
              </a:xfrm>
            </p:spPr>
            <p:txBody>
              <a:bodyPr vert="horz" lIns="91440" tIns="45720" rIns="91440" bIns="45720" rtlCol="0" anchor="t">
                <a:normAutofit/>
              </a:bodyPr>
              <a:lstStyle/>
              <a:p>
                <a:pPr marL="0" indent="0">
                  <a:buNone/>
                </a:pPr>
                <a:r>
                  <a:rPr lang="en-GB" sz="2400" dirty="0">
                    <a:solidFill>
                      <a:schemeClr val="accent1"/>
                    </a:solidFill>
                    <a:ea typeface="+mn-lt"/>
                    <a:cs typeface="+mn-lt"/>
                  </a:rPr>
                  <a:t>Title: </a:t>
                </a:r>
                <a:r>
                  <a:rPr lang="en-GB" sz="2400" dirty="0">
                    <a:ea typeface="+mn-lt"/>
                    <a:cs typeface="+mn-lt"/>
                  </a:rPr>
                  <a:t>‘</a:t>
                </a:r>
                <a:r>
                  <a:rPr lang="en-US" sz="2400" dirty="0">
                    <a:ea typeface="+mn-lt"/>
                    <a:cs typeface="+mn-lt"/>
                  </a:rPr>
                  <a:t>Artificial Neural Networks for Solving Ordinary and Partial Differential Equations’</a:t>
                </a:r>
              </a:p>
              <a:p>
                <a:pPr marL="0" indent="0">
                  <a:buNone/>
                </a:pPr>
                <a:endParaRPr lang="en-GB" sz="2400" dirty="0">
                  <a:ea typeface="+mn-lt"/>
                  <a:cs typeface="+mn-lt"/>
                </a:endParaRPr>
              </a:p>
              <a:p>
                <a:pPr marL="0" indent="0">
                  <a:buNone/>
                </a:pPr>
                <a:r>
                  <a:rPr lang="en-GB" sz="2400" dirty="0">
                    <a:ea typeface="+mn-lt"/>
                    <a:cs typeface="+mn-lt"/>
                  </a:rPr>
                  <a:t>All the derivatives of </a:t>
                </a:r>
                <a14:m>
                  <m:oMath xmlns:m="http://schemas.openxmlformats.org/officeDocument/2006/math">
                    <m:r>
                      <a:rPr lang="en-US" sz="2400" i="1">
                        <a:latin typeface="Cambria Math" panose="02040503050406030204" pitchFamily="18" charset="0"/>
                        <a:ea typeface="Cambria Math" panose="02040503050406030204" pitchFamily="18" charset="0"/>
                      </a:rPr>
                      <m:t>𝜓</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oMath>
                </a14:m>
                <a:r>
                  <a:rPr lang="en-US" sz="2400" dirty="0"/>
                  <a:t> can be found using back propagation(or any of its variants or conjugate gradient methods etc.)The authors employed BFGS* method in their experiments. So this method poses the PDE using the approximate solution provided by the NN and finds the final cost function by plugging boundary conditions. </a:t>
                </a:r>
              </a:p>
              <a:p>
                <a:pPr marL="0" indent="0">
                  <a:buNone/>
                </a:pPr>
                <a:r>
                  <a:rPr lang="en-US" sz="2400" dirty="0"/>
                  <a:t>Here, the domain D can be considered as the training set, where discretization of domain D is assumed. The obtained solutions of PDE problems were compared with the solutions found by Finite Element Methods.</a:t>
                </a:r>
              </a:p>
              <a:p>
                <a:pPr marL="0" indent="0">
                  <a:buNone/>
                </a:pPr>
                <a:endParaRPr lang="en-US" sz="2400" dirty="0">
                  <a:ea typeface="+mn-lt"/>
                  <a:cs typeface="+mn-lt"/>
                </a:endParaRPr>
              </a:p>
              <a:p>
                <a:pPr marL="0" indent="0">
                  <a:buNone/>
                </a:pPr>
                <a:r>
                  <a:rPr lang="en-US" sz="2400" dirty="0">
                    <a:ea typeface="+mn-lt"/>
                    <a:cs typeface="+mn-lt"/>
                  </a:rPr>
                  <a:t>*Broyden–Fletcher–Goldfarb–Shanno (BFGS) algorithm is an iterative method for solving unconstrained nonlinear optimization problems.</a:t>
                </a:r>
              </a:p>
              <a:p>
                <a:pPr marL="0" indent="0">
                  <a:buNone/>
                </a:pPr>
                <a:endParaRPr lang="en-US" sz="2400" dirty="0">
                  <a:ea typeface="+mn-lt"/>
                  <a:cs typeface="+mn-lt"/>
                </a:endParaRPr>
              </a:p>
            </p:txBody>
          </p:sp>
        </mc:Choice>
        <mc:Fallback>
          <p:sp>
            <p:nvSpPr>
              <p:cNvPr id="3" name="Content Placeholder 2">
                <a:extLst>
                  <a:ext uri="{FF2B5EF4-FFF2-40B4-BE49-F238E27FC236}">
                    <a16:creationId xmlns:a16="http://schemas.microsoft.com/office/drawing/2014/main" id="{9E46EDF9-981D-46A1-8B67-0A4D73B7E09E}"/>
                  </a:ext>
                </a:extLst>
              </p:cNvPr>
              <p:cNvSpPr>
                <a:spLocks noGrp="1" noRot="1" noChangeAspect="1" noMove="1" noResize="1" noEditPoints="1" noAdjustHandles="1" noChangeArrowheads="1" noChangeShapeType="1" noTextEdit="1"/>
              </p:cNvSpPr>
              <p:nvPr>
                <p:ph idx="1"/>
              </p:nvPr>
            </p:nvSpPr>
            <p:spPr>
              <a:xfrm>
                <a:off x="838200" y="934803"/>
                <a:ext cx="10515600" cy="5923197"/>
              </a:xfrm>
              <a:blipFill>
                <a:blip r:embed="rId2"/>
                <a:stretch>
                  <a:fillRect l="-928" t="-1440" r="-580"/>
                </a:stretch>
              </a:blipFill>
            </p:spPr>
            <p:txBody>
              <a:bodyPr/>
              <a:lstStyle/>
              <a:p>
                <a:r>
                  <a:rPr lang="en-US">
                    <a:noFill/>
                  </a:rPr>
                  <a:t> </a:t>
                </a:r>
              </a:p>
            </p:txBody>
          </p:sp>
        </mc:Fallback>
      </mc:AlternateContent>
    </p:spTree>
    <p:extLst>
      <p:ext uri="{BB962C8B-B14F-4D97-AF65-F5344CB8AC3E}">
        <p14:creationId xmlns:p14="http://schemas.microsoft.com/office/powerpoint/2010/main" val="1611723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7A8D-4341-4C33-859D-DBDE10528176}"/>
              </a:ext>
            </a:extLst>
          </p:cNvPr>
          <p:cNvSpPr>
            <a:spLocks noGrp="1"/>
          </p:cNvSpPr>
          <p:nvPr>
            <p:ph type="title"/>
          </p:nvPr>
        </p:nvSpPr>
        <p:spPr>
          <a:xfrm>
            <a:off x="0" y="233265"/>
            <a:ext cx="12192000" cy="743571"/>
          </a:xfrm>
          <a:solidFill>
            <a:schemeClr val="accent1">
              <a:lumMod val="40000"/>
              <a:lumOff val="60000"/>
            </a:schemeClr>
          </a:solidFill>
        </p:spPr>
        <p:txBody>
          <a:bodyPr>
            <a:normAutofit/>
          </a:bodyPr>
          <a:lstStyle/>
          <a:p>
            <a:pPr marL="571500" indent="-571500">
              <a:buFont typeface="Wingdings" panose="05000000000000000000" pitchFamily="2" charset="2"/>
              <a:buChar char="Ø"/>
            </a:pPr>
            <a:r>
              <a:rPr lang="en-GB" sz="3400" b="1" dirty="0">
                <a:cs typeface="Calibri Light"/>
              </a:rPr>
              <a:t>Review: Paper 1</a:t>
            </a:r>
            <a:endParaRPr lang="en-US" sz="3400" dirty="0"/>
          </a:p>
        </p:txBody>
      </p:sp>
      <p:sp>
        <p:nvSpPr>
          <p:cNvPr id="3" name="Content Placeholder 2">
            <a:extLst>
              <a:ext uri="{FF2B5EF4-FFF2-40B4-BE49-F238E27FC236}">
                <a16:creationId xmlns:a16="http://schemas.microsoft.com/office/drawing/2014/main" id="{9E46EDF9-981D-46A1-8B67-0A4D73B7E09E}"/>
              </a:ext>
            </a:extLst>
          </p:cNvPr>
          <p:cNvSpPr>
            <a:spLocks noGrp="1"/>
          </p:cNvSpPr>
          <p:nvPr>
            <p:ph idx="1"/>
          </p:nvPr>
        </p:nvSpPr>
        <p:spPr>
          <a:xfrm>
            <a:off x="139230" y="1059072"/>
            <a:ext cx="10515600" cy="5923197"/>
          </a:xfrm>
        </p:spPr>
        <p:txBody>
          <a:bodyPr vert="horz" lIns="91440" tIns="45720" rIns="91440" bIns="45720" rtlCol="0" anchor="t">
            <a:normAutofit/>
          </a:bodyPr>
          <a:lstStyle/>
          <a:p>
            <a:r>
              <a:rPr lang="en-US" sz="2400" dirty="0">
                <a:solidFill>
                  <a:schemeClr val="accent1"/>
                </a:solidFill>
                <a:ea typeface="+mn-lt"/>
                <a:cs typeface="+mn-lt"/>
              </a:rPr>
              <a:t>Contributions: </a:t>
            </a:r>
          </a:p>
          <a:p>
            <a:pPr lvl="1"/>
            <a:r>
              <a:rPr lang="en-US" dirty="0">
                <a:ea typeface="+mn-lt"/>
                <a:cs typeface="+mn-lt"/>
              </a:rPr>
              <a:t>The solution obtained from the proposed method is differentiable and in closed analytical form; whereas previous works offer discrete or limited differentiable solutions.</a:t>
            </a:r>
          </a:p>
          <a:p>
            <a:pPr lvl="1"/>
            <a:r>
              <a:rPr lang="en-US" dirty="0">
                <a:ea typeface="+mn-lt"/>
                <a:cs typeface="+mn-lt"/>
              </a:rPr>
              <a:t>Offers a generalized solutions for all kinds of Des</a:t>
            </a:r>
          </a:p>
          <a:p>
            <a:pPr lvl="1"/>
            <a:r>
              <a:rPr lang="en-US" dirty="0">
                <a:ea typeface="+mn-lt"/>
                <a:cs typeface="+mn-lt"/>
              </a:rPr>
              <a:t>Memory efficient</a:t>
            </a:r>
          </a:p>
          <a:p>
            <a:pPr lvl="1"/>
            <a:r>
              <a:rPr lang="en-US" dirty="0">
                <a:ea typeface="+mn-lt"/>
                <a:cs typeface="+mn-lt"/>
              </a:rPr>
              <a:t>Can be implemented in real time applications and parallel architectures</a:t>
            </a:r>
          </a:p>
          <a:p>
            <a:r>
              <a:rPr lang="en-US" sz="2400" dirty="0">
                <a:solidFill>
                  <a:schemeClr val="accent1"/>
                </a:solidFill>
                <a:ea typeface="+mn-lt"/>
                <a:cs typeface="+mn-lt"/>
              </a:rPr>
              <a:t>Lacking:</a:t>
            </a:r>
          </a:p>
          <a:p>
            <a:pPr lvl="1"/>
            <a:r>
              <a:rPr lang="en-US" dirty="0">
                <a:ea typeface="+mn-lt"/>
                <a:cs typeface="+mn-lt"/>
              </a:rPr>
              <a:t>Fixed neural architecture was used for all problems.</a:t>
            </a:r>
          </a:p>
          <a:p>
            <a:pPr lvl="1"/>
            <a:r>
              <a:rPr lang="en-US" dirty="0">
                <a:ea typeface="+mn-lt"/>
                <a:cs typeface="+mn-lt"/>
              </a:rPr>
              <a:t>Authors did not attempt to find the optimal configuration or the effect of multiple layers.</a:t>
            </a:r>
          </a:p>
          <a:p>
            <a:endParaRPr lang="en-US" sz="2400" dirty="0">
              <a:ea typeface="+mn-lt"/>
              <a:cs typeface="+mn-lt"/>
            </a:endParaRPr>
          </a:p>
        </p:txBody>
      </p:sp>
    </p:spTree>
    <p:extLst>
      <p:ext uri="{BB962C8B-B14F-4D97-AF65-F5344CB8AC3E}">
        <p14:creationId xmlns:p14="http://schemas.microsoft.com/office/powerpoint/2010/main" val="508618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7A8D-4341-4C33-859D-DBDE10528176}"/>
              </a:ext>
            </a:extLst>
          </p:cNvPr>
          <p:cNvSpPr>
            <a:spLocks noGrp="1"/>
          </p:cNvSpPr>
          <p:nvPr>
            <p:ph type="title"/>
          </p:nvPr>
        </p:nvSpPr>
        <p:spPr>
          <a:xfrm>
            <a:off x="0" y="173115"/>
            <a:ext cx="12192000" cy="588573"/>
          </a:xfrm>
          <a:solidFill>
            <a:schemeClr val="accent1">
              <a:lumMod val="40000"/>
              <a:lumOff val="60000"/>
            </a:schemeClr>
          </a:solidFill>
        </p:spPr>
        <p:txBody>
          <a:bodyPr>
            <a:normAutofit/>
          </a:bodyPr>
          <a:lstStyle/>
          <a:p>
            <a:pPr marL="571500" indent="-571500">
              <a:buFont typeface="Wingdings" panose="05000000000000000000" pitchFamily="2" charset="2"/>
              <a:buChar char="Ø"/>
            </a:pPr>
            <a:r>
              <a:rPr lang="en-GB" sz="3400" b="1" dirty="0">
                <a:cs typeface="Calibri Light"/>
              </a:rPr>
              <a:t>Review: Paper 2</a:t>
            </a:r>
            <a:endParaRPr lang="en-US" sz="3400" dirty="0"/>
          </a:p>
        </p:txBody>
      </p:sp>
      <p:sp>
        <p:nvSpPr>
          <p:cNvPr id="3" name="Content Placeholder 2">
            <a:extLst>
              <a:ext uri="{FF2B5EF4-FFF2-40B4-BE49-F238E27FC236}">
                <a16:creationId xmlns:a16="http://schemas.microsoft.com/office/drawing/2014/main" id="{9E46EDF9-981D-46A1-8B67-0A4D73B7E09E}"/>
              </a:ext>
            </a:extLst>
          </p:cNvPr>
          <p:cNvSpPr>
            <a:spLocks noGrp="1"/>
          </p:cNvSpPr>
          <p:nvPr>
            <p:ph idx="1"/>
          </p:nvPr>
        </p:nvSpPr>
        <p:spPr>
          <a:xfrm>
            <a:off x="597789" y="934803"/>
            <a:ext cx="10515600" cy="5158087"/>
          </a:xfrm>
        </p:spPr>
        <p:txBody>
          <a:bodyPr vert="horz" lIns="91440" tIns="45720" rIns="91440" bIns="45720" rtlCol="0" anchor="t">
            <a:normAutofit/>
          </a:bodyPr>
          <a:lstStyle/>
          <a:p>
            <a:r>
              <a:rPr lang="en-GB" sz="2400" dirty="0">
                <a:solidFill>
                  <a:schemeClr val="accent1"/>
                </a:solidFill>
                <a:ea typeface="+mn-lt"/>
                <a:cs typeface="+mn-lt"/>
              </a:rPr>
              <a:t>Title: </a:t>
            </a:r>
            <a:r>
              <a:rPr lang="en-GB" sz="2400" dirty="0">
                <a:ea typeface="+mn-lt"/>
                <a:cs typeface="+mn-lt"/>
              </a:rPr>
              <a:t>‘</a:t>
            </a:r>
            <a:r>
              <a:rPr lang="en-US" sz="2400" dirty="0">
                <a:solidFill>
                  <a:schemeClr val="accent1"/>
                </a:solidFill>
                <a:hlinkClick r:id="rId2">
                  <a:extLst>
                    <a:ext uri="{A12FA001-AC4F-418D-AE19-62706E023703}">
                      <ahyp:hlinkClr xmlns:ahyp="http://schemas.microsoft.com/office/drawing/2018/hyperlinkcolor" val="tx"/>
                    </a:ext>
                  </a:extLst>
                </a:hlinkClick>
              </a:rPr>
              <a:t>Physics-informed neural networks: A deep learning framework for solving forward and inverse problems involving nonlinear partial differential equations</a:t>
            </a:r>
            <a:r>
              <a:rPr lang="en-US" sz="2400" dirty="0">
                <a:ea typeface="+mn-lt"/>
                <a:cs typeface="+mn-lt"/>
              </a:rPr>
              <a:t>’</a:t>
            </a:r>
          </a:p>
          <a:p>
            <a:pPr marL="0" indent="0">
              <a:buNone/>
            </a:pPr>
            <a:endParaRPr lang="en-US" sz="2400" dirty="0">
              <a:solidFill>
                <a:schemeClr val="accent1"/>
              </a:solidFill>
              <a:ea typeface="+mn-lt"/>
              <a:cs typeface="+mn-lt"/>
            </a:endParaRPr>
          </a:p>
          <a:p>
            <a:pPr marL="0" indent="0">
              <a:buNone/>
            </a:pPr>
            <a:r>
              <a:rPr lang="en-US" sz="2400" dirty="0">
                <a:solidFill>
                  <a:schemeClr val="accent1"/>
                </a:solidFill>
                <a:ea typeface="+mn-lt"/>
                <a:cs typeface="+mn-lt"/>
              </a:rPr>
              <a:t>Summary: </a:t>
            </a:r>
            <a:r>
              <a:rPr lang="en-US" sz="2400" dirty="0">
                <a:ea typeface="+mn-lt"/>
                <a:cs typeface="+mn-lt"/>
              </a:rPr>
              <a:t>The basic concept of PINN is to embed available physical laws to constrain/inform neural networks, with the need of less rich data for training a reliable model for solving non-linear PDEs specifically. According to the authors this prior information quickly finds the right solution and generalizes well even when only a few training examples are available. </a:t>
            </a:r>
          </a:p>
          <a:p>
            <a:pPr marL="0" indent="0">
              <a:buNone/>
            </a:pPr>
            <a:r>
              <a:rPr lang="en-US" sz="2400" dirty="0">
                <a:ea typeface="+mn-lt"/>
                <a:cs typeface="+mn-lt"/>
              </a:rPr>
              <a:t>This method also leverages the function approximation capability of neural networks. The authors were interested in two distinct set of problems: first, data driven solutions of PDE-which states given fixed model parameters what can be said about the unknown hidden state of the system; and second, data driven discovery of PDEs-which states what are the parameters that best describes the observed data.</a:t>
            </a:r>
            <a:endParaRPr lang="en-GB" sz="2000" dirty="0">
              <a:ea typeface="+mn-lt"/>
              <a:cs typeface="+mn-lt"/>
            </a:endParaRPr>
          </a:p>
          <a:p>
            <a:pPr marL="0" indent="0">
              <a:buNone/>
            </a:pPr>
            <a:endParaRPr lang="en-GB" sz="2000" dirty="0">
              <a:ea typeface="+mn-lt"/>
              <a:cs typeface="+mn-lt"/>
            </a:endParaRPr>
          </a:p>
          <a:p>
            <a:pPr marL="0" indent="0">
              <a:buNone/>
            </a:pPr>
            <a:endParaRPr lang="en-GB" sz="2000" dirty="0">
              <a:ea typeface="+mn-lt"/>
              <a:cs typeface="+mn-lt"/>
            </a:endParaRPr>
          </a:p>
        </p:txBody>
      </p:sp>
    </p:spTree>
    <p:extLst>
      <p:ext uri="{BB962C8B-B14F-4D97-AF65-F5344CB8AC3E}">
        <p14:creationId xmlns:p14="http://schemas.microsoft.com/office/powerpoint/2010/main" val="2392676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3782</TotalTime>
  <Words>2063</Words>
  <Application>Microsoft Office PowerPoint</Application>
  <PresentationFormat>Widescreen</PresentationFormat>
  <Paragraphs>181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Wingdings</vt:lpstr>
      <vt:lpstr>office theme</vt:lpstr>
      <vt:lpstr>A study on solutions of partial differential equation using neural network</vt:lpstr>
      <vt:lpstr>What are PDE's?</vt:lpstr>
      <vt:lpstr>Classifications of PDEs</vt:lpstr>
      <vt:lpstr>Methods of solving PDEs</vt:lpstr>
      <vt:lpstr>Why use neural network</vt:lpstr>
      <vt:lpstr>Review: Paper 1</vt:lpstr>
      <vt:lpstr>Review: Paper 1</vt:lpstr>
      <vt:lpstr>Review: Paper 1</vt:lpstr>
      <vt:lpstr>Review: Paper 2</vt:lpstr>
      <vt:lpstr>Review: Paper 2</vt:lpstr>
      <vt:lpstr>Review: Paper 2</vt:lpstr>
      <vt:lpstr>Review: Paper 3</vt:lpstr>
      <vt:lpstr>Review: Paper 4</vt:lpstr>
      <vt:lpstr>Review: Paper 5</vt:lpstr>
      <vt:lpstr>Review: Paper 5</vt:lpstr>
      <vt:lpstr>Review: Paper 5</vt:lpstr>
      <vt:lpstr>More papers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Sumaiya  Saima Sultana</cp:lastModifiedBy>
  <cp:revision>124</cp:revision>
  <dcterms:created xsi:type="dcterms:W3CDTF">2020-04-09T07:00:15Z</dcterms:created>
  <dcterms:modified xsi:type="dcterms:W3CDTF">2022-02-05T06:15:40Z</dcterms:modified>
</cp:coreProperties>
</file>