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
  </p:notesMasterIdLst>
  <p:sldIdLst>
    <p:sldId id="256" r:id="rId2"/>
    <p:sldId id="258" r:id="rId3"/>
    <p:sldId id="259" r:id="rId4"/>
    <p:sldId id="257" r:id="rId5"/>
  </p:sldIdLst>
  <p:sldSz cx="12198350" cy="6859588"/>
  <p:notesSz cx="6858000" cy="9144000"/>
  <p:embeddedFontLst>
    <p:embeddedFont>
      <p:font typeface="Calibri" panose="020F0502020204030204" pitchFamily="34" charset="0"/>
      <p:regular r:id="rId7"/>
      <p:bold r:id="rId8"/>
      <p:italic r:id="rId9"/>
      <p:boldItalic r:id="rId10"/>
    </p:embeddedFont>
    <p:embeddedFont>
      <p:font typeface="Tahoma" panose="020B0604030504040204" pitchFamily="34"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1">
          <p15:clr>
            <a:srgbClr val="A4A3A4"/>
          </p15:clr>
        </p15:guide>
        <p15:guide id="2" pos="3842">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gvHWonPj7bncY6l6kVZ9UWEW71+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1"/>
        <p:guide pos="384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GRAPH\All-Kp-for-25-75.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Set Angle(Degree)</c:v>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Sheet1!$K$1:$K$25</c:f>
              <c:numCache>
                <c:formatCode>General</c:formatCode>
                <c:ptCount val="25"/>
                <c:pt idx="0">
                  <c:v>0</c:v>
                </c:pt>
                <c:pt idx="1">
                  <c:v>201</c:v>
                </c:pt>
                <c:pt idx="2">
                  <c:v>402</c:v>
                </c:pt>
                <c:pt idx="3">
                  <c:v>603</c:v>
                </c:pt>
                <c:pt idx="4">
                  <c:v>803</c:v>
                </c:pt>
                <c:pt idx="5">
                  <c:v>1004</c:v>
                </c:pt>
                <c:pt idx="6">
                  <c:v>1205</c:v>
                </c:pt>
                <c:pt idx="7">
                  <c:v>1405</c:v>
                </c:pt>
                <c:pt idx="8">
                  <c:v>1606</c:v>
                </c:pt>
                <c:pt idx="9">
                  <c:v>1807</c:v>
                </c:pt>
                <c:pt idx="10">
                  <c:v>2007</c:v>
                </c:pt>
                <c:pt idx="11">
                  <c:v>2228</c:v>
                </c:pt>
                <c:pt idx="12">
                  <c:v>2440</c:v>
                </c:pt>
              </c:numCache>
            </c:numRef>
          </c:xVal>
          <c:yVal>
            <c:numRef>
              <c:f>Sheet1!$L$1:$L$25</c:f>
              <c:numCache>
                <c:formatCode>General</c:formatCode>
                <c:ptCount val="25"/>
                <c:pt idx="0">
                  <c:v>75</c:v>
                </c:pt>
                <c:pt idx="1">
                  <c:v>75</c:v>
                </c:pt>
                <c:pt idx="2">
                  <c:v>75</c:v>
                </c:pt>
                <c:pt idx="3">
                  <c:v>75</c:v>
                </c:pt>
                <c:pt idx="4">
                  <c:v>75</c:v>
                </c:pt>
                <c:pt idx="5">
                  <c:v>75</c:v>
                </c:pt>
                <c:pt idx="6">
                  <c:v>75</c:v>
                </c:pt>
                <c:pt idx="7">
                  <c:v>75</c:v>
                </c:pt>
                <c:pt idx="8">
                  <c:v>75</c:v>
                </c:pt>
                <c:pt idx="9">
                  <c:v>75</c:v>
                </c:pt>
                <c:pt idx="10">
                  <c:v>75</c:v>
                </c:pt>
                <c:pt idx="11">
                  <c:v>75</c:v>
                </c:pt>
                <c:pt idx="12">
                  <c:v>75</c:v>
                </c:pt>
              </c:numCache>
            </c:numRef>
          </c:yVal>
          <c:smooth val="1"/>
          <c:extLst>
            <c:ext xmlns:c16="http://schemas.microsoft.com/office/drawing/2014/chart" uri="{C3380CC4-5D6E-409C-BE32-E72D297353CC}">
              <c16:uniqueId val="{00000000-6374-4CCE-A1B1-6961E7447B71}"/>
            </c:ext>
          </c:extLst>
        </c:ser>
        <c:ser>
          <c:idx val="1"/>
          <c:order val="1"/>
          <c:tx>
            <c:v>Kp 1</c:v>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Sheet1!$K$1:$K$25</c:f>
              <c:numCache>
                <c:formatCode>General</c:formatCode>
                <c:ptCount val="25"/>
                <c:pt idx="0">
                  <c:v>0</c:v>
                </c:pt>
                <c:pt idx="1">
                  <c:v>201</c:v>
                </c:pt>
                <c:pt idx="2">
                  <c:v>402</c:v>
                </c:pt>
                <c:pt idx="3">
                  <c:v>603</c:v>
                </c:pt>
                <c:pt idx="4">
                  <c:v>803</c:v>
                </c:pt>
                <c:pt idx="5">
                  <c:v>1004</c:v>
                </c:pt>
                <c:pt idx="6">
                  <c:v>1205</c:v>
                </c:pt>
                <c:pt idx="7">
                  <c:v>1405</c:v>
                </c:pt>
                <c:pt idx="8">
                  <c:v>1606</c:v>
                </c:pt>
                <c:pt idx="9">
                  <c:v>1807</c:v>
                </c:pt>
                <c:pt idx="10">
                  <c:v>2007</c:v>
                </c:pt>
                <c:pt idx="11">
                  <c:v>2228</c:v>
                </c:pt>
                <c:pt idx="12">
                  <c:v>2440</c:v>
                </c:pt>
              </c:numCache>
            </c:numRef>
          </c:xVal>
          <c:yVal>
            <c:numRef>
              <c:f>Sheet1!$M$1:$M$25</c:f>
              <c:numCache>
                <c:formatCode>General</c:formatCode>
                <c:ptCount val="25"/>
                <c:pt idx="0">
                  <c:v>25</c:v>
                </c:pt>
                <c:pt idx="1">
                  <c:v>25</c:v>
                </c:pt>
                <c:pt idx="2">
                  <c:v>25</c:v>
                </c:pt>
                <c:pt idx="3">
                  <c:v>25</c:v>
                </c:pt>
                <c:pt idx="4">
                  <c:v>25</c:v>
                </c:pt>
                <c:pt idx="5">
                  <c:v>25</c:v>
                </c:pt>
                <c:pt idx="6">
                  <c:v>25</c:v>
                </c:pt>
                <c:pt idx="7">
                  <c:v>25</c:v>
                </c:pt>
                <c:pt idx="8">
                  <c:v>25</c:v>
                </c:pt>
                <c:pt idx="9">
                  <c:v>25</c:v>
                </c:pt>
                <c:pt idx="10">
                  <c:v>25</c:v>
                </c:pt>
                <c:pt idx="11">
                  <c:v>25</c:v>
                </c:pt>
                <c:pt idx="12">
                  <c:v>25</c:v>
                </c:pt>
              </c:numCache>
            </c:numRef>
          </c:yVal>
          <c:smooth val="1"/>
          <c:extLst>
            <c:ext xmlns:c16="http://schemas.microsoft.com/office/drawing/2014/chart" uri="{C3380CC4-5D6E-409C-BE32-E72D297353CC}">
              <c16:uniqueId val="{00000001-6374-4CCE-A1B1-6961E7447B71}"/>
            </c:ext>
          </c:extLst>
        </c:ser>
        <c:ser>
          <c:idx val="2"/>
          <c:order val="2"/>
          <c:tx>
            <c:v>Kp 4</c:v>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Sheet1!$K$1:$K$25</c:f>
              <c:numCache>
                <c:formatCode>General</c:formatCode>
                <c:ptCount val="25"/>
                <c:pt idx="0">
                  <c:v>0</c:v>
                </c:pt>
                <c:pt idx="1">
                  <c:v>201</c:v>
                </c:pt>
                <c:pt idx="2">
                  <c:v>402</c:v>
                </c:pt>
                <c:pt idx="3">
                  <c:v>603</c:v>
                </c:pt>
                <c:pt idx="4">
                  <c:v>803</c:v>
                </c:pt>
                <c:pt idx="5">
                  <c:v>1004</c:v>
                </c:pt>
                <c:pt idx="6">
                  <c:v>1205</c:v>
                </c:pt>
                <c:pt idx="7">
                  <c:v>1405</c:v>
                </c:pt>
                <c:pt idx="8">
                  <c:v>1606</c:v>
                </c:pt>
                <c:pt idx="9">
                  <c:v>1807</c:v>
                </c:pt>
                <c:pt idx="10">
                  <c:v>2007</c:v>
                </c:pt>
                <c:pt idx="11">
                  <c:v>2228</c:v>
                </c:pt>
                <c:pt idx="12">
                  <c:v>2440</c:v>
                </c:pt>
              </c:numCache>
            </c:numRef>
          </c:xVal>
          <c:yVal>
            <c:numRef>
              <c:f>Sheet1!$N$1:$N$25</c:f>
              <c:numCache>
                <c:formatCode>General</c:formatCode>
                <c:ptCount val="25"/>
                <c:pt idx="0">
                  <c:v>25</c:v>
                </c:pt>
                <c:pt idx="1">
                  <c:v>24</c:v>
                </c:pt>
                <c:pt idx="2">
                  <c:v>28</c:v>
                </c:pt>
                <c:pt idx="3">
                  <c:v>34</c:v>
                </c:pt>
                <c:pt idx="4">
                  <c:v>43</c:v>
                </c:pt>
                <c:pt idx="5">
                  <c:v>52</c:v>
                </c:pt>
                <c:pt idx="6">
                  <c:v>57</c:v>
                </c:pt>
                <c:pt idx="7">
                  <c:v>62</c:v>
                </c:pt>
                <c:pt idx="8">
                  <c:v>68</c:v>
                </c:pt>
                <c:pt idx="9">
                  <c:v>71</c:v>
                </c:pt>
                <c:pt idx="10">
                  <c:v>73</c:v>
                </c:pt>
                <c:pt idx="11">
                  <c:v>73</c:v>
                </c:pt>
                <c:pt idx="12">
                  <c:v>73</c:v>
                </c:pt>
              </c:numCache>
            </c:numRef>
          </c:yVal>
          <c:smooth val="1"/>
          <c:extLst>
            <c:ext xmlns:c16="http://schemas.microsoft.com/office/drawing/2014/chart" uri="{C3380CC4-5D6E-409C-BE32-E72D297353CC}">
              <c16:uniqueId val="{00000002-6374-4CCE-A1B1-6961E7447B71}"/>
            </c:ext>
          </c:extLst>
        </c:ser>
        <c:ser>
          <c:idx val="3"/>
          <c:order val="3"/>
          <c:tx>
            <c:v>Kp 5</c:v>
          </c:tx>
          <c:spPr>
            <a:ln w="95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Sheet1!$K$1:$K$25</c:f>
              <c:numCache>
                <c:formatCode>General</c:formatCode>
                <c:ptCount val="25"/>
                <c:pt idx="0">
                  <c:v>0</c:v>
                </c:pt>
                <c:pt idx="1">
                  <c:v>201</c:v>
                </c:pt>
                <c:pt idx="2">
                  <c:v>402</c:v>
                </c:pt>
                <c:pt idx="3">
                  <c:v>603</c:v>
                </c:pt>
                <c:pt idx="4">
                  <c:v>803</c:v>
                </c:pt>
                <c:pt idx="5">
                  <c:v>1004</c:v>
                </c:pt>
                <c:pt idx="6">
                  <c:v>1205</c:v>
                </c:pt>
                <c:pt idx="7">
                  <c:v>1405</c:v>
                </c:pt>
                <c:pt idx="8">
                  <c:v>1606</c:v>
                </c:pt>
                <c:pt idx="9">
                  <c:v>1807</c:v>
                </c:pt>
                <c:pt idx="10">
                  <c:v>2007</c:v>
                </c:pt>
                <c:pt idx="11">
                  <c:v>2228</c:v>
                </c:pt>
                <c:pt idx="12">
                  <c:v>2440</c:v>
                </c:pt>
              </c:numCache>
            </c:numRef>
          </c:xVal>
          <c:yVal>
            <c:numRef>
              <c:f>Sheet1!$O$1:$O$25</c:f>
              <c:numCache>
                <c:formatCode>General</c:formatCode>
                <c:ptCount val="25"/>
                <c:pt idx="0">
                  <c:v>23</c:v>
                </c:pt>
                <c:pt idx="1">
                  <c:v>23</c:v>
                </c:pt>
                <c:pt idx="2">
                  <c:v>27</c:v>
                </c:pt>
                <c:pt idx="3">
                  <c:v>30</c:v>
                </c:pt>
                <c:pt idx="4">
                  <c:v>36</c:v>
                </c:pt>
                <c:pt idx="5">
                  <c:v>46</c:v>
                </c:pt>
                <c:pt idx="6">
                  <c:v>54</c:v>
                </c:pt>
                <c:pt idx="7">
                  <c:v>62</c:v>
                </c:pt>
                <c:pt idx="8">
                  <c:v>69</c:v>
                </c:pt>
                <c:pt idx="9">
                  <c:v>74</c:v>
                </c:pt>
              </c:numCache>
            </c:numRef>
          </c:yVal>
          <c:smooth val="1"/>
          <c:extLst>
            <c:ext xmlns:c16="http://schemas.microsoft.com/office/drawing/2014/chart" uri="{C3380CC4-5D6E-409C-BE32-E72D297353CC}">
              <c16:uniqueId val="{00000003-6374-4CCE-A1B1-6961E7447B71}"/>
            </c:ext>
          </c:extLst>
        </c:ser>
        <c:ser>
          <c:idx val="4"/>
          <c:order val="4"/>
          <c:tx>
            <c:v>Kp 15</c:v>
          </c:tx>
          <c:spPr>
            <a:ln w="95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cap="rnd">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Sheet1!$K$1:$K$25</c:f>
              <c:numCache>
                <c:formatCode>General</c:formatCode>
                <c:ptCount val="25"/>
                <c:pt idx="0">
                  <c:v>0</c:v>
                </c:pt>
                <c:pt idx="1">
                  <c:v>201</c:v>
                </c:pt>
                <c:pt idx="2">
                  <c:v>402</c:v>
                </c:pt>
                <c:pt idx="3">
                  <c:v>603</c:v>
                </c:pt>
                <c:pt idx="4">
                  <c:v>803</c:v>
                </c:pt>
                <c:pt idx="5">
                  <c:v>1004</c:v>
                </c:pt>
                <c:pt idx="6">
                  <c:v>1205</c:v>
                </c:pt>
                <c:pt idx="7">
                  <c:v>1405</c:v>
                </c:pt>
                <c:pt idx="8">
                  <c:v>1606</c:v>
                </c:pt>
                <c:pt idx="9">
                  <c:v>1807</c:v>
                </c:pt>
                <c:pt idx="10">
                  <c:v>2007</c:v>
                </c:pt>
                <c:pt idx="11">
                  <c:v>2228</c:v>
                </c:pt>
                <c:pt idx="12">
                  <c:v>2440</c:v>
                </c:pt>
              </c:numCache>
            </c:numRef>
          </c:xVal>
          <c:yVal>
            <c:numRef>
              <c:f>Sheet1!$P$1:$P$25</c:f>
              <c:numCache>
                <c:formatCode>General</c:formatCode>
                <c:ptCount val="25"/>
                <c:pt idx="0">
                  <c:v>31</c:v>
                </c:pt>
                <c:pt idx="1">
                  <c:v>29</c:v>
                </c:pt>
                <c:pt idx="2">
                  <c:v>32</c:v>
                </c:pt>
                <c:pt idx="3">
                  <c:v>39</c:v>
                </c:pt>
                <c:pt idx="4">
                  <c:v>48</c:v>
                </c:pt>
                <c:pt idx="5">
                  <c:v>60</c:v>
                </c:pt>
                <c:pt idx="6">
                  <c:v>71</c:v>
                </c:pt>
                <c:pt idx="7">
                  <c:v>80</c:v>
                </c:pt>
                <c:pt idx="8">
                  <c:v>87</c:v>
                </c:pt>
                <c:pt idx="9">
                  <c:v>92</c:v>
                </c:pt>
                <c:pt idx="10">
                  <c:v>84</c:v>
                </c:pt>
                <c:pt idx="11">
                  <c:v>72</c:v>
                </c:pt>
              </c:numCache>
            </c:numRef>
          </c:yVal>
          <c:smooth val="1"/>
          <c:extLst>
            <c:ext xmlns:c16="http://schemas.microsoft.com/office/drawing/2014/chart" uri="{C3380CC4-5D6E-409C-BE32-E72D297353CC}">
              <c16:uniqueId val="{00000004-6374-4CCE-A1B1-6961E7447B71}"/>
            </c:ext>
          </c:extLst>
        </c:ser>
        <c:dLbls>
          <c:showLegendKey val="0"/>
          <c:showVal val="0"/>
          <c:showCatName val="0"/>
          <c:showSerName val="0"/>
          <c:showPercent val="0"/>
          <c:showBubbleSize val="0"/>
        </c:dLbls>
        <c:axId val="2145012944"/>
        <c:axId val="2144793600"/>
      </c:scatterChart>
      <c:valAx>
        <c:axId val="214501294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Time(ms)</a:t>
                </a:r>
              </a:p>
              <a:p>
                <a:pPr>
                  <a:defRPr/>
                </a:pP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44793600"/>
        <c:crosses val="autoZero"/>
        <c:crossBetween val="midCat"/>
      </c:valAx>
      <c:valAx>
        <c:axId val="21447936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Output angle(degree)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450129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e34746b6bd_0_166"/>
          <p:cNvSpPr txBox="1">
            <a:spLocks noGrp="1"/>
          </p:cNvSpPr>
          <p:nvPr>
            <p:ph type="ctrTitle"/>
          </p:nvPr>
        </p:nvSpPr>
        <p:spPr>
          <a:xfrm>
            <a:off x="415828" y="992995"/>
            <a:ext cx="11366700" cy="2737500"/>
          </a:xfrm>
          <a:prstGeom prst="rect">
            <a:avLst/>
          </a:prstGeom>
        </p:spPr>
        <p:txBody>
          <a:bodyPr spcFirstLastPara="1" wrap="square" lIns="121950" tIns="121950" rIns="121950" bIns="12195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e34746b6bd_0_166"/>
          <p:cNvSpPr txBox="1">
            <a:spLocks noGrp="1"/>
          </p:cNvSpPr>
          <p:nvPr>
            <p:ph type="subTitle" idx="1"/>
          </p:nvPr>
        </p:nvSpPr>
        <p:spPr>
          <a:xfrm>
            <a:off x="415816" y="3779701"/>
            <a:ext cx="11366700" cy="1056900"/>
          </a:xfrm>
          <a:prstGeom prst="rect">
            <a:avLst/>
          </a:prstGeom>
        </p:spPr>
        <p:txBody>
          <a:bodyPr spcFirstLastPara="1" wrap="square" lIns="121950" tIns="121950" rIns="121950" bIns="12195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e34746b6bd_0_166"/>
          <p:cNvSpPr txBox="1">
            <a:spLocks noGrp="1"/>
          </p:cNvSpPr>
          <p:nvPr>
            <p:ph type="sldNum" idx="12"/>
          </p:nvPr>
        </p:nvSpPr>
        <p:spPr>
          <a:xfrm>
            <a:off x="11302494" y="6219050"/>
            <a:ext cx="732000" cy="525000"/>
          </a:xfrm>
          <a:prstGeom prst="rect">
            <a:avLst/>
          </a:prstGeom>
        </p:spPr>
        <p:txBody>
          <a:bodyPr spcFirstLastPara="1" wrap="square" lIns="121950" tIns="121950" rIns="121950" bIns="121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e34746b6bd_0_201"/>
          <p:cNvSpPr txBox="1">
            <a:spLocks noGrp="1"/>
          </p:cNvSpPr>
          <p:nvPr>
            <p:ph type="title" hasCustomPrompt="1"/>
          </p:nvPr>
        </p:nvSpPr>
        <p:spPr>
          <a:xfrm>
            <a:off x="415816" y="1475172"/>
            <a:ext cx="11366700" cy="2618700"/>
          </a:xfrm>
          <a:prstGeom prst="rect">
            <a:avLst/>
          </a:prstGeom>
        </p:spPr>
        <p:txBody>
          <a:bodyPr spcFirstLastPara="1" wrap="square" lIns="121950" tIns="121950" rIns="121950" bIns="12195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e34746b6bd_0_201"/>
          <p:cNvSpPr txBox="1">
            <a:spLocks noGrp="1"/>
          </p:cNvSpPr>
          <p:nvPr>
            <p:ph type="body" idx="1"/>
          </p:nvPr>
        </p:nvSpPr>
        <p:spPr>
          <a:xfrm>
            <a:off x="415816" y="4203932"/>
            <a:ext cx="11366700" cy="1734900"/>
          </a:xfrm>
          <a:prstGeom prst="rect">
            <a:avLst/>
          </a:prstGeom>
        </p:spPr>
        <p:txBody>
          <a:bodyPr spcFirstLastPara="1" wrap="square" lIns="121950" tIns="121950" rIns="121950" bIns="12195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1" name="Google Shape;51;ge34746b6bd_0_201"/>
          <p:cNvSpPr txBox="1">
            <a:spLocks noGrp="1"/>
          </p:cNvSpPr>
          <p:nvPr>
            <p:ph type="sldNum" idx="12"/>
          </p:nvPr>
        </p:nvSpPr>
        <p:spPr>
          <a:xfrm>
            <a:off x="11302494" y="6219050"/>
            <a:ext cx="732000" cy="525000"/>
          </a:xfrm>
          <a:prstGeom prst="rect">
            <a:avLst/>
          </a:prstGeom>
        </p:spPr>
        <p:txBody>
          <a:bodyPr spcFirstLastPara="1" wrap="square" lIns="121950" tIns="121950" rIns="121950" bIns="121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e34746b6bd_0_205"/>
          <p:cNvSpPr txBox="1">
            <a:spLocks noGrp="1"/>
          </p:cNvSpPr>
          <p:nvPr>
            <p:ph type="sldNum" idx="12"/>
          </p:nvPr>
        </p:nvSpPr>
        <p:spPr>
          <a:xfrm>
            <a:off x="11302494" y="6219050"/>
            <a:ext cx="732000" cy="525000"/>
          </a:xfrm>
          <a:prstGeom prst="rect">
            <a:avLst/>
          </a:prstGeom>
        </p:spPr>
        <p:txBody>
          <a:bodyPr spcFirstLastPara="1" wrap="square" lIns="121950" tIns="121950" rIns="121950" bIns="121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ユーザー設定レイアウト">
  <p:cSld name="1_ユーザー設定レイアウト">
    <p:spTree>
      <p:nvGrpSpPr>
        <p:cNvPr id="1" name="Shape 54"/>
        <p:cNvGrpSpPr/>
        <p:nvPr/>
      </p:nvGrpSpPr>
      <p:grpSpPr>
        <a:xfrm>
          <a:off x="0" y="0"/>
          <a:ext cx="0" cy="0"/>
          <a:chOff x="0" y="0"/>
          <a:chExt cx="0" cy="0"/>
        </a:xfrm>
      </p:grpSpPr>
      <p:sp>
        <p:nvSpPr>
          <p:cNvPr id="55" name="Google Shape;55;ge34746b6bd_0_207"/>
          <p:cNvSpPr txBox="1">
            <a:spLocks noGrp="1"/>
          </p:cNvSpPr>
          <p:nvPr>
            <p:ph type="ctrTitle"/>
          </p:nvPr>
        </p:nvSpPr>
        <p:spPr>
          <a:xfrm>
            <a:off x="914876" y="2364549"/>
            <a:ext cx="10368600" cy="1470300"/>
          </a:xfrm>
          <a:prstGeom prst="rect">
            <a:avLst/>
          </a:prstGeom>
          <a:noFill/>
          <a:ln>
            <a:noFill/>
          </a:ln>
        </p:spPr>
        <p:txBody>
          <a:bodyPr spcFirstLastPara="1" wrap="square" lIns="103925" tIns="51950" rIns="103925" bIns="51950" anchor="ctr" anchorCtr="0">
            <a:normAutofit/>
          </a:bodyPr>
          <a:lstStyle>
            <a:lvl1pPr lvl="0" algn="ctr" rtl="0">
              <a:spcBef>
                <a:spcPts val="0"/>
              </a:spcBef>
              <a:spcAft>
                <a:spcPts val="0"/>
              </a:spcAft>
              <a:buSzPts val="3700"/>
              <a:buNone/>
              <a:defRPr sz="4000">
                <a:solidFill>
                  <a:schemeClr val="dk1"/>
                </a:solidFill>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56" name="Google Shape;56;ge34746b6bd_0_207"/>
          <p:cNvSpPr txBox="1">
            <a:spLocks noGrp="1"/>
          </p:cNvSpPr>
          <p:nvPr>
            <p:ph type="subTitle" idx="1"/>
          </p:nvPr>
        </p:nvSpPr>
        <p:spPr>
          <a:xfrm>
            <a:off x="2297390" y="4158594"/>
            <a:ext cx="7703400" cy="1215300"/>
          </a:xfrm>
          <a:prstGeom prst="rect">
            <a:avLst/>
          </a:prstGeom>
          <a:noFill/>
          <a:ln>
            <a:noFill/>
          </a:ln>
        </p:spPr>
        <p:txBody>
          <a:bodyPr spcFirstLastPara="1" wrap="square" lIns="103925" tIns="51950" rIns="103925" bIns="51950" anchor="t" anchorCtr="0">
            <a:normAutofit/>
          </a:bodyPr>
          <a:lstStyle>
            <a:lvl1pPr marR="0" lvl="0" algn="ctr"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2pPr>
            <a:lvl3pPr marR="0" lvl="2"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3pPr>
            <a:lvl4pPr marR="0" lvl="3" algn="l" rtl="0">
              <a:spcBef>
                <a:spcPts val="460"/>
              </a:spcBef>
              <a:spcAft>
                <a:spcPts val="0"/>
              </a:spcAft>
              <a:buClr>
                <a:schemeClr val="dk1"/>
              </a:buClr>
              <a:buSzPts val="2300"/>
              <a:buFont typeface="Arial"/>
              <a:buChar char="–"/>
              <a:defRPr sz="2300" b="0" i="0" u="none" strike="noStrike" cap="none">
                <a:solidFill>
                  <a:schemeClr val="dk1"/>
                </a:solidFill>
                <a:latin typeface="Arial"/>
                <a:ea typeface="Arial"/>
                <a:cs typeface="Arial"/>
                <a:sym typeface="Arial"/>
              </a:defRPr>
            </a:lvl4pPr>
            <a:lvl5pPr marR="0" lvl="4" algn="l" rtl="0">
              <a:spcBef>
                <a:spcPts val="460"/>
              </a:spcBef>
              <a:spcAft>
                <a:spcPts val="0"/>
              </a:spcAft>
              <a:buClr>
                <a:schemeClr val="dk1"/>
              </a:buClr>
              <a:buSzPts val="2300"/>
              <a:buFont typeface="Arial"/>
              <a:buChar char="»"/>
              <a:defRPr sz="2300" b="0" i="0" u="none" strike="noStrike" cap="none">
                <a:solidFill>
                  <a:schemeClr val="dk1"/>
                </a:solidFill>
                <a:latin typeface="Arial"/>
                <a:ea typeface="Arial"/>
                <a:cs typeface="Arial"/>
                <a:sym typeface="Arial"/>
              </a:defRPr>
            </a:lvl5pPr>
            <a:lvl6pPr marR="0" lvl="5" algn="l" rtl="0">
              <a:spcBef>
                <a:spcPts val="460"/>
              </a:spcBef>
              <a:spcAft>
                <a:spcPts val="0"/>
              </a:spcAft>
              <a:buClr>
                <a:schemeClr val="dk1"/>
              </a:buClr>
              <a:buSzPts val="2300"/>
              <a:buFont typeface="Arial"/>
              <a:buChar char="»"/>
              <a:defRPr sz="2300" b="0" i="0" u="none" strike="noStrike" cap="none">
                <a:solidFill>
                  <a:schemeClr val="dk1"/>
                </a:solidFill>
                <a:latin typeface="Arial"/>
                <a:ea typeface="Arial"/>
                <a:cs typeface="Arial"/>
                <a:sym typeface="Arial"/>
              </a:defRPr>
            </a:lvl6pPr>
            <a:lvl7pPr marR="0" lvl="6" algn="l" rtl="0">
              <a:spcBef>
                <a:spcPts val="460"/>
              </a:spcBef>
              <a:spcAft>
                <a:spcPts val="0"/>
              </a:spcAft>
              <a:buClr>
                <a:schemeClr val="dk1"/>
              </a:buClr>
              <a:buSzPts val="2300"/>
              <a:buFont typeface="Arial"/>
              <a:buChar char="»"/>
              <a:defRPr sz="2300" b="0" i="0" u="none" strike="noStrike" cap="none">
                <a:solidFill>
                  <a:schemeClr val="dk1"/>
                </a:solidFill>
                <a:latin typeface="Arial"/>
                <a:ea typeface="Arial"/>
                <a:cs typeface="Arial"/>
                <a:sym typeface="Arial"/>
              </a:defRPr>
            </a:lvl7pPr>
            <a:lvl8pPr marR="0" lvl="7" algn="l" rtl="0">
              <a:spcBef>
                <a:spcPts val="460"/>
              </a:spcBef>
              <a:spcAft>
                <a:spcPts val="0"/>
              </a:spcAft>
              <a:buClr>
                <a:schemeClr val="dk1"/>
              </a:buClr>
              <a:buSzPts val="2300"/>
              <a:buFont typeface="Arial"/>
              <a:buChar char="»"/>
              <a:defRPr sz="2300" b="0" i="0" u="none" strike="noStrike" cap="none">
                <a:solidFill>
                  <a:schemeClr val="dk1"/>
                </a:solidFill>
                <a:latin typeface="Arial"/>
                <a:ea typeface="Arial"/>
                <a:cs typeface="Arial"/>
                <a:sym typeface="Arial"/>
              </a:defRPr>
            </a:lvl8pPr>
            <a:lvl9pPr marR="0" lvl="8" algn="l" rtl="0">
              <a:spcBef>
                <a:spcPts val="460"/>
              </a:spcBef>
              <a:spcAft>
                <a:spcPts val="0"/>
              </a:spcAft>
              <a:buClr>
                <a:schemeClr val="dk1"/>
              </a:buClr>
              <a:buSzPts val="2300"/>
              <a:buFont typeface="Arial"/>
              <a:buChar char="»"/>
              <a:defRPr sz="2300" b="0" i="0" u="none" strike="noStrike" cap="none">
                <a:solidFill>
                  <a:schemeClr val="dk1"/>
                </a:solidFill>
                <a:latin typeface="Arial"/>
                <a:ea typeface="Arial"/>
                <a:cs typeface="Arial"/>
                <a:sym typeface="Arial"/>
              </a:defRPr>
            </a:lvl9pPr>
          </a:lstStyle>
          <a:p>
            <a:endParaRPr/>
          </a:p>
        </p:txBody>
      </p:sp>
      <p:pic>
        <p:nvPicPr>
          <p:cNvPr id="57" name="Google Shape;57;ge34746b6bd_0_207"/>
          <p:cNvPicPr preferRelativeResize="0"/>
          <p:nvPr/>
        </p:nvPicPr>
        <p:blipFill rotWithShape="1">
          <a:blip r:embed="rId2">
            <a:alphaModFix/>
          </a:blip>
          <a:srcRect/>
          <a:stretch/>
        </p:blipFill>
        <p:spPr>
          <a:xfrm>
            <a:off x="10059615" y="117426"/>
            <a:ext cx="2023897" cy="552680"/>
          </a:xfrm>
          <a:prstGeom prst="rect">
            <a:avLst/>
          </a:prstGeom>
          <a:noFill/>
          <a:ln>
            <a:noFill/>
          </a:ln>
        </p:spPr>
      </p:pic>
      <p:pic>
        <p:nvPicPr>
          <p:cNvPr id="58" name="Google Shape;58;ge34746b6bd_0_207"/>
          <p:cNvPicPr preferRelativeResize="0"/>
          <p:nvPr/>
        </p:nvPicPr>
        <p:blipFill rotWithShape="1">
          <a:blip r:embed="rId3">
            <a:alphaModFix/>
          </a:blip>
          <a:srcRect/>
          <a:stretch/>
        </p:blipFill>
        <p:spPr>
          <a:xfrm>
            <a:off x="266528" y="211850"/>
            <a:ext cx="4688158" cy="8416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ユーザー設定レイアウト">
  <p:cSld name="ユーザー設定レイアウト">
    <p:spTree>
      <p:nvGrpSpPr>
        <p:cNvPr id="1" name="Shape 59"/>
        <p:cNvGrpSpPr/>
        <p:nvPr/>
      </p:nvGrpSpPr>
      <p:grpSpPr>
        <a:xfrm>
          <a:off x="0" y="0"/>
          <a:ext cx="0" cy="0"/>
          <a:chOff x="0" y="0"/>
          <a:chExt cx="0" cy="0"/>
        </a:xfrm>
      </p:grpSpPr>
      <p:sp>
        <p:nvSpPr>
          <p:cNvPr id="60" name="Google Shape;60;ge34746b6bd_0_212"/>
          <p:cNvSpPr txBox="1">
            <a:spLocks noGrp="1"/>
          </p:cNvSpPr>
          <p:nvPr>
            <p:ph type="title"/>
          </p:nvPr>
        </p:nvSpPr>
        <p:spPr>
          <a:xfrm>
            <a:off x="336725" y="46052"/>
            <a:ext cx="10978500" cy="503400"/>
          </a:xfrm>
          <a:prstGeom prst="rect">
            <a:avLst/>
          </a:prstGeom>
          <a:noFill/>
          <a:ln>
            <a:noFill/>
          </a:ln>
        </p:spPr>
        <p:txBody>
          <a:bodyPr spcFirstLastPara="1" wrap="square" lIns="103925" tIns="51950" rIns="103925" bIns="51950" anchor="ctr" anchorCtr="0">
            <a:normAutofit/>
          </a:bodyPr>
          <a:lstStyle>
            <a:lvl1pPr lvl="0" algn="l" rtl="0">
              <a:spcBef>
                <a:spcPts val="0"/>
              </a:spcBef>
              <a:spcAft>
                <a:spcPts val="0"/>
              </a:spcAft>
              <a:buSzPts val="37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61" name="Google Shape;61;ge34746b6bd_0_212"/>
          <p:cNvSpPr txBox="1">
            <a:spLocks noGrp="1"/>
          </p:cNvSpPr>
          <p:nvPr>
            <p:ph type="body" idx="1"/>
          </p:nvPr>
        </p:nvSpPr>
        <p:spPr>
          <a:xfrm>
            <a:off x="335535" y="764131"/>
            <a:ext cx="11438700" cy="5906100"/>
          </a:xfrm>
          <a:prstGeom prst="rect">
            <a:avLst/>
          </a:prstGeom>
          <a:noFill/>
          <a:ln>
            <a:noFill/>
          </a:ln>
        </p:spPr>
        <p:txBody>
          <a:bodyPr spcFirstLastPara="1" wrap="square" lIns="103925" tIns="51950" rIns="103925" bIns="51950" anchor="t" anchorCtr="0">
            <a:normAutofit/>
          </a:bodyPr>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74650" algn="l" rtl="0">
              <a:spcBef>
                <a:spcPts val="460"/>
              </a:spcBef>
              <a:spcAft>
                <a:spcPts val="0"/>
              </a:spcAft>
              <a:buClr>
                <a:schemeClr val="dk1"/>
              </a:buClr>
              <a:buSzPts val="2300"/>
              <a:buFont typeface="Arial"/>
              <a:buChar char="»"/>
              <a:defRPr sz="2300" b="0" i="0" u="none" strike="noStrike" cap="none">
                <a:solidFill>
                  <a:schemeClr val="dk1"/>
                </a:solidFill>
                <a:latin typeface="Arial"/>
                <a:ea typeface="Arial"/>
                <a:cs typeface="Arial"/>
                <a:sym typeface="Arial"/>
              </a:defRPr>
            </a:lvl7pPr>
            <a:lvl8pPr marL="3657600" marR="0" lvl="7" indent="-374650" algn="l" rtl="0">
              <a:spcBef>
                <a:spcPts val="460"/>
              </a:spcBef>
              <a:spcAft>
                <a:spcPts val="0"/>
              </a:spcAft>
              <a:buClr>
                <a:schemeClr val="dk1"/>
              </a:buClr>
              <a:buSzPts val="2300"/>
              <a:buFont typeface="Arial"/>
              <a:buChar char="»"/>
              <a:defRPr sz="2300" b="0" i="0" u="none" strike="noStrike" cap="none">
                <a:solidFill>
                  <a:schemeClr val="dk1"/>
                </a:solidFill>
                <a:latin typeface="Arial"/>
                <a:ea typeface="Arial"/>
                <a:cs typeface="Arial"/>
                <a:sym typeface="Arial"/>
              </a:defRPr>
            </a:lvl8pPr>
            <a:lvl9pPr marL="4114800" marR="0" lvl="8" indent="-374650" algn="l" rtl="0">
              <a:spcBef>
                <a:spcPts val="460"/>
              </a:spcBef>
              <a:spcAft>
                <a:spcPts val="0"/>
              </a:spcAft>
              <a:buClr>
                <a:schemeClr val="dk1"/>
              </a:buClr>
              <a:buSzPts val="2300"/>
              <a:buFont typeface="Arial"/>
              <a:buChar char="»"/>
              <a:defRPr sz="2300" b="0" i="0" u="none" strike="noStrike" cap="none">
                <a:solidFill>
                  <a:schemeClr val="dk1"/>
                </a:solidFill>
                <a:latin typeface="Arial"/>
                <a:ea typeface="Arial"/>
                <a:cs typeface="Arial"/>
                <a:sym typeface="Arial"/>
              </a:defRPr>
            </a:lvl9pPr>
          </a:lstStyle>
          <a:p>
            <a:endParaRPr/>
          </a:p>
        </p:txBody>
      </p:sp>
      <p:sp>
        <p:nvSpPr>
          <p:cNvPr id="62" name="Google Shape;62;ge34746b6bd_0_212"/>
          <p:cNvSpPr txBox="1">
            <a:spLocks noGrp="1"/>
          </p:cNvSpPr>
          <p:nvPr>
            <p:ph type="sldNum" idx="12"/>
          </p:nvPr>
        </p:nvSpPr>
        <p:spPr>
          <a:xfrm>
            <a:off x="4671798" y="6643638"/>
            <a:ext cx="2846400" cy="196800"/>
          </a:xfrm>
          <a:prstGeom prst="rect">
            <a:avLst/>
          </a:prstGeom>
          <a:noFill/>
          <a:ln>
            <a:noFill/>
          </a:ln>
        </p:spPr>
        <p:txBody>
          <a:bodyPr spcFirstLastPara="1" wrap="square" lIns="103925" tIns="51950" rIns="103925" bIns="51950" anchor="ctr" anchorCtr="0">
            <a:normAutofit fontScale="47500" lnSpcReduction="10000"/>
          </a:bodyPr>
          <a:lstStyle>
            <a:lvl1pPr marL="0" marR="0" lvl="0" indent="0" algn="ctr" rtl="0">
              <a:spcBef>
                <a:spcPts val="0"/>
              </a:spcBef>
              <a:spcAft>
                <a:spcPts val="0"/>
              </a:spcAft>
              <a:buNone/>
              <a:defRPr sz="1400" b="1" i="1">
                <a:solidFill>
                  <a:srgbClr val="042552"/>
                </a:solidFill>
                <a:latin typeface="Tahoma"/>
                <a:ea typeface="Tahoma"/>
                <a:cs typeface="Tahoma"/>
                <a:sym typeface="Tahoma"/>
              </a:defRPr>
            </a:lvl1pPr>
            <a:lvl2pPr marL="0" marR="0" lvl="1" indent="0" algn="ctr" rtl="0">
              <a:spcBef>
                <a:spcPts val="0"/>
              </a:spcBef>
              <a:spcAft>
                <a:spcPts val="0"/>
              </a:spcAft>
              <a:buNone/>
              <a:defRPr sz="1400" b="1" i="1">
                <a:solidFill>
                  <a:srgbClr val="042552"/>
                </a:solidFill>
                <a:latin typeface="Tahoma"/>
                <a:ea typeface="Tahoma"/>
                <a:cs typeface="Tahoma"/>
                <a:sym typeface="Tahoma"/>
              </a:defRPr>
            </a:lvl2pPr>
            <a:lvl3pPr marL="0" marR="0" lvl="2" indent="0" algn="ctr" rtl="0">
              <a:spcBef>
                <a:spcPts val="0"/>
              </a:spcBef>
              <a:spcAft>
                <a:spcPts val="0"/>
              </a:spcAft>
              <a:buNone/>
              <a:defRPr sz="1400" b="1" i="1">
                <a:solidFill>
                  <a:srgbClr val="042552"/>
                </a:solidFill>
                <a:latin typeface="Tahoma"/>
                <a:ea typeface="Tahoma"/>
                <a:cs typeface="Tahoma"/>
                <a:sym typeface="Tahoma"/>
              </a:defRPr>
            </a:lvl3pPr>
            <a:lvl4pPr marL="0" marR="0" lvl="3" indent="0" algn="ctr" rtl="0">
              <a:spcBef>
                <a:spcPts val="0"/>
              </a:spcBef>
              <a:spcAft>
                <a:spcPts val="0"/>
              </a:spcAft>
              <a:buNone/>
              <a:defRPr sz="1400" b="1" i="1">
                <a:solidFill>
                  <a:srgbClr val="042552"/>
                </a:solidFill>
                <a:latin typeface="Tahoma"/>
                <a:ea typeface="Tahoma"/>
                <a:cs typeface="Tahoma"/>
                <a:sym typeface="Tahoma"/>
              </a:defRPr>
            </a:lvl4pPr>
            <a:lvl5pPr marL="0" marR="0" lvl="4" indent="0" algn="ctr" rtl="0">
              <a:spcBef>
                <a:spcPts val="0"/>
              </a:spcBef>
              <a:spcAft>
                <a:spcPts val="0"/>
              </a:spcAft>
              <a:buNone/>
              <a:defRPr sz="1400" b="1" i="1">
                <a:solidFill>
                  <a:srgbClr val="042552"/>
                </a:solidFill>
                <a:latin typeface="Tahoma"/>
                <a:ea typeface="Tahoma"/>
                <a:cs typeface="Tahoma"/>
                <a:sym typeface="Tahoma"/>
              </a:defRPr>
            </a:lvl5pPr>
            <a:lvl6pPr marL="0" marR="0" lvl="5" indent="0" algn="ctr" rtl="0">
              <a:spcBef>
                <a:spcPts val="0"/>
              </a:spcBef>
              <a:spcAft>
                <a:spcPts val="0"/>
              </a:spcAft>
              <a:buNone/>
              <a:defRPr sz="1400" b="1" i="1">
                <a:solidFill>
                  <a:srgbClr val="042552"/>
                </a:solidFill>
                <a:latin typeface="Tahoma"/>
                <a:ea typeface="Tahoma"/>
                <a:cs typeface="Tahoma"/>
                <a:sym typeface="Tahoma"/>
              </a:defRPr>
            </a:lvl6pPr>
            <a:lvl7pPr marL="0" marR="0" lvl="6" indent="0" algn="ctr" rtl="0">
              <a:spcBef>
                <a:spcPts val="0"/>
              </a:spcBef>
              <a:spcAft>
                <a:spcPts val="0"/>
              </a:spcAft>
              <a:buNone/>
              <a:defRPr sz="1400" b="1" i="1">
                <a:solidFill>
                  <a:srgbClr val="042552"/>
                </a:solidFill>
                <a:latin typeface="Tahoma"/>
                <a:ea typeface="Tahoma"/>
                <a:cs typeface="Tahoma"/>
                <a:sym typeface="Tahoma"/>
              </a:defRPr>
            </a:lvl7pPr>
            <a:lvl8pPr marL="0" marR="0" lvl="7" indent="0" algn="ctr" rtl="0">
              <a:spcBef>
                <a:spcPts val="0"/>
              </a:spcBef>
              <a:spcAft>
                <a:spcPts val="0"/>
              </a:spcAft>
              <a:buNone/>
              <a:defRPr sz="1400" b="1" i="1">
                <a:solidFill>
                  <a:srgbClr val="042552"/>
                </a:solidFill>
                <a:latin typeface="Tahoma"/>
                <a:ea typeface="Tahoma"/>
                <a:cs typeface="Tahoma"/>
                <a:sym typeface="Tahoma"/>
              </a:defRPr>
            </a:lvl8pPr>
            <a:lvl9pPr marL="0" marR="0" lvl="8" indent="0" algn="ctr" rtl="0">
              <a:spcBef>
                <a:spcPts val="0"/>
              </a:spcBef>
              <a:spcAft>
                <a:spcPts val="0"/>
              </a:spcAft>
              <a:buNone/>
              <a:defRPr sz="1400" b="1" i="1">
                <a:solidFill>
                  <a:srgbClr val="042552"/>
                </a:solidFill>
                <a:latin typeface="Tahoma"/>
                <a:ea typeface="Tahoma"/>
                <a:cs typeface="Tahoma"/>
                <a:sym typeface="Tahom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e34746b6bd_0_170"/>
          <p:cNvSpPr txBox="1">
            <a:spLocks noGrp="1"/>
          </p:cNvSpPr>
          <p:nvPr>
            <p:ph type="title"/>
          </p:nvPr>
        </p:nvSpPr>
        <p:spPr>
          <a:xfrm>
            <a:off x="415816" y="2868459"/>
            <a:ext cx="11366700" cy="1122600"/>
          </a:xfrm>
          <a:prstGeom prst="rect">
            <a:avLst/>
          </a:prstGeom>
        </p:spPr>
        <p:txBody>
          <a:bodyPr spcFirstLastPara="1" wrap="square" lIns="121950" tIns="121950" rIns="121950" bIns="12195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e34746b6bd_0_170"/>
          <p:cNvSpPr txBox="1">
            <a:spLocks noGrp="1"/>
          </p:cNvSpPr>
          <p:nvPr>
            <p:ph type="sldNum" idx="12"/>
          </p:nvPr>
        </p:nvSpPr>
        <p:spPr>
          <a:xfrm>
            <a:off x="11302494" y="6219050"/>
            <a:ext cx="732000" cy="525000"/>
          </a:xfrm>
          <a:prstGeom prst="rect">
            <a:avLst/>
          </a:prstGeom>
        </p:spPr>
        <p:txBody>
          <a:bodyPr spcFirstLastPara="1" wrap="square" lIns="121950" tIns="121950" rIns="121950" bIns="121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e34746b6bd_0_173"/>
          <p:cNvSpPr txBox="1">
            <a:spLocks noGrp="1"/>
          </p:cNvSpPr>
          <p:nvPr>
            <p:ph type="title"/>
          </p:nvPr>
        </p:nvSpPr>
        <p:spPr>
          <a:xfrm>
            <a:off x="415816" y="593503"/>
            <a:ext cx="11366700" cy="763800"/>
          </a:xfrm>
          <a:prstGeom prst="rect">
            <a:avLst/>
          </a:prstGeom>
        </p:spPr>
        <p:txBody>
          <a:bodyPr spcFirstLastPara="1" wrap="square" lIns="121950" tIns="121950" rIns="121950" bIns="12195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e34746b6bd_0_173"/>
          <p:cNvSpPr txBox="1">
            <a:spLocks noGrp="1"/>
          </p:cNvSpPr>
          <p:nvPr>
            <p:ph type="body" idx="1"/>
          </p:nvPr>
        </p:nvSpPr>
        <p:spPr>
          <a:xfrm>
            <a:off x="415816" y="1536986"/>
            <a:ext cx="11366700" cy="4556100"/>
          </a:xfrm>
          <a:prstGeom prst="rect">
            <a:avLst/>
          </a:prstGeom>
        </p:spPr>
        <p:txBody>
          <a:bodyPr spcFirstLastPara="1" wrap="square" lIns="121950" tIns="121950" rIns="121950" bIns="12195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3" name="Google Shape;23;ge34746b6bd_0_173"/>
          <p:cNvSpPr txBox="1">
            <a:spLocks noGrp="1"/>
          </p:cNvSpPr>
          <p:nvPr>
            <p:ph type="sldNum" idx="12"/>
          </p:nvPr>
        </p:nvSpPr>
        <p:spPr>
          <a:xfrm>
            <a:off x="11302494" y="6219050"/>
            <a:ext cx="732000" cy="525000"/>
          </a:xfrm>
          <a:prstGeom prst="rect">
            <a:avLst/>
          </a:prstGeom>
        </p:spPr>
        <p:txBody>
          <a:bodyPr spcFirstLastPara="1" wrap="square" lIns="121950" tIns="121950" rIns="121950" bIns="121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e34746b6bd_0_177"/>
          <p:cNvSpPr txBox="1">
            <a:spLocks noGrp="1"/>
          </p:cNvSpPr>
          <p:nvPr>
            <p:ph type="title"/>
          </p:nvPr>
        </p:nvSpPr>
        <p:spPr>
          <a:xfrm>
            <a:off x="415816" y="593503"/>
            <a:ext cx="11366700" cy="763800"/>
          </a:xfrm>
          <a:prstGeom prst="rect">
            <a:avLst/>
          </a:prstGeom>
        </p:spPr>
        <p:txBody>
          <a:bodyPr spcFirstLastPara="1" wrap="square" lIns="121950" tIns="121950" rIns="121950" bIns="12195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6" name="Google Shape;26;ge34746b6bd_0_177"/>
          <p:cNvSpPr txBox="1">
            <a:spLocks noGrp="1"/>
          </p:cNvSpPr>
          <p:nvPr>
            <p:ph type="body" idx="1"/>
          </p:nvPr>
        </p:nvSpPr>
        <p:spPr>
          <a:xfrm>
            <a:off x="415816" y="1536986"/>
            <a:ext cx="5336100" cy="4556100"/>
          </a:xfrm>
          <a:prstGeom prst="rect">
            <a:avLst/>
          </a:prstGeom>
        </p:spPr>
        <p:txBody>
          <a:bodyPr spcFirstLastPara="1" wrap="square" lIns="121950" tIns="121950" rIns="121950" bIns="12195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ge34746b6bd_0_177"/>
          <p:cNvSpPr txBox="1">
            <a:spLocks noGrp="1"/>
          </p:cNvSpPr>
          <p:nvPr>
            <p:ph type="body" idx="2"/>
          </p:nvPr>
        </p:nvSpPr>
        <p:spPr>
          <a:xfrm>
            <a:off x="6446556" y="1536986"/>
            <a:ext cx="5336100" cy="4556100"/>
          </a:xfrm>
          <a:prstGeom prst="rect">
            <a:avLst/>
          </a:prstGeom>
        </p:spPr>
        <p:txBody>
          <a:bodyPr spcFirstLastPara="1" wrap="square" lIns="121950" tIns="121950" rIns="121950" bIns="12195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ge34746b6bd_0_177"/>
          <p:cNvSpPr txBox="1">
            <a:spLocks noGrp="1"/>
          </p:cNvSpPr>
          <p:nvPr>
            <p:ph type="sldNum" idx="12"/>
          </p:nvPr>
        </p:nvSpPr>
        <p:spPr>
          <a:xfrm>
            <a:off x="11302494" y="6219050"/>
            <a:ext cx="732000" cy="525000"/>
          </a:xfrm>
          <a:prstGeom prst="rect">
            <a:avLst/>
          </a:prstGeom>
        </p:spPr>
        <p:txBody>
          <a:bodyPr spcFirstLastPara="1" wrap="square" lIns="121950" tIns="121950" rIns="121950" bIns="121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e34746b6bd_0_182"/>
          <p:cNvSpPr txBox="1">
            <a:spLocks noGrp="1"/>
          </p:cNvSpPr>
          <p:nvPr>
            <p:ph type="title"/>
          </p:nvPr>
        </p:nvSpPr>
        <p:spPr>
          <a:xfrm>
            <a:off x="415816" y="593503"/>
            <a:ext cx="11366700" cy="763800"/>
          </a:xfrm>
          <a:prstGeom prst="rect">
            <a:avLst/>
          </a:prstGeom>
        </p:spPr>
        <p:txBody>
          <a:bodyPr spcFirstLastPara="1" wrap="square" lIns="121950" tIns="121950" rIns="121950" bIns="12195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1" name="Google Shape;31;ge34746b6bd_0_182"/>
          <p:cNvSpPr txBox="1">
            <a:spLocks noGrp="1"/>
          </p:cNvSpPr>
          <p:nvPr>
            <p:ph type="sldNum" idx="12"/>
          </p:nvPr>
        </p:nvSpPr>
        <p:spPr>
          <a:xfrm>
            <a:off x="11302494" y="6219050"/>
            <a:ext cx="732000" cy="525000"/>
          </a:xfrm>
          <a:prstGeom prst="rect">
            <a:avLst/>
          </a:prstGeom>
        </p:spPr>
        <p:txBody>
          <a:bodyPr spcFirstLastPara="1" wrap="square" lIns="121950" tIns="121950" rIns="121950" bIns="121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e34746b6bd_0_185"/>
          <p:cNvSpPr txBox="1">
            <a:spLocks noGrp="1"/>
          </p:cNvSpPr>
          <p:nvPr>
            <p:ph type="title"/>
          </p:nvPr>
        </p:nvSpPr>
        <p:spPr>
          <a:xfrm>
            <a:off x="415816" y="740970"/>
            <a:ext cx="3745800" cy="1007700"/>
          </a:xfrm>
          <a:prstGeom prst="rect">
            <a:avLst/>
          </a:prstGeom>
        </p:spPr>
        <p:txBody>
          <a:bodyPr spcFirstLastPara="1" wrap="square" lIns="121950" tIns="121950" rIns="121950" bIns="12195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4" name="Google Shape;34;ge34746b6bd_0_185"/>
          <p:cNvSpPr txBox="1">
            <a:spLocks noGrp="1"/>
          </p:cNvSpPr>
          <p:nvPr>
            <p:ph type="body" idx="1"/>
          </p:nvPr>
        </p:nvSpPr>
        <p:spPr>
          <a:xfrm>
            <a:off x="415816" y="1853226"/>
            <a:ext cx="3745800" cy="4240200"/>
          </a:xfrm>
          <a:prstGeom prst="rect">
            <a:avLst/>
          </a:prstGeom>
        </p:spPr>
        <p:txBody>
          <a:bodyPr spcFirstLastPara="1" wrap="square" lIns="121950" tIns="121950" rIns="121950" bIns="12195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5" name="Google Shape;35;ge34746b6bd_0_185"/>
          <p:cNvSpPr txBox="1">
            <a:spLocks noGrp="1"/>
          </p:cNvSpPr>
          <p:nvPr>
            <p:ph type="sldNum" idx="12"/>
          </p:nvPr>
        </p:nvSpPr>
        <p:spPr>
          <a:xfrm>
            <a:off x="11302494" y="6219050"/>
            <a:ext cx="732000" cy="525000"/>
          </a:xfrm>
          <a:prstGeom prst="rect">
            <a:avLst/>
          </a:prstGeom>
        </p:spPr>
        <p:txBody>
          <a:bodyPr spcFirstLastPara="1" wrap="square" lIns="121950" tIns="121950" rIns="121950" bIns="121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34746b6bd_0_189"/>
          <p:cNvSpPr txBox="1">
            <a:spLocks noGrp="1"/>
          </p:cNvSpPr>
          <p:nvPr>
            <p:ph type="title"/>
          </p:nvPr>
        </p:nvSpPr>
        <p:spPr>
          <a:xfrm>
            <a:off x="654007" y="600338"/>
            <a:ext cx="8494800" cy="5455800"/>
          </a:xfrm>
          <a:prstGeom prst="rect">
            <a:avLst/>
          </a:prstGeom>
        </p:spPr>
        <p:txBody>
          <a:bodyPr spcFirstLastPara="1" wrap="square" lIns="121950" tIns="121950" rIns="121950" bIns="12195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8" name="Google Shape;38;ge34746b6bd_0_189"/>
          <p:cNvSpPr txBox="1">
            <a:spLocks noGrp="1"/>
          </p:cNvSpPr>
          <p:nvPr>
            <p:ph type="sldNum" idx="12"/>
          </p:nvPr>
        </p:nvSpPr>
        <p:spPr>
          <a:xfrm>
            <a:off x="11302494" y="6219050"/>
            <a:ext cx="732000" cy="525000"/>
          </a:xfrm>
          <a:prstGeom prst="rect">
            <a:avLst/>
          </a:prstGeom>
        </p:spPr>
        <p:txBody>
          <a:bodyPr spcFirstLastPara="1" wrap="square" lIns="121950" tIns="121950" rIns="121950" bIns="121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34746b6bd_0_192"/>
          <p:cNvSpPr/>
          <p:nvPr/>
        </p:nvSpPr>
        <p:spPr>
          <a:xfrm>
            <a:off x="6099175" y="-167"/>
            <a:ext cx="6099300" cy="6859500"/>
          </a:xfrm>
          <a:prstGeom prst="rect">
            <a:avLst/>
          </a:prstGeom>
          <a:solidFill>
            <a:schemeClr val="lt2"/>
          </a:solidFill>
          <a:ln>
            <a:noFill/>
          </a:ln>
        </p:spPr>
        <p:txBody>
          <a:bodyPr spcFirstLastPara="1" wrap="square" lIns="121950" tIns="121950" rIns="121950" bIns="121950" anchor="ctr" anchorCtr="0">
            <a:noAutofit/>
          </a:bodyPr>
          <a:lstStyle/>
          <a:p>
            <a:pPr marL="0" lvl="0" indent="0" algn="l" rtl="0">
              <a:spcBef>
                <a:spcPts val="0"/>
              </a:spcBef>
              <a:spcAft>
                <a:spcPts val="0"/>
              </a:spcAft>
              <a:buNone/>
            </a:pPr>
            <a:endParaRPr/>
          </a:p>
        </p:txBody>
      </p:sp>
      <p:sp>
        <p:nvSpPr>
          <p:cNvPr id="41" name="Google Shape;41;ge34746b6bd_0_192"/>
          <p:cNvSpPr txBox="1">
            <a:spLocks noGrp="1"/>
          </p:cNvSpPr>
          <p:nvPr>
            <p:ph type="title"/>
          </p:nvPr>
        </p:nvSpPr>
        <p:spPr>
          <a:xfrm>
            <a:off x="354184" y="1644611"/>
            <a:ext cx="5396400" cy="1977000"/>
          </a:xfrm>
          <a:prstGeom prst="rect">
            <a:avLst/>
          </a:prstGeom>
        </p:spPr>
        <p:txBody>
          <a:bodyPr spcFirstLastPara="1" wrap="square" lIns="121950" tIns="121950" rIns="121950" bIns="12195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2" name="Google Shape;42;ge34746b6bd_0_192"/>
          <p:cNvSpPr txBox="1">
            <a:spLocks noGrp="1"/>
          </p:cNvSpPr>
          <p:nvPr>
            <p:ph type="subTitle" idx="1"/>
          </p:nvPr>
        </p:nvSpPr>
        <p:spPr>
          <a:xfrm>
            <a:off x="354184" y="3738292"/>
            <a:ext cx="5396400" cy="1647300"/>
          </a:xfrm>
          <a:prstGeom prst="rect">
            <a:avLst/>
          </a:prstGeom>
        </p:spPr>
        <p:txBody>
          <a:bodyPr spcFirstLastPara="1" wrap="square" lIns="121950" tIns="121950" rIns="121950" bIns="12195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ge34746b6bd_0_192"/>
          <p:cNvSpPr txBox="1">
            <a:spLocks noGrp="1"/>
          </p:cNvSpPr>
          <p:nvPr>
            <p:ph type="body" idx="2"/>
          </p:nvPr>
        </p:nvSpPr>
        <p:spPr>
          <a:xfrm>
            <a:off x="6589430" y="965655"/>
            <a:ext cx="5118600" cy="4927800"/>
          </a:xfrm>
          <a:prstGeom prst="rect">
            <a:avLst/>
          </a:prstGeom>
        </p:spPr>
        <p:txBody>
          <a:bodyPr spcFirstLastPara="1" wrap="square" lIns="121950" tIns="121950" rIns="121950" bIns="12195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4" name="Google Shape;44;ge34746b6bd_0_192"/>
          <p:cNvSpPr txBox="1">
            <a:spLocks noGrp="1"/>
          </p:cNvSpPr>
          <p:nvPr>
            <p:ph type="sldNum" idx="12"/>
          </p:nvPr>
        </p:nvSpPr>
        <p:spPr>
          <a:xfrm>
            <a:off x="11302494" y="6219050"/>
            <a:ext cx="732000" cy="525000"/>
          </a:xfrm>
          <a:prstGeom prst="rect">
            <a:avLst/>
          </a:prstGeom>
        </p:spPr>
        <p:txBody>
          <a:bodyPr spcFirstLastPara="1" wrap="square" lIns="121950" tIns="121950" rIns="121950" bIns="121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e34746b6bd_0_198"/>
          <p:cNvSpPr txBox="1">
            <a:spLocks noGrp="1"/>
          </p:cNvSpPr>
          <p:nvPr>
            <p:ph type="body" idx="1"/>
          </p:nvPr>
        </p:nvSpPr>
        <p:spPr>
          <a:xfrm>
            <a:off x="415816" y="5642062"/>
            <a:ext cx="8002500" cy="807000"/>
          </a:xfrm>
          <a:prstGeom prst="rect">
            <a:avLst/>
          </a:prstGeom>
        </p:spPr>
        <p:txBody>
          <a:bodyPr spcFirstLastPara="1" wrap="square" lIns="121950" tIns="121950" rIns="121950" bIns="12195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7" name="Google Shape;47;ge34746b6bd_0_198"/>
          <p:cNvSpPr txBox="1">
            <a:spLocks noGrp="1"/>
          </p:cNvSpPr>
          <p:nvPr>
            <p:ph type="sldNum" idx="12"/>
          </p:nvPr>
        </p:nvSpPr>
        <p:spPr>
          <a:xfrm>
            <a:off x="11302494" y="6219050"/>
            <a:ext cx="732000" cy="525000"/>
          </a:xfrm>
          <a:prstGeom prst="rect">
            <a:avLst/>
          </a:prstGeom>
        </p:spPr>
        <p:txBody>
          <a:bodyPr spcFirstLastPara="1" wrap="square" lIns="121950" tIns="121950" rIns="121950" bIns="121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e34746b6bd_0_162"/>
          <p:cNvSpPr txBox="1">
            <a:spLocks noGrp="1"/>
          </p:cNvSpPr>
          <p:nvPr>
            <p:ph type="title"/>
          </p:nvPr>
        </p:nvSpPr>
        <p:spPr>
          <a:xfrm>
            <a:off x="415816" y="593503"/>
            <a:ext cx="11366700" cy="763800"/>
          </a:xfrm>
          <a:prstGeom prst="rect">
            <a:avLst/>
          </a:prstGeom>
          <a:noFill/>
          <a:ln>
            <a:noFill/>
          </a:ln>
        </p:spPr>
        <p:txBody>
          <a:bodyPr spcFirstLastPara="1" wrap="square" lIns="121950" tIns="121950" rIns="121950" bIns="12195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e34746b6bd_0_162"/>
          <p:cNvSpPr txBox="1">
            <a:spLocks noGrp="1"/>
          </p:cNvSpPr>
          <p:nvPr>
            <p:ph type="body" idx="1"/>
          </p:nvPr>
        </p:nvSpPr>
        <p:spPr>
          <a:xfrm>
            <a:off x="415816" y="1536986"/>
            <a:ext cx="11366700" cy="4556100"/>
          </a:xfrm>
          <a:prstGeom prst="rect">
            <a:avLst/>
          </a:prstGeom>
          <a:noFill/>
          <a:ln>
            <a:noFill/>
          </a:ln>
        </p:spPr>
        <p:txBody>
          <a:bodyPr spcFirstLastPara="1" wrap="square" lIns="121950" tIns="121950" rIns="121950" bIns="12195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12" name="Google Shape;12;ge34746b6bd_0_162"/>
          <p:cNvSpPr txBox="1">
            <a:spLocks noGrp="1"/>
          </p:cNvSpPr>
          <p:nvPr>
            <p:ph type="sldNum" idx="12"/>
          </p:nvPr>
        </p:nvSpPr>
        <p:spPr>
          <a:xfrm>
            <a:off x="11302494" y="6219050"/>
            <a:ext cx="732000" cy="525000"/>
          </a:xfrm>
          <a:prstGeom prst="rect">
            <a:avLst/>
          </a:prstGeom>
          <a:noFill/>
          <a:ln>
            <a:noFill/>
          </a:ln>
        </p:spPr>
        <p:txBody>
          <a:bodyPr spcFirstLastPara="1" wrap="square" lIns="121950" tIns="121950" rIns="121950" bIns="12195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chart" Target="../charts/char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
          <p:cNvSpPr txBox="1">
            <a:spLocks noGrp="1"/>
          </p:cNvSpPr>
          <p:nvPr>
            <p:ph type="title"/>
          </p:nvPr>
        </p:nvSpPr>
        <p:spPr>
          <a:xfrm>
            <a:off x="-4236" y="115801"/>
            <a:ext cx="12198350" cy="625591"/>
          </a:xfrm>
          <a:prstGeom prst="rect">
            <a:avLst/>
          </a:prstGeom>
          <a:solidFill>
            <a:schemeClr val="accent1">
              <a:lumMod val="40000"/>
              <a:lumOff val="60000"/>
            </a:schemeClr>
          </a:solidFill>
          <a:ln>
            <a:noFill/>
          </a:ln>
        </p:spPr>
        <p:txBody>
          <a:bodyPr spcFirstLastPara="1" wrap="square" lIns="103925" tIns="51950" rIns="103925" bIns="51950" anchor="ctr" anchorCtr="0">
            <a:normAutofit fontScale="90000"/>
          </a:bodyPr>
          <a:lstStyle/>
          <a:p>
            <a:pPr marL="0" lvl="0" indent="0" algn="l" rtl="0">
              <a:spcBef>
                <a:spcPts val="0"/>
              </a:spcBef>
              <a:spcAft>
                <a:spcPts val="0"/>
              </a:spcAft>
              <a:buNone/>
            </a:pPr>
            <a:r>
              <a:rPr lang="en-US" sz="2000" b="1" dirty="0"/>
              <a:t>    Undergrad thesis: Study on Performance of PI controller with structural modification including </a:t>
            </a:r>
            <a:br>
              <a:rPr lang="en-US" sz="2000" b="1" dirty="0"/>
            </a:br>
            <a:r>
              <a:rPr lang="en-US" sz="2000" b="1" dirty="0"/>
              <a:t>    computer control of an OWI robotic arm</a:t>
            </a:r>
            <a:endParaRPr sz="2000" dirty="0"/>
          </a:p>
        </p:txBody>
      </p:sp>
      <p:sp>
        <p:nvSpPr>
          <p:cNvPr id="68" name="Google Shape;68;p2"/>
          <p:cNvSpPr txBox="1">
            <a:spLocks noGrp="1"/>
          </p:cNvSpPr>
          <p:nvPr>
            <p:ph type="body" idx="1"/>
          </p:nvPr>
        </p:nvSpPr>
        <p:spPr>
          <a:xfrm>
            <a:off x="0" y="868846"/>
            <a:ext cx="12198349" cy="1575722"/>
          </a:xfrm>
          <a:prstGeom prst="rect">
            <a:avLst/>
          </a:prstGeom>
          <a:solidFill>
            <a:schemeClr val="bg2">
              <a:lumMod val="20000"/>
              <a:lumOff val="80000"/>
            </a:schemeClr>
          </a:solidFill>
          <a:ln>
            <a:noFill/>
          </a:ln>
        </p:spPr>
        <p:txBody>
          <a:bodyPr spcFirstLastPara="1" wrap="square" lIns="103925" tIns="51950" rIns="103925" bIns="51950" anchor="t" anchorCtr="0">
            <a:normAutofit/>
          </a:bodyPr>
          <a:lstStyle/>
          <a:p>
            <a:pPr marL="0" lvl="0" indent="0" algn="l" rtl="0">
              <a:spcBef>
                <a:spcPts val="0"/>
              </a:spcBef>
              <a:spcAft>
                <a:spcPts val="0"/>
              </a:spcAft>
              <a:buClr>
                <a:schemeClr val="dk1"/>
              </a:buClr>
              <a:buSzPts val="1600"/>
              <a:buNone/>
            </a:pPr>
            <a:r>
              <a:rPr lang="en-US" sz="1600" dirty="0"/>
              <a:t>The performance of PI controller of a 5 DOF OWI-535 Robotic Arm Edge with some structural modifications has been demonstrated in this work. These modifications have paved the way for introducing feedback control system for the PMDC motors used in the arm. A control circuit has been designed for this study. The design has been implemented on a PCB. With proper tuning of controller gains </a:t>
            </a:r>
            <a:r>
              <a:rPr lang="en-US" sz="1600" dirty="0" err="1"/>
              <a:t>K</a:t>
            </a:r>
            <a:r>
              <a:rPr lang="en-US" sz="1600" baseline="-25000" dirty="0" err="1"/>
              <a:t>p</a:t>
            </a:r>
            <a:r>
              <a:rPr lang="en-US" sz="1600" dirty="0"/>
              <a:t> and K</a:t>
            </a:r>
            <a:r>
              <a:rPr lang="en-US" sz="1600" baseline="-25000" dirty="0"/>
              <a:t>i</a:t>
            </a:r>
            <a:r>
              <a:rPr lang="en-US" sz="1600" dirty="0"/>
              <a:t>, standard behaviors of PI controller have been validated. A GUI has also been designed using python for providing computer control for the arm.</a:t>
            </a:r>
            <a:endParaRPr sz="1600" dirty="0"/>
          </a:p>
        </p:txBody>
      </p:sp>
      <p:pic>
        <p:nvPicPr>
          <p:cNvPr id="70" name="Google Shape;70;p2"/>
          <p:cNvPicPr preferRelativeResize="0"/>
          <p:nvPr/>
        </p:nvPicPr>
        <p:blipFill rotWithShape="1">
          <a:blip r:embed="rId3">
            <a:alphaModFix/>
          </a:blip>
          <a:srcRect/>
          <a:stretch/>
        </p:blipFill>
        <p:spPr>
          <a:xfrm rot="5400000">
            <a:off x="146910" y="3022146"/>
            <a:ext cx="3119554" cy="2304256"/>
          </a:xfrm>
          <a:prstGeom prst="rect">
            <a:avLst/>
          </a:prstGeom>
          <a:noFill/>
          <a:ln>
            <a:noFill/>
          </a:ln>
        </p:spPr>
      </p:pic>
      <p:pic>
        <p:nvPicPr>
          <p:cNvPr id="71" name="Google Shape;71;p2"/>
          <p:cNvPicPr preferRelativeResize="0"/>
          <p:nvPr/>
        </p:nvPicPr>
        <p:blipFill rotWithShape="1">
          <a:blip r:embed="rId4">
            <a:alphaModFix/>
          </a:blip>
          <a:srcRect/>
          <a:stretch/>
        </p:blipFill>
        <p:spPr>
          <a:xfrm>
            <a:off x="3290863" y="2590559"/>
            <a:ext cx="3384376" cy="3143492"/>
          </a:xfrm>
          <a:prstGeom prst="rect">
            <a:avLst/>
          </a:prstGeom>
          <a:noFill/>
          <a:ln>
            <a:noFill/>
          </a:ln>
        </p:spPr>
      </p:pic>
      <p:graphicFrame>
        <p:nvGraphicFramePr>
          <p:cNvPr id="72" name="Google Shape;72;p2"/>
          <p:cNvGraphicFramePr/>
          <p:nvPr/>
        </p:nvGraphicFramePr>
        <p:xfrm>
          <a:off x="7032810" y="2590559"/>
          <a:ext cx="4754997" cy="3143492"/>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02F93F68-462B-431B-B6EB-B55465A1F862}"/>
              </a:ext>
            </a:extLst>
          </p:cNvPr>
          <p:cNvSpPr txBox="1"/>
          <p:nvPr/>
        </p:nvSpPr>
        <p:spPr>
          <a:xfrm>
            <a:off x="554559" y="5903980"/>
            <a:ext cx="2304256" cy="523220"/>
          </a:xfrm>
          <a:prstGeom prst="rect">
            <a:avLst/>
          </a:prstGeom>
          <a:solidFill>
            <a:schemeClr val="accent1">
              <a:lumMod val="20000"/>
              <a:lumOff val="80000"/>
            </a:schemeClr>
          </a:solidFill>
        </p:spPr>
        <p:txBody>
          <a:bodyPr wrap="square" rtlCol="0">
            <a:spAutoFit/>
          </a:bodyPr>
          <a:lstStyle/>
          <a:p>
            <a:r>
              <a:rPr lang="en-US" dirty="0"/>
              <a:t>Figure: Modified OWI-535 arm with control circuit </a:t>
            </a:r>
          </a:p>
        </p:txBody>
      </p:sp>
      <p:sp>
        <p:nvSpPr>
          <p:cNvPr id="9" name="TextBox 8">
            <a:extLst>
              <a:ext uri="{FF2B5EF4-FFF2-40B4-BE49-F238E27FC236}">
                <a16:creationId xmlns:a16="http://schemas.microsoft.com/office/drawing/2014/main" id="{0D0C94E2-9223-4304-A241-AC7A96B74730}"/>
              </a:ext>
            </a:extLst>
          </p:cNvPr>
          <p:cNvSpPr txBox="1"/>
          <p:nvPr/>
        </p:nvSpPr>
        <p:spPr>
          <a:xfrm>
            <a:off x="3290863" y="5903980"/>
            <a:ext cx="3384375" cy="523220"/>
          </a:xfrm>
          <a:prstGeom prst="rect">
            <a:avLst/>
          </a:prstGeom>
          <a:solidFill>
            <a:schemeClr val="accent1">
              <a:lumMod val="20000"/>
              <a:lumOff val="80000"/>
            </a:schemeClr>
          </a:solidFill>
        </p:spPr>
        <p:txBody>
          <a:bodyPr wrap="square" rtlCol="0">
            <a:spAutoFit/>
          </a:bodyPr>
          <a:lstStyle/>
          <a:p>
            <a:r>
              <a:rPr lang="en-US" dirty="0"/>
              <a:t>Figure: Control circuit diagram used for the robotic arm , designed in Proteus</a:t>
            </a:r>
          </a:p>
        </p:txBody>
      </p:sp>
      <p:sp>
        <p:nvSpPr>
          <p:cNvPr id="10" name="TextBox 9">
            <a:extLst>
              <a:ext uri="{FF2B5EF4-FFF2-40B4-BE49-F238E27FC236}">
                <a16:creationId xmlns:a16="http://schemas.microsoft.com/office/drawing/2014/main" id="{1C86F0EA-6DD1-4808-8170-070581329325}"/>
              </a:ext>
            </a:extLst>
          </p:cNvPr>
          <p:cNvSpPr txBox="1"/>
          <p:nvPr/>
        </p:nvSpPr>
        <p:spPr>
          <a:xfrm>
            <a:off x="7032810" y="5903980"/>
            <a:ext cx="4754997" cy="523220"/>
          </a:xfrm>
          <a:prstGeom prst="rect">
            <a:avLst/>
          </a:prstGeom>
          <a:solidFill>
            <a:schemeClr val="accent1">
              <a:lumMod val="20000"/>
              <a:lumOff val="80000"/>
            </a:schemeClr>
          </a:solidFill>
        </p:spPr>
        <p:txBody>
          <a:bodyPr wrap="square" rtlCol="0">
            <a:spAutoFit/>
          </a:bodyPr>
          <a:lstStyle/>
          <a:p>
            <a:r>
              <a:rPr lang="en-US" dirty="0"/>
              <a:t>Figure: Effect of various values of </a:t>
            </a:r>
            <a:r>
              <a:rPr lang="en-US" dirty="0" err="1"/>
              <a:t>K</a:t>
            </a:r>
            <a:r>
              <a:rPr lang="en-US" baseline="-25000" dirty="0" err="1"/>
              <a:t>p</a:t>
            </a:r>
            <a:r>
              <a:rPr lang="en-US" dirty="0"/>
              <a:t> on the arms performance for a certain output angle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xfrm>
            <a:off x="1" y="151377"/>
            <a:ext cx="12198349" cy="503354"/>
          </a:xfrm>
          <a:prstGeom prst="rect">
            <a:avLst/>
          </a:prstGeom>
          <a:solidFill>
            <a:schemeClr val="accent1">
              <a:lumMod val="40000"/>
              <a:lumOff val="60000"/>
            </a:schemeClr>
          </a:solidFill>
          <a:ln w="12700">
            <a:noFill/>
          </a:ln>
        </p:spPr>
        <p:txBody>
          <a:bodyPr spcFirstLastPara="1" wrap="square" lIns="103925" tIns="51950" rIns="103925" bIns="51950" anchor="ctr" anchorCtr="0">
            <a:normAutofit/>
          </a:bodyPr>
          <a:lstStyle/>
          <a:p>
            <a:pPr marL="0" lvl="0" indent="0" algn="l" rtl="0">
              <a:spcBef>
                <a:spcPts val="0"/>
              </a:spcBef>
              <a:spcAft>
                <a:spcPts val="0"/>
              </a:spcAft>
              <a:buNone/>
            </a:pPr>
            <a:r>
              <a:rPr lang="en-US" sz="2000" b="1" dirty="0"/>
              <a:t>   Course project: Gas Leakage Alarm system for Smart Home with Automatic Safety Measures</a:t>
            </a:r>
            <a:endParaRPr sz="2000" b="1" dirty="0"/>
          </a:p>
        </p:txBody>
      </p:sp>
      <p:sp>
        <p:nvSpPr>
          <p:cNvPr id="87" name="Google Shape;87;p4"/>
          <p:cNvSpPr txBox="1">
            <a:spLocks noGrp="1"/>
          </p:cNvSpPr>
          <p:nvPr>
            <p:ph type="body" idx="1"/>
          </p:nvPr>
        </p:nvSpPr>
        <p:spPr>
          <a:xfrm>
            <a:off x="1" y="781335"/>
            <a:ext cx="12198349" cy="947926"/>
          </a:xfrm>
          <a:prstGeom prst="rect">
            <a:avLst/>
          </a:prstGeom>
          <a:solidFill>
            <a:schemeClr val="bg2">
              <a:lumMod val="20000"/>
              <a:lumOff val="80000"/>
            </a:schemeClr>
          </a:solidFill>
          <a:ln>
            <a:noFill/>
          </a:ln>
        </p:spPr>
        <p:txBody>
          <a:bodyPr spcFirstLastPara="1" wrap="square" lIns="103925" tIns="51950" rIns="103925" bIns="51950" anchor="t" anchorCtr="0">
            <a:normAutofit/>
          </a:bodyPr>
          <a:lstStyle/>
          <a:p>
            <a:pPr marL="0" lvl="0" indent="0" algn="l" rtl="0">
              <a:spcBef>
                <a:spcPts val="0"/>
              </a:spcBef>
              <a:spcAft>
                <a:spcPts val="0"/>
              </a:spcAft>
              <a:buClr>
                <a:schemeClr val="dk1"/>
              </a:buClr>
              <a:buSzPts val="1600"/>
              <a:buNone/>
            </a:pPr>
            <a:r>
              <a:rPr lang="en-US" sz="1600" dirty="0"/>
              <a:t>A gas leakage alarm system was designed to detect gas leakage in households using MQ-5 gas sensors. For the alarm system RF module, GSM module and buzzers were used. An automatic window opener for sliding windows was designed using belt pulley system. Circuits for the sensors and other module interfaces with Arduino were designed in Proteus are given below.</a:t>
            </a:r>
            <a:endParaRPr sz="1600" dirty="0"/>
          </a:p>
        </p:txBody>
      </p:sp>
      <p:pic>
        <p:nvPicPr>
          <p:cNvPr id="89" name="Google Shape;89;p4"/>
          <p:cNvPicPr preferRelativeResize="0"/>
          <p:nvPr/>
        </p:nvPicPr>
        <p:blipFill rotWithShape="1">
          <a:blip r:embed="rId3">
            <a:alphaModFix/>
          </a:blip>
          <a:srcRect/>
          <a:stretch/>
        </p:blipFill>
        <p:spPr>
          <a:xfrm>
            <a:off x="518261" y="1987544"/>
            <a:ext cx="5479416" cy="4187815"/>
          </a:xfrm>
          <a:prstGeom prst="rect">
            <a:avLst/>
          </a:prstGeom>
          <a:noFill/>
          <a:ln>
            <a:noFill/>
          </a:ln>
        </p:spPr>
      </p:pic>
      <p:pic>
        <p:nvPicPr>
          <p:cNvPr id="90" name="Google Shape;90;p4"/>
          <p:cNvPicPr preferRelativeResize="0"/>
          <p:nvPr/>
        </p:nvPicPr>
        <p:blipFill rotWithShape="1">
          <a:blip r:embed="rId4">
            <a:alphaModFix/>
          </a:blip>
          <a:srcRect/>
          <a:stretch/>
        </p:blipFill>
        <p:spPr>
          <a:xfrm>
            <a:off x="6508954" y="1987543"/>
            <a:ext cx="4802323" cy="4187815"/>
          </a:xfrm>
          <a:prstGeom prst="rect">
            <a:avLst/>
          </a:prstGeom>
          <a:noFill/>
          <a:ln>
            <a:noFill/>
          </a:ln>
        </p:spPr>
      </p:pic>
      <p:sp>
        <p:nvSpPr>
          <p:cNvPr id="7" name="TextBox 6">
            <a:extLst>
              <a:ext uri="{FF2B5EF4-FFF2-40B4-BE49-F238E27FC236}">
                <a16:creationId xmlns:a16="http://schemas.microsoft.com/office/drawing/2014/main" id="{4622343B-2F96-4D8E-8494-91355348E741}"/>
              </a:ext>
            </a:extLst>
          </p:cNvPr>
          <p:cNvSpPr txBox="1"/>
          <p:nvPr/>
        </p:nvSpPr>
        <p:spPr>
          <a:xfrm>
            <a:off x="709896" y="6307798"/>
            <a:ext cx="4932080" cy="307777"/>
          </a:xfrm>
          <a:prstGeom prst="rect">
            <a:avLst/>
          </a:prstGeom>
          <a:solidFill>
            <a:schemeClr val="accent1">
              <a:lumMod val="20000"/>
              <a:lumOff val="80000"/>
            </a:schemeClr>
          </a:solidFill>
        </p:spPr>
        <p:txBody>
          <a:bodyPr wrap="square" rtlCol="0">
            <a:spAutoFit/>
          </a:bodyPr>
          <a:lstStyle/>
          <a:p>
            <a:r>
              <a:rPr lang="en-US" dirty="0"/>
              <a:t>Figure: Control circuit diagram for the Gas detector system </a:t>
            </a:r>
          </a:p>
        </p:txBody>
      </p:sp>
      <p:sp>
        <p:nvSpPr>
          <p:cNvPr id="8" name="TextBox 7">
            <a:extLst>
              <a:ext uri="{FF2B5EF4-FFF2-40B4-BE49-F238E27FC236}">
                <a16:creationId xmlns:a16="http://schemas.microsoft.com/office/drawing/2014/main" id="{B75BF64C-B534-4992-8F0C-0D825DD5AC6C}"/>
              </a:ext>
            </a:extLst>
          </p:cNvPr>
          <p:cNvSpPr txBox="1"/>
          <p:nvPr/>
        </p:nvSpPr>
        <p:spPr>
          <a:xfrm>
            <a:off x="6556375" y="6307799"/>
            <a:ext cx="4707480" cy="307777"/>
          </a:xfrm>
          <a:prstGeom prst="rect">
            <a:avLst/>
          </a:prstGeom>
          <a:solidFill>
            <a:schemeClr val="accent1">
              <a:lumMod val="20000"/>
              <a:lumOff val="80000"/>
            </a:schemeClr>
          </a:solidFill>
        </p:spPr>
        <p:txBody>
          <a:bodyPr wrap="square" rtlCol="0">
            <a:spAutoFit/>
          </a:bodyPr>
          <a:lstStyle/>
          <a:p>
            <a:r>
              <a:rPr lang="en-US" dirty="0"/>
              <a:t>Figure: Control circuit diagram for the alarm system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xfrm>
            <a:off x="0" y="142247"/>
            <a:ext cx="12198349" cy="503354"/>
          </a:xfrm>
          <a:prstGeom prst="rect">
            <a:avLst/>
          </a:prstGeom>
          <a:solidFill>
            <a:schemeClr val="accent1">
              <a:lumMod val="40000"/>
              <a:lumOff val="60000"/>
            </a:schemeClr>
          </a:solidFill>
          <a:ln>
            <a:noFill/>
          </a:ln>
        </p:spPr>
        <p:txBody>
          <a:bodyPr spcFirstLastPara="1" wrap="square" lIns="103925" tIns="51950" rIns="103925" bIns="51950" anchor="ctr" anchorCtr="0">
            <a:normAutofit/>
          </a:bodyPr>
          <a:lstStyle/>
          <a:p>
            <a:pPr marL="0" lvl="0" indent="0" algn="l" rtl="0">
              <a:spcBef>
                <a:spcPts val="0"/>
              </a:spcBef>
              <a:spcAft>
                <a:spcPts val="0"/>
              </a:spcAft>
              <a:buNone/>
            </a:pPr>
            <a:r>
              <a:rPr lang="en-US" sz="2000" b="1" dirty="0"/>
              <a:t> Competition project: Maze solver robot using microcontroller</a:t>
            </a:r>
            <a:endParaRPr sz="2000" b="1" dirty="0"/>
          </a:p>
        </p:txBody>
      </p:sp>
      <p:sp>
        <p:nvSpPr>
          <p:cNvPr id="96" name="Google Shape;96;p5"/>
          <p:cNvSpPr txBox="1">
            <a:spLocks noGrp="1"/>
          </p:cNvSpPr>
          <p:nvPr>
            <p:ph type="body" idx="1"/>
          </p:nvPr>
        </p:nvSpPr>
        <p:spPr>
          <a:xfrm>
            <a:off x="107598" y="808671"/>
            <a:ext cx="6223818" cy="3162649"/>
          </a:xfrm>
          <a:prstGeom prst="rect">
            <a:avLst/>
          </a:prstGeom>
          <a:solidFill>
            <a:schemeClr val="bg2">
              <a:lumMod val="20000"/>
              <a:lumOff val="80000"/>
            </a:schemeClr>
          </a:solidFill>
          <a:ln>
            <a:noFill/>
          </a:ln>
        </p:spPr>
        <p:txBody>
          <a:bodyPr spcFirstLastPara="1" wrap="square" lIns="103925" tIns="51950" rIns="103925" bIns="51950" anchor="t" anchorCtr="0">
            <a:noAutofit/>
          </a:bodyPr>
          <a:lstStyle/>
          <a:p>
            <a:pPr marL="0" indent="0">
              <a:spcBef>
                <a:spcPts val="0"/>
              </a:spcBef>
              <a:buSzPts val="1600"/>
              <a:buNone/>
            </a:pPr>
            <a:r>
              <a:rPr lang="en-US" sz="1600" dirty="0"/>
              <a:t>A maze solver was designed using ‘left hand rule’ algorithm which traversed a maze first and then it could return to the starting point following the shortest path. </a:t>
            </a:r>
          </a:p>
          <a:p>
            <a:pPr marL="0" indent="0">
              <a:spcBef>
                <a:spcPts val="0"/>
              </a:spcBef>
              <a:buSzPts val="1600"/>
              <a:buNone/>
            </a:pPr>
            <a:r>
              <a:rPr lang="en-US" sz="1600" dirty="0"/>
              <a:t>The body of the maze solver was itself a printed circuit board(PCB) as shown in the image.TCRT500 sensors were used for detecting lines of the maze. This particular placement of the sensors shown in the figure made the line detection faster and more efficient.</a:t>
            </a:r>
          </a:p>
          <a:p>
            <a:pPr marL="0" indent="0">
              <a:spcBef>
                <a:spcPts val="0"/>
              </a:spcBef>
              <a:buSzPts val="1600"/>
              <a:buNone/>
            </a:pPr>
            <a:r>
              <a:rPr lang="en-US" sz="1600" dirty="0"/>
              <a:t>L298N driver was used for controlling motor with Arduino microcontroller. It included automatic calibration system for possible change in brightness in the environment. </a:t>
            </a:r>
            <a:endParaRPr sz="1600" dirty="0"/>
          </a:p>
        </p:txBody>
      </p:sp>
      <p:pic>
        <p:nvPicPr>
          <p:cNvPr id="98" name="Google Shape;98;p5"/>
          <p:cNvPicPr preferRelativeResize="0"/>
          <p:nvPr/>
        </p:nvPicPr>
        <p:blipFill rotWithShape="1">
          <a:blip r:embed="rId3">
            <a:alphaModFix/>
          </a:blip>
          <a:srcRect/>
          <a:stretch/>
        </p:blipFill>
        <p:spPr>
          <a:xfrm>
            <a:off x="6479152" y="808671"/>
            <a:ext cx="5377006" cy="5375819"/>
          </a:xfrm>
          <a:prstGeom prst="rect">
            <a:avLst/>
          </a:prstGeom>
          <a:noFill/>
          <a:ln>
            <a:noFill/>
          </a:ln>
        </p:spPr>
      </p:pic>
      <p:sp>
        <p:nvSpPr>
          <p:cNvPr id="2" name="TextBox 1">
            <a:extLst>
              <a:ext uri="{FF2B5EF4-FFF2-40B4-BE49-F238E27FC236}">
                <a16:creationId xmlns:a16="http://schemas.microsoft.com/office/drawing/2014/main" id="{0C48B40B-5852-4907-98B9-E95838DBB7B3}"/>
              </a:ext>
            </a:extLst>
          </p:cNvPr>
          <p:cNvSpPr txBox="1"/>
          <p:nvPr/>
        </p:nvSpPr>
        <p:spPr>
          <a:xfrm>
            <a:off x="6479152" y="6248828"/>
            <a:ext cx="5377006" cy="523220"/>
          </a:xfrm>
          <a:prstGeom prst="rect">
            <a:avLst/>
          </a:prstGeom>
          <a:solidFill>
            <a:schemeClr val="accent1">
              <a:lumMod val="20000"/>
              <a:lumOff val="80000"/>
            </a:schemeClr>
          </a:solidFill>
        </p:spPr>
        <p:txBody>
          <a:bodyPr wrap="square" rtlCol="0">
            <a:spAutoFit/>
          </a:bodyPr>
          <a:lstStyle/>
          <a:p>
            <a:r>
              <a:rPr lang="en-US" dirty="0"/>
              <a:t>Figure: Circuit diagram for the robot, the PCB itself used as the body of the maze solver </a:t>
            </a:r>
          </a:p>
        </p:txBody>
      </p:sp>
      <p:pic>
        <p:nvPicPr>
          <p:cNvPr id="4" name="Picture 3" descr="A drawing of a house&#10;&#10;Description automatically generated with medium confidence">
            <a:extLst>
              <a:ext uri="{FF2B5EF4-FFF2-40B4-BE49-F238E27FC236}">
                <a16:creationId xmlns:a16="http://schemas.microsoft.com/office/drawing/2014/main" id="{786E2BEC-429C-47B0-A006-B6FE175CB3C1}"/>
              </a:ext>
            </a:extLst>
          </p:cNvPr>
          <p:cNvPicPr>
            <a:picLocks noChangeAspect="1"/>
          </p:cNvPicPr>
          <p:nvPr/>
        </p:nvPicPr>
        <p:blipFill>
          <a:blip r:embed="rId4"/>
          <a:stretch>
            <a:fillRect/>
          </a:stretch>
        </p:blipFill>
        <p:spPr>
          <a:xfrm>
            <a:off x="3220216" y="4200894"/>
            <a:ext cx="3111200" cy="2442744"/>
          </a:xfrm>
          <a:prstGeom prst="rect">
            <a:avLst/>
          </a:prstGeom>
          <a:ln w="12700">
            <a:solidFill>
              <a:schemeClr val="tx1"/>
            </a:solidFill>
          </a:ln>
        </p:spPr>
      </p:pic>
      <p:sp>
        <p:nvSpPr>
          <p:cNvPr id="5" name="TextBox 4">
            <a:extLst>
              <a:ext uri="{FF2B5EF4-FFF2-40B4-BE49-F238E27FC236}">
                <a16:creationId xmlns:a16="http://schemas.microsoft.com/office/drawing/2014/main" id="{C8B45E19-9667-43E4-A668-CBD43AF01D62}"/>
              </a:ext>
            </a:extLst>
          </p:cNvPr>
          <p:cNvSpPr txBox="1"/>
          <p:nvPr/>
        </p:nvSpPr>
        <p:spPr>
          <a:xfrm>
            <a:off x="456543" y="4662388"/>
            <a:ext cx="2615937" cy="1384995"/>
          </a:xfrm>
          <a:prstGeom prst="rect">
            <a:avLst/>
          </a:prstGeom>
          <a:solidFill>
            <a:schemeClr val="accent1">
              <a:lumMod val="20000"/>
              <a:lumOff val="80000"/>
            </a:schemeClr>
          </a:solidFill>
        </p:spPr>
        <p:txBody>
          <a:bodyPr wrap="square" rtlCol="0">
            <a:spAutoFit/>
          </a:bodyPr>
          <a:lstStyle/>
          <a:p>
            <a:r>
              <a:rPr lang="en-US" dirty="0"/>
              <a:t>Figure: Sample track for the maze solving problem; the robot is allowed to traversed the track once; and next it must complete the track following the shortest path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3"/>
          <p:cNvSpPr txBox="1">
            <a:spLocks noGrp="1"/>
          </p:cNvSpPr>
          <p:nvPr>
            <p:ph type="title"/>
          </p:nvPr>
        </p:nvSpPr>
        <p:spPr>
          <a:xfrm>
            <a:off x="0" y="107363"/>
            <a:ext cx="12198349" cy="549406"/>
          </a:xfrm>
          <a:prstGeom prst="rect">
            <a:avLst/>
          </a:prstGeom>
          <a:solidFill>
            <a:schemeClr val="accent1">
              <a:lumMod val="40000"/>
              <a:lumOff val="60000"/>
            </a:schemeClr>
          </a:solidFill>
          <a:ln>
            <a:noFill/>
          </a:ln>
        </p:spPr>
        <p:txBody>
          <a:bodyPr spcFirstLastPara="1" wrap="square" lIns="103925" tIns="51950" rIns="103925" bIns="51950" anchor="ctr" anchorCtr="0">
            <a:noAutofit/>
          </a:bodyPr>
          <a:lstStyle/>
          <a:p>
            <a:pPr marL="0" lvl="0" indent="0" algn="l" rtl="0">
              <a:spcBef>
                <a:spcPts val="0"/>
              </a:spcBef>
              <a:spcAft>
                <a:spcPts val="0"/>
              </a:spcAft>
              <a:buNone/>
            </a:pPr>
            <a:r>
              <a:rPr lang="en-US" sz="2000" b="1" dirty="0"/>
              <a:t>  Hobby Project: Remote controlled vehicle with robotic arm for object pick &amp; place</a:t>
            </a:r>
            <a:endParaRPr sz="2000" b="1" dirty="0"/>
          </a:p>
        </p:txBody>
      </p:sp>
      <p:sp>
        <p:nvSpPr>
          <p:cNvPr id="78" name="Google Shape;78;p3"/>
          <p:cNvSpPr txBox="1">
            <a:spLocks noGrp="1"/>
          </p:cNvSpPr>
          <p:nvPr>
            <p:ph type="body" idx="1"/>
          </p:nvPr>
        </p:nvSpPr>
        <p:spPr>
          <a:xfrm>
            <a:off x="0" y="764132"/>
            <a:ext cx="12198349" cy="1025340"/>
          </a:xfrm>
          <a:prstGeom prst="rect">
            <a:avLst/>
          </a:prstGeom>
          <a:solidFill>
            <a:schemeClr val="bg2">
              <a:lumMod val="20000"/>
              <a:lumOff val="80000"/>
            </a:schemeClr>
          </a:solidFill>
          <a:ln>
            <a:noFill/>
          </a:ln>
        </p:spPr>
        <p:txBody>
          <a:bodyPr spcFirstLastPara="1" wrap="square" lIns="103925" tIns="51950" rIns="103925" bIns="51950" anchor="t" anchorCtr="0">
            <a:normAutofit/>
          </a:bodyPr>
          <a:lstStyle/>
          <a:p>
            <a:pPr marL="0" lvl="0" indent="0" algn="l" rtl="0">
              <a:spcBef>
                <a:spcPts val="0"/>
              </a:spcBef>
              <a:spcAft>
                <a:spcPts val="0"/>
              </a:spcAft>
              <a:buClr>
                <a:schemeClr val="dk1"/>
              </a:buClr>
              <a:buSzPts val="1600"/>
              <a:buNone/>
            </a:pPr>
            <a:r>
              <a:rPr lang="en-US" sz="1600" dirty="0"/>
              <a:t>A 4 wheeled vehicle with a robotic arm was built which was wirelessly controlled using Arduino Mega ADK. The arm had 3 degrees of freedom having 3 servo motors. The DC motors used for wheels were controlled by L293N motor driver. The arm could be controlled using an android app to pick and place light objects.</a:t>
            </a:r>
            <a:endParaRPr sz="1600" dirty="0"/>
          </a:p>
        </p:txBody>
      </p:sp>
      <p:pic>
        <p:nvPicPr>
          <p:cNvPr id="80" name="Google Shape;80;p3"/>
          <p:cNvPicPr preferRelativeResize="0"/>
          <p:nvPr/>
        </p:nvPicPr>
        <p:blipFill rotWithShape="1">
          <a:blip r:embed="rId3">
            <a:alphaModFix/>
          </a:blip>
          <a:srcRect/>
          <a:stretch/>
        </p:blipFill>
        <p:spPr>
          <a:xfrm>
            <a:off x="201623" y="2004198"/>
            <a:ext cx="5740520" cy="3787002"/>
          </a:xfrm>
          <a:prstGeom prst="rect">
            <a:avLst/>
          </a:prstGeom>
          <a:noFill/>
          <a:ln>
            <a:noFill/>
          </a:ln>
        </p:spPr>
      </p:pic>
      <p:pic>
        <p:nvPicPr>
          <p:cNvPr id="81" name="Google Shape;81;p3"/>
          <p:cNvPicPr preferRelativeResize="0"/>
          <p:nvPr/>
        </p:nvPicPr>
        <p:blipFill rotWithShape="1">
          <a:blip r:embed="rId4">
            <a:alphaModFix/>
          </a:blip>
          <a:srcRect/>
          <a:stretch/>
        </p:blipFill>
        <p:spPr>
          <a:xfrm>
            <a:off x="6256206" y="2004199"/>
            <a:ext cx="5740521" cy="3709602"/>
          </a:xfrm>
          <a:prstGeom prst="rect">
            <a:avLst/>
          </a:prstGeom>
          <a:noFill/>
          <a:ln>
            <a:noFill/>
          </a:ln>
        </p:spPr>
      </p:pic>
      <p:sp>
        <p:nvSpPr>
          <p:cNvPr id="2" name="TextBox 1">
            <a:extLst>
              <a:ext uri="{FF2B5EF4-FFF2-40B4-BE49-F238E27FC236}">
                <a16:creationId xmlns:a16="http://schemas.microsoft.com/office/drawing/2014/main" id="{79EBA2BB-C1E4-4324-B360-4C66D1D0BBED}"/>
              </a:ext>
            </a:extLst>
          </p:cNvPr>
          <p:cNvSpPr txBox="1"/>
          <p:nvPr/>
        </p:nvSpPr>
        <p:spPr>
          <a:xfrm>
            <a:off x="1607636" y="5941567"/>
            <a:ext cx="2748054" cy="307777"/>
          </a:xfrm>
          <a:prstGeom prst="rect">
            <a:avLst/>
          </a:prstGeom>
          <a:solidFill>
            <a:schemeClr val="accent1">
              <a:lumMod val="20000"/>
              <a:lumOff val="80000"/>
            </a:schemeClr>
          </a:solidFill>
        </p:spPr>
        <p:txBody>
          <a:bodyPr wrap="square" rtlCol="0">
            <a:spAutoFit/>
          </a:bodyPr>
          <a:lstStyle/>
          <a:p>
            <a:r>
              <a:rPr lang="en-US" dirty="0"/>
              <a:t>Figure: Structure of the vehicle </a:t>
            </a:r>
          </a:p>
        </p:txBody>
      </p:sp>
      <p:sp>
        <p:nvSpPr>
          <p:cNvPr id="8" name="TextBox 7">
            <a:extLst>
              <a:ext uri="{FF2B5EF4-FFF2-40B4-BE49-F238E27FC236}">
                <a16:creationId xmlns:a16="http://schemas.microsoft.com/office/drawing/2014/main" id="{660E2BA7-5BC9-4240-881D-C9CCEDD61746}"/>
              </a:ext>
            </a:extLst>
          </p:cNvPr>
          <p:cNvSpPr txBox="1"/>
          <p:nvPr/>
        </p:nvSpPr>
        <p:spPr>
          <a:xfrm>
            <a:off x="7518080" y="5909642"/>
            <a:ext cx="3574322" cy="307777"/>
          </a:xfrm>
          <a:prstGeom prst="rect">
            <a:avLst/>
          </a:prstGeom>
          <a:solidFill>
            <a:schemeClr val="accent1">
              <a:lumMod val="20000"/>
              <a:lumOff val="80000"/>
            </a:schemeClr>
          </a:solidFill>
        </p:spPr>
        <p:txBody>
          <a:bodyPr wrap="square" rtlCol="0">
            <a:spAutoFit/>
          </a:bodyPr>
          <a:lstStyle/>
          <a:p>
            <a:r>
              <a:rPr lang="en-US" dirty="0"/>
              <a:t>Figure: Attached arm with the vehicle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521</Words>
  <Application>Microsoft Office PowerPoint</Application>
  <PresentationFormat>Custom</PresentationFormat>
  <Paragraphs>21</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Tahoma</vt:lpstr>
      <vt:lpstr>Noto Sans Symbols</vt:lpstr>
      <vt:lpstr>Arial</vt:lpstr>
      <vt:lpstr>Calibri</vt:lpstr>
      <vt:lpstr>Simple Light</vt:lpstr>
      <vt:lpstr>    Undergrad thesis: Study on Performance of PI controller with structural modification including      computer control of an OWI robotic arm</vt:lpstr>
      <vt:lpstr>   Course project: Gas Leakage Alarm system for Smart Home with Automatic Safety Measures</vt:lpstr>
      <vt:lpstr> Competition project: Maze solver robot using microcontroller</vt:lpstr>
      <vt:lpstr>  Hobby Project: Remote controlled vehicle with robotic arm for object pick &amp; place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Undergrad thesis: Study on Performance of PI controller with structural modification including      computer control of an OWI robotic arm</dc:title>
  <dc:creator>Sumaiya Saima Sultana</dc:creator>
  <cp:lastModifiedBy>Sumaiya  Saima Sultana</cp:lastModifiedBy>
  <cp:revision>4</cp:revision>
  <dcterms:created xsi:type="dcterms:W3CDTF">2012-10-05T04:20:31Z</dcterms:created>
  <dcterms:modified xsi:type="dcterms:W3CDTF">2022-02-03T09:48:31Z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0x0101009C77B12D4E89B345AC414B835A165B8A</vt:lpwstr>
  </property>
</Properties>
</file>